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ara" charset="1" panose="00000000000000000000"/>
      <p:regular r:id="rId10"/>
    </p:embeddedFont>
    <p:embeddedFont>
      <p:font typeface="Futura" charset="1" panose="020B0502020204020303"/>
      <p:regular r:id="rId11"/>
    </p:embeddedFont>
    <p:embeddedFont>
      <p:font typeface="Futura Bold" charset="1" panose="020B0702020204020203"/>
      <p:regular r:id="rId12"/>
    </p:embeddedFont>
    <p:embeddedFont>
      <p:font typeface="Futura Italics" charset="1" panose="020B0502020204090303"/>
      <p:regular r:id="rId13"/>
    </p:embeddedFont>
    <p:embeddedFont>
      <p:font typeface="Futura Bold Italics" charset="1" panose="020B0702020204090203"/>
      <p:regular r:id="rId14"/>
    </p:embeddedFont>
    <p:embeddedFont>
      <p:font typeface="Futura Light" charset="1" panose="020B0402020204020303"/>
      <p:regular r:id="rId15"/>
    </p:embeddedFont>
    <p:embeddedFont>
      <p:font typeface="Futura Light Italics" charset="1" panose="020B0402020204090303"/>
      <p:regular r:id="rId16"/>
    </p:embeddedFont>
    <p:embeddedFont>
      <p:font typeface="Futura Medium" charset="1" panose="020B0502020204020303"/>
      <p:regular r:id="rId17"/>
    </p:embeddedFont>
    <p:embeddedFont>
      <p:font typeface="Futura Medium Italics" charset="1" panose="020B0502020204090303"/>
      <p:regular r:id="rId18"/>
    </p:embeddedFont>
    <p:embeddedFont>
      <p:font typeface="Futura Ultra-Bold" charset="1" panose="020B0802020204020204"/>
      <p:regular r:id="rId19"/>
    </p:embeddedFont>
    <p:embeddedFont>
      <p:font typeface="Futura Ultra-Bold Italics" charset="1" panose="020B080202020409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sp>
        <p:nvSpPr>
          <p:cNvPr name="Freeform 2" id="2"/>
          <p:cNvSpPr/>
          <p:nvPr/>
        </p:nvSpPr>
        <p:spPr>
          <a:xfrm flipH="false" flipV="false" rot="0">
            <a:off x="-917675" y="1661755"/>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405937">
            <a:off x="-1659867" y="324552"/>
            <a:ext cx="5936744" cy="1907179"/>
          </a:xfrm>
          <a:custGeom>
            <a:avLst/>
            <a:gdLst/>
            <a:ahLst/>
            <a:cxnLst/>
            <a:rect r="r" b="b" t="t" l="l"/>
            <a:pathLst>
              <a:path h="1907179" w="5936744">
                <a:moveTo>
                  <a:pt x="0" y="0"/>
                </a:moveTo>
                <a:lnTo>
                  <a:pt x="5936744" y="0"/>
                </a:lnTo>
                <a:lnTo>
                  <a:pt x="5936744" y="1907179"/>
                </a:lnTo>
                <a:lnTo>
                  <a:pt x="0" y="19071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50269" y="-9997"/>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485535">
            <a:off x="14019027" y="270826"/>
            <a:ext cx="5936744" cy="1907179"/>
          </a:xfrm>
          <a:custGeom>
            <a:avLst/>
            <a:gdLst/>
            <a:ahLst/>
            <a:cxnLst/>
            <a:rect r="r" b="b" t="t" l="l"/>
            <a:pathLst>
              <a:path h="1907179" w="5936744">
                <a:moveTo>
                  <a:pt x="0" y="0"/>
                </a:moveTo>
                <a:lnTo>
                  <a:pt x="5936744" y="0"/>
                </a:lnTo>
                <a:lnTo>
                  <a:pt x="5936744" y="1907179"/>
                </a:lnTo>
                <a:lnTo>
                  <a:pt x="0" y="19071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57807">
            <a:off x="-5647306" y="9382918"/>
            <a:ext cx="12610366" cy="5186013"/>
          </a:xfrm>
          <a:custGeom>
            <a:avLst/>
            <a:gdLst/>
            <a:ahLst/>
            <a:cxnLst/>
            <a:rect r="r" b="b" t="t" l="l"/>
            <a:pathLst>
              <a:path h="5186013" w="12610366">
                <a:moveTo>
                  <a:pt x="0" y="0"/>
                </a:moveTo>
                <a:lnTo>
                  <a:pt x="12610366" y="0"/>
                </a:lnTo>
                <a:lnTo>
                  <a:pt x="12610366" y="5186013"/>
                </a:lnTo>
                <a:lnTo>
                  <a:pt x="0" y="51860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87478">
            <a:off x="11982817" y="9212155"/>
            <a:ext cx="12610366" cy="5186013"/>
          </a:xfrm>
          <a:custGeom>
            <a:avLst/>
            <a:gdLst/>
            <a:ahLst/>
            <a:cxnLst/>
            <a:rect r="r" b="b" t="t" l="l"/>
            <a:pathLst>
              <a:path h="5186013" w="12610366">
                <a:moveTo>
                  <a:pt x="0" y="0"/>
                </a:moveTo>
                <a:lnTo>
                  <a:pt x="12610366" y="0"/>
                </a:lnTo>
                <a:lnTo>
                  <a:pt x="12610366" y="5186013"/>
                </a:lnTo>
                <a:lnTo>
                  <a:pt x="0" y="51860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2527679" y="4552577"/>
            <a:ext cx="13359019" cy="2973767"/>
          </a:xfrm>
          <a:prstGeom prst="rect">
            <a:avLst/>
          </a:prstGeom>
        </p:spPr>
        <p:txBody>
          <a:bodyPr anchor="t" rtlCol="false" tIns="0" lIns="0" bIns="0" rIns="0">
            <a:spAutoFit/>
          </a:bodyPr>
          <a:lstStyle/>
          <a:p>
            <a:pPr algn="ctr">
              <a:lnSpc>
                <a:spcPts val="17812"/>
              </a:lnSpc>
            </a:pPr>
            <a:r>
              <a:rPr lang="en-US" sz="12723">
                <a:solidFill>
                  <a:srgbClr val="3D1E08"/>
                </a:solidFill>
                <a:latin typeface="Para"/>
              </a:rPr>
              <a:t>PURRFECT NESTS</a:t>
            </a:r>
          </a:p>
        </p:txBody>
      </p:sp>
      <p:sp>
        <p:nvSpPr>
          <p:cNvPr name="Freeform 9" id="9"/>
          <p:cNvSpPr/>
          <p:nvPr/>
        </p:nvSpPr>
        <p:spPr>
          <a:xfrm flipH="false" flipV="false" rot="0">
            <a:off x="15450269" y="5143500"/>
            <a:ext cx="6132554" cy="6147923"/>
          </a:xfrm>
          <a:custGeom>
            <a:avLst/>
            <a:gdLst/>
            <a:ahLst/>
            <a:cxnLst/>
            <a:rect r="r" b="b" t="t" l="l"/>
            <a:pathLst>
              <a:path h="6147923" w="6132554">
                <a:moveTo>
                  <a:pt x="0" y="0"/>
                </a:moveTo>
                <a:lnTo>
                  <a:pt x="6132554" y="0"/>
                </a:lnTo>
                <a:lnTo>
                  <a:pt x="6132554" y="6147923"/>
                </a:lnTo>
                <a:lnTo>
                  <a:pt x="0" y="614792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3432167" y="4809752"/>
            <a:ext cx="6132554" cy="6147923"/>
          </a:xfrm>
          <a:custGeom>
            <a:avLst/>
            <a:gdLst/>
            <a:ahLst/>
            <a:cxnLst/>
            <a:rect r="r" b="b" t="t" l="l"/>
            <a:pathLst>
              <a:path h="6147923" w="6132554">
                <a:moveTo>
                  <a:pt x="0" y="0"/>
                </a:moveTo>
                <a:lnTo>
                  <a:pt x="6132554" y="0"/>
                </a:lnTo>
                <a:lnTo>
                  <a:pt x="6132554" y="6147923"/>
                </a:lnTo>
                <a:lnTo>
                  <a:pt x="0" y="614792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6221244" y="-327845"/>
            <a:ext cx="4881802" cy="3661352"/>
          </a:xfrm>
          <a:custGeom>
            <a:avLst/>
            <a:gdLst/>
            <a:ahLst/>
            <a:cxnLst/>
            <a:rect r="r" b="b" t="t" l="l"/>
            <a:pathLst>
              <a:path h="3661352" w="4881802">
                <a:moveTo>
                  <a:pt x="0" y="0"/>
                </a:moveTo>
                <a:lnTo>
                  <a:pt x="4881802" y="0"/>
                </a:lnTo>
                <a:lnTo>
                  <a:pt x="4881802" y="3661352"/>
                </a:lnTo>
                <a:lnTo>
                  <a:pt x="0" y="3661352"/>
                </a:lnTo>
                <a:lnTo>
                  <a:pt x="0" y="0"/>
                </a:lnTo>
                <a:close/>
              </a:path>
            </a:pathLst>
          </a:custGeom>
          <a:blipFill>
            <a:blip r:embed="rId12"/>
            <a:stretch>
              <a:fillRect l="0" t="0" r="0" b="0"/>
            </a:stretch>
          </a:blipFill>
        </p:spPr>
      </p:sp>
      <p:sp>
        <p:nvSpPr>
          <p:cNvPr name="TextBox 12" id="12"/>
          <p:cNvSpPr txBox="true"/>
          <p:nvPr/>
        </p:nvSpPr>
        <p:spPr>
          <a:xfrm rot="0">
            <a:off x="5246493" y="3863172"/>
            <a:ext cx="7828660" cy="646082"/>
          </a:xfrm>
          <a:prstGeom prst="rect">
            <a:avLst/>
          </a:prstGeom>
        </p:spPr>
        <p:txBody>
          <a:bodyPr anchor="t" rtlCol="false" tIns="0" lIns="0" bIns="0" rIns="0">
            <a:spAutoFit/>
          </a:bodyPr>
          <a:lstStyle/>
          <a:p>
            <a:pPr algn="ctr">
              <a:lnSpc>
                <a:spcPts val="4805"/>
              </a:lnSpc>
            </a:pPr>
            <a:r>
              <a:rPr lang="en-US" sz="3432">
                <a:solidFill>
                  <a:srgbClr val="3D1E08"/>
                </a:solidFill>
                <a:latin typeface="Futura Bold"/>
              </a:rPr>
              <a:t>HEALTHY FOOD FOR YOUR PETS</a:t>
            </a:r>
          </a:p>
        </p:txBody>
      </p:sp>
      <p:sp>
        <p:nvSpPr>
          <p:cNvPr name="TextBox 13" id="13"/>
          <p:cNvSpPr txBox="true"/>
          <p:nvPr/>
        </p:nvSpPr>
        <p:spPr>
          <a:xfrm rot="0">
            <a:off x="4411287" y="6760160"/>
            <a:ext cx="8947295" cy="530671"/>
          </a:xfrm>
          <a:prstGeom prst="rect">
            <a:avLst/>
          </a:prstGeom>
        </p:spPr>
        <p:txBody>
          <a:bodyPr anchor="t" rtlCol="false" tIns="0" lIns="0" bIns="0" rIns="0">
            <a:spAutoFit/>
          </a:bodyPr>
          <a:lstStyle/>
          <a:p>
            <a:pPr algn="ctr">
              <a:lnSpc>
                <a:spcPts val="3825"/>
              </a:lnSpc>
            </a:pPr>
            <a:r>
              <a:rPr lang="en-US" sz="2732">
                <a:solidFill>
                  <a:srgbClr val="3D1E08"/>
                </a:solidFill>
                <a:latin typeface="Futura"/>
              </a:rPr>
              <a:t>PRESENTED BY: ZAINAB ASLAM &amp; AHMED ANSARI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sp>
        <p:nvSpPr>
          <p:cNvPr name="Freeform 2" id="2"/>
          <p:cNvSpPr/>
          <p:nvPr/>
        </p:nvSpPr>
        <p:spPr>
          <a:xfrm flipH="false" flipV="false" rot="0">
            <a:off x="-1961325" y="783145"/>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7617">
            <a:off x="-1723056" y="9031792"/>
            <a:ext cx="8322308" cy="2510415"/>
          </a:xfrm>
          <a:custGeom>
            <a:avLst/>
            <a:gdLst/>
            <a:ahLst/>
            <a:cxnLst/>
            <a:rect r="r" b="b" t="t" l="l"/>
            <a:pathLst>
              <a:path h="2510415" w="8322308">
                <a:moveTo>
                  <a:pt x="0" y="0"/>
                </a:moveTo>
                <a:lnTo>
                  <a:pt x="8322309" y="0"/>
                </a:lnTo>
                <a:lnTo>
                  <a:pt x="8322309" y="2510416"/>
                </a:lnTo>
                <a:lnTo>
                  <a:pt x="0" y="25104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50269" y="-492434"/>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37974">
            <a:off x="11690389" y="9020819"/>
            <a:ext cx="8322308" cy="2510415"/>
          </a:xfrm>
          <a:custGeom>
            <a:avLst/>
            <a:gdLst/>
            <a:ahLst/>
            <a:cxnLst/>
            <a:rect r="r" b="b" t="t" l="l"/>
            <a:pathLst>
              <a:path h="2510415" w="8322308">
                <a:moveTo>
                  <a:pt x="0" y="0"/>
                </a:moveTo>
                <a:lnTo>
                  <a:pt x="8322308" y="0"/>
                </a:lnTo>
                <a:lnTo>
                  <a:pt x="8322308" y="2510415"/>
                </a:lnTo>
                <a:lnTo>
                  <a:pt x="0" y="2510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48241" y="1218305"/>
            <a:ext cx="11791518" cy="1029211"/>
          </a:xfrm>
          <a:prstGeom prst="rect">
            <a:avLst/>
          </a:prstGeom>
        </p:spPr>
        <p:txBody>
          <a:bodyPr anchor="t" rtlCol="false" tIns="0" lIns="0" bIns="0" rIns="0">
            <a:spAutoFit/>
          </a:bodyPr>
          <a:lstStyle/>
          <a:p>
            <a:pPr algn="ctr">
              <a:lnSpc>
                <a:spcPts val="8371"/>
              </a:lnSpc>
            </a:pPr>
            <a:r>
              <a:rPr lang="en-US" sz="5979">
                <a:solidFill>
                  <a:srgbClr val="3D1E08"/>
                </a:solidFill>
                <a:latin typeface="Para"/>
              </a:rPr>
              <a:t>Inventory Management System</a:t>
            </a:r>
          </a:p>
        </p:txBody>
      </p:sp>
      <p:sp>
        <p:nvSpPr>
          <p:cNvPr name="TextBox 7" id="7"/>
          <p:cNvSpPr txBox="true"/>
          <p:nvPr/>
        </p:nvSpPr>
        <p:spPr>
          <a:xfrm rot="0">
            <a:off x="3781019" y="2214481"/>
            <a:ext cx="10725963" cy="553846"/>
          </a:xfrm>
          <a:prstGeom prst="rect">
            <a:avLst/>
          </a:prstGeom>
        </p:spPr>
        <p:txBody>
          <a:bodyPr anchor="t" rtlCol="false" tIns="0" lIns="0" bIns="0" rIns="0">
            <a:spAutoFit/>
          </a:bodyPr>
          <a:lstStyle/>
          <a:p>
            <a:pPr algn="ctr">
              <a:lnSpc>
                <a:spcPts val="4123"/>
              </a:lnSpc>
            </a:pPr>
            <a:r>
              <a:rPr lang="en-US" sz="2945">
                <a:solidFill>
                  <a:srgbClr val="3D1E08"/>
                </a:solidFill>
                <a:latin typeface="Futura"/>
              </a:rPr>
              <a:t>PURRFECT NESTS</a:t>
            </a:r>
          </a:p>
        </p:txBody>
      </p:sp>
      <p:grpSp>
        <p:nvGrpSpPr>
          <p:cNvPr name="Group 8" id="8"/>
          <p:cNvGrpSpPr/>
          <p:nvPr/>
        </p:nvGrpSpPr>
        <p:grpSpPr>
          <a:xfrm rot="0">
            <a:off x="3669964" y="3806584"/>
            <a:ext cx="2726176" cy="1015269"/>
            <a:chOff x="0" y="0"/>
            <a:chExt cx="1091255" cy="406400"/>
          </a:xfrm>
        </p:grpSpPr>
        <p:sp>
          <p:nvSpPr>
            <p:cNvPr name="Freeform 9" id="9"/>
            <p:cNvSpPr/>
            <p:nvPr/>
          </p:nvSpPr>
          <p:spPr>
            <a:xfrm flipH="false" flipV="false" rot="0">
              <a:off x="0" y="0"/>
              <a:ext cx="1091255" cy="406400"/>
            </a:xfrm>
            <a:custGeom>
              <a:avLst/>
              <a:gdLst/>
              <a:ahLst/>
              <a:cxnLst/>
              <a:rect r="r" b="b" t="t" l="l"/>
              <a:pathLst>
                <a:path h="406400" w="1091255">
                  <a:moveTo>
                    <a:pt x="888055" y="0"/>
                  </a:moveTo>
                  <a:cubicBezTo>
                    <a:pt x="1000280" y="0"/>
                    <a:pt x="1091255" y="90976"/>
                    <a:pt x="1091255" y="203200"/>
                  </a:cubicBezTo>
                  <a:cubicBezTo>
                    <a:pt x="1091255" y="315424"/>
                    <a:pt x="1000280" y="406400"/>
                    <a:pt x="888055" y="406400"/>
                  </a:cubicBezTo>
                  <a:lnTo>
                    <a:pt x="203200" y="406400"/>
                  </a:lnTo>
                  <a:cubicBezTo>
                    <a:pt x="90976" y="406400"/>
                    <a:pt x="0" y="315424"/>
                    <a:pt x="0" y="203200"/>
                  </a:cubicBezTo>
                  <a:cubicBezTo>
                    <a:pt x="0" y="90976"/>
                    <a:pt x="90976" y="0"/>
                    <a:pt x="203200" y="0"/>
                  </a:cubicBezTo>
                  <a:close/>
                </a:path>
              </a:pathLst>
            </a:custGeom>
            <a:solidFill>
              <a:srgbClr val="3D1E08"/>
            </a:solidFill>
            <a:ln cap="sq">
              <a:noFill/>
              <a:prstDash val="solid"/>
              <a:miter/>
            </a:ln>
          </p:spPr>
        </p:sp>
        <p:sp>
          <p:nvSpPr>
            <p:cNvPr name="TextBox 10" id="10"/>
            <p:cNvSpPr txBox="true"/>
            <p:nvPr/>
          </p:nvSpPr>
          <p:spPr>
            <a:xfrm>
              <a:off x="0" y="-95250"/>
              <a:ext cx="1091255" cy="501650"/>
            </a:xfrm>
            <a:prstGeom prst="rect">
              <a:avLst/>
            </a:prstGeom>
          </p:spPr>
          <p:txBody>
            <a:bodyPr anchor="ctr" rtlCol="false" tIns="50800" lIns="50800" bIns="50800" rIns="50800"/>
            <a:lstStyle/>
            <a:p>
              <a:pPr algn="ctr">
                <a:lnSpc>
                  <a:spcPts val="3499"/>
                </a:lnSpc>
              </a:pPr>
              <a:r>
                <a:rPr lang="en-US" sz="2499">
                  <a:solidFill>
                    <a:srgbClr val="FFF7DF"/>
                  </a:solidFill>
                  <a:latin typeface="Futura"/>
                </a:rPr>
                <a:t>IDEA</a:t>
              </a:r>
            </a:p>
          </p:txBody>
        </p:sp>
      </p:grpSp>
      <p:sp>
        <p:nvSpPr>
          <p:cNvPr name="TextBox 11" id="11"/>
          <p:cNvSpPr txBox="true"/>
          <p:nvPr/>
        </p:nvSpPr>
        <p:spPr>
          <a:xfrm rot="0">
            <a:off x="6745674" y="3076572"/>
            <a:ext cx="7987519" cy="2370518"/>
          </a:xfrm>
          <a:prstGeom prst="rect">
            <a:avLst/>
          </a:prstGeom>
        </p:spPr>
        <p:txBody>
          <a:bodyPr anchor="t" rtlCol="false" tIns="0" lIns="0" bIns="0" rIns="0">
            <a:spAutoFit/>
          </a:bodyPr>
          <a:lstStyle/>
          <a:p>
            <a:pPr>
              <a:lnSpc>
                <a:spcPts val="3741"/>
              </a:lnSpc>
            </a:pPr>
          </a:p>
          <a:p>
            <a:pPr>
              <a:lnSpc>
                <a:spcPts val="3741"/>
              </a:lnSpc>
              <a:spcBef>
                <a:spcPct val="0"/>
              </a:spcBef>
            </a:pPr>
            <a:r>
              <a:rPr lang="en-US" sz="2672">
                <a:solidFill>
                  <a:srgbClr val="3D1E08"/>
                </a:solidFill>
                <a:latin typeface="Futura"/>
              </a:rPr>
              <a:t>"Purrfect Nest" is an innovative standalone software tailored for the pet care industry. It integrates with existing business processes of pet stores, serving as a  solution for inventory management challenges.</a:t>
            </a:r>
          </a:p>
        </p:txBody>
      </p:sp>
      <p:grpSp>
        <p:nvGrpSpPr>
          <p:cNvPr name="Group 12" id="12"/>
          <p:cNvGrpSpPr/>
          <p:nvPr/>
        </p:nvGrpSpPr>
        <p:grpSpPr>
          <a:xfrm rot="0">
            <a:off x="3669964" y="6383953"/>
            <a:ext cx="2726176" cy="1015269"/>
            <a:chOff x="0" y="0"/>
            <a:chExt cx="1091255" cy="406400"/>
          </a:xfrm>
        </p:grpSpPr>
        <p:sp>
          <p:nvSpPr>
            <p:cNvPr name="Freeform 13" id="13"/>
            <p:cNvSpPr/>
            <p:nvPr/>
          </p:nvSpPr>
          <p:spPr>
            <a:xfrm flipH="false" flipV="false" rot="0">
              <a:off x="0" y="0"/>
              <a:ext cx="1091255" cy="406400"/>
            </a:xfrm>
            <a:custGeom>
              <a:avLst/>
              <a:gdLst/>
              <a:ahLst/>
              <a:cxnLst/>
              <a:rect r="r" b="b" t="t" l="l"/>
              <a:pathLst>
                <a:path h="406400" w="1091255">
                  <a:moveTo>
                    <a:pt x="888055" y="0"/>
                  </a:moveTo>
                  <a:cubicBezTo>
                    <a:pt x="1000280" y="0"/>
                    <a:pt x="1091255" y="90976"/>
                    <a:pt x="1091255" y="203200"/>
                  </a:cubicBezTo>
                  <a:cubicBezTo>
                    <a:pt x="1091255" y="315424"/>
                    <a:pt x="1000280" y="406400"/>
                    <a:pt x="888055" y="406400"/>
                  </a:cubicBezTo>
                  <a:lnTo>
                    <a:pt x="203200" y="406400"/>
                  </a:lnTo>
                  <a:cubicBezTo>
                    <a:pt x="90976" y="406400"/>
                    <a:pt x="0" y="315424"/>
                    <a:pt x="0" y="203200"/>
                  </a:cubicBezTo>
                  <a:cubicBezTo>
                    <a:pt x="0" y="90976"/>
                    <a:pt x="90976" y="0"/>
                    <a:pt x="203200" y="0"/>
                  </a:cubicBezTo>
                  <a:close/>
                </a:path>
              </a:pathLst>
            </a:custGeom>
            <a:solidFill>
              <a:srgbClr val="3D1E08"/>
            </a:solidFill>
            <a:ln cap="sq">
              <a:noFill/>
              <a:prstDash val="solid"/>
              <a:miter/>
            </a:ln>
          </p:spPr>
        </p:sp>
        <p:sp>
          <p:nvSpPr>
            <p:cNvPr name="TextBox 14" id="14"/>
            <p:cNvSpPr txBox="true"/>
            <p:nvPr/>
          </p:nvSpPr>
          <p:spPr>
            <a:xfrm>
              <a:off x="0" y="-95250"/>
              <a:ext cx="1091255" cy="501650"/>
            </a:xfrm>
            <a:prstGeom prst="rect">
              <a:avLst/>
            </a:prstGeom>
          </p:spPr>
          <p:txBody>
            <a:bodyPr anchor="ctr" rtlCol="false" tIns="50800" lIns="50800" bIns="50800" rIns="50800"/>
            <a:lstStyle/>
            <a:p>
              <a:pPr algn="ctr">
                <a:lnSpc>
                  <a:spcPts val="3499"/>
                </a:lnSpc>
              </a:pPr>
              <a:r>
                <a:rPr lang="en-US" sz="2499">
                  <a:solidFill>
                    <a:srgbClr val="FFF7DF"/>
                  </a:solidFill>
                  <a:latin typeface="Futura"/>
                </a:rPr>
                <a:t>OVERVIEW</a:t>
              </a:r>
            </a:p>
          </p:txBody>
        </p:sp>
      </p:grpSp>
      <p:sp>
        <p:nvSpPr>
          <p:cNvPr name="TextBox 15" id="15"/>
          <p:cNvSpPr txBox="true"/>
          <p:nvPr/>
        </p:nvSpPr>
        <p:spPr>
          <a:xfrm rot="0">
            <a:off x="6745674" y="5751890"/>
            <a:ext cx="7987519" cy="2837243"/>
          </a:xfrm>
          <a:prstGeom prst="rect">
            <a:avLst/>
          </a:prstGeom>
        </p:spPr>
        <p:txBody>
          <a:bodyPr anchor="t" rtlCol="false" tIns="0" lIns="0" bIns="0" rIns="0">
            <a:spAutoFit/>
          </a:bodyPr>
          <a:lstStyle/>
          <a:p>
            <a:pPr>
              <a:lnSpc>
                <a:spcPts val="3741"/>
              </a:lnSpc>
              <a:spcBef>
                <a:spcPct val="0"/>
              </a:spcBef>
            </a:pPr>
            <a:r>
              <a:rPr lang="en-US" sz="2672">
                <a:solidFill>
                  <a:srgbClr val="3D1E08"/>
                </a:solidFill>
                <a:latin typeface="Futura"/>
              </a:rPr>
              <a:t>"Purrfect Nest" was created to tackle inventory management challenges in pet stores, such as overstocking, understocking, product expiration, and difficulty identifying popular items. This specialized system enhances operational efficiency, improving customer experience and business profitability.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sp>
        <p:nvSpPr>
          <p:cNvPr name="Freeform 2" id="2"/>
          <p:cNvSpPr/>
          <p:nvPr/>
        </p:nvSpPr>
        <p:spPr>
          <a:xfrm flipH="false" flipV="false" rot="0">
            <a:off x="-7087650" y="-434189"/>
            <a:ext cx="10721189" cy="10721189"/>
          </a:xfrm>
          <a:custGeom>
            <a:avLst/>
            <a:gdLst/>
            <a:ahLst/>
            <a:cxnLst/>
            <a:rect r="r" b="b" t="t" l="l"/>
            <a:pathLst>
              <a:path h="10721189" w="10721189">
                <a:moveTo>
                  <a:pt x="0" y="0"/>
                </a:moveTo>
                <a:lnTo>
                  <a:pt x="10721190" y="0"/>
                </a:lnTo>
                <a:lnTo>
                  <a:pt x="10721190" y="10721189"/>
                </a:lnTo>
                <a:lnTo>
                  <a:pt x="0" y="107211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469396" y="720752"/>
            <a:ext cx="8763010" cy="960612"/>
          </a:xfrm>
          <a:prstGeom prst="rect">
            <a:avLst/>
          </a:prstGeom>
        </p:spPr>
        <p:txBody>
          <a:bodyPr anchor="t" rtlCol="false" tIns="0" lIns="0" bIns="0" rIns="0">
            <a:spAutoFit/>
          </a:bodyPr>
          <a:lstStyle/>
          <a:p>
            <a:pPr>
              <a:lnSpc>
                <a:spcPts val="7302"/>
              </a:lnSpc>
            </a:pPr>
            <a:r>
              <a:rPr lang="en-US" sz="6638">
                <a:solidFill>
                  <a:srgbClr val="3D1E08"/>
                </a:solidFill>
                <a:latin typeface="Para"/>
              </a:rPr>
              <a:t>List of Use Cases</a:t>
            </a:r>
          </a:p>
        </p:txBody>
      </p:sp>
      <p:sp>
        <p:nvSpPr>
          <p:cNvPr name="TextBox 4" id="4"/>
          <p:cNvSpPr txBox="true"/>
          <p:nvPr/>
        </p:nvSpPr>
        <p:spPr>
          <a:xfrm rot="0">
            <a:off x="5688736" y="1735708"/>
            <a:ext cx="7852435" cy="7911153"/>
          </a:xfrm>
          <a:prstGeom prst="rect">
            <a:avLst/>
          </a:prstGeom>
        </p:spPr>
        <p:txBody>
          <a:bodyPr anchor="t" rtlCol="false" tIns="0" lIns="0" bIns="0" rIns="0">
            <a:spAutoFit/>
          </a:bodyPr>
          <a:lstStyle/>
          <a:p>
            <a:pPr marL="682737" indent="-341369" lvl="1">
              <a:lnSpc>
                <a:spcPts val="4427"/>
              </a:lnSpc>
              <a:spcBef>
                <a:spcPct val="0"/>
              </a:spcBef>
              <a:buFont typeface="Arial"/>
              <a:buChar char="•"/>
            </a:pPr>
            <a:r>
              <a:rPr lang="en-US" sz="3162">
                <a:solidFill>
                  <a:srgbClr val="3D1E08"/>
                </a:solidFill>
                <a:latin typeface="Futura"/>
              </a:rPr>
              <a:t>Inve</a:t>
            </a:r>
            <a:r>
              <a:rPr lang="en-US" sz="3162">
                <a:solidFill>
                  <a:srgbClr val="3D1E08"/>
                </a:solidFill>
                <a:latin typeface="Futura"/>
              </a:rPr>
              <a:t>ntory history tracking </a:t>
            </a:r>
          </a:p>
          <a:p>
            <a:pPr marL="682737" indent="-341369" lvl="1">
              <a:lnSpc>
                <a:spcPts val="4427"/>
              </a:lnSpc>
              <a:spcBef>
                <a:spcPct val="0"/>
              </a:spcBef>
              <a:buFont typeface="Arial"/>
              <a:buChar char="•"/>
            </a:pPr>
            <a:r>
              <a:rPr lang="en-US" sz="3162">
                <a:solidFill>
                  <a:srgbClr val="3D1E08"/>
                </a:solidFill>
                <a:latin typeface="Futura"/>
              </a:rPr>
              <a:t>Add a new pet product. </a:t>
            </a:r>
          </a:p>
          <a:p>
            <a:pPr marL="682737" indent="-341369" lvl="1">
              <a:lnSpc>
                <a:spcPts val="4427"/>
              </a:lnSpc>
              <a:spcBef>
                <a:spcPct val="0"/>
              </a:spcBef>
              <a:buFont typeface="Arial"/>
              <a:buChar char="•"/>
            </a:pPr>
            <a:r>
              <a:rPr lang="en-US" sz="3162">
                <a:solidFill>
                  <a:srgbClr val="3D1E08"/>
                </a:solidFill>
                <a:latin typeface="Futura"/>
              </a:rPr>
              <a:t>Update pet product information </a:t>
            </a:r>
          </a:p>
          <a:p>
            <a:pPr marL="682737" indent="-341369" lvl="1">
              <a:lnSpc>
                <a:spcPts val="4427"/>
              </a:lnSpc>
              <a:spcBef>
                <a:spcPct val="0"/>
              </a:spcBef>
              <a:buFont typeface="Arial"/>
              <a:buChar char="•"/>
            </a:pPr>
            <a:r>
              <a:rPr lang="en-US" sz="3162">
                <a:solidFill>
                  <a:srgbClr val="3D1E08"/>
                </a:solidFill>
                <a:latin typeface="Futura"/>
              </a:rPr>
              <a:t>Remove pet products. </a:t>
            </a:r>
          </a:p>
          <a:p>
            <a:pPr marL="682737" indent="-341369" lvl="1">
              <a:lnSpc>
                <a:spcPts val="4427"/>
              </a:lnSpc>
              <a:spcBef>
                <a:spcPct val="0"/>
              </a:spcBef>
              <a:buFont typeface="Arial"/>
              <a:buChar char="•"/>
            </a:pPr>
            <a:r>
              <a:rPr lang="en-US" sz="3162">
                <a:solidFill>
                  <a:srgbClr val="3D1E08"/>
                </a:solidFill>
                <a:latin typeface="Futura"/>
              </a:rPr>
              <a:t>Search for a pet product. </a:t>
            </a:r>
          </a:p>
          <a:p>
            <a:pPr marL="682737" indent="-341369" lvl="1">
              <a:lnSpc>
                <a:spcPts val="4427"/>
              </a:lnSpc>
              <a:spcBef>
                <a:spcPct val="0"/>
              </a:spcBef>
              <a:buFont typeface="Arial"/>
              <a:buChar char="•"/>
            </a:pPr>
            <a:r>
              <a:rPr lang="en-US" sz="3162">
                <a:solidFill>
                  <a:srgbClr val="3D1E08"/>
                </a:solidFill>
                <a:latin typeface="Futura"/>
              </a:rPr>
              <a:t>View product details. </a:t>
            </a:r>
          </a:p>
          <a:p>
            <a:pPr marL="682737" indent="-341369" lvl="1">
              <a:lnSpc>
                <a:spcPts val="4427"/>
              </a:lnSpc>
              <a:spcBef>
                <a:spcPct val="0"/>
              </a:spcBef>
              <a:buFont typeface="Arial"/>
              <a:buChar char="•"/>
            </a:pPr>
            <a:r>
              <a:rPr lang="en-US" sz="3162">
                <a:solidFill>
                  <a:srgbClr val="3D1E08"/>
                </a:solidFill>
                <a:latin typeface="Futura"/>
              </a:rPr>
              <a:t>Generate inventory reports. </a:t>
            </a:r>
          </a:p>
          <a:p>
            <a:pPr marL="682737" indent="-341369" lvl="1">
              <a:lnSpc>
                <a:spcPts val="4427"/>
              </a:lnSpc>
              <a:spcBef>
                <a:spcPct val="0"/>
              </a:spcBef>
              <a:buFont typeface="Arial"/>
              <a:buChar char="•"/>
            </a:pPr>
            <a:r>
              <a:rPr lang="en-US" sz="3162">
                <a:solidFill>
                  <a:srgbClr val="3D1E08"/>
                </a:solidFill>
                <a:latin typeface="Futura"/>
              </a:rPr>
              <a:t>Set low stock alerts. </a:t>
            </a:r>
          </a:p>
          <a:p>
            <a:pPr marL="682737" indent="-341369" lvl="1">
              <a:lnSpc>
                <a:spcPts val="4427"/>
              </a:lnSpc>
              <a:spcBef>
                <a:spcPct val="0"/>
              </a:spcBef>
              <a:buFont typeface="Arial"/>
              <a:buChar char="•"/>
            </a:pPr>
            <a:r>
              <a:rPr lang="en-US" sz="3162">
                <a:solidFill>
                  <a:srgbClr val="3D1E08"/>
                </a:solidFill>
                <a:latin typeface="Futura"/>
              </a:rPr>
              <a:t>Process customer order </a:t>
            </a:r>
          </a:p>
          <a:p>
            <a:pPr marL="682737" indent="-341369" lvl="1">
              <a:lnSpc>
                <a:spcPts val="4427"/>
              </a:lnSpc>
              <a:spcBef>
                <a:spcPct val="0"/>
              </a:spcBef>
              <a:buFont typeface="Arial"/>
              <a:buChar char="•"/>
            </a:pPr>
            <a:r>
              <a:rPr lang="en-US" sz="3162">
                <a:solidFill>
                  <a:srgbClr val="3D1E08"/>
                </a:solidFill>
                <a:latin typeface="Futura"/>
              </a:rPr>
              <a:t>Handle return and refunds </a:t>
            </a:r>
          </a:p>
          <a:p>
            <a:pPr marL="682737" indent="-341369" lvl="1">
              <a:lnSpc>
                <a:spcPts val="4427"/>
              </a:lnSpc>
              <a:spcBef>
                <a:spcPct val="0"/>
              </a:spcBef>
              <a:buFont typeface="Arial"/>
              <a:buChar char="•"/>
            </a:pPr>
            <a:r>
              <a:rPr lang="en-US" sz="3162">
                <a:solidFill>
                  <a:srgbClr val="3D1E08"/>
                </a:solidFill>
                <a:latin typeface="Futura"/>
              </a:rPr>
              <a:t>User authentication </a:t>
            </a:r>
          </a:p>
          <a:p>
            <a:pPr marL="682737" indent="-341369" lvl="1">
              <a:lnSpc>
                <a:spcPts val="4427"/>
              </a:lnSpc>
              <a:spcBef>
                <a:spcPct val="0"/>
              </a:spcBef>
              <a:buFont typeface="Arial"/>
              <a:buChar char="•"/>
            </a:pPr>
            <a:r>
              <a:rPr lang="en-US" sz="3162">
                <a:solidFill>
                  <a:srgbClr val="3D1E08"/>
                </a:solidFill>
                <a:latin typeface="Futura"/>
              </a:rPr>
              <a:t>Backup and restore data. </a:t>
            </a:r>
          </a:p>
          <a:p>
            <a:pPr marL="682737" indent="-341369" lvl="1">
              <a:lnSpc>
                <a:spcPts val="4427"/>
              </a:lnSpc>
              <a:spcBef>
                <a:spcPct val="0"/>
              </a:spcBef>
              <a:buFont typeface="Arial"/>
              <a:buChar char="•"/>
            </a:pPr>
            <a:r>
              <a:rPr lang="en-US" sz="3162">
                <a:solidFill>
                  <a:srgbClr val="3D1E08"/>
                </a:solidFill>
                <a:latin typeface="Futura"/>
              </a:rPr>
              <a:t>Customer notification. </a:t>
            </a:r>
          </a:p>
          <a:p>
            <a:pPr>
              <a:lnSpc>
                <a:spcPts val="4427"/>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DAF2E-_2sLs</dc:identifier>
  <dcterms:modified xsi:type="dcterms:W3CDTF">2011-08-01T06:04:30Z</dcterms:modified>
  <cp:revision>1</cp:revision>
  <dc:title>Prroject Slides SDA</dc:title>
</cp:coreProperties>
</file>