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oboto Thin"/>
      <p:regular r:id="rId30"/>
      <p:bold r:id="rId31"/>
      <p:italic r:id="rId32"/>
      <p:boldItalic r:id="rId33"/>
    </p:embeddedFont>
    <p:embeddedFont>
      <p:font typeface="Roboto"/>
      <p:regular r:id="rId34"/>
      <p:bold r:id="rId35"/>
      <p:italic r:id="rId36"/>
      <p:boldItalic r:id="rId37"/>
    </p:embeddedFont>
    <p:embeddedFont>
      <p:font typeface="Roboto Medium"/>
      <p:regular r:id="rId38"/>
      <p:bold r:id="rId39"/>
      <p:italic r:id="rId40"/>
      <p:boldItalic r:id="rId41"/>
    </p:embeddedFont>
    <p:embeddedFont>
      <p:font typeface="Nunito"/>
      <p:regular r:id="rId42"/>
      <p:bold r:id="rId43"/>
      <p:italic r:id="rId44"/>
      <p:boldItalic r:id="rId45"/>
    </p:embeddedFont>
    <p:embeddedFont>
      <p:font typeface="Maven Pro"/>
      <p:regular r:id="rId46"/>
      <p:bold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edium-italic.fntdata"/><Relationship Id="rId20" Type="http://schemas.openxmlformats.org/officeDocument/2006/relationships/slide" Target="slides/slide15.xml"/><Relationship Id="rId42" Type="http://schemas.openxmlformats.org/officeDocument/2006/relationships/font" Target="fonts/Nunito-regular.fntdata"/><Relationship Id="rId41" Type="http://schemas.openxmlformats.org/officeDocument/2006/relationships/font" Target="fonts/RobotoMedium-boldItalic.fntdata"/><Relationship Id="rId22" Type="http://schemas.openxmlformats.org/officeDocument/2006/relationships/slide" Target="slides/slide17.xml"/><Relationship Id="rId44" Type="http://schemas.openxmlformats.org/officeDocument/2006/relationships/font" Target="fonts/Nunito-italic.fntdata"/><Relationship Id="rId21" Type="http://schemas.openxmlformats.org/officeDocument/2006/relationships/slide" Target="slides/slide16.xml"/><Relationship Id="rId43" Type="http://schemas.openxmlformats.org/officeDocument/2006/relationships/font" Target="fonts/Nunito-bold.fntdata"/><Relationship Id="rId24" Type="http://schemas.openxmlformats.org/officeDocument/2006/relationships/slide" Target="slides/slide19.xml"/><Relationship Id="rId46" Type="http://schemas.openxmlformats.org/officeDocument/2006/relationships/font" Target="fonts/MavenPro-regular.fntdata"/><Relationship Id="rId23" Type="http://schemas.openxmlformats.org/officeDocument/2006/relationships/slide" Target="slides/slide18.xml"/><Relationship Id="rId45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MavenPro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Thin-bold.fntdata"/><Relationship Id="rId30" Type="http://schemas.openxmlformats.org/officeDocument/2006/relationships/font" Target="fonts/RobotoThin-regular.fntdata"/><Relationship Id="rId11" Type="http://schemas.openxmlformats.org/officeDocument/2006/relationships/slide" Target="slides/slide6.xml"/><Relationship Id="rId33" Type="http://schemas.openxmlformats.org/officeDocument/2006/relationships/font" Target="fonts/RobotoThin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Thin-italic.fntdata"/><Relationship Id="rId13" Type="http://schemas.openxmlformats.org/officeDocument/2006/relationships/slide" Target="slides/slide8.xml"/><Relationship Id="rId35" Type="http://schemas.openxmlformats.org/officeDocument/2006/relationships/font" Target="fonts/Roboto-bold.fntdata"/><Relationship Id="rId12" Type="http://schemas.openxmlformats.org/officeDocument/2006/relationships/slide" Target="slides/slide7.xml"/><Relationship Id="rId34" Type="http://schemas.openxmlformats.org/officeDocument/2006/relationships/font" Target="fonts/Robot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-italic.fntdata"/><Relationship Id="rId17" Type="http://schemas.openxmlformats.org/officeDocument/2006/relationships/slide" Target="slides/slide12.xml"/><Relationship Id="rId39" Type="http://schemas.openxmlformats.org/officeDocument/2006/relationships/font" Target="fonts/RobotoMedium-bold.fntdata"/><Relationship Id="rId16" Type="http://schemas.openxmlformats.org/officeDocument/2006/relationships/slide" Target="slides/slide11.xml"/><Relationship Id="rId38" Type="http://schemas.openxmlformats.org/officeDocument/2006/relationships/font" Target="fonts/RobotoMedium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437f4bdb92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2437f4bdb92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437f4bdb92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2437f4bdb92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437f4bdb92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437f4bdb92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437f4bdb92_0_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2437f4bdb92_0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437f4bdb92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2437f4bdb92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437f4bdb92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2437f4bdb92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437f4bdb92_0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437f4bdb92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437f4bdb92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2437f4bdb92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437f4bdb92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2437f4bdb92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2437f4bdb92_0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2437f4bdb92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4350cee985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4350cee985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2437f4bdb92_0_28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2437f4bdb92_0_28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2437f4bdb92_0_28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2437f4bdb92_0_28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2437f4bdb92_0_28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2437f4bdb92_0_28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2437f4bdb92_0_28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2437f4bdb92_0_28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2437f4bdb92_0_28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2437f4bdb92_0_2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4350cee985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4350cee985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437f4bdb9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437f4bdb9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437f4bdb92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437f4bdb92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437f4bdb92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437f4bdb92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437f4bdb92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437f4bdb92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437f4bdb92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2437f4bdb92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437f4bdb92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437f4bdb92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med" p14:dur="600">
        <p:fade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48081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to Telangana Government Tourism Department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Zain ul Hassan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2"/>
          <p:cNvSpPr txBox="1"/>
          <p:nvPr>
            <p:ph type="title"/>
          </p:nvPr>
        </p:nvSpPr>
        <p:spPr>
          <a:xfrm>
            <a:off x="1303800" y="598575"/>
            <a:ext cx="75687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 4:</a:t>
            </a:r>
            <a:endParaRPr i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are the peak and Low months for Hyderabad based on the data from 2016 - 2019 for domestic visitors and foreign visitors?</a:t>
            </a:r>
            <a:endParaRPr i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2"/>
          <p:cNvSpPr txBox="1"/>
          <p:nvPr>
            <p:ph idx="1" type="body"/>
          </p:nvPr>
        </p:nvSpPr>
        <p:spPr>
          <a:xfrm>
            <a:off x="2944500" y="3925750"/>
            <a:ext cx="5768400" cy="12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rgbClr val="36003E"/>
              </a:buClr>
              <a:buSzPts val="1260"/>
              <a:buFont typeface="Times New Roman"/>
              <a:buChar char="●"/>
            </a:pPr>
            <a:r>
              <a:rPr b="1" lang="en" sz="1260">
                <a:solidFill>
                  <a:srgbClr val="36003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June and December for domestic visitors while December to February for Foreign Visitors are Peak months in Hyderabad due to vacations</a:t>
            </a:r>
            <a:br>
              <a:rPr b="1" lang="en" sz="1260">
                <a:solidFill>
                  <a:srgbClr val="36003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1260">
              <a:solidFill>
                <a:srgbClr val="36003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rgbClr val="36003E"/>
              </a:buClr>
              <a:buSzPts val="1260"/>
              <a:buFont typeface="Times New Roman"/>
              <a:buChar char="●"/>
            </a:pPr>
            <a:r>
              <a:rPr b="1" lang="en" sz="1260">
                <a:solidFill>
                  <a:srgbClr val="36003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February , March and April, May are low months for visitors due to working is at peak in these months</a:t>
            </a:r>
            <a:endParaRPr b="1" sz="1260">
              <a:solidFill>
                <a:srgbClr val="36003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1117"/>
          </a:p>
        </p:txBody>
      </p:sp>
      <p:pic>
        <p:nvPicPr>
          <p:cNvPr id="436" name="Google Shape;4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597875"/>
            <a:ext cx="7187662" cy="2327875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2"/>
          <p:cNvSpPr txBox="1"/>
          <p:nvPr/>
        </p:nvSpPr>
        <p:spPr>
          <a:xfrm>
            <a:off x="1303800" y="4230550"/>
            <a:ext cx="1640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0124D"/>
                </a:solidFill>
                <a:latin typeface="Nunito"/>
                <a:ea typeface="Nunito"/>
                <a:cs typeface="Nunito"/>
                <a:sym typeface="Nunito"/>
              </a:rPr>
              <a:t>Insights</a:t>
            </a:r>
            <a:endParaRPr b="1" sz="3000">
              <a:solidFill>
                <a:srgbClr val="20124D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25242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Question 5:</a:t>
            </a:r>
            <a:endParaRPr i="1" sz="2000">
              <a:solidFill>
                <a:srgbClr val="25242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25242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Show the top and bottom 3 districts with domestic to foreign tourist ratio</a:t>
            </a:r>
            <a:endParaRPr i="1" sz="2000">
              <a:solidFill>
                <a:srgbClr val="25242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3"/>
          <p:cNvSpPr txBox="1"/>
          <p:nvPr>
            <p:ph idx="1" type="body"/>
          </p:nvPr>
        </p:nvSpPr>
        <p:spPr>
          <a:xfrm>
            <a:off x="2944500" y="4100475"/>
            <a:ext cx="53634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36003E"/>
              </a:buClr>
              <a:buSzPct val="100000"/>
              <a:buFont typeface="Times New Roman"/>
              <a:buChar char="●"/>
            </a:pPr>
            <a:r>
              <a:rPr b="1" lang="en" sz="2000">
                <a:solidFill>
                  <a:srgbClr val="36003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Hyderabad has the highest domestics to foreign visitor ratio while Suryapet has the Lowest ratio</a:t>
            </a:r>
            <a:endParaRPr b="1" sz="2000">
              <a:solidFill>
                <a:srgbClr val="36003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44" name="Google Shape;4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1188" y="1769563"/>
            <a:ext cx="5621635" cy="1929225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23"/>
          <p:cNvSpPr txBox="1"/>
          <p:nvPr/>
        </p:nvSpPr>
        <p:spPr>
          <a:xfrm>
            <a:off x="1303800" y="3978575"/>
            <a:ext cx="1640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0124D"/>
                </a:solidFill>
                <a:latin typeface="Nunito"/>
                <a:ea typeface="Nunito"/>
                <a:cs typeface="Nunito"/>
                <a:sym typeface="Nunito"/>
              </a:rPr>
              <a:t>Insights</a:t>
            </a:r>
            <a:endParaRPr b="1" sz="3000">
              <a:solidFill>
                <a:srgbClr val="20124D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25242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Question 6:</a:t>
            </a:r>
            <a:endParaRPr i="1" sz="2000">
              <a:solidFill>
                <a:srgbClr val="25242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25242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List the top and bottom 5 districts based on population to tourist football ratio in 2019.</a:t>
            </a:r>
            <a:endParaRPr i="1" sz="2000">
              <a:solidFill>
                <a:srgbClr val="25242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4"/>
          <p:cNvSpPr txBox="1"/>
          <p:nvPr>
            <p:ph idx="1" type="body"/>
          </p:nvPr>
        </p:nvSpPr>
        <p:spPr>
          <a:xfrm>
            <a:off x="2893200" y="3776500"/>
            <a:ext cx="5441100" cy="13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Clr>
                <a:srgbClr val="36003E"/>
              </a:buClr>
              <a:buSzPts val="1190"/>
              <a:buFont typeface="Times New Roman"/>
              <a:buChar char="●"/>
            </a:pPr>
            <a:r>
              <a:rPr b="1" lang="en" sz="1190">
                <a:solidFill>
                  <a:srgbClr val="36003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Rajanna has the highest football ratio</a:t>
            </a:r>
            <a:br>
              <a:rPr b="1" lang="en" sz="1190">
                <a:solidFill>
                  <a:srgbClr val="36003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1190">
              <a:solidFill>
                <a:srgbClr val="36003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Clr>
                <a:srgbClr val="36003E"/>
              </a:buClr>
              <a:buSzPts val="1190"/>
              <a:buFont typeface="Times New Roman"/>
              <a:buChar char="●"/>
            </a:pPr>
            <a:r>
              <a:rPr b="1" lang="en" sz="1190">
                <a:solidFill>
                  <a:srgbClr val="36003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Four District lie at the bottom ratio of about 0.92</a:t>
            </a:r>
            <a:br>
              <a:rPr b="1" lang="en" sz="1190">
                <a:solidFill>
                  <a:srgbClr val="36003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1190">
              <a:solidFill>
                <a:srgbClr val="36003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Clr>
                <a:srgbClr val="36003E"/>
              </a:buClr>
              <a:buSzPts val="1190"/>
              <a:buFont typeface="Times New Roman"/>
              <a:buChar char="●"/>
            </a:pPr>
            <a:r>
              <a:rPr b="1" lang="en" sz="1190">
                <a:solidFill>
                  <a:srgbClr val="36003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downfall is may be due to the lack of tourism attraction and infrastructure</a:t>
            </a:r>
            <a:endParaRPr b="1" sz="1190">
              <a:solidFill>
                <a:srgbClr val="36003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914"/>
          </a:p>
        </p:txBody>
      </p:sp>
      <p:pic>
        <p:nvPicPr>
          <p:cNvPr id="452" name="Google Shape;4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850" y="1730988"/>
            <a:ext cx="6382290" cy="196780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24"/>
          <p:cNvSpPr txBox="1"/>
          <p:nvPr/>
        </p:nvSpPr>
        <p:spPr>
          <a:xfrm>
            <a:off x="1303800" y="3858600"/>
            <a:ext cx="1640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0124D"/>
                </a:solidFill>
                <a:latin typeface="Nunito"/>
                <a:ea typeface="Nunito"/>
                <a:cs typeface="Nunito"/>
                <a:sym typeface="Nunito"/>
              </a:rPr>
              <a:t>Insights</a:t>
            </a:r>
            <a:endParaRPr b="1" sz="3000">
              <a:solidFill>
                <a:srgbClr val="20124D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25242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Question 7:</a:t>
            </a:r>
            <a:endParaRPr i="1" sz="2000">
              <a:solidFill>
                <a:srgbClr val="25242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25242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What will be the projected number of domestic and foreign tourist in Hyderabad in 2025 based on the growth are from previous years?</a:t>
            </a:r>
            <a:endParaRPr i="1" sz="2000">
              <a:solidFill>
                <a:srgbClr val="25242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5"/>
          <p:cNvSpPr txBox="1"/>
          <p:nvPr>
            <p:ph idx="1" type="body"/>
          </p:nvPr>
        </p:nvSpPr>
        <p:spPr>
          <a:xfrm>
            <a:off x="2866800" y="4128675"/>
            <a:ext cx="6123300" cy="8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36003E"/>
              </a:buClr>
              <a:buSzPct val="100000"/>
              <a:buFont typeface="Times New Roman"/>
              <a:buChar char="●"/>
            </a:pPr>
            <a:r>
              <a:rPr b="1" lang="en" sz="2000">
                <a:solidFill>
                  <a:srgbClr val="36003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Domestic Visitors has the declining trend while Foreign Visitors has the increasing trend</a:t>
            </a:r>
            <a:endParaRPr b="1" sz="2000">
              <a:solidFill>
                <a:srgbClr val="36003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60" name="Google Shape;4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788" y="1840275"/>
            <a:ext cx="6668067" cy="21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25"/>
          <p:cNvSpPr txBox="1"/>
          <p:nvPr/>
        </p:nvSpPr>
        <p:spPr>
          <a:xfrm>
            <a:off x="1303800" y="4026675"/>
            <a:ext cx="1640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0124D"/>
                </a:solidFill>
                <a:latin typeface="Nunito"/>
                <a:ea typeface="Nunito"/>
                <a:cs typeface="Nunito"/>
                <a:sym typeface="Nunito"/>
              </a:rPr>
              <a:t>Insights</a:t>
            </a:r>
            <a:endParaRPr b="1" sz="3000">
              <a:solidFill>
                <a:srgbClr val="20124D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25242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Question 8:</a:t>
            </a:r>
            <a:endParaRPr i="1" sz="2000">
              <a:solidFill>
                <a:srgbClr val="25242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25242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Estimate the projected revenue for domestic and foreign visitors for  Hyderabad in 2025 based on average spend per tourist</a:t>
            </a:r>
            <a:endParaRPr i="1" sz="2000">
              <a:solidFill>
                <a:srgbClr val="25242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6"/>
          <p:cNvSpPr txBox="1"/>
          <p:nvPr>
            <p:ph idx="1" type="body"/>
          </p:nvPr>
        </p:nvSpPr>
        <p:spPr>
          <a:xfrm>
            <a:off x="3392050" y="4289950"/>
            <a:ext cx="50310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6003E"/>
              </a:buClr>
              <a:buSzPts val="1400"/>
              <a:buFont typeface="Times New Roman"/>
              <a:buChar char="●"/>
            </a:pPr>
            <a:r>
              <a:rPr b="1" lang="en" sz="1400">
                <a:solidFill>
                  <a:srgbClr val="36003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Domestic Revenue Project is declining year on year while Foreign Revenue Projection is increasing year on year</a:t>
            </a:r>
            <a:endParaRPr b="1" sz="1400">
              <a:solidFill>
                <a:srgbClr val="36003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14"/>
          </a:p>
        </p:txBody>
      </p:sp>
      <p:pic>
        <p:nvPicPr>
          <p:cNvPr id="468" name="Google Shape;4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313" y="1871213"/>
            <a:ext cx="7191375" cy="2085975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26"/>
          <p:cNvSpPr txBox="1"/>
          <p:nvPr/>
        </p:nvSpPr>
        <p:spPr>
          <a:xfrm>
            <a:off x="1303800" y="4230550"/>
            <a:ext cx="1640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0124D"/>
                </a:solidFill>
                <a:latin typeface="Nunito"/>
                <a:ea typeface="Nunito"/>
                <a:cs typeface="Nunito"/>
                <a:sym typeface="Nunito"/>
              </a:rPr>
              <a:t>Insights</a:t>
            </a:r>
            <a:endParaRPr b="1" sz="3000">
              <a:solidFill>
                <a:srgbClr val="20124D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7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8"/>
          <p:cNvSpPr txBox="1"/>
          <p:nvPr>
            <p:ph type="title"/>
          </p:nvPr>
        </p:nvSpPr>
        <p:spPr>
          <a:xfrm>
            <a:off x="1303800" y="598575"/>
            <a:ext cx="7530300" cy="13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1313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Question:</a:t>
            </a:r>
            <a:endParaRPr i="1" sz="1800">
              <a:solidFill>
                <a:srgbClr val="13131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4949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Districts with highest potential</a:t>
            </a:r>
            <a:endParaRPr i="1" sz="1800">
              <a:solidFill>
                <a:srgbClr val="4949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4949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a.Which districts has the highest potential for tourism growth and what actions government can take</a:t>
            </a:r>
            <a:endParaRPr i="1" sz="1800">
              <a:solidFill>
                <a:srgbClr val="4949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0" name="Google Shape;480;p28"/>
          <p:cNvSpPr txBox="1"/>
          <p:nvPr>
            <p:ph idx="1" type="body"/>
          </p:nvPr>
        </p:nvSpPr>
        <p:spPr>
          <a:xfrm>
            <a:off x="1005313" y="1989975"/>
            <a:ext cx="7030500" cy="25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are three main districts which has the highest potential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481" name="Google Shape;481;p28"/>
          <p:cNvGrpSpPr/>
          <p:nvPr/>
        </p:nvGrpSpPr>
        <p:grpSpPr>
          <a:xfrm>
            <a:off x="1541563" y="3804854"/>
            <a:ext cx="5957975" cy="643500"/>
            <a:chOff x="1593000" y="2322568"/>
            <a:chExt cx="5957975" cy="643500"/>
          </a:xfrm>
        </p:grpSpPr>
        <p:sp>
          <p:nvSpPr>
            <p:cNvPr id="482" name="Google Shape;482;p28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8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8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8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Hyderabad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6" name="Google Shape;486;p28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8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488" name="Google Shape;488;p28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Huge potential , Big City 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Invest in cultural Festivals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Facilitate visitors so they promote it further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89" name="Google Shape;489;p28"/>
          <p:cNvGrpSpPr/>
          <p:nvPr/>
        </p:nvGrpSpPr>
        <p:grpSpPr>
          <a:xfrm>
            <a:off x="1541563" y="3149736"/>
            <a:ext cx="5957975" cy="643500"/>
            <a:chOff x="1593000" y="2322568"/>
            <a:chExt cx="5957975" cy="643500"/>
          </a:xfrm>
        </p:grpSpPr>
        <p:sp>
          <p:nvSpPr>
            <p:cNvPr id="490" name="Google Shape;490;p28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8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8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8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Adilabad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4" name="Google Shape;494;p28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8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496" name="Google Shape;496;p28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Scenery Location Like Kadam Dam 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Invest in Recreational Activities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Invest in tourism startups and promote this place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97" name="Google Shape;497;p28"/>
          <p:cNvGrpSpPr/>
          <p:nvPr/>
        </p:nvGrpSpPr>
        <p:grpSpPr>
          <a:xfrm>
            <a:off x="1541563" y="2494609"/>
            <a:ext cx="5957975" cy="643500"/>
            <a:chOff x="1593000" y="2322568"/>
            <a:chExt cx="5957975" cy="643500"/>
          </a:xfrm>
        </p:grpSpPr>
        <p:sp>
          <p:nvSpPr>
            <p:cNvPr id="498" name="Google Shape;498;p28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8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8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8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Warangal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2" name="Google Shape;502;p28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8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504" name="Google Shape;504;p28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Rich History and Landmarks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Promote Cultural Heritage 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Invest in infrastructure and Tourism Activities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9"/>
          <p:cNvSpPr txBox="1"/>
          <p:nvPr>
            <p:ph type="title"/>
          </p:nvPr>
        </p:nvSpPr>
        <p:spPr>
          <a:xfrm>
            <a:off x="1149475" y="338825"/>
            <a:ext cx="7157100" cy="12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1313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Question:</a:t>
            </a:r>
            <a:endParaRPr i="1" sz="1300">
              <a:solidFill>
                <a:srgbClr val="13131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4949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Cultural/Corporate Events to boost tourism</a:t>
            </a:r>
            <a:endParaRPr i="1" sz="1300">
              <a:solidFill>
                <a:srgbClr val="4949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4949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a. What kind of events the government can conduct</a:t>
            </a:r>
            <a:endParaRPr i="1" sz="1300">
              <a:solidFill>
                <a:srgbClr val="4949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4949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b. Which months</a:t>
            </a:r>
            <a:endParaRPr i="1" sz="1300">
              <a:solidFill>
                <a:srgbClr val="4949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4949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c. Which districts</a:t>
            </a:r>
            <a:endParaRPr i="1" sz="1300">
              <a:solidFill>
                <a:srgbClr val="4949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10" name="Google Shape;510;p29"/>
          <p:cNvGrpSpPr/>
          <p:nvPr/>
        </p:nvGrpSpPr>
        <p:grpSpPr>
          <a:xfrm>
            <a:off x="6128025" y="3356960"/>
            <a:ext cx="2469661" cy="1384500"/>
            <a:chOff x="6038025" y="2598925"/>
            <a:chExt cx="2469661" cy="1384500"/>
          </a:xfrm>
        </p:grpSpPr>
        <p:cxnSp>
          <p:nvCxnSpPr>
            <p:cNvPr id="511" name="Google Shape;511;p29"/>
            <p:cNvCxnSpPr/>
            <p:nvPr/>
          </p:nvCxnSpPr>
          <p:spPr>
            <a:xfrm>
              <a:off x="6038025" y="3312550"/>
              <a:ext cx="5820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12" name="Google Shape;512;p29"/>
            <p:cNvSpPr txBox="1"/>
            <p:nvPr/>
          </p:nvSpPr>
          <p:spPr>
            <a:xfrm>
              <a:off x="6640486" y="2598925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Districts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As already Discussed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spcBef>
                  <a:spcPts val="1600"/>
                </a:spcBef>
                <a:spcAft>
                  <a:spcPts val="0"/>
                </a:spcAft>
                <a:buSzPts val="800"/>
                <a:buFont typeface="Roboto"/>
                <a:buChar char="●"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Hyderabad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spcBef>
                  <a:spcPts val="0"/>
                </a:spcBef>
                <a:spcAft>
                  <a:spcPts val="0"/>
                </a:spcAft>
                <a:buSzPts val="800"/>
                <a:buFont typeface="Roboto"/>
                <a:buChar char="●"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Adilabad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spcBef>
                  <a:spcPts val="0"/>
                </a:spcBef>
                <a:spcAft>
                  <a:spcPts val="0"/>
                </a:spcAft>
                <a:buSzPts val="800"/>
                <a:buFont typeface="Roboto"/>
                <a:buChar char="●"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Warangal and Karimnagar due to cultural heritage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6424027" y="3212150"/>
              <a:ext cx="198600" cy="198300"/>
            </a:xfrm>
            <a:prstGeom prst="ellipse">
              <a:avLst/>
            </a:prstGeom>
            <a:solidFill>
              <a:srgbClr val="922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9"/>
            <p:cNvSpPr txBox="1"/>
            <p:nvPr/>
          </p:nvSpPr>
          <p:spPr>
            <a:xfrm>
              <a:off x="6399017" y="315610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15" name="Google Shape;515;p29"/>
          <p:cNvGrpSpPr/>
          <p:nvPr/>
        </p:nvGrpSpPr>
        <p:grpSpPr>
          <a:xfrm>
            <a:off x="726321" y="2584478"/>
            <a:ext cx="2994729" cy="1384500"/>
            <a:chOff x="636321" y="1844098"/>
            <a:chExt cx="2994729" cy="1384500"/>
          </a:xfrm>
        </p:grpSpPr>
        <p:sp>
          <p:nvSpPr>
            <p:cNvPr id="516" name="Google Shape;516;p29"/>
            <p:cNvSpPr txBox="1"/>
            <p:nvPr/>
          </p:nvSpPr>
          <p:spPr>
            <a:xfrm>
              <a:off x="636321" y="1844098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Months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spcBef>
                  <a:spcPts val="0"/>
                </a:spcBef>
                <a:spcAft>
                  <a:spcPts val="0"/>
                </a:spcAft>
                <a:buSzPts val="800"/>
                <a:buFont typeface="Roboto"/>
                <a:buChar char="●"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Summer Vacations 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spcBef>
                  <a:spcPts val="0"/>
                </a:spcBef>
                <a:spcAft>
                  <a:spcPts val="0"/>
                </a:spcAft>
                <a:buSzPts val="800"/>
                <a:buFont typeface="Roboto"/>
                <a:buChar char="●"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Months include May to September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spcBef>
                  <a:spcPts val="0"/>
                </a:spcBef>
                <a:spcAft>
                  <a:spcPts val="0"/>
                </a:spcAft>
                <a:buSzPts val="800"/>
                <a:buFont typeface="Roboto"/>
                <a:buChar char="●"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Winter Vacations include December to February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spcBef>
                  <a:spcPts val="0"/>
                </a:spcBef>
                <a:spcAft>
                  <a:spcPts val="0"/>
                </a:spcAft>
                <a:buSzPts val="800"/>
                <a:buFont typeface="Roboto"/>
                <a:buChar char="●"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Business Conferences Trend in Weekends at Quarter Closing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517" name="Google Shape;517;p29"/>
            <p:cNvCxnSpPr/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18" name="Google Shape;518;p29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rgbClr val="761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9"/>
            <p:cNvSpPr txBox="1"/>
            <p:nvPr/>
          </p:nvSpPr>
          <p:spPr>
            <a:xfrm>
              <a:off x="2498491" y="237375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20" name="Google Shape;520;p29"/>
          <p:cNvGrpSpPr/>
          <p:nvPr/>
        </p:nvGrpSpPr>
        <p:grpSpPr>
          <a:xfrm>
            <a:off x="4998100" y="1683295"/>
            <a:ext cx="3599586" cy="1384500"/>
            <a:chOff x="4908100" y="889950"/>
            <a:chExt cx="3599586" cy="1384500"/>
          </a:xfrm>
        </p:grpSpPr>
        <p:cxnSp>
          <p:nvCxnSpPr>
            <p:cNvPr id="521" name="Google Shape;521;p29"/>
            <p:cNvCxnSpPr/>
            <p:nvPr/>
          </p:nvCxnSpPr>
          <p:spPr>
            <a:xfrm>
              <a:off x="4908100" y="1593250"/>
              <a:ext cx="17151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22" name="Google Shape;522;p29"/>
            <p:cNvSpPr txBox="1"/>
            <p:nvPr/>
          </p:nvSpPr>
          <p:spPr>
            <a:xfrm>
              <a:off x="6640486" y="889950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Events 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spcBef>
                  <a:spcPts val="0"/>
                </a:spcBef>
                <a:spcAft>
                  <a:spcPts val="0"/>
                </a:spcAft>
                <a:buSzPts val="800"/>
                <a:buFont typeface="Roboto"/>
                <a:buChar char="●"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Marathons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spcBef>
                  <a:spcPts val="0"/>
                </a:spcBef>
                <a:spcAft>
                  <a:spcPts val="0"/>
                </a:spcAft>
                <a:buSzPts val="800"/>
                <a:buFont typeface="Roboto"/>
                <a:buChar char="●"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Cultural Festivals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spcBef>
                  <a:spcPts val="0"/>
                </a:spcBef>
                <a:spcAft>
                  <a:spcPts val="0"/>
                </a:spcAft>
                <a:buSzPts val="800"/>
                <a:buFont typeface="Roboto"/>
                <a:buChar char="●"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Museum Exhibitions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3" name="Google Shape;523;p29"/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9"/>
            <p:cNvSpPr txBox="1"/>
            <p:nvPr/>
          </p:nvSpPr>
          <p:spPr>
            <a:xfrm>
              <a:off x="6402820" y="143679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25" name="Google Shape;525;p29"/>
          <p:cNvGrpSpPr/>
          <p:nvPr/>
        </p:nvGrpSpPr>
        <p:grpSpPr>
          <a:xfrm>
            <a:off x="2904594" y="1891500"/>
            <a:ext cx="3514811" cy="3252003"/>
            <a:chOff x="2991269" y="1153325"/>
            <a:chExt cx="3514811" cy="3252003"/>
          </a:xfrm>
        </p:grpSpPr>
        <p:sp>
          <p:nvSpPr>
            <p:cNvPr id="526" name="Google Shape;526;p29"/>
            <p:cNvSpPr/>
            <p:nvPr/>
          </p:nvSpPr>
          <p:spPr>
            <a:xfrm>
              <a:off x="3477586" y="2585458"/>
              <a:ext cx="2541910" cy="950456"/>
            </a:xfrm>
            <a:custGeom>
              <a:rect b="b" l="l" r="r" t="t"/>
              <a:pathLst>
                <a:path extrusionOk="0" h="43529" w="126826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527" name="Google Shape;527;p29"/>
            <p:cNvSpPr/>
            <p:nvPr/>
          </p:nvSpPr>
          <p:spPr>
            <a:xfrm>
              <a:off x="2991269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551561"/>
            </a:solidFill>
            <a:ln>
              <a:noFill/>
            </a:ln>
          </p:spPr>
        </p:sp>
        <p:sp>
          <p:nvSpPr>
            <p:cNvPr id="528" name="Google Shape;528;p29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9225A5"/>
            </a:solidFill>
            <a:ln>
              <a:noFill/>
            </a:ln>
          </p:spPr>
        </p:sp>
        <p:sp>
          <p:nvSpPr>
            <p:cNvPr id="529" name="Google Shape;529;p29"/>
            <p:cNvSpPr/>
            <p:nvPr/>
          </p:nvSpPr>
          <p:spPr>
            <a:xfrm>
              <a:off x="3969199" y="2001324"/>
              <a:ext cx="1565850" cy="585863"/>
            </a:xfrm>
            <a:custGeom>
              <a:rect b="b" l="l" r="r" t="t"/>
              <a:pathLst>
                <a:path extrusionOk="0" h="8150" w="24053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530" name="Google Shape;530;p29"/>
            <p:cNvSpPr/>
            <p:nvPr/>
          </p:nvSpPr>
          <p:spPr>
            <a:xfrm>
              <a:off x="356325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551561"/>
            </a:solidFill>
            <a:ln>
              <a:noFill/>
            </a:ln>
          </p:spPr>
        </p:sp>
        <p:sp>
          <p:nvSpPr>
            <p:cNvPr id="531" name="Google Shape;531;p29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761E86"/>
            </a:solidFill>
            <a:ln>
              <a:noFill/>
            </a:ln>
          </p:spPr>
        </p:sp>
        <p:sp>
          <p:nvSpPr>
            <p:cNvPr id="532" name="Google Shape;532;p29"/>
            <p:cNvSpPr/>
            <p:nvPr/>
          </p:nvSpPr>
          <p:spPr>
            <a:xfrm>
              <a:off x="4059061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551561"/>
            </a:solidFill>
            <a:ln>
              <a:noFill/>
            </a:ln>
          </p:spPr>
        </p:sp>
        <p:sp>
          <p:nvSpPr>
            <p:cNvPr id="533" name="Google Shape;533;p29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701C7F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1313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Question:</a:t>
            </a:r>
            <a:endParaRPr i="1" sz="1800">
              <a:solidFill>
                <a:srgbClr val="13131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4949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Dubai has made itself a business hub and enjoys massive business tourism.Can Hyderabad emulate the dubai model</a:t>
            </a:r>
            <a:endParaRPr i="1" sz="1800">
              <a:solidFill>
                <a:srgbClr val="4949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39" name="Google Shape;539;p30"/>
          <p:cNvGrpSpPr/>
          <p:nvPr/>
        </p:nvGrpSpPr>
        <p:grpSpPr>
          <a:xfrm>
            <a:off x="1303893" y="1829306"/>
            <a:ext cx="3134848" cy="2843884"/>
            <a:chOff x="2744034" y="1146343"/>
            <a:chExt cx="1827900" cy="2399700"/>
          </a:xfrm>
        </p:grpSpPr>
        <p:sp>
          <p:nvSpPr>
            <p:cNvPr id="540" name="Google Shape;540;p30"/>
            <p:cNvSpPr/>
            <p:nvPr/>
          </p:nvSpPr>
          <p:spPr>
            <a:xfrm rot="-5400000">
              <a:off x="2458134" y="1432243"/>
              <a:ext cx="2399700" cy="1827900"/>
            </a:xfrm>
            <a:prstGeom prst="rightArrowCallout">
              <a:avLst>
                <a:gd fmla="val 9283" name="adj1"/>
                <a:gd fmla="val 13570" name="adj2"/>
                <a:gd fmla="val 16082" name="adj3"/>
                <a:gd fmla="val 81236" name="adj4"/>
              </a:avLst>
            </a:prstGeom>
            <a:solidFill>
              <a:srgbClr val="F48F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0"/>
            <p:cNvSpPr/>
            <p:nvPr/>
          </p:nvSpPr>
          <p:spPr>
            <a:xfrm flipH="1">
              <a:off x="2832600" y="1686400"/>
              <a:ext cx="1649400" cy="1769700"/>
            </a:xfrm>
            <a:prstGeom prst="snip1Rect">
              <a:avLst>
                <a:gd fmla="val 0" name="adj"/>
              </a:avLst>
            </a:prstGeom>
            <a:solidFill>
              <a:srgbClr val="AC1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0"/>
            <p:cNvSpPr txBox="1"/>
            <p:nvPr/>
          </p:nvSpPr>
          <p:spPr>
            <a:xfrm>
              <a:off x="2966450" y="1795520"/>
              <a:ext cx="1383000" cy="14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Dubai</a:t>
              </a:r>
              <a:endParaRPr b="1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Roboto"/>
                <a:buChar char="●"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Dubai has huge infrastructure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Roboto"/>
                <a:buChar char="●"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Government is Stable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Roboto"/>
                <a:buChar char="●"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Dubai has Created may tourism Hubs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Roboto"/>
                <a:buChar char="●"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Hyderabad may be not become dubai but it can learn from the business model of Dubai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43" name="Google Shape;543;p30"/>
          <p:cNvGrpSpPr/>
          <p:nvPr/>
        </p:nvGrpSpPr>
        <p:grpSpPr>
          <a:xfrm>
            <a:off x="4438998" y="2363935"/>
            <a:ext cx="3134849" cy="2843884"/>
            <a:chOff x="4572084" y="1597469"/>
            <a:chExt cx="1827900" cy="2399700"/>
          </a:xfrm>
        </p:grpSpPr>
        <p:sp>
          <p:nvSpPr>
            <p:cNvPr id="544" name="Google Shape;544;p30"/>
            <p:cNvSpPr/>
            <p:nvPr/>
          </p:nvSpPr>
          <p:spPr>
            <a:xfrm rot="5400000">
              <a:off x="4286184" y="1883369"/>
              <a:ext cx="2399700" cy="1827900"/>
            </a:xfrm>
            <a:prstGeom prst="rightArrowCallout">
              <a:avLst>
                <a:gd fmla="val 9283" name="adj1"/>
                <a:gd fmla="val 13570" name="adj2"/>
                <a:gd fmla="val 16082" name="adj3"/>
                <a:gd fmla="val 81236" name="adj4"/>
              </a:avLst>
            </a:prstGeom>
            <a:solidFill>
              <a:srgbClr val="840D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0"/>
            <p:cNvSpPr/>
            <p:nvPr/>
          </p:nvSpPr>
          <p:spPr>
            <a:xfrm flipH="1" rot="10800000">
              <a:off x="4662018" y="1687411"/>
              <a:ext cx="1649400" cy="1769700"/>
            </a:xfrm>
            <a:prstGeom prst="snip1Rect">
              <a:avLst>
                <a:gd fmla="val 0" name="adj"/>
              </a:avLst>
            </a:prstGeom>
            <a:solidFill>
              <a:srgbClr val="AC1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0"/>
            <p:cNvSpPr txBox="1"/>
            <p:nvPr/>
          </p:nvSpPr>
          <p:spPr>
            <a:xfrm>
              <a:off x="4794425" y="1795520"/>
              <a:ext cx="1383000" cy="14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Hyderabad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Roboto"/>
                <a:buChar char="●"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Can Invest on Infrastructure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Roboto"/>
                <a:buChar char="●"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Promote International Scholarships and Exchange Programs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Roboto"/>
                <a:buChar char="●"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Conduct International Conferences on Hyderabad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Roboto"/>
                <a:buChar char="●"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Create Ease of Doing Business and Tourism Hubs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1"/>
          <p:cNvSpPr txBox="1"/>
          <p:nvPr>
            <p:ph type="title"/>
          </p:nvPr>
        </p:nvSpPr>
        <p:spPr>
          <a:xfrm>
            <a:off x="1303800" y="140875"/>
            <a:ext cx="6990000" cy="9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1313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Question:</a:t>
            </a:r>
            <a:endParaRPr i="1" sz="1800">
              <a:solidFill>
                <a:srgbClr val="13131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4949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all other recommendations that can boost the Telangana tourism,particularly Hyderabad</a:t>
            </a:r>
            <a:endParaRPr i="1" sz="1800">
              <a:solidFill>
                <a:srgbClr val="4949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52" name="Google Shape;552;p31"/>
          <p:cNvGrpSpPr/>
          <p:nvPr/>
        </p:nvGrpSpPr>
        <p:grpSpPr>
          <a:xfrm>
            <a:off x="4980400" y="942953"/>
            <a:ext cx="4094300" cy="861172"/>
            <a:chOff x="3562350" y="909418"/>
            <a:chExt cx="4094300" cy="765282"/>
          </a:xfrm>
        </p:grpSpPr>
        <p:sp>
          <p:nvSpPr>
            <p:cNvPr id="553" name="Google Shape;553;p31"/>
            <p:cNvSpPr txBox="1"/>
            <p:nvPr/>
          </p:nvSpPr>
          <p:spPr>
            <a:xfrm>
              <a:off x="4928450" y="909418"/>
              <a:ext cx="2728200" cy="24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rPr>
                <a:t>Promote Heritage Sites</a:t>
              </a:r>
              <a:endParaRPr b="1" sz="11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4" name="Google Shape;554;p31"/>
            <p:cNvSpPr txBox="1"/>
            <p:nvPr/>
          </p:nvSpPr>
          <p:spPr>
            <a:xfrm>
              <a:off x="4928450" y="1154904"/>
              <a:ext cx="27282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7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5" name="Google Shape;555;p31"/>
            <p:cNvSpPr txBox="1"/>
            <p:nvPr/>
          </p:nvSpPr>
          <p:spPr>
            <a:xfrm>
              <a:off x="3562350" y="934025"/>
              <a:ext cx="7584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6" name="Google Shape;556;p31"/>
            <p:cNvSpPr/>
            <p:nvPr/>
          </p:nvSpPr>
          <p:spPr>
            <a:xfrm>
              <a:off x="4517125" y="1086100"/>
              <a:ext cx="133500" cy="588600"/>
            </a:xfrm>
            <a:prstGeom prst="rect">
              <a:avLst/>
            </a:prstGeom>
            <a:solidFill>
              <a:srgbClr val="840D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57" name="Google Shape;557;p31"/>
            <p:cNvCxnSpPr/>
            <p:nvPr/>
          </p:nvCxnSpPr>
          <p:spPr>
            <a:xfrm rot="10800000">
              <a:off x="4318975" y="1083450"/>
              <a:ext cx="529800" cy="0"/>
            </a:xfrm>
            <a:prstGeom prst="straightConnector1">
              <a:avLst/>
            </a:prstGeom>
            <a:noFill/>
            <a:ln cap="flat" cmpd="sng" w="9525">
              <a:solidFill>
                <a:srgbClr val="840D35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58" name="Google Shape;558;p31"/>
          <p:cNvGrpSpPr/>
          <p:nvPr/>
        </p:nvGrpSpPr>
        <p:grpSpPr>
          <a:xfrm>
            <a:off x="4980400" y="1610829"/>
            <a:ext cx="4094300" cy="861172"/>
            <a:chOff x="3562350" y="909418"/>
            <a:chExt cx="4094300" cy="765282"/>
          </a:xfrm>
        </p:grpSpPr>
        <p:sp>
          <p:nvSpPr>
            <p:cNvPr id="559" name="Google Shape;559;p31"/>
            <p:cNvSpPr txBox="1"/>
            <p:nvPr/>
          </p:nvSpPr>
          <p:spPr>
            <a:xfrm>
              <a:off x="4928450" y="909418"/>
              <a:ext cx="2728200" cy="24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74151"/>
                  </a:solidFill>
                  <a:highlight>
                    <a:srgbClr val="F7F7F8"/>
                  </a:highlight>
                  <a:latin typeface="Roboto"/>
                  <a:ea typeface="Roboto"/>
                  <a:cs typeface="Roboto"/>
                  <a:sym typeface="Roboto"/>
                </a:rPr>
                <a:t>Cultural Events and Festivals</a:t>
              </a:r>
              <a:endParaRPr b="1" sz="11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0" name="Google Shape;560;p31"/>
            <p:cNvSpPr txBox="1"/>
            <p:nvPr/>
          </p:nvSpPr>
          <p:spPr>
            <a:xfrm>
              <a:off x="4928450" y="1154904"/>
              <a:ext cx="27282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7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1" name="Google Shape;561;p31"/>
            <p:cNvSpPr txBox="1"/>
            <p:nvPr/>
          </p:nvSpPr>
          <p:spPr>
            <a:xfrm>
              <a:off x="3562350" y="934025"/>
              <a:ext cx="7584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2" name="Google Shape;562;p31"/>
            <p:cNvSpPr/>
            <p:nvPr/>
          </p:nvSpPr>
          <p:spPr>
            <a:xfrm>
              <a:off x="4517125" y="1086100"/>
              <a:ext cx="133500" cy="588600"/>
            </a:xfrm>
            <a:prstGeom prst="rect">
              <a:avLst/>
            </a:prstGeom>
            <a:solidFill>
              <a:srgbClr val="840D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63" name="Google Shape;563;p31"/>
            <p:cNvCxnSpPr/>
            <p:nvPr/>
          </p:nvCxnSpPr>
          <p:spPr>
            <a:xfrm rot="10800000">
              <a:off x="4318975" y="1083450"/>
              <a:ext cx="529800" cy="0"/>
            </a:xfrm>
            <a:prstGeom prst="straightConnector1">
              <a:avLst/>
            </a:prstGeom>
            <a:noFill/>
            <a:ln cap="flat" cmpd="sng" w="9525">
              <a:solidFill>
                <a:srgbClr val="840D35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64" name="Google Shape;564;p31"/>
          <p:cNvGrpSpPr/>
          <p:nvPr/>
        </p:nvGrpSpPr>
        <p:grpSpPr>
          <a:xfrm>
            <a:off x="4980400" y="2278704"/>
            <a:ext cx="4094300" cy="861172"/>
            <a:chOff x="3562350" y="909418"/>
            <a:chExt cx="4094300" cy="765282"/>
          </a:xfrm>
        </p:grpSpPr>
        <p:sp>
          <p:nvSpPr>
            <p:cNvPr id="565" name="Google Shape;565;p31"/>
            <p:cNvSpPr txBox="1"/>
            <p:nvPr/>
          </p:nvSpPr>
          <p:spPr>
            <a:xfrm>
              <a:off x="4928450" y="909418"/>
              <a:ext cx="2728200" cy="24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74151"/>
                  </a:solidFill>
                  <a:highlight>
                    <a:srgbClr val="F7F7F8"/>
                  </a:highlight>
                  <a:latin typeface="Roboto"/>
                  <a:ea typeface="Roboto"/>
                  <a:cs typeface="Roboto"/>
                  <a:sym typeface="Roboto"/>
                </a:rPr>
                <a:t>Develop Theme Parks:</a:t>
              </a:r>
              <a:endParaRPr b="1" sz="11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6" name="Google Shape;566;p31"/>
            <p:cNvSpPr txBox="1"/>
            <p:nvPr/>
          </p:nvSpPr>
          <p:spPr>
            <a:xfrm>
              <a:off x="4928450" y="1154904"/>
              <a:ext cx="27282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7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7" name="Google Shape;567;p31"/>
            <p:cNvSpPr txBox="1"/>
            <p:nvPr/>
          </p:nvSpPr>
          <p:spPr>
            <a:xfrm>
              <a:off x="3562350" y="934025"/>
              <a:ext cx="7584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8" name="Google Shape;568;p31"/>
            <p:cNvSpPr/>
            <p:nvPr/>
          </p:nvSpPr>
          <p:spPr>
            <a:xfrm>
              <a:off x="4517125" y="1086100"/>
              <a:ext cx="133500" cy="588600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69" name="Google Shape;569;p31"/>
            <p:cNvCxnSpPr/>
            <p:nvPr/>
          </p:nvCxnSpPr>
          <p:spPr>
            <a:xfrm rot="10800000">
              <a:off x="4318975" y="1083450"/>
              <a:ext cx="5298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70" name="Google Shape;570;p31"/>
          <p:cNvGrpSpPr/>
          <p:nvPr/>
        </p:nvGrpSpPr>
        <p:grpSpPr>
          <a:xfrm>
            <a:off x="4980400" y="2946580"/>
            <a:ext cx="4094300" cy="861172"/>
            <a:chOff x="3562350" y="909418"/>
            <a:chExt cx="4094300" cy="765282"/>
          </a:xfrm>
        </p:grpSpPr>
        <p:sp>
          <p:nvSpPr>
            <p:cNvPr id="571" name="Google Shape;571;p31"/>
            <p:cNvSpPr txBox="1"/>
            <p:nvPr/>
          </p:nvSpPr>
          <p:spPr>
            <a:xfrm>
              <a:off x="4928450" y="909418"/>
              <a:ext cx="2728200" cy="24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74151"/>
                  </a:solidFill>
                  <a:highlight>
                    <a:srgbClr val="F7F7F8"/>
                  </a:highlight>
                  <a:latin typeface="Roboto"/>
                  <a:ea typeface="Roboto"/>
                  <a:cs typeface="Roboto"/>
                  <a:sym typeface="Roboto"/>
                </a:rPr>
                <a:t>Enhance Infrastructure</a:t>
              </a:r>
              <a:endParaRPr b="1" sz="11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2" name="Google Shape;572;p31"/>
            <p:cNvSpPr txBox="1"/>
            <p:nvPr/>
          </p:nvSpPr>
          <p:spPr>
            <a:xfrm>
              <a:off x="4928450" y="1154904"/>
              <a:ext cx="27282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7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3" name="Google Shape;573;p31"/>
            <p:cNvSpPr txBox="1"/>
            <p:nvPr/>
          </p:nvSpPr>
          <p:spPr>
            <a:xfrm>
              <a:off x="3562350" y="934025"/>
              <a:ext cx="7584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4" name="Google Shape;574;p31"/>
            <p:cNvSpPr/>
            <p:nvPr/>
          </p:nvSpPr>
          <p:spPr>
            <a:xfrm>
              <a:off x="4517125" y="1086100"/>
              <a:ext cx="133500" cy="588600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75" name="Google Shape;575;p31"/>
            <p:cNvCxnSpPr/>
            <p:nvPr/>
          </p:nvCxnSpPr>
          <p:spPr>
            <a:xfrm rot="10800000">
              <a:off x="4318975" y="1083450"/>
              <a:ext cx="5298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76" name="Google Shape;576;p31"/>
          <p:cNvGrpSpPr/>
          <p:nvPr/>
        </p:nvGrpSpPr>
        <p:grpSpPr>
          <a:xfrm>
            <a:off x="4980400" y="3614455"/>
            <a:ext cx="4094300" cy="861172"/>
            <a:chOff x="3562350" y="909418"/>
            <a:chExt cx="4094300" cy="765282"/>
          </a:xfrm>
        </p:grpSpPr>
        <p:sp>
          <p:nvSpPr>
            <p:cNvPr id="577" name="Google Shape;577;p31"/>
            <p:cNvSpPr txBox="1"/>
            <p:nvPr/>
          </p:nvSpPr>
          <p:spPr>
            <a:xfrm>
              <a:off x="4928450" y="909418"/>
              <a:ext cx="2728200" cy="24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74151"/>
                  </a:solidFill>
                  <a:highlight>
                    <a:srgbClr val="F7F7F8"/>
                  </a:highlight>
                  <a:latin typeface="Roboto"/>
                  <a:ea typeface="Roboto"/>
                  <a:cs typeface="Roboto"/>
                  <a:sym typeface="Roboto"/>
                </a:rPr>
                <a:t>Promote Culinary Tourism</a:t>
              </a:r>
              <a:endParaRPr b="1" sz="11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8" name="Google Shape;578;p31"/>
            <p:cNvSpPr txBox="1"/>
            <p:nvPr/>
          </p:nvSpPr>
          <p:spPr>
            <a:xfrm>
              <a:off x="4928450" y="1154904"/>
              <a:ext cx="27282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7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9" name="Google Shape;579;p31"/>
            <p:cNvSpPr txBox="1"/>
            <p:nvPr/>
          </p:nvSpPr>
          <p:spPr>
            <a:xfrm>
              <a:off x="3562350" y="934025"/>
              <a:ext cx="7584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0" name="Google Shape;580;p31"/>
            <p:cNvSpPr/>
            <p:nvPr/>
          </p:nvSpPr>
          <p:spPr>
            <a:xfrm>
              <a:off x="4517125" y="1086100"/>
              <a:ext cx="133500" cy="588600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81" name="Google Shape;581;p31"/>
            <p:cNvCxnSpPr/>
            <p:nvPr/>
          </p:nvCxnSpPr>
          <p:spPr>
            <a:xfrm rot="10800000">
              <a:off x="4318975" y="1083450"/>
              <a:ext cx="5298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82" name="Google Shape;582;p31"/>
          <p:cNvGrpSpPr/>
          <p:nvPr/>
        </p:nvGrpSpPr>
        <p:grpSpPr>
          <a:xfrm>
            <a:off x="4980400" y="4282331"/>
            <a:ext cx="4094300" cy="861172"/>
            <a:chOff x="3562350" y="909418"/>
            <a:chExt cx="4094300" cy="765282"/>
          </a:xfrm>
        </p:grpSpPr>
        <p:sp>
          <p:nvSpPr>
            <p:cNvPr id="583" name="Google Shape;583;p31"/>
            <p:cNvSpPr txBox="1"/>
            <p:nvPr/>
          </p:nvSpPr>
          <p:spPr>
            <a:xfrm>
              <a:off x="4928450" y="909418"/>
              <a:ext cx="2728200" cy="24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74151"/>
                  </a:solidFill>
                  <a:highlight>
                    <a:srgbClr val="F7F7F8"/>
                  </a:highlight>
                  <a:latin typeface="Roboto"/>
                  <a:ea typeface="Roboto"/>
                  <a:cs typeface="Roboto"/>
                  <a:sym typeface="Roboto"/>
                </a:rPr>
                <a:t>Collaborate with Government Agencies</a:t>
              </a:r>
              <a:endParaRPr b="1" sz="11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4" name="Google Shape;584;p31"/>
            <p:cNvSpPr txBox="1"/>
            <p:nvPr/>
          </p:nvSpPr>
          <p:spPr>
            <a:xfrm>
              <a:off x="4928450" y="1154904"/>
              <a:ext cx="27282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7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5" name="Google Shape;585;p31"/>
            <p:cNvSpPr txBox="1"/>
            <p:nvPr/>
          </p:nvSpPr>
          <p:spPr>
            <a:xfrm>
              <a:off x="3562350" y="934025"/>
              <a:ext cx="7584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6" name="Google Shape;586;p31"/>
            <p:cNvSpPr/>
            <p:nvPr/>
          </p:nvSpPr>
          <p:spPr>
            <a:xfrm>
              <a:off x="4517125" y="1086100"/>
              <a:ext cx="133500" cy="588600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87" name="Google Shape;587;p31"/>
            <p:cNvCxnSpPr/>
            <p:nvPr/>
          </p:nvCxnSpPr>
          <p:spPr>
            <a:xfrm rot="10800000">
              <a:off x="4318975" y="1083450"/>
              <a:ext cx="5298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88" name="Google Shape;588;p31"/>
          <p:cNvSpPr/>
          <p:nvPr/>
        </p:nvSpPr>
        <p:spPr>
          <a:xfrm>
            <a:off x="1033773" y="1876038"/>
            <a:ext cx="2599200" cy="1998900"/>
          </a:xfrm>
          <a:prstGeom prst="triangle">
            <a:avLst>
              <a:gd fmla="val 50000" name="adj"/>
            </a:avLst>
          </a:prstGeom>
          <a:solidFill>
            <a:srgbClr val="AAAAA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31"/>
          <p:cNvSpPr txBox="1"/>
          <p:nvPr/>
        </p:nvSpPr>
        <p:spPr>
          <a:xfrm>
            <a:off x="1611934" y="2943318"/>
            <a:ext cx="14436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Boost Tourism in Hyderabad</a:t>
            </a:r>
            <a:endParaRPr sz="1200">
              <a:solidFill>
                <a:srgbClr val="3D3D3D"/>
              </a:solidFill>
            </a:endParaRPr>
          </a:p>
        </p:txBody>
      </p:sp>
      <p:grpSp>
        <p:nvGrpSpPr>
          <p:cNvPr id="590" name="Google Shape;590;p31"/>
          <p:cNvGrpSpPr/>
          <p:nvPr/>
        </p:nvGrpSpPr>
        <p:grpSpPr>
          <a:xfrm>
            <a:off x="1460639" y="3572450"/>
            <a:ext cx="2449869" cy="1172459"/>
            <a:chOff x="3698064" y="3159725"/>
            <a:chExt cx="2449869" cy="1172459"/>
          </a:xfrm>
        </p:grpSpPr>
        <p:sp>
          <p:nvSpPr>
            <p:cNvPr id="591" name="Google Shape;591;p31"/>
            <p:cNvSpPr/>
            <p:nvPr/>
          </p:nvSpPr>
          <p:spPr>
            <a:xfrm rot="10800000">
              <a:off x="3698064" y="3575617"/>
              <a:ext cx="1740900" cy="125400"/>
            </a:xfrm>
            <a:prstGeom prst="rightArrow">
              <a:avLst>
                <a:gd fmla="val 25514" name="adj1"/>
                <a:gd fmla="val 64322" name="adj2"/>
              </a:avLst>
            </a:prstGeom>
            <a:solidFill>
              <a:srgbClr val="41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1"/>
            <p:cNvSpPr txBox="1"/>
            <p:nvPr/>
          </p:nvSpPr>
          <p:spPr>
            <a:xfrm rot="620">
              <a:off x="3771468" y="3655834"/>
              <a:ext cx="1662900" cy="67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414141"/>
                  </a:solidFill>
                  <a:latin typeface="Roboto"/>
                  <a:ea typeface="Roboto"/>
                  <a:cs typeface="Roboto"/>
                  <a:sym typeface="Roboto"/>
                </a:rPr>
                <a:t>Tourism Promotion</a:t>
              </a:r>
              <a:endParaRPr sz="1800">
                <a:solidFill>
                  <a:srgbClr val="414141"/>
                </a:solidFill>
              </a:endParaRPr>
            </a:p>
          </p:txBody>
        </p:sp>
        <p:sp>
          <p:nvSpPr>
            <p:cNvPr id="593" name="Google Shape;593;p31"/>
            <p:cNvSpPr/>
            <p:nvPr/>
          </p:nvSpPr>
          <p:spPr>
            <a:xfrm>
              <a:off x="5582733" y="3159725"/>
              <a:ext cx="565200" cy="565500"/>
            </a:xfrm>
            <a:prstGeom prst="ellipse">
              <a:avLst/>
            </a:prstGeom>
            <a:solidFill>
              <a:srgbClr val="414141"/>
            </a:solidFill>
            <a:ln>
              <a:noFill/>
            </a:ln>
            <a:effectLst>
              <a:outerShdw blurRad="57150" rotWithShape="0" algn="bl" dir="5400000" dist="19050">
                <a:srgbClr val="212121">
                  <a:alpha val="3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02</a:t>
              </a:r>
              <a:endParaRPr sz="1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grpSp>
        <p:nvGrpSpPr>
          <p:cNvPr id="594" name="Google Shape;594;p31"/>
          <p:cNvGrpSpPr/>
          <p:nvPr/>
        </p:nvGrpSpPr>
        <p:grpSpPr>
          <a:xfrm>
            <a:off x="394125" y="1667370"/>
            <a:ext cx="1651175" cy="2470580"/>
            <a:chOff x="2631550" y="1254645"/>
            <a:chExt cx="1651175" cy="2470580"/>
          </a:xfrm>
        </p:grpSpPr>
        <p:sp>
          <p:nvSpPr>
            <p:cNvPr id="595" name="Google Shape;595;p31"/>
            <p:cNvSpPr/>
            <p:nvPr/>
          </p:nvSpPr>
          <p:spPr>
            <a:xfrm rot="-3360517">
              <a:off x="2960437" y="2297046"/>
              <a:ext cx="1629676" cy="125310"/>
            </a:xfrm>
            <a:prstGeom prst="rightArrow">
              <a:avLst>
                <a:gd fmla="val 25514" name="adj1"/>
                <a:gd fmla="val 64322" name="adj2"/>
              </a:avLst>
            </a:prstGeom>
            <a:solidFill>
              <a:srgbClr val="50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1"/>
            <p:cNvSpPr txBox="1"/>
            <p:nvPr/>
          </p:nvSpPr>
          <p:spPr>
            <a:xfrm rot="-3365016">
              <a:off x="2585985" y="1773854"/>
              <a:ext cx="1664030" cy="7774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rgbClr val="505050"/>
                  </a:solidFill>
                  <a:latin typeface="Roboto"/>
                  <a:ea typeface="Roboto"/>
                  <a:cs typeface="Roboto"/>
                  <a:sym typeface="Roboto"/>
                </a:rPr>
                <a:t>Hospitality and Service Quality</a:t>
              </a:r>
              <a:endParaRPr sz="1700">
                <a:solidFill>
                  <a:srgbClr val="505050"/>
                </a:solidFill>
              </a:endParaRPr>
            </a:p>
          </p:txBody>
        </p:sp>
        <p:sp>
          <p:nvSpPr>
            <p:cNvPr id="597" name="Google Shape;597;p31"/>
            <p:cNvSpPr/>
            <p:nvPr/>
          </p:nvSpPr>
          <p:spPr>
            <a:xfrm>
              <a:off x="3058183" y="3159725"/>
              <a:ext cx="565200" cy="565500"/>
            </a:xfrm>
            <a:prstGeom prst="ellipse">
              <a:avLst/>
            </a:prstGeom>
            <a:solidFill>
              <a:srgbClr val="505050"/>
            </a:solidFill>
            <a:ln>
              <a:noFill/>
            </a:ln>
            <a:effectLst>
              <a:outerShdw blurRad="57150" rotWithShape="0" algn="bl" dir="5400000" dist="19050">
                <a:srgbClr val="212121">
                  <a:alpha val="3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03</a:t>
              </a:r>
              <a:endParaRPr sz="1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grpSp>
        <p:nvGrpSpPr>
          <p:cNvPr id="598" name="Google Shape;598;p31"/>
          <p:cNvGrpSpPr/>
          <p:nvPr/>
        </p:nvGrpSpPr>
        <p:grpSpPr>
          <a:xfrm>
            <a:off x="2051283" y="1610825"/>
            <a:ext cx="2221617" cy="1861998"/>
            <a:chOff x="4288708" y="1198100"/>
            <a:chExt cx="2221617" cy="1861998"/>
          </a:xfrm>
        </p:grpSpPr>
        <p:sp>
          <p:nvSpPr>
            <p:cNvPr id="599" name="Google Shape;599;p31"/>
            <p:cNvSpPr/>
            <p:nvPr/>
          </p:nvSpPr>
          <p:spPr>
            <a:xfrm rot="3420919">
              <a:off x="4575050" y="2300047"/>
              <a:ext cx="1581515" cy="125402"/>
            </a:xfrm>
            <a:prstGeom prst="rightArrow">
              <a:avLst>
                <a:gd fmla="val 25514" name="adj1"/>
                <a:gd fmla="val 64322" name="adj2"/>
              </a:avLst>
            </a:prstGeom>
            <a:solidFill>
              <a:srgbClr val="2F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1"/>
            <p:cNvSpPr/>
            <p:nvPr/>
          </p:nvSpPr>
          <p:spPr>
            <a:xfrm>
              <a:off x="4288708" y="1198100"/>
              <a:ext cx="565200" cy="565500"/>
            </a:xfrm>
            <a:prstGeom prst="ellipse">
              <a:avLst/>
            </a:prstGeom>
            <a:solidFill>
              <a:srgbClr val="2F2F2F"/>
            </a:solidFill>
            <a:ln>
              <a:noFill/>
            </a:ln>
            <a:effectLst>
              <a:outerShdw blurRad="57150" rotWithShape="0" algn="bl" dir="5400000" dist="19050">
                <a:srgbClr val="212121">
                  <a:alpha val="3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01</a:t>
              </a:r>
              <a:endParaRPr sz="1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601" name="Google Shape;601;p31"/>
            <p:cNvSpPr txBox="1"/>
            <p:nvPr/>
          </p:nvSpPr>
          <p:spPr>
            <a:xfrm rot="3420634">
              <a:off x="4913336" y="1777188"/>
              <a:ext cx="1673878" cy="7255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2F2F2F"/>
                  </a:solidFill>
                  <a:latin typeface="Roboto"/>
                  <a:ea typeface="Roboto"/>
                  <a:cs typeface="Roboto"/>
                  <a:sym typeface="Roboto"/>
                </a:rPr>
                <a:t>Infrastructure Development</a:t>
              </a:r>
              <a:endParaRPr sz="1800">
                <a:solidFill>
                  <a:srgbClr val="2F2F2F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6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84" name="Google Shape;284;p14"/>
          <p:cNvSpPr/>
          <p:nvPr/>
        </p:nvSpPr>
        <p:spPr>
          <a:xfrm rot="-984884">
            <a:off x="7096892" y="2556505"/>
            <a:ext cx="1116820" cy="57901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/>
          <p:nvPr/>
        </p:nvSpPr>
        <p:spPr>
          <a:xfrm flipH="1" rot="984884">
            <a:off x="6063278" y="2556505"/>
            <a:ext cx="1116820" cy="57901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 rot="-984884">
            <a:off x="5036629" y="2556505"/>
            <a:ext cx="1116820" cy="57901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4"/>
          <p:cNvSpPr/>
          <p:nvPr/>
        </p:nvSpPr>
        <p:spPr>
          <a:xfrm flipH="1" rot="984884">
            <a:off x="4005984" y="2556505"/>
            <a:ext cx="1116820" cy="57901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4"/>
          <p:cNvSpPr/>
          <p:nvPr/>
        </p:nvSpPr>
        <p:spPr>
          <a:xfrm rot="-984884">
            <a:off x="2983463" y="2556505"/>
            <a:ext cx="1116820" cy="57901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4"/>
          <p:cNvSpPr/>
          <p:nvPr/>
        </p:nvSpPr>
        <p:spPr>
          <a:xfrm flipH="1" rot="984884">
            <a:off x="1952807" y="2556505"/>
            <a:ext cx="1116820" cy="57901"/>
          </a:xfrm>
          <a:prstGeom prst="roundRect">
            <a:avLst>
              <a:gd fmla="val 50000" name="adj"/>
            </a:avLst>
          </a:prstGeom>
          <a:solidFill>
            <a:srgbClr val="701C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4"/>
          <p:cNvSpPr/>
          <p:nvPr/>
        </p:nvSpPr>
        <p:spPr>
          <a:xfrm rot="-984884">
            <a:off x="930286" y="2556505"/>
            <a:ext cx="1116820" cy="57901"/>
          </a:xfrm>
          <a:prstGeom prst="roundRect">
            <a:avLst>
              <a:gd fmla="val 50000" name="adj"/>
            </a:avLst>
          </a:prstGeom>
          <a:solidFill>
            <a:srgbClr val="701C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1" name="Google Shape;291;p14"/>
          <p:cNvGrpSpPr/>
          <p:nvPr/>
        </p:nvGrpSpPr>
        <p:grpSpPr>
          <a:xfrm>
            <a:off x="2177540" y="2617313"/>
            <a:ext cx="1712700" cy="1230715"/>
            <a:chOff x="2114740" y="2543425"/>
            <a:chExt cx="1712700" cy="1230715"/>
          </a:xfrm>
        </p:grpSpPr>
        <p:sp>
          <p:nvSpPr>
            <p:cNvPr id="292" name="Google Shape;292;p14"/>
            <p:cNvSpPr txBox="1"/>
            <p:nvPr/>
          </p:nvSpPr>
          <p:spPr>
            <a:xfrm>
              <a:off x="2622642" y="2737212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3" name="Google Shape;293;p14"/>
            <p:cNvSpPr/>
            <p:nvPr/>
          </p:nvSpPr>
          <p:spPr>
            <a:xfrm rot="-1789476">
              <a:off x="2888080" y="2572699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701C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2114740" y="307064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4"/>
            <p:cNvSpPr txBox="1"/>
            <p:nvPr/>
          </p:nvSpPr>
          <p:spPr>
            <a:xfrm>
              <a:off x="2158990" y="3107840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Problem BreakDown</a:t>
              </a:r>
              <a:endParaRPr sz="1500">
                <a:solidFill>
                  <a:srgbClr val="FFFFFF"/>
                </a:solidFill>
              </a:endParaRPr>
            </a:p>
          </p:txBody>
        </p:sp>
        <p:sp>
          <p:nvSpPr>
            <p:cNvPr id="296" name="Google Shape;296;p14"/>
            <p:cNvSpPr/>
            <p:nvPr/>
          </p:nvSpPr>
          <p:spPr>
            <a:xfrm>
              <a:off x="2926090" y="3005991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7" name="Google Shape;297;p14"/>
          <p:cNvGrpSpPr/>
          <p:nvPr/>
        </p:nvGrpSpPr>
        <p:grpSpPr>
          <a:xfrm>
            <a:off x="4227940" y="2617313"/>
            <a:ext cx="1712700" cy="1230715"/>
            <a:chOff x="4165140" y="2543425"/>
            <a:chExt cx="1712700" cy="1230715"/>
          </a:xfrm>
        </p:grpSpPr>
        <p:sp>
          <p:nvSpPr>
            <p:cNvPr id="298" name="Google Shape;298;p14"/>
            <p:cNvSpPr/>
            <p:nvPr/>
          </p:nvSpPr>
          <p:spPr>
            <a:xfrm rot="-1789476">
              <a:off x="4941257" y="2572699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4"/>
            <p:cNvSpPr txBox="1"/>
            <p:nvPr/>
          </p:nvSpPr>
          <p:spPr>
            <a:xfrm>
              <a:off x="4665129" y="2737212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0" name="Google Shape;300;p14"/>
            <p:cNvSpPr/>
            <p:nvPr/>
          </p:nvSpPr>
          <p:spPr>
            <a:xfrm>
              <a:off x="4165140" y="307064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4"/>
            <p:cNvSpPr txBox="1"/>
            <p:nvPr/>
          </p:nvSpPr>
          <p:spPr>
            <a:xfrm>
              <a:off x="4209390" y="3107840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5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Questions / Insights</a:t>
              </a:r>
              <a:endParaRPr b="1" sz="1500">
                <a:solidFill>
                  <a:srgbClr val="5E5E5E"/>
                </a:solidFill>
              </a:endParaRPr>
            </a:p>
          </p:txBody>
        </p:sp>
        <p:sp>
          <p:nvSpPr>
            <p:cNvPr id="302" name="Google Shape;302;p14"/>
            <p:cNvSpPr/>
            <p:nvPr/>
          </p:nvSpPr>
          <p:spPr>
            <a:xfrm>
              <a:off x="4976490" y="3005991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3" name="Google Shape;303;p14"/>
          <p:cNvGrpSpPr/>
          <p:nvPr/>
        </p:nvGrpSpPr>
        <p:grpSpPr>
          <a:xfrm>
            <a:off x="3185950" y="1295392"/>
            <a:ext cx="1712700" cy="1404842"/>
            <a:chOff x="3123140" y="1221570"/>
            <a:chExt cx="1712700" cy="1246754"/>
          </a:xfrm>
        </p:grpSpPr>
        <p:sp>
          <p:nvSpPr>
            <p:cNvPr id="304" name="Google Shape;304;p14"/>
            <p:cNvSpPr/>
            <p:nvPr/>
          </p:nvSpPr>
          <p:spPr>
            <a:xfrm rot="-1789476">
              <a:off x="3899258" y="2278597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4"/>
            <p:cNvSpPr txBox="1"/>
            <p:nvPr/>
          </p:nvSpPr>
          <p:spPr>
            <a:xfrm>
              <a:off x="3635571" y="1986924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6" name="Google Shape;306;p14"/>
            <p:cNvSpPr/>
            <p:nvPr/>
          </p:nvSpPr>
          <p:spPr>
            <a:xfrm>
              <a:off x="3123140" y="122157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4"/>
            <p:cNvSpPr/>
            <p:nvPr/>
          </p:nvSpPr>
          <p:spPr>
            <a:xfrm rot="10800000">
              <a:off x="3934465" y="1920663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4"/>
            <p:cNvSpPr txBox="1"/>
            <p:nvPr/>
          </p:nvSpPr>
          <p:spPr>
            <a:xfrm>
              <a:off x="3199340" y="1368098"/>
              <a:ext cx="15147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5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Key Areas</a:t>
              </a:r>
              <a:endParaRPr b="1" sz="1500">
                <a:solidFill>
                  <a:srgbClr val="5E5E5E"/>
                </a:solidFill>
              </a:endParaRPr>
            </a:p>
          </p:txBody>
        </p:sp>
      </p:grpSp>
      <p:grpSp>
        <p:nvGrpSpPr>
          <p:cNvPr id="309" name="Google Shape;309;p14"/>
          <p:cNvGrpSpPr/>
          <p:nvPr/>
        </p:nvGrpSpPr>
        <p:grpSpPr>
          <a:xfrm>
            <a:off x="5231700" y="1295457"/>
            <a:ext cx="1734495" cy="1246754"/>
            <a:chOff x="5179450" y="1221570"/>
            <a:chExt cx="1734495" cy="1246754"/>
          </a:xfrm>
        </p:grpSpPr>
        <p:sp>
          <p:nvSpPr>
            <p:cNvPr id="310" name="Google Shape;310;p14"/>
            <p:cNvSpPr/>
            <p:nvPr/>
          </p:nvSpPr>
          <p:spPr>
            <a:xfrm rot="-1789476">
              <a:off x="5977648" y="2278597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4"/>
            <p:cNvSpPr txBox="1"/>
            <p:nvPr/>
          </p:nvSpPr>
          <p:spPr>
            <a:xfrm>
              <a:off x="5721781" y="1986924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5201245" y="122157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4"/>
            <p:cNvSpPr/>
            <p:nvPr/>
          </p:nvSpPr>
          <p:spPr>
            <a:xfrm rot="10800000">
              <a:off x="6012570" y="1920663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4"/>
            <p:cNvSpPr txBox="1"/>
            <p:nvPr/>
          </p:nvSpPr>
          <p:spPr>
            <a:xfrm>
              <a:off x="5179450" y="1359550"/>
              <a:ext cx="1712700" cy="70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5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Recommendation</a:t>
              </a:r>
              <a:endParaRPr b="1" sz="1500">
                <a:solidFill>
                  <a:srgbClr val="5E5E5E"/>
                </a:solidFill>
              </a:endParaRPr>
            </a:p>
          </p:txBody>
        </p:sp>
      </p:grpSp>
      <p:grpSp>
        <p:nvGrpSpPr>
          <p:cNvPr id="315" name="Google Shape;315;p14"/>
          <p:cNvGrpSpPr/>
          <p:nvPr/>
        </p:nvGrpSpPr>
        <p:grpSpPr>
          <a:xfrm>
            <a:off x="6278353" y="2617313"/>
            <a:ext cx="1712700" cy="1341415"/>
            <a:chOff x="6282830" y="2543425"/>
            <a:chExt cx="1712700" cy="1341415"/>
          </a:xfrm>
        </p:grpSpPr>
        <p:sp>
          <p:nvSpPr>
            <p:cNvPr id="316" name="Google Shape;316;p14"/>
            <p:cNvSpPr/>
            <p:nvPr/>
          </p:nvSpPr>
          <p:spPr>
            <a:xfrm rot="-1789476">
              <a:off x="7058947" y="2572699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4"/>
            <p:cNvSpPr txBox="1"/>
            <p:nvPr/>
          </p:nvSpPr>
          <p:spPr>
            <a:xfrm>
              <a:off x="6782819" y="2737212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8" name="Google Shape;318;p14"/>
            <p:cNvSpPr/>
            <p:nvPr/>
          </p:nvSpPr>
          <p:spPr>
            <a:xfrm>
              <a:off x="6282830" y="307064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4"/>
            <p:cNvSpPr txBox="1"/>
            <p:nvPr/>
          </p:nvSpPr>
          <p:spPr>
            <a:xfrm>
              <a:off x="6327080" y="3260240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5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Dashboard</a:t>
              </a:r>
              <a:endParaRPr b="1" sz="1500">
                <a:solidFill>
                  <a:srgbClr val="5E5E5E"/>
                </a:solidFill>
              </a:endParaRPr>
            </a:p>
          </p:txBody>
        </p:sp>
        <p:sp>
          <p:nvSpPr>
            <p:cNvPr id="320" name="Google Shape;320;p14"/>
            <p:cNvSpPr/>
            <p:nvPr/>
          </p:nvSpPr>
          <p:spPr>
            <a:xfrm>
              <a:off x="7094180" y="3005991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1" name="Google Shape;321;p14"/>
          <p:cNvGrpSpPr/>
          <p:nvPr/>
        </p:nvGrpSpPr>
        <p:grpSpPr>
          <a:xfrm>
            <a:off x="1140195" y="1295457"/>
            <a:ext cx="1712700" cy="1246754"/>
            <a:chOff x="1072790" y="1221570"/>
            <a:chExt cx="1712700" cy="1246754"/>
          </a:xfrm>
        </p:grpSpPr>
        <p:sp>
          <p:nvSpPr>
            <p:cNvPr id="322" name="Google Shape;322;p14"/>
            <p:cNvSpPr/>
            <p:nvPr/>
          </p:nvSpPr>
          <p:spPr>
            <a:xfrm>
              <a:off x="1072790" y="122157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4"/>
            <p:cNvSpPr txBox="1"/>
            <p:nvPr/>
          </p:nvSpPr>
          <p:spPr>
            <a:xfrm>
              <a:off x="1579860" y="1986924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4" name="Google Shape;324;p14"/>
            <p:cNvSpPr/>
            <p:nvPr/>
          </p:nvSpPr>
          <p:spPr>
            <a:xfrm rot="10800000">
              <a:off x="1884115" y="1920663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4"/>
            <p:cNvSpPr txBox="1"/>
            <p:nvPr/>
          </p:nvSpPr>
          <p:spPr>
            <a:xfrm>
              <a:off x="1161290" y="1398995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Overview</a:t>
              </a:r>
              <a:endParaRPr sz="1500">
                <a:solidFill>
                  <a:srgbClr val="FFFFFF"/>
                </a:solidFill>
              </a:endParaRPr>
            </a:p>
          </p:txBody>
        </p:sp>
        <p:sp>
          <p:nvSpPr>
            <p:cNvPr id="326" name="Google Shape;326;p14"/>
            <p:cNvSpPr/>
            <p:nvPr/>
          </p:nvSpPr>
          <p:spPr>
            <a:xfrm rot="-1789476">
              <a:off x="1846080" y="2278597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701C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3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1" name="Google Shape;61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" name="Google Shape;61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1" name="Google Shape;62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6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5"/>
          <p:cNvSpPr txBox="1"/>
          <p:nvPr>
            <p:ph type="title"/>
          </p:nvPr>
        </p:nvSpPr>
        <p:spPr>
          <a:xfrm>
            <a:off x="1303800" y="7143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332" name="Google Shape;332;p15"/>
          <p:cNvSpPr txBox="1"/>
          <p:nvPr>
            <p:ph idx="1" type="body"/>
          </p:nvPr>
        </p:nvSpPr>
        <p:spPr>
          <a:xfrm>
            <a:off x="1080125" y="1530200"/>
            <a:ext cx="3150300" cy="3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Telangana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Leading state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Published Tourism Data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Want to Improve Tourism Revenue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Hired Data Analyst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Identify the Trends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Establish the Model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Developed the Insights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Share the Recommendations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Insights Help to Improve Administrations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Improve the Revenue</a:t>
            </a:r>
            <a:endParaRPr/>
          </a:p>
        </p:txBody>
      </p:sp>
      <p:pic>
        <p:nvPicPr>
          <p:cNvPr id="333" name="Google Shape;33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2825" y="1195875"/>
            <a:ext cx="4608775" cy="374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6"/>
          <p:cNvSpPr txBox="1"/>
          <p:nvPr>
            <p:ph type="title"/>
          </p:nvPr>
        </p:nvSpPr>
        <p:spPr>
          <a:xfrm>
            <a:off x="1329525" y="448775"/>
            <a:ext cx="70305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Break Down</a:t>
            </a:r>
            <a:endParaRPr/>
          </a:p>
        </p:txBody>
      </p:sp>
      <p:cxnSp>
        <p:nvCxnSpPr>
          <p:cNvPr id="339" name="Google Shape;339;p16"/>
          <p:cNvCxnSpPr>
            <a:stCxn id="340" idx="6"/>
            <a:endCxn id="341" idx="2"/>
          </p:cNvCxnSpPr>
          <p:nvPr/>
        </p:nvCxnSpPr>
        <p:spPr>
          <a:xfrm>
            <a:off x="1474773" y="2984669"/>
            <a:ext cx="612300" cy="8361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2" name="Google Shape;342;p16"/>
          <p:cNvCxnSpPr>
            <a:stCxn id="340" idx="6"/>
            <a:endCxn id="343" idx="2"/>
          </p:cNvCxnSpPr>
          <p:nvPr/>
        </p:nvCxnSpPr>
        <p:spPr>
          <a:xfrm flipH="1" rot="10800000">
            <a:off x="1474773" y="2148569"/>
            <a:ext cx="612300" cy="8361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4" name="Google Shape;344;p16"/>
          <p:cNvCxnSpPr>
            <a:stCxn id="345" idx="3"/>
            <a:endCxn id="346" idx="2"/>
          </p:cNvCxnSpPr>
          <p:nvPr/>
        </p:nvCxnSpPr>
        <p:spPr>
          <a:xfrm flipH="1" rot="10800000">
            <a:off x="3613300" y="1612446"/>
            <a:ext cx="723900" cy="5361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7" name="Google Shape;347;p16"/>
          <p:cNvCxnSpPr>
            <a:stCxn id="345" idx="3"/>
            <a:endCxn id="348" idx="2"/>
          </p:cNvCxnSpPr>
          <p:nvPr/>
        </p:nvCxnSpPr>
        <p:spPr>
          <a:xfrm>
            <a:off x="3613300" y="2148546"/>
            <a:ext cx="723900" cy="2676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9" name="Google Shape;349;p16"/>
          <p:cNvCxnSpPr>
            <a:stCxn id="350" idx="3"/>
            <a:endCxn id="351" idx="2"/>
          </p:cNvCxnSpPr>
          <p:nvPr/>
        </p:nvCxnSpPr>
        <p:spPr>
          <a:xfrm flipH="1" rot="10800000">
            <a:off x="3703208" y="3412405"/>
            <a:ext cx="633900" cy="4083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2" name="Google Shape;352;p16"/>
          <p:cNvCxnSpPr>
            <a:stCxn id="350" idx="3"/>
            <a:endCxn id="353" idx="2"/>
          </p:cNvCxnSpPr>
          <p:nvPr/>
        </p:nvCxnSpPr>
        <p:spPr>
          <a:xfrm>
            <a:off x="3703208" y="3820705"/>
            <a:ext cx="634200" cy="4083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54" name="Google Shape;354;p16"/>
          <p:cNvGrpSpPr/>
          <p:nvPr/>
        </p:nvGrpSpPr>
        <p:grpSpPr>
          <a:xfrm>
            <a:off x="4337260" y="1469775"/>
            <a:ext cx="1603620" cy="408417"/>
            <a:chOff x="5592550" y="1018946"/>
            <a:chExt cx="1839014" cy="457200"/>
          </a:xfrm>
        </p:grpSpPr>
        <p:sp>
          <p:nvSpPr>
            <p:cNvPr id="355" name="Google Shape;355;p16"/>
            <p:cNvSpPr/>
            <p:nvPr/>
          </p:nvSpPr>
          <p:spPr>
            <a:xfrm>
              <a:off x="5766564" y="1018946"/>
              <a:ext cx="1665000" cy="45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Foreign </a:t>
              </a:r>
              <a:r>
                <a:rPr lang="en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Visitors </a:t>
              </a:r>
              <a:r>
                <a:rPr lang="en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Growth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6" name="Google Shape;346;p16"/>
            <p:cNvSpPr/>
            <p:nvPr/>
          </p:nvSpPr>
          <p:spPr>
            <a:xfrm>
              <a:off x="5592550" y="1091550"/>
              <a:ext cx="174000" cy="174000"/>
            </a:xfrm>
            <a:prstGeom prst="ellipse">
              <a:avLst/>
            </a:prstGeom>
            <a:solidFill>
              <a:srgbClr val="50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6" name="Google Shape;356;p16"/>
          <p:cNvGrpSpPr/>
          <p:nvPr/>
        </p:nvGrpSpPr>
        <p:grpSpPr>
          <a:xfrm>
            <a:off x="2087113" y="2005975"/>
            <a:ext cx="1526187" cy="285141"/>
            <a:chOff x="3650050" y="1476156"/>
            <a:chExt cx="1750214" cy="319200"/>
          </a:xfrm>
        </p:grpSpPr>
        <p:sp>
          <p:nvSpPr>
            <p:cNvPr id="345" name="Google Shape;345;p16"/>
            <p:cNvSpPr/>
            <p:nvPr/>
          </p:nvSpPr>
          <p:spPr>
            <a:xfrm>
              <a:off x="3824064" y="1476156"/>
              <a:ext cx="15762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Foreign Visitors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3650050" y="1548750"/>
              <a:ext cx="174000" cy="174000"/>
            </a:xfrm>
            <a:prstGeom prst="ellipse">
              <a:avLst/>
            </a:prstGeom>
            <a:solidFill>
              <a:srgbClr val="41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7" name="Google Shape;357;p16"/>
          <p:cNvGrpSpPr/>
          <p:nvPr/>
        </p:nvGrpSpPr>
        <p:grpSpPr>
          <a:xfrm>
            <a:off x="286869" y="2842099"/>
            <a:ext cx="1187904" cy="285141"/>
            <a:chOff x="1596750" y="2412150"/>
            <a:chExt cx="1362275" cy="319200"/>
          </a:xfrm>
        </p:grpSpPr>
        <p:sp>
          <p:nvSpPr>
            <p:cNvPr id="358" name="Google Shape;358;p16"/>
            <p:cNvSpPr/>
            <p:nvPr/>
          </p:nvSpPr>
          <p:spPr>
            <a:xfrm>
              <a:off x="1596750" y="24121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Total Visitors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2785025" y="2484750"/>
              <a:ext cx="174000" cy="174000"/>
            </a:xfrm>
            <a:prstGeom prst="ellipse">
              <a:avLst/>
            </a:prstGeom>
            <a:solidFill>
              <a:srgbClr val="2F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9" name="Google Shape;359;p16"/>
          <p:cNvGrpSpPr/>
          <p:nvPr/>
        </p:nvGrpSpPr>
        <p:grpSpPr>
          <a:xfrm>
            <a:off x="2087041" y="3678134"/>
            <a:ext cx="1616167" cy="285141"/>
            <a:chOff x="3650050" y="3348150"/>
            <a:chExt cx="1356300" cy="319200"/>
          </a:xfrm>
        </p:grpSpPr>
        <p:sp>
          <p:nvSpPr>
            <p:cNvPr id="350" name="Google Shape;350;p16"/>
            <p:cNvSpPr/>
            <p:nvPr/>
          </p:nvSpPr>
          <p:spPr>
            <a:xfrm>
              <a:off x="3824050" y="33481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Domestic Visitors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3650050" y="3420750"/>
              <a:ext cx="174000" cy="174000"/>
            </a:xfrm>
            <a:prstGeom prst="ellipse">
              <a:avLst/>
            </a:prstGeom>
            <a:solidFill>
              <a:srgbClr val="41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0" name="Google Shape;360;p16"/>
          <p:cNvGrpSpPr/>
          <p:nvPr/>
        </p:nvGrpSpPr>
        <p:grpSpPr>
          <a:xfrm>
            <a:off x="4337260" y="2286600"/>
            <a:ext cx="1767904" cy="285141"/>
            <a:chOff x="5592550" y="1933337"/>
            <a:chExt cx="2027413" cy="319200"/>
          </a:xfrm>
        </p:grpSpPr>
        <p:sp>
          <p:nvSpPr>
            <p:cNvPr id="361" name="Google Shape;361;p16"/>
            <p:cNvSpPr/>
            <p:nvPr/>
          </p:nvSpPr>
          <p:spPr>
            <a:xfrm>
              <a:off x="5766563" y="1933337"/>
              <a:ext cx="18534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Revenue Prediction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8" name="Google Shape;348;p16"/>
            <p:cNvSpPr/>
            <p:nvPr/>
          </p:nvSpPr>
          <p:spPr>
            <a:xfrm>
              <a:off x="5592550" y="1991250"/>
              <a:ext cx="174000" cy="174000"/>
            </a:xfrm>
            <a:prstGeom prst="ellipse">
              <a:avLst/>
            </a:prstGeom>
            <a:solidFill>
              <a:srgbClr val="50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16"/>
          <p:cNvGrpSpPr/>
          <p:nvPr/>
        </p:nvGrpSpPr>
        <p:grpSpPr>
          <a:xfrm>
            <a:off x="4337248" y="3269700"/>
            <a:ext cx="1755335" cy="285141"/>
            <a:chOff x="5592550" y="2890938"/>
            <a:chExt cx="2012999" cy="319200"/>
          </a:xfrm>
        </p:grpSpPr>
        <p:sp>
          <p:nvSpPr>
            <p:cNvPr id="363" name="Google Shape;363;p16"/>
            <p:cNvSpPr/>
            <p:nvPr/>
          </p:nvSpPr>
          <p:spPr>
            <a:xfrm>
              <a:off x="5766549" y="2890938"/>
              <a:ext cx="18390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Domestic Visitors Growth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5592550" y="2963550"/>
              <a:ext cx="174000" cy="174000"/>
            </a:xfrm>
            <a:prstGeom prst="ellipse">
              <a:avLst/>
            </a:prstGeom>
            <a:solidFill>
              <a:srgbClr val="50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4" name="Google Shape;364;p16"/>
          <p:cNvGrpSpPr/>
          <p:nvPr/>
        </p:nvGrpSpPr>
        <p:grpSpPr>
          <a:xfrm>
            <a:off x="4337321" y="4086365"/>
            <a:ext cx="1616167" cy="285109"/>
            <a:chOff x="5592550" y="3805350"/>
            <a:chExt cx="1356300" cy="319200"/>
          </a:xfrm>
        </p:grpSpPr>
        <p:sp>
          <p:nvSpPr>
            <p:cNvPr id="365" name="Google Shape;365;p16"/>
            <p:cNvSpPr/>
            <p:nvPr/>
          </p:nvSpPr>
          <p:spPr>
            <a:xfrm>
              <a:off x="5766550" y="38053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Revenue Prediction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3" name="Google Shape;353;p16"/>
            <p:cNvSpPr/>
            <p:nvPr/>
          </p:nvSpPr>
          <p:spPr>
            <a:xfrm>
              <a:off x="5592550" y="3877950"/>
              <a:ext cx="174000" cy="174000"/>
            </a:xfrm>
            <a:prstGeom prst="ellipse">
              <a:avLst/>
            </a:prstGeom>
            <a:solidFill>
              <a:srgbClr val="50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66" name="Google Shape;36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3725" y="1533825"/>
            <a:ext cx="2696600" cy="2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16"/>
          <p:cNvSpPr/>
          <p:nvPr/>
        </p:nvSpPr>
        <p:spPr>
          <a:xfrm rot="794657">
            <a:off x="7299835" y="1115694"/>
            <a:ext cx="784362" cy="26778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6"/>
          <p:cNvSpPr/>
          <p:nvPr/>
        </p:nvSpPr>
        <p:spPr>
          <a:xfrm rot="-2012306">
            <a:off x="6236518" y="633266"/>
            <a:ext cx="1603450" cy="408205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Modelling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7"/>
          <p:cNvSpPr txBox="1"/>
          <p:nvPr>
            <p:ph type="title"/>
          </p:nvPr>
        </p:nvSpPr>
        <p:spPr>
          <a:xfrm>
            <a:off x="1495275" y="416975"/>
            <a:ext cx="3443700" cy="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Areas</a:t>
            </a:r>
            <a:endParaRPr/>
          </a:p>
        </p:txBody>
      </p:sp>
      <p:sp>
        <p:nvSpPr>
          <p:cNvPr id="374" name="Google Shape;374;p17"/>
          <p:cNvSpPr/>
          <p:nvPr/>
        </p:nvSpPr>
        <p:spPr>
          <a:xfrm>
            <a:off x="3419109" y="1642993"/>
            <a:ext cx="2379600" cy="2252100"/>
          </a:xfrm>
          <a:prstGeom prst="donut">
            <a:avLst>
              <a:gd fmla="val 16067" name="adj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5" name="Google Shape;375;p17"/>
          <p:cNvGrpSpPr/>
          <p:nvPr/>
        </p:nvGrpSpPr>
        <p:grpSpPr>
          <a:xfrm>
            <a:off x="5214422" y="1364575"/>
            <a:ext cx="2307988" cy="603228"/>
            <a:chOff x="5214050" y="851688"/>
            <a:chExt cx="2463693" cy="680384"/>
          </a:xfrm>
        </p:grpSpPr>
        <p:cxnSp>
          <p:nvCxnSpPr>
            <p:cNvPr id="376" name="Google Shape;376;p17"/>
            <p:cNvCxnSpPr/>
            <p:nvPr/>
          </p:nvCxnSpPr>
          <p:spPr>
            <a:xfrm flipH="1">
              <a:off x="5214050" y="1153772"/>
              <a:ext cx="273000" cy="378300"/>
            </a:xfrm>
            <a:prstGeom prst="straightConnector1">
              <a:avLst/>
            </a:prstGeom>
            <a:noFill/>
            <a:ln cap="flat" cmpd="sng" w="19050">
              <a:solidFill>
                <a:srgbClr val="085631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377" name="Google Shape;377;p17"/>
            <p:cNvSpPr txBox="1"/>
            <p:nvPr/>
          </p:nvSpPr>
          <p:spPr>
            <a:xfrm>
              <a:off x="5514143" y="851688"/>
              <a:ext cx="2163600" cy="61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Top Performing Districts</a:t>
              </a:r>
              <a:endParaRPr b="1" sz="10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In terms of Visitors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8" name="Google Shape;378;p17"/>
          <p:cNvGrpSpPr/>
          <p:nvPr/>
        </p:nvGrpSpPr>
        <p:grpSpPr>
          <a:xfrm>
            <a:off x="2008427" y="1364575"/>
            <a:ext cx="1982452" cy="603228"/>
            <a:chOff x="1791766" y="851688"/>
            <a:chExt cx="2116196" cy="680384"/>
          </a:xfrm>
        </p:grpSpPr>
        <p:cxnSp>
          <p:nvCxnSpPr>
            <p:cNvPr id="379" name="Google Shape;379;p17"/>
            <p:cNvCxnSpPr/>
            <p:nvPr/>
          </p:nvCxnSpPr>
          <p:spPr>
            <a:xfrm>
              <a:off x="3634961" y="1153772"/>
              <a:ext cx="273000" cy="378300"/>
            </a:xfrm>
            <a:prstGeom prst="straightConnector1">
              <a:avLst/>
            </a:prstGeom>
            <a:noFill/>
            <a:ln cap="flat" cmpd="sng" w="19050">
              <a:solidFill>
                <a:srgbClr val="65F0AD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380" name="Google Shape;380;p17"/>
            <p:cNvSpPr txBox="1"/>
            <p:nvPr/>
          </p:nvSpPr>
          <p:spPr>
            <a:xfrm>
              <a:off x="1791766" y="851688"/>
              <a:ext cx="18057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latin typeface="Roboto"/>
                  <a:ea typeface="Roboto"/>
                  <a:cs typeface="Roboto"/>
                  <a:sym typeface="Roboto"/>
                </a:rPr>
                <a:t>Future Revenues And Tourists Projections</a:t>
              </a:r>
              <a:endParaRPr b="1"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81" name="Google Shape;381;p17"/>
          <p:cNvGrpSpPr/>
          <p:nvPr/>
        </p:nvGrpSpPr>
        <p:grpSpPr>
          <a:xfrm>
            <a:off x="5599845" y="2902375"/>
            <a:ext cx="2114911" cy="593667"/>
            <a:chOff x="5625475" y="2586179"/>
            <a:chExt cx="2257591" cy="669600"/>
          </a:xfrm>
        </p:grpSpPr>
        <p:cxnSp>
          <p:nvCxnSpPr>
            <p:cNvPr id="382" name="Google Shape;382;p17"/>
            <p:cNvCxnSpPr/>
            <p:nvPr/>
          </p:nvCxnSpPr>
          <p:spPr>
            <a:xfrm rot="10800000">
              <a:off x="5625475" y="2771675"/>
              <a:ext cx="442200" cy="153300"/>
            </a:xfrm>
            <a:prstGeom prst="straightConnector1">
              <a:avLst/>
            </a:prstGeom>
            <a:noFill/>
            <a:ln cap="flat" cmpd="sng" w="19050">
              <a:solidFill>
                <a:srgbClr val="0E9453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383" name="Google Shape;383;p17"/>
            <p:cNvSpPr txBox="1"/>
            <p:nvPr/>
          </p:nvSpPr>
          <p:spPr>
            <a:xfrm>
              <a:off x="6077366" y="2586179"/>
              <a:ext cx="18057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Compounded Annual Growth Rate</a:t>
              </a:r>
              <a:endParaRPr b="1" sz="10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84" name="Google Shape;384;p17"/>
          <p:cNvGrpSpPr/>
          <p:nvPr/>
        </p:nvGrpSpPr>
        <p:grpSpPr>
          <a:xfrm>
            <a:off x="1495275" y="2889500"/>
            <a:ext cx="2122489" cy="593667"/>
            <a:chOff x="1243995" y="2571658"/>
            <a:chExt cx="2265680" cy="669600"/>
          </a:xfrm>
        </p:grpSpPr>
        <p:cxnSp>
          <p:nvCxnSpPr>
            <p:cNvPr id="385" name="Google Shape;385;p17"/>
            <p:cNvCxnSpPr/>
            <p:nvPr/>
          </p:nvCxnSpPr>
          <p:spPr>
            <a:xfrm flipH="1" rot="10800000">
              <a:off x="3059375" y="2771675"/>
              <a:ext cx="450300" cy="145200"/>
            </a:xfrm>
            <a:prstGeom prst="straightConnector1">
              <a:avLst/>
            </a:prstGeom>
            <a:noFill/>
            <a:ln cap="flat" cmpd="sng" w="19050">
              <a:solidFill>
                <a:srgbClr val="0E9453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386" name="Google Shape;386;p17"/>
            <p:cNvSpPr txBox="1"/>
            <p:nvPr/>
          </p:nvSpPr>
          <p:spPr>
            <a:xfrm>
              <a:off x="1243995" y="2571658"/>
              <a:ext cx="18057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latin typeface="Roboto"/>
                  <a:ea typeface="Roboto"/>
                  <a:cs typeface="Roboto"/>
                  <a:sym typeface="Roboto"/>
                </a:rPr>
                <a:t>Domestic to Foreign tourists ratio</a:t>
              </a:r>
              <a:endParaRPr b="1" sz="9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87" name="Google Shape;387;p17"/>
          <p:cNvGrpSpPr/>
          <p:nvPr/>
        </p:nvGrpSpPr>
        <p:grpSpPr>
          <a:xfrm>
            <a:off x="3897450" y="3748919"/>
            <a:ext cx="1579445" cy="1266103"/>
            <a:chOff x="3808230" y="3541000"/>
            <a:chExt cx="1686000" cy="1428043"/>
          </a:xfrm>
        </p:grpSpPr>
        <p:cxnSp>
          <p:nvCxnSpPr>
            <p:cNvPr id="388" name="Google Shape;388;p17"/>
            <p:cNvCxnSpPr/>
            <p:nvPr/>
          </p:nvCxnSpPr>
          <p:spPr>
            <a:xfrm rot="10800000">
              <a:off x="4563402" y="3541000"/>
              <a:ext cx="0" cy="489600"/>
            </a:xfrm>
            <a:prstGeom prst="straightConnector1">
              <a:avLst/>
            </a:prstGeom>
            <a:noFill/>
            <a:ln cap="flat" cmpd="sng" w="19050">
              <a:solidFill>
                <a:srgbClr val="085631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389" name="Google Shape;389;p17"/>
            <p:cNvSpPr txBox="1"/>
            <p:nvPr/>
          </p:nvSpPr>
          <p:spPr>
            <a:xfrm>
              <a:off x="3808230" y="4009343"/>
              <a:ext cx="1686000" cy="95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latin typeface="Roboto"/>
                  <a:ea typeface="Roboto"/>
                  <a:cs typeface="Roboto"/>
                  <a:sym typeface="Roboto"/>
                </a:rPr>
                <a:t>Monthly Trend of Visitors over Different Years</a:t>
              </a:r>
              <a:endParaRPr b="1" sz="13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3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90" name="Google Shape;390;p17"/>
          <p:cNvSpPr/>
          <p:nvPr/>
        </p:nvSpPr>
        <p:spPr>
          <a:xfrm rot="1719076">
            <a:off x="3362889" y="1555352"/>
            <a:ext cx="2487709" cy="2420306"/>
          </a:xfrm>
          <a:prstGeom prst="blockArc">
            <a:avLst>
              <a:gd fmla="val 14414370" name="adj1"/>
              <a:gd fmla="val 18998613" name="adj2"/>
              <a:gd fmla="val 8907" name="adj3"/>
            </a:avLst>
          </a:prstGeom>
          <a:solidFill>
            <a:srgbClr val="085631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17"/>
          <p:cNvSpPr/>
          <p:nvPr/>
        </p:nvSpPr>
        <p:spPr>
          <a:xfrm flipH="1" rot="-9081453">
            <a:off x="3368386" y="1554064"/>
            <a:ext cx="2487158" cy="2419581"/>
          </a:xfrm>
          <a:prstGeom prst="blockArc">
            <a:avLst>
              <a:gd fmla="val 20178804" name="adj1"/>
              <a:gd fmla="val 2623923" name="adj2"/>
              <a:gd fmla="val 8858" name="adj3"/>
            </a:avLst>
          </a:prstGeom>
          <a:solidFill>
            <a:srgbClr val="0E9453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17"/>
          <p:cNvSpPr txBox="1"/>
          <p:nvPr/>
        </p:nvSpPr>
        <p:spPr>
          <a:xfrm>
            <a:off x="3932760" y="2432688"/>
            <a:ext cx="13524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Crucial segments</a:t>
            </a:r>
            <a:endParaRPr b="1" sz="15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2020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17"/>
          <p:cNvSpPr/>
          <p:nvPr/>
        </p:nvSpPr>
        <p:spPr>
          <a:xfrm rot="-3705598">
            <a:off x="5542820" y="2249378"/>
            <a:ext cx="325890" cy="336654"/>
          </a:xfrm>
          <a:prstGeom prst="rtTriangle">
            <a:avLst/>
          </a:prstGeom>
          <a:solidFill>
            <a:srgbClr val="0856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17"/>
          <p:cNvSpPr/>
          <p:nvPr/>
        </p:nvSpPr>
        <p:spPr>
          <a:xfrm flipH="1" rot="-1719170">
            <a:off x="3358519" y="1551849"/>
            <a:ext cx="2493216" cy="2425554"/>
          </a:xfrm>
          <a:prstGeom prst="blockArc">
            <a:avLst>
              <a:gd fmla="val 14334136" name="adj1"/>
              <a:gd fmla="val 18854681" name="adj2"/>
              <a:gd fmla="val 8846" name="adj3"/>
            </a:avLst>
          </a:prstGeom>
          <a:solidFill>
            <a:srgbClr val="65F0AD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7"/>
          <p:cNvSpPr/>
          <p:nvPr/>
        </p:nvSpPr>
        <p:spPr>
          <a:xfrm rot="9081453">
            <a:off x="3351340" y="1556568"/>
            <a:ext cx="2487158" cy="2419581"/>
          </a:xfrm>
          <a:prstGeom prst="blockArc">
            <a:avLst>
              <a:gd fmla="val 20184517" name="adj1"/>
              <a:gd fmla="val 3007258" name="adj2"/>
              <a:gd fmla="val 9336" name="adj3"/>
            </a:avLst>
          </a:prstGeom>
          <a:solidFill>
            <a:srgbClr val="0E9453"/>
          </a:solidFill>
          <a:ln cap="flat" cmpd="sng" w="9525">
            <a:solidFill>
              <a:srgbClr val="0E945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17"/>
          <p:cNvSpPr/>
          <p:nvPr/>
        </p:nvSpPr>
        <p:spPr>
          <a:xfrm flipH="1" rot="-9081453">
            <a:off x="3351348" y="1557921"/>
            <a:ext cx="2487158" cy="2419581"/>
          </a:xfrm>
          <a:prstGeom prst="blockArc">
            <a:avLst>
              <a:gd fmla="val 15738599" name="adj1"/>
              <a:gd fmla="val 20008131" name="adj2"/>
              <a:gd fmla="val 9063" name="adj3"/>
            </a:avLst>
          </a:prstGeom>
          <a:solidFill>
            <a:srgbClr val="085631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17"/>
          <p:cNvSpPr/>
          <p:nvPr/>
        </p:nvSpPr>
        <p:spPr>
          <a:xfrm rot="9312850">
            <a:off x="3342257" y="2254871"/>
            <a:ext cx="337048" cy="325639"/>
          </a:xfrm>
          <a:prstGeom prst="rtTriangle">
            <a:avLst/>
          </a:prstGeom>
          <a:solidFill>
            <a:srgbClr val="0E94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7"/>
          <p:cNvSpPr/>
          <p:nvPr/>
        </p:nvSpPr>
        <p:spPr>
          <a:xfrm rot="450861">
            <a:off x="5126687" y="3481105"/>
            <a:ext cx="339516" cy="322019"/>
          </a:xfrm>
          <a:prstGeom prst="rtTriangle">
            <a:avLst/>
          </a:prstGeom>
          <a:solidFill>
            <a:srgbClr val="0E94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7"/>
          <p:cNvSpPr/>
          <p:nvPr/>
        </p:nvSpPr>
        <p:spPr>
          <a:xfrm rot="4827524">
            <a:off x="3761717" y="3472138"/>
            <a:ext cx="322157" cy="339759"/>
          </a:xfrm>
          <a:prstGeom prst="rtTriangle">
            <a:avLst/>
          </a:prstGeom>
          <a:solidFill>
            <a:srgbClr val="0856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17"/>
          <p:cNvSpPr/>
          <p:nvPr/>
        </p:nvSpPr>
        <p:spPr>
          <a:xfrm rot="-8194674">
            <a:off x="4440259" y="1515668"/>
            <a:ext cx="331264" cy="331264"/>
          </a:xfrm>
          <a:prstGeom prst="rtTriangle">
            <a:avLst/>
          </a:prstGeom>
          <a:solidFill>
            <a:srgbClr val="65F0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8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Questions and Insights</a:t>
            </a:r>
            <a:endParaRPr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Question 1:</a:t>
            </a:r>
            <a:endParaRPr i="1" sz="20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List down the top 10 districts that have the highest number of visitors overall (2016-2019)</a:t>
            </a:r>
            <a:endParaRPr i="1" sz="20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19"/>
          <p:cNvSpPr txBox="1"/>
          <p:nvPr>
            <p:ph idx="1" type="body"/>
          </p:nvPr>
        </p:nvSpPr>
        <p:spPr>
          <a:xfrm>
            <a:off x="6142900" y="2660425"/>
            <a:ext cx="2924700" cy="18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6003E"/>
              </a:buClr>
              <a:buSzPts val="2000"/>
              <a:buFont typeface="Times New Roman"/>
              <a:buChar char="●"/>
            </a:pPr>
            <a:r>
              <a:rPr b="1" lang="en" sz="2000">
                <a:solidFill>
                  <a:srgbClr val="36003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Hyderabad has the highest number of Visitors approximately 84M</a:t>
            </a:r>
            <a:endParaRPr b="1" sz="2000">
              <a:solidFill>
                <a:srgbClr val="36003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12" name="Google Shape;4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925" y="2368938"/>
            <a:ext cx="4229100" cy="1838325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19"/>
          <p:cNvSpPr txBox="1"/>
          <p:nvPr/>
        </p:nvSpPr>
        <p:spPr>
          <a:xfrm>
            <a:off x="6484775" y="1805900"/>
            <a:ext cx="1640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0124D"/>
                </a:solidFill>
                <a:latin typeface="Nunito"/>
                <a:ea typeface="Nunito"/>
                <a:cs typeface="Nunito"/>
                <a:sym typeface="Nunito"/>
              </a:rPr>
              <a:t>Insights</a:t>
            </a:r>
            <a:endParaRPr b="1" sz="3000">
              <a:solidFill>
                <a:srgbClr val="20124D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Question 2:</a:t>
            </a:r>
            <a:endParaRPr i="1" sz="20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List down the top 3 districts based on compounded annual growth rate(CAGR) of visitors between (2016-2019)</a:t>
            </a:r>
            <a:endParaRPr i="1" sz="20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0"/>
          <p:cNvSpPr txBox="1"/>
          <p:nvPr>
            <p:ph idx="1" type="body"/>
          </p:nvPr>
        </p:nvSpPr>
        <p:spPr>
          <a:xfrm>
            <a:off x="6041400" y="2452400"/>
            <a:ext cx="3037200" cy="20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6003E"/>
              </a:buClr>
              <a:buSzPts val="2000"/>
              <a:buFont typeface="Times New Roman"/>
              <a:buChar char="●"/>
            </a:pPr>
            <a:r>
              <a:rPr b="1" lang="en" sz="2000">
                <a:solidFill>
                  <a:srgbClr val="36003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Mancherial, Warangal, and Bhadradri are the Top 3 Districts in terms of COGR</a:t>
            </a:r>
            <a:endParaRPr b="1" sz="2000">
              <a:solidFill>
                <a:srgbClr val="36003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20" name="Google Shape;4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2098800"/>
            <a:ext cx="4095750" cy="23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20"/>
          <p:cNvSpPr txBox="1"/>
          <p:nvPr/>
        </p:nvSpPr>
        <p:spPr>
          <a:xfrm>
            <a:off x="6484775" y="1805900"/>
            <a:ext cx="1640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0124D"/>
                </a:solidFill>
                <a:latin typeface="Nunito"/>
                <a:ea typeface="Nunito"/>
                <a:cs typeface="Nunito"/>
                <a:sym typeface="Nunito"/>
              </a:rPr>
              <a:t>Insights</a:t>
            </a:r>
            <a:endParaRPr b="1" sz="3000">
              <a:solidFill>
                <a:srgbClr val="20124D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25242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Question 3:</a:t>
            </a:r>
            <a:endParaRPr i="1" sz="2000">
              <a:solidFill>
                <a:srgbClr val="25242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25242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List down the bottom 3 districts based on compounded annual growth rate(CAGR) of visitors between (2016-2019)</a:t>
            </a:r>
            <a:endParaRPr i="1" sz="2000">
              <a:solidFill>
                <a:srgbClr val="25242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1"/>
          <p:cNvSpPr txBox="1"/>
          <p:nvPr>
            <p:ph idx="1" type="body"/>
          </p:nvPr>
        </p:nvSpPr>
        <p:spPr>
          <a:xfrm>
            <a:off x="6141150" y="2452400"/>
            <a:ext cx="3002700" cy="20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6003E"/>
              </a:buClr>
              <a:buSzPts val="2000"/>
              <a:buFont typeface="Times New Roman"/>
              <a:buChar char="●"/>
            </a:pPr>
            <a:r>
              <a:rPr b="1" lang="en" sz="2000">
                <a:solidFill>
                  <a:srgbClr val="36003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Karimnagar has the Lowest CAGR in all Districts</a:t>
            </a:r>
            <a:endParaRPr b="1" sz="2000">
              <a:solidFill>
                <a:srgbClr val="36003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28" name="Google Shape;4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2013075"/>
            <a:ext cx="4543425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21"/>
          <p:cNvSpPr txBox="1"/>
          <p:nvPr/>
        </p:nvSpPr>
        <p:spPr>
          <a:xfrm>
            <a:off x="6484775" y="1805900"/>
            <a:ext cx="1640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0124D"/>
                </a:solidFill>
                <a:latin typeface="Nunito"/>
                <a:ea typeface="Nunito"/>
                <a:cs typeface="Nunito"/>
                <a:sym typeface="Nunito"/>
              </a:rPr>
              <a:t>Insights</a:t>
            </a:r>
            <a:endParaRPr b="1" sz="3000">
              <a:solidFill>
                <a:srgbClr val="20124D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