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CFEEF4-F558-495D-830E-740595C5D7E5}">
  <a:tblStyle styleId="{B8CFEEF4-F558-495D-830E-740595C5D7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722a6f29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722a6f29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short our main goal is to give this underfunded school a leg up in the world with a digital </a:t>
            </a:r>
            <a:r>
              <a:rPr lang="en-GB"/>
              <a:t>presence. With a smooth, clean, fast website loaded with needed information to give the user a reason to come back again</a:t>
            </a:r>
            <a:r>
              <a:rPr lang="en-GB"/>
              <a:t>. Making them eventually stand toe to toe with giants like PAARL BOYS HIGH. Secondary goal is to give the school a second stream of income to fund extra project for the school. And the personal goals for this dev team is to get some much needed job experience because they </a:t>
            </a:r>
            <a:r>
              <a:rPr lang="en-GB"/>
              <a:t>don't</a:t>
            </a:r>
            <a:r>
              <a:rPr lang="en-GB"/>
              <a:t> wanna be </a:t>
            </a:r>
            <a:r>
              <a:rPr lang="en-GB"/>
              <a:t>unpaid</a:t>
            </a:r>
            <a:r>
              <a:rPr lang="en-GB"/>
              <a:t> interns forever.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7076d51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7076d51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076d51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076d51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076d514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076d51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22a6f29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22a6f29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7076d514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7076d514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722a6f29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722a6f29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722a6f29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722a6f29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722c8a5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722c8a5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sources of funding will come from donations which </a:t>
            </a:r>
            <a:r>
              <a:rPr lang="en-GB"/>
              <a:t>isn't</a:t>
            </a:r>
            <a:r>
              <a:rPr lang="en-GB"/>
              <a:t> a place any company want to be, for who know when the generosity of your fellow man will </a:t>
            </a:r>
            <a:r>
              <a:rPr lang="en-GB"/>
              <a:t>dry</a:t>
            </a:r>
            <a:r>
              <a:rPr lang="en-GB"/>
              <a:t> up. So to avoid this the main goal of our website is to be self sustainability. How, well we all know how advertisers love your data, who </a:t>
            </a:r>
            <a:r>
              <a:rPr lang="en-GB"/>
              <a:t>wouldn't</a:t>
            </a:r>
            <a:r>
              <a:rPr lang="en-GB"/>
              <a:t> want to sell cheap knock off nikes to some of the poorest people in africa. Plus ads, who </a:t>
            </a:r>
            <a:r>
              <a:rPr lang="en-GB"/>
              <a:t>doesn't</a:t>
            </a:r>
            <a:r>
              <a:rPr lang="en-GB"/>
              <a:t> like a </a:t>
            </a:r>
            <a:r>
              <a:rPr lang="en-GB"/>
              <a:t>few</a:t>
            </a:r>
            <a:r>
              <a:rPr lang="en-GB"/>
              <a:t> ads here and there. So when it come to our first round and hopefully only round of funding I calculated that we can expect around R30 000 in cash over a period of 3 month with the majority of it being small bills. Since the majority of people earn around R1 to R1600 a month, with a minimum of 3000 in drift sands and another 140000 people in the </a:t>
            </a:r>
            <a:r>
              <a:rPr lang="en-GB"/>
              <a:t>surrounding</a:t>
            </a:r>
            <a:r>
              <a:rPr lang="en-GB"/>
              <a:t> area, the estimated amount is truely a minimum. Another sources of funding will be investment from local businesses in the area which could be </a:t>
            </a:r>
            <a:r>
              <a:rPr lang="en-GB"/>
              <a:t>entice</a:t>
            </a:r>
            <a:r>
              <a:rPr lang="en-GB"/>
              <a:t> with the </a:t>
            </a:r>
            <a:r>
              <a:rPr lang="en-GB"/>
              <a:t>opportunity</a:t>
            </a:r>
            <a:r>
              <a:rPr lang="en-GB"/>
              <a:t> to grow their businesses, the amount is calculated at around R50 000 this is a complete guess as we do not know how many businesses there are in the area but it seems feasible with how heavy the government is </a:t>
            </a:r>
            <a:r>
              <a:rPr lang="en-GB"/>
              <a:t>investing</a:t>
            </a:r>
            <a:r>
              <a:rPr lang="en-GB"/>
              <a:t> in the area. Lastly we have the government of the Republic of South Africa, we expected a maximum of R0, dont ever expect money from the government.  So that leaves us with upfront capital of R80 000. Our expenses tally up to a maximum of R387.00 a year, this is for the web hosting, domain name and protection services. The lovely dev team will not be paid for this venture nor will they receive performance </a:t>
            </a:r>
            <a:r>
              <a:rPr lang="en-GB"/>
              <a:t>bonuses</a:t>
            </a:r>
            <a:r>
              <a:rPr lang="en-GB"/>
              <a:t> as it is an honour for them to serve such a underfunded community. As well as they lack the experience to justify them getting a </a:t>
            </a:r>
            <a:r>
              <a:rPr lang="en-GB"/>
              <a:t>penny</a:t>
            </a:r>
            <a:r>
              <a:rPr lang="en-GB"/>
              <a:t>..If we do the calculations the capital should last them for around 2 centuries unless there is some corruption involved. Which well this is South Africa after all.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13.jp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Mzamomtsha Primary 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Project Plan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36350" y="3388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By: Tech Loyalties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50" y="3388525"/>
            <a:ext cx="1578900" cy="1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25" y="3288601"/>
            <a:ext cx="2454200" cy="18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378150" y="1690825"/>
            <a:ext cx="70389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/>
              <a:t>                     </a:t>
            </a:r>
            <a:r>
              <a:rPr b="1" lang="en-GB" sz="3900"/>
              <a:t>Thank You!</a:t>
            </a:r>
            <a:endParaRPr b="1" sz="3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Any Questions?</a:t>
            </a:r>
            <a:endParaRPr sz="1500"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875" y="111925"/>
            <a:ext cx="1578900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300500" y="384375"/>
            <a:ext cx="350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Members of Tech Loyalties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75" y="930000"/>
            <a:ext cx="2168925" cy="1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950" y="930000"/>
            <a:ext cx="1793901" cy="15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713" y="2909750"/>
            <a:ext cx="2251626" cy="162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1575" y="2909750"/>
            <a:ext cx="2168925" cy="162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6125" y="2909750"/>
            <a:ext cx="1793899" cy="1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6806125" y="4626325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Ryan Goosen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131575" y="2481875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Hlombe Malandela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6806125" y="2495700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Yusrah Safedien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31575" y="4559975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Zainap Van Blerck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992050" y="4559975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Lwazi Mdukulwana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3863" y="1223225"/>
            <a:ext cx="1578900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2568150" y="384350"/>
            <a:ext cx="4007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Mzamomtsha Primary School Background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479425" y="1417075"/>
            <a:ext cx="44853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Mzamomtsha Primary School is a school in Drifts Sands, an informal settlement between Khayelitsha and Umfuleni township, Western Cape.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school started with Grade 1-7 and  Grade 8-12.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</a:t>
            </a:r>
            <a:r>
              <a:rPr lang="en-GB"/>
              <a:t>school</a:t>
            </a:r>
            <a:r>
              <a:rPr lang="en-GB"/>
              <a:t> wants a website to establish an online presence.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project will take course over the period of 3 months,  February-April 2023.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Tech Loyalties, a software development team, will be developing a website for the school to assist them with promoting themselves online.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team consists of skilled project manager, quality assurance members, administration, and software developers.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138" y="1704725"/>
            <a:ext cx="3874475" cy="2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type="title"/>
          </p:nvPr>
        </p:nvSpPr>
        <p:spPr>
          <a:xfrm>
            <a:off x="5117113" y="4297225"/>
            <a:ext cx="37854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/>
              <a:t>The Mzamomtsha Primary School Students</a:t>
            </a:r>
            <a:endParaRPr i="1" sz="800"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75" y="187022"/>
            <a:ext cx="1851400" cy="13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2677550" y="85200"/>
            <a:ext cx="57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Analysis Report</a:t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25" y="607850"/>
            <a:ext cx="7830850" cy="4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205700"/>
            <a:ext cx="7038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PESTEL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25" y="705200"/>
            <a:ext cx="7815700" cy="422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Functional and Non-Functional Requirements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808975"/>
            <a:ext cx="7846500" cy="4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-GB" u="sng"/>
              <a:t>Functional requirements</a:t>
            </a:r>
            <a:endParaRPr b="1" u="sng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u="sng"/>
              <a:t>Home page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Opening page of the website;  Allows the user to navigate to other website pages.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u="sng"/>
              <a:t>About us Page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Details about the school, who they are, where they are located and its owners.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u="sng"/>
              <a:t>Events Information Page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Displays about all the current events, past events and future events of the school.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-GB" u="sng"/>
              <a:t>Non-Functional requirements</a:t>
            </a:r>
            <a:endParaRPr b="1"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-GB" u="sng"/>
              <a:t>Reliability</a:t>
            </a:r>
            <a:endParaRPr b="1" u="sng"/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100"/>
              <a:t>expected to be completely functional at least 98% of the time and Down times after failure shall not exceed 24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-GB" u="sng"/>
              <a:t>Usab</a:t>
            </a:r>
            <a:r>
              <a:rPr b="1" lang="en-GB" u="sng"/>
              <a:t>ility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Users are able to locate and view pages in less than 20 seconds.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-GB" u="sng"/>
              <a:t>Performance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Multiple users will be able to access the system without any problems.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-GB" u="sng"/>
              <a:t>Security</a:t>
            </a:r>
            <a:endParaRPr b="1" u="sng"/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-GB" sz="1100"/>
              <a:t>Any sensitive information is to be protected and can only be viewed by the owners only.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b="1" lang="en-GB" u="sng"/>
              <a:t>Supportability</a:t>
            </a:r>
            <a:endParaRPr b="1" u="sng"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Any search engine should allow users to view the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476175" y="224475"/>
            <a:ext cx="5519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Risk Analysis</a:t>
            </a:r>
            <a:endParaRPr b="1"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29666" t="0"/>
          <a:stretch/>
        </p:blipFill>
        <p:spPr>
          <a:xfrm rot="952186">
            <a:off x="218593" y="3173078"/>
            <a:ext cx="2005315" cy="14993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87" name="Google Shape;187;p19"/>
          <p:cNvGraphicFramePr/>
          <p:nvPr/>
        </p:nvGraphicFramePr>
        <p:xfrm>
          <a:off x="3182788" y="95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{B8CFEEF4-F558-495D-830E-740595C5D7E5}</a:tableStyleId>
              </a:tblPr>
              <a:tblGrid>
                <a:gridCol w="1054550"/>
                <a:gridCol w="1546575"/>
                <a:gridCol w="1305925"/>
                <a:gridCol w="1902325"/>
              </a:tblGrid>
              <a:tr h="25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Risk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What Can Go Wrong?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Effect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</a:rPr>
                        <a:t>Mitigation Plan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</a:tr>
              <a:tr h="41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Pages load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Long loading period or pages could not load.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Users will leave the site before viewing it or visit the site less often.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Evaluate the servers for the best option; or have a fun/ aesthetically pleasing loading page.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0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Page elements' device screen size adjustment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Page content and images may move to awkward or user hindering positions.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Content may become unviewable or users may be unable to navigate the website.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Automated built in functionality to adjust according to screen.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Page elements' window size adjustment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Page content and images may move to awkward or user hindering positions.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Content may become unviewable or users may be unable to navigate the website.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Automated built in functionality to adjust according to screen.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Content change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Client may not know how or may be unable to correctly change website's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content.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Website visitors will receive outdated information.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The school will need to consider hiring an external website developer or training a staff in website development to be able to regularly update the website.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User friendly UI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Website may be difficult to navigate and understand.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Users will leave unappealing or hard to navigate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websites.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UI will be tested for favorability among users and the website has flexibility for it to be improved at 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later date.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</a:rPr>
                        <a:t>Platform repairs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14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Website platform may have to be shutdown for more complex repairs or updates.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Long periods of website being down can rapidly decrease it's online exposure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</a:rPr>
                        <a:t>Updates to be done in small packages so that the whole website won't need to be shut down and repairs will be quick; one page can be shut down at a time so the whole website won't need to be unavailable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29057">
            <a:off x="1167925" y="1223975"/>
            <a:ext cx="1795566" cy="179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5920700" y="1375975"/>
            <a:ext cx="280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/>
              <a:t>Project Plan</a:t>
            </a:r>
            <a:endParaRPr b="1" sz="3100"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15216" l="4815" r="1498" t="17216"/>
          <a:stretch/>
        </p:blipFill>
        <p:spPr>
          <a:xfrm>
            <a:off x="1062550" y="-93749"/>
            <a:ext cx="4776776" cy="53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288" y="18876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Feasibility Plan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82525" y="1405525"/>
            <a:ext cx="77190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Source of Funding: Donation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Goal should be self service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amount we expect from donations per period R30 000 (small bills)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amount of upfront capital drawn from local </a:t>
            </a:r>
            <a:r>
              <a:rPr lang="en-GB"/>
              <a:t>business</a:t>
            </a:r>
            <a:r>
              <a:rPr lang="en-GB"/>
              <a:t> R50 000 (they make R500 a day)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amount expended on the domain name, protection services and hosting R378 a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If we get all the funding we have enough capital to run the website for 2 centuries and still have some to cash to spare. 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75" y="1785325"/>
            <a:ext cx="449388" cy="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644" y="1307855"/>
            <a:ext cx="477450" cy="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0" y="196875"/>
            <a:ext cx="9047178" cy="4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