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61" r:id="rId2"/>
    <p:sldId id="288" r:id="rId3"/>
    <p:sldId id="287" r:id="rId4"/>
    <p:sldId id="298" r:id="rId5"/>
    <p:sldId id="256" r:id="rId6"/>
    <p:sldId id="259" r:id="rId7"/>
    <p:sldId id="262" r:id="rId8"/>
    <p:sldId id="295" r:id="rId9"/>
    <p:sldId id="270" r:id="rId10"/>
    <p:sldId id="296" r:id="rId11"/>
    <p:sldId id="263" r:id="rId12"/>
    <p:sldId id="297" r:id="rId13"/>
    <p:sldId id="264" r:id="rId14"/>
    <p:sldId id="290" r:id="rId15"/>
    <p:sldId id="265" r:id="rId16"/>
    <p:sldId id="291" r:id="rId17"/>
    <p:sldId id="303" r:id="rId18"/>
    <p:sldId id="266" r:id="rId19"/>
    <p:sldId id="292" r:id="rId20"/>
    <p:sldId id="293" r:id="rId21"/>
    <p:sldId id="267" r:id="rId22"/>
    <p:sldId id="301" r:id="rId23"/>
    <p:sldId id="304" r:id="rId24"/>
    <p:sldId id="302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4660"/>
  </p:normalViewPr>
  <p:slideViewPr>
    <p:cSldViewPr>
      <p:cViewPr>
        <p:scale>
          <a:sx n="62" d="100"/>
          <a:sy n="62" d="100"/>
        </p:scale>
        <p:origin x="-1608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05DD-DD57-423D-B7F1-F3677E1DAA78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E23AB-CEB3-495C-864B-B6BBABCE0E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1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C872-CB1B-4510-A5CF-17E4D6ADB665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581-249C-4F17-B16E-D65F32AA50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EA89-0497-49B1-BE3B-3A5265DD9165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581-249C-4F17-B16E-D65F32AA50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D34D-9866-4B6F-A25B-7DCB2E611111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581-249C-4F17-B16E-D65F32AA50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2286-7AC4-40C4-A6A3-C38E88812331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581-249C-4F17-B16E-D65F32AA50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7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847E-8298-4A7E-80C9-F0A637FAF57E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7"/>
            <a:ext cx="762000" cy="365125"/>
          </a:xfrm>
        </p:spPr>
        <p:txBody>
          <a:bodyPr/>
          <a:lstStyle/>
          <a:p>
            <a:fld id="{96D8C581-249C-4F17-B16E-D65F32AA50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B0E1-7AB7-4B3A-906D-5A87F3D76E1C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581-249C-4F17-B16E-D65F32AA50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4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1535114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2" y="2362202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362202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AF0DF-F460-4E69-9A73-DA81C38E257E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581-249C-4F17-B16E-D65F32AA50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A996-B900-41E2-8CB9-BB902C5F3608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581-249C-4F17-B16E-D65F32AA50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68B1-D7F6-4993-88EA-EE2D7E314BA4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581-249C-4F17-B16E-D65F32AA50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2" y="1524002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2415-B822-4419-B0F1-9DD810C00D32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581-249C-4F17-B16E-D65F32AA50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CD9A-81AA-4767-9526-AF1538599AE0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581-249C-4F17-B16E-D65F32AA50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7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027F17B-8803-490B-8101-826C8671E5B4}" type="datetime1">
              <a:rPr lang="en-US" smtClean="0"/>
              <a:t>9/3/2019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7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7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6D8C581-249C-4F17-B16E-D65F32AA50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62202"/>
            <a:ext cx="79248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rgbClr val="FFFF00"/>
                </a:solidFill>
                <a:latin typeface="Arial Black" pitchFamily="34" charset="0"/>
              </a:rPr>
              <a:t> </a:t>
            </a:r>
            <a:r>
              <a:rPr lang="ar-AE" sz="7200" b="1" i="1" dirty="0" smtClean="0">
                <a:solidFill>
                  <a:srgbClr val="FFFF00"/>
                </a:solidFill>
                <a:latin typeface="Arial Black" pitchFamily="34" charset="0"/>
              </a:rPr>
              <a:t>بِسْمِ اللهِ الرَّحْمٰنِ الرَّحِيْمِ</a:t>
            </a:r>
            <a:endParaRPr lang="en-US" sz="7200" b="1" i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581-249C-4F17-B16E-D65F32AA50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533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Principle of 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7696200" cy="16764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1. The probability of detection (PD)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2. The probability of false alarm (PFA)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3. The probability of missed detection (PM) 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581-249C-4F17-B16E-D65F32AA50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04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7848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Cooperative Spectrum Sensing:-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7848600" cy="4495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 order to overcome the issues of cognitive radio fading and shadowing cooperation technique is introduced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966721"/>
            <a:ext cx="4343400" cy="328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581-249C-4F17-B16E-D65F32AA50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28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43002"/>
            <a:ext cx="7010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Cooperative spectrum sensing technique is proposed to eliminate the effects of shadowing and multipath fading on the spectrum sensing of primary user. </a:t>
            </a:r>
            <a:br>
              <a:rPr lang="en-US" sz="2800" b="1" dirty="0" smtClean="0"/>
            </a:br>
            <a:endParaRPr lang="en-US" sz="2800" b="1" dirty="0" smtClean="0"/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Multiple CRs having its own decisions to report fusion center(FC)</a:t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228602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Continue…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581-249C-4F17-B16E-D65F32AA50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685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Problems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7924800" cy="1295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More power consumption 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Additional transmission delay.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581-249C-4F17-B16E-D65F32AA50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685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7696200" cy="2286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Clustering is a technique in cooperative spectrum sensing that use censorship strategy where only one user that has reliable information could report the sensing result to fusion centre (FC).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3074" name="Picture 2" descr="https://www.researchgate.net/profile/Chinya_Ravishankar/publication/266413591/figure/fig1/AS:669386700500997@1536605634820/Clustering-communication-protocol-of-LEACH-in-the-wireless-sensor-networ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886202"/>
            <a:ext cx="5638800" cy="2608997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581-249C-4F17-B16E-D65F32AA50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09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7772400" cy="20574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Cognitive users are grouped into clusters and the user with highest SNR of reporting channel is chosen a cluster head (CH), which in turn sends the cluster decision to FC.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228601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Continue…</a:t>
            </a: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581-249C-4F17-B16E-D65F32AA50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066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in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7162800" cy="2590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Clustering are not energy-efficient.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Due to clusters that are far from the FC  </a:t>
            </a:r>
          </a:p>
          <a:p>
            <a:pPr>
              <a:buNone/>
            </a:pPr>
            <a:r>
              <a:rPr lang="en-US" dirty="0" smtClean="0"/>
              <a:t>      give error reporting.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581-249C-4F17-B16E-D65F32AA50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28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Multi-hop Clustering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43800" cy="3200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CSS Consider a multi-hop clustering cognitive radio network with both identical and non-identical channels.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We assume that there are L hops between primary user and the FC. Each non identical cluster head CHL forwards the cluster results to the next hop cluster head CHL-1 with probability error 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581-249C-4F17-B16E-D65F32AA50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457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 smtClean="0"/>
              <a:t>7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Multi-hop cluster based cooperative spectrum sensing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600200"/>
            <a:ext cx="7924800" cy="3505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An </a:t>
            </a:r>
            <a:r>
              <a:rPr lang="en-US" dirty="0" smtClean="0"/>
              <a:t>algorithm used to overcome the above problem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 multi-hop algorithm, the chs will not send their cluster sensing results directly to the FC as it is in traditional clustering approaches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But they will send them to the nearest next level CHs towards the FC,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581-249C-4F17-B16E-D65F32AA50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2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581-249C-4F17-B16E-D65F32AA50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81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19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7924800" cy="47091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800" dirty="0" smtClean="0"/>
              <a:t>   Spectrum Sensing-Energy Tradeoff in Multi-hop Cluster Based Cooperative Cognitive Radio Networks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581-249C-4F17-B16E-D65F32AA50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33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8229600" cy="1036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7696200" cy="2133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Less power consumption for decision reporting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With reliable transmission channel,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Which leads to accurate spectrum sensing.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581-249C-4F17-B16E-D65F32AA50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533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696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Calculations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229600" cy="470916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Energy for MHCBCSS</a:t>
            </a: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rcRect r="13941" b="5674"/>
          <a:stretch>
            <a:fillRect/>
          </a:stretch>
        </p:blipFill>
        <p:spPr bwMode="auto">
          <a:xfrm>
            <a:off x="1981201" y="1600202"/>
            <a:ext cx="44100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2971800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B= size of message(bits)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Eelec = electronic energy consumed to send or receive a message;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Etx=  total energy consumed by the transmitter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Erx= is energy consumed by the receiver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Efs and Emp denote the energy dissipated by the transmit power amplifier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R2= free space path loss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R4= multipath fading loss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R0=threshold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581-249C-4F17-B16E-D65F32AA50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85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 RESULTS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7924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581-249C-4F17-B16E-D65F32AA50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04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/>
              <a:t>Continue…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516" y="1447800"/>
            <a:ext cx="7853284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581-249C-4F17-B16E-D65F32AA50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762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7848600" cy="4114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52% in one-hop clustering mode compared to the conventional cooperative mode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Two-hop clustering could achieve up to 55% than one hope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Energy saving in 4-hop is 12.6% more than 2-hop mode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Continue…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581-249C-4F17-B16E-D65F32AA50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914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7924800" cy="47091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 this paper, we have proposed a new multi-hop clustering approach for cooperative spectrum sensing. Based on our simulation results, the performance of the proposed algorithm has been evaluated through twoassessment points, including sensing performanceand the energy consumption.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transmission energy consumption of our proposed scheme has been derived and compared with that of the conventional one including direct reporting and 2-hop reporting schemes.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581-249C-4F17-B16E-D65F32AA50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57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3200" dirty="0" smtClean="0"/>
              <a:t>Zain-Ul-Abidin 	D-17-TE-41</a:t>
            </a:r>
          </a:p>
          <a:p>
            <a:pPr>
              <a:buFont typeface="Wingdings" pitchFamily="2" charset="2"/>
              <a:buChar char="Ø"/>
            </a:pPr>
            <a:endParaRPr lang="en-US" sz="3200" dirty="0" smtClean="0"/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Faheem Ahmed	 D-17-TE-24</a:t>
            </a:r>
          </a:p>
          <a:p>
            <a:pPr>
              <a:buFont typeface="Wingdings" pitchFamily="2" charset="2"/>
              <a:buChar char="Ø"/>
            </a:pPr>
            <a:endParaRPr lang="en-US" sz="3200" dirty="0" smtClean="0"/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Naveed Ahmed 	 D-17-TE-33</a:t>
            </a:r>
          </a:p>
          <a:p>
            <a:pPr>
              <a:buFont typeface="Wingdings" pitchFamily="2" charset="2"/>
              <a:buChar char="Ø"/>
            </a:pPr>
            <a:endParaRPr lang="en-US" sz="3200" dirty="0" smtClean="0"/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Mohammad 	 D-17-TE-15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581-249C-4F17-B16E-D65F32AA50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57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7924800" cy="6019800"/>
          </a:xfrm>
        </p:spPr>
        <p:txBody>
          <a:bodyPr>
            <a:noAutofit/>
          </a:bodyPr>
          <a:lstStyle/>
          <a:p>
            <a:pPr marL="651510" indent="-514350">
              <a:buFont typeface="Wingdings" pitchFamily="2" charset="2"/>
              <a:buChar char="Ø"/>
            </a:pPr>
            <a:endParaRPr lang="en-US" sz="1600" dirty="0" smtClean="0"/>
          </a:p>
          <a:p>
            <a:pPr marL="651510" indent="-514350" defTabSz="457200">
              <a:buFont typeface="Wingdings" pitchFamily="2" charset="2"/>
              <a:buChar char="Ø"/>
            </a:pPr>
            <a:r>
              <a:rPr lang="en-US" sz="1600" b="1" dirty="0" smtClean="0"/>
              <a:t>Cognitive radio</a:t>
            </a:r>
          </a:p>
          <a:p>
            <a:pPr marL="651510" indent="-514350" defTabSz="457200">
              <a:buNone/>
            </a:pPr>
            <a:r>
              <a:rPr lang="en-US" sz="1600" dirty="0" smtClean="0"/>
              <a:t>                a)Objectives of Cognitive Radio Networks</a:t>
            </a:r>
          </a:p>
          <a:p>
            <a:pPr marL="651510" indent="-514350" defTabSz="457200">
              <a:buNone/>
            </a:pPr>
            <a:r>
              <a:rPr lang="en-US" sz="1600" dirty="0" smtClean="0"/>
              <a:t>                b)Problems occurs in CR</a:t>
            </a:r>
          </a:p>
          <a:p>
            <a:pPr marL="651510" indent="-514350" defTabSz="457200">
              <a:buNone/>
            </a:pPr>
            <a:r>
              <a:rPr lang="en-US" sz="1600" dirty="0" smtClean="0"/>
              <a:t>                c)Working Principle of CR</a:t>
            </a:r>
          </a:p>
          <a:p>
            <a:pPr marL="651510" indent="-514350" defTabSz="457200">
              <a:buFont typeface="Wingdings" pitchFamily="2" charset="2"/>
              <a:buChar char="Ø"/>
            </a:pPr>
            <a:endParaRPr lang="en-US" sz="1600" dirty="0" smtClean="0"/>
          </a:p>
          <a:p>
            <a:pPr defTabSz="457200">
              <a:buFont typeface="Wingdings" pitchFamily="2" charset="2"/>
              <a:buChar char="Ø"/>
            </a:pPr>
            <a:r>
              <a:rPr lang="en-US" sz="1600" b="1" dirty="0" smtClean="0"/>
              <a:t>Energy Detector</a:t>
            </a:r>
          </a:p>
          <a:p>
            <a:pPr defTabSz="457200">
              <a:buNone/>
            </a:pPr>
            <a:r>
              <a:rPr lang="en-US" sz="1600" dirty="0" smtClean="0"/>
              <a:t>                a)Working Principle of ED</a:t>
            </a:r>
          </a:p>
          <a:p>
            <a:pPr defTabSz="457200">
              <a:buFont typeface="Wingdings" pitchFamily="2" charset="2"/>
              <a:buChar char="Ø"/>
            </a:pPr>
            <a:endParaRPr lang="en-US" sz="1600" dirty="0" smtClean="0"/>
          </a:p>
          <a:p>
            <a:pPr defTabSz="457200">
              <a:buFont typeface="Wingdings" pitchFamily="2" charset="2"/>
              <a:buChar char="Ø"/>
            </a:pPr>
            <a:r>
              <a:rPr lang="en-US" sz="1600" b="1" dirty="0" smtClean="0"/>
              <a:t>Cooperative Spectrum Sensing</a:t>
            </a:r>
          </a:p>
          <a:p>
            <a:pPr defTabSz="457200">
              <a:buFont typeface="Wingdings" pitchFamily="2" charset="2"/>
              <a:buChar char="Ø"/>
            </a:pPr>
            <a:endParaRPr lang="en-US" sz="1600" dirty="0" smtClean="0"/>
          </a:p>
          <a:p>
            <a:pPr defTabSz="457200">
              <a:buFont typeface="Wingdings" pitchFamily="2" charset="2"/>
              <a:buChar char="Ø"/>
            </a:pPr>
            <a:r>
              <a:rPr lang="en-US" sz="1600" b="1" dirty="0" smtClean="0"/>
              <a:t>Clustering</a:t>
            </a:r>
          </a:p>
          <a:p>
            <a:pPr defTabSz="457200">
              <a:buFont typeface="Wingdings" pitchFamily="2" charset="2"/>
              <a:buChar char="Ø"/>
            </a:pPr>
            <a:endParaRPr lang="en-US" sz="1600" dirty="0" smtClean="0"/>
          </a:p>
          <a:p>
            <a:pPr defTabSz="457200">
              <a:buFont typeface="Wingdings" pitchFamily="2" charset="2"/>
              <a:buChar char="Ø"/>
            </a:pPr>
            <a:r>
              <a:rPr lang="en-US" sz="1600" b="1" dirty="0" smtClean="0"/>
              <a:t>Multi-hop cluster based cooperative spectrum sensing</a:t>
            </a:r>
          </a:p>
          <a:p>
            <a:pPr defTabSz="457200">
              <a:buFont typeface="Wingdings" pitchFamily="2" charset="2"/>
              <a:buChar char="Ø"/>
            </a:pPr>
            <a:endParaRPr lang="en-US" sz="1600" b="1" dirty="0" smtClean="0"/>
          </a:p>
          <a:p>
            <a:pPr defTabSz="457200">
              <a:buFont typeface="Wingdings" pitchFamily="2" charset="2"/>
              <a:buChar char="Ø"/>
            </a:pPr>
            <a:r>
              <a:rPr lang="en-US" sz="1600" b="1" dirty="0" smtClean="0"/>
              <a:t>Calculation</a:t>
            </a:r>
          </a:p>
          <a:p>
            <a:pPr defTabSz="457200">
              <a:buFont typeface="Wingdings" pitchFamily="2" charset="2"/>
              <a:buChar char="Ø"/>
            </a:pPr>
            <a:endParaRPr lang="en-US" sz="1600" b="1" dirty="0" smtClean="0"/>
          </a:p>
          <a:p>
            <a:pPr defTabSz="457200">
              <a:buFont typeface="Wingdings" pitchFamily="2" charset="2"/>
              <a:buChar char="Ø"/>
            </a:pPr>
            <a:r>
              <a:rPr lang="en-US" sz="1600" b="1" dirty="0" smtClean="0"/>
              <a:t>Simulation diagram</a:t>
            </a:r>
          </a:p>
          <a:p>
            <a:pPr defTabSz="457200">
              <a:buFont typeface="Wingdings" pitchFamily="2" charset="2"/>
              <a:buChar char="Ø"/>
            </a:pPr>
            <a:endParaRPr lang="en-US" sz="1600" b="1" dirty="0" smtClean="0"/>
          </a:p>
          <a:p>
            <a:pPr defTabSz="457200">
              <a:buFont typeface="Wingdings" pitchFamily="2" charset="2"/>
              <a:buChar char="Ø"/>
            </a:pPr>
            <a:r>
              <a:rPr lang="en-US" sz="1600" b="1" dirty="0" smtClean="0"/>
              <a:t>Conclusion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581-249C-4F17-B16E-D65F32AA50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533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7162800" cy="1600200"/>
          </a:xfrm>
        </p:spPr>
        <p:txBody>
          <a:bodyPr>
            <a:noAutofit/>
          </a:bodyPr>
          <a:lstStyle/>
          <a:p>
            <a:pPr algn="l"/>
            <a:r>
              <a:rPr lang="en-US" sz="4100" dirty="0" smtClean="0"/>
              <a:t>     Cognitive radio:-</a:t>
            </a:r>
            <a:br>
              <a:rPr lang="en-US" sz="4100" dirty="0" smtClean="0"/>
            </a:br>
            <a:endParaRPr lang="en-US" sz="4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7800"/>
            <a:ext cx="7848600" cy="5257800"/>
          </a:xfrm>
        </p:spPr>
        <p:txBody>
          <a:bodyPr>
            <a:noAutofit/>
          </a:bodyPr>
          <a:lstStyle/>
          <a:p>
            <a:pPr marL="514350" indent="-514350" algn="l">
              <a:buFont typeface="Wingdings" pitchFamily="2" charset="2"/>
              <a:buChar char="Ø"/>
            </a:pPr>
            <a:r>
              <a:rPr lang="en-US" dirty="0" smtClean="0"/>
              <a:t>Cognitive Radio is an intelligence device   that enables a more flexible and efficient usage of the radio spectrum.</a:t>
            </a:r>
          </a:p>
          <a:p>
            <a:pPr marL="514350" indent="-514350" algn="l">
              <a:buFont typeface="Wingdings" pitchFamily="2" charset="2"/>
              <a:buChar char="Ø"/>
            </a:pPr>
            <a:r>
              <a:rPr lang="en-US" dirty="0" smtClean="0"/>
              <a:t>Cognitive Radio (CR) is a key enabling technology of DSA that allows sharing the licensed bands in an opportunistic manner.</a:t>
            </a:r>
          </a:p>
          <a:p>
            <a:pPr marL="514350" indent="-514350" algn="l">
              <a:buFont typeface="Wingdings" pitchFamily="2" charset="2"/>
              <a:buChar char="Ø"/>
            </a:pPr>
            <a:r>
              <a:rPr lang="en-US" dirty="0" smtClean="0"/>
              <a:t>DSA(dynamic spectrum access) The technology which allow the secondary users to utilize spectrum holes of primary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581-249C-4F17-B16E-D65F32AA50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81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Objectives of Cognitive Radio Networks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8840"/>
            <a:ext cx="7772400" cy="440436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Spectrum sensing - determine the spectrum holes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Spectrum decision - select the best spectrum opportunities to meet the user communication requirements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Spectrum sharing - coordinate access to the selected channels with CR neighbours.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Spectrum mobility - switch to the selected opportunities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Continue…</a:t>
            </a:r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581-249C-4F17-B16E-D65F32AA50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219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occurs in 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91400" cy="1676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Multipath fading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Shadowing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receiver uncertainty problem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581400"/>
            <a:ext cx="34194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3" y="3581401"/>
            <a:ext cx="30003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581-249C-4F17-B16E-D65F32AA50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81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7924800" cy="3048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To measure the performance of the energy detector the following metrics are used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1. The probability of detection (PD)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2. The probability of false alarm (PFA)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3. The probability of missed detection (PM) 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47803" y="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581-249C-4F17-B16E-D65F32AA50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33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7848600" cy="3352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 Energy detector (ED) is a one of the best spectrum sensing technique that does not require prior information about the primary signal. This will give best results at low SNR.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 In spectrum the primary user is present when calculated level of incoming energy level is more than threshold energy level.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04802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Continue…</a:t>
            </a:r>
          </a:p>
          <a:p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C581-249C-4F17-B16E-D65F32AA50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990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703</TotalTime>
  <Words>736</Words>
  <Application>Microsoft Office PowerPoint</Application>
  <PresentationFormat>On-screen Show (4:3)</PresentationFormat>
  <Paragraphs>160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Apex</vt:lpstr>
      <vt:lpstr>Slide 1</vt:lpstr>
      <vt:lpstr>TOPIC NAME</vt:lpstr>
      <vt:lpstr>Group Members</vt:lpstr>
      <vt:lpstr>Table of Contents</vt:lpstr>
      <vt:lpstr>     Cognitive radio:- </vt:lpstr>
      <vt:lpstr>Objectives of Cognitive Radio Networks </vt:lpstr>
      <vt:lpstr>Problems occurs in CR</vt:lpstr>
      <vt:lpstr>Energy Detector</vt:lpstr>
      <vt:lpstr>Slide 9</vt:lpstr>
      <vt:lpstr>Working Principle of ED</vt:lpstr>
      <vt:lpstr>Cooperative Spectrum Sensing:-</vt:lpstr>
      <vt:lpstr>Slide 12</vt:lpstr>
      <vt:lpstr> Problems </vt:lpstr>
      <vt:lpstr>Clustering</vt:lpstr>
      <vt:lpstr>Slide 15</vt:lpstr>
      <vt:lpstr>Problems in Clustering</vt:lpstr>
      <vt:lpstr>Multi-hop Clustering </vt:lpstr>
      <vt:lpstr>Multi-hop cluster based cooperative spectrum sensing </vt:lpstr>
      <vt:lpstr>Slide 19</vt:lpstr>
      <vt:lpstr>Advantages   </vt:lpstr>
      <vt:lpstr>Calculations </vt:lpstr>
      <vt:lpstr>SIMULATION RESULTS </vt:lpstr>
      <vt:lpstr>Continue… </vt:lpstr>
      <vt:lpstr>SIMULATION RESULTS </vt:lpstr>
      <vt:lpstr>CONCLUSION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Zain-Ul-Abidin</dc:creator>
  <cp:lastModifiedBy>Zain-Ul-Abidin</cp:lastModifiedBy>
  <cp:revision>57</cp:revision>
  <dcterms:created xsi:type="dcterms:W3CDTF">2019-08-30T10:30:59Z</dcterms:created>
  <dcterms:modified xsi:type="dcterms:W3CDTF">2019-09-03T17:24:17Z</dcterms:modified>
</cp:coreProperties>
</file>