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Agrandir Heavy" charset="1" panose="00000900000000000000"/>
      <p:regular r:id="rId16"/>
    </p:embeddedFont>
    <p:embeddedFont>
      <p:font typeface="Open Sans Bold" charset="1" panose="020B0806030504020204"/>
      <p:regular r:id="rId17"/>
    </p:embeddedFont>
    <p:embeddedFont>
      <p:font typeface="Open Sans" charset="1" panose="020B06060305040202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1D26C"/>
        </a:solidFill>
      </p:bgPr>
    </p:bg>
    <p:spTree>
      <p:nvGrpSpPr>
        <p:cNvPr id="1" name=""/>
        <p:cNvGrpSpPr/>
        <p:nvPr/>
      </p:nvGrpSpPr>
      <p:grpSpPr>
        <a:xfrm>
          <a:off x="0" y="0"/>
          <a:ext cx="0" cy="0"/>
          <a:chOff x="0" y="0"/>
          <a:chExt cx="0" cy="0"/>
        </a:xfrm>
      </p:grpSpPr>
      <p:grpSp>
        <p:nvGrpSpPr>
          <p:cNvPr name="Group 2" id="2"/>
          <p:cNvGrpSpPr/>
          <p:nvPr/>
        </p:nvGrpSpPr>
        <p:grpSpPr>
          <a:xfrm rot="0">
            <a:off x="2276923" y="2090974"/>
            <a:ext cx="14528799" cy="6485699"/>
            <a:chOff x="0" y="0"/>
            <a:chExt cx="4039546" cy="1803265"/>
          </a:xfrm>
        </p:grpSpPr>
        <p:sp>
          <p:nvSpPr>
            <p:cNvPr name="Freeform 3" id="3"/>
            <p:cNvSpPr/>
            <p:nvPr/>
          </p:nvSpPr>
          <p:spPr>
            <a:xfrm flipH="false" flipV="false" rot="0">
              <a:off x="0" y="0"/>
              <a:ext cx="4039546" cy="1803266"/>
            </a:xfrm>
            <a:custGeom>
              <a:avLst/>
              <a:gdLst/>
              <a:ahLst/>
              <a:cxnLst/>
              <a:rect r="r" b="b" t="t" l="l"/>
              <a:pathLst>
                <a:path h="1803266" w="4039546">
                  <a:moveTo>
                    <a:pt x="15986" y="0"/>
                  </a:moveTo>
                  <a:lnTo>
                    <a:pt x="4023561" y="0"/>
                  </a:lnTo>
                  <a:cubicBezTo>
                    <a:pt x="4027800" y="0"/>
                    <a:pt x="4031866" y="1684"/>
                    <a:pt x="4034864" y="4682"/>
                  </a:cubicBezTo>
                  <a:cubicBezTo>
                    <a:pt x="4037862" y="7680"/>
                    <a:pt x="4039546" y="11746"/>
                    <a:pt x="4039546" y="15986"/>
                  </a:cubicBezTo>
                  <a:lnTo>
                    <a:pt x="4039546" y="1787279"/>
                  </a:lnTo>
                  <a:cubicBezTo>
                    <a:pt x="4039546" y="1796108"/>
                    <a:pt x="4032389" y="1803266"/>
                    <a:pt x="4023561" y="1803266"/>
                  </a:cubicBezTo>
                  <a:lnTo>
                    <a:pt x="15986" y="1803266"/>
                  </a:lnTo>
                  <a:cubicBezTo>
                    <a:pt x="7157" y="1803266"/>
                    <a:pt x="0" y="1796108"/>
                    <a:pt x="0" y="1787279"/>
                  </a:cubicBezTo>
                  <a:lnTo>
                    <a:pt x="0" y="15986"/>
                  </a:lnTo>
                  <a:cubicBezTo>
                    <a:pt x="0" y="7157"/>
                    <a:pt x="7157" y="0"/>
                    <a:pt x="15986" y="0"/>
                  </a:cubicBezTo>
                  <a:close/>
                </a:path>
              </a:pathLst>
            </a:custGeom>
            <a:solidFill>
              <a:srgbClr val="ED7D55"/>
            </a:solidFill>
            <a:ln w="19050" cap="rnd">
              <a:solidFill>
                <a:srgbClr val="000000"/>
              </a:solidFill>
              <a:prstDash val="solid"/>
              <a:round/>
            </a:ln>
          </p:spPr>
        </p:sp>
        <p:sp>
          <p:nvSpPr>
            <p:cNvPr name="TextBox 4" id="4"/>
            <p:cNvSpPr txBox="true"/>
            <p:nvPr/>
          </p:nvSpPr>
          <p:spPr>
            <a:xfrm>
              <a:off x="0" y="38100"/>
              <a:ext cx="4039546" cy="1765165"/>
            </a:xfrm>
            <a:prstGeom prst="rect">
              <a:avLst/>
            </a:prstGeom>
          </p:spPr>
          <p:txBody>
            <a:bodyPr anchor="ctr" rtlCol="false" tIns="48121" lIns="48121" bIns="48121" rIns="48121"/>
            <a:lstStyle/>
            <a:p>
              <a:pPr algn="ctr">
                <a:lnSpc>
                  <a:spcPts val="2694"/>
                </a:lnSpc>
              </a:pPr>
            </a:p>
          </p:txBody>
        </p:sp>
      </p:grpSp>
      <p:grpSp>
        <p:nvGrpSpPr>
          <p:cNvPr name="Group 5" id="5"/>
          <p:cNvGrpSpPr/>
          <p:nvPr/>
        </p:nvGrpSpPr>
        <p:grpSpPr>
          <a:xfrm rot="0">
            <a:off x="1870900" y="1710328"/>
            <a:ext cx="14528799" cy="6485699"/>
            <a:chOff x="0" y="0"/>
            <a:chExt cx="4039546" cy="1803265"/>
          </a:xfrm>
        </p:grpSpPr>
        <p:sp>
          <p:nvSpPr>
            <p:cNvPr name="Freeform 6" id="6"/>
            <p:cNvSpPr/>
            <p:nvPr/>
          </p:nvSpPr>
          <p:spPr>
            <a:xfrm flipH="false" flipV="false" rot="0">
              <a:off x="0" y="0"/>
              <a:ext cx="4039546" cy="1803266"/>
            </a:xfrm>
            <a:custGeom>
              <a:avLst/>
              <a:gdLst/>
              <a:ahLst/>
              <a:cxnLst/>
              <a:rect r="r" b="b" t="t" l="l"/>
              <a:pathLst>
                <a:path h="1803266" w="4039546">
                  <a:moveTo>
                    <a:pt x="15986" y="0"/>
                  </a:moveTo>
                  <a:lnTo>
                    <a:pt x="4023561" y="0"/>
                  </a:lnTo>
                  <a:cubicBezTo>
                    <a:pt x="4027800" y="0"/>
                    <a:pt x="4031866" y="1684"/>
                    <a:pt x="4034864" y="4682"/>
                  </a:cubicBezTo>
                  <a:cubicBezTo>
                    <a:pt x="4037862" y="7680"/>
                    <a:pt x="4039546" y="11746"/>
                    <a:pt x="4039546" y="15986"/>
                  </a:cubicBezTo>
                  <a:lnTo>
                    <a:pt x="4039546" y="1787279"/>
                  </a:lnTo>
                  <a:cubicBezTo>
                    <a:pt x="4039546" y="1796108"/>
                    <a:pt x="4032389" y="1803266"/>
                    <a:pt x="4023561" y="1803266"/>
                  </a:cubicBezTo>
                  <a:lnTo>
                    <a:pt x="15986" y="1803266"/>
                  </a:lnTo>
                  <a:cubicBezTo>
                    <a:pt x="7157" y="1803266"/>
                    <a:pt x="0" y="1796108"/>
                    <a:pt x="0" y="1787279"/>
                  </a:cubicBezTo>
                  <a:lnTo>
                    <a:pt x="0" y="15986"/>
                  </a:lnTo>
                  <a:cubicBezTo>
                    <a:pt x="0" y="7157"/>
                    <a:pt x="7157" y="0"/>
                    <a:pt x="15986" y="0"/>
                  </a:cubicBezTo>
                  <a:close/>
                </a:path>
              </a:pathLst>
            </a:custGeom>
            <a:solidFill>
              <a:srgbClr val="FFFFFF"/>
            </a:solidFill>
            <a:ln w="19050" cap="rnd">
              <a:solidFill>
                <a:srgbClr val="000000"/>
              </a:solidFill>
              <a:prstDash val="solid"/>
              <a:round/>
            </a:ln>
          </p:spPr>
        </p:sp>
        <p:sp>
          <p:nvSpPr>
            <p:cNvPr name="TextBox 7" id="7"/>
            <p:cNvSpPr txBox="true"/>
            <p:nvPr/>
          </p:nvSpPr>
          <p:spPr>
            <a:xfrm>
              <a:off x="0" y="38100"/>
              <a:ext cx="4039546" cy="1765165"/>
            </a:xfrm>
            <a:prstGeom prst="rect">
              <a:avLst/>
            </a:prstGeom>
          </p:spPr>
          <p:txBody>
            <a:bodyPr anchor="ctr" rtlCol="false" tIns="48121" lIns="48121" bIns="48121" rIns="48121"/>
            <a:lstStyle/>
            <a:p>
              <a:pPr algn="ctr">
                <a:lnSpc>
                  <a:spcPts val="2694"/>
                </a:lnSpc>
              </a:pPr>
            </a:p>
          </p:txBody>
        </p:sp>
      </p:grpSp>
      <p:sp>
        <p:nvSpPr>
          <p:cNvPr name="TextBox 8" id="8"/>
          <p:cNvSpPr txBox="true"/>
          <p:nvPr/>
        </p:nvSpPr>
        <p:spPr>
          <a:xfrm rot="0">
            <a:off x="2785517" y="3130291"/>
            <a:ext cx="12716965" cy="2346328"/>
          </a:xfrm>
          <a:prstGeom prst="rect">
            <a:avLst/>
          </a:prstGeom>
        </p:spPr>
        <p:txBody>
          <a:bodyPr anchor="t" rtlCol="false" tIns="0" lIns="0" bIns="0" rIns="0">
            <a:spAutoFit/>
          </a:bodyPr>
          <a:lstStyle/>
          <a:p>
            <a:pPr algn="ctr">
              <a:lnSpc>
                <a:spcPts val="4400"/>
              </a:lnSpc>
            </a:pPr>
            <a:r>
              <a:rPr lang="en-US" sz="4000" b="true">
                <a:solidFill>
                  <a:srgbClr val="010101"/>
                </a:solidFill>
                <a:latin typeface="Agrandir Heavy"/>
                <a:ea typeface="Agrandir Heavy"/>
                <a:cs typeface="Agrandir Heavy"/>
                <a:sym typeface="Agrandir Heavy"/>
              </a:rPr>
              <a:t>Klasifikasi Tingkat Kematangan Buah Pepaya Berdasarkan Ekstraksi Warna HSV dan Lab Menggunakan Algoritma Support Vector Machine (SVM)</a:t>
            </a:r>
          </a:p>
        </p:txBody>
      </p:sp>
      <p:sp>
        <p:nvSpPr>
          <p:cNvPr name="Freeform 9" id="9"/>
          <p:cNvSpPr/>
          <p:nvPr/>
        </p:nvSpPr>
        <p:spPr>
          <a:xfrm flipH="false" flipV="false" rot="0">
            <a:off x="-154900" y="5627320"/>
            <a:ext cx="7045889" cy="5090655"/>
          </a:xfrm>
          <a:custGeom>
            <a:avLst/>
            <a:gdLst/>
            <a:ahLst/>
            <a:cxnLst/>
            <a:rect r="r" b="b" t="t" l="l"/>
            <a:pathLst>
              <a:path h="5090655" w="7045889">
                <a:moveTo>
                  <a:pt x="0" y="0"/>
                </a:moveTo>
                <a:lnTo>
                  <a:pt x="7045890" y="0"/>
                </a:lnTo>
                <a:lnTo>
                  <a:pt x="7045890" y="5090655"/>
                </a:lnTo>
                <a:lnTo>
                  <a:pt x="0" y="50906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3882942" y="5758980"/>
            <a:ext cx="10522117" cy="1012342"/>
            <a:chOff x="0" y="0"/>
            <a:chExt cx="14029489" cy="1349790"/>
          </a:xfrm>
        </p:grpSpPr>
        <p:grpSp>
          <p:nvGrpSpPr>
            <p:cNvPr name="Group 11" id="11"/>
            <p:cNvGrpSpPr/>
            <p:nvPr/>
          </p:nvGrpSpPr>
          <p:grpSpPr>
            <a:xfrm rot="0">
              <a:off x="0" y="0"/>
              <a:ext cx="14029489" cy="1349790"/>
              <a:chOff x="0" y="0"/>
              <a:chExt cx="3104510" cy="298688"/>
            </a:xfrm>
          </p:grpSpPr>
          <p:sp>
            <p:nvSpPr>
              <p:cNvPr name="Freeform 12" id="12"/>
              <p:cNvSpPr/>
              <p:nvPr/>
            </p:nvSpPr>
            <p:spPr>
              <a:xfrm flipH="false" flipV="false" rot="0">
                <a:off x="0" y="0"/>
                <a:ext cx="3104510" cy="298688"/>
              </a:xfrm>
              <a:custGeom>
                <a:avLst/>
                <a:gdLst/>
                <a:ahLst/>
                <a:cxnLst/>
                <a:rect r="r" b="b" t="t" l="l"/>
                <a:pathLst>
                  <a:path h="298688" w="3104510">
                    <a:moveTo>
                      <a:pt x="22073" y="0"/>
                    </a:moveTo>
                    <a:lnTo>
                      <a:pt x="3082436" y="0"/>
                    </a:lnTo>
                    <a:cubicBezTo>
                      <a:pt x="3094627" y="0"/>
                      <a:pt x="3104510" y="9883"/>
                      <a:pt x="3104510" y="22073"/>
                    </a:cubicBezTo>
                    <a:lnTo>
                      <a:pt x="3104510" y="276614"/>
                    </a:lnTo>
                    <a:cubicBezTo>
                      <a:pt x="3104510" y="282469"/>
                      <a:pt x="3102184" y="288083"/>
                      <a:pt x="3098044" y="292223"/>
                    </a:cubicBezTo>
                    <a:cubicBezTo>
                      <a:pt x="3093905" y="296362"/>
                      <a:pt x="3088290" y="298688"/>
                      <a:pt x="3082436" y="298688"/>
                    </a:cubicBezTo>
                    <a:lnTo>
                      <a:pt x="22073" y="298688"/>
                    </a:lnTo>
                    <a:cubicBezTo>
                      <a:pt x="9883" y="298688"/>
                      <a:pt x="0" y="288805"/>
                      <a:pt x="0" y="276614"/>
                    </a:cubicBezTo>
                    <a:lnTo>
                      <a:pt x="0" y="22073"/>
                    </a:lnTo>
                    <a:cubicBezTo>
                      <a:pt x="0" y="9883"/>
                      <a:pt x="9883" y="0"/>
                      <a:pt x="22073" y="0"/>
                    </a:cubicBezTo>
                    <a:close/>
                  </a:path>
                </a:pathLst>
              </a:custGeom>
              <a:solidFill>
                <a:srgbClr val="316FA4"/>
              </a:solidFill>
              <a:ln w="19050" cap="rnd">
                <a:solidFill>
                  <a:srgbClr val="000000"/>
                </a:solidFill>
                <a:prstDash val="solid"/>
                <a:round/>
              </a:ln>
            </p:spPr>
          </p:sp>
          <p:sp>
            <p:nvSpPr>
              <p:cNvPr name="TextBox 13" id="13"/>
              <p:cNvSpPr txBox="true"/>
              <p:nvPr/>
            </p:nvSpPr>
            <p:spPr>
              <a:xfrm>
                <a:off x="0" y="9525"/>
                <a:ext cx="3104510" cy="289163"/>
              </a:xfrm>
              <a:prstGeom prst="rect">
                <a:avLst/>
              </a:prstGeom>
            </p:spPr>
            <p:txBody>
              <a:bodyPr anchor="ctr" rtlCol="false" tIns="61704" lIns="61704" bIns="61704" rIns="61704"/>
              <a:lstStyle/>
              <a:p>
                <a:pPr algn="ctr">
                  <a:lnSpc>
                    <a:spcPts val="1220"/>
                  </a:lnSpc>
                </a:pPr>
              </a:p>
            </p:txBody>
          </p:sp>
        </p:grpSp>
        <p:sp>
          <p:nvSpPr>
            <p:cNvPr name="TextBox 14" id="14"/>
            <p:cNvSpPr txBox="true"/>
            <p:nvPr/>
          </p:nvSpPr>
          <p:spPr>
            <a:xfrm rot="0">
              <a:off x="826856" y="392320"/>
              <a:ext cx="12375777" cy="574675"/>
            </a:xfrm>
            <a:prstGeom prst="rect">
              <a:avLst/>
            </a:prstGeom>
          </p:spPr>
          <p:txBody>
            <a:bodyPr anchor="t" rtlCol="false" tIns="0" lIns="0" bIns="0" rIns="0">
              <a:spAutoFit/>
            </a:bodyPr>
            <a:lstStyle/>
            <a:p>
              <a:pPr algn="ctr">
                <a:lnSpc>
                  <a:spcPts val="3498"/>
                </a:lnSpc>
              </a:pPr>
              <a:r>
                <a:rPr lang="en-US" sz="2915" b="true">
                  <a:solidFill>
                    <a:srgbClr val="FFFFFF"/>
                  </a:solidFill>
                  <a:latin typeface="Open Sans Bold"/>
                  <a:ea typeface="Open Sans Bold"/>
                  <a:cs typeface="Open Sans Bold"/>
                  <a:sym typeface="Open Sans Bold"/>
                </a:rPr>
                <a:t>ZAIN MUZADID ZAMZANI ( 21081010174 )</a:t>
              </a:r>
            </a:p>
          </p:txBody>
        </p:sp>
      </p:grpSp>
      <p:sp>
        <p:nvSpPr>
          <p:cNvPr name="Freeform 15" id="15"/>
          <p:cNvSpPr/>
          <p:nvPr/>
        </p:nvSpPr>
        <p:spPr>
          <a:xfrm flipH="false" flipV="false" rot="0">
            <a:off x="14774424" y="489683"/>
            <a:ext cx="3179639" cy="3613226"/>
          </a:xfrm>
          <a:custGeom>
            <a:avLst/>
            <a:gdLst/>
            <a:ahLst/>
            <a:cxnLst/>
            <a:rect r="r" b="b" t="t" l="l"/>
            <a:pathLst>
              <a:path h="3613226" w="3179639">
                <a:moveTo>
                  <a:pt x="0" y="0"/>
                </a:moveTo>
                <a:lnTo>
                  <a:pt x="3179639" y="0"/>
                </a:lnTo>
                <a:lnTo>
                  <a:pt x="3179639" y="3613226"/>
                </a:lnTo>
                <a:lnTo>
                  <a:pt x="0" y="36132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1D26C"/>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131821"/>
            <a:chOff x="0" y="0"/>
            <a:chExt cx="21640800" cy="10842428"/>
          </a:xfrm>
        </p:grpSpPr>
        <p:grpSp>
          <p:nvGrpSpPr>
            <p:cNvPr name="Group 3" id="3"/>
            <p:cNvGrpSpPr/>
            <p:nvPr/>
          </p:nvGrpSpPr>
          <p:grpSpPr>
            <a:xfrm rot="0">
              <a:off x="717189" y="314494"/>
              <a:ext cx="20923611" cy="10527934"/>
              <a:chOff x="0" y="0"/>
              <a:chExt cx="4363157" cy="2195368"/>
            </a:xfrm>
          </p:grpSpPr>
          <p:sp>
            <p:nvSpPr>
              <p:cNvPr name="Freeform 4" id="4"/>
              <p:cNvSpPr/>
              <p:nvPr/>
            </p:nvSpPr>
            <p:spPr>
              <a:xfrm flipH="false" flipV="false" rot="0">
                <a:off x="0" y="0"/>
                <a:ext cx="4363157" cy="2195368"/>
              </a:xfrm>
              <a:custGeom>
                <a:avLst/>
                <a:gdLst/>
                <a:ahLst/>
                <a:cxnLst/>
                <a:rect r="r" b="b" t="t" l="l"/>
                <a:pathLst>
                  <a:path h="2195368" w="4363157">
                    <a:moveTo>
                      <a:pt x="14800" y="0"/>
                    </a:moveTo>
                    <a:lnTo>
                      <a:pt x="4348356" y="0"/>
                    </a:lnTo>
                    <a:cubicBezTo>
                      <a:pt x="4356530" y="0"/>
                      <a:pt x="4363157" y="6626"/>
                      <a:pt x="4363157" y="14800"/>
                    </a:cubicBezTo>
                    <a:lnTo>
                      <a:pt x="4363157" y="2180568"/>
                    </a:lnTo>
                    <a:cubicBezTo>
                      <a:pt x="4363157" y="2184493"/>
                      <a:pt x="4361597" y="2188257"/>
                      <a:pt x="4358822" y="2191033"/>
                    </a:cubicBezTo>
                    <a:cubicBezTo>
                      <a:pt x="4356046" y="2193809"/>
                      <a:pt x="4352282" y="2195368"/>
                      <a:pt x="4348356" y="2195368"/>
                    </a:cubicBezTo>
                    <a:lnTo>
                      <a:pt x="14800" y="2195368"/>
                    </a:lnTo>
                    <a:cubicBezTo>
                      <a:pt x="10875" y="2195368"/>
                      <a:pt x="7111" y="2193809"/>
                      <a:pt x="4335" y="2191033"/>
                    </a:cubicBezTo>
                    <a:cubicBezTo>
                      <a:pt x="1559" y="2188257"/>
                      <a:pt x="0" y="2184493"/>
                      <a:pt x="0" y="2180568"/>
                    </a:cubicBezTo>
                    <a:lnTo>
                      <a:pt x="0" y="14800"/>
                    </a:lnTo>
                    <a:cubicBezTo>
                      <a:pt x="0" y="10875"/>
                      <a:pt x="1559" y="7111"/>
                      <a:pt x="4335" y="4335"/>
                    </a:cubicBezTo>
                    <a:cubicBezTo>
                      <a:pt x="7111" y="1559"/>
                      <a:pt x="10875" y="0"/>
                      <a:pt x="14800" y="0"/>
                    </a:cubicBezTo>
                    <a:close/>
                  </a:path>
                </a:pathLst>
              </a:custGeom>
              <a:solidFill>
                <a:srgbClr val="ED7D55"/>
              </a:solidFill>
              <a:ln w="19050" cap="rnd">
                <a:solidFill>
                  <a:srgbClr val="000000"/>
                </a:solidFill>
                <a:prstDash val="solid"/>
                <a:round/>
              </a:ln>
            </p:spPr>
          </p:sp>
          <p:sp>
            <p:nvSpPr>
              <p:cNvPr name="TextBox 5" id="5"/>
              <p:cNvSpPr txBox="true"/>
              <p:nvPr/>
            </p:nvSpPr>
            <p:spPr>
              <a:xfrm>
                <a:off x="0" y="38100"/>
                <a:ext cx="4363157" cy="2157268"/>
              </a:xfrm>
              <a:prstGeom prst="rect">
                <a:avLst/>
              </a:prstGeom>
            </p:spPr>
            <p:txBody>
              <a:bodyPr anchor="ctr" rtlCol="false" tIns="48121" lIns="48121" bIns="48121" rIns="48121"/>
              <a:lstStyle/>
              <a:p>
                <a:pPr algn="ctr">
                  <a:lnSpc>
                    <a:spcPts val="2694"/>
                  </a:lnSpc>
                </a:pPr>
              </a:p>
            </p:txBody>
          </p:sp>
        </p:grpSp>
        <p:grpSp>
          <p:nvGrpSpPr>
            <p:cNvPr name="Group 6" id="6"/>
            <p:cNvGrpSpPr/>
            <p:nvPr/>
          </p:nvGrpSpPr>
          <p:grpSpPr>
            <a:xfrm rot="0">
              <a:off x="0" y="0"/>
              <a:ext cx="21273893" cy="10477993"/>
              <a:chOff x="0" y="0"/>
              <a:chExt cx="4436200" cy="2184954"/>
            </a:xfrm>
          </p:grpSpPr>
          <p:sp>
            <p:nvSpPr>
              <p:cNvPr name="Freeform 7" id="7"/>
              <p:cNvSpPr/>
              <p:nvPr/>
            </p:nvSpPr>
            <p:spPr>
              <a:xfrm flipH="false" flipV="false" rot="0">
                <a:off x="0" y="0"/>
                <a:ext cx="4436200" cy="2184954"/>
              </a:xfrm>
              <a:custGeom>
                <a:avLst/>
                <a:gdLst/>
                <a:ahLst/>
                <a:cxnLst/>
                <a:rect r="r" b="b" t="t" l="l"/>
                <a:pathLst>
                  <a:path h="2184954" w="4436200">
                    <a:moveTo>
                      <a:pt x="14557" y="0"/>
                    </a:moveTo>
                    <a:lnTo>
                      <a:pt x="4421644" y="0"/>
                    </a:lnTo>
                    <a:cubicBezTo>
                      <a:pt x="4425504" y="0"/>
                      <a:pt x="4429207" y="1534"/>
                      <a:pt x="4431936" y="4264"/>
                    </a:cubicBezTo>
                    <a:cubicBezTo>
                      <a:pt x="4434667" y="6993"/>
                      <a:pt x="4436200" y="10696"/>
                      <a:pt x="4436200" y="14557"/>
                    </a:cubicBezTo>
                    <a:lnTo>
                      <a:pt x="4436200" y="2170397"/>
                    </a:lnTo>
                    <a:cubicBezTo>
                      <a:pt x="4436200" y="2174258"/>
                      <a:pt x="4434667" y="2177960"/>
                      <a:pt x="4431936" y="2180690"/>
                    </a:cubicBezTo>
                    <a:cubicBezTo>
                      <a:pt x="4429207" y="2183420"/>
                      <a:pt x="4425504" y="2184954"/>
                      <a:pt x="4421644" y="2184954"/>
                    </a:cubicBezTo>
                    <a:lnTo>
                      <a:pt x="14557" y="2184954"/>
                    </a:lnTo>
                    <a:cubicBezTo>
                      <a:pt x="10696" y="2184954"/>
                      <a:pt x="6993" y="2183420"/>
                      <a:pt x="4264" y="2180690"/>
                    </a:cubicBezTo>
                    <a:cubicBezTo>
                      <a:pt x="1534" y="2177960"/>
                      <a:pt x="0" y="2174258"/>
                      <a:pt x="0" y="2170397"/>
                    </a:cubicBezTo>
                    <a:lnTo>
                      <a:pt x="0" y="14557"/>
                    </a:lnTo>
                    <a:cubicBezTo>
                      <a:pt x="0" y="10696"/>
                      <a:pt x="1534" y="6993"/>
                      <a:pt x="4264" y="4264"/>
                    </a:cubicBezTo>
                    <a:cubicBezTo>
                      <a:pt x="6993" y="1534"/>
                      <a:pt x="10696" y="0"/>
                      <a:pt x="14557" y="0"/>
                    </a:cubicBezTo>
                    <a:close/>
                  </a:path>
                </a:pathLst>
              </a:custGeom>
              <a:solidFill>
                <a:srgbClr val="FFFFFF"/>
              </a:solidFill>
              <a:ln w="19050" cap="rnd">
                <a:solidFill>
                  <a:srgbClr val="000000"/>
                </a:solidFill>
                <a:prstDash val="solid"/>
                <a:round/>
              </a:ln>
            </p:spPr>
          </p:sp>
          <p:sp>
            <p:nvSpPr>
              <p:cNvPr name="TextBox 8" id="8"/>
              <p:cNvSpPr txBox="true"/>
              <p:nvPr/>
            </p:nvSpPr>
            <p:spPr>
              <a:xfrm>
                <a:off x="0" y="38100"/>
                <a:ext cx="4436200" cy="2146854"/>
              </a:xfrm>
              <a:prstGeom prst="rect">
                <a:avLst/>
              </a:prstGeom>
            </p:spPr>
            <p:txBody>
              <a:bodyPr anchor="ctr" rtlCol="false" tIns="48121" lIns="48121" bIns="48121" rIns="48121"/>
              <a:lstStyle/>
              <a:p>
                <a:pPr algn="ctr">
                  <a:lnSpc>
                    <a:spcPts val="2694"/>
                  </a:lnSpc>
                </a:pPr>
              </a:p>
            </p:txBody>
          </p:sp>
        </p:grpSp>
      </p:grpSp>
      <p:sp>
        <p:nvSpPr>
          <p:cNvPr name="AutoShape 9" id="9"/>
          <p:cNvSpPr/>
          <p:nvPr/>
        </p:nvSpPr>
        <p:spPr>
          <a:xfrm rot="0">
            <a:off x="5378018" y="4159268"/>
            <a:ext cx="7050877" cy="2023323"/>
          </a:xfrm>
          <a:prstGeom prst="rect">
            <a:avLst/>
          </a:prstGeom>
          <a:solidFill>
            <a:srgbClr val="316FA4"/>
          </a:solidFill>
        </p:spPr>
      </p:sp>
      <p:sp>
        <p:nvSpPr>
          <p:cNvPr name="TextBox 10" id="10"/>
          <p:cNvSpPr txBox="true"/>
          <p:nvPr/>
        </p:nvSpPr>
        <p:spPr>
          <a:xfrm rot="0">
            <a:off x="5284235" y="4628004"/>
            <a:ext cx="7238443" cy="1095375"/>
          </a:xfrm>
          <a:prstGeom prst="rect">
            <a:avLst/>
          </a:prstGeom>
        </p:spPr>
        <p:txBody>
          <a:bodyPr anchor="t" rtlCol="false" tIns="0" lIns="0" bIns="0" rIns="0">
            <a:spAutoFit/>
          </a:bodyPr>
          <a:lstStyle/>
          <a:p>
            <a:pPr algn="ctr" marL="0" indent="0" lvl="1">
              <a:lnSpc>
                <a:spcPts val="8759"/>
              </a:lnSpc>
            </a:pPr>
            <a:r>
              <a:rPr lang="en-US" b="true" sz="7299">
                <a:solidFill>
                  <a:srgbClr val="FFFFFF"/>
                </a:solidFill>
                <a:latin typeface="Open Sans Bold"/>
                <a:ea typeface="Open Sans Bold"/>
                <a:cs typeface="Open Sans Bold"/>
                <a:sym typeface="Open Sans Bold"/>
              </a:rPr>
              <a:t>TERIMA KASIH</a:t>
            </a:r>
          </a:p>
        </p:txBody>
      </p:sp>
      <p:sp>
        <p:nvSpPr>
          <p:cNvPr name="Freeform 11" id="11"/>
          <p:cNvSpPr/>
          <p:nvPr/>
        </p:nvSpPr>
        <p:spPr>
          <a:xfrm flipH="false" flipV="false" rot="0">
            <a:off x="666434" y="556959"/>
            <a:ext cx="2503872" cy="2845309"/>
          </a:xfrm>
          <a:custGeom>
            <a:avLst/>
            <a:gdLst/>
            <a:ahLst/>
            <a:cxnLst/>
            <a:rect r="r" b="b" t="t" l="l"/>
            <a:pathLst>
              <a:path h="2845309" w="2503872">
                <a:moveTo>
                  <a:pt x="0" y="0"/>
                </a:moveTo>
                <a:lnTo>
                  <a:pt x="2503871" y="0"/>
                </a:lnTo>
                <a:lnTo>
                  <a:pt x="2503871" y="2845309"/>
                </a:lnTo>
                <a:lnTo>
                  <a:pt x="0" y="28453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64376">
            <a:off x="14754224" y="295257"/>
            <a:ext cx="2147172" cy="2400294"/>
          </a:xfrm>
          <a:custGeom>
            <a:avLst/>
            <a:gdLst/>
            <a:ahLst/>
            <a:cxnLst/>
            <a:rect r="r" b="b" t="t" l="l"/>
            <a:pathLst>
              <a:path h="2400294" w="2147172">
                <a:moveTo>
                  <a:pt x="0" y="0"/>
                </a:moveTo>
                <a:lnTo>
                  <a:pt x="2147172" y="0"/>
                </a:lnTo>
                <a:lnTo>
                  <a:pt x="2147172" y="2400294"/>
                </a:lnTo>
                <a:lnTo>
                  <a:pt x="0" y="24002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3583434" y="5391157"/>
            <a:ext cx="3525973" cy="4650564"/>
          </a:xfrm>
          <a:custGeom>
            <a:avLst/>
            <a:gdLst/>
            <a:ahLst/>
            <a:cxnLst/>
            <a:rect r="r" b="b" t="t" l="l"/>
            <a:pathLst>
              <a:path h="4650564" w="3525973">
                <a:moveTo>
                  <a:pt x="0" y="0"/>
                </a:moveTo>
                <a:lnTo>
                  <a:pt x="3525973" y="0"/>
                </a:lnTo>
                <a:lnTo>
                  <a:pt x="3525973" y="4650564"/>
                </a:lnTo>
                <a:lnTo>
                  <a:pt x="0" y="465056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453907" y="6793663"/>
            <a:ext cx="3486251" cy="2915773"/>
          </a:xfrm>
          <a:custGeom>
            <a:avLst/>
            <a:gdLst/>
            <a:ahLst/>
            <a:cxnLst/>
            <a:rect r="r" b="b" t="t" l="l"/>
            <a:pathLst>
              <a:path h="2915773" w="3486251">
                <a:moveTo>
                  <a:pt x="0" y="0"/>
                </a:moveTo>
                <a:lnTo>
                  <a:pt x="3486251" y="0"/>
                </a:lnTo>
                <a:lnTo>
                  <a:pt x="3486251" y="2915773"/>
                </a:lnTo>
                <a:lnTo>
                  <a:pt x="0" y="29157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transition spd="fast">
    <p:push dir="l"/>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D26C"/>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131821"/>
            <a:chOff x="0" y="0"/>
            <a:chExt cx="21640800" cy="10842428"/>
          </a:xfrm>
        </p:grpSpPr>
        <p:grpSp>
          <p:nvGrpSpPr>
            <p:cNvPr name="Group 3" id="3"/>
            <p:cNvGrpSpPr/>
            <p:nvPr/>
          </p:nvGrpSpPr>
          <p:grpSpPr>
            <a:xfrm rot="0">
              <a:off x="717189" y="314494"/>
              <a:ext cx="20923611" cy="10527934"/>
              <a:chOff x="0" y="0"/>
              <a:chExt cx="4363157" cy="2195368"/>
            </a:xfrm>
          </p:grpSpPr>
          <p:sp>
            <p:nvSpPr>
              <p:cNvPr name="Freeform 4" id="4"/>
              <p:cNvSpPr/>
              <p:nvPr/>
            </p:nvSpPr>
            <p:spPr>
              <a:xfrm flipH="false" flipV="false" rot="0">
                <a:off x="0" y="0"/>
                <a:ext cx="4363157" cy="2195368"/>
              </a:xfrm>
              <a:custGeom>
                <a:avLst/>
                <a:gdLst/>
                <a:ahLst/>
                <a:cxnLst/>
                <a:rect r="r" b="b" t="t" l="l"/>
                <a:pathLst>
                  <a:path h="2195368" w="4363157">
                    <a:moveTo>
                      <a:pt x="14800" y="0"/>
                    </a:moveTo>
                    <a:lnTo>
                      <a:pt x="4348356" y="0"/>
                    </a:lnTo>
                    <a:cubicBezTo>
                      <a:pt x="4356530" y="0"/>
                      <a:pt x="4363157" y="6626"/>
                      <a:pt x="4363157" y="14800"/>
                    </a:cubicBezTo>
                    <a:lnTo>
                      <a:pt x="4363157" y="2180568"/>
                    </a:lnTo>
                    <a:cubicBezTo>
                      <a:pt x="4363157" y="2184493"/>
                      <a:pt x="4361597" y="2188257"/>
                      <a:pt x="4358822" y="2191033"/>
                    </a:cubicBezTo>
                    <a:cubicBezTo>
                      <a:pt x="4356046" y="2193809"/>
                      <a:pt x="4352282" y="2195368"/>
                      <a:pt x="4348356" y="2195368"/>
                    </a:cubicBezTo>
                    <a:lnTo>
                      <a:pt x="14800" y="2195368"/>
                    </a:lnTo>
                    <a:cubicBezTo>
                      <a:pt x="10875" y="2195368"/>
                      <a:pt x="7111" y="2193809"/>
                      <a:pt x="4335" y="2191033"/>
                    </a:cubicBezTo>
                    <a:cubicBezTo>
                      <a:pt x="1559" y="2188257"/>
                      <a:pt x="0" y="2184493"/>
                      <a:pt x="0" y="2180568"/>
                    </a:cubicBezTo>
                    <a:lnTo>
                      <a:pt x="0" y="14800"/>
                    </a:lnTo>
                    <a:cubicBezTo>
                      <a:pt x="0" y="10875"/>
                      <a:pt x="1559" y="7111"/>
                      <a:pt x="4335" y="4335"/>
                    </a:cubicBezTo>
                    <a:cubicBezTo>
                      <a:pt x="7111" y="1559"/>
                      <a:pt x="10875" y="0"/>
                      <a:pt x="14800" y="0"/>
                    </a:cubicBezTo>
                    <a:close/>
                  </a:path>
                </a:pathLst>
              </a:custGeom>
              <a:solidFill>
                <a:srgbClr val="ED7D55"/>
              </a:solidFill>
              <a:ln w="19050" cap="rnd">
                <a:solidFill>
                  <a:srgbClr val="000000"/>
                </a:solidFill>
                <a:prstDash val="solid"/>
                <a:round/>
              </a:ln>
            </p:spPr>
          </p:sp>
          <p:sp>
            <p:nvSpPr>
              <p:cNvPr name="TextBox 5" id="5"/>
              <p:cNvSpPr txBox="true"/>
              <p:nvPr/>
            </p:nvSpPr>
            <p:spPr>
              <a:xfrm>
                <a:off x="0" y="38100"/>
                <a:ext cx="4363157" cy="2157268"/>
              </a:xfrm>
              <a:prstGeom prst="rect">
                <a:avLst/>
              </a:prstGeom>
            </p:spPr>
            <p:txBody>
              <a:bodyPr anchor="ctr" rtlCol="false" tIns="48121" lIns="48121" bIns="48121" rIns="48121"/>
              <a:lstStyle/>
              <a:p>
                <a:pPr algn="ctr">
                  <a:lnSpc>
                    <a:spcPts val="2694"/>
                  </a:lnSpc>
                </a:pPr>
              </a:p>
            </p:txBody>
          </p:sp>
        </p:grpSp>
        <p:grpSp>
          <p:nvGrpSpPr>
            <p:cNvPr name="Group 6" id="6"/>
            <p:cNvGrpSpPr/>
            <p:nvPr/>
          </p:nvGrpSpPr>
          <p:grpSpPr>
            <a:xfrm rot="0">
              <a:off x="0" y="0"/>
              <a:ext cx="21273893" cy="10477993"/>
              <a:chOff x="0" y="0"/>
              <a:chExt cx="4436200" cy="2184954"/>
            </a:xfrm>
          </p:grpSpPr>
          <p:sp>
            <p:nvSpPr>
              <p:cNvPr name="Freeform 7" id="7"/>
              <p:cNvSpPr/>
              <p:nvPr/>
            </p:nvSpPr>
            <p:spPr>
              <a:xfrm flipH="false" flipV="false" rot="0">
                <a:off x="0" y="0"/>
                <a:ext cx="4436200" cy="2184954"/>
              </a:xfrm>
              <a:custGeom>
                <a:avLst/>
                <a:gdLst/>
                <a:ahLst/>
                <a:cxnLst/>
                <a:rect r="r" b="b" t="t" l="l"/>
                <a:pathLst>
                  <a:path h="2184954" w="4436200">
                    <a:moveTo>
                      <a:pt x="14557" y="0"/>
                    </a:moveTo>
                    <a:lnTo>
                      <a:pt x="4421644" y="0"/>
                    </a:lnTo>
                    <a:cubicBezTo>
                      <a:pt x="4425504" y="0"/>
                      <a:pt x="4429207" y="1534"/>
                      <a:pt x="4431936" y="4264"/>
                    </a:cubicBezTo>
                    <a:cubicBezTo>
                      <a:pt x="4434667" y="6993"/>
                      <a:pt x="4436200" y="10696"/>
                      <a:pt x="4436200" y="14557"/>
                    </a:cubicBezTo>
                    <a:lnTo>
                      <a:pt x="4436200" y="2170397"/>
                    </a:lnTo>
                    <a:cubicBezTo>
                      <a:pt x="4436200" y="2174258"/>
                      <a:pt x="4434667" y="2177960"/>
                      <a:pt x="4431936" y="2180690"/>
                    </a:cubicBezTo>
                    <a:cubicBezTo>
                      <a:pt x="4429207" y="2183420"/>
                      <a:pt x="4425504" y="2184954"/>
                      <a:pt x="4421644" y="2184954"/>
                    </a:cubicBezTo>
                    <a:lnTo>
                      <a:pt x="14557" y="2184954"/>
                    </a:lnTo>
                    <a:cubicBezTo>
                      <a:pt x="10696" y="2184954"/>
                      <a:pt x="6993" y="2183420"/>
                      <a:pt x="4264" y="2180690"/>
                    </a:cubicBezTo>
                    <a:cubicBezTo>
                      <a:pt x="1534" y="2177960"/>
                      <a:pt x="0" y="2174258"/>
                      <a:pt x="0" y="2170397"/>
                    </a:cubicBezTo>
                    <a:lnTo>
                      <a:pt x="0" y="14557"/>
                    </a:lnTo>
                    <a:cubicBezTo>
                      <a:pt x="0" y="10696"/>
                      <a:pt x="1534" y="6993"/>
                      <a:pt x="4264" y="4264"/>
                    </a:cubicBezTo>
                    <a:cubicBezTo>
                      <a:pt x="6993" y="1534"/>
                      <a:pt x="10696" y="0"/>
                      <a:pt x="14557" y="0"/>
                    </a:cubicBezTo>
                    <a:close/>
                  </a:path>
                </a:pathLst>
              </a:custGeom>
              <a:solidFill>
                <a:srgbClr val="FFFFFF"/>
              </a:solidFill>
              <a:ln w="19050" cap="rnd">
                <a:solidFill>
                  <a:srgbClr val="000000"/>
                </a:solidFill>
                <a:prstDash val="solid"/>
                <a:round/>
              </a:ln>
            </p:spPr>
          </p:sp>
          <p:sp>
            <p:nvSpPr>
              <p:cNvPr name="TextBox 8" id="8"/>
              <p:cNvSpPr txBox="true"/>
              <p:nvPr/>
            </p:nvSpPr>
            <p:spPr>
              <a:xfrm>
                <a:off x="0" y="38100"/>
                <a:ext cx="4436200" cy="2146854"/>
              </a:xfrm>
              <a:prstGeom prst="rect">
                <a:avLst/>
              </a:prstGeom>
            </p:spPr>
            <p:txBody>
              <a:bodyPr anchor="ctr" rtlCol="false" tIns="48121" lIns="48121" bIns="48121" rIns="48121"/>
              <a:lstStyle/>
              <a:p>
                <a:pPr algn="ctr">
                  <a:lnSpc>
                    <a:spcPts val="2694"/>
                  </a:lnSpc>
                </a:pPr>
              </a:p>
            </p:txBody>
          </p:sp>
        </p:grpSp>
      </p:grpSp>
      <p:grpSp>
        <p:nvGrpSpPr>
          <p:cNvPr name="Group 9" id="9"/>
          <p:cNvGrpSpPr/>
          <p:nvPr/>
        </p:nvGrpSpPr>
        <p:grpSpPr>
          <a:xfrm rot="0">
            <a:off x="3302721" y="2661319"/>
            <a:ext cx="11682558" cy="5675678"/>
            <a:chOff x="0" y="0"/>
            <a:chExt cx="3446893" cy="1674587"/>
          </a:xfrm>
        </p:grpSpPr>
        <p:sp>
          <p:nvSpPr>
            <p:cNvPr name="Freeform 10" id="10"/>
            <p:cNvSpPr/>
            <p:nvPr/>
          </p:nvSpPr>
          <p:spPr>
            <a:xfrm flipH="false" flipV="false" rot="0">
              <a:off x="0" y="0"/>
              <a:ext cx="3446893" cy="1674587"/>
            </a:xfrm>
            <a:custGeom>
              <a:avLst/>
              <a:gdLst/>
              <a:ahLst/>
              <a:cxnLst/>
              <a:rect r="r" b="b" t="t" l="l"/>
              <a:pathLst>
                <a:path h="1674587" w="3446893">
                  <a:moveTo>
                    <a:pt x="19881" y="0"/>
                  </a:moveTo>
                  <a:lnTo>
                    <a:pt x="3427013" y="0"/>
                  </a:lnTo>
                  <a:cubicBezTo>
                    <a:pt x="3432285" y="0"/>
                    <a:pt x="3437342" y="2095"/>
                    <a:pt x="3441070" y="5823"/>
                  </a:cubicBezTo>
                  <a:cubicBezTo>
                    <a:pt x="3444799" y="9551"/>
                    <a:pt x="3446893" y="14608"/>
                    <a:pt x="3446893" y="19881"/>
                  </a:cubicBezTo>
                  <a:lnTo>
                    <a:pt x="3446893" y="1654706"/>
                  </a:lnTo>
                  <a:cubicBezTo>
                    <a:pt x="3446893" y="1659979"/>
                    <a:pt x="3444799" y="1665035"/>
                    <a:pt x="3441070" y="1668764"/>
                  </a:cubicBezTo>
                  <a:cubicBezTo>
                    <a:pt x="3437342" y="1672492"/>
                    <a:pt x="3432285" y="1674587"/>
                    <a:pt x="3427013" y="1674587"/>
                  </a:cubicBezTo>
                  <a:lnTo>
                    <a:pt x="19881" y="1674587"/>
                  </a:lnTo>
                  <a:cubicBezTo>
                    <a:pt x="14608" y="1674587"/>
                    <a:pt x="9551" y="1672492"/>
                    <a:pt x="5823" y="1668764"/>
                  </a:cubicBezTo>
                  <a:cubicBezTo>
                    <a:pt x="2095" y="1665035"/>
                    <a:pt x="0" y="1659979"/>
                    <a:pt x="0" y="1654706"/>
                  </a:cubicBezTo>
                  <a:lnTo>
                    <a:pt x="0" y="19881"/>
                  </a:lnTo>
                  <a:cubicBezTo>
                    <a:pt x="0" y="14608"/>
                    <a:pt x="2095" y="9551"/>
                    <a:pt x="5823" y="5823"/>
                  </a:cubicBezTo>
                  <a:cubicBezTo>
                    <a:pt x="9551" y="2095"/>
                    <a:pt x="14608" y="0"/>
                    <a:pt x="19881" y="0"/>
                  </a:cubicBezTo>
                  <a:close/>
                </a:path>
              </a:pathLst>
            </a:custGeom>
            <a:solidFill>
              <a:srgbClr val="316FA4"/>
            </a:solidFill>
            <a:ln w="19050" cap="rnd">
              <a:solidFill>
                <a:srgbClr val="000000"/>
              </a:solidFill>
              <a:prstDash val="solid"/>
              <a:round/>
            </a:ln>
          </p:spPr>
        </p:sp>
        <p:sp>
          <p:nvSpPr>
            <p:cNvPr name="TextBox 11" id="11"/>
            <p:cNvSpPr txBox="true"/>
            <p:nvPr/>
          </p:nvSpPr>
          <p:spPr>
            <a:xfrm>
              <a:off x="0" y="9525"/>
              <a:ext cx="3446893" cy="1665062"/>
            </a:xfrm>
            <a:prstGeom prst="rect">
              <a:avLst/>
            </a:prstGeom>
          </p:spPr>
          <p:txBody>
            <a:bodyPr anchor="ctr" rtlCol="false" tIns="61704" lIns="61704" bIns="61704" rIns="61704"/>
            <a:lstStyle/>
            <a:p>
              <a:pPr algn="ctr">
                <a:lnSpc>
                  <a:spcPts val="1220"/>
                </a:lnSpc>
              </a:pPr>
            </a:p>
          </p:txBody>
        </p:sp>
      </p:grpSp>
      <p:sp>
        <p:nvSpPr>
          <p:cNvPr name="Freeform 12" id="12"/>
          <p:cNvSpPr/>
          <p:nvPr/>
        </p:nvSpPr>
        <p:spPr>
          <a:xfrm flipH="false" flipV="false" rot="0">
            <a:off x="14182526" y="1602532"/>
            <a:ext cx="1605507" cy="2117575"/>
          </a:xfrm>
          <a:custGeom>
            <a:avLst/>
            <a:gdLst/>
            <a:ahLst/>
            <a:cxnLst/>
            <a:rect r="r" b="b" t="t" l="l"/>
            <a:pathLst>
              <a:path h="2117575" w="1605507">
                <a:moveTo>
                  <a:pt x="0" y="0"/>
                </a:moveTo>
                <a:lnTo>
                  <a:pt x="1605506" y="0"/>
                </a:lnTo>
                <a:lnTo>
                  <a:pt x="1605506" y="2117575"/>
                </a:lnTo>
                <a:lnTo>
                  <a:pt x="0" y="21175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3940035" y="2886792"/>
            <a:ext cx="10601352" cy="5978642"/>
          </a:xfrm>
          <a:prstGeom prst="rect">
            <a:avLst/>
          </a:prstGeom>
        </p:spPr>
        <p:txBody>
          <a:bodyPr anchor="t" rtlCol="false" tIns="0" lIns="0" bIns="0" rIns="0">
            <a:spAutoFit/>
          </a:bodyPr>
          <a:lstStyle/>
          <a:p>
            <a:pPr algn="just" marL="687050" indent="-343525" lvl="1">
              <a:lnSpc>
                <a:spcPts val="4773"/>
              </a:lnSpc>
              <a:buAutoNum type="arabicPeriod" startAt="1"/>
            </a:pPr>
            <a:r>
              <a:rPr lang="en-US" sz="3182">
                <a:solidFill>
                  <a:srgbClr val="FFFFFF"/>
                </a:solidFill>
                <a:latin typeface="Open Sans"/>
                <a:ea typeface="Open Sans"/>
                <a:cs typeface="Open Sans"/>
                <a:sym typeface="Open Sans"/>
              </a:rPr>
              <a:t>Penggunaan kombinasi ruang warna HSV dan Lab untuk klasifikasi tingkat kematangan buah pepaya belum banyak dieksplorasi. Studi sebelumnya, seperti oleh Patriot et al. (2019), hanya menggunakan ruang warna LAB untuk buah mangga, dengan akurasi 62,5%, tanpa mengeksplorasi manfaat kombinasi ruang warna lainnya​.</a:t>
            </a:r>
          </a:p>
          <a:p>
            <a:pPr algn="just">
              <a:lnSpc>
                <a:spcPts val="4773"/>
              </a:lnSpc>
            </a:pPr>
          </a:p>
          <a:p>
            <a:pPr algn="just">
              <a:lnSpc>
                <a:spcPts val="4773"/>
              </a:lnSpc>
            </a:pPr>
          </a:p>
        </p:txBody>
      </p:sp>
      <p:sp>
        <p:nvSpPr>
          <p:cNvPr name="TextBox 14" id="14"/>
          <p:cNvSpPr txBox="true"/>
          <p:nvPr/>
        </p:nvSpPr>
        <p:spPr>
          <a:xfrm rot="0">
            <a:off x="5358758" y="1331938"/>
            <a:ext cx="7173350" cy="1095392"/>
          </a:xfrm>
          <a:prstGeom prst="rect">
            <a:avLst/>
          </a:prstGeom>
        </p:spPr>
        <p:txBody>
          <a:bodyPr anchor="t" rtlCol="false" tIns="0" lIns="0" bIns="0" rIns="0">
            <a:spAutoFit/>
          </a:bodyPr>
          <a:lstStyle/>
          <a:p>
            <a:pPr algn="ctr">
              <a:lnSpc>
                <a:spcPts val="7200"/>
              </a:lnSpc>
            </a:pPr>
            <a:r>
              <a:rPr lang="en-US" sz="6000" b="true">
                <a:solidFill>
                  <a:srgbClr val="010101"/>
                </a:solidFill>
                <a:latin typeface="Agrandir Heavy"/>
                <a:ea typeface="Agrandir Heavy"/>
                <a:cs typeface="Agrandir Heavy"/>
                <a:sym typeface="Agrandir Heavy"/>
              </a:rPr>
              <a:t>Research Gap</a:t>
            </a:r>
          </a:p>
        </p:txBody>
      </p:sp>
    </p:spTree>
  </p:cSld>
  <p:clrMapOvr>
    <a:masterClrMapping/>
  </p:clrMapOvr>
  <p:transition spd="fast">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1D26C"/>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131821"/>
            <a:chOff x="0" y="0"/>
            <a:chExt cx="21640800" cy="10842428"/>
          </a:xfrm>
        </p:grpSpPr>
        <p:grpSp>
          <p:nvGrpSpPr>
            <p:cNvPr name="Group 3" id="3"/>
            <p:cNvGrpSpPr/>
            <p:nvPr/>
          </p:nvGrpSpPr>
          <p:grpSpPr>
            <a:xfrm rot="0">
              <a:off x="717189" y="314494"/>
              <a:ext cx="20923611" cy="10527934"/>
              <a:chOff x="0" y="0"/>
              <a:chExt cx="4363157" cy="2195368"/>
            </a:xfrm>
          </p:grpSpPr>
          <p:sp>
            <p:nvSpPr>
              <p:cNvPr name="Freeform 4" id="4"/>
              <p:cNvSpPr/>
              <p:nvPr/>
            </p:nvSpPr>
            <p:spPr>
              <a:xfrm flipH="false" flipV="false" rot="0">
                <a:off x="0" y="0"/>
                <a:ext cx="4363157" cy="2195368"/>
              </a:xfrm>
              <a:custGeom>
                <a:avLst/>
                <a:gdLst/>
                <a:ahLst/>
                <a:cxnLst/>
                <a:rect r="r" b="b" t="t" l="l"/>
                <a:pathLst>
                  <a:path h="2195368" w="4363157">
                    <a:moveTo>
                      <a:pt x="14800" y="0"/>
                    </a:moveTo>
                    <a:lnTo>
                      <a:pt x="4348356" y="0"/>
                    </a:lnTo>
                    <a:cubicBezTo>
                      <a:pt x="4356530" y="0"/>
                      <a:pt x="4363157" y="6626"/>
                      <a:pt x="4363157" y="14800"/>
                    </a:cubicBezTo>
                    <a:lnTo>
                      <a:pt x="4363157" y="2180568"/>
                    </a:lnTo>
                    <a:cubicBezTo>
                      <a:pt x="4363157" y="2184493"/>
                      <a:pt x="4361597" y="2188257"/>
                      <a:pt x="4358822" y="2191033"/>
                    </a:cubicBezTo>
                    <a:cubicBezTo>
                      <a:pt x="4356046" y="2193809"/>
                      <a:pt x="4352282" y="2195368"/>
                      <a:pt x="4348356" y="2195368"/>
                    </a:cubicBezTo>
                    <a:lnTo>
                      <a:pt x="14800" y="2195368"/>
                    </a:lnTo>
                    <a:cubicBezTo>
                      <a:pt x="10875" y="2195368"/>
                      <a:pt x="7111" y="2193809"/>
                      <a:pt x="4335" y="2191033"/>
                    </a:cubicBezTo>
                    <a:cubicBezTo>
                      <a:pt x="1559" y="2188257"/>
                      <a:pt x="0" y="2184493"/>
                      <a:pt x="0" y="2180568"/>
                    </a:cubicBezTo>
                    <a:lnTo>
                      <a:pt x="0" y="14800"/>
                    </a:lnTo>
                    <a:cubicBezTo>
                      <a:pt x="0" y="10875"/>
                      <a:pt x="1559" y="7111"/>
                      <a:pt x="4335" y="4335"/>
                    </a:cubicBezTo>
                    <a:cubicBezTo>
                      <a:pt x="7111" y="1559"/>
                      <a:pt x="10875" y="0"/>
                      <a:pt x="14800" y="0"/>
                    </a:cubicBezTo>
                    <a:close/>
                  </a:path>
                </a:pathLst>
              </a:custGeom>
              <a:solidFill>
                <a:srgbClr val="ED7D55"/>
              </a:solidFill>
              <a:ln w="19050" cap="rnd">
                <a:solidFill>
                  <a:srgbClr val="000000"/>
                </a:solidFill>
                <a:prstDash val="solid"/>
                <a:round/>
              </a:ln>
            </p:spPr>
          </p:sp>
          <p:sp>
            <p:nvSpPr>
              <p:cNvPr name="TextBox 5" id="5"/>
              <p:cNvSpPr txBox="true"/>
              <p:nvPr/>
            </p:nvSpPr>
            <p:spPr>
              <a:xfrm>
                <a:off x="0" y="38100"/>
                <a:ext cx="4363157" cy="2157268"/>
              </a:xfrm>
              <a:prstGeom prst="rect">
                <a:avLst/>
              </a:prstGeom>
            </p:spPr>
            <p:txBody>
              <a:bodyPr anchor="ctr" rtlCol="false" tIns="48121" lIns="48121" bIns="48121" rIns="48121"/>
              <a:lstStyle/>
              <a:p>
                <a:pPr algn="ctr">
                  <a:lnSpc>
                    <a:spcPts val="2694"/>
                  </a:lnSpc>
                </a:pPr>
              </a:p>
            </p:txBody>
          </p:sp>
        </p:grpSp>
        <p:grpSp>
          <p:nvGrpSpPr>
            <p:cNvPr name="Group 6" id="6"/>
            <p:cNvGrpSpPr/>
            <p:nvPr/>
          </p:nvGrpSpPr>
          <p:grpSpPr>
            <a:xfrm rot="0">
              <a:off x="0" y="0"/>
              <a:ext cx="21273893" cy="10477993"/>
              <a:chOff x="0" y="0"/>
              <a:chExt cx="4436200" cy="2184954"/>
            </a:xfrm>
          </p:grpSpPr>
          <p:sp>
            <p:nvSpPr>
              <p:cNvPr name="Freeform 7" id="7"/>
              <p:cNvSpPr/>
              <p:nvPr/>
            </p:nvSpPr>
            <p:spPr>
              <a:xfrm flipH="false" flipV="false" rot="0">
                <a:off x="0" y="0"/>
                <a:ext cx="4436200" cy="2184954"/>
              </a:xfrm>
              <a:custGeom>
                <a:avLst/>
                <a:gdLst/>
                <a:ahLst/>
                <a:cxnLst/>
                <a:rect r="r" b="b" t="t" l="l"/>
                <a:pathLst>
                  <a:path h="2184954" w="4436200">
                    <a:moveTo>
                      <a:pt x="14557" y="0"/>
                    </a:moveTo>
                    <a:lnTo>
                      <a:pt x="4421644" y="0"/>
                    </a:lnTo>
                    <a:cubicBezTo>
                      <a:pt x="4425504" y="0"/>
                      <a:pt x="4429207" y="1534"/>
                      <a:pt x="4431936" y="4264"/>
                    </a:cubicBezTo>
                    <a:cubicBezTo>
                      <a:pt x="4434667" y="6993"/>
                      <a:pt x="4436200" y="10696"/>
                      <a:pt x="4436200" y="14557"/>
                    </a:cubicBezTo>
                    <a:lnTo>
                      <a:pt x="4436200" y="2170397"/>
                    </a:lnTo>
                    <a:cubicBezTo>
                      <a:pt x="4436200" y="2174258"/>
                      <a:pt x="4434667" y="2177960"/>
                      <a:pt x="4431936" y="2180690"/>
                    </a:cubicBezTo>
                    <a:cubicBezTo>
                      <a:pt x="4429207" y="2183420"/>
                      <a:pt x="4425504" y="2184954"/>
                      <a:pt x="4421644" y="2184954"/>
                    </a:cubicBezTo>
                    <a:lnTo>
                      <a:pt x="14557" y="2184954"/>
                    </a:lnTo>
                    <a:cubicBezTo>
                      <a:pt x="10696" y="2184954"/>
                      <a:pt x="6993" y="2183420"/>
                      <a:pt x="4264" y="2180690"/>
                    </a:cubicBezTo>
                    <a:cubicBezTo>
                      <a:pt x="1534" y="2177960"/>
                      <a:pt x="0" y="2174258"/>
                      <a:pt x="0" y="2170397"/>
                    </a:cubicBezTo>
                    <a:lnTo>
                      <a:pt x="0" y="14557"/>
                    </a:lnTo>
                    <a:cubicBezTo>
                      <a:pt x="0" y="10696"/>
                      <a:pt x="1534" y="6993"/>
                      <a:pt x="4264" y="4264"/>
                    </a:cubicBezTo>
                    <a:cubicBezTo>
                      <a:pt x="6993" y="1534"/>
                      <a:pt x="10696" y="0"/>
                      <a:pt x="14557" y="0"/>
                    </a:cubicBezTo>
                    <a:close/>
                  </a:path>
                </a:pathLst>
              </a:custGeom>
              <a:solidFill>
                <a:srgbClr val="FFFFFF"/>
              </a:solidFill>
              <a:ln w="19050" cap="rnd">
                <a:solidFill>
                  <a:srgbClr val="000000"/>
                </a:solidFill>
                <a:prstDash val="solid"/>
                <a:round/>
              </a:ln>
            </p:spPr>
          </p:sp>
          <p:sp>
            <p:nvSpPr>
              <p:cNvPr name="TextBox 8" id="8"/>
              <p:cNvSpPr txBox="true"/>
              <p:nvPr/>
            </p:nvSpPr>
            <p:spPr>
              <a:xfrm>
                <a:off x="0" y="38100"/>
                <a:ext cx="4436200" cy="2146854"/>
              </a:xfrm>
              <a:prstGeom prst="rect">
                <a:avLst/>
              </a:prstGeom>
            </p:spPr>
            <p:txBody>
              <a:bodyPr anchor="ctr" rtlCol="false" tIns="48121" lIns="48121" bIns="48121" rIns="48121"/>
              <a:lstStyle/>
              <a:p>
                <a:pPr algn="ctr">
                  <a:lnSpc>
                    <a:spcPts val="2694"/>
                  </a:lnSpc>
                </a:pPr>
              </a:p>
            </p:txBody>
          </p:sp>
        </p:grpSp>
      </p:grpSp>
      <p:grpSp>
        <p:nvGrpSpPr>
          <p:cNvPr name="Group 9" id="9"/>
          <p:cNvGrpSpPr/>
          <p:nvPr/>
        </p:nvGrpSpPr>
        <p:grpSpPr>
          <a:xfrm rot="0">
            <a:off x="3302721" y="2661319"/>
            <a:ext cx="11682558" cy="5675678"/>
            <a:chOff x="0" y="0"/>
            <a:chExt cx="3446893" cy="1674587"/>
          </a:xfrm>
        </p:grpSpPr>
        <p:sp>
          <p:nvSpPr>
            <p:cNvPr name="Freeform 10" id="10"/>
            <p:cNvSpPr/>
            <p:nvPr/>
          </p:nvSpPr>
          <p:spPr>
            <a:xfrm flipH="false" flipV="false" rot="0">
              <a:off x="0" y="0"/>
              <a:ext cx="3446893" cy="1674587"/>
            </a:xfrm>
            <a:custGeom>
              <a:avLst/>
              <a:gdLst/>
              <a:ahLst/>
              <a:cxnLst/>
              <a:rect r="r" b="b" t="t" l="l"/>
              <a:pathLst>
                <a:path h="1674587" w="3446893">
                  <a:moveTo>
                    <a:pt x="19881" y="0"/>
                  </a:moveTo>
                  <a:lnTo>
                    <a:pt x="3427013" y="0"/>
                  </a:lnTo>
                  <a:cubicBezTo>
                    <a:pt x="3432285" y="0"/>
                    <a:pt x="3437342" y="2095"/>
                    <a:pt x="3441070" y="5823"/>
                  </a:cubicBezTo>
                  <a:cubicBezTo>
                    <a:pt x="3444799" y="9551"/>
                    <a:pt x="3446893" y="14608"/>
                    <a:pt x="3446893" y="19881"/>
                  </a:cubicBezTo>
                  <a:lnTo>
                    <a:pt x="3446893" y="1654706"/>
                  </a:lnTo>
                  <a:cubicBezTo>
                    <a:pt x="3446893" y="1659979"/>
                    <a:pt x="3444799" y="1665035"/>
                    <a:pt x="3441070" y="1668764"/>
                  </a:cubicBezTo>
                  <a:cubicBezTo>
                    <a:pt x="3437342" y="1672492"/>
                    <a:pt x="3432285" y="1674587"/>
                    <a:pt x="3427013" y="1674587"/>
                  </a:cubicBezTo>
                  <a:lnTo>
                    <a:pt x="19881" y="1674587"/>
                  </a:lnTo>
                  <a:cubicBezTo>
                    <a:pt x="14608" y="1674587"/>
                    <a:pt x="9551" y="1672492"/>
                    <a:pt x="5823" y="1668764"/>
                  </a:cubicBezTo>
                  <a:cubicBezTo>
                    <a:pt x="2095" y="1665035"/>
                    <a:pt x="0" y="1659979"/>
                    <a:pt x="0" y="1654706"/>
                  </a:cubicBezTo>
                  <a:lnTo>
                    <a:pt x="0" y="19881"/>
                  </a:lnTo>
                  <a:cubicBezTo>
                    <a:pt x="0" y="14608"/>
                    <a:pt x="2095" y="9551"/>
                    <a:pt x="5823" y="5823"/>
                  </a:cubicBezTo>
                  <a:cubicBezTo>
                    <a:pt x="9551" y="2095"/>
                    <a:pt x="14608" y="0"/>
                    <a:pt x="19881" y="0"/>
                  </a:cubicBezTo>
                  <a:close/>
                </a:path>
              </a:pathLst>
            </a:custGeom>
            <a:solidFill>
              <a:srgbClr val="316FA4"/>
            </a:solidFill>
            <a:ln w="19050" cap="rnd">
              <a:solidFill>
                <a:srgbClr val="000000"/>
              </a:solidFill>
              <a:prstDash val="solid"/>
              <a:round/>
            </a:ln>
          </p:spPr>
        </p:sp>
        <p:sp>
          <p:nvSpPr>
            <p:cNvPr name="TextBox 11" id="11"/>
            <p:cNvSpPr txBox="true"/>
            <p:nvPr/>
          </p:nvSpPr>
          <p:spPr>
            <a:xfrm>
              <a:off x="0" y="9525"/>
              <a:ext cx="3446893" cy="1665062"/>
            </a:xfrm>
            <a:prstGeom prst="rect">
              <a:avLst/>
            </a:prstGeom>
          </p:spPr>
          <p:txBody>
            <a:bodyPr anchor="ctr" rtlCol="false" tIns="61704" lIns="61704" bIns="61704" rIns="61704"/>
            <a:lstStyle/>
            <a:p>
              <a:pPr algn="ctr">
                <a:lnSpc>
                  <a:spcPts val="1220"/>
                </a:lnSpc>
              </a:pPr>
            </a:p>
          </p:txBody>
        </p:sp>
      </p:grpSp>
      <p:sp>
        <p:nvSpPr>
          <p:cNvPr name="Freeform 12" id="12"/>
          <p:cNvSpPr/>
          <p:nvPr/>
        </p:nvSpPr>
        <p:spPr>
          <a:xfrm flipH="false" flipV="false" rot="0">
            <a:off x="14182526" y="1602532"/>
            <a:ext cx="1605507" cy="2117575"/>
          </a:xfrm>
          <a:custGeom>
            <a:avLst/>
            <a:gdLst/>
            <a:ahLst/>
            <a:cxnLst/>
            <a:rect r="r" b="b" t="t" l="l"/>
            <a:pathLst>
              <a:path h="2117575" w="1605507">
                <a:moveTo>
                  <a:pt x="0" y="0"/>
                </a:moveTo>
                <a:lnTo>
                  <a:pt x="1605506" y="0"/>
                </a:lnTo>
                <a:lnTo>
                  <a:pt x="1605506" y="2117575"/>
                </a:lnTo>
                <a:lnTo>
                  <a:pt x="0" y="21175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3940035" y="2886792"/>
            <a:ext cx="10601352" cy="4174394"/>
          </a:xfrm>
          <a:prstGeom prst="rect">
            <a:avLst/>
          </a:prstGeom>
        </p:spPr>
        <p:txBody>
          <a:bodyPr anchor="t" rtlCol="false" tIns="0" lIns="0" bIns="0" rIns="0">
            <a:spAutoFit/>
          </a:bodyPr>
          <a:lstStyle/>
          <a:p>
            <a:pPr algn="just">
              <a:lnSpc>
                <a:spcPts val="4773"/>
              </a:lnSpc>
            </a:pPr>
            <a:r>
              <a:rPr lang="en-US" sz="3182">
                <a:solidFill>
                  <a:srgbClr val="FFFFFF"/>
                </a:solidFill>
                <a:latin typeface="Open Sans"/>
                <a:ea typeface="Open Sans"/>
                <a:cs typeface="Open Sans"/>
                <a:sym typeface="Open Sans"/>
              </a:rPr>
              <a:t>2. Kurangnya eksplorasi khusus pada buah pepaya menggunakan metode SVM dibandingkan buah lain. Penelitian seperti yang dilakukan oleh Athallah Muhammad et al. (2021) menunjukkan akurasi 75% pada buah pisang menggunakan SVM berbasis RGB, namun tidak menyoroti pepaya​</a:t>
            </a:r>
          </a:p>
          <a:p>
            <a:pPr algn="just">
              <a:lnSpc>
                <a:spcPts val="4773"/>
              </a:lnSpc>
            </a:pPr>
          </a:p>
        </p:txBody>
      </p:sp>
      <p:sp>
        <p:nvSpPr>
          <p:cNvPr name="TextBox 14" id="14"/>
          <p:cNvSpPr txBox="true"/>
          <p:nvPr/>
        </p:nvSpPr>
        <p:spPr>
          <a:xfrm rot="0">
            <a:off x="5358758" y="1331938"/>
            <a:ext cx="7173350" cy="1095392"/>
          </a:xfrm>
          <a:prstGeom prst="rect">
            <a:avLst/>
          </a:prstGeom>
        </p:spPr>
        <p:txBody>
          <a:bodyPr anchor="t" rtlCol="false" tIns="0" lIns="0" bIns="0" rIns="0">
            <a:spAutoFit/>
          </a:bodyPr>
          <a:lstStyle/>
          <a:p>
            <a:pPr algn="ctr">
              <a:lnSpc>
                <a:spcPts val="7200"/>
              </a:lnSpc>
            </a:pPr>
            <a:r>
              <a:rPr lang="en-US" sz="6000" b="true">
                <a:solidFill>
                  <a:srgbClr val="010101"/>
                </a:solidFill>
                <a:latin typeface="Agrandir Heavy"/>
                <a:ea typeface="Agrandir Heavy"/>
                <a:cs typeface="Agrandir Heavy"/>
                <a:sym typeface="Agrandir Heavy"/>
              </a:rPr>
              <a:t>Research Gap</a:t>
            </a:r>
          </a:p>
        </p:txBody>
      </p:sp>
    </p:spTree>
  </p:cSld>
  <p:clrMapOvr>
    <a:masterClrMapping/>
  </p:clrMapOvr>
  <p:transition spd="fast">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1D26C"/>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131821"/>
            <a:chOff x="0" y="0"/>
            <a:chExt cx="21640800" cy="10842428"/>
          </a:xfrm>
        </p:grpSpPr>
        <p:grpSp>
          <p:nvGrpSpPr>
            <p:cNvPr name="Group 3" id="3"/>
            <p:cNvGrpSpPr/>
            <p:nvPr/>
          </p:nvGrpSpPr>
          <p:grpSpPr>
            <a:xfrm rot="0">
              <a:off x="717189" y="314494"/>
              <a:ext cx="20923611" cy="10527934"/>
              <a:chOff x="0" y="0"/>
              <a:chExt cx="4363157" cy="2195368"/>
            </a:xfrm>
          </p:grpSpPr>
          <p:sp>
            <p:nvSpPr>
              <p:cNvPr name="Freeform 4" id="4"/>
              <p:cNvSpPr/>
              <p:nvPr/>
            </p:nvSpPr>
            <p:spPr>
              <a:xfrm flipH="false" flipV="false" rot="0">
                <a:off x="0" y="0"/>
                <a:ext cx="4363157" cy="2195368"/>
              </a:xfrm>
              <a:custGeom>
                <a:avLst/>
                <a:gdLst/>
                <a:ahLst/>
                <a:cxnLst/>
                <a:rect r="r" b="b" t="t" l="l"/>
                <a:pathLst>
                  <a:path h="2195368" w="4363157">
                    <a:moveTo>
                      <a:pt x="14800" y="0"/>
                    </a:moveTo>
                    <a:lnTo>
                      <a:pt x="4348356" y="0"/>
                    </a:lnTo>
                    <a:cubicBezTo>
                      <a:pt x="4356530" y="0"/>
                      <a:pt x="4363157" y="6626"/>
                      <a:pt x="4363157" y="14800"/>
                    </a:cubicBezTo>
                    <a:lnTo>
                      <a:pt x="4363157" y="2180568"/>
                    </a:lnTo>
                    <a:cubicBezTo>
                      <a:pt x="4363157" y="2184493"/>
                      <a:pt x="4361597" y="2188257"/>
                      <a:pt x="4358822" y="2191033"/>
                    </a:cubicBezTo>
                    <a:cubicBezTo>
                      <a:pt x="4356046" y="2193809"/>
                      <a:pt x="4352282" y="2195368"/>
                      <a:pt x="4348356" y="2195368"/>
                    </a:cubicBezTo>
                    <a:lnTo>
                      <a:pt x="14800" y="2195368"/>
                    </a:lnTo>
                    <a:cubicBezTo>
                      <a:pt x="10875" y="2195368"/>
                      <a:pt x="7111" y="2193809"/>
                      <a:pt x="4335" y="2191033"/>
                    </a:cubicBezTo>
                    <a:cubicBezTo>
                      <a:pt x="1559" y="2188257"/>
                      <a:pt x="0" y="2184493"/>
                      <a:pt x="0" y="2180568"/>
                    </a:cubicBezTo>
                    <a:lnTo>
                      <a:pt x="0" y="14800"/>
                    </a:lnTo>
                    <a:cubicBezTo>
                      <a:pt x="0" y="10875"/>
                      <a:pt x="1559" y="7111"/>
                      <a:pt x="4335" y="4335"/>
                    </a:cubicBezTo>
                    <a:cubicBezTo>
                      <a:pt x="7111" y="1559"/>
                      <a:pt x="10875" y="0"/>
                      <a:pt x="14800" y="0"/>
                    </a:cubicBezTo>
                    <a:close/>
                  </a:path>
                </a:pathLst>
              </a:custGeom>
              <a:solidFill>
                <a:srgbClr val="ED7D55"/>
              </a:solidFill>
              <a:ln w="19050" cap="rnd">
                <a:solidFill>
                  <a:srgbClr val="000000"/>
                </a:solidFill>
                <a:prstDash val="solid"/>
                <a:round/>
              </a:ln>
            </p:spPr>
          </p:sp>
          <p:sp>
            <p:nvSpPr>
              <p:cNvPr name="TextBox 5" id="5"/>
              <p:cNvSpPr txBox="true"/>
              <p:nvPr/>
            </p:nvSpPr>
            <p:spPr>
              <a:xfrm>
                <a:off x="0" y="38100"/>
                <a:ext cx="4363157" cy="2157268"/>
              </a:xfrm>
              <a:prstGeom prst="rect">
                <a:avLst/>
              </a:prstGeom>
            </p:spPr>
            <p:txBody>
              <a:bodyPr anchor="ctr" rtlCol="false" tIns="48121" lIns="48121" bIns="48121" rIns="48121"/>
              <a:lstStyle/>
              <a:p>
                <a:pPr algn="ctr">
                  <a:lnSpc>
                    <a:spcPts val="2694"/>
                  </a:lnSpc>
                </a:pPr>
              </a:p>
            </p:txBody>
          </p:sp>
        </p:grpSp>
        <p:grpSp>
          <p:nvGrpSpPr>
            <p:cNvPr name="Group 6" id="6"/>
            <p:cNvGrpSpPr/>
            <p:nvPr/>
          </p:nvGrpSpPr>
          <p:grpSpPr>
            <a:xfrm rot="0">
              <a:off x="0" y="0"/>
              <a:ext cx="21273893" cy="10477993"/>
              <a:chOff x="0" y="0"/>
              <a:chExt cx="4436200" cy="2184954"/>
            </a:xfrm>
          </p:grpSpPr>
          <p:sp>
            <p:nvSpPr>
              <p:cNvPr name="Freeform 7" id="7"/>
              <p:cNvSpPr/>
              <p:nvPr/>
            </p:nvSpPr>
            <p:spPr>
              <a:xfrm flipH="false" flipV="false" rot="0">
                <a:off x="0" y="0"/>
                <a:ext cx="4436200" cy="2184954"/>
              </a:xfrm>
              <a:custGeom>
                <a:avLst/>
                <a:gdLst/>
                <a:ahLst/>
                <a:cxnLst/>
                <a:rect r="r" b="b" t="t" l="l"/>
                <a:pathLst>
                  <a:path h="2184954" w="4436200">
                    <a:moveTo>
                      <a:pt x="14557" y="0"/>
                    </a:moveTo>
                    <a:lnTo>
                      <a:pt x="4421644" y="0"/>
                    </a:lnTo>
                    <a:cubicBezTo>
                      <a:pt x="4425504" y="0"/>
                      <a:pt x="4429207" y="1534"/>
                      <a:pt x="4431936" y="4264"/>
                    </a:cubicBezTo>
                    <a:cubicBezTo>
                      <a:pt x="4434667" y="6993"/>
                      <a:pt x="4436200" y="10696"/>
                      <a:pt x="4436200" y="14557"/>
                    </a:cubicBezTo>
                    <a:lnTo>
                      <a:pt x="4436200" y="2170397"/>
                    </a:lnTo>
                    <a:cubicBezTo>
                      <a:pt x="4436200" y="2174258"/>
                      <a:pt x="4434667" y="2177960"/>
                      <a:pt x="4431936" y="2180690"/>
                    </a:cubicBezTo>
                    <a:cubicBezTo>
                      <a:pt x="4429207" y="2183420"/>
                      <a:pt x="4425504" y="2184954"/>
                      <a:pt x="4421644" y="2184954"/>
                    </a:cubicBezTo>
                    <a:lnTo>
                      <a:pt x="14557" y="2184954"/>
                    </a:lnTo>
                    <a:cubicBezTo>
                      <a:pt x="10696" y="2184954"/>
                      <a:pt x="6993" y="2183420"/>
                      <a:pt x="4264" y="2180690"/>
                    </a:cubicBezTo>
                    <a:cubicBezTo>
                      <a:pt x="1534" y="2177960"/>
                      <a:pt x="0" y="2174258"/>
                      <a:pt x="0" y="2170397"/>
                    </a:cubicBezTo>
                    <a:lnTo>
                      <a:pt x="0" y="14557"/>
                    </a:lnTo>
                    <a:cubicBezTo>
                      <a:pt x="0" y="10696"/>
                      <a:pt x="1534" y="6993"/>
                      <a:pt x="4264" y="4264"/>
                    </a:cubicBezTo>
                    <a:cubicBezTo>
                      <a:pt x="6993" y="1534"/>
                      <a:pt x="10696" y="0"/>
                      <a:pt x="14557" y="0"/>
                    </a:cubicBezTo>
                    <a:close/>
                  </a:path>
                </a:pathLst>
              </a:custGeom>
              <a:solidFill>
                <a:srgbClr val="FFFFFF"/>
              </a:solidFill>
              <a:ln w="19050" cap="rnd">
                <a:solidFill>
                  <a:srgbClr val="000000"/>
                </a:solidFill>
                <a:prstDash val="solid"/>
                <a:round/>
              </a:ln>
            </p:spPr>
          </p:sp>
          <p:sp>
            <p:nvSpPr>
              <p:cNvPr name="TextBox 8" id="8"/>
              <p:cNvSpPr txBox="true"/>
              <p:nvPr/>
            </p:nvSpPr>
            <p:spPr>
              <a:xfrm>
                <a:off x="0" y="38100"/>
                <a:ext cx="4436200" cy="2146854"/>
              </a:xfrm>
              <a:prstGeom prst="rect">
                <a:avLst/>
              </a:prstGeom>
            </p:spPr>
            <p:txBody>
              <a:bodyPr anchor="ctr" rtlCol="false" tIns="48121" lIns="48121" bIns="48121" rIns="48121"/>
              <a:lstStyle/>
              <a:p>
                <a:pPr algn="ctr">
                  <a:lnSpc>
                    <a:spcPts val="2694"/>
                  </a:lnSpc>
                </a:pPr>
              </a:p>
            </p:txBody>
          </p:sp>
        </p:grpSp>
      </p:grpSp>
      <p:grpSp>
        <p:nvGrpSpPr>
          <p:cNvPr name="Group 9" id="9"/>
          <p:cNvGrpSpPr/>
          <p:nvPr/>
        </p:nvGrpSpPr>
        <p:grpSpPr>
          <a:xfrm rot="0">
            <a:off x="3302721" y="2661319"/>
            <a:ext cx="11682558" cy="5675678"/>
            <a:chOff x="0" y="0"/>
            <a:chExt cx="3446893" cy="1674587"/>
          </a:xfrm>
        </p:grpSpPr>
        <p:sp>
          <p:nvSpPr>
            <p:cNvPr name="Freeform 10" id="10"/>
            <p:cNvSpPr/>
            <p:nvPr/>
          </p:nvSpPr>
          <p:spPr>
            <a:xfrm flipH="false" flipV="false" rot="0">
              <a:off x="0" y="0"/>
              <a:ext cx="3446893" cy="1674587"/>
            </a:xfrm>
            <a:custGeom>
              <a:avLst/>
              <a:gdLst/>
              <a:ahLst/>
              <a:cxnLst/>
              <a:rect r="r" b="b" t="t" l="l"/>
              <a:pathLst>
                <a:path h="1674587" w="3446893">
                  <a:moveTo>
                    <a:pt x="19881" y="0"/>
                  </a:moveTo>
                  <a:lnTo>
                    <a:pt x="3427013" y="0"/>
                  </a:lnTo>
                  <a:cubicBezTo>
                    <a:pt x="3432285" y="0"/>
                    <a:pt x="3437342" y="2095"/>
                    <a:pt x="3441070" y="5823"/>
                  </a:cubicBezTo>
                  <a:cubicBezTo>
                    <a:pt x="3444799" y="9551"/>
                    <a:pt x="3446893" y="14608"/>
                    <a:pt x="3446893" y="19881"/>
                  </a:cubicBezTo>
                  <a:lnTo>
                    <a:pt x="3446893" y="1654706"/>
                  </a:lnTo>
                  <a:cubicBezTo>
                    <a:pt x="3446893" y="1659979"/>
                    <a:pt x="3444799" y="1665035"/>
                    <a:pt x="3441070" y="1668764"/>
                  </a:cubicBezTo>
                  <a:cubicBezTo>
                    <a:pt x="3437342" y="1672492"/>
                    <a:pt x="3432285" y="1674587"/>
                    <a:pt x="3427013" y="1674587"/>
                  </a:cubicBezTo>
                  <a:lnTo>
                    <a:pt x="19881" y="1674587"/>
                  </a:lnTo>
                  <a:cubicBezTo>
                    <a:pt x="14608" y="1674587"/>
                    <a:pt x="9551" y="1672492"/>
                    <a:pt x="5823" y="1668764"/>
                  </a:cubicBezTo>
                  <a:cubicBezTo>
                    <a:pt x="2095" y="1665035"/>
                    <a:pt x="0" y="1659979"/>
                    <a:pt x="0" y="1654706"/>
                  </a:cubicBezTo>
                  <a:lnTo>
                    <a:pt x="0" y="19881"/>
                  </a:lnTo>
                  <a:cubicBezTo>
                    <a:pt x="0" y="14608"/>
                    <a:pt x="2095" y="9551"/>
                    <a:pt x="5823" y="5823"/>
                  </a:cubicBezTo>
                  <a:cubicBezTo>
                    <a:pt x="9551" y="2095"/>
                    <a:pt x="14608" y="0"/>
                    <a:pt x="19881" y="0"/>
                  </a:cubicBezTo>
                  <a:close/>
                </a:path>
              </a:pathLst>
            </a:custGeom>
            <a:solidFill>
              <a:srgbClr val="316FA4"/>
            </a:solidFill>
            <a:ln w="19050" cap="rnd">
              <a:solidFill>
                <a:srgbClr val="000000"/>
              </a:solidFill>
              <a:prstDash val="solid"/>
              <a:round/>
            </a:ln>
          </p:spPr>
        </p:sp>
        <p:sp>
          <p:nvSpPr>
            <p:cNvPr name="TextBox 11" id="11"/>
            <p:cNvSpPr txBox="true"/>
            <p:nvPr/>
          </p:nvSpPr>
          <p:spPr>
            <a:xfrm>
              <a:off x="0" y="9525"/>
              <a:ext cx="3446893" cy="1665062"/>
            </a:xfrm>
            <a:prstGeom prst="rect">
              <a:avLst/>
            </a:prstGeom>
          </p:spPr>
          <p:txBody>
            <a:bodyPr anchor="ctr" rtlCol="false" tIns="61704" lIns="61704" bIns="61704" rIns="61704"/>
            <a:lstStyle/>
            <a:p>
              <a:pPr algn="ctr">
                <a:lnSpc>
                  <a:spcPts val="1220"/>
                </a:lnSpc>
              </a:pPr>
            </a:p>
          </p:txBody>
        </p:sp>
      </p:grpSp>
      <p:sp>
        <p:nvSpPr>
          <p:cNvPr name="Freeform 12" id="12"/>
          <p:cNvSpPr/>
          <p:nvPr/>
        </p:nvSpPr>
        <p:spPr>
          <a:xfrm flipH="false" flipV="false" rot="0">
            <a:off x="14182526" y="1602532"/>
            <a:ext cx="1605507" cy="2117575"/>
          </a:xfrm>
          <a:custGeom>
            <a:avLst/>
            <a:gdLst/>
            <a:ahLst/>
            <a:cxnLst/>
            <a:rect r="r" b="b" t="t" l="l"/>
            <a:pathLst>
              <a:path h="2117575" w="1605507">
                <a:moveTo>
                  <a:pt x="0" y="0"/>
                </a:moveTo>
                <a:lnTo>
                  <a:pt x="1605506" y="0"/>
                </a:lnTo>
                <a:lnTo>
                  <a:pt x="1605506" y="2117575"/>
                </a:lnTo>
                <a:lnTo>
                  <a:pt x="0" y="21175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3940035" y="2886792"/>
            <a:ext cx="10601352" cy="4775810"/>
          </a:xfrm>
          <a:prstGeom prst="rect">
            <a:avLst/>
          </a:prstGeom>
        </p:spPr>
        <p:txBody>
          <a:bodyPr anchor="t" rtlCol="false" tIns="0" lIns="0" bIns="0" rIns="0">
            <a:spAutoFit/>
          </a:bodyPr>
          <a:lstStyle/>
          <a:p>
            <a:pPr algn="just">
              <a:lnSpc>
                <a:spcPts val="4773"/>
              </a:lnSpc>
            </a:pPr>
            <a:r>
              <a:rPr lang="en-US" sz="3182">
                <a:solidFill>
                  <a:srgbClr val="FFFFFF"/>
                </a:solidFill>
                <a:latin typeface="Open Sans"/>
                <a:ea typeface="Open Sans"/>
                <a:cs typeface="Open Sans"/>
                <a:sym typeface="Open Sans"/>
              </a:rPr>
              <a:t>3. Performa algoritma SVM dengan ekstraksi fitur gabungan HSV-Lab belum dioptimalkan pada dataset buah pepaya. Khairul Anam et al. (2024) mengungkapkan bahwa metode CNN memiliki performa lebih baik daripada SVM pada buah manggis, namun tidak mencakup penggunaan gabungan fitur HSV-Lab</a:t>
            </a:r>
          </a:p>
          <a:p>
            <a:pPr algn="just">
              <a:lnSpc>
                <a:spcPts val="4773"/>
              </a:lnSpc>
            </a:pPr>
          </a:p>
        </p:txBody>
      </p:sp>
      <p:sp>
        <p:nvSpPr>
          <p:cNvPr name="TextBox 14" id="14"/>
          <p:cNvSpPr txBox="true"/>
          <p:nvPr/>
        </p:nvSpPr>
        <p:spPr>
          <a:xfrm rot="0">
            <a:off x="5358758" y="1331938"/>
            <a:ext cx="7173350" cy="1095392"/>
          </a:xfrm>
          <a:prstGeom prst="rect">
            <a:avLst/>
          </a:prstGeom>
        </p:spPr>
        <p:txBody>
          <a:bodyPr anchor="t" rtlCol="false" tIns="0" lIns="0" bIns="0" rIns="0">
            <a:spAutoFit/>
          </a:bodyPr>
          <a:lstStyle/>
          <a:p>
            <a:pPr algn="ctr">
              <a:lnSpc>
                <a:spcPts val="7200"/>
              </a:lnSpc>
            </a:pPr>
            <a:r>
              <a:rPr lang="en-US" sz="6000" b="true">
                <a:solidFill>
                  <a:srgbClr val="010101"/>
                </a:solidFill>
                <a:latin typeface="Agrandir Heavy"/>
                <a:ea typeface="Agrandir Heavy"/>
                <a:cs typeface="Agrandir Heavy"/>
                <a:sym typeface="Agrandir Heavy"/>
              </a:rPr>
              <a:t>Research Gap</a:t>
            </a:r>
          </a:p>
        </p:txBody>
      </p:sp>
    </p:spTree>
  </p:cSld>
  <p:clrMapOvr>
    <a:masterClrMapping/>
  </p:clrMapOvr>
  <p:transition spd="fast">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1D26C"/>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131821"/>
            <a:chOff x="0" y="0"/>
            <a:chExt cx="21640800" cy="10842428"/>
          </a:xfrm>
        </p:grpSpPr>
        <p:grpSp>
          <p:nvGrpSpPr>
            <p:cNvPr name="Group 3" id="3"/>
            <p:cNvGrpSpPr/>
            <p:nvPr/>
          </p:nvGrpSpPr>
          <p:grpSpPr>
            <a:xfrm rot="0">
              <a:off x="717189" y="314494"/>
              <a:ext cx="20923611" cy="10527934"/>
              <a:chOff x="0" y="0"/>
              <a:chExt cx="4363157" cy="2195368"/>
            </a:xfrm>
          </p:grpSpPr>
          <p:sp>
            <p:nvSpPr>
              <p:cNvPr name="Freeform 4" id="4"/>
              <p:cNvSpPr/>
              <p:nvPr/>
            </p:nvSpPr>
            <p:spPr>
              <a:xfrm flipH="false" flipV="false" rot="0">
                <a:off x="0" y="0"/>
                <a:ext cx="4363157" cy="2195368"/>
              </a:xfrm>
              <a:custGeom>
                <a:avLst/>
                <a:gdLst/>
                <a:ahLst/>
                <a:cxnLst/>
                <a:rect r="r" b="b" t="t" l="l"/>
                <a:pathLst>
                  <a:path h="2195368" w="4363157">
                    <a:moveTo>
                      <a:pt x="14800" y="0"/>
                    </a:moveTo>
                    <a:lnTo>
                      <a:pt x="4348356" y="0"/>
                    </a:lnTo>
                    <a:cubicBezTo>
                      <a:pt x="4356530" y="0"/>
                      <a:pt x="4363157" y="6626"/>
                      <a:pt x="4363157" y="14800"/>
                    </a:cubicBezTo>
                    <a:lnTo>
                      <a:pt x="4363157" y="2180568"/>
                    </a:lnTo>
                    <a:cubicBezTo>
                      <a:pt x="4363157" y="2184493"/>
                      <a:pt x="4361597" y="2188257"/>
                      <a:pt x="4358822" y="2191033"/>
                    </a:cubicBezTo>
                    <a:cubicBezTo>
                      <a:pt x="4356046" y="2193809"/>
                      <a:pt x="4352282" y="2195368"/>
                      <a:pt x="4348356" y="2195368"/>
                    </a:cubicBezTo>
                    <a:lnTo>
                      <a:pt x="14800" y="2195368"/>
                    </a:lnTo>
                    <a:cubicBezTo>
                      <a:pt x="10875" y="2195368"/>
                      <a:pt x="7111" y="2193809"/>
                      <a:pt x="4335" y="2191033"/>
                    </a:cubicBezTo>
                    <a:cubicBezTo>
                      <a:pt x="1559" y="2188257"/>
                      <a:pt x="0" y="2184493"/>
                      <a:pt x="0" y="2180568"/>
                    </a:cubicBezTo>
                    <a:lnTo>
                      <a:pt x="0" y="14800"/>
                    </a:lnTo>
                    <a:cubicBezTo>
                      <a:pt x="0" y="10875"/>
                      <a:pt x="1559" y="7111"/>
                      <a:pt x="4335" y="4335"/>
                    </a:cubicBezTo>
                    <a:cubicBezTo>
                      <a:pt x="7111" y="1559"/>
                      <a:pt x="10875" y="0"/>
                      <a:pt x="14800" y="0"/>
                    </a:cubicBezTo>
                    <a:close/>
                  </a:path>
                </a:pathLst>
              </a:custGeom>
              <a:solidFill>
                <a:srgbClr val="ED7D55"/>
              </a:solidFill>
              <a:ln w="19050" cap="rnd">
                <a:solidFill>
                  <a:srgbClr val="000000"/>
                </a:solidFill>
                <a:prstDash val="solid"/>
                <a:round/>
              </a:ln>
            </p:spPr>
          </p:sp>
          <p:sp>
            <p:nvSpPr>
              <p:cNvPr name="TextBox 5" id="5"/>
              <p:cNvSpPr txBox="true"/>
              <p:nvPr/>
            </p:nvSpPr>
            <p:spPr>
              <a:xfrm>
                <a:off x="0" y="38100"/>
                <a:ext cx="4363157" cy="2157268"/>
              </a:xfrm>
              <a:prstGeom prst="rect">
                <a:avLst/>
              </a:prstGeom>
            </p:spPr>
            <p:txBody>
              <a:bodyPr anchor="ctr" rtlCol="false" tIns="48121" lIns="48121" bIns="48121" rIns="48121"/>
              <a:lstStyle/>
              <a:p>
                <a:pPr algn="ctr">
                  <a:lnSpc>
                    <a:spcPts val="2694"/>
                  </a:lnSpc>
                </a:pPr>
              </a:p>
            </p:txBody>
          </p:sp>
        </p:grpSp>
        <p:grpSp>
          <p:nvGrpSpPr>
            <p:cNvPr name="Group 6" id="6"/>
            <p:cNvGrpSpPr/>
            <p:nvPr/>
          </p:nvGrpSpPr>
          <p:grpSpPr>
            <a:xfrm rot="0">
              <a:off x="0" y="0"/>
              <a:ext cx="21273893" cy="10477993"/>
              <a:chOff x="0" y="0"/>
              <a:chExt cx="4436200" cy="2184954"/>
            </a:xfrm>
          </p:grpSpPr>
          <p:sp>
            <p:nvSpPr>
              <p:cNvPr name="Freeform 7" id="7"/>
              <p:cNvSpPr/>
              <p:nvPr/>
            </p:nvSpPr>
            <p:spPr>
              <a:xfrm flipH="false" flipV="false" rot="0">
                <a:off x="0" y="0"/>
                <a:ext cx="4436200" cy="2184954"/>
              </a:xfrm>
              <a:custGeom>
                <a:avLst/>
                <a:gdLst/>
                <a:ahLst/>
                <a:cxnLst/>
                <a:rect r="r" b="b" t="t" l="l"/>
                <a:pathLst>
                  <a:path h="2184954" w="4436200">
                    <a:moveTo>
                      <a:pt x="14557" y="0"/>
                    </a:moveTo>
                    <a:lnTo>
                      <a:pt x="4421644" y="0"/>
                    </a:lnTo>
                    <a:cubicBezTo>
                      <a:pt x="4425504" y="0"/>
                      <a:pt x="4429207" y="1534"/>
                      <a:pt x="4431936" y="4264"/>
                    </a:cubicBezTo>
                    <a:cubicBezTo>
                      <a:pt x="4434667" y="6993"/>
                      <a:pt x="4436200" y="10696"/>
                      <a:pt x="4436200" y="14557"/>
                    </a:cubicBezTo>
                    <a:lnTo>
                      <a:pt x="4436200" y="2170397"/>
                    </a:lnTo>
                    <a:cubicBezTo>
                      <a:pt x="4436200" y="2174258"/>
                      <a:pt x="4434667" y="2177960"/>
                      <a:pt x="4431936" y="2180690"/>
                    </a:cubicBezTo>
                    <a:cubicBezTo>
                      <a:pt x="4429207" y="2183420"/>
                      <a:pt x="4425504" y="2184954"/>
                      <a:pt x="4421644" y="2184954"/>
                    </a:cubicBezTo>
                    <a:lnTo>
                      <a:pt x="14557" y="2184954"/>
                    </a:lnTo>
                    <a:cubicBezTo>
                      <a:pt x="10696" y="2184954"/>
                      <a:pt x="6993" y="2183420"/>
                      <a:pt x="4264" y="2180690"/>
                    </a:cubicBezTo>
                    <a:cubicBezTo>
                      <a:pt x="1534" y="2177960"/>
                      <a:pt x="0" y="2174258"/>
                      <a:pt x="0" y="2170397"/>
                    </a:cubicBezTo>
                    <a:lnTo>
                      <a:pt x="0" y="14557"/>
                    </a:lnTo>
                    <a:cubicBezTo>
                      <a:pt x="0" y="10696"/>
                      <a:pt x="1534" y="6993"/>
                      <a:pt x="4264" y="4264"/>
                    </a:cubicBezTo>
                    <a:cubicBezTo>
                      <a:pt x="6993" y="1534"/>
                      <a:pt x="10696" y="0"/>
                      <a:pt x="14557" y="0"/>
                    </a:cubicBezTo>
                    <a:close/>
                  </a:path>
                </a:pathLst>
              </a:custGeom>
              <a:solidFill>
                <a:srgbClr val="FFFFFF"/>
              </a:solidFill>
              <a:ln w="19050" cap="rnd">
                <a:solidFill>
                  <a:srgbClr val="000000"/>
                </a:solidFill>
                <a:prstDash val="solid"/>
                <a:round/>
              </a:ln>
            </p:spPr>
          </p:sp>
          <p:sp>
            <p:nvSpPr>
              <p:cNvPr name="TextBox 8" id="8"/>
              <p:cNvSpPr txBox="true"/>
              <p:nvPr/>
            </p:nvSpPr>
            <p:spPr>
              <a:xfrm>
                <a:off x="0" y="38100"/>
                <a:ext cx="4436200" cy="2146854"/>
              </a:xfrm>
              <a:prstGeom prst="rect">
                <a:avLst/>
              </a:prstGeom>
            </p:spPr>
            <p:txBody>
              <a:bodyPr anchor="ctr" rtlCol="false" tIns="48121" lIns="48121" bIns="48121" rIns="48121"/>
              <a:lstStyle/>
              <a:p>
                <a:pPr algn="ctr">
                  <a:lnSpc>
                    <a:spcPts val="2694"/>
                  </a:lnSpc>
                </a:pPr>
              </a:p>
            </p:txBody>
          </p:sp>
        </p:grpSp>
      </p:grpSp>
      <p:sp>
        <p:nvSpPr>
          <p:cNvPr name="TextBox 9" id="9"/>
          <p:cNvSpPr txBox="true"/>
          <p:nvPr/>
        </p:nvSpPr>
        <p:spPr>
          <a:xfrm rot="0">
            <a:off x="5557325" y="1349718"/>
            <a:ext cx="7173350" cy="1095375"/>
          </a:xfrm>
          <a:prstGeom prst="rect">
            <a:avLst/>
          </a:prstGeom>
        </p:spPr>
        <p:txBody>
          <a:bodyPr anchor="t" rtlCol="false" tIns="0" lIns="0" bIns="0" rIns="0">
            <a:spAutoFit/>
          </a:bodyPr>
          <a:lstStyle/>
          <a:p>
            <a:pPr algn="ctr">
              <a:lnSpc>
                <a:spcPts val="7200"/>
              </a:lnSpc>
            </a:pPr>
            <a:r>
              <a:rPr lang="en-US" sz="6000" b="true">
                <a:solidFill>
                  <a:srgbClr val="010101"/>
                </a:solidFill>
                <a:latin typeface="Agrandir Heavy"/>
                <a:ea typeface="Agrandir Heavy"/>
                <a:cs typeface="Agrandir Heavy"/>
                <a:sym typeface="Agrandir Heavy"/>
              </a:rPr>
              <a:t>Rumusan Masalah</a:t>
            </a:r>
          </a:p>
        </p:txBody>
      </p:sp>
      <p:grpSp>
        <p:nvGrpSpPr>
          <p:cNvPr name="Group 10" id="10"/>
          <p:cNvGrpSpPr/>
          <p:nvPr/>
        </p:nvGrpSpPr>
        <p:grpSpPr>
          <a:xfrm rot="0">
            <a:off x="2698040" y="2445093"/>
            <a:ext cx="12891921" cy="5899769"/>
            <a:chOff x="0" y="0"/>
            <a:chExt cx="3803711" cy="1740704"/>
          </a:xfrm>
        </p:grpSpPr>
        <p:sp>
          <p:nvSpPr>
            <p:cNvPr name="Freeform 11" id="11"/>
            <p:cNvSpPr/>
            <p:nvPr/>
          </p:nvSpPr>
          <p:spPr>
            <a:xfrm flipH="false" flipV="false" rot="0">
              <a:off x="0" y="0"/>
              <a:ext cx="3803711" cy="1740704"/>
            </a:xfrm>
            <a:custGeom>
              <a:avLst/>
              <a:gdLst/>
              <a:ahLst/>
              <a:cxnLst/>
              <a:rect r="r" b="b" t="t" l="l"/>
              <a:pathLst>
                <a:path h="1740704" w="3803711">
                  <a:moveTo>
                    <a:pt x="18016" y="0"/>
                  </a:moveTo>
                  <a:lnTo>
                    <a:pt x="3785695" y="0"/>
                  </a:lnTo>
                  <a:cubicBezTo>
                    <a:pt x="3790473" y="0"/>
                    <a:pt x="3795056" y="1898"/>
                    <a:pt x="3798434" y="5277"/>
                  </a:cubicBezTo>
                  <a:cubicBezTo>
                    <a:pt x="3801813" y="8655"/>
                    <a:pt x="3803711" y="13238"/>
                    <a:pt x="3803711" y="18016"/>
                  </a:cubicBezTo>
                  <a:lnTo>
                    <a:pt x="3803711" y="1722688"/>
                  </a:lnTo>
                  <a:cubicBezTo>
                    <a:pt x="3803711" y="1727466"/>
                    <a:pt x="3801813" y="1732048"/>
                    <a:pt x="3798434" y="1735427"/>
                  </a:cubicBezTo>
                  <a:cubicBezTo>
                    <a:pt x="3795056" y="1738805"/>
                    <a:pt x="3790473" y="1740704"/>
                    <a:pt x="3785695" y="1740704"/>
                  </a:cubicBezTo>
                  <a:lnTo>
                    <a:pt x="18016" y="1740704"/>
                  </a:lnTo>
                  <a:cubicBezTo>
                    <a:pt x="8066" y="1740704"/>
                    <a:pt x="0" y="1732638"/>
                    <a:pt x="0" y="1722688"/>
                  </a:cubicBezTo>
                  <a:lnTo>
                    <a:pt x="0" y="18016"/>
                  </a:lnTo>
                  <a:cubicBezTo>
                    <a:pt x="0" y="8066"/>
                    <a:pt x="8066" y="0"/>
                    <a:pt x="18016" y="0"/>
                  </a:cubicBezTo>
                  <a:close/>
                </a:path>
              </a:pathLst>
            </a:custGeom>
            <a:solidFill>
              <a:srgbClr val="316FA4"/>
            </a:solidFill>
            <a:ln w="19050" cap="rnd">
              <a:solidFill>
                <a:srgbClr val="000000"/>
              </a:solidFill>
              <a:prstDash val="solid"/>
              <a:round/>
            </a:ln>
          </p:spPr>
        </p:sp>
        <p:sp>
          <p:nvSpPr>
            <p:cNvPr name="TextBox 12" id="12"/>
            <p:cNvSpPr txBox="true"/>
            <p:nvPr/>
          </p:nvSpPr>
          <p:spPr>
            <a:xfrm>
              <a:off x="0" y="9525"/>
              <a:ext cx="3803711" cy="1731179"/>
            </a:xfrm>
            <a:prstGeom prst="rect">
              <a:avLst/>
            </a:prstGeom>
          </p:spPr>
          <p:txBody>
            <a:bodyPr anchor="ctr" rtlCol="false" tIns="61704" lIns="61704" bIns="61704" rIns="61704"/>
            <a:lstStyle/>
            <a:p>
              <a:pPr algn="ctr">
                <a:lnSpc>
                  <a:spcPts val="1220"/>
                </a:lnSpc>
              </a:pPr>
            </a:p>
          </p:txBody>
        </p:sp>
      </p:grpSp>
      <p:sp>
        <p:nvSpPr>
          <p:cNvPr name="Freeform 13" id="13"/>
          <p:cNvSpPr/>
          <p:nvPr/>
        </p:nvSpPr>
        <p:spPr>
          <a:xfrm flipH="false" flipV="false" rot="0">
            <a:off x="15178657" y="7257498"/>
            <a:ext cx="1752381" cy="1752381"/>
          </a:xfrm>
          <a:custGeom>
            <a:avLst/>
            <a:gdLst/>
            <a:ahLst/>
            <a:cxnLst/>
            <a:rect r="r" b="b" t="t" l="l"/>
            <a:pathLst>
              <a:path h="1752381" w="1752381">
                <a:moveTo>
                  <a:pt x="0" y="0"/>
                </a:moveTo>
                <a:lnTo>
                  <a:pt x="1752381" y="0"/>
                </a:lnTo>
                <a:lnTo>
                  <a:pt x="1752381" y="1752382"/>
                </a:lnTo>
                <a:lnTo>
                  <a:pt x="0" y="17523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3045751" y="2545208"/>
            <a:ext cx="12302515" cy="6006465"/>
          </a:xfrm>
          <a:prstGeom prst="rect">
            <a:avLst/>
          </a:prstGeom>
        </p:spPr>
        <p:txBody>
          <a:bodyPr anchor="t" rtlCol="false" tIns="0" lIns="0" bIns="0" rIns="0">
            <a:spAutoFit/>
          </a:bodyPr>
          <a:lstStyle/>
          <a:p>
            <a:pPr algn="just" marL="690881" indent="-345440" lvl="1">
              <a:lnSpc>
                <a:spcPts val="4800"/>
              </a:lnSpc>
              <a:buAutoNum type="arabicPeriod" startAt="1"/>
            </a:pPr>
            <a:r>
              <a:rPr lang="en-US" sz="3200">
                <a:solidFill>
                  <a:srgbClr val="FFFFFF"/>
                </a:solidFill>
                <a:latin typeface="Open Sans"/>
                <a:ea typeface="Open Sans"/>
                <a:cs typeface="Open Sans"/>
                <a:sym typeface="Open Sans"/>
              </a:rPr>
              <a:t>Bagaimana efektivitas kombinasi fitur warna dari ruang HSV dan Lab dalam meningkatkan akurasi klasifikasi tingkat kematangan buah pepaya?</a:t>
            </a:r>
          </a:p>
          <a:p>
            <a:pPr algn="just" marL="690881" indent="-345440" lvl="1">
              <a:lnSpc>
                <a:spcPts val="4800"/>
              </a:lnSpc>
              <a:buAutoNum type="arabicPeriod" startAt="1"/>
            </a:pPr>
            <a:r>
              <a:rPr lang="en-US" sz="3200">
                <a:solidFill>
                  <a:srgbClr val="FFFFFF"/>
                </a:solidFill>
                <a:latin typeface="Open Sans"/>
                <a:ea typeface="Open Sans"/>
                <a:cs typeface="Open Sans"/>
                <a:sym typeface="Open Sans"/>
              </a:rPr>
              <a:t>Apakah algoritma SVM dapat memberikan performa lebih baik dibandingkan metode sebelumnya ketika diterapkan pada kombinasi fitur HSV dan Lab?</a:t>
            </a:r>
          </a:p>
          <a:p>
            <a:pPr algn="just" marL="690881" indent="-345440" lvl="1">
              <a:lnSpc>
                <a:spcPts val="4800"/>
              </a:lnSpc>
              <a:buAutoNum type="arabicPeriod" startAt="1"/>
            </a:pPr>
            <a:r>
              <a:rPr lang="en-US" sz="3200">
                <a:solidFill>
                  <a:srgbClr val="FFFFFF"/>
                </a:solidFill>
                <a:latin typeface="Open Sans"/>
                <a:ea typeface="Open Sans"/>
                <a:cs typeface="Open Sans"/>
                <a:sym typeface="Open Sans"/>
              </a:rPr>
              <a:t>Bagaimana pengaruh parameter dan konfigurasi algoritma SVM terhadap akurasi klasifikasi tingkat kematangan pepaya?</a:t>
            </a:r>
          </a:p>
          <a:p>
            <a:pPr algn="just">
              <a:lnSpc>
                <a:spcPts val="3840"/>
              </a:lnSpc>
            </a:pPr>
          </a:p>
        </p:txBody>
      </p:sp>
    </p:spTree>
  </p:cSld>
  <p:clrMapOvr>
    <a:masterClrMapping/>
  </p:clrMapOvr>
  <p:transition spd="fast">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1D26C"/>
        </a:solidFill>
      </p:bgPr>
    </p:bg>
    <p:spTree>
      <p:nvGrpSpPr>
        <p:cNvPr id="1" name=""/>
        <p:cNvGrpSpPr/>
        <p:nvPr/>
      </p:nvGrpSpPr>
      <p:grpSpPr>
        <a:xfrm>
          <a:off x="0" y="0"/>
          <a:ext cx="0" cy="0"/>
          <a:chOff x="0" y="0"/>
          <a:chExt cx="0" cy="0"/>
        </a:xfrm>
      </p:grpSpPr>
      <p:grpSp>
        <p:nvGrpSpPr>
          <p:cNvPr name="Group 2" id="2"/>
          <p:cNvGrpSpPr/>
          <p:nvPr/>
        </p:nvGrpSpPr>
        <p:grpSpPr>
          <a:xfrm rot="0">
            <a:off x="1169757" y="1466832"/>
            <a:ext cx="16230600" cy="8131821"/>
            <a:chOff x="0" y="0"/>
            <a:chExt cx="21640800" cy="10842428"/>
          </a:xfrm>
        </p:grpSpPr>
        <p:grpSp>
          <p:nvGrpSpPr>
            <p:cNvPr name="Group 3" id="3"/>
            <p:cNvGrpSpPr/>
            <p:nvPr/>
          </p:nvGrpSpPr>
          <p:grpSpPr>
            <a:xfrm rot="0">
              <a:off x="717189" y="314494"/>
              <a:ext cx="20923611" cy="10527934"/>
              <a:chOff x="0" y="0"/>
              <a:chExt cx="4363157" cy="2195368"/>
            </a:xfrm>
          </p:grpSpPr>
          <p:sp>
            <p:nvSpPr>
              <p:cNvPr name="Freeform 4" id="4"/>
              <p:cNvSpPr/>
              <p:nvPr/>
            </p:nvSpPr>
            <p:spPr>
              <a:xfrm flipH="false" flipV="false" rot="0">
                <a:off x="0" y="0"/>
                <a:ext cx="4363157" cy="2195368"/>
              </a:xfrm>
              <a:custGeom>
                <a:avLst/>
                <a:gdLst/>
                <a:ahLst/>
                <a:cxnLst/>
                <a:rect r="r" b="b" t="t" l="l"/>
                <a:pathLst>
                  <a:path h="2195368" w="4363157">
                    <a:moveTo>
                      <a:pt x="14800" y="0"/>
                    </a:moveTo>
                    <a:lnTo>
                      <a:pt x="4348356" y="0"/>
                    </a:lnTo>
                    <a:cubicBezTo>
                      <a:pt x="4356530" y="0"/>
                      <a:pt x="4363157" y="6626"/>
                      <a:pt x="4363157" y="14800"/>
                    </a:cubicBezTo>
                    <a:lnTo>
                      <a:pt x="4363157" y="2180568"/>
                    </a:lnTo>
                    <a:cubicBezTo>
                      <a:pt x="4363157" y="2184493"/>
                      <a:pt x="4361597" y="2188257"/>
                      <a:pt x="4358822" y="2191033"/>
                    </a:cubicBezTo>
                    <a:cubicBezTo>
                      <a:pt x="4356046" y="2193809"/>
                      <a:pt x="4352282" y="2195368"/>
                      <a:pt x="4348356" y="2195368"/>
                    </a:cubicBezTo>
                    <a:lnTo>
                      <a:pt x="14800" y="2195368"/>
                    </a:lnTo>
                    <a:cubicBezTo>
                      <a:pt x="10875" y="2195368"/>
                      <a:pt x="7111" y="2193809"/>
                      <a:pt x="4335" y="2191033"/>
                    </a:cubicBezTo>
                    <a:cubicBezTo>
                      <a:pt x="1559" y="2188257"/>
                      <a:pt x="0" y="2184493"/>
                      <a:pt x="0" y="2180568"/>
                    </a:cubicBezTo>
                    <a:lnTo>
                      <a:pt x="0" y="14800"/>
                    </a:lnTo>
                    <a:cubicBezTo>
                      <a:pt x="0" y="10875"/>
                      <a:pt x="1559" y="7111"/>
                      <a:pt x="4335" y="4335"/>
                    </a:cubicBezTo>
                    <a:cubicBezTo>
                      <a:pt x="7111" y="1559"/>
                      <a:pt x="10875" y="0"/>
                      <a:pt x="14800" y="0"/>
                    </a:cubicBezTo>
                    <a:close/>
                  </a:path>
                </a:pathLst>
              </a:custGeom>
              <a:solidFill>
                <a:srgbClr val="ED7D55"/>
              </a:solidFill>
              <a:ln w="19050" cap="rnd">
                <a:solidFill>
                  <a:srgbClr val="000000"/>
                </a:solidFill>
                <a:prstDash val="solid"/>
                <a:round/>
              </a:ln>
            </p:spPr>
          </p:sp>
          <p:sp>
            <p:nvSpPr>
              <p:cNvPr name="TextBox 5" id="5"/>
              <p:cNvSpPr txBox="true"/>
              <p:nvPr/>
            </p:nvSpPr>
            <p:spPr>
              <a:xfrm>
                <a:off x="0" y="38100"/>
                <a:ext cx="4363157" cy="2157268"/>
              </a:xfrm>
              <a:prstGeom prst="rect">
                <a:avLst/>
              </a:prstGeom>
            </p:spPr>
            <p:txBody>
              <a:bodyPr anchor="ctr" rtlCol="false" tIns="48121" lIns="48121" bIns="48121" rIns="48121"/>
              <a:lstStyle/>
              <a:p>
                <a:pPr algn="ctr">
                  <a:lnSpc>
                    <a:spcPts val="2694"/>
                  </a:lnSpc>
                </a:pPr>
              </a:p>
            </p:txBody>
          </p:sp>
        </p:grpSp>
        <p:grpSp>
          <p:nvGrpSpPr>
            <p:cNvPr name="Group 6" id="6"/>
            <p:cNvGrpSpPr/>
            <p:nvPr/>
          </p:nvGrpSpPr>
          <p:grpSpPr>
            <a:xfrm rot="0">
              <a:off x="0" y="0"/>
              <a:ext cx="21273893" cy="10477993"/>
              <a:chOff x="0" y="0"/>
              <a:chExt cx="4436200" cy="2184954"/>
            </a:xfrm>
          </p:grpSpPr>
          <p:sp>
            <p:nvSpPr>
              <p:cNvPr name="Freeform 7" id="7"/>
              <p:cNvSpPr/>
              <p:nvPr/>
            </p:nvSpPr>
            <p:spPr>
              <a:xfrm flipH="false" flipV="false" rot="0">
                <a:off x="0" y="0"/>
                <a:ext cx="4436200" cy="2184954"/>
              </a:xfrm>
              <a:custGeom>
                <a:avLst/>
                <a:gdLst/>
                <a:ahLst/>
                <a:cxnLst/>
                <a:rect r="r" b="b" t="t" l="l"/>
                <a:pathLst>
                  <a:path h="2184954" w="4436200">
                    <a:moveTo>
                      <a:pt x="14557" y="0"/>
                    </a:moveTo>
                    <a:lnTo>
                      <a:pt x="4421644" y="0"/>
                    </a:lnTo>
                    <a:cubicBezTo>
                      <a:pt x="4425504" y="0"/>
                      <a:pt x="4429207" y="1534"/>
                      <a:pt x="4431936" y="4264"/>
                    </a:cubicBezTo>
                    <a:cubicBezTo>
                      <a:pt x="4434667" y="6993"/>
                      <a:pt x="4436200" y="10696"/>
                      <a:pt x="4436200" y="14557"/>
                    </a:cubicBezTo>
                    <a:lnTo>
                      <a:pt x="4436200" y="2170397"/>
                    </a:lnTo>
                    <a:cubicBezTo>
                      <a:pt x="4436200" y="2174258"/>
                      <a:pt x="4434667" y="2177960"/>
                      <a:pt x="4431936" y="2180690"/>
                    </a:cubicBezTo>
                    <a:cubicBezTo>
                      <a:pt x="4429207" y="2183420"/>
                      <a:pt x="4425504" y="2184954"/>
                      <a:pt x="4421644" y="2184954"/>
                    </a:cubicBezTo>
                    <a:lnTo>
                      <a:pt x="14557" y="2184954"/>
                    </a:lnTo>
                    <a:cubicBezTo>
                      <a:pt x="10696" y="2184954"/>
                      <a:pt x="6993" y="2183420"/>
                      <a:pt x="4264" y="2180690"/>
                    </a:cubicBezTo>
                    <a:cubicBezTo>
                      <a:pt x="1534" y="2177960"/>
                      <a:pt x="0" y="2174258"/>
                      <a:pt x="0" y="2170397"/>
                    </a:cubicBezTo>
                    <a:lnTo>
                      <a:pt x="0" y="14557"/>
                    </a:lnTo>
                    <a:cubicBezTo>
                      <a:pt x="0" y="10696"/>
                      <a:pt x="1534" y="6993"/>
                      <a:pt x="4264" y="4264"/>
                    </a:cubicBezTo>
                    <a:cubicBezTo>
                      <a:pt x="6993" y="1534"/>
                      <a:pt x="10696" y="0"/>
                      <a:pt x="14557" y="0"/>
                    </a:cubicBezTo>
                    <a:close/>
                  </a:path>
                </a:pathLst>
              </a:custGeom>
              <a:solidFill>
                <a:srgbClr val="FFFFFF"/>
              </a:solidFill>
              <a:ln w="19050" cap="rnd">
                <a:solidFill>
                  <a:srgbClr val="000000"/>
                </a:solidFill>
                <a:prstDash val="solid"/>
                <a:round/>
              </a:ln>
            </p:spPr>
          </p:sp>
          <p:sp>
            <p:nvSpPr>
              <p:cNvPr name="TextBox 8" id="8"/>
              <p:cNvSpPr txBox="true"/>
              <p:nvPr/>
            </p:nvSpPr>
            <p:spPr>
              <a:xfrm>
                <a:off x="0" y="38100"/>
                <a:ext cx="4436200" cy="2146854"/>
              </a:xfrm>
              <a:prstGeom prst="rect">
                <a:avLst/>
              </a:prstGeom>
            </p:spPr>
            <p:txBody>
              <a:bodyPr anchor="ctr" rtlCol="false" tIns="48121" lIns="48121" bIns="48121" rIns="48121"/>
              <a:lstStyle/>
              <a:p>
                <a:pPr algn="ctr">
                  <a:lnSpc>
                    <a:spcPts val="2694"/>
                  </a:lnSpc>
                </a:pPr>
              </a:p>
            </p:txBody>
          </p:sp>
        </p:grpSp>
      </p:grpSp>
      <p:grpSp>
        <p:nvGrpSpPr>
          <p:cNvPr name="Group 9" id="9"/>
          <p:cNvGrpSpPr/>
          <p:nvPr/>
        </p:nvGrpSpPr>
        <p:grpSpPr>
          <a:xfrm rot="0">
            <a:off x="2144394" y="3003040"/>
            <a:ext cx="13999212" cy="5739693"/>
            <a:chOff x="0" y="0"/>
            <a:chExt cx="4130413" cy="1693474"/>
          </a:xfrm>
        </p:grpSpPr>
        <p:sp>
          <p:nvSpPr>
            <p:cNvPr name="Freeform 10" id="10"/>
            <p:cNvSpPr/>
            <p:nvPr/>
          </p:nvSpPr>
          <p:spPr>
            <a:xfrm flipH="false" flipV="false" rot="0">
              <a:off x="0" y="0"/>
              <a:ext cx="4130413" cy="1693474"/>
            </a:xfrm>
            <a:custGeom>
              <a:avLst/>
              <a:gdLst/>
              <a:ahLst/>
              <a:cxnLst/>
              <a:rect r="r" b="b" t="t" l="l"/>
              <a:pathLst>
                <a:path h="1693474" w="4130413">
                  <a:moveTo>
                    <a:pt x="16591" y="0"/>
                  </a:moveTo>
                  <a:lnTo>
                    <a:pt x="4113822" y="0"/>
                  </a:lnTo>
                  <a:cubicBezTo>
                    <a:pt x="4118222" y="0"/>
                    <a:pt x="4122442" y="1748"/>
                    <a:pt x="4125554" y="4859"/>
                  </a:cubicBezTo>
                  <a:cubicBezTo>
                    <a:pt x="4128665" y="7971"/>
                    <a:pt x="4130413" y="12191"/>
                    <a:pt x="4130413" y="16591"/>
                  </a:cubicBezTo>
                  <a:lnTo>
                    <a:pt x="4130413" y="1676883"/>
                  </a:lnTo>
                  <a:cubicBezTo>
                    <a:pt x="4130413" y="1681284"/>
                    <a:pt x="4128665" y="1685504"/>
                    <a:pt x="4125554" y="1688615"/>
                  </a:cubicBezTo>
                  <a:cubicBezTo>
                    <a:pt x="4122442" y="1691726"/>
                    <a:pt x="4118222" y="1693474"/>
                    <a:pt x="4113822" y="1693474"/>
                  </a:cubicBezTo>
                  <a:lnTo>
                    <a:pt x="16591" y="1693474"/>
                  </a:lnTo>
                  <a:cubicBezTo>
                    <a:pt x="12191" y="1693474"/>
                    <a:pt x="7971" y="1691726"/>
                    <a:pt x="4859" y="1688615"/>
                  </a:cubicBezTo>
                  <a:cubicBezTo>
                    <a:pt x="1748" y="1685504"/>
                    <a:pt x="0" y="1681284"/>
                    <a:pt x="0" y="1676883"/>
                  </a:cubicBezTo>
                  <a:lnTo>
                    <a:pt x="0" y="16591"/>
                  </a:lnTo>
                  <a:cubicBezTo>
                    <a:pt x="0" y="12191"/>
                    <a:pt x="1748" y="7971"/>
                    <a:pt x="4859" y="4859"/>
                  </a:cubicBezTo>
                  <a:cubicBezTo>
                    <a:pt x="7971" y="1748"/>
                    <a:pt x="12191" y="0"/>
                    <a:pt x="16591" y="0"/>
                  </a:cubicBezTo>
                  <a:close/>
                </a:path>
              </a:pathLst>
            </a:custGeom>
            <a:solidFill>
              <a:srgbClr val="316FA4"/>
            </a:solidFill>
            <a:ln w="19050" cap="rnd">
              <a:solidFill>
                <a:srgbClr val="000000"/>
              </a:solidFill>
              <a:prstDash val="solid"/>
              <a:round/>
            </a:ln>
          </p:spPr>
        </p:sp>
        <p:sp>
          <p:nvSpPr>
            <p:cNvPr name="TextBox 11" id="11"/>
            <p:cNvSpPr txBox="true"/>
            <p:nvPr/>
          </p:nvSpPr>
          <p:spPr>
            <a:xfrm>
              <a:off x="0" y="9525"/>
              <a:ext cx="4130413" cy="1683949"/>
            </a:xfrm>
            <a:prstGeom prst="rect">
              <a:avLst/>
            </a:prstGeom>
          </p:spPr>
          <p:txBody>
            <a:bodyPr anchor="ctr" rtlCol="false" tIns="61704" lIns="61704" bIns="61704" rIns="61704"/>
            <a:lstStyle/>
            <a:p>
              <a:pPr algn="ctr">
                <a:lnSpc>
                  <a:spcPts val="1220"/>
                </a:lnSpc>
              </a:pPr>
            </a:p>
          </p:txBody>
        </p:sp>
      </p:grpSp>
      <p:sp>
        <p:nvSpPr>
          <p:cNvPr name="Freeform 12" id="12"/>
          <p:cNvSpPr/>
          <p:nvPr/>
        </p:nvSpPr>
        <p:spPr>
          <a:xfrm flipH="false" flipV="false" rot="64376">
            <a:off x="14785040" y="6322546"/>
            <a:ext cx="2147172" cy="2400294"/>
          </a:xfrm>
          <a:custGeom>
            <a:avLst/>
            <a:gdLst/>
            <a:ahLst/>
            <a:cxnLst/>
            <a:rect r="r" b="b" t="t" l="l"/>
            <a:pathLst>
              <a:path h="2400294" w="2147172">
                <a:moveTo>
                  <a:pt x="0" y="0"/>
                </a:moveTo>
                <a:lnTo>
                  <a:pt x="2147172" y="0"/>
                </a:lnTo>
                <a:lnTo>
                  <a:pt x="2147172" y="2400294"/>
                </a:lnTo>
                <a:lnTo>
                  <a:pt x="0" y="24002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3169257" y="3135568"/>
            <a:ext cx="11327467" cy="5642987"/>
          </a:xfrm>
          <a:custGeom>
            <a:avLst/>
            <a:gdLst/>
            <a:ahLst/>
            <a:cxnLst/>
            <a:rect r="r" b="b" t="t" l="l"/>
            <a:pathLst>
              <a:path h="5642987" w="11327467">
                <a:moveTo>
                  <a:pt x="0" y="0"/>
                </a:moveTo>
                <a:lnTo>
                  <a:pt x="11327467" y="0"/>
                </a:lnTo>
                <a:lnTo>
                  <a:pt x="11327467" y="5642987"/>
                </a:lnTo>
                <a:lnTo>
                  <a:pt x="0" y="5642987"/>
                </a:lnTo>
                <a:lnTo>
                  <a:pt x="0" y="0"/>
                </a:lnTo>
                <a:close/>
              </a:path>
            </a:pathLst>
          </a:custGeom>
          <a:blipFill>
            <a:blip r:embed="rId4"/>
            <a:stretch>
              <a:fillRect l="0" t="0" r="0" b="0"/>
            </a:stretch>
          </a:blipFill>
        </p:spPr>
      </p:sp>
      <p:sp>
        <p:nvSpPr>
          <p:cNvPr name="TextBox 14" id="14"/>
          <p:cNvSpPr txBox="true"/>
          <p:nvPr/>
        </p:nvSpPr>
        <p:spPr>
          <a:xfrm rot="0">
            <a:off x="3933940" y="1622556"/>
            <a:ext cx="10420120" cy="1095375"/>
          </a:xfrm>
          <a:prstGeom prst="rect">
            <a:avLst/>
          </a:prstGeom>
        </p:spPr>
        <p:txBody>
          <a:bodyPr anchor="t" rtlCol="false" tIns="0" lIns="0" bIns="0" rIns="0">
            <a:spAutoFit/>
          </a:bodyPr>
          <a:lstStyle/>
          <a:p>
            <a:pPr algn="ctr">
              <a:lnSpc>
                <a:spcPts val="7200"/>
              </a:lnSpc>
            </a:pPr>
            <a:r>
              <a:rPr lang="en-US" sz="6000" b="true">
                <a:solidFill>
                  <a:srgbClr val="010101"/>
                </a:solidFill>
                <a:latin typeface="Agrandir Heavy"/>
                <a:ea typeface="Agrandir Heavy"/>
                <a:cs typeface="Agrandir Heavy"/>
                <a:sym typeface="Agrandir Heavy"/>
              </a:rPr>
              <a:t>Mind Mapping</a:t>
            </a:r>
          </a:p>
        </p:txBody>
      </p:sp>
    </p:spTree>
  </p:cSld>
  <p:clrMapOvr>
    <a:masterClrMapping/>
  </p:clrMapOvr>
  <p:transition spd="fast">
    <p:push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1D26C"/>
        </a:solidFill>
      </p:bgPr>
    </p:bg>
    <p:spTree>
      <p:nvGrpSpPr>
        <p:cNvPr id="1" name=""/>
        <p:cNvGrpSpPr/>
        <p:nvPr/>
      </p:nvGrpSpPr>
      <p:grpSpPr>
        <a:xfrm>
          <a:off x="0" y="0"/>
          <a:ext cx="0" cy="0"/>
          <a:chOff x="0" y="0"/>
          <a:chExt cx="0" cy="0"/>
        </a:xfrm>
      </p:grpSpPr>
      <p:grpSp>
        <p:nvGrpSpPr>
          <p:cNvPr name="Group 2" id="2"/>
          <p:cNvGrpSpPr/>
          <p:nvPr/>
        </p:nvGrpSpPr>
        <p:grpSpPr>
          <a:xfrm rot="0">
            <a:off x="1566591" y="1264571"/>
            <a:ext cx="15692709" cy="7895951"/>
            <a:chOff x="0" y="0"/>
            <a:chExt cx="4363157" cy="2195368"/>
          </a:xfrm>
        </p:grpSpPr>
        <p:sp>
          <p:nvSpPr>
            <p:cNvPr name="Freeform 3" id="3"/>
            <p:cNvSpPr/>
            <p:nvPr/>
          </p:nvSpPr>
          <p:spPr>
            <a:xfrm flipH="false" flipV="false" rot="0">
              <a:off x="0" y="0"/>
              <a:ext cx="4363157" cy="2195368"/>
            </a:xfrm>
            <a:custGeom>
              <a:avLst/>
              <a:gdLst/>
              <a:ahLst/>
              <a:cxnLst/>
              <a:rect r="r" b="b" t="t" l="l"/>
              <a:pathLst>
                <a:path h="2195368" w="4363157">
                  <a:moveTo>
                    <a:pt x="14800" y="0"/>
                  </a:moveTo>
                  <a:lnTo>
                    <a:pt x="4348356" y="0"/>
                  </a:lnTo>
                  <a:cubicBezTo>
                    <a:pt x="4356530" y="0"/>
                    <a:pt x="4363157" y="6626"/>
                    <a:pt x="4363157" y="14800"/>
                  </a:cubicBezTo>
                  <a:lnTo>
                    <a:pt x="4363157" y="2180568"/>
                  </a:lnTo>
                  <a:cubicBezTo>
                    <a:pt x="4363157" y="2184493"/>
                    <a:pt x="4361597" y="2188257"/>
                    <a:pt x="4358822" y="2191033"/>
                  </a:cubicBezTo>
                  <a:cubicBezTo>
                    <a:pt x="4356046" y="2193809"/>
                    <a:pt x="4352282" y="2195368"/>
                    <a:pt x="4348356" y="2195368"/>
                  </a:cubicBezTo>
                  <a:lnTo>
                    <a:pt x="14800" y="2195368"/>
                  </a:lnTo>
                  <a:cubicBezTo>
                    <a:pt x="10875" y="2195368"/>
                    <a:pt x="7111" y="2193809"/>
                    <a:pt x="4335" y="2191033"/>
                  </a:cubicBezTo>
                  <a:cubicBezTo>
                    <a:pt x="1559" y="2188257"/>
                    <a:pt x="0" y="2184493"/>
                    <a:pt x="0" y="2180568"/>
                  </a:cubicBezTo>
                  <a:lnTo>
                    <a:pt x="0" y="14800"/>
                  </a:lnTo>
                  <a:cubicBezTo>
                    <a:pt x="0" y="10875"/>
                    <a:pt x="1559" y="7111"/>
                    <a:pt x="4335" y="4335"/>
                  </a:cubicBezTo>
                  <a:cubicBezTo>
                    <a:pt x="7111" y="1559"/>
                    <a:pt x="10875" y="0"/>
                    <a:pt x="14800" y="0"/>
                  </a:cubicBezTo>
                  <a:close/>
                </a:path>
              </a:pathLst>
            </a:custGeom>
            <a:solidFill>
              <a:srgbClr val="ED7D55"/>
            </a:solidFill>
            <a:ln w="19050" cap="rnd">
              <a:solidFill>
                <a:srgbClr val="000000"/>
              </a:solidFill>
              <a:prstDash val="solid"/>
              <a:round/>
            </a:ln>
          </p:spPr>
        </p:sp>
        <p:sp>
          <p:nvSpPr>
            <p:cNvPr name="TextBox 4" id="4"/>
            <p:cNvSpPr txBox="true"/>
            <p:nvPr/>
          </p:nvSpPr>
          <p:spPr>
            <a:xfrm>
              <a:off x="0" y="38100"/>
              <a:ext cx="4363157" cy="2157268"/>
            </a:xfrm>
            <a:prstGeom prst="rect">
              <a:avLst/>
            </a:prstGeom>
          </p:spPr>
          <p:txBody>
            <a:bodyPr anchor="ctr" rtlCol="false" tIns="48121" lIns="48121" bIns="48121" rIns="48121"/>
            <a:lstStyle/>
            <a:p>
              <a:pPr algn="ctr">
                <a:lnSpc>
                  <a:spcPts val="2694"/>
                </a:lnSpc>
              </a:pPr>
            </a:p>
          </p:txBody>
        </p:sp>
      </p:grpSp>
      <p:grpSp>
        <p:nvGrpSpPr>
          <p:cNvPr name="Group 5" id="5"/>
          <p:cNvGrpSpPr/>
          <p:nvPr/>
        </p:nvGrpSpPr>
        <p:grpSpPr>
          <a:xfrm rot="0">
            <a:off x="1028700" y="1028700"/>
            <a:ext cx="15955420" cy="7858495"/>
            <a:chOff x="0" y="0"/>
            <a:chExt cx="4436200" cy="2184954"/>
          </a:xfrm>
        </p:grpSpPr>
        <p:sp>
          <p:nvSpPr>
            <p:cNvPr name="Freeform 6" id="6"/>
            <p:cNvSpPr/>
            <p:nvPr/>
          </p:nvSpPr>
          <p:spPr>
            <a:xfrm flipH="false" flipV="false" rot="0">
              <a:off x="0" y="0"/>
              <a:ext cx="4436200" cy="2184954"/>
            </a:xfrm>
            <a:custGeom>
              <a:avLst/>
              <a:gdLst/>
              <a:ahLst/>
              <a:cxnLst/>
              <a:rect r="r" b="b" t="t" l="l"/>
              <a:pathLst>
                <a:path h="2184954" w="4436200">
                  <a:moveTo>
                    <a:pt x="14557" y="0"/>
                  </a:moveTo>
                  <a:lnTo>
                    <a:pt x="4421644" y="0"/>
                  </a:lnTo>
                  <a:cubicBezTo>
                    <a:pt x="4425504" y="0"/>
                    <a:pt x="4429207" y="1534"/>
                    <a:pt x="4431936" y="4264"/>
                  </a:cubicBezTo>
                  <a:cubicBezTo>
                    <a:pt x="4434667" y="6993"/>
                    <a:pt x="4436200" y="10696"/>
                    <a:pt x="4436200" y="14557"/>
                  </a:cubicBezTo>
                  <a:lnTo>
                    <a:pt x="4436200" y="2170397"/>
                  </a:lnTo>
                  <a:cubicBezTo>
                    <a:pt x="4436200" y="2174258"/>
                    <a:pt x="4434667" y="2177960"/>
                    <a:pt x="4431936" y="2180690"/>
                  </a:cubicBezTo>
                  <a:cubicBezTo>
                    <a:pt x="4429207" y="2183420"/>
                    <a:pt x="4425504" y="2184954"/>
                    <a:pt x="4421644" y="2184954"/>
                  </a:cubicBezTo>
                  <a:lnTo>
                    <a:pt x="14557" y="2184954"/>
                  </a:lnTo>
                  <a:cubicBezTo>
                    <a:pt x="10696" y="2184954"/>
                    <a:pt x="6993" y="2183420"/>
                    <a:pt x="4264" y="2180690"/>
                  </a:cubicBezTo>
                  <a:cubicBezTo>
                    <a:pt x="1534" y="2177960"/>
                    <a:pt x="0" y="2174258"/>
                    <a:pt x="0" y="2170397"/>
                  </a:cubicBezTo>
                  <a:lnTo>
                    <a:pt x="0" y="14557"/>
                  </a:lnTo>
                  <a:cubicBezTo>
                    <a:pt x="0" y="10696"/>
                    <a:pt x="1534" y="6993"/>
                    <a:pt x="4264" y="4264"/>
                  </a:cubicBezTo>
                  <a:cubicBezTo>
                    <a:pt x="6993" y="1534"/>
                    <a:pt x="10696" y="0"/>
                    <a:pt x="14557" y="0"/>
                  </a:cubicBezTo>
                  <a:close/>
                </a:path>
              </a:pathLst>
            </a:custGeom>
            <a:solidFill>
              <a:srgbClr val="FFFFFF"/>
            </a:solidFill>
            <a:ln w="19050" cap="rnd">
              <a:solidFill>
                <a:srgbClr val="000000"/>
              </a:solidFill>
              <a:prstDash val="solid"/>
              <a:round/>
            </a:ln>
          </p:spPr>
        </p:sp>
        <p:sp>
          <p:nvSpPr>
            <p:cNvPr name="TextBox 7" id="7"/>
            <p:cNvSpPr txBox="true"/>
            <p:nvPr/>
          </p:nvSpPr>
          <p:spPr>
            <a:xfrm>
              <a:off x="0" y="38100"/>
              <a:ext cx="4436200" cy="2146854"/>
            </a:xfrm>
            <a:prstGeom prst="rect">
              <a:avLst/>
            </a:prstGeom>
          </p:spPr>
          <p:txBody>
            <a:bodyPr anchor="ctr" rtlCol="false" tIns="48121" lIns="48121" bIns="48121" rIns="48121"/>
            <a:lstStyle/>
            <a:p>
              <a:pPr algn="ctr">
                <a:lnSpc>
                  <a:spcPts val="2694"/>
                </a:lnSpc>
              </a:pPr>
            </a:p>
          </p:txBody>
        </p:sp>
      </p:grpSp>
      <p:grpSp>
        <p:nvGrpSpPr>
          <p:cNvPr name="Group 8" id="8"/>
          <p:cNvGrpSpPr/>
          <p:nvPr/>
        </p:nvGrpSpPr>
        <p:grpSpPr>
          <a:xfrm rot="0">
            <a:off x="8943284" y="2937323"/>
            <a:ext cx="4089810" cy="408981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solidFill>
              <a:prstDash val="solid"/>
              <a:miter/>
            </a:ln>
          </p:spPr>
        </p:sp>
        <p:sp>
          <p:nvSpPr>
            <p:cNvPr name="TextBox 10" id="10"/>
            <p:cNvSpPr txBox="true"/>
            <p:nvPr/>
          </p:nvSpPr>
          <p:spPr>
            <a:xfrm>
              <a:off x="76200" y="114300"/>
              <a:ext cx="660400" cy="622300"/>
            </a:xfrm>
            <a:prstGeom prst="rect">
              <a:avLst/>
            </a:prstGeom>
          </p:spPr>
          <p:txBody>
            <a:bodyPr anchor="ctr" rtlCol="false" tIns="50800" lIns="50800" bIns="50800" rIns="50800"/>
            <a:lstStyle/>
            <a:p>
              <a:pPr algn="ctr">
                <a:lnSpc>
                  <a:spcPts val="2694"/>
                </a:lnSpc>
              </a:pPr>
            </a:p>
          </p:txBody>
        </p:sp>
      </p:grpSp>
      <p:grpSp>
        <p:nvGrpSpPr>
          <p:cNvPr name="Group 11" id="11"/>
          <p:cNvGrpSpPr/>
          <p:nvPr/>
        </p:nvGrpSpPr>
        <p:grpSpPr>
          <a:xfrm rot="0">
            <a:off x="2549639" y="2601537"/>
            <a:ext cx="13188721" cy="5711429"/>
            <a:chOff x="0" y="0"/>
            <a:chExt cx="3891281" cy="1685135"/>
          </a:xfrm>
        </p:grpSpPr>
        <p:sp>
          <p:nvSpPr>
            <p:cNvPr name="Freeform 12" id="12"/>
            <p:cNvSpPr/>
            <p:nvPr/>
          </p:nvSpPr>
          <p:spPr>
            <a:xfrm flipH="false" flipV="false" rot="0">
              <a:off x="0" y="0"/>
              <a:ext cx="3891281" cy="1685135"/>
            </a:xfrm>
            <a:custGeom>
              <a:avLst/>
              <a:gdLst/>
              <a:ahLst/>
              <a:cxnLst/>
              <a:rect r="r" b="b" t="t" l="l"/>
              <a:pathLst>
                <a:path h="1685135" w="3891281">
                  <a:moveTo>
                    <a:pt x="17610" y="0"/>
                  </a:moveTo>
                  <a:lnTo>
                    <a:pt x="3873671" y="0"/>
                  </a:lnTo>
                  <a:cubicBezTo>
                    <a:pt x="3878341" y="0"/>
                    <a:pt x="3882820" y="1855"/>
                    <a:pt x="3886123" y="5158"/>
                  </a:cubicBezTo>
                  <a:cubicBezTo>
                    <a:pt x="3889425" y="8461"/>
                    <a:pt x="3891281" y="12940"/>
                    <a:pt x="3891281" y="17610"/>
                  </a:cubicBezTo>
                  <a:lnTo>
                    <a:pt x="3891281" y="1667524"/>
                  </a:lnTo>
                  <a:cubicBezTo>
                    <a:pt x="3891281" y="1672195"/>
                    <a:pt x="3889425" y="1676674"/>
                    <a:pt x="3886123" y="1679977"/>
                  </a:cubicBezTo>
                  <a:cubicBezTo>
                    <a:pt x="3882820" y="1683279"/>
                    <a:pt x="3878341" y="1685135"/>
                    <a:pt x="3873671" y="1685135"/>
                  </a:cubicBezTo>
                  <a:lnTo>
                    <a:pt x="17610" y="1685135"/>
                  </a:lnTo>
                  <a:cubicBezTo>
                    <a:pt x="12940" y="1685135"/>
                    <a:pt x="8461" y="1683279"/>
                    <a:pt x="5158" y="1679977"/>
                  </a:cubicBezTo>
                  <a:cubicBezTo>
                    <a:pt x="1855" y="1676674"/>
                    <a:pt x="0" y="1672195"/>
                    <a:pt x="0" y="1667524"/>
                  </a:cubicBezTo>
                  <a:lnTo>
                    <a:pt x="0" y="17610"/>
                  </a:lnTo>
                  <a:cubicBezTo>
                    <a:pt x="0" y="12940"/>
                    <a:pt x="1855" y="8461"/>
                    <a:pt x="5158" y="5158"/>
                  </a:cubicBezTo>
                  <a:cubicBezTo>
                    <a:pt x="8461" y="1855"/>
                    <a:pt x="12940" y="0"/>
                    <a:pt x="17610" y="0"/>
                  </a:cubicBezTo>
                  <a:close/>
                </a:path>
              </a:pathLst>
            </a:custGeom>
            <a:solidFill>
              <a:srgbClr val="316FA4"/>
            </a:solidFill>
            <a:ln w="19050" cap="rnd">
              <a:solidFill>
                <a:srgbClr val="000000"/>
              </a:solidFill>
              <a:prstDash val="solid"/>
              <a:round/>
            </a:ln>
          </p:spPr>
        </p:sp>
        <p:sp>
          <p:nvSpPr>
            <p:cNvPr name="TextBox 13" id="13"/>
            <p:cNvSpPr txBox="true"/>
            <p:nvPr/>
          </p:nvSpPr>
          <p:spPr>
            <a:xfrm>
              <a:off x="0" y="9525"/>
              <a:ext cx="3891281" cy="1675610"/>
            </a:xfrm>
            <a:prstGeom prst="rect">
              <a:avLst/>
            </a:prstGeom>
          </p:spPr>
          <p:txBody>
            <a:bodyPr anchor="ctr" rtlCol="false" tIns="61704" lIns="61704" bIns="61704" rIns="61704"/>
            <a:lstStyle/>
            <a:p>
              <a:pPr algn="ctr">
                <a:lnSpc>
                  <a:spcPts val="1220"/>
                </a:lnSpc>
              </a:pPr>
            </a:p>
          </p:txBody>
        </p:sp>
      </p:grpSp>
      <p:grpSp>
        <p:nvGrpSpPr>
          <p:cNvPr name="Group 14" id="14"/>
          <p:cNvGrpSpPr/>
          <p:nvPr/>
        </p:nvGrpSpPr>
        <p:grpSpPr>
          <a:xfrm rot="0">
            <a:off x="1787016" y="2804027"/>
            <a:ext cx="1304823" cy="1304823"/>
            <a:chOff x="0" y="0"/>
            <a:chExt cx="1739764" cy="1739764"/>
          </a:xfrm>
        </p:grpSpPr>
        <p:sp>
          <p:nvSpPr>
            <p:cNvPr name="Freeform 15" id="15"/>
            <p:cNvSpPr/>
            <p:nvPr/>
          </p:nvSpPr>
          <p:spPr>
            <a:xfrm flipH="false" flipV="false" rot="8100000">
              <a:off x="705210" y="-195645"/>
              <a:ext cx="329345" cy="2131053"/>
            </a:xfrm>
            <a:custGeom>
              <a:avLst/>
              <a:gdLst/>
              <a:ahLst/>
              <a:cxnLst/>
              <a:rect r="r" b="b" t="t" l="l"/>
              <a:pathLst>
                <a:path h="2131053" w="329345">
                  <a:moveTo>
                    <a:pt x="0" y="0"/>
                  </a:moveTo>
                  <a:lnTo>
                    <a:pt x="329344" y="0"/>
                  </a:lnTo>
                  <a:lnTo>
                    <a:pt x="329344" y="2131053"/>
                  </a:lnTo>
                  <a:lnTo>
                    <a:pt x="0" y="21310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8100000">
              <a:off x="705210" y="-195645"/>
              <a:ext cx="329345" cy="2131053"/>
            </a:xfrm>
            <a:custGeom>
              <a:avLst/>
              <a:gdLst/>
              <a:ahLst/>
              <a:cxnLst/>
              <a:rect r="r" b="b" t="t" l="l"/>
              <a:pathLst>
                <a:path h="2131053" w="329345">
                  <a:moveTo>
                    <a:pt x="0" y="0"/>
                  </a:moveTo>
                  <a:lnTo>
                    <a:pt x="329344" y="0"/>
                  </a:lnTo>
                  <a:lnTo>
                    <a:pt x="329344" y="2131053"/>
                  </a:lnTo>
                  <a:lnTo>
                    <a:pt x="0" y="21310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17" id="17"/>
          <p:cNvSpPr/>
          <p:nvPr/>
        </p:nvSpPr>
        <p:spPr>
          <a:xfrm flipH="false" flipV="false" rot="0">
            <a:off x="3405335" y="3740840"/>
            <a:ext cx="11477330" cy="2943412"/>
          </a:xfrm>
          <a:custGeom>
            <a:avLst/>
            <a:gdLst/>
            <a:ahLst/>
            <a:cxnLst/>
            <a:rect r="r" b="b" t="t" l="l"/>
            <a:pathLst>
              <a:path h="2943412" w="11477330">
                <a:moveTo>
                  <a:pt x="0" y="0"/>
                </a:moveTo>
                <a:lnTo>
                  <a:pt x="11477330" y="0"/>
                </a:lnTo>
                <a:lnTo>
                  <a:pt x="11477330" y="2943412"/>
                </a:lnTo>
                <a:lnTo>
                  <a:pt x="0" y="2943412"/>
                </a:lnTo>
                <a:lnTo>
                  <a:pt x="0" y="0"/>
                </a:lnTo>
                <a:close/>
              </a:path>
            </a:pathLst>
          </a:custGeom>
          <a:blipFill>
            <a:blip r:embed="rId4"/>
            <a:stretch>
              <a:fillRect l="0" t="0" r="0" b="0"/>
            </a:stretch>
          </a:blipFill>
        </p:spPr>
      </p:sp>
      <p:sp>
        <p:nvSpPr>
          <p:cNvPr name="Freeform 18" id="18"/>
          <p:cNvSpPr/>
          <p:nvPr/>
        </p:nvSpPr>
        <p:spPr>
          <a:xfrm flipH="false" flipV="false" rot="0">
            <a:off x="3872582" y="3791622"/>
            <a:ext cx="10542837" cy="2703757"/>
          </a:xfrm>
          <a:custGeom>
            <a:avLst/>
            <a:gdLst/>
            <a:ahLst/>
            <a:cxnLst/>
            <a:rect r="r" b="b" t="t" l="l"/>
            <a:pathLst>
              <a:path h="2703757" w="10542837">
                <a:moveTo>
                  <a:pt x="0" y="0"/>
                </a:moveTo>
                <a:lnTo>
                  <a:pt x="10542836" y="0"/>
                </a:lnTo>
                <a:lnTo>
                  <a:pt x="10542836" y="2703756"/>
                </a:lnTo>
                <a:lnTo>
                  <a:pt x="0" y="2703756"/>
                </a:lnTo>
                <a:lnTo>
                  <a:pt x="0" y="0"/>
                </a:lnTo>
                <a:close/>
              </a:path>
            </a:pathLst>
          </a:custGeom>
          <a:blipFill>
            <a:blip r:embed="rId4"/>
            <a:stretch>
              <a:fillRect l="0" t="0" r="0" b="0"/>
            </a:stretch>
          </a:blipFill>
        </p:spPr>
      </p:sp>
      <p:sp>
        <p:nvSpPr>
          <p:cNvPr name="TextBox 19" id="19"/>
          <p:cNvSpPr txBox="true"/>
          <p:nvPr/>
        </p:nvSpPr>
        <p:spPr>
          <a:xfrm rot="0">
            <a:off x="3091838" y="1215217"/>
            <a:ext cx="11454969" cy="1095375"/>
          </a:xfrm>
          <a:prstGeom prst="rect">
            <a:avLst/>
          </a:prstGeom>
        </p:spPr>
        <p:txBody>
          <a:bodyPr anchor="t" rtlCol="false" tIns="0" lIns="0" bIns="0" rIns="0">
            <a:spAutoFit/>
          </a:bodyPr>
          <a:lstStyle/>
          <a:p>
            <a:pPr algn="ctr">
              <a:lnSpc>
                <a:spcPts val="7200"/>
              </a:lnSpc>
            </a:pPr>
            <a:r>
              <a:rPr lang="en-US" sz="6000" b="true">
                <a:solidFill>
                  <a:srgbClr val="010101"/>
                </a:solidFill>
                <a:latin typeface="Agrandir Heavy"/>
                <a:ea typeface="Agrandir Heavy"/>
                <a:cs typeface="Agrandir Heavy"/>
                <a:sym typeface="Agrandir Heavy"/>
              </a:rPr>
              <a:t>Metode </a:t>
            </a:r>
          </a:p>
        </p:txBody>
      </p:sp>
    </p:spTree>
  </p:cSld>
  <p:clrMapOvr>
    <a:masterClrMapping/>
  </p:clrMapOvr>
  <p:transition spd="fast">
    <p:push dir="l"/>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1D26C"/>
        </a:solidFill>
      </p:bgPr>
    </p:bg>
    <p:spTree>
      <p:nvGrpSpPr>
        <p:cNvPr id="1" name=""/>
        <p:cNvGrpSpPr/>
        <p:nvPr/>
      </p:nvGrpSpPr>
      <p:grpSpPr>
        <a:xfrm>
          <a:off x="0" y="0"/>
          <a:ext cx="0" cy="0"/>
          <a:chOff x="0" y="0"/>
          <a:chExt cx="0" cy="0"/>
        </a:xfrm>
      </p:grpSpPr>
      <p:grpSp>
        <p:nvGrpSpPr>
          <p:cNvPr name="Group 2" id="2"/>
          <p:cNvGrpSpPr/>
          <p:nvPr/>
        </p:nvGrpSpPr>
        <p:grpSpPr>
          <a:xfrm rot="0">
            <a:off x="1566591" y="1264571"/>
            <a:ext cx="15692709" cy="7895951"/>
            <a:chOff x="0" y="0"/>
            <a:chExt cx="4363157" cy="2195368"/>
          </a:xfrm>
        </p:grpSpPr>
        <p:sp>
          <p:nvSpPr>
            <p:cNvPr name="Freeform 3" id="3"/>
            <p:cNvSpPr/>
            <p:nvPr/>
          </p:nvSpPr>
          <p:spPr>
            <a:xfrm flipH="false" flipV="false" rot="0">
              <a:off x="0" y="0"/>
              <a:ext cx="4363157" cy="2195368"/>
            </a:xfrm>
            <a:custGeom>
              <a:avLst/>
              <a:gdLst/>
              <a:ahLst/>
              <a:cxnLst/>
              <a:rect r="r" b="b" t="t" l="l"/>
              <a:pathLst>
                <a:path h="2195368" w="4363157">
                  <a:moveTo>
                    <a:pt x="14800" y="0"/>
                  </a:moveTo>
                  <a:lnTo>
                    <a:pt x="4348356" y="0"/>
                  </a:lnTo>
                  <a:cubicBezTo>
                    <a:pt x="4356530" y="0"/>
                    <a:pt x="4363157" y="6626"/>
                    <a:pt x="4363157" y="14800"/>
                  </a:cubicBezTo>
                  <a:lnTo>
                    <a:pt x="4363157" y="2180568"/>
                  </a:lnTo>
                  <a:cubicBezTo>
                    <a:pt x="4363157" y="2184493"/>
                    <a:pt x="4361597" y="2188257"/>
                    <a:pt x="4358822" y="2191033"/>
                  </a:cubicBezTo>
                  <a:cubicBezTo>
                    <a:pt x="4356046" y="2193809"/>
                    <a:pt x="4352282" y="2195368"/>
                    <a:pt x="4348356" y="2195368"/>
                  </a:cubicBezTo>
                  <a:lnTo>
                    <a:pt x="14800" y="2195368"/>
                  </a:lnTo>
                  <a:cubicBezTo>
                    <a:pt x="10875" y="2195368"/>
                    <a:pt x="7111" y="2193809"/>
                    <a:pt x="4335" y="2191033"/>
                  </a:cubicBezTo>
                  <a:cubicBezTo>
                    <a:pt x="1559" y="2188257"/>
                    <a:pt x="0" y="2184493"/>
                    <a:pt x="0" y="2180568"/>
                  </a:cubicBezTo>
                  <a:lnTo>
                    <a:pt x="0" y="14800"/>
                  </a:lnTo>
                  <a:cubicBezTo>
                    <a:pt x="0" y="10875"/>
                    <a:pt x="1559" y="7111"/>
                    <a:pt x="4335" y="4335"/>
                  </a:cubicBezTo>
                  <a:cubicBezTo>
                    <a:pt x="7111" y="1559"/>
                    <a:pt x="10875" y="0"/>
                    <a:pt x="14800" y="0"/>
                  </a:cubicBezTo>
                  <a:close/>
                </a:path>
              </a:pathLst>
            </a:custGeom>
            <a:solidFill>
              <a:srgbClr val="ED7D55"/>
            </a:solidFill>
            <a:ln w="19050" cap="rnd">
              <a:solidFill>
                <a:srgbClr val="000000"/>
              </a:solidFill>
              <a:prstDash val="solid"/>
              <a:round/>
            </a:ln>
          </p:spPr>
        </p:sp>
        <p:sp>
          <p:nvSpPr>
            <p:cNvPr name="TextBox 4" id="4"/>
            <p:cNvSpPr txBox="true"/>
            <p:nvPr/>
          </p:nvSpPr>
          <p:spPr>
            <a:xfrm>
              <a:off x="0" y="38100"/>
              <a:ext cx="4363157" cy="2157268"/>
            </a:xfrm>
            <a:prstGeom prst="rect">
              <a:avLst/>
            </a:prstGeom>
          </p:spPr>
          <p:txBody>
            <a:bodyPr anchor="ctr" rtlCol="false" tIns="48121" lIns="48121" bIns="48121" rIns="48121"/>
            <a:lstStyle/>
            <a:p>
              <a:pPr algn="ctr">
                <a:lnSpc>
                  <a:spcPts val="2694"/>
                </a:lnSpc>
              </a:pPr>
            </a:p>
          </p:txBody>
        </p:sp>
      </p:grpSp>
      <p:grpSp>
        <p:nvGrpSpPr>
          <p:cNvPr name="Group 5" id="5"/>
          <p:cNvGrpSpPr/>
          <p:nvPr/>
        </p:nvGrpSpPr>
        <p:grpSpPr>
          <a:xfrm rot="0">
            <a:off x="1028700" y="1028700"/>
            <a:ext cx="15955420" cy="7858495"/>
            <a:chOff x="0" y="0"/>
            <a:chExt cx="4436200" cy="2184954"/>
          </a:xfrm>
        </p:grpSpPr>
        <p:sp>
          <p:nvSpPr>
            <p:cNvPr name="Freeform 6" id="6"/>
            <p:cNvSpPr/>
            <p:nvPr/>
          </p:nvSpPr>
          <p:spPr>
            <a:xfrm flipH="false" flipV="false" rot="0">
              <a:off x="0" y="0"/>
              <a:ext cx="4436200" cy="2184954"/>
            </a:xfrm>
            <a:custGeom>
              <a:avLst/>
              <a:gdLst/>
              <a:ahLst/>
              <a:cxnLst/>
              <a:rect r="r" b="b" t="t" l="l"/>
              <a:pathLst>
                <a:path h="2184954" w="4436200">
                  <a:moveTo>
                    <a:pt x="14557" y="0"/>
                  </a:moveTo>
                  <a:lnTo>
                    <a:pt x="4421644" y="0"/>
                  </a:lnTo>
                  <a:cubicBezTo>
                    <a:pt x="4425504" y="0"/>
                    <a:pt x="4429207" y="1534"/>
                    <a:pt x="4431936" y="4264"/>
                  </a:cubicBezTo>
                  <a:cubicBezTo>
                    <a:pt x="4434667" y="6993"/>
                    <a:pt x="4436200" y="10696"/>
                    <a:pt x="4436200" y="14557"/>
                  </a:cubicBezTo>
                  <a:lnTo>
                    <a:pt x="4436200" y="2170397"/>
                  </a:lnTo>
                  <a:cubicBezTo>
                    <a:pt x="4436200" y="2174258"/>
                    <a:pt x="4434667" y="2177960"/>
                    <a:pt x="4431936" y="2180690"/>
                  </a:cubicBezTo>
                  <a:cubicBezTo>
                    <a:pt x="4429207" y="2183420"/>
                    <a:pt x="4425504" y="2184954"/>
                    <a:pt x="4421644" y="2184954"/>
                  </a:cubicBezTo>
                  <a:lnTo>
                    <a:pt x="14557" y="2184954"/>
                  </a:lnTo>
                  <a:cubicBezTo>
                    <a:pt x="10696" y="2184954"/>
                    <a:pt x="6993" y="2183420"/>
                    <a:pt x="4264" y="2180690"/>
                  </a:cubicBezTo>
                  <a:cubicBezTo>
                    <a:pt x="1534" y="2177960"/>
                    <a:pt x="0" y="2174258"/>
                    <a:pt x="0" y="2170397"/>
                  </a:cubicBezTo>
                  <a:lnTo>
                    <a:pt x="0" y="14557"/>
                  </a:lnTo>
                  <a:cubicBezTo>
                    <a:pt x="0" y="10696"/>
                    <a:pt x="1534" y="6993"/>
                    <a:pt x="4264" y="4264"/>
                  </a:cubicBezTo>
                  <a:cubicBezTo>
                    <a:pt x="6993" y="1534"/>
                    <a:pt x="10696" y="0"/>
                    <a:pt x="14557" y="0"/>
                  </a:cubicBezTo>
                  <a:close/>
                </a:path>
              </a:pathLst>
            </a:custGeom>
            <a:solidFill>
              <a:srgbClr val="FFFFFF"/>
            </a:solidFill>
            <a:ln w="19050" cap="rnd">
              <a:solidFill>
                <a:srgbClr val="000000"/>
              </a:solidFill>
              <a:prstDash val="solid"/>
              <a:round/>
            </a:ln>
          </p:spPr>
        </p:sp>
        <p:sp>
          <p:nvSpPr>
            <p:cNvPr name="TextBox 7" id="7"/>
            <p:cNvSpPr txBox="true"/>
            <p:nvPr/>
          </p:nvSpPr>
          <p:spPr>
            <a:xfrm>
              <a:off x="0" y="38100"/>
              <a:ext cx="4436200" cy="2146854"/>
            </a:xfrm>
            <a:prstGeom prst="rect">
              <a:avLst/>
            </a:prstGeom>
          </p:spPr>
          <p:txBody>
            <a:bodyPr anchor="ctr" rtlCol="false" tIns="48121" lIns="48121" bIns="48121" rIns="48121"/>
            <a:lstStyle/>
            <a:p>
              <a:pPr algn="ctr">
                <a:lnSpc>
                  <a:spcPts val="2694"/>
                </a:lnSpc>
              </a:pPr>
            </a:p>
          </p:txBody>
        </p:sp>
      </p:grpSp>
      <p:grpSp>
        <p:nvGrpSpPr>
          <p:cNvPr name="Group 8" id="8"/>
          <p:cNvGrpSpPr/>
          <p:nvPr/>
        </p:nvGrpSpPr>
        <p:grpSpPr>
          <a:xfrm rot="0">
            <a:off x="8943284" y="2937323"/>
            <a:ext cx="4089810" cy="408981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solidFill>
              <a:prstDash val="solid"/>
              <a:miter/>
            </a:ln>
          </p:spPr>
        </p:sp>
        <p:sp>
          <p:nvSpPr>
            <p:cNvPr name="TextBox 10" id="10"/>
            <p:cNvSpPr txBox="true"/>
            <p:nvPr/>
          </p:nvSpPr>
          <p:spPr>
            <a:xfrm>
              <a:off x="76200" y="114300"/>
              <a:ext cx="660400" cy="622300"/>
            </a:xfrm>
            <a:prstGeom prst="rect">
              <a:avLst/>
            </a:prstGeom>
          </p:spPr>
          <p:txBody>
            <a:bodyPr anchor="ctr" rtlCol="false" tIns="50800" lIns="50800" bIns="50800" rIns="50800"/>
            <a:lstStyle/>
            <a:p>
              <a:pPr algn="ctr">
                <a:lnSpc>
                  <a:spcPts val="2694"/>
                </a:lnSpc>
              </a:pPr>
            </a:p>
          </p:txBody>
        </p:sp>
      </p:grpSp>
      <p:grpSp>
        <p:nvGrpSpPr>
          <p:cNvPr name="Group 11" id="11"/>
          <p:cNvGrpSpPr/>
          <p:nvPr/>
        </p:nvGrpSpPr>
        <p:grpSpPr>
          <a:xfrm rot="0">
            <a:off x="2549639" y="2601537"/>
            <a:ext cx="13188721" cy="5711429"/>
            <a:chOff x="0" y="0"/>
            <a:chExt cx="3891281" cy="1685135"/>
          </a:xfrm>
        </p:grpSpPr>
        <p:sp>
          <p:nvSpPr>
            <p:cNvPr name="Freeform 12" id="12"/>
            <p:cNvSpPr/>
            <p:nvPr/>
          </p:nvSpPr>
          <p:spPr>
            <a:xfrm flipH="false" flipV="false" rot="0">
              <a:off x="0" y="0"/>
              <a:ext cx="3891281" cy="1685135"/>
            </a:xfrm>
            <a:custGeom>
              <a:avLst/>
              <a:gdLst/>
              <a:ahLst/>
              <a:cxnLst/>
              <a:rect r="r" b="b" t="t" l="l"/>
              <a:pathLst>
                <a:path h="1685135" w="3891281">
                  <a:moveTo>
                    <a:pt x="17610" y="0"/>
                  </a:moveTo>
                  <a:lnTo>
                    <a:pt x="3873671" y="0"/>
                  </a:lnTo>
                  <a:cubicBezTo>
                    <a:pt x="3878341" y="0"/>
                    <a:pt x="3882820" y="1855"/>
                    <a:pt x="3886123" y="5158"/>
                  </a:cubicBezTo>
                  <a:cubicBezTo>
                    <a:pt x="3889425" y="8461"/>
                    <a:pt x="3891281" y="12940"/>
                    <a:pt x="3891281" y="17610"/>
                  </a:cubicBezTo>
                  <a:lnTo>
                    <a:pt x="3891281" y="1667524"/>
                  </a:lnTo>
                  <a:cubicBezTo>
                    <a:pt x="3891281" y="1672195"/>
                    <a:pt x="3889425" y="1676674"/>
                    <a:pt x="3886123" y="1679977"/>
                  </a:cubicBezTo>
                  <a:cubicBezTo>
                    <a:pt x="3882820" y="1683279"/>
                    <a:pt x="3878341" y="1685135"/>
                    <a:pt x="3873671" y="1685135"/>
                  </a:cubicBezTo>
                  <a:lnTo>
                    <a:pt x="17610" y="1685135"/>
                  </a:lnTo>
                  <a:cubicBezTo>
                    <a:pt x="12940" y="1685135"/>
                    <a:pt x="8461" y="1683279"/>
                    <a:pt x="5158" y="1679977"/>
                  </a:cubicBezTo>
                  <a:cubicBezTo>
                    <a:pt x="1855" y="1676674"/>
                    <a:pt x="0" y="1672195"/>
                    <a:pt x="0" y="1667524"/>
                  </a:cubicBezTo>
                  <a:lnTo>
                    <a:pt x="0" y="17610"/>
                  </a:lnTo>
                  <a:cubicBezTo>
                    <a:pt x="0" y="12940"/>
                    <a:pt x="1855" y="8461"/>
                    <a:pt x="5158" y="5158"/>
                  </a:cubicBezTo>
                  <a:cubicBezTo>
                    <a:pt x="8461" y="1855"/>
                    <a:pt x="12940" y="0"/>
                    <a:pt x="17610" y="0"/>
                  </a:cubicBezTo>
                  <a:close/>
                </a:path>
              </a:pathLst>
            </a:custGeom>
            <a:solidFill>
              <a:srgbClr val="316FA4"/>
            </a:solidFill>
            <a:ln w="19050" cap="rnd">
              <a:solidFill>
                <a:srgbClr val="000000"/>
              </a:solidFill>
              <a:prstDash val="solid"/>
              <a:round/>
            </a:ln>
          </p:spPr>
        </p:sp>
        <p:sp>
          <p:nvSpPr>
            <p:cNvPr name="TextBox 13" id="13"/>
            <p:cNvSpPr txBox="true"/>
            <p:nvPr/>
          </p:nvSpPr>
          <p:spPr>
            <a:xfrm>
              <a:off x="0" y="9525"/>
              <a:ext cx="3891281" cy="1675610"/>
            </a:xfrm>
            <a:prstGeom prst="rect">
              <a:avLst/>
            </a:prstGeom>
          </p:spPr>
          <p:txBody>
            <a:bodyPr anchor="ctr" rtlCol="false" tIns="61704" lIns="61704" bIns="61704" rIns="61704"/>
            <a:lstStyle/>
            <a:p>
              <a:pPr algn="ctr">
                <a:lnSpc>
                  <a:spcPts val="1220"/>
                </a:lnSpc>
              </a:pPr>
            </a:p>
          </p:txBody>
        </p:sp>
      </p:grpSp>
      <p:grpSp>
        <p:nvGrpSpPr>
          <p:cNvPr name="Group 14" id="14"/>
          <p:cNvGrpSpPr/>
          <p:nvPr/>
        </p:nvGrpSpPr>
        <p:grpSpPr>
          <a:xfrm rot="0">
            <a:off x="1787016" y="2804027"/>
            <a:ext cx="1304823" cy="1304823"/>
            <a:chOff x="0" y="0"/>
            <a:chExt cx="1739764" cy="1739764"/>
          </a:xfrm>
        </p:grpSpPr>
        <p:sp>
          <p:nvSpPr>
            <p:cNvPr name="Freeform 15" id="15"/>
            <p:cNvSpPr/>
            <p:nvPr/>
          </p:nvSpPr>
          <p:spPr>
            <a:xfrm flipH="false" flipV="false" rot="8100000">
              <a:off x="705210" y="-195645"/>
              <a:ext cx="329345" cy="2131053"/>
            </a:xfrm>
            <a:custGeom>
              <a:avLst/>
              <a:gdLst/>
              <a:ahLst/>
              <a:cxnLst/>
              <a:rect r="r" b="b" t="t" l="l"/>
              <a:pathLst>
                <a:path h="2131053" w="329345">
                  <a:moveTo>
                    <a:pt x="0" y="0"/>
                  </a:moveTo>
                  <a:lnTo>
                    <a:pt x="329344" y="0"/>
                  </a:lnTo>
                  <a:lnTo>
                    <a:pt x="329344" y="2131053"/>
                  </a:lnTo>
                  <a:lnTo>
                    <a:pt x="0" y="21310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8100000">
              <a:off x="705210" y="-195645"/>
              <a:ext cx="329345" cy="2131053"/>
            </a:xfrm>
            <a:custGeom>
              <a:avLst/>
              <a:gdLst/>
              <a:ahLst/>
              <a:cxnLst/>
              <a:rect r="r" b="b" t="t" l="l"/>
              <a:pathLst>
                <a:path h="2131053" w="329345">
                  <a:moveTo>
                    <a:pt x="0" y="0"/>
                  </a:moveTo>
                  <a:lnTo>
                    <a:pt x="329344" y="0"/>
                  </a:lnTo>
                  <a:lnTo>
                    <a:pt x="329344" y="2131053"/>
                  </a:lnTo>
                  <a:lnTo>
                    <a:pt x="0" y="21310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17" id="17"/>
          <p:cNvSpPr txBox="true"/>
          <p:nvPr/>
        </p:nvSpPr>
        <p:spPr>
          <a:xfrm rot="0">
            <a:off x="3091838" y="1215217"/>
            <a:ext cx="11454969" cy="1095375"/>
          </a:xfrm>
          <a:prstGeom prst="rect">
            <a:avLst/>
          </a:prstGeom>
        </p:spPr>
        <p:txBody>
          <a:bodyPr anchor="t" rtlCol="false" tIns="0" lIns="0" bIns="0" rIns="0">
            <a:spAutoFit/>
          </a:bodyPr>
          <a:lstStyle/>
          <a:p>
            <a:pPr algn="ctr">
              <a:lnSpc>
                <a:spcPts val="7200"/>
              </a:lnSpc>
            </a:pPr>
            <a:r>
              <a:rPr lang="en-US" sz="6000" b="true">
                <a:solidFill>
                  <a:srgbClr val="010101"/>
                </a:solidFill>
                <a:latin typeface="Agrandir Heavy"/>
                <a:ea typeface="Agrandir Heavy"/>
                <a:cs typeface="Agrandir Heavy"/>
                <a:sym typeface="Agrandir Heavy"/>
              </a:rPr>
              <a:t>Rencana Pengujian</a:t>
            </a:r>
          </a:p>
        </p:txBody>
      </p:sp>
      <p:sp>
        <p:nvSpPr>
          <p:cNvPr name="TextBox 18" id="18"/>
          <p:cNvSpPr txBox="true"/>
          <p:nvPr/>
        </p:nvSpPr>
        <p:spPr>
          <a:xfrm rot="0">
            <a:off x="3091838" y="2880173"/>
            <a:ext cx="12269418" cy="5458460"/>
          </a:xfrm>
          <a:prstGeom prst="rect">
            <a:avLst/>
          </a:prstGeom>
        </p:spPr>
        <p:txBody>
          <a:bodyPr anchor="t" rtlCol="false" tIns="0" lIns="0" bIns="0" rIns="0">
            <a:spAutoFit/>
          </a:bodyPr>
          <a:lstStyle/>
          <a:p>
            <a:pPr algn="just">
              <a:lnSpc>
                <a:spcPts val="3640"/>
              </a:lnSpc>
            </a:pPr>
            <a:r>
              <a:rPr lang="en-US" sz="2600">
                <a:solidFill>
                  <a:srgbClr val="FFFFFF"/>
                </a:solidFill>
                <a:latin typeface="Open Sans"/>
                <a:ea typeface="Open Sans"/>
                <a:cs typeface="Open Sans"/>
                <a:sym typeface="Open Sans"/>
              </a:rPr>
              <a:t>Pengujian dengan Skema Data Latih dan Uji:</a:t>
            </a:r>
          </a:p>
          <a:p>
            <a:pPr algn="just">
              <a:lnSpc>
                <a:spcPts val="3640"/>
              </a:lnSpc>
            </a:pPr>
            <a:r>
              <a:rPr lang="en-US" sz="2600">
                <a:solidFill>
                  <a:srgbClr val="FFFFFF"/>
                </a:solidFill>
                <a:latin typeface="Open Sans"/>
                <a:ea typeface="Open Sans"/>
                <a:cs typeface="Open Sans"/>
                <a:sym typeface="Open Sans"/>
              </a:rPr>
              <a:t>Proporsi 90%-10%, 80%-20%, dan 70%-30%.</a:t>
            </a:r>
          </a:p>
          <a:p>
            <a:pPr algn="just">
              <a:lnSpc>
                <a:spcPts val="3640"/>
              </a:lnSpc>
            </a:pPr>
            <a:r>
              <a:rPr lang="en-US" sz="2600">
                <a:solidFill>
                  <a:srgbClr val="FFFFFF"/>
                </a:solidFill>
                <a:latin typeface="Open Sans"/>
                <a:ea typeface="Open Sans"/>
                <a:cs typeface="Open Sans"/>
                <a:sym typeface="Open Sans"/>
              </a:rPr>
              <a:t>Evaluasi Utama:</a:t>
            </a:r>
          </a:p>
          <a:p>
            <a:pPr algn="just" marL="561344" indent="-280672" lvl="1">
              <a:lnSpc>
                <a:spcPts val="3640"/>
              </a:lnSpc>
              <a:buFont typeface="Arial"/>
              <a:buChar char="•"/>
            </a:pPr>
            <a:r>
              <a:rPr lang="en-US" sz="2600">
                <a:solidFill>
                  <a:srgbClr val="FFFFFF"/>
                </a:solidFill>
                <a:latin typeface="Open Sans"/>
                <a:ea typeface="Open Sans"/>
                <a:cs typeface="Open Sans"/>
                <a:sym typeface="Open Sans"/>
              </a:rPr>
              <a:t>Akurasi untuk menghitung proporsi prediksi yang benar.</a:t>
            </a:r>
          </a:p>
          <a:p>
            <a:pPr algn="just" marL="561344" indent="-280672" lvl="1">
              <a:lnSpc>
                <a:spcPts val="3640"/>
              </a:lnSpc>
              <a:buFont typeface="Arial"/>
              <a:buChar char="•"/>
            </a:pPr>
            <a:r>
              <a:rPr lang="en-US" sz="2600">
                <a:solidFill>
                  <a:srgbClr val="FFFFFF"/>
                </a:solidFill>
                <a:latin typeface="Open Sans"/>
                <a:ea typeface="Open Sans"/>
                <a:cs typeface="Open Sans"/>
                <a:sym typeface="Open Sans"/>
              </a:rPr>
              <a:t>Presisi untuk mengukur ketepatan prediksi kelas positif.</a:t>
            </a:r>
          </a:p>
          <a:p>
            <a:pPr algn="just" marL="561344" indent="-280672" lvl="1">
              <a:lnSpc>
                <a:spcPts val="3640"/>
              </a:lnSpc>
              <a:buFont typeface="Arial"/>
              <a:buChar char="•"/>
            </a:pPr>
            <a:r>
              <a:rPr lang="en-US" sz="2600">
                <a:solidFill>
                  <a:srgbClr val="FFFFFF"/>
                </a:solidFill>
                <a:latin typeface="Open Sans"/>
                <a:ea typeface="Open Sans"/>
                <a:cs typeface="Open Sans"/>
                <a:sym typeface="Open Sans"/>
              </a:rPr>
              <a:t>Recall untuk mengukur sensitivitas model dalam mendeteksi semua kelas positif.</a:t>
            </a:r>
          </a:p>
          <a:p>
            <a:pPr algn="just" marL="539754" indent="-269877" lvl="1">
              <a:lnSpc>
                <a:spcPts val="3500"/>
              </a:lnSpc>
              <a:buFont typeface="Arial"/>
              <a:buChar char="•"/>
            </a:pPr>
            <a:r>
              <a:rPr lang="en-US" sz="2500">
                <a:solidFill>
                  <a:srgbClr val="FFFFFF"/>
                </a:solidFill>
                <a:latin typeface="Open Sans"/>
                <a:ea typeface="Open Sans"/>
                <a:cs typeface="Open Sans"/>
                <a:sym typeface="Open Sans"/>
              </a:rPr>
              <a:t>F1-Score untuk menggabungkan presisi dan recall.</a:t>
            </a:r>
          </a:p>
          <a:p>
            <a:pPr algn="just">
              <a:lnSpc>
                <a:spcPts val="3640"/>
              </a:lnSpc>
            </a:pPr>
            <a:r>
              <a:rPr lang="en-US" sz="2600">
                <a:solidFill>
                  <a:srgbClr val="FFFFFF"/>
                </a:solidFill>
                <a:latin typeface="Open Sans"/>
                <a:ea typeface="Open Sans"/>
                <a:cs typeface="Open Sans"/>
                <a:sym typeface="Open Sans"/>
              </a:rPr>
              <a:t>Analisis Kesalahan:</a:t>
            </a:r>
          </a:p>
          <a:p>
            <a:pPr algn="just" marL="561344" indent="-280672" lvl="1">
              <a:lnSpc>
                <a:spcPts val="3640"/>
              </a:lnSpc>
              <a:buFont typeface="Arial"/>
              <a:buChar char="•"/>
            </a:pPr>
            <a:r>
              <a:rPr lang="en-US" sz="2600">
                <a:solidFill>
                  <a:srgbClr val="FFFFFF"/>
                </a:solidFill>
                <a:latin typeface="Open Sans"/>
                <a:ea typeface="Open Sans"/>
                <a:cs typeface="Open Sans"/>
                <a:sym typeface="Open Sans"/>
              </a:rPr>
              <a:t>Menggunakan Confusion Matrix untuk melihat distribusi prediksi yang salah dan benar.</a:t>
            </a:r>
          </a:p>
          <a:p>
            <a:pPr algn="just">
              <a:lnSpc>
                <a:spcPts val="3640"/>
              </a:lnSpc>
            </a:pPr>
          </a:p>
        </p:txBody>
      </p:sp>
    </p:spTree>
  </p:cSld>
  <p:clrMapOvr>
    <a:masterClrMapping/>
  </p:clrMapOvr>
  <p:transition spd="fast">
    <p:push dir="l"/>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1D26C"/>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131821"/>
            <a:chOff x="0" y="0"/>
            <a:chExt cx="21640800" cy="10842428"/>
          </a:xfrm>
        </p:grpSpPr>
        <p:grpSp>
          <p:nvGrpSpPr>
            <p:cNvPr name="Group 3" id="3"/>
            <p:cNvGrpSpPr/>
            <p:nvPr/>
          </p:nvGrpSpPr>
          <p:grpSpPr>
            <a:xfrm rot="0">
              <a:off x="717189" y="314494"/>
              <a:ext cx="20923611" cy="10527934"/>
              <a:chOff x="0" y="0"/>
              <a:chExt cx="4363157" cy="2195368"/>
            </a:xfrm>
          </p:grpSpPr>
          <p:sp>
            <p:nvSpPr>
              <p:cNvPr name="Freeform 4" id="4"/>
              <p:cNvSpPr/>
              <p:nvPr/>
            </p:nvSpPr>
            <p:spPr>
              <a:xfrm flipH="false" flipV="false" rot="0">
                <a:off x="0" y="0"/>
                <a:ext cx="4363157" cy="2195368"/>
              </a:xfrm>
              <a:custGeom>
                <a:avLst/>
                <a:gdLst/>
                <a:ahLst/>
                <a:cxnLst/>
                <a:rect r="r" b="b" t="t" l="l"/>
                <a:pathLst>
                  <a:path h="2195368" w="4363157">
                    <a:moveTo>
                      <a:pt x="14800" y="0"/>
                    </a:moveTo>
                    <a:lnTo>
                      <a:pt x="4348356" y="0"/>
                    </a:lnTo>
                    <a:cubicBezTo>
                      <a:pt x="4356530" y="0"/>
                      <a:pt x="4363157" y="6626"/>
                      <a:pt x="4363157" y="14800"/>
                    </a:cubicBezTo>
                    <a:lnTo>
                      <a:pt x="4363157" y="2180568"/>
                    </a:lnTo>
                    <a:cubicBezTo>
                      <a:pt x="4363157" y="2184493"/>
                      <a:pt x="4361597" y="2188257"/>
                      <a:pt x="4358822" y="2191033"/>
                    </a:cubicBezTo>
                    <a:cubicBezTo>
                      <a:pt x="4356046" y="2193809"/>
                      <a:pt x="4352282" y="2195368"/>
                      <a:pt x="4348356" y="2195368"/>
                    </a:cubicBezTo>
                    <a:lnTo>
                      <a:pt x="14800" y="2195368"/>
                    </a:lnTo>
                    <a:cubicBezTo>
                      <a:pt x="10875" y="2195368"/>
                      <a:pt x="7111" y="2193809"/>
                      <a:pt x="4335" y="2191033"/>
                    </a:cubicBezTo>
                    <a:cubicBezTo>
                      <a:pt x="1559" y="2188257"/>
                      <a:pt x="0" y="2184493"/>
                      <a:pt x="0" y="2180568"/>
                    </a:cubicBezTo>
                    <a:lnTo>
                      <a:pt x="0" y="14800"/>
                    </a:lnTo>
                    <a:cubicBezTo>
                      <a:pt x="0" y="10875"/>
                      <a:pt x="1559" y="7111"/>
                      <a:pt x="4335" y="4335"/>
                    </a:cubicBezTo>
                    <a:cubicBezTo>
                      <a:pt x="7111" y="1559"/>
                      <a:pt x="10875" y="0"/>
                      <a:pt x="14800" y="0"/>
                    </a:cubicBezTo>
                    <a:close/>
                  </a:path>
                </a:pathLst>
              </a:custGeom>
              <a:solidFill>
                <a:srgbClr val="ED7D55"/>
              </a:solidFill>
              <a:ln w="19050" cap="rnd">
                <a:solidFill>
                  <a:srgbClr val="000000"/>
                </a:solidFill>
                <a:prstDash val="solid"/>
                <a:round/>
              </a:ln>
            </p:spPr>
          </p:sp>
          <p:sp>
            <p:nvSpPr>
              <p:cNvPr name="TextBox 5" id="5"/>
              <p:cNvSpPr txBox="true"/>
              <p:nvPr/>
            </p:nvSpPr>
            <p:spPr>
              <a:xfrm>
                <a:off x="0" y="38100"/>
                <a:ext cx="4363157" cy="2157268"/>
              </a:xfrm>
              <a:prstGeom prst="rect">
                <a:avLst/>
              </a:prstGeom>
            </p:spPr>
            <p:txBody>
              <a:bodyPr anchor="ctr" rtlCol="false" tIns="48121" lIns="48121" bIns="48121" rIns="48121"/>
              <a:lstStyle/>
              <a:p>
                <a:pPr algn="ctr">
                  <a:lnSpc>
                    <a:spcPts val="2694"/>
                  </a:lnSpc>
                </a:pPr>
              </a:p>
            </p:txBody>
          </p:sp>
        </p:grpSp>
        <p:grpSp>
          <p:nvGrpSpPr>
            <p:cNvPr name="Group 6" id="6"/>
            <p:cNvGrpSpPr/>
            <p:nvPr/>
          </p:nvGrpSpPr>
          <p:grpSpPr>
            <a:xfrm rot="0">
              <a:off x="0" y="0"/>
              <a:ext cx="21273893" cy="10477993"/>
              <a:chOff x="0" y="0"/>
              <a:chExt cx="4436200" cy="2184954"/>
            </a:xfrm>
          </p:grpSpPr>
          <p:sp>
            <p:nvSpPr>
              <p:cNvPr name="Freeform 7" id="7"/>
              <p:cNvSpPr/>
              <p:nvPr/>
            </p:nvSpPr>
            <p:spPr>
              <a:xfrm flipH="false" flipV="false" rot="0">
                <a:off x="0" y="0"/>
                <a:ext cx="4436200" cy="2184954"/>
              </a:xfrm>
              <a:custGeom>
                <a:avLst/>
                <a:gdLst/>
                <a:ahLst/>
                <a:cxnLst/>
                <a:rect r="r" b="b" t="t" l="l"/>
                <a:pathLst>
                  <a:path h="2184954" w="4436200">
                    <a:moveTo>
                      <a:pt x="14557" y="0"/>
                    </a:moveTo>
                    <a:lnTo>
                      <a:pt x="4421644" y="0"/>
                    </a:lnTo>
                    <a:cubicBezTo>
                      <a:pt x="4425504" y="0"/>
                      <a:pt x="4429207" y="1534"/>
                      <a:pt x="4431936" y="4264"/>
                    </a:cubicBezTo>
                    <a:cubicBezTo>
                      <a:pt x="4434667" y="6993"/>
                      <a:pt x="4436200" y="10696"/>
                      <a:pt x="4436200" y="14557"/>
                    </a:cubicBezTo>
                    <a:lnTo>
                      <a:pt x="4436200" y="2170397"/>
                    </a:lnTo>
                    <a:cubicBezTo>
                      <a:pt x="4436200" y="2174258"/>
                      <a:pt x="4434667" y="2177960"/>
                      <a:pt x="4431936" y="2180690"/>
                    </a:cubicBezTo>
                    <a:cubicBezTo>
                      <a:pt x="4429207" y="2183420"/>
                      <a:pt x="4425504" y="2184954"/>
                      <a:pt x="4421644" y="2184954"/>
                    </a:cubicBezTo>
                    <a:lnTo>
                      <a:pt x="14557" y="2184954"/>
                    </a:lnTo>
                    <a:cubicBezTo>
                      <a:pt x="10696" y="2184954"/>
                      <a:pt x="6993" y="2183420"/>
                      <a:pt x="4264" y="2180690"/>
                    </a:cubicBezTo>
                    <a:cubicBezTo>
                      <a:pt x="1534" y="2177960"/>
                      <a:pt x="0" y="2174258"/>
                      <a:pt x="0" y="2170397"/>
                    </a:cubicBezTo>
                    <a:lnTo>
                      <a:pt x="0" y="14557"/>
                    </a:lnTo>
                    <a:cubicBezTo>
                      <a:pt x="0" y="10696"/>
                      <a:pt x="1534" y="6993"/>
                      <a:pt x="4264" y="4264"/>
                    </a:cubicBezTo>
                    <a:cubicBezTo>
                      <a:pt x="6993" y="1534"/>
                      <a:pt x="10696" y="0"/>
                      <a:pt x="14557" y="0"/>
                    </a:cubicBezTo>
                    <a:close/>
                  </a:path>
                </a:pathLst>
              </a:custGeom>
              <a:solidFill>
                <a:srgbClr val="FFFFFF"/>
              </a:solidFill>
              <a:ln w="19050" cap="rnd">
                <a:solidFill>
                  <a:srgbClr val="000000"/>
                </a:solidFill>
                <a:prstDash val="solid"/>
                <a:round/>
              </a:ln>
            </p:spPr>
          </p:sp>
          <p:sp>
            <p:nvSpPr>
              <p:cNvPr name="TextBox 8" id="8"/>
              <p:cNvSpPr txBox="true"/>
              <p:nvPr/>
            </p:nvSpPr>
            <p:spPr>
              <a:xfrm>
                <a:off x="0" y="38100"/>
                <a:ext cx="4436200" cy="2146854"/>
              </a:xfrm>
              <a:prstGeom prst="rect">
                <a:avLst/>
              </a:prstGeom>
            </p:spPr>
            <p:txBody>
              <a:bodyPr anchor="ctr" rtlCol="false" tIns="48121" lIns="48121" bIns="48121" rIns="48121"/>
              <a:lstStyle/>
              <a:p>
                <a:pPr algn="ctr">
                  <a:lnSpc>
                    <a:spcPts val="2694"/>
                  </a:lnSpc>
                </a:pPr>
              </a:p>
            </p:txBody>
          </p:sp>
        </p:grpSp>
      </p:grpSp>
      <p:grpSp>
        <p:nvGrpSpPr>
          <p:cNvPr name="Group 9" id="9"/>
          <p:cNvGrpSpPr/>
          <p:nvPr/>
        </p:nvGrpSpPr>
        <p:grpSpPr>
          <a:xfrm rot="0">
            <a:off x="2549639" y="2252672"/>
            <a:ext cx="13188721" cy="5903050"/>
            <a:chOff x="0" y="0"/>
            <a:chExt cx="3891281" cy="1741672"/>
          </a:xfrm>
        </p:grpSpPr>
        <p:sp>
          <p:nvSpPr>
            <p:cNvPr name="Freeform 10" id="10"/>
            <p:cNvSpPr/>
            <p:nvPr/>
          </p:nvSpPr>
          <p:spPr>
            <a:xfrm flipH="false" flipV="false" rot="0">
              <a:off x="0" y="0"/>
              <a:ext cx="3891281" cy="1741672"/>
            </a:xfrm>
            <a:custGeom>
              <a:avLst/>
              <a:gdLst/>
              <a:ahLst/>
              <a:cxnLst/>
              <a:rect r="r" b="b" t="t" l="l"/>
              <a:pathLst>
                <a:path h="1741672" w="3891281">
                  <a:moveTo>
                    <a:pt x="17610" y="0"/>
                  </a:moveTo>
                  <a:lnTo>
                    <a:pt x="3873671" y="0"/>
                  </a:lnTo>
                  <a:cubicBezTo>
                    <a:pt x="3878341" y="0"/>
                    <a:pt x="3882820" y="1855"/>
                    <a:pt x="3886123" y="5158"/>
                  </a:cubicBezTo>
                  <a:cubicBezTo>
                    <a:pt x="3889425" y="8461"/>
                    <a:pt x="3891281" y="12940"/>
                    <a:pt x="3891281" y="17610"/>
                  </a:cubicBezTo>
                  <a:lnTo>
                    <a:pt x="3891281" y="1724061"/>
                  </a:lnTo>
                  <a:cubicBezTo>
                    <a:pt x="3891281" y="1728732"/>
                    <a:pt x="3889425" y="1733211"/>
                    <a:pt x="3886123" y="1736514"/>
                  </a:cubicBezTo>
                  <a:cubicBezTo>
                    <a:pt x="3882820" y="1739816"/>
                    <a:pt x="3878341" y="1741672"/>
                    <a:pt x="3873671" y="1741672"/>
                  </a:cubicBezTo>
                  <a:lnTo>
                    <a:pt x="17610" y="1741672"/>
                  </a:lnTo>
                  <a:cubicBezTo>
                    <a:pt x="12940" y="1741672"/>
                    <a:pt x="8461" y="1739816"/>
                    <a:pt x="5158" y="1736514"/>
                  </a:cubicBezTo>
                  <a:cubicBezTo>
                    <a:pt x="1855" y="1733211"/>
                    <a:pt x="0" y="1728732"/>
                    <a:pt x="0" y="1724061"/>
                  </a:cubicBezTo>
                  <a:lnTo>
                    <a:pt x="0" y="17610"/>
                  </a:lnTo>
                  <a:cubicBezTo>
                    <a:pt x="0" y="12940"/>
                    <a:pt x="1855" y="8461"/>
                    <a:pt x="5158" y="5158"/>
                  </a:cubicBezTo>
                  <a:cubicBezTo>
                    <a:pt x="8461" y="1855"/>
                    <a:pt x="12940" y="0"/>
                    <a:pt x="17610" y="0"/>
                  </a:cubicBezTo>
                  <a:close/>
                </a:path>
              </a:pathLst>
            </a:custGeom>
            <a:solidFill>
              <a:srgbClr val="316FA4"/>
            </a:solidFill>
            <a:ln w="19050" cap="rnd">
              <a:solidFill>
                <a:srgbClr val="000000"/>
              </a:solidFill>
              <a:prstDash val="solid"/>
              <a:round/>
            </a:ln>
          </p:spPr>
        </p:sp>
        <p:sp>
          <p:nvSpPr>
            <p:cNvPr name="TextBox 11" id="11"/>
            <p:cNvSpPr txBox="true"/>
            <p:nvPr/>
          </p:nvSpPr>
          <p:spPr>
            <a:xfrm>
              <a:off x="0" y="9525"/>
              <a:ext cx="3891281" cy="1732147"/>
            </a:xfrm>
            <a:prstGeom prst="rect">
              <a:avLst/>
            </a:prstGeom>
          </p:spPr>
          <p:txBody>
            <a:bodyPr anchor="ctr" rtlCol="false" tIns="61704" lIns="61704" bIns="61704" rIns="61704"/>
            <a:lstStyle/>
            <a:p>
              <a:pPr algn="ctr">
                <a:lnSpc>
                  <a:spcPts val="1220"/>
                </a:lnSpc>
              </a:pPr>
            </a:p>
          </p:txBody>
        </p:sp>
      </p:grpSp>
      <p:sp>
        <p:nvSpPr>
          <p:cNvPr name="TextBox 12" id="12"/>
          <p:cNvSpPr txBox="true"/>
          <p:nvPr/>
        </p:nvSpPr>
        <p:spPr>
          <a:xfrm rot="0">
            <a:off x="3002110" y="2359194"/>
            <a:ext cx="12283781" cy="6157596"/>
          </a:xfrm>
          <a:prstGeom prst="rect">
            <a:avLst/>
          </a:prstGeom>
        </p:spPr>
        <p:txBody>
          <a:bodyPr anchor="t" rtlCol="false" tIns="0" lIns="0" bIns="0" rIns="0">
            <a:spAutoFit/>
          </a:bodyPr>
          <a:lstStyle/>
          <a:p>
            <a:pPr algn="l">
              <a:lnSpc>
                <a:spcPts val="4479"/>
              </a:lnSpc>
            </a:pPr>
            <a:r>
              <a:rPr lang="en-US" sz="3199">
                <a:solidFill>
                  <a:srgbClr val="FFFFFF"/>
                </a:solidFill>
                <a:latin typeface="Open Sans"/>
                <a:ea typeface="Open Sans"/>
                <a:cs typeface="Open Sans"/>
                <a:sym typeface="Open Sans"/>
              </a:rPr>
              <a:t>Sudah dilakukan:</a:t>
            </a:r>
          </a:p>
          <a:p>
            <a:pPr algn="l" marL="690868" indent="-345434" lvl="1">
              <a:lnSpc>
                <a:spcPts val="4479"/>
              </a:lnSpc>
              <a:buFont typeface="Arial"/>
              <a:buChar char="•"/>
            </a:pPr>
            <a:r>
              <a:rPr lang="en-US" sz="3199">
                <a:solidFill>
                  <a:srgbClr val="FFFFFF"/>
                </a:solidFill>
                <a:latin typeface="Open Sans"/>
                <a:ea typeface="Open Sans"/>
                <a:cs typeface="Open Sans"/>
                <a:sym typeface="Open Sans"/>
              </a:rPr>
              <a:t>Studi literatur dan identifikasi research gap.</a:t>
            </a:r>
          </a:p>
          <a:p>
            <a:pPr algn="l" marL="690868" indent="-345434" lvl="1">
              <a:lnSpc>
                <a:spcPts val="4479"/>
              </a:lnSpc>
              <a:buFont typeface="Arial"/>
              <a:buChar char="•"/>
            </a:pPr>
            <a:r>
              <a:rPr lang="en-US" sz="3199">
                <a:solidFill>
                  <a:srgbClr val="FFFFFF"/>
                </a:solidFill>
                <a:latin typeface="Open Sans"/>
                <a:ea typeface="Open Sans"/>
                <a:cs typeface="Open Sans"/>
                <a:sym typeface="Open Sans"/>
              </a:rPr>
              <a:t>Praproses data seperti deduplikasi, konversi ke grayscale, dan penghapusan noise.</a:t>
            </a:r>
          </a:p>
          <a:p>
            <a:pPr algn="l" marL="690868" indent="-345434" lvl="1">
              <a:lnSpc>
                <a:spcPts val="4479"/>
              </a:lnSpc>
              <a:buFont typeface="Arial"/>
              <a:buChar char="•"/>
            </a:pPr>
            <a:r>
              <a:rPr lang="en-US" sz="3199">
                <a:solidFill>
                  <a:srgbClr val="FFFFFF"/>
                </a:solidFill>
                <a:latin typeface="Open Sans"/>
                <a:ea typeface="Open Sans"/>
                <a:cs typeface="Open Sans"/>
                <a:sym typeface="Open Sans"/>
              </a:rPr>
              <a:t>Ekstraksi fitur warna menggunakan ruang warna HSV dan Lab.</a:t>
            </a:r>
          </a:p>
          <a:p>
            <a:pPr algn="l" marL="690868" indent="-345434" lvl="1">
              <a:lnSpc>
                <a:spcPts val="4479"/>
              </a:lnSpc>
              <a:buFont typeface="Arial"/>
              <a:buChar char="•"/>
            </a:pPr>
            <a:r>
              <a:rPr lang="en-US" sz="3199">
                <a:solidFill>
                  <a:srgbClr val="FFFFFF"/>
                </a:solidFill>
                <a:latin typeface="Open Sans"/>
                <a:ea typeface="Open Sans"/>
                <a:cs typeface="Open Sans"/>
                <a:sym typeface="Open Sans"/>
              </a:rPr>
              <a:t>Pemisahan data latih dan uji.</a:t>
            </a:r>
          </a:p>
          <a:p>
            <a:pPr algn="l">
              <a:lnSpc>
                <a:spcPts val="4479"/>
              </a:lnSpc>
            </a:pPr>
            <a:r>
              <a:rPr lang="en-US" sz="3199">
                <a:solidFill>
                  <a:srgbClr val="FFFFFF"/>
                </a:solidFill>
                <a:latin typeface="Open Sans"/>
                <a:ea typeface="Open Sans"/>
                <a:cs typeface="Open Sans"/>
                <a:sym typeface="Open Sans"/>
              </a:rPr>
              <a:t>Belum dilakukan:</a:t>
            </a:r>
          </a:p>
          <a:p>
            <a:pPr algn="l" marL="690868" indent="-345434" lvl="1">
              <a:lnSpc>
                <a:spcPts val="4479"/>
              </a:lnSpc>
              <a:buFont typeface="Arial"/>
              <a:buChar char="•"/>
            </a:pPr>
            <a:r>
              <a:rPr lang="en-US" sz="3199">
                <a:solidFill>
                  <a:srgbClr val="FFFFFF"/>
                </a:solidFill>
                <a:latin typeface="Open Sans"/>
                <a:ea typeface="Open Sans"/>
                <a:cs typeface="Open Sans"/>
                <a:sym typeface="Open Sans"/>
              </a:rPr>
              <a:t>Pelatihan model SVM secara penuh.</a:t>
            </a:r>
          </a:p>
          <a:p>
            <a:pPr algn="l" marL="690868" indent="-345434" lvl="1">
              <a:lnSpc>
                <a:spcPts val="4479"/>
              </a:lnSpc>
              <a:buFont typeface="Arial"/>
              <a:buChar char="•"/>
            </a:pPr>
            <a:r>
              <a:rPr lang="en-US" sz="3199">
                <a:solidFill>
                  <a:srgbClr val="FFFFFF"/>
                </a:solidFill>
                <a:latin typeface="Open Sans"/>
                <a:ea typeface="Open Sans"/>
                <a:cs typeface="Open Sans"/>
                <a:sym typeface="Open Sans"/>
              </a:rPr>
              <a:t>Evaluasi model dengan metrik yang direncanakan.</a:t>
            </a:r>
          </a:p>
          <a:p>
            <a:pPr algn="l">
              <a:lnSpc>
                <a:spcPts val="4479"/>
              </a:lnSpc>
            </a:pPr>
          </a:p>
        </p:txBody>
      </p:sp>
      <p:sp>
        <p:nvSpPr>
          <p:cNvPr name="TextBox 13" id="13"/>
          <p:cNvSpPr txBox="true"/>
          <p:nvPr/>
        </p:nvSpPr>
        <p:spPr>
          <a:xfrm rot="0">
            <a:off x="5557325" y="1024752"/>
            <a:ext cx="7173350" cy="1095375"/>
          </a:xfrm>
          <a:prstGeom prst="rect">
            <a:avLst/>
          </a:prstGeom>
        </p:spPr>
        <p:txBody>
          <a:bodyPr anchor="t" rtlCol="false" tIns="0" lIns="0" bIns="0" rIns="0">
            <a:spAutoFit/>
          </a:bodyPr>
          <a:lstStyle/>
          <a:p>
            <a:pPr algn="ctr">
              <a:lnSpc>
                <a:spcPts val="7200"/>
              </a:lnSpc>
            </a:pPr>
            <a:r>
              <a:rPr lang="en-US" sz="6000" b="true">
                <a:solidFill>
                  <a:srgbClr val="010101"/>
                </a:solidFill>
                <a:latin typeface="Agrandir Heavy"/>
                <a:ea typeface="Agrandir Heavy"/>
                <a:cs typeface="Agrandir Heavy"/>
                <a:sym typeface="Agrandir Heavy"/>
              </a:rPr>
              <a:t>Progress</a:t>
            </a:r>
          </a:p>
        </p:txBody>
      </p:sp>
      <p:sp>
        <p:nvSpPr>
          <p:cNvPr name="Freeform 14" id="14"/>
          <p:cNvSpPr/>
          <p:nvPr/>
        </p:nvSpPr>
        <p:spPr>
          <a:xfrm flipH="false" flipV="false" rot="0">
            <a:off x="7720521" y="7998444"/>
            <a:ext cx="2846959" cy="2324154"/>
          </a:xfrm>
          <a:custGeom>
            <a:avLst/>
            <a:gdLst/>
            <a:ahLst/>
            <a:cxnLst/>
            <a:rect r="r" b="b" t="t" l="l"/>
            <a:pathLst>
              <a:path h="2324154" w="2846959">
                <a:moveTo>
                  <a:pt x="0" y="0"/>
                </a:moveTo>
                <a:lnTo>
                  <a:pt x="2846958" y="0"/>
                </a:lnTo>
                <a:lnTo>
                  <a:pt x="2846958" y="2324154"/>
                </a:lnTo>
                <a:lnTo>
                  <a:pt x="0" y="23241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transition spd="fast">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DAGZpSdbwss</dc:identifier>
  <dcterms:modified xsi:type="dcterms:W3CDTF">2011-08-01T06:04:30Z</dcterms:modified>
  <cp:revision>1</cp:revision>
  <dc:title>Riset IT</dc:title>
</cp:coreProperties>
</file>