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Lato"/>
      <p:bold r:id="rId22"/>
      <p:boldItalic r:id="rId23"/>
    </p:embeddedFont>
    <p:embeddedFont>
      <p:font typeface="Barlow Medium"/>
      <p:regular r:id="rId24"/>
      <p:bold r:id="rId25"/>
      <p:italic r:id="rId26"/>
      <p:boldItalic r:id="rId27"/>
    </p:embeddedFont>
    <p:embeddedFont>
      <p:font typeface="Barlow"/>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5evnc5qHhpRnLLIAEcJ4uoCoT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slide" Target="slides/slide16.xml"/><Relationship Id="rId24" Type="http://schemas.openxmlformats.org/officeDocument/2006/relationships/font" Target="fonts/BarlowMedium-regular.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Medium-italic.fntdata"/><Relationship Id="rId25" Type="http://schemas.openxmlformats.org/officeDocument/2006/relationships/font" Target="fonts/BarlowMedium-bold.fntdata"/><Relationship Id="rId28" Type="http://schemas.openxmlformats.org/officeDocument/2006/relationships/font" Target="fonts/Barlow-regular.fntdata"/><Relationship Id="rId27" Type="http://schemas.openxmlformats.org/officeDocument/2006/relationships/font" Target="fonts/Barlow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boldItalic.fntdata"/><Relationship Id="rId30" Type="http://schemas.openxmlformats.org/officeDocument/2006/relationships/font" Target="fonts/Barlow-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76f28cd67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3576f28cd67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76f28cd67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g3576f28cd67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76f28cd6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576f28cd6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76f28cd67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576f28cd67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76f28cd67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3576f28cd67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76f28cd67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3576f28cd67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1792288" y="612775"/>
            <a:ext cx="5486400" cy="4114800"/>
          </a:xfrm>
          <a:prstGeom prst="rect">
            <a:avLst/>
          </a:prstGeom>
          <a:noFill/>
          <a:ln>
            <a:noFill/>
          </a:ln>
        </p:spPr>
      </p:sp>
      <p:sp>
        <p:nvSpPr>
          <p:cNvPr id="68" name="Google Shape;68;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87" name="Shape 87"/>
        <p:cNvGrpSpPr/>
        <p:nvPr/>
      </p:nvGrpSpPr>
      <p:grpSpPr>
        <a:xfrm>
          <a:off x="0" y="0"/>
          <a:ext cx="0" cy="0"/>
          <a:chOff x="0" y="0"/>
          <a:chExt cx="0" cy="0"/>
        </a:xfrm>
      </p:grpSpPr>
      <p:sp>
        <p:nvSpPr>
          <p:cNvPr id="88" name="Google Shape;88;p1"/>
          <p:cNvSpPr/>
          <p:nvPr/>
        </p:nvSpPr>
        <p:spPr>
          <a:xfrm>
            <a:off x="14622821" y="-356450"/>
            <a:ext cx="9279915" cy="10999900"/>
          </a:xfrm>
          <a:custGeom>
            <a:rect b="b" l="l" r="r" t="t"/>
            <a:pathLst>
              <a:path extrusionOk="0" h="10999900" w="9279915">
                <a:moveTo>
                  <a:pt x="0" y="0"/>
                </a:moveTo>
                <a:lnTo>
                  <a:pt x="9279915" y="0"/>
                </a:lnTo>
                <a:lnTo>
                  <a:pt x="9279915" y="10999900"/>
                </a:lnTo>
                <a:lnTo>
                  <a:pt x="0" y="109999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9" name="Google Shape;89;p1"/>
          <p:cNvGrpSpPr/>
          <p:nvPr/>
        </p:nvGrpSpPr>
        <p:grpSpPr>
          <a:xfrm>
            <a:off x="-1950873" y="-610523"/>
            <a:ext cx="2979573" cy="11363385"/>
            <a:chOff x="0" y="-38100"/>
            <a:chExt cx="784744" cy="2992826"/>
          </a:xfrm>
        </p:grpSpPr>
        <p:sp>
          <p:nvSpPr>
            <p:cNvPr id="90" name="Google Shape;90;p1"/>
            <p:cNvSpPr/>
            <p:nvPr/>
          </p:nvSpPr>
          <p:spPr>
            <a:xfrm>
              <a:off x="0" y="0"/>
              <a:ext cx="784744" cy="2954726"/>
            </a:xfrm>
            <a:custGeom>
              <a:rect b="b" l="l" r="r" t="t"/>
              <a:pathLst>
                <a:path extrusionOk="0" h="2954726" w="784744">
                  <a:moveTo>
                    <a:pt x="0" y="0"/>
                  </a:moveTo>
                  <a:lnTo>
                    <a:pt x="784744" y="0"/>
                  </a:lnTo>
                  <a:lnTo>
                    <a:pt x="784744" y="2954726"/>
                  </a:lnTo>
                  <a:lnTo>
                    <a:pt x="0" y="2954726"/>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txBox="1"/>
            <p:nvPr/>
          </p:nvSpPr>
          <p:spPr>
            <a:xfrm>
              <a:off x="0" y="-38100"/>
              <a:ext cx="784744" cy="29928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2" name="Google Shape;92;p1"/>
          <p:cNvSpPr txBox="1"/>
          <p:nvPr/>
        </p:nvSpPr>
        <p:spPr>
          <a:xfrm>
            <a:off x="1676401" y="1104900"/>
            <a:ext cx="13639800" cy="5539978"/>
          </a:xfrm>
          <a:prstGeom prst="rect">
            <a:avLst/>
          </a:prstGeom>
          <a:noFill/>
          <a:ln>
            <a:noFill/>
          </a:ln>
        </p:spPr>
        <p:txBody>
          <a:bodyPr anchorCtr="0" anchor="t" bIns="0" lIns="0" spcFirstLastPara="1" rIns="0" wrap="square" tIns="0">
            <a:spAutoFit/>
          </a:bodyPr>
          <a:lstStyle/>
          <a:p>
            <a:pPr indent="0" lvl="0" marL="0" marR="0" rtl="0" algn="l">
              <a:lnSpc>
                <a:spcPct val="143910"/>
              </a:lnSpc>
              <a:spcBef>
                <a:spcPts val="0"/>
              </a:spcBef>
              <a:spcAft>
                <a:spcPts val="0"/>
              </a:spcAft>
              <a:buNone/>
            </a:pPr>
            <a:r>
              <a:rPr b="1" lang="en-US" sz="10000">
                <a:solidFill>
                  <a:srgbClr val="D96627"/>
                </a:solidFill>
                <a:latin typeface="Lato"/>
                <a:ea typeface="Lato"/>
                <a:cs typeface="Lato"/>
                <a:sym typeface="Lato"/>
              </a:rPr>
              <a:t>Uncovering Public Mental Health Signals on Reddit</a:t>
            </a:r>
            <a:endParaRPr b="1" sz="10000">
              <a:solidFill>
                <a:srgbClr val="D96627"/>
              </a:solidFill>
              <a:latin typeface="Lato"/>
              <a:ea typeface="Lato"/>
              <a:cs typeface="Lato"/>
              <a:sym typeface="Lato"/>
            </a:endParaRPr>
          </a:p>
        </p:txBody>
      </p:sp>
      <p:sp>
        <p:nvSpPr>
          <p:cNvPr id="93" name="Google Shape;93;p1"/>
          <p:cNvSpPr txBox="1"/>
          <p:nvPr/>
        </p:nvSpPr>
        <p:spPr>
          <a:xfrm>
            <a:off x="1771140" y="7315753"/>
            <a:ext cx="12109200" cy="575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3736">
                <a:solidFill>
                  <a:srgbClr val="252930"/>
                </a:solidFill>
                <a:latin typeface="Barlow"/>
                <a:ea typeface="Barlow"/>
                <a:cs typeface="Barlow"/>
                <a:sym typeface="Barlow"/>
              </a:rPr>
              <a:t>A Time-Normalized Emotion and Sentiment Study</a:t>
            </a:r>
            <a:endParaRPr sz="3736">
              <a:solidFill>
                <a:srgbClr val="252930"/>
              </a:solidFill>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207" name="Shape 207"/>
        <p:cNvGrpSpPr/>
        <p:nvPr/>
      </p:nvGrpSpPr>
      <p:grpSpPr>
        <a:xfrm>
          <a:off x="0" y="0"/>
          <a:ext cx="0" cy="0"/>
          <a:chOff x="0" y="0"/>
          <a:chExt cx="0" cy="0"/>
        </a:xfrm>
      </p:grpSpPr>
      <p:sp>
        <p:nvSpPr>
          <p:cNvPr id="208" name="Google Shape;208;g3576f28cd67_0_85"/>
          <p:cNvSpPr txBox="1"/>
          <p:nvPr/>
        </p:nvSpPr>
        <p:spPr>
          <a:xfrm>
            <a:off x="1676396" y="1439000"/>
            <a:ext cx="12559200" cy="9702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7880">
                <a:solidFill>
                  <a:srgbClr val="D96627"/>
                </a:solidFill>
                <a:latin typeface="Lato"/>
                <a:ea typeface="Lato"/>
                <a:cs typeface="Lato"/>
                <a:sym typeface="Lato"/>
              </a:rPr>
              <a:t>Data Collection</a:t>
            </a:r>
            <a:endParaRPr sz="100"/>
          </a:p>
        </p:txBody>
      </p:sp>
      <p:sp>
        <p:nvSpPr>
          <p:cNvPr id="209" name="Google Shape;209;g3576f28cd67_0_85"/>
          <p:cNvSpPr txBox="1"/>
          <p:nvPr/>
        </p:nvSpPr>
        <p:spPr>
          <a:xfrm>
            <a:off x="2875848" y="4482569"/>
            <a:ext cx="5612100" cy="461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210" name="Google Shape;210;g3576f28cd67_0_85"/>
          <p:cNvGrpSpPr/>
          <p:nvPr/>
        </p:nvGrpSpPr>
        <p:grpSpPr>
          <a:xfrm>
            <a:off x="1600200" y="2667600"/>
            <a:ext cx="14279643" cy="7188133"/>
            <a:chOff x="0" y="-38100"/>
            <a:chExt cx="1724428" cy="1194300"/>
          </a:xfrm>
        </p:grpSpPr>
        <p:sp>
          <p:nvSpPr>
            <p:cNvPr id="211" name="Google Shape;211;g3576f28cd67_0_85"/>
            <p:cNvSpPr/>
            <p:nvPr/>
          </p:nvSpPr>
          <p:spPr>
            <a:xfrm>
              <a:off x="0" y="0"/>
              <a:ext cx="1724428" cy="1156102"/>
            </a:xfrm>
            <a:custGeom>
              <a:rect b="b" l="l" r="r" t="t"/>
              <a:pathLst>
                <a:path extrusionOk="0" h="1156102" w="1724428">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g3576f28cd67_0_85"/>
            <p:cNvSpPr txBox="1"/>
            <p:nvPr/>
          </p:nvSpPr>
          <p:spPr>
            <a:xfrm>
              <a:off x="0" y="-38100"/>
              <a:ext cx="1724400" cy="1194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3" name="Google Shape;213;g3576f28cd67_0_85"/>
          <p:cNvSpPr txBox="1"/>
          <p:nvPr/>
        </p:nvSpPr>
        <p:spPr>
          <a:xfrm>
            <a:off x="2138826" y="3243538"/>
            <a:ext cx="13202400" cy="68442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None/>
            </a:pPr>
            <a:r>
              <a:rPr b="1" lang="en-US" sz="2100">
                <a:solidFill>
                  <a:schemeClr val="dk1"/>
                </a:solidFill>
                <a:latin typeface="Barlow"/>
                <a:ea typeface="Barlow"/>
                <a:cs typeface="Barlow"/>
                <a:sym typeface="Barlow"/>
              </a:rPr>
              <a:t>Subreddits Analyzed</a:t>
            </a:r>
            <a:r>
              <a:rPr b="1" lang="en-US" sz="1500">
                <a:solidFill>
                  <a:schemeClr val="dk1"/>
                </a:solidFill>
                <a:latin typeface="Barlow"/>
                <a:ea typeface="Barlow"/>
                <a:cs typeface="Barlow"/>
                <a:sym typeface="Barlow"/>
              </a:rPr>
              <a:t>:</a:t>
            </a:r>
            <a:endParaRPr b="1" sz="1500">
              <a:solidFill>
                <a:schemeClr val="dk1"/>
              </a:solidFill>
              <a:latin typeface="Barlow"/>
              <a:ea typeface="Barlow"/>
              <a:cs typeface="Barlow"/>
              <a:sym typeface="Barlow"/>
            </a:endParaRPr>
          </a:p>
          <a:p>
            <a:pPr indent="-336550" lvl="0" marL="457200" rtl="0" algn="l">
              <a:lnSpc>
                <a:spcPct val="115000"/>
              </a:lnSpc>
              <a:spcBef>
                <a:spcPts val="120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r/depression</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r/Anxiety</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r/MentalHealth</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r/OCD</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r/bipolar</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r/lonely</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r/mental illness</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r/panic attacks</a:t>
            </a:r>
            <a:endParaRPr sz="1700">
              <a:solidFill>
                <a:schemeClr val="dk1"/>
              </a:solidFill>
              <a:latin typeface="Barlow Medium"/>
              <a:ea typeface="Barlow Medium"/>
              <a:cs typeface="Barlow Medium"/>
              <a:sym typeface="Barlow Medium"/>
            </a:endParaRPr>
          </a:p>
          <a:p>
            <a:pPr indent="0" lvl="0" marL="0" rtl="0" algn="l">
              <a:lnSpc>
                <a:spcPct val="115000"/>
              </a:lnSpc>
              <a:spcBef>
                <a:spcPts val="1200"/>
              </a:spcBef>
              <a:spcAft>
                <a:spcPts val="0"/>
              </a:spcAft>
              <a:buNone/>
            </a:pPr>
            <a:r>
              <a:rPr b="1" lang="en-US" sz="2100">
                <a:solidFill>
                  <a:schemeClr val="dk1"/>
                </a:solidFill>
                <a:latin typeface="Barlow"/>
                <a:ea typeface="Barlow"/>
                <a:cs typeface="Barlow"/>
                <a:sym typeface="Barlow"/>
              </a:rPr>
              <a:t>Time Frame</a:t>
            </a:r>
            <a:r>
              <a:rPr lang="en-US" sz="2100">
                <a:solidFill>
                  <a:schemeClr val="dk1"/>
                </a:solidFill>
                <a:latin typeface="Barlow Medium"/>
                <a:ea typeface="Barlow Medium"/>
                <a:cs typeface="Barlow Medium"/>
                <a:sym typeface="Barlow Medium"/>
              </a:rPr>
              <a:t>: Multiple years to capture evolving discourse (2017-2025).</a:t>
            </a:r>
            <a:endParaRPr sz="2100">
              <a:solidFill>
                <a:schemeClr val="dk1"/>
              </a:solidFill>
              <a:latin typeface="Barlow Medium"/>
              <a:ea typeface="Barlow Medium"/>
              <a:cs typeface="Barlow Medium"/>
              <a:sym typeface="Barlow Medium"/>
            </a:endParaRPr>
          </a:p>
          <a:p>
            <a:pPr indent="0" lvl="0" marL="228600" rtl="0" algn="l">
              <a:lnSpc>
                <a:spcPct val="115000"/>
              </a:lnSpc>
              <a:spcBef>
                <a:spcPts val="1200"/>
              </a:spcBef>
              <a:spcAft>
                <a:spcPts val="0"/>
              </a:spcAft>
              <a:buNone/>
            </a:pPr>
            <a:r>
              <a:rPr lang="en-US" sz="1700">
                <a:solidFill>
                  <a:schemeClr val="dk1"/>
                </a:solidFill>
                <a:latin typeface="Barlow Medium"/>
                <a:ea typeface="Barlow Medium"/>
                <a:cs typeface="Barlow Medium"/>
                <a:sym typeface="Barlow Medium"/>
              </a:rPr>
              <a:t>Filtering Criteria:</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120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English language</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Post relevance</a:t>
            </a:r>
            <a:endParaRPr sz="1700">
              <a:solidFill>
                <a:schemeClr val="dk1"/>
              </a:solidFill>
              <a:latin typeface="Barlow Medium"/>
              <a:ea typeface="Barlow Medium"/>
              <a:cs typeface="Barlow Medium"/>
              <a:sym typeface="Barlow Medium"/>
            </a:endParaRPr>
          </a:p>
          <a:p>
            <a:pPr indent="-336550" lvl="0" marL="457200" rtl="0" algn="l">
              <a:lnSpc>
                <a:spcPct val="115000"/>
              </a:lnSpc>
              <a:spcBef>
                <a:spcPts val="0"/>
              </a:spcBef>
              <a:spcAft>
                <a:spcPts val="0"/>
              </a:spcAft>
              <a:buClr>
                <a:schemeClr val="dk1"/>
              </a:buClr>
              <a:buSzPts val="1700"/>
              <a:buFont typeface="Barlow Medium"/>
              <a:buChar char="●"/>
            </a:pPr>
            <a:r>
              <a:rPr lang="en-US" sz="1700">
                <a:solidFill>
                  <a:schemeClr val="dk1"/>
                </a:solidFill>
                <a:latin typeface="Barlow Medium"/>
                <a:ea typeface="Barlow Medium"/>
                <a:cs typeface="Barlow Medium"/>
                <a:sym typeface="Barlow Medium"/>
              </a:rPr>
              <a:t>Minimum length requirements</a:t>
            </a:r>
            <a:endParaRPr sz="1700">
              <a:solidFill>
                <a:schemeClr val="dk1"/>
              </a:solidFill>
              <a:latin typeface="Barlow Medium"/>
              <a:ea typeface="Barlow Medium"/>
              <a:cs typeface="Barlow Medium"/>
              <a:sym typeface="Barlow Medium"/>
            </a:endParaRPr>
          </a:p>
          <a:p>
            <a:pPr indent="0" lvl="0" marL="0" rtl="0" algn="l">
              <a:lnSpc>
                <a:spcPct val="115000"/>
              </a:lnSpc>
              <a:spcBef>
                <a:spcPts val="1200"/>
              </a:spcBef>
              <a:spcAft>
                <a:spcPts val="0"/>
              </a:spcAft>
              <a:buNone/>
            </a:pPr>
            <a:r>
              <a:rPr b="1" lang="en-US" sz="1700">
                <a:solidFill>
                  <a:schemeClr val="dk1"/>
                </a:solidFill>
                <a:latin typeface="Barlow"/>
                <a:ea typeface="Barlow"/>
                <a:cs typeface="Barlow"/>
                <a:sym typeface="Barlow"/>
              </a:rPr>
              <a:t>Filtering Criteria</a:t>
            </a:r>
            <a:r>
              <a:rPr lang="en-US" sz="1500">
                <a:solidFill>
                  <a:schemeClr val="dk1"/>
                </a:solidFill>
              </a:rPr>
              <a:t>:</a:t>
            </a:r>
            <a:endParaRPr sz="1500">
              <a:solidFill>
                <a:schemeClr val="dk1"/>
              </a:solidFill>
            </a:endParaRPr>
          </a:p>
          <a:p>
            <a:pPr indent="-330200" lvl="0" marL="457200" rtl="0" algn="l">
              <a:lnSpc>
                <a:spcPct val="115000"/>
              </a:lnSpc>
              <a:spcBef>
                <a:spcPts val="1200"/>
              </a:spcBef>
              <a:spcAft>
                <a:spcPts val="0"/>
              </a:spcAft>
              <a:buClr>
                <a:schemeClr val="dk1"/>
              </a:buClr>
              <a:buSzPts val="1600"/>
              <a:buFont typeface="Barlow Medium"/>
              <a:buChar char="●"/>
            </a:pPr>
            <a:r>
              <a:rPr lang="en-US" sz="1600">
                <a:solidFill>
                  <a:schemeClr val="dk1"/>
                </a:solidFill>
                <a:latin typeface="Barlow Medium"/>
                <a:ea typeface="Barlow Medium"/>
                <a:cs typeface="Barlow Medium"/>
                <a:sym typeface="Barlow Medium"/>
              </a:rPr>
              <a:t>English language</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US" sz="1600">
                <a:solidFill>
                  <a:schemeClr val="dk1"/>
                </a:solidFill>
                <a:latin typeface="Barlow Medium"/>
                <a:ea typeface="Barlow Medium"/>
                <a:cs typeface="Barlow Medium"/>
                <a:sym typeface="Barlow Medium"/>
              </a:rPr>
              <a:t>Post relevance</a:t>
            </a:r>
            <a:endParaRPr sz="1600">
              <a:solidFill>
                <a:schemeClr val="dk1"/>
              </a:solidFill>
              <a:latin typeface="Barlow Medium"/>
              <a:ea typeface="Barlow Medium"/>
              <a:cs typeface="Barlow Medium"/>
              <a:sym typeface="Barlow Medium"/>
            </a:endParaRPr>
          </a:p>
          <a:p>
            <a:pPr indent="-330200" lvl="0" marL="457200" rtl="0" algn="l">
              <a:lnSpc>
                <a:spcPct val="115000"/>
              </a:lnSpc>
              <a:spcBef>
                <a:spcPts val="0"/>
              </a:spcBef>
              <a:spcAft>
                <a:spcPts val="0"/>
              </a:spcAft>
              <a:buClr>
                <a:schemeClr val="dk1"/>
              </a:buClr>
              <a:buSzPts val="1600"/>
              <a:buFont typeface="Barlow Medium"/>
              <a:buChar char="●"/>
            </a:pPr>
            <a:r>
              <a:rPr lang="en-US" sz="1600">
                <a:solidFill>
                  <a:schemeClr val="dk1"/>
                </a:solidFill>
                <a:latin typeface="Barlow Medium"/>
                <a:ea typeface="Barlow Medium"/>
                <a:cs typeface="Barlow Medium"/>
                <a:sym typeface="Barlow Medium"/>
              </a:rPr>
              <a:t>Minimum length requirements</a:t>
            </a:r>
            <a:endParaRPr sz="1600">
              <a:solidFill>
                <a:schemeClr val="dk1"/>
              </a:solidFill>
              <a:latin typeface="Barlow Medium"/>
              <a:ea typeface="Barlow Medium"/>
              <a:cs typeface="Barlow Medium"/>
              <a:sym typeface="Barlow Medium"/>
            </a:endParaRPr>
          </a:p>
          <a:p>
            <a:pPr indent="0" lvl="0" marL="0" rtl="0" algn="l">
              <a:lnSpc>
                <a:spcPct val="115000"/>
              </a:lnSpc>
              <a:spcBef>
                <a:spcPts val="1200"/>
              </a:spcBef>
              <a:spcAft>
                <a:spcPts val="1200"/>
              </a:spcAft>
              <a:buNone/>
            </a:pPr>
            <a:r>
              <a:t/>
            </a:r>
            <a:endParaRPr sz="1700">
              <a:solidFill>
                <a:schemeClr val="dk1"/>
              </a:solidFill>
              <a:latin typeface="Barlow Medium"/>
              <a:ea typeface="Barlow Medium"/>
              <a:cs typeface="Barlow Medium"/>
              <a:sym typeface="Barlow Medium"/>
            </a:endParaRPr>
          </a:p>
        </p:txBody>
      </p:sp>
      <p:sp>
        <p:nvSpPr>
          <p:cNvPr id="214" name="Google Shape;214;g3576f28cd67_0_85"/>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4</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7"/>
          <p:cNvGrpSpPr/>
          <p:nvPr/>
        </p:nvGrpSpPr>
        <p:grpSpPr>
          <a:xfrm>
            <a:off x="774725" y="3643649"/>
            <a:ext cx="6547481" cy="5562587"/>
            <a:chOff x="0" y="-38100"/>
            <a:chExt cx="1724428" cy="1307091"/>
          </a:xfrm>
        </p:grpSpPr>
        <p:sp>
          <p:nvSpPr>
            <p:cNvPr id="220" name="Google Shape;220;p7"/>
            <p:cNvSpPr/>
            <p:nvPr/>
          </p:nvSpPr>
          <p:spPr>
            <a:xfrm>
              <a:off x="0" y="0"/>
              <a:ext cx="1724428" cy="1268991"/>
            </a:xfrm>
            <a:custGeom>
              <a:rect b="b" l="l" r="r" t="t"/>
              <a:pathLst>
                <a:path extrusionOk="0" h="1268991" w="1724428">
                  <a:moveTo>
                    <a:pt x="53210" y="0"/>
                  </a:moveTo>
                  <a:lnTo>
                    <a:pt x="1671218" y="0"/>
                  </a:lnTo>
                  <a:cubicBezTo>
                    <a:pt x="1700605" y="0"/>
                    <a:pt x="1724428" y="23823"/>
                    <a:pt x="1724428" y="53210"/>
                  </a:cubicBezTo>
                  <a:lnTo>
                    <a:pt x="1724428" y="1215781"/>
                  </a:lnTo>
                  <a:cubicBezTo>
                    <a:pt x="1724428" y="1229893"/>
                    <a:pt x="1718822" y="1243427"/>
                    <a:pt x="1708843" y="1253406"/>
                  </a:cubicBezTo>
                  <a:cubicBezTo>
                    <a:pt x="1698865" y="1263385"/>
                    <a:pt x="1685330" y="1268991"/>
                    <a:pt x="1671218" y="1268991"/>
                  </a:cubicBezTo>
                  <a:lnTo>
                    <a:pt x="53210" y="1268991"/>
                  </a:lnTo>
                  <a:cubicBezTo>
                    <a:pt x="23823" y="1268991"/>
                    <a:pt x="0" y="1245168"/>
                    <a:pt x="0" y="1215781"/>
                  </a:cubicBezTo>
                  <a:lnTo>
                    <a:pt x="0" y="53210"/>
                  </a:lnTo>
                  <a:cubicBezTo>
                    <a:pt x="0" y="39098"/>
                    <a:pt x="5606" y="25563"/>
                    <a:pt x="15585" y="15585"/>
                  </a:cubicBezTo>
                  <a:cubicBezTo>
                    <a:pt x="25563" y="5606"/>
                    <a:pt x="39098" y="0"/>
                    <a:pt x="53210"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7"/>
            <p:cNvSpPr txBox="1"/>
            <p:nvPr/>
          </p:nvSpPr>
          <p:spPr>
            <a:xfrm>
              <a:off x="0" y="-38100"/>
              <a:ext cx="1724428" cy="130709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2" name="Google Shape;222;p7"/>
          <p:cNvSpPr txBox="1"/>
          <p:nvPr/>
        </p:nvSpPr>
        <p:spPr>
          <a:xfrm>
            <a:off x="739879" y="1491829"/>
            <a:ext cx="10317568" cy="1055289"/>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Key Findings </a:t>
            </a:r>
            <a:endParaRPr b="1" sz="9180">
              <a:solidFill>
                <a:srgbClr val="D96627"/>
              </a:solidFill>
              <a:latin typeface="Lato"/>
              <a:ea typeface="Lato"/>
              <a:cs typeface="Lato"/>
              <a:sym typeface="Lato"/>
            </a:endParaRPr>
          </a:p>
        </p:txBody>
      </p:sp>
      <p:sp>
        <p:nvSpPr>
          <p:cNvPr id="223" name="Google Shape;223;p7"/>
          <p:cNvSpPr txBox="1"/>
          <p:nvPr/>
        </p:nvSpPr>
        <p:spPr>
          <a:xfrm>
            <a:off x="1012400" y="3962024"/>
            <a:ext cx="6019800" cy="3694200"/>
          </a:xfrm>
          <a:prstGeom prst="rect">
            <a:avLst/>
          </a:prstGeom>
          <a:noFill/>
          <a:ln>
            <a:noFill/>
          </a:ln>
        </p:spPr>
        <p:txBody>
          <a:bodyPr anchorCtr="0" anchor="t" bIns="0" lIns="0" spcFirstLastPara="1" rIns="0" wrap="square" tIns="0">
            <a:spAutoFit/>
          </a:bodyPr>
          <a:lstStyle/>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Gradual increase in negative sentiment and fear over years</a:t>
            </a:r>
            <a:endParaRPr sz="3000">
              <a:solidFill>
                <a:srgbClr val="252D37"/>
              </a:solidFill>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COVID-19 era and 2024 show peak sadness and fear</a:t>
            </a:r>
            <a:endParaRPr sz="3000">
              <a:solidFill>
                <a:srgbClr val="252D37"/>
              </a:solidFill>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External events like war and inflation show emotional impact</a:t>
            </a:r>
            <a:endParaRPr sz="3000">
              <a:solidFill>
                <a:srgbClr val="252D37"/>
              </a:solidFill>
              <a:latin typeface="Barlow Medium"/>
              <a:ea typeface="Barlow Medium"/>
              <a:cs typeface="Barlow Medium"/>
              <a:sym typeface="Barlow Medium"/>
            </a:endParaRPr>
          </a:p>
        </p:txBody>
      </p:sp>
      <p:grpSp>
        <p:nvGrpSpPr>
          <p:cNvPr id="224" name="Google Shape;224;p7"/>
          <p:cNvGrpSpPr/>
          <p:nvPr/>
        </p:nvGrpSpPr>
        <p:grpSpPr>
          <a:xfrm>
            <a:off x="748588" y="2489311"/>
            <a:ext cx="6547437" cy="1154350"/>
            <a:chOff x="0" y="-38100"/>
            <a:chExt cx="1724428" cy="304026"/>
          </a:xfrm>
        </p:grpSpPr>
        <p:sp>
          <p:nvSpPr>
            <p:cNvPr id="225" name="Google Shape;225;p7"/>
            <p:cNvSpPr/>
            <p:nvPr/>
          </p:nvSpPr>
          <p:spPr>
            <a:xfrm>
              <a:off x="0" y="0"/>
              <a:ext cx="1724428" cy="265926"/>
            </a:xfrm>
            <a:custGeom>
              <a:rect b="b" l="l" r="r" t="t"/>
              <a:pathLst>
                <a:path extrusionOk="0"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7"/>
            <p:cNvSpPr txBox="1"/>
            <p:nvPr/>
          </p:nvSpPr>
          <p:spPr>
            <a:xfrm>
              <a:off x="0" y="-38100"/>
              <a:ext cx="1724428" cy="3040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7" name="Google Shape;227;p7"/>
          <p:cNvSpPr txBox="1"/>
          <p:nvPr/>
        </p:nvSpPr>
        <p:spPr>
          <a:xfrm>
            <a:off x="609600" y="2999318"/>
            <a:ext cx="6606124" cy="512961"/>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lang="en-US" sz="5000">
                <a:solidFill>
                  <a:srgbClr val="FFFFFF"/>
                </a:solidFill>
                <a:latin typeface="Lato"/>
                <a:ea typeface="Lato"/>
                <a:cs typeface="Lato"/>
                <a:sym typeface="Lato"/>
              </a:rPr>
              <a:t>1) Longitudinal Trends</a:t>
            </a:r>
            <a:endParaRPr sz="5000">
              <a:solidFill>
                <a:srgbClr val="FFFFFF"/>
              </a:solidFill>
              <a:latin typeface="Lato"/>
              <a:ea typeface="Lato"/>
              <a:cs typeface="Lato"/>
              <a:sym typeface="Lato"/>
            </a:endParaRPr>
          </a:p>
        </p:txBody>
      </p:sp>
      <p:sp>
        <p:nvSpPr>
          <p:cNvPr id="228" name="Google Shape;228;p7"/>
          <p:cNvSpPr txBox="1"/>
          <p:nvPr/>
        </p:nvSpPr>
        <p:spPr>
          <a:xfrm>
            <a:off x="16727515" y="8933708"/>
            <a:ext cx="1063569" cy="627238"/>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6</a:t>
            </a:r>
            <a:endParaRPr/>
          </a:p>
        </p:txBody>
      </p:sp>
      <p:pic>
        <p:nvPicPr>
          <p:cNvPr id="229" name="Google Shape;229;p7"/>
          <p:cNvPicPr preferRelativeResize="0"/>
          <p:nvPr/>
        </p:nvPicPr>
        <p:blipFill rotWithShape="1">
          <a:blip r:embed="rId3">
            <a:alphaModFix/>
          </a:blip>
          <a:srcRect b="0" l="0" r="0" t="0"/>
          <a:stretch/>
        </p:blipFill>
        <p:spPr>
          <a:xfrm>
            <a:off x="7448277" y="2933700"/>
            <a:ext cx="10631636" cy="5562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grpSp>
        <p:nvGrpSpPr>
          <p:cNvPr id="234" name="Google Shape;234;p8"/>
          <p:cNvGrpSpPr/>
          <p:nvPr/>
        </p:nvGrpSpPr>
        <p:grpSpPr>
          <a:xfrm>
            <a:off x="816429" y="3694884"/>
            <a:ext cx="6547437" cy="4065069"/>
            <a:chOff x="0" y="-38100"/>
            <a:chExt cx="1724428" cy="1307091"/>
          </a:xfrm>
        </p:grpSpPr>
        <p:sp>
          <p:nvSpPr>
            <p:cNvPr id="235" name="Google Shape;235;p8"/>
            <p:cNvSpPr/>
            <p:nvPr/>
          </p:nvSpPr>
          <p:spPr>
            <a:xfrm>
              <a:off x="0" y="0"/>
              <a:ext cx="1724428" cy="1268991"/>
            </a:xfrm>
            <a:custGeom>
              <a:rect b="b" l="l" r="r" t="t"/>
              <a:pathLst>
                <a:path extrusionOk="0" h="1268991" w="1724428">
                  <a:moveTo>
                    <a:pt x="53210" y="0"/>
                  </a:moveTo>
                  <a:lnTo>
                    <a:pt x="1671218" y="0"/>
                  </a:lnTo>
                  <a:cubicBezTo>
                    <a:pt x="1700605" y="0"/>
                    <a:pt x="1724428" y="23823"/>
                    <a:pt x="1724428" y="53210"/>
                  </a:cubicBezTo>
                  <a:lnTo>
                    <a:pt x="1724428" y="1215781"/>
                  </a:lnTo>
                  <a:cubicBezTo>
                    <a:pt x="1724428" y="1229893"/>
                    <a:pt x="1718822" y="1243427"/>
                    <a:pt x="1708843" y="1253406"/>
                  </a:cubicBezTo>
                  <a:cubicBezTo>
                    <a:pt x="1698865" y="1263385"/>
                    <a:pt x="1685330" y="1268991"/>
                    <a:pt x="1671218" y="1268991"/>
                  </a:cubicBezTo>
                  <a:lnTo>
                    <a:pt x="53210" y="1268991"/>
                  </a:lnTo>
                  <a:cubicBezTo>
                    <a:pt x="23823" y="1268991"/>
                    <a:pt x="0" y="1245168"/>
                    <a:pt x="0" y="1215781"/>
                  </a:cubicBezTo>
                  <a:lnTo>
                    <a:pt x="0" y="53210"/>
                  </a:lnTo>
                  <a:cubicBezTo>
                    <a:pt x="0" y="39098"/>
                    <a:pt x="5606" y="25563"/>
                    <a:pt x="15585" y="15585"/>
                  </a:cubicBezTo>
                  <a:cubicBezTo>
                    <a:pt x="25563" y="5606"/>
                    <a:pt x="39098" y="0"/>
                    <a:pt x="53210"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8"/>
            <p:cNvSpPr txBox="1"/>
            <p:nvPr/>
          </p:nvSpPr>
          <p:spPr>
            <a:xfrm>
              <a:off x="0" y="-38100"/>
              <a:ext cx="1724428" cy="130709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7" name="Google Shape;237;p8"/>
          <p:cNvSpPr txBox="1"/>
          <p:nvPr/>
        </p:nvSpPr>
        <p:spPr>
          <a:xfrm>
            <a:off x="838200" y="1701598"/>
            <a:ext cx="10317568" cy="1055289"/>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Key Findings </a:t>
            </a:r>
            <a:endParaRPr b="1" sz="9180">
              <a:solidFill>
                <a:srgbClr val="D96627"/>
              </a:solidFill>
              <a:latin typeface="Lato"/>
              <a:ea typeface="Lato"/>
              <a:cs typeface="Lato"/>
              <a:sym typeface="Lato"/>
            </a:endParaRPr>
          </a:p>
        </p:txBody>
      </p:sp>
      <p:sp>
        <p:nvSpPr>
          <p:cNvPr id="238" name="Google Shape;238;p8"/>
          <p:cNvSpPr txBox="1"/>
          <p:nvPr/>
        </p:nvSpPr>
        <p:spPr>
          <a:xfrm>
            <a:off x="902762" y="4003826"/>
            <a:ext cx="6172200" cy="3047700"/>
          </a:xfrm>
          <a:prstGeom prst="rect">
            <a:avLst/>
          </a:prstGeom>
          <a:noFill/>
          <a:ln>
            <a:noFill/>
          </a:ln>
        </p:spPr>
        <p:txBody>
          <a:bodyPr anchorCtr="0" anchor="t" bIns="0" lIns="0" spcFirstLastPara="1" rIns="0" wrap="square" tIns="0">
            <a:spAutoFit/>
          </a:bodyPr>
          <a:lstStyle/>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Negative sentiment rose from 40.9% (pre) to 53.4% (post)</a:t>
            </a:r>
            <a:endParaRPr>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Sadness increased from 21% to 26%</a:t>
            </a:r>
            <a:endParaRPr>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 Fear increased from 19% to 27%</a:t>
            </a:r>
            <a:endParaRPr sz="3000">
              <a:solidFill>
                <a:srgbClr val="252D37"/>
              </a:solidFill>
              <a:latin typeface="Barlow Medium"/>
              <a:ea typeface="Barlow Medium"/>
              <a:cs typeface="Barlow Medium"/>
              <a:sym typeface="Barlow Medium"/>
            </a:endParaRPr>
          </a:p>
        </p:txBody>
      </p:sp>
      <p:grpSp>
        <p:nvGrpSpPr>
          <p:cNvPr id="239" name="Google Shape;239;p8"/>
          <p:cNvGrpSpPr/>
          <p:nvPr/>
        </p:nvGrpSpPr>
        <p:grpSpPr>
          <a:xfrm>
            <a:off x="838200" y="2514364"/>
            <a:ext cx="6547437" cy="1154350"/>
            <a:chOff x="0" y="-38100"/>
            <a:chExt cx="1724428" cy="304026"/>
          </a:xfrm>
        </p:grpSpPr>
        <p:sp>
          <p:nvSpPr>
            <p:cNvPr id="240" name="Google Shape;240;p8"/>
            <p:cNvSpPr/>
            <p:nvPr/>
          </p:nvSpPr>
          <p:spPr>
            <a:xfrm>
              <a:off x="0" y="0"/>
              <a:ext cx="1724428" cy="265926"/>
            </a:xfrm>
            <a:custGeom>
              <a:rect b="b" l="l" r="r" t="t"/>
              <a:pathLst>
                <a:path extrusionOk="0"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8"/>
            <p:cNvSpPr txBox="1"/>
            <p:nvPr/>
          </p:nvSpPr>
          <p:spPr>
            <a:xfrm>
              <a:off x="0" y="-38100"/>
              <a:ext cx="1724428" cy="3040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2" name="Google Shape;242;p8"/>
          <p:cNvSpPr txBox="1"/>
          <p:nvPr/>
        </p:nvSpPr>
        <p:spPr>
          <a:xfrm>
            <a:off x="685800" y="3091539"/>
            <a:ext cx="6606124" cy="512961"/>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lang="en-US" sz="5000">
                <a:solidFill>
                  <a:srgbClr val="FFFFFF"/>
                </a:solidFill>
                <a:latin typeface="Lato"/>
                <a:ea typeface="Lato"/>
                <a:cs typeface="Lato"/>
                <a:sym typeface="Lato"/>
              </a:rPr>
              <a:t>2) Pre vs Post COVID</a:t>
            </a:r>
            <a:endParaRPr sz="5000">
              <a:solidFill>
                <a:srgbClr val="FFFFFF"/>
              </a:solidFill>
              <a:latin typeface="Lato"/>
              <a:ea typeface="Lato"/>
              <a:cs typeface="Lato"/>
              <a:sym typeface="Lato"/>
            </a:endParaRPr>
          </a:p>
        </p:txBody>
      </p:sp>
      <p:sp>
        <p:nvSpPr>
          <p:cNvPr id="243" name="Google Shape;243;p8"/>
          <p:cNvSpPr txBox="1"/>
          <p:nvPr/>
        </p:nvSpPr>
        <p:spPr>
          <a:xfrm>
            <a:off x="16727515" y="8933708"/>
            <a:ext cx="1063569" cy="627238"/>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6</a:t>
            </a:r>
            <a:endParaRPr/>
          </a:p>
        </p:txBody>
      </p:sp>
      <p:pic>
        <p:nvPicPr>
          <p:cNvPr id="244" name="Google Shape;244;p8"/>
          <p:cNvPicPr preferRelativeResize="0"/>
          <p:nvPr/>
        </p:nvPicPr>
        <p:blipFill rotWithShape="1">
          <a:blip r:embed="rId3">
            <a:alphaModFix/>
          </a:blip>
          <a:srcRect b="0" l="0" r="0" t="0"/>
          <a:stretch/>
        </p:blipFill>
        <p:spPr>
          <a:xfrm>
            <a:off x="7575489" y="3009899"/>
            <a:ext cx="10688294" cy="47500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grpSp>
        <p:nvGrpSpPr>
          <p:cNvPr id="249" name="Google Shape;249;p9"/>
          <p:cNvGrpSpPr/>
          <p:nvPr/>
        </p:nvGrpSpPr>
        <p:grpSpPr>
          <a:xfrm>
            <a:off x="206117" y="2689922"/>
            <a:ext cx="6880483" cy="6034978"/>
            <a:chOff x="0" y="-38100"/>
            <a:chExt cx="1724428" cy="1307091"/>
          </a:xfrm>
        </p:grpSpPr>
        <p:sp>
          <p:nvSpPr>
            <p:cNvPr id="250" name="Google Shape;250;p9"/>
            <p:cNvSpPr/>
            <p:nvPr/>
          </p:nvSpPr>
          <p:spPr>
            <a:xfrm>
              <a:off x="0" y="0"/>
              <a:ext cx="1724428" cy="1268991"/>
            </a:xfrm>
            <a:custGeom>
              <a:rect b="b" l="l" r="r" t="t"/>
              <a:pathLst>
                <a:path extrusionOk="0" h="1268991" w="1724428">
                  <a:moveTo>
                    <a:pt x="53210" y="0"/>
                  </a:moveTo>
                  <a:lnTo>
                    <a:pt x="1671218" y="0"/>
                  </a:lnTo>
                  <a:cubicBezTo>
                    <a:pt x="1700605" y="0"/>
                    <a:pt x="1724428" y="23823"/>
                    <a:pt x="1724428" y="53210"/>
                  </a:cubicBezTo>
                  <a:lnTo>
                    <a:pt x="1724428" y="1215781"/>
                  </a:lnTo>
                  <a:cubicBezTo>
                    <a:pt x="1724428" y="1229893"/>
                    <a:pt x="1718822" y="1243427"/>
                    <a:pt x="1708843" y="1253406"/>
                  </a:cubicBezTo>
                  <a:cubicBezTo>
                    <a:pt x="1698865" y="1263385"/>
                    <a:pt x="1685330" y="1268991"/>
                    <a:pt x="1671218" y="1268991"/>
                  </a:cubicBezTo>
                  <a:lnTo>
                    <a:pt x="53210" y="1268991"/>
                  </a:lnTo>
                  <a:cubicBezTo>
                    <a:pt x="23823" y="1268991"/>
                    <a:pt x="0" y="1245168"/>
                    <a:pt x="0" y="1215781"/>
                  </a:cubicBezTo>
                  <a:lnTo>
                    <a:pt x="0" y="53210"/>
                  </a:lnTo>
                  <a:cubicBezTo>
                    <a:pt x="0" y="39098"/>
                    <a:pt x="5606" y="25563"/>
                    <a:pt x="15585" y="15585"/>
                  </a:cubicBezTo>
                  <a:cubicBezTo>
                    <a:pt x="25563" y="5606"/>
                    <a:pt x="39098" y="0"/>
                    <a:pt x="53210"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9"/>
            <p:cNvSpPr txBox="1"/>
            <p:nvPr/>
          </p:nvSpPr>
          <p:spPr>
            <a:xfrm>
              <a:off x="0" y="-38100"/>
              <a:ext cx="1724428" cy="130709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2" name="Google Shape;252;p9"/>
          <p:cNvSpPr txBox="1"/>
          <p:nvPr/>
        </p:nvSpPr>
        <p:spPr>
          <a:xfrm>
            <a:off x="381000" y="836482"/>
            <a:ext cx="10317568" cy="1055289"/>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Key Findings </a:t>
            </a:r>
            <a:endParaRPr b="1" sz="9180">
              <a:solidFill>
                <a:srgbClr val="D96627"/>
              </a:solidFill>
              <a:latin typeface="Lato"/>
              <a:ea typeface="Lato"/>
              <a:cs typeface="Lato"/>
              <a:sym typeface="Lato"/>
            </a:endParaRPr>
          </a:p>
        </p:txBody>
      </p:sp>
      <p:sp>
        <p:nvSpPr>
          <p:cNvPr id="253" name="Google Shape;253;p9"/>
          <p:cNvSpPr txBox="1"/>
          <p:nvPr/>
        </p:nvSpPr>
        <p:spPr>
          <a:xfrm>
            <a:off x="381000" y="3121652"/>
            <a:ext cx="6260100" cy="4340700"/>
          </a:xfrm>
          <a:prstGeom prst="rect">
            <a:avLst/>
          </a:prstGeom>
          <a:noFill/>
          <a:ln>
            <a:noFill/>
          </a:ln>
        </p:spPr>
        <p:txBody>
          <a:bodyPr anchorCtr="0" anchor="t" bIns="0" lIns="0" spcFirstLastPara="1" rIns="0" wrap="square" tIns="0">
            <a:spAutoFit/>
          </a:bodyPr>
          <a:lstStyle/>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r/SuicideWatch, r/depression had highest negativity</a:t>
            </a:r>
            <a:endParaRPr>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r/panicattacks shows extreme fear; r/bipolar shows some positivity</a:t>
            </a:r>
            <a:endParaRPr>
              <a:latin typeface="Barlow Medium"/>
              <a:ea typeface="Barlow Medium"/>
              <a:cs typeface="Barlow Medium"/>
              <a:sym typeface="Barlow Medium"/>
            </a:endParaRPr>
          </a:p>
          <a:p>
            <a:pPr indent="-457200" lvl="0" marL="457200" marR="0" rtl="0" algn="just">
              <a:lnSpc>
                <a:spcPct val="140000"/>
              </a:lnSpc>
              <a:spcBef>
                <a:spcPts val="0"/>
              </a:spcBef>
              <a:spcAft>
                <a:spcPts val="0"/>
              </a:spcAft>
              <a:buClr>
                <a:srgbClr val="252D37"/>
              </a:buClr>
              <a:buSzPts val="3000"/>
              <a:buFont typeface="Barlow Medium"/>
              <a:buChar char="•"/>
            </a:pPr>
            <a:r>
              <a:rPr lang="en-US" sz="3000">
                <a:solidFill>
                  <a:srgbClr val="252D37"/>
                </a:solidFill>
                <a:latin typeface="Barlow Medium"/>
                <a:ea typeface="Barlow Medium"/>
                <a:cs typeface="Barlow Medium"/>
                <a:sym typeface="Barlow Medium"/>
              </a:rPr>
              <a:t>Word clouds reveal frequent terms tied to fear, sadness, and anger</a:t>
            </a:r>
            <a:endParaRPr sz="3000">
              <a:solidFill>
                <a:srgbClr val="252D37"/>
              </a:solidFill>
              <a:latin typeface="Barlow Medium"/>
              <a:ea typeface="Barlow Medium"/>
              <a:cs typeface="Barlow Medium"/>
              <a:sym typeface="Barlow Medium"/>
            </a:endParaRPr>
          </a:p>
        </p:txBody>
      </p:sp>
      <p:grpSp>
        <p:nvGrpSpPr>
          <p:cNvPr id="254" name="Google Shape;254;p9"/>
          <p:cNvGrpSpPr/>
          <p:nvPr/>
        </p:nvGrpSpPr>
        <p:grpSpPr>
          <a:xfrm>
            <a:off x="381000" y="1549142"/>
            <a:ext cx="6547437" cy="1154350"/>
            <a:chOff x="0" y="-38100"/>
            <a:chExt cx="1724428" cy="304026"/>
          </a:xfrm>
        </p:grpSpPr>
        <p:sp>
          <p:nvSpPr>
            <p:cNvPr id="255" name="Google Shape;255;p9"/>
            <p:cNvSpPr/>
            <p:nvPr/>
          </p:nvSpPr>
          <p:spPr>
            <a:xfrm>
              <a:off x="0" y="0"/>
              <a:ext cx="1724428" cy="265926"/>
            </a:xfrm>
            <a:custGeom>
              <a:rect b="b" l="l" r="r" t="t"/>
              <a:pathLst>
                <a:path extrusionOk="0"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9"/>
            <p:cNvSpPr txBox="1"/>
            <p:nvPr/>
          </p:nvSpPr>
          <p:spPr>
            <a:xfrm>
              <a:off x="0" y="-38100"/>
              <a:ext cx="1724428" cy="3040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7" name="Google Shape;257;p9"/>
          <p:cNvSpPr txBox="1"/>
          <p:nvPr/>
        </p:nvSpPr>
        <p:spPr>
          <a:xfrm>
            <a:off x="76200" y="2090262"/>
            <a:ext cx="6606124" cy="577081"/>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lang="en-US" sz="5000">
                <a:solidFill>
                  <a:srgbClr val="FFFFFF"/>
                </a:solidFill>
                <a:latin typeface="Lato"/>
                <a:ea typeface="Lato"/>
                <a:cs typeface="Lato"/>
                <a:sym typeface="Lato"/>
              </a:rPr>
              <a:t>3) Subreddit Analysis</a:t>
            </a:r>
            <a:endParaRPr sz="5000">
              <a:solidFill>
                <a:srgbClr val="FFFFFF"/>
              </a:solidFill>
              <a:latin typeface="Lato"/>
              <a:ea typeface="Lato"/>
              <a:cs typeface="Lato"/>
              <a:sym typeface="Lato"/>
            </a:endParaRPr>
          </a:p>
        </p:txBody>
      </p:sp>
      <p:sp>
        <p:nvSpPr>
          <p:cNvPr id="258" name="Google Shape;258;p9"/>
          <p:cNvSpPr txBox="1"/>
          <p:nvPr/>
        </p:nvSpPr>
        <p:spPr>
          <a:xfrm>
            <a:off x="16727515" y="8933708"/>
            <a:ext cx="1063569" cy="627238"/>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6</a:t>
            </a:r>
            <a:endParaRPr/>
          </a:p>
        </p:txBody>
      </p:sp>
      <p:pic>
        <p:nvPicPr>
          <p:cNvPr id="259" name="Google Shape;259;p9"/>
          <p:cNvPicPr preferRelativeResize="0"/>
          <p:nvPr/>
        </p:nvPicPr>
        <p:blipFill rotWithShape="1">
          <a:blip r:embed="rId3">
            <a:alphaModFix/>
          </a:blip>
          <a:srcRect b="0" l="0" r="0" t="0"/>
          <a:stretch/>
        </p:blipFill>
        <p:spPr>
          <a:xfrm>
            <a:off x="7860925" y="571500"/>
            <a:ext cx="7924800" cy="4824840"/>
          </a:xfrm>
          <a:prstGeom prst="rect">
            <a:avLst/>
          </a:prstGeom>
          <a:noFill/>
          <a:ln>
            <a:noFill/>
          </a:ln>
        </p:spPr>
      </p:pic>
      <p:pic>
        <p:nvPicPr>
          <p:cNvPr id="260" name="Google Shape;260;p9"/>
          <p:cNvPicPr preferRelativeResize="0"/>
          <p:nvPr/>
        </p:nvPicPr>
        <p:blipFill rotWithShape="1">
          <a:blip r:embed="rId4">
            <a:alphaModFix/>
          </a:blip>
          <a:srcRect b="0" l="0" r="0" t="0"/>
          <a:stretch/>
        </p:blipFill>
        <p:spPr>
          <a:xfrm>
            <a:off x="8082963" y="5396340"/>
            <a:ext cx="7898674" cy="4295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264" name="Shape 264"/>
        <p:cNvGrpSpPr/>
        <p:nvPr/>
      </p:nvGrpSpPr>
      <p:grpSpPr>
        <a:xfrm>
          <a:off x="0" y="0"/>
          <a:ext cx="0" cy="0"/>
          <a:chOff x="0" y="0"/>
          <a:chExt cx="0" cy="0"/>
        </a:xfrm>
      </p:grpSpPr>
      <p:sp>
        <p:nvSpPr>
          <p:cNvPr id="265" name="Google Shape;265;g3576f28cd67_0_23"/>
          <p:cNvSpPr txBox="1"/>
          <p:nvPr/>
        </p:nvSpPr>
        <p:spPr>
          <a:xfrm>
            <a:off x="2342375" y="897500"/>
            <a:ext cx="10212900" cy="2039100"/>
          </a:xfrm>
          <a:prstGeom prst="rect">
            <a:avLst/>
          </a:prstGeom>
          <a:noFill/>
          <a:ln>
            <a:noFill/>
          </a:ln>
        </p:spPr>
        <p:txBody>
          <a:bodyPr anchorCtr="0" anchor="t" bIns="0" lIns="0" spcFirstLastPara="1" rIns="0" wrap="square" tIns="0">
            <a:spAutoFit/>
          </a:bodyPr>
          <a:lstStyle/>
          <a:p>
            <a:pPr indent="0" lvl="0" marL="0" rtl="0" algn="l">
              <a:lnSpc>
                <a:spcPct val="80000"/>
              </a:lnSpc>
              <a:spcBef>
                <a:spcPts val="0"/>
              </a:spcBef>
              <a:spcAft>
                <a:spcPts val="0"/>
              </a:spcAft>
              <a:buClr>
                <a:schemeClr val="dk1"/>
              </a:buClr>
              <a:buFont typeface="Arial"/>
              <a:buNone/>
            </a:pPr>
            <a:r>
              <a:rPr b="1" lang="en-US" sz="8280">
                <a:solidFill>
                  <a:srgbClr val="D96627"/>
                </a:solidFill>
                <a:latin typeface="Lato"/>
                <a:ea typeface="Lato"/>
                <a:cs typeface="Lato"/>
                <a:sym typeface="Lato"/>
              </a:rPr>
              <a:t>CONCLUSION</a:t>
            </a:r>
            <a:endParaRPr sz="500">
              <a:solidFill>
                <a:schemeClr val="dk1"/>
              </a:solidFill>
            </a:endParaRPr>
          </a:p>
          <a:p>
            <a:pPr indent="0" lvl="0" marL="0" marR="0" rtl="0" algn="l">
              <a:lnSpc>
                <a:spcPct val="80000"/>
              </a:lnSpc>
              <a:spcBef>
                <a:spcPts val="0"/>
              </a:spcBef>
              <a:spcAft>
                <a:spcPts val="0"/>
              </a:spcAft>
              <a:buNone/>
            </a:pPr>
            <a:r>
              <a:t/>
            </a:r>
            <a:endParaRPr b="1" sz="8280">
              <a:solidFill>
                <a:srgbClr val="D96627"/>
              </a:solidFill>
              <a:latin typeface="Lato"/>
              <a:ea typeface="Lato"/>
              <a:cs typeface="Lato"/>
              <a:sym typeface="Lato"/>
            </a:endParaRPr>
          </a:p>
        </p:txBody>
      </p:sp>
      <p:grpSp>
        <p:nvGrpSpPr>
          <p:cNvPr id="266" name="Google Shape;266;g3576f28cd67_0_23"/>
          <p:cNvGrpSpPr/>
          <p:nvPr/>
        </p:nvGrpSpPr>
        <p:grpSpPr>
          <a:xfrm>
            <a:off x="2342038" y="3428988"/>
            <a:ext cx="13603913" cy="6629068"/>
            <a:chOff x="0" y="-38100"/>
            <a:chExt cx="3582900" cy="705145"/>
          </a:xfrm>
        </p:grpSpPr>
        <p:sp>
          <p:nvSpPr>
            <p:cNvPr id="267" name="Google Shape;267;g3576f28cd67_0_23"/>
            <p:cNvSpPr/>
            <p:nvPr/>
          </p:nvSpPr>
          <p:spPr>
            <a:xfrm>
              <a:off x="0" y="0"/>
              <a:ext cx="3582751" cy="667045"/>
            </a:xfrm>
            <a:custGeom>
              <a:rect b="b" l="l" r="r" t="t"/>
              <a:pathLst>
                <a:path extrusionOk="0" h="667045" w="3582751">
                  <a:moveTo>
                    <a:pt x="11382" y="0"/>
                  </a:moveTo>
                  <a:lnTo>
                    <a:pt x="3571368" y="0"/>
                  </a:lnTo>
                  <a:cubicBezTo>
                    <a:pt x="3574387" y="0"/>
                    <a:pt x="3577282" y="1199"/>
                    <a:pt x="3579417" y="3334"/>
                  </a:cubicBezTo>
                  <a:cubicBezTo>
                    <a:pt x="3581552" y="5468"/>
                    <a:pt x="3582751" y="8364"/>
                    <a:pt x="3582751" y="11382"/>
                  </a:cubicBezTo>
                  <a:lnTo>
                    <a:pt x="3582751" y="655662"/>
                  </a:lnTo>
                  <a:cubicBezTo>
                    <a:pt x="3582751" y="658681"/>
                    <a:pt x="3581552" y="661576"/>
                    <a:pt x="3579417" y="663711"/>
                  </a:cubicBezTo>
                  <a:cubicBezTo>
                    <a:pt x="3577282" y="665846"/>
                    <a:pt x="3574387" y="667045"/>
                    <a:pt x="3571368" y="667045"/>
                  </a:cubicBezTo>
                  <a:lnTo>
                    <a:pt x="11382" y="667045"/>
                  </a:lnTo>
                  <a:cubicBezTo>
                    <a:pt x="8364" y="667045"/>
                    <a:pt x="5468" y="665846"/>
                    <a:pt x="3334" y="663711"/>
                  </a:cubicBezTo>
                  <a:cubicBezTo>
                    <a:pt x="1199" y="661576"/>
                    <a:pt x="0" y="658681"/>
                    <a:pt x="0" y="655662"/>
                  </a:cubicBezTo>
                  <a:lnTo>
                    <a:pt x="0" y="11382"/>
                  </a:lnTo>
                  <a:cubicBezTo>
                    <a:pt x="0" y="8364"/>
                    <a:pt x="1199" y="5468"/>
                    <a:pt x="3334" y="3334"/>
                  </a:cubicBezTo>
                  <a:cubicBezTo>
                    <a:pt x="5468" y="1199"/>
                    <a:pt x="8364" y="0"/>
                    <a:pt x="11382"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g3576f28cd67_0_23"/>
            <p:cNvSpPr txBox="1"/>
            <p:nvPr/>
          </p:nvSpPr>
          <p:spPr>
            <a:xfrm>
              <a:off x="0" y="-38100"/>
              <a:ext cx="3582900" cy="705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9" name="Google Shape;269;g3576f28cd67_0_23"/>
          <p:cNvSpPr txBox="1"/>
          <p:nvPr/>
        </p:nvSpPr>
        <p:spPr>
          <a:xfrm>
            <a:off x="2793900" y="4372025"/>
            <a:ext cx="12700200" cy="3694200"/>
          </a:xfrm>
          <a:prstGeom prst="rect">
            <a:avLst/>
          </a:prstGeom>
          <a:noFill/>
          <a:ln>
            <a:noFill/>
          </a:ln>
        </p:spPr>
        <p:txBody>
          <a:bodyPr anchorCtr="0" anchor="t" bIns="0" lIns="0" spcFirstLastPara="1" rIns="0" wrap="square" tIns="0">
            <a:spAutoFit/>
          </a:bodyPr>
          <a:lstStyle/>
          <a:p>
            <a:pPr indent="-419100" lvl="0" marL="457200" rtl="0" algn="just">
              <a:lnSpc>
                <a:spcPct val="140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Reddit data, when time-normalized, offers deep insights into evolving public mental health.</a:t>
            </a:r>
            <a:endParaRPr sz="3000">
              <a:solidFill>
                <a:schemeClr val="dk1"/>
              </a:solidFill>
              <a:latin typeface="Barlow Medium"/>
              <a:ea typeface="Barlow Medium"/>
              <a:cs typeface="Barlow Medium"/>
              <a:sym typeface="Barlow Medium"/>
            </a:endParaRPr>
          </a:p>
          <a:p>
            <a:pPr indent="-419100" lvl="0" marL="457200" rtl="0" algn="just">
              <a:lnSpc>
                <a:spcPct val="140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Spikes in sadness and fear are not anomalies—they reflect lasting psychological impacts.</a:t>
            </a:r>
            <a:endParaRPr sz="3000">
              <a:solidFill>
                <a:schemeClr val="dk1"/>
              </a:solidFill>
              <a:latin typeface="Barlow Medium"/>
              <a:ea typeface="Barlow Medium"/>
              <a:cs typeface="Barlow Medium"/>
              <a:sym typeface="Barlow Medium"/>
            </a:endParaRPr>
          </a:p>
          <a:p>
            <a:pPr indent="-419100" lvl="0" marL="457200" rtl="0" algn="just">
              <a:lnSpc>
                <a:spcPct val="140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Temporal normalization is critical to avoid misleading interpretations in social media analysis.</a:t>
            </a:r>
            <a:endParaRPr sz="3000">
              <a:solidFill>
                <a:schemeClr val="dk1"/>
              </a:solidFill>
              <a:latin typeface="Barlow Medium"/>
              <a:ea typeface="Barlow Medium"/>
              <a:cs typeface="Barlow Medium"/>
              <a:sym typeface="Barlow Medium"/>
            </a:endParaRPr>
          </a:p>
        </p:txBody>
      </p:sp>
      <p:grpSp>
        <p:nvGrpSpPr>
          <p:cNvPr id="270" name="Google Shape;270;g3576f28cd67_0_23"/>
          <p:cNvGrpSpPr/>
          <p:nvPr/>
        </p:nvGrpSpPr>
        <p:grpSpPr>
          <a:xfrm>
            <a:off x="2342375" y="3274599"/>
            <a:ext cx="299575" cy="6501296"/>
            <a:chOff x="0" y="-38100"/>
            <a:chExt cx="78900" cy="705145"/>
          </a:xfrm>
        </p:grpSpPr>
        <p:sp>
          <p:nvSpPr>
            <p:cNvPr id="271" name="Google Shape;271;g3576f28cd67_0_23"/>
            <p:cNvSpPr/>
            <p:nvPr/>
          </p:nvSpPr>
          <p:spPr>
            <a:xfrm>
              <a:off x="0" y="0"/>
              <a:ext cx="78775" cy="667045"/>
            </a:xfrm>
            <a:custGeom>
              <a:rect b="b" l="l" r="r" t="t"/>
              <a:pathLst>
                <a:path extrusionOk="0" h="667045" w="78775">
                  <a:moveTo>
                    <a:pt x="0" y="0"/>
                  </a:moveTo>
                  <a:lnTo>
                    <a:pt x="78775" y="0"/>
                  </a:lnTo>
                  <a:lnTo>
                    <a:pt x="78775" y="667045"/>
                  </a:lnTo>
                  <a:lnTo>
                    <a:pt x="0" y="667045"/>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g3576f28cd67_0_23"/>
            <p:cNvSpPr txBox="1"/>
            <p:nvPr/>
          </p:nvSpPr>
          <p:spPr>
            <a:xfrm>
              <a:off x="0" y="-38100"/>
              <a:ext cx="78900" cy="705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3" name="Google Shape;273;g3576f28cd67_0_23"/>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7</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277" name="Shape 277"/>
        <p:cNvGrpSpPr/>
        <p:nvPr/>
      </p:nvGrpSpPr>
      <p:grpSpPr>
        <a:xfrm>
          <a:off x="0" y="0"/>
          <a:ext cx="0" cy="0"/>
          <a:chOff x="0" y="0"/>
          <a:chExt cx="0" cy="0"/>
        </a:xfrm>
      </p:grpSpPr>
      <p:sp>
        <p:nvSpPr>
          <p:cNvPr id="278" name="Google Shape;278;g3576f28cd67_0_0"/>
          <p:cNvSpPr txBox="1"/>
          <p:nvPr/>
        </p:nvSpPr>
        <p:spPr>
          <a:xfrm>
            <a:off x="2342375" y="1871875"/>
            <a:ext cx="10212900" cy="1130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Recommendations</a:t>
            </a:r>
            <a:endParaRPr/>
          </a:p>
        </p:txBody>
      </p:sp>
      <p:grpSp>
        <p:nvGrpSpPr>
          <p:cNvPr id="279" name="Google Shape;279;g3576f28cd67_0_0"/>
          <p:cNvGrpSpPr/>
          <p:nvPr/>
        </p:nvGrpSpPr>
        <p:grpSpPr>
          <a:xfrm>
            <a:off x="2342400" y="3146800"/>
            <a:ext cx="13603913" cy="6629068"/>
            <a:chOff x="0" y="-38100"/>
            <a:chExt cx="3582900" cy="705145"/>
          </a:xfrm>
        </p:grpSpPr>
        <p:sp>
          <p:nvSpPr>
            <p:cNvPr id="280" name="Google Shape;280;g3576f28cd67_0_0"/>
            <p:cNvSpPr/>
            <p:nvPr/>
          </p:nvSpPr>
          <p:spPr>
            <a:xfrm>
              <a:off x="0" y="0"/>
              <a:ext cx="3582751" cy="667045"/>
            </a:xfrm>
            <a:custGeom>
              <a:rect b="b" l="l" r="r" t="t"/>
              <a:pathLst>
                <a:path extrusionOk="0" h="667045" w="3582751">
                  <a:moveTo>
                    <a:pt x="11382" y="0"/>
                  </a:moveTo>
                  <a:lnTo>
                    <a:pt x="3571368" y="0"/>
                  </a:lnTo>
                  <a:cubicBezTo>
                    <a:pt x="3574387" y="0"/>
                    <a:pt x="3577282" y="1199"/>
                    <a:pt x="3579417" y="3334"/>
                  </a:cubicBezTo>
                  <a:cubicBezTo>
                    <a:pt x="3581552" y="5468"/>
                    <a:pt x="3582751" y="8364"/>
                    <a:pt x="3582751" y="11382"/>
                  </a:cubicBezTo>
                  <a:lnTo>
                    <a:pt x="3582751" y="655662"/>
                  </a:lnTo>
                  <a:cubicBezTo>
                    <a:pt x="3582751" y="658681"/>
                    <a:pt x="3581552" y="661576"/>
                    <a:pt x="3579417" y="663711"/>
                  </a:cubicBezTo>
                  <a:cubicBezTo>
                    <a:pt x="3577282" y="665846"/>
                    <a:pt x="3574387" y="667045"/>
                    <a:pt x="3571368" y="667045"/>
                  </a:cubicBezTo>
                  <a:lnTo>
                    <a:pt x="11382" y="667045"/>
                  </a:lnTo>
                  <a:cubicBezTo>
                    <a:pt x="8364" y="667045"/>
                    <a:pt x="5468" y="665846"/>
                    <a:pt x="3334" y="663711"/>
                  </a:cubicBezTo>
                  <a:cubicBezTo>
                    <a:pt x="1199" y="661576"/>
                    <a:pt x="0" y="658681"/>
                    <a:pt x="0" y="655662"/>
                  </a:cubicBezTo>
                  <a:lnTo>
                    <a:pt x="0" y="11382"/>
                  </a:lnTo>
                  <a:cubicBezTo>
                    <a:pt x="0" y="8364"/>
                    <a:pt x="1199" y="5468"/>
                    <a:pt x="3334" y="3334"/>
                  </a:cubicBezTo>
                  <a:cubicBezTo>
                    <a:pt x="5468" y="1199"/>
                    <a:pt x="8364" y="0"/>
                    <a:pt x="11382"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g3576f28cd67_0_0"/>
            <p:cNvSpPr txBox="1"/>
            <p:nvPr/>
          </p:nvSpPr>
          <p:spPr>
            <a:xfrm>
              <a:off x="0" y="-38100"/>
              <a:ext cx="3582900" cy="705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2" name="Google Shape;282;g3576f28cd67_0_0"/>
          <p:cNvSpPr txBox="1"/>
          <p:nvPr/>
        </p:nvSpPr>
        <p:spPr>
          <a:xfrm>
            <a:off x="2794238" y="3719575"/>
            <a:ext cx="12700200" cy="5310300"/>
          </a:xfrm>
          <a:prstGeom prst="rect">
            <a:avLst/>
          </a:prstGeom>
          <a:noFill/>
          <a:ln>
            <a:noFill/>
          </a:ln>
        </p:spPr>
        <p:txBody>
          <a:bodyPr anchorCtr="0" anchor="t" bIns="0" lIns="0" spcFirstLastPara="1" rIns="0" wrap="square" tIns="0">
            <a:spAutoFit/>
          </a:bodyPr>
          <a:lstStyle/>
          <a:p>
            <a:pPr indent="-463550" lvl="1" marL="914400" rtl="0" algn="just">
              <a:lnSpc>
                <a:spcPct val="140000"/>
              </a:lnSpc>
              <a:spcBef>
                <a:spcPts val="0"/>
              </a:spcBef>
              <a:spcAft>
                <a:spcPts val="0"/>
              </a:spcAft>
              <a:buClr>
                <a:srgbClr val="252D37"/>
              </a:buClr>
              <a:buSzPts val="3700"/>
              <a:buFont typeface="Barlow Medium"/>
              <a:buChar char="•"/>
            </a:pPr>
            <a:r>
              <a:rPr lang="en-US" sz="1800">
                <a:solidFill>
                  <a:schemeClr val="dk1"/>
                </a:solidFill>
                <a:latin typeface="Barlow Medium"/>
                <a:ea typeface="Barlow Medium"/>
                <a:cs typeface="Barlow Medium"/>
                <a:sym typeface="Barlow Medium"/>
              </a:rPr>
              <a:t>Crisis Monitoring Systems: Integrate sentiment and emotion tracking into real-time monitoring dashboards for mental health organizations.</a:t>
            </a:r>
            <a:endParaRPr sz="1800">
              <a:solidFill>
                <a:schemeClr val="dk1"/>
              </a:solidFill>
              <a:latin typeface="Barlow Medium"/>
              <a:ea typeface="Barlow Medium"/>
              <a:cs typeface="Barlow Medium"/>
              <a:sym typeface="Barlow Medium"/>
            </a:endParaRPr>
          </a:p>
          <a:p>
            <a:pPr indent="-463550" lvl="1" marL="914400" rtl="0" algn="just">
              <a:lnSpc>
                <a:spcPct val="140000"/>
              </a:lnSpc>
              <a:spcBef>
                <a:spcPts val="0"/>
              </a:spcBef>
              <a:spcAft>
                <a:spcPts val="0"/>
              </a:spcAft>
              <a:buClr>
                <a:srgbClr val="252D37"/>
              </a:buClr>
              <a:buSzPts val="3700"/>
              <a:buFont typeface="Barlow Medium"/>
              <a:buChar char="•"/>
            </a:pPr>
            <a:r>
              <a:rPr lang="en-US" sz="1800">
                <a:solidFill>
                  <a:schemeClr val="dk1"/>
                </a:solidFill>
                <a:latin typeface="Barlow Medium"/>
                <a:ea typeface="Barlow Medium"/>
                <a:cs typeface="Barlow Medium"/>
                <a:sym typeface="Barlow Medium"/>
              </a:rPr>
              <a:t>Platform-Level Interventions: Implement automated flagging or support prompts when users exhibit signs of emotional distress.</a:t>
            </a:r>
            <a:endParaRPr sz="1800">
              <a:solidFill>
                <a:schemeClr val="dk1"/>
              </a:solidFill>
              <a:latin typeface="Barlow Medium"/>
              <a:ea typeface="Barlow Medium"/>
              <a:cs typeface="Barlow Medium"/>
              <a:sym typeface="Barlow Medium"/>
            </a:endParaRPr>
          </a:p>
          <a:p>
            <a:pPr indent="-463550" lvl="1" marL="914400" rtl="0" algn="just">
              <a:lnSpc>
                <a:spcPct val="140000"/>
              </a:lnSpc>
              <a:spcBef>
                <a:spcPts val="0"/>
              </a:spcBef>
              <a:spcAft>
                <a:spcPts val="0"/>
              </a:spcAft>
              <a:buClr>
                <a:srgbClr val="252D37"/>
              </a:buClr>
              <a:buSzPts val="3700"/>
              <a:buFont typeface="Barlow Medium"/>
              <a:buChar char="•"/>
            </a:pPr>
            <a:r>
              <a:rPr lang="en-US" sz="1800">
                <a:solidFill>
                  <a:schemeClr val="dk1"/>
                </a:solidFill>
                <a:latin typeface="Barlow Medium"/>
                <a:ea typeface="Barlow Medium"/>
                <a:cs typeface="Barlow Medium"/>
                <a:sym typeface="Barlow Medium"/>
              </a:rPr>
              <a:t>Policy and Outreach Timing: Scale mental health awareness campaigns and support services proactively during periods of known societal stress.</a:t>
            </a:r>
            <a:endParaRPr sz="1800">
              <a:solidFill>
                <a:schemeClr val="dk1"/>
              </a:solidFill>
              <a:latin typeface="Barlow Medium"/>
              <a:ea typeface="Barlow Medium"/>
              <a:cs typeface="Barlow Medium"/>
              <a:sym typeface="Barlow Medium"/>
            </a:endParaRPr>
          </a:p>
          <a:p>
            <a:pPr indent="-463550" lvl="1" marL="914400" rtl="0" algn="just">
              <a:lnSpc>
                <a:spcPct val="140000"/>
              </a:lnSpc>
              <a:spcBef>
                <a:spcPts val="0"/>
              </a:spcBef>
              <a:spcAft>
                <a:spcPts val="0"/>
              </a:spcAft>
              <a:buClr>
                <a:srgbClr val="252D37"/>
              </a:buClr>
              <a:buSzPts val="3700"/>
              <a:buFont typeface="Barlow Medium"/>
              <a:buChar char="•"/>
            </a:pPr>
            <a:r>
              <a:rPr lang="en-US" sz="1800">
                <a:solidFill>
                  <a:schemeClr val="dk1"/>
                </a:solidFill>
                <a:latin typeface="Barlow Medium"/>
                <a:ea typeface="Barlow Medium"/>
                <a:cs typeface="Barlow Medium"/>
                <a:sym typeface="Barlow Medium"/>
              </a:rPr>
              <a:t>Community-Level Engagement: Encourage balanced discourse by fostering peer-support and recovery narratives in highly negative subreddits.</a:t>
            </a:r>
            <a:endParaRPr sz="1800">
              <a:solidFill>
                <a:schemeClr val="dk1"/>
              </a:solidFill>
              <a:latin typeface="Barlow Medium"/>
              <a:ea typeface="Barlow Medium"/>
              <a:cs typeface="Barlow Medium"/>
              <a:sym typeface="Barlow Medium"/>
            </a:endParaRPr>
          </a:p>
          <a:p>
            <a:pPr indent="-463550" lvl="1" marL="914400" rtl="0" algn="just">
              <a:lnSpc>
                <a:spcPct val="140000"/>
              </a:lnSpc>
              <a:spcBef>
                <a:spcPts val="0"/>
              </a:spcBef>
              <a:spcAft>
                <a:spcPts val="0"/>
              </a:spcAft>
              <a:buClr>
                <a:srgbClr val="252D37"/>
              </a:buClr>
              <a:buSzPts val="3700"/>
              <a:buFont typeface="Barlow Medium"/>
              <a:buChar char="•"/>
            </a:pPr>
            <a:r>
              <a:rPr lang="en-US" sz="1800">
                <a:solidFill>
                  <a:schemeClr val="dk1"/>
                </a:solidFill>
                <a:latin typeface="Barlow Medium"/>
                <a:ea typeface="Barlow Medium"/>
                <a:cs typeface="Barlow Medium"/>
                <a:sym typeface="Barlow Medium"/>
              </a:rPr>
              <a:t>Future Research Expansion: Extend framework to include demographic</a:t>
            </a:r>
            <a:endParaRPr sz="3700">
              <a:solidFill>
                <a:srgbClr val="252D37"/>
              </a:solidFill>
              <a:latin typeface="Barlow Medium"/>
              <a:ea typeface="Barlow Medium"/>
              <a:cs typeface="Barlow Medium"/>
              <a:sym typeface="Barlow Medium"/>
            </a:endParaRPr>
          </a:p>
        </p:txBody>
      </p:sp>
      <p:grpSp>
        <p:nvGrpSpPr>
          <p:cNvPr id="283" name="Google Shape;283;g3576f28cd67_0_0"/>
          <p:cNvGrpSpPr/>
          <p:nvPr/>
        </p:nvGrpSpPr>
        <p:grpSpPr>
          <a:xfrm>
            <a:off x="2342375" y="3274599"/>
            <a:ext cx="299575" cy="6501296"/>
            <a:chOff x="0" y="-38100"/>
            <a:chExt cx="78900" cy="705145"/>
          </a:xfrm>
        </p:grpSpPr>
        <p:sp>
          <p:nvSpPr>
            <p:cNvPr id="284" name="Google Shape;284;g3576f28cd67_0_0"/>
            <p:cNvSpPr/>
            <p:nvPr/>
          </p:nvSpPr>
          <p:spPr>
            <a:xfrm>
              <a:off x="0" y="0"/>
              <a:ext cx="78775" cy="667045"/>
            </a:xfrm>
            <a:custGeom>
              <a:rect b="b" l="l" r="r" t="t"/>
              <a:pathLst>
                <a:path extrusionOk="0" h="667045" w="78775">
                  <a:moveTo>
                    <a:pt x="0" y="0"/>
                  </a:moveTo>
                  <a:lnTo>
                    <a:pt x="78775" y="0"/>
                  </a:lnTo>
                  <a:lnTo>
                    <a:pt x="78775" y="667045"/>
                  </a:lnTo>
                  <a:lnTo>
                    <a:pt x="0" y="667045"/>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g3576f28cd67_0_0"/>
            <p:cNvSpPr txBox="1"/>
            <p:nvPr/>
          </p:nvSpPr>
          <p:spPr>
            <a:xfrm>
              <a:off x="0" y="-38100"/>
              <a:ext cx="78900" cy="705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6" name="Google Shape;286;g3576f28cd67_0_0"/>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7</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290" name="Shape 290"/>
        <p:cNvGrpSpPr/>
        <p:nvPr/>
      </p:nvGrpSpPr>
      <p:grpSpPr>
        <a:xfrm>
          <a:off x="0" y="0"/>
          <a:ext cx="0" cy="0"/>
          <a:chOff x="0" y="0"/>
          <a:chExt cx="0" cy="0"/>
        </a:xfrm>
      </p:grpSpPr>
      <p:grpSp>
        <p:nvGrpSpPr>
          <p:cNvPr id="291" name="Google Shape;291;p14"/>
          <p:cNvGrpSpPr/>
          <p:nvPr/>
        </p:nvGrpSpPr>
        <p:grpSpPr>
          <a:xfrm>
            <a:off x="-1950873" y="-610523"/>
            <a:ext cx="3086100" cy="11363385"/>
            <a:chOff x="0" y="-38100"/>
            <a:chExt cx="812800" cy="2992826"/>
          </a:xfrm>
        </p:grpSpPr>
        <p:sp>
          <p:nvSpPr>
            <p:cNvPr id="292" name="Google Shape;292;p14"/>
            <p:cNvSpPr/>
            <p:nvPr/>
          </p:nvSpPr>
          <p:spPr>
            <a:xfrm>
              <a:off x="0" y="0"/>
              <a:ext cx="812800" cy="2954726"/>
            </a:xfrm>
            <a:custGeom>
              <a:rect b="b" l="l" r="r" t="t"/>
              <a:pathLst>
                <a:path extrusionOk="0" h="2954726" w="812800">
                  <a:moveTo>
                    <a:pt x="0" y="0"/>
                  </a:moveTo>
                  <a:lnTo>
                    <a:pt x="812800" y="0"/>
                  </a:lnTo>
                  <a:lnTo>
                    <a:pt x="812800" y="2954726"/>
                  </a:lnTo>
                  <a:lnTo>
                    <a:pt x="0" y="2954726"/>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4"/>
            <p:cNvSpPr txBox="1"/>
            <p:nvPr/>
          </p:nvSpPr>
          <p:spPr>
            <a:xfrm>
              <a:off x="0" y="-38100"/>
              <a:ext cx="812800" cy="299282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4" name="Google Shape;294;p14"/>
          <p:cNvSpPr txBox="1"/>
          <p:nvPr/>
        </p:nvSpPr>
        <p:spPr>
          <a:xfrm>
            <a:off x="1890600" y="3101800"/>
            <a:ext cx="14729400" cy="2215200"/>
          </a:xfrm>
          <a:prstGeom prst="rect">
            <a:avLst/>
          </a:prstGeom>
          <a:noFill/>
          <a:ln>
            <a:noFill/>
          </a:ln>
        </p:spPr>
        <p:txBody>
          <a:bodyPr anchorCtr="0" anchor="t" bIns="0" lIns="0" spcFirstLastPara="1" rIns="0" wrap="square" tIns="0">
            <a:spAutoFit/>
          </a:bodyPr>
          <a:lstStyle/>
          <a:p>
            <a:pPr indent="0" lvl="0" marL="0" marR="0" rtl="0" algn="l">
              <a:lnSpc>
                <a:spcPct val="98995"/>
              </a:lnSpc>
              <a:spcBef>
                <a:spcPts val="0"/>
              </a:spcBef>
              <a:spcAft>
                <a:spcPts val="0"/>
              </a:spcAft>
              <a:buNone/>
            </a:pPr>
            <a:r>
              <a:rPr b="1" lang="en-US" sz="14537">
                <a:solidFill>
                  <a:srgbClr val="D96627"/>
                </a:solidFill>
                <a:latin typeface="Lato"/>
                <a:ea typeface="Lato"/>
                <a:cs typeface="Lato"/>
                <a:sym typeface="Lato"/>
              </a:rPr>
              <a:t>THANK</a:t>
            </a:r>
            <a:r>
              <a:rPr lang="en-US"/>
              <a:t>m</a:t>
            </a:r>
            <a:r>
              <a:rPr b="1" lang="en-US" sz="14537">
                <a:solidFill>
                  <a:srgbClr val="D96627"/>
                </a:solidFill>
                <a:latin typeface="Lato"/>
                <a:ea typeface="Lato"/>
                <a:cs typeface="Lato"/>
                <a:sym typeface="Lato"/>
              </a:rPr>
              <a:t>YOU</a:t>
            </a:r>
            <a:endParaRPr/>
          </a:p>
        </p:txBody>
      </p:sp>
      <p:sp>
        <p:nvSpPr>
          <p:cNvPr id="295" name="Google Shape;295;p14"/>
          <p:cNvSpPr txBox="1"/>
          <p:nvPr/>
        </p:nvSpPr>
        <p:spPr>
          <a:xfrm>
            <a:off x="1346850" y="5317000"/>
            <a:ext cx="17578500" cy="2232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14500">
                <a:solidFill>
                  <a:srgbClr val="D96627"/>
                </a:solidFill>
                <a:latin typeface="Lato"/>
                <a:ea typeface="Lato"/>
                <a:cs typeface="Lato"/>
                <a:sym typeface="Lato"/>
              </a:rPr>
              <a:t>For your attention</a:t>
            </a:r>
            <a:endParaRPr b="1" sz="14500">
              <a:solidFill>
                <a:srgbClr val="D96627"/>
              </a:solidFill>
              <a:latin typeface="Lato"/>
              <a:ea typeface="Lato"/>
              <a:cs typeface="Lato"/>
              <a:sym typeface="Lato"/>
            </a:endParaRPr>
          </a:p>
        </p:txBody>
      </p:sp>
      <p:sp>
        <p:nvSpPr>
          <p:cNvPr id="296" name="Google Shape;296;p14"/>
          <p:cNvSpPr/>
          <p:nvPr/>
        </p:nvSpPr>
        <p:spPr>
          <a:xfrm>
            <a:off x="14622821" y="-356450"/>
            <a:ext cx="9279915" cy="10999900"/>
          </a:xfrm>
          <a:custGeom>
            <a:rect b="b" l="l" r="r" t="t"/>
            <a:pathLst>
              <a:path extrusionOk="0" h="10999900" w="9279915">
                <a:moveTo>
                  <a:pt x="0" y="0"/>
                </a:moveTo>
                <a:lnTo>
                  <a:pt x="9279915" y="0"/>
                </a:lnTo>
                <a:lnTo>
                  <a:pt x="9279915" y="10999900"/>
                </a:lnTo>
                <a:lnTo>
                  <a:pt x="0" y="109999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97" name="Shape 97"/>
        <p:cNvGrpSpPr/>
        <p:nvPr/>
      </p:nvGrpSpPr>
      <p:grpSpPr>
        <a:xfrm>
          <a:off x="0" y="0"/>
          <a:ext cx="0" cy="0"/>
          <a:chOff x="0" y="0"/>
          <a:chExt cx="0" cy="0"/>
        </a:xfrm>
      </p:grpSpPr>
      <p:grpSp>
        <p:nvGrpSpPr>
          <p:cNvPr id="98" name="Google Shape;98;p2"/>
          <p:cNvGrpSpPr/>
          <p:nvPr/>
        </p:nvGrpSpPr>
        <p:grpSpPr>
          <a:xfrm>
            <a:off x="2226543" y="2911497"/>
            <a:ext cx="13936717" cy="6089953"/>
            <a:chOff x="0" y="-38100"/>
            <a:chExt cx="3670576" cy="1603938"/>
          </a:xfrm>
        </p:grpSpPr>
        <p:sp>
          <p:nvSpPr>
            <p:cNvPr id="99" name="Google Shape;99;p2"/>
            <p:cNvSpPr/>
            <p:nvPr/>
          </p:nvSpPr>
          <p:spPr>
            <a:xfrm>
              <a:off x="0" y="0"/>
              <a:ext cx="3670576" cy="1565838"/>
            </a:xfrm>
            <a:custGeom>
              <a:rect b="b" l="l" r="r" t="t"/>
              <a:pathLst>
                <a:path extrusionOk="0" h="1565838" w="3670576">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0" y="-38100"/>
              <a:ext cx="3670576" cy="16039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1" name="Google Shape;101;p2"/>
          <p:cNvGrpSpPr/>
          <p:nvPr/>
        </p:nvGrpSpPr>
        <p:grpSpPr>
          <a:xfrm>
            <a:off x="2124739" y="2875332"/>
            <a:ext cx="371326" cy="6126118"/>
            <a:chOff x="0" y="-47625"/>
            <a:chExt cx="97798" cy="1613463"/>
          </a:xfrm>
        </p:grpSpPr>
        <p:sp>
          <p:nvSpPr>
            <p:cNvPr id="102" name="Google Shape;102;p2"/>
            <p:cNvSpPr/>
            <p:nvPr/>
          </p:nvSpPr>
          <p:spPr>
            <a:xfrm>
              <a:off x="0" y="0"/>
              <a:ext cx="97798" cy="1565838"/>
            </a:xfrm>
            <a:custGeom>
              <a:rect b="b" l="l" r="r" t="t"/>
              <a:pathLst>
                <a:path extrusionOk="0" h="1565838" w="97798">
                  <a:moveTo>
                    <a:pt x="0" y="0"/>
                  </a:moveTo>
                  <a:lnTo>
                    <a:pt x="97798" y="0"/>
                  </a:lnTo>
                  <a:lnTo>
                    <a:pt x="97798" y="1565838"/>
                  </a:lnTo>
                  <a:lnTo>
                    <a:pt x="0" y="1565838"/>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txBox="1"/>
            <p:nvPr/>
          </p:nvSpPr>
          <p:spPr>
            <a:xfrm>
              <a:off x="0" y="-47625"/>
              <a:ext cx="97798" cy="1613463"/>
            </a:xfrm>
            <a:prstGeom prst="rect">
              <a:avLst/>
            </a:prstGeom>
            <a:noFill/>
            <a:ln>
              <a:noFill/>
            </a:ln>
          </p:spPr>
          <p:txBody>
            <a:bodyPr anchorCtr="0" anchor="ctr" bIns="50800" lIns="50800" spcFirstLastPara="1" rIns="50800" wrap="square" tIns="50800">
              <a:noAutofit/>
            </a:bodyPr>
            <a:lstStyle/>
            <a:p>
              <a:pPr indent="0" lvl="0" marL="0" marR="0" rtl="0" algn="ctr">
                <a:lnSpc>
                  <a:spcPct val="17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 name="Google Shape;104;p2"/>
          <p:cNvSpPr txBox="1"/>
          <p:nvPr/>
        </p:nvSpPr>
        <p:spPr>
          <a:xfrm>
            <a:off x="2124739" y="1637975"/>
            <a:ext cx="10437900" cy="1130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1" lang="en-US" sz="9180">
                <a:solidFill>
                  <a:srgbClr val="D96627"/>
                </a:solidFill>
                <a:latin typeface="Lato"/>
                <a:ea typeface="Lato"/>
                <a:cs typeface="Lato"/>
                <a:sym typeface="Lato"/>
              </a:rPr>
              <a:t>TEAM MEMBERS:</a:t>
            </a:r>
            <a:endParaRPr b="1" sz="9180">
              <a:solidFill>
                <a:srgbClr val="D96627"/>
              </a:solidFill>
              <a:latin typeface="Lato"/>
              <a:ea typeface="Lato"/>
              <a:cs typeface="Lato"/>
              <a:sym typeface="Lato"/>
            </a:endParaRPr>
          </a:p>
        </p:txBody>
      </p:sp>
      <p:sp>
        <p:nvSpPr>
          <p:cNvPr id="105" name="Google Shape;105;p2"/>
          <p:cNvSpPr txBox="1"/>
          <p:nvPr/>
        </p:nvSpPr>
        <p:spPr>
          <a:xfrm>
            <a:off x="5042050" y="4366600"/>
            <a:ext cx="8305800" cy="3324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Zain Baig           - 22K4593</a:t>
            </a:r>
            <a:endParaRPr>
              <a:latin typeface="Barlow Medium"/>
              <a:ea typeface="Barlow Medium"/>
              <a:cs typeface="Barlow Medium"/>
              <a:sym typeface="Barlow Medium"/>
            </a:endParaRPr>
          </a:p>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Arsalan               - 22K4614</a:t>
            </a:r>
            <a:endParaRPr sz="3000">
              <a:solidFill>
                <a:schemeClr val="dk1"/>
              </a:solidFill>
              <a:latin typeface="Barlow Medium"/>
              <a:ea typeface="Barlow Medium"/>
              <a:cs typeface="Barlow Medium"/>
              <a:sym typeface="Barlow Medium"/>
            </a:endParaRPr>
          </a:p>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Umer Ahmed   - 22K4213</a:t>
            </a:r>
            <a:endParaRPr>
              <a:latin typeface="Barlow Medium"/>
              <a:ea typeface="Barlow Medium"/>
              <a:cs typeface="Barlow Medium"/>
              <a:sym typeface="Barlow Medium"/>
            </a:endParaRPr>
          </a:p>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Qasim Naveed - 22K4380</a:t>
            </a:r>
            <a:endParaRPr sz="3000">
              <a:solidFill>
                <a:schemeClr val="dk1"/>
              </a:solidFill>
              <a:latin typeface="Barlow Medium"/>
              <a:ea typeface="Barlow Medium"/>
              <a:cs typeface="Barlow Medium"/>
              <a:sym typeface="Barlow Medium"/>
            </a:endParaRPr>
          </a:p>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Maaz Kashif      - 22K4518</a:t>
            </a:r>
            <a:endParaRPr>
              <a:latin typeface="Barlow Medium"/>
              <a:ea typeface="Barlow Medium"/>
              <a:cs typeface="Barlow Medium"/>
              <a:sym typeface="Barlow Medium"/>
            </a:endParaRPr>
          </a:p>
          <a:p>
            <a:pPr indent="0" lvl="0" marL="0" marR="0" rtl="0" algn="ctr">
              <a:spcBef>
                <a:spcPts val="0"/>
              </a:spcBef>
              <a:spcAft>
                <a:spcPts val="0"/>
              </a:spcAft>
              <a:buNone/>
            </a:pPr>
            <a:r>
              <a:rPr lang="en-US" sz="3000">
                <a:solidFill>
                  <a:schemeClr val="dk1"/>
                </a:solidFill>
                <a:latin typeface="Barlow Medium"/>
                <a:ea typeface="Barlow Medium"/>
                <a:cs typeface="Barlow Medium"/>
                <a:sym typeface="Barlow Medium"/>
              </a:rPr>
              <a:t>Abdul Rafay      - 22K4192</a:t>
            </a:r>
            <a:endParaRPr>
              <a:latin typeface="Barlow Medium"/>
              <a:ea typeface="Barlow Medium"/>
              <a:cs typeface="Barlow Medium"/>
              <a:sym typeface="Barlow Medium"/>
            </a:endParaRPr>
          </a:p>
          <a:p>
            <a:pPr indent="0" lvl="0" marL="0" marR="0" rtl="0" algn="ctr">
              <a:spcBef>
                <a:spcPts val="0"/>
              </a:spcBef>
              <a:spcAft>
                <a:spcPts val="0"/>
              </a:spcAft>
              <a:buNone/>
            </a:pPr>
            <a:r>
              <a:t/>
            </a:r>
            <a:endParaRPr sz="3000">
              <a:solidFill>
                <a:schemeClr val="dk1"/>
              </a:solidFill>
              <a:latin typeface="Barlow Medium"/>
              <a:ea typeface="Barlow Medium"/>
              <a:cs typeface="Barlow Medium"/>
              <a:sym typeface="Barlow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09" name="Shape 109"/>
        <p:cNvGrpSpPr/>
        <p:nvPr/>
      </p:nvGrpSpPr>
      <p:grpSpPr>
        <a:xfrm>
          <a:off x="0" y="0"/>
          <a:ext cx="0" cy="0"/>
          <a:chOff x="0" y="0"/>
          <a:chExt cx="0" cy="0"/>
        </a:xfrm>
      </p:grpSpPr>
      <p:grpSp>
        <p:nvGrpSpPr>
          <p:cNvPr id="110" name="Google Shape;110;g3576f28cd67_1_7"/>
          <p:cNvGrpSpPr/>
          <p:nvPr/>
        </p:nvGrpSpPr>
        <p:grpSpPr>
          <a:xfrm>
            <a:off x="2124739" y="2875331"/>
            <a:ext cx="371337" cy="6126158"/>
            <a:chOff x="0" y="-47625"/>
            <a:chExt cx="97800" cy="1613463"/>
          </a:xfrm>
        </p:grpSpPr>
        <p:sp>
          <p:nvSpPr>
            <p:cNvPr id="111" name="Google Shape;111;g3576f28cd67_1_7"/>
            <p:cNvSpPr/>
            <p:nvPr/>
          </p:nvSpPr>
          <p:spPr>
            <a:xfrm>
              <a:off x="0" y="0"/>
              <a:ext cx="97798" cy="1565838"/>
            </a:xfrm>
            <a:custGeom>
              <a:rect b="b" l="l" r="r" t="t"/>
              <a:pathLst>
                <a:path extrusionOk="0" h="1565838" w="97798">
                  <a:moveTo>
                    <a:pt x="0" y="0"/>
                  </a:moveTo>
                  <a:lnTo>
                    <a:pt x="97798" y="0"/>
                  </a:lnTo>
                  <a:lnTo>
                    <a:pt x="97798" y="1565838"/>
                  </a:lnTo>
                  <a:lnTo>
                    <a:pt x="0" y="1565838"/>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g3576f28cd67_1_7"/>
            <p:cNvSpPr txBox="1"/>
            <p:nvPr/>
          </p:nvSpPr>
          <p:spPr>
            <a:xfrm>
              <a:off x="0" y="-47625"/>
              <a:ext cx="97800" cy="1613400"/>
            </a:xfrm>
            <a:prstGeom prst="rect">
              <a:avLst/>
            </a:prstGeom>
            <a:noFill/>
            <a:ln>
              <a:noFill/>
            </a:ln>
          </p:spPr>
          <p:txBody>
            <a:bodyPr anchorCtr="0" anchor="ctr" bIns="50800" lIns="50800" spcFirstLastPara="1" rIns="50800" wrap="square" tIns="50800">
              <a:noAutofit/>
            </a:bodyPr>
            <a:lstStyle/>
            <a:p>
              <a:pPr indent="0" lvl="0" marL="0" marR="0" rtl="0" algn="ctr">
                <a:lnSpc>
                  <a:spcPct val="17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3" name="Google Shape;113;g3576f28cd67_1_7"/>
          <p:cNvSpPr txBox="1"/>
          <p:nvPr/>
        </p:nvSpPr>
        <p:spPr>
          <a:xfrm>
            <a:off x="2124739" y="1637975"/>
            <a:ext cx="10437900" cy="1130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1" lang="en-US" sz="9180">
                <a:solidFill>
                  <a:srgbClr val="D96627"/>
                </a:solidFill>
                <a:latin typeface="Lato"/>
                <a:ea typeface="Lato"/>
                <a:cs typeface="Lato"/>
                <a:sym typeface="Lato"/>
              </a:rPr>
              <a:t>Table of Contents</a:t>
            </a:r>
            <a:endParaRPr b="1" sz="9180">
              <a:solidFill>
                <a:srgbClr val="D96627"/>
              </a:solidFill>
              <a:latin typeface="Lato"/>
              <a:ea typeface="Lato"/>
              <a:cs typeface="Lato"/>
              <a:sym typeface="Lato"/>
            </a:endParaRPr>
          </a:p>
        </p:txBody>
      </p:sp>
      <p:grpSp>
        <p:nvGrpSpPr>
          <p:cNvPr id="114" name="Google Shape;114;g3576f28cd67_1_7"/>
          <p:cNvGrpSpPr/>
          <p:nvPr/>
        </p:nvGrpSpPr>
        <p:grpSpPr>
          <a:xfrm>
            <a:off x="2226543" y="2911496"/>
            <a:ext cx="13936810" cy="6089992"/>
            <a:chOff x="0" y="-38100"/>
            <a:chExt cx="3670576" cy="1603938"/>
          </a:xfrm>
        </p:grpSpPr>
        <p:sp>
          <p:nvSpPr>
            <p:cNvPr id="115" name="Google Shape;115;g3576f28cd67_1_7"/>
            <p:cNvSpPr/>
            <p:nvPr/>
          </p:nvSpPr>
          <p:spPr>
            <a:xfrm>
              <a:off x="0" y="0"/>
              <a:ext cx="3670576" cy="1565838"/>
            </a:xfrm>
            <a:custGeom>
              <a:rect b="b" l="l" r="r" t="t"/>
              <a:pathLst>
                <a:path extrusionOk="0" h="1565838" w="3670576">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g3576f28cd67_1_7"/>
            <p:cNvSpPr txBox="1"/>
            <p:nvPr/>
          </p:nvSpPr>
          <p:spPr>
            <a:xfrm>
              <a:off x="0" y="-38100"/>
              <a:ext cx="3670500" cy="1603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7" name="Google Shape;117;g3576f28cd67_1_7"/>
          <p:cNvSpPr txBox="1"/>
          <p:nvPr/>
        </p:nvSpPr>
        <p:spPr>
          <a:xfrm>
            <a:off x="5042050" y="4366600"/>
            <a:ext cx="8305800" cy="40173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INTRODUCTION </a:t>
            </a:r>
            <a:endParaRPr sz="3000">
              <a:solidFill>
                <a:schemeClr val="dk1"/>
              </a:solidFill>
              <a:latin typeface="Barlow Medium"/>
              <a:ea typeface="Barlow Medium"/>
              <a:cs typeface="Barlow Medium"/>
              <a:sym typeface="Barlow Medium"/>
            </a:endParaRPr>
          </a:p>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LITERATURE REVIEW </a:t>
            </a:r>
            <a:endParaRPr sz="3000">
              <a:solidFill>
                <a:schemeClr val="dk1"/>
              </a:solidFill>
              <a:latin typeface="Barlow Medium"/>
              <a:ea typeface="Barlow Medium"/>
              <a:cs typeface="Barlow Medium"/>
              <a:sym typeface="Barlow Medium"/>
            </a:endParaRPr>
          </a:p>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FINDINGS </a:t>
            </a:r>
            <a:endParaRPr sz="3000">
              <a:solidFill>
                <a:schemeClr val="dk1"/>
              </a:solidFill>
              <a:latin typeface="Barlow Medium"/>
              <a:ea typeface="Barlow Medium"/>
              <a:cs typeface="Barlow Medium"/>
              <a:sym typeface="Barlow Medium"/>
            </a:endParaRPr>
          </a:p>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DISCUSSION </a:t>
            </a:r>
            <a:endParaRPr sz="3000">
              <a:solidFill>
                <a:schemeClr val="dk1"/>
              </a:solidFill>
              <a:latin typeface="Barlow Medium"/>
              <a:ea typeface="Barlow Medium"/>
              <a:cs typeface="Barlow Medium"/>
              <a:sym typeface="Barlow Medium"/>
            </a:endParaRPr>
          </a:p>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CONCLUSION </a:t>
            </a:r>
            <a:endParaRPr sz="3000">
              <a:solidFill>
                <a:schemeClr val="dk1"/>
              </a:solidFill>
              <a:latin typeface="Barlow Medium"/>
              <a:ea typeface="Barlow Medium"/>
              <a:cs typeface="Barlow Medium"/>
              <a:sym typeface="Barlow Medium"/>
            </a:endParaRPr>
          </a:p>
          <a:p>
            <a:pPr indent="0" lvl="0" marL="0" marR="0" rtl="0" algn="ctr">
              <a:lnSpc>
                <a:spcPct val="150000"/>
              </a:lnSpc>
              <a:spcBef>
                <a:spcPts val="0"/>
              </a:spcBef>
              <a:spcAft>
                <a:spcPts val="0"/>
              </a:spcAft>
              <a:buNone/>
            </a:pPr>
            <a:r>
              <a:rPr lang="en-US" sz="3000">
                <a:solidFill>
                  <a:schemeClr val="dk1"/>
                </a:solidFill>
                <a:latin typeface="Barlow Medium"/>
                <a:ea typeface="Barlow Medium"/>
                <a:cs typeface="Barlow Medium"/>
                <a:sym typeface="Barlow Medium"/>
              </a:rPr>
              <a:t>• RECOMMENDATION </a:t>
            </a:r>
            <a:endParaRPr sz="3000">
              <a:solidFill>
                <a:schemeClr val="dk1"/>
              </a:solidFill>
              <a:latin typeface="Barlow Medium"/>
              <a:ea typeface="Barlow Medium"/>
              <a:cs typeface="Barlow Medium"/>
              <a:sym typeface="Barlow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21" name="Shape 121"/>
        <p:cNvGrpSpPr/>
        <p:nvPr/>
      </p:nvGrpSpPr>
      <p:grpSpPr>
        <a:xfrm>
          <a:off x="0" y="0"/>
          <a:ext cx="0" cy="0"/>
          <a:chOff x="0" y="0"/>
          <a:chExt cx="0" cy="0"/>
        </a:xfrm>
      </p:grpSpPr>
      <p:sp>
        <p:nvSpPr>
          <p:cNvPr id="122" name="Google Shape;122;p3"/>
          <p:cNvSpPr txBox="1"/>
          <p:nvPr/>
        </p:nvSpPr>
        <p:spPr>
          <a:xfrm>
            <a:off x="16727515" y="8933708"/>
            <a:ext cx="1063569" cy="627238"/>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1</a:t>
            </a:r>
            <a:endParaRPr/>
          </a:p>
        </p:txBody>
      </p:sp>
      <p:grpSp>
        <p:nvGrpSpPr>
          <p:cNvPr id="123" name="Google Shape;123;p3"/>
          <p:cNvGrpSpPr/>
          <p:nvPr/>
        </p:nvGrpSpPr>
        <p:grpSpPr>
          <a:xfrm>
            <a:off x="2226543" y="2911497"/>
            <a:ext cx="13936717" cy="6089953"/>
            <a:chOff x="0" y="-38100"/>
            <a:chExt cx="3670576" cy="1603938"/>
          </a:xfrm>
        </p:grpSpPr>
        <p:sp>
          <p:nvSpPr>
            <p:cNvPr id="124" name="Google Shape;124;p3"/>
            <p:cNvSpPr/>
            <p:nvPr/>
          </p:nvSpPr>
          <p:spPr>
            <a:xfrm>
              <a:off x="0" y="0"/>
              <a:ext cx="3670576" cy="1565838"/>
            </a:xfrm>
            <a:custGeom>
              <a:rect b="b" l="l" r="r" t="t"/>
              <a:pathLst>
                <a:path extrusionOk="0" h="1565838" w="3670576">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3"/>
            <p:cNvSpPr txBox="1"/>
            <p:nvPr/>
          </p:nvSpPr>
          <p:spPr>
            <a:xfrm>
              <a:off x="0" y="-38100"/>
              <a:ext cx="3670576" cy="16039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 name="Google Shape;126;p3"/>
          <p:cNvGrpSpPr/>
          <p:nvPr/>
        </p:nvGrpSpPr>
        <p:grpSpPr>
          <a:xfrm>
            <a:off x="2124739" y="2875332"/>
            <a:ext cx="371326" cy="6126118"/>
            <a:chOff x="0" y="-47625"/>
            <a:chExt cx="97798" cy="1613463"/>
          </a:xfrm>
        </p:grpSpPr>
        <p:sp>
          <p:nvSpPr>
            <p:cNvPr id="127" name="Google Shape;127;p3"/>
            <p:cNvSpPr/>
            <p:nvPr/>
          </p:nvSpPr>
          <p:spPr>
            <a:xfrm>
              <a:off x="0" y="0"/>
              <a:ext cx="97798" cy="1565838"/>
            </a:xfrm>
            <a:custGeom>
              <a:rect b="b" l="l" r="r" t="t"/>
              <a:pathLst>
                <a:path extrusionOk="0" h="1565838" w="97798">
                  <a:moveTo>
                    <a:pt x="0" y="0"/>
                  </a:moveTo>
                  <a:lnTo>
                    <a:pt x="97798" y="0"/>
                  </a:lnTo>
                  <a:lnTo>
                    <a:pt x="97798" y="1565838"/>
                  </a:lnTo>
                  <a:lnTo>
                    <a:pt x="0" y="1565838"/>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3"/>
            <p:cNvSpPr txBox="1"/>
            <p:nvPr/>
          </p:nvSpPr>
          <p:spPr>
            <a:xfrm>
              <a:off x="0" y="-47625"/>
              <a:ext cx="97798" cy="1613463"/>
            </a:xfrm>
            <a:prstGeom prst="rect">
              <a:avLst/>
            </a:prstGeom>
            <a:noFill/>
            <a:ln>
              <a:noFill/>
            </a:ln>
          </p:spPr>
          <p:txBody>
            <a:bodyPr anchorCtr="0" anchor="ctr" bIns="50800" lIns="50800" spcFirstLastPara="1" rIns="50800" wrap="square" tIns="50800">
              <a:noAutofit/>
            </a:bodyPr>
            <a:lstStyle/>
            <a:p>
              <a:pPr indent="0" lvl="0" marL="0" marR="0" rtl="0" algn="ctr">
                <a:lnSpc>
                  <a:spcPct val="17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3"/>
          <p:cNvSpPr txBox="1"/>
          <p:nvPr/>
        </p:nvSpPr>
        <p:spPr>
          <a:xfrm>
            <a:off x="2124739" y="1637975"/>
            <a:ext cx="10437959" cy="1037867"/>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ABSTRACT</a:t>
            </a:r>
            <a:endParaRPr/>
          </a:p>
        </p:txBody>
      </p:sp>
      <p:sp>
        <p:nvSpPr>
          <p:cNvPr id="130" name="Google Shape;130;p3"/>
          <p:cNvSpPr txBox="1"/>
          <p:nvPr/>
        </p:nvSpPr>
        <p:spPr>
          <a:xfrm>
            <a:off x="2985825" y="4122063"/>
            <a:ext cx="12809700" cy="3632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Barlow Medium"/>
                <a:ea typeface="Barlow Medium"/>
                <a:cs typeface="Barlow Medium"/>
                <a:sym typeface="Barlow Medium"/>
              </a:rPr>
              <a:t>This study investigates how Reddit can be used to analyze public mental health trends over time. Unlike previous work, it corrects for temporal imbalances—like posting surges during events such as COVID-19—by using a time-normalized sentiment and emotion analysis approach. By analyzing mental health-related subreddits with NLP models, the research captures authentic shifts in public mood, offering deeper insights for mental health stakeholders.</a:t>
            </a:r>
            <a:endParaRPr sz="3200">
              <a:solidFill>
                <a:schemeClr val="dk1"/>
              </a:solidFill>
              <a:latin typeface="Barlow Medium"/>
              <a:ea typeface="Barlow Medium"/>
              <a:cs typeface="Barlow Medium"/>
              <a:sym typeface="Barlow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34" name="Shape 134"/>
        <p:cNvGrpSpPr/>
        <p:nvPr/>
      </p:nvGrpSpPr>
      <p:grpSpPr>
        <a:xfrm>
          <a:off x="0" y="0"/>
          <a:ext cx="0" cy="0"/>
          <a:chOff x="0" y="0"/>
          <a:chExt cx="0" cy="0"/>
        </a:xfrm>
      </p:grpSpPr>
      <p:sp>
        <p:nvSpPr>
          <p:cNvPr id="135" name="Google Shape;135;p4"/>
          <p:cNvSpPr txBox="1"/>
          <p:nvPr/>
        </p:nvSpPr>
        <p:spPr>
          <a:xfrm>
            <a:off x="2099288" y="1645419"/>
            <a:ext cx="10437959" cy="1037867"/>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INTRODUCTION</a:t>
            </a:r>
            <a:endParaRPr/>
          </a:p>
        </p:txBody>
      </p:sp>
      <p:grpSp>
        <p:nvGrpSpPr>
          <p:cNvPr id="136" name="Google Shape;136;p4"/>
          <p:cNvGrpSpPr/>
          <p:nvPr/>
        </p:nvGrpSpPr>
        <p:grpSpPr>
          <a:xfrm>
            <a:off x="2534768" y="2904052"/>
            <a:ext cx="13936717" cy="6089953"/>
            <a:chOff x="0" y="-38100"/>
            <a:chExt cx="3670576" cy="1603938"/>
          </a:xfrm>
        </p:grpSpPr>
        <p:sp>
          <p:nvSpPr>
            <p:cNvPr id="137" name="Google Shape;137;p4"/>
            <p:cNvSpPr/>
            <p:nvPr/>
          </p:nvSpPr>
          <p:spPr>
            <a:xfrm>
              <a:off x="0" y="0"/>
              <a:ext cx="3670576" cy="1565838"/>
            </a:xfrm>
            <a:custGeom>
              <a:rect b="b" l="l" r="r" t="t"/>
              <a:pathLst>
                <a:path extrusionOk="0" h="1565838" w="3670576">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4"/>
            <p:cNvSpPr txBox="1"/>
            <p:nvPr/>
          </p:nvSpPr>
          <p:spPr>
            <a:xfrm>
              <a:off x="0" y="-38100"/>
              <a:ext cx="3670576" cy="160393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9" name="Google Shape;139;p4"/>
          <p:cNvGrpSpPr/>
          <p:nvPr/>
        </p:nvGrpSpPr>
        <p:grpSpPr>
          <a:xfrm>
            <a:off x="2150190" y="2867887"/>
            <a:ext cx="371326" cy="6126118"/>
            <a:chOff x="0" y="-47625"/>
            <a:chExt cx="97798" cy="1613463"/>
          </a:xfrm>
        </p:grpSpPr>
        <p:sp>
          <p:nvSpPr>
            <p:cNvPr id="140" name="Google Shape;140;p4"/>
            <p:cNvSpPr/>
            <p:nvPr/>
          </p:nvSpPr>
          <p:spPr>
            <a:xfrm>
              <a:off x="0" y="0"/>
              <a:ext cx="97798" cy="1565838"/>
            </a:xfrm>
            <a:custGeom>
              <a:rect b="b" l="l" r="r" t="t"/>
              <a:pathLst>
                <a:path extrusionOk="0" h="1565838" w="97798">
                  <a:moveTo>
                    <a:pt x="0" y="0"/>
                  </a:moveTo>
                  <a:lnTo>
                    <a:pt x="97798" y="0"/>
                  </a:lnTo>
                  <a:lnTo>
                    <a:pt x="97798" y="1565838"/>
                  </a:lnTo>
                  <a:lnTo>
                    <a:pt x="0" y="1565838"/>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4"/>
            <p:cNvSpPr txBox="1"/>
            <p:nvPr/>
          </p:nvSpPr>
          <p:spPr>
            <a:xfrm>
              <a:off x="0" y="-47625"/>
              <a:ext cx="97798" cy="1613463"/>
            </a:xfrm>
            <a:prstGeom prst="rect">
              <a:avLst/>
            </a:prstGeom>
            <a:noFill/>
            <a:ln>
              <a:noFill/>
            </a:ln>
          </p:spPr>
          <p:txBody>
            <a:bodyPr anchorCtr="0" anchor="ctr" bIns="50800" lIns="50800" spcFirstLastPara="1" rIns="50800" wrap="square" tIns="50800">
              <a:noAutofit/>
            </a:bodyPr>
            <a:lstStyle/>
            <a:p>
              <a:pPr indent="0" lvl="0" marL="0" marR="0" rtl="0" algn="ctr">
                <a:lnSpc>
                  <a:spcPct val="17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 name="Google Shape;142;p4"/>
          <p:cNvSpPr txBox="1"/>
          <p:nvPr/>
        </p:nvSpPr>
        <p:spPr>
          <a:xfrm>
            <a:off x="2817370" y="3237269"/>
            <a:ext cx="12336720" cy="480901"/>
          </a:xfrm>
          <a:prstGeom prst="rect">
            <a:avLst/>
          </a:prstGeom>
          <a:noFill/>
          <a:ln>
            <a:noFill/>
          </a:ln>
        </p:spPr>
        <p:txBody>
          <a:bodyPr anchorCtr="0" anchor="t" bIns="0" lIns="0" spcFirstLastPara="1" rIns="0" wrap="square" tIns="0">
            <a:spAutoFit/>
          </a:bodyPr>
          <a:lstStyle/>
          <a:p>
            <a:pPr indent="0" lvl="1" marL="323850" marR="0" rtl="0" algn="just">
              <a:lnSpc>
                <a:spcPct val="140000"/>
              </a:lnSpc>
              <a:spcBef>
                <a:spcPts val="0"/>
              </a:spcBef>
              <a:spcAft>
                <a:spcPts val="0"/>
              </a:spcAft>
              <a:buNone/>
            </a:pPr>
            <a:r>
              <a:t/>
            </a:r>
            <a:endParaRPr b="0" i="0" sz="3000" u="none" cap="none" strike="noStrike">
              <a:solidFill>
                <a:srgbClr val="252D37"/>
              </a:solidFill>
              <a:latin typeface="Barlow"/>
              <a:ea typeface="Barlow"/>
              <a:cs typeface="Barlow"/>
              <a:sym typeface="Barlow"/>
            </a:endParaRPr>
          </a:p>
        </p:txBody>
      </p:sp>
      <p:sp>
        <p:nvSpPr>
          <p:cNvPr id="143" name="Google Shape;143;p4"/>
          <p:cNvSpPr txBox="1"/>
          <p:nvPr/>
        </p:nvSpPr>
        <p:spPr>
          <a:xfrm>
            <a:off x="16727515" y="8933708"/>
            <a:ext cx="1063569" cy="627238"/>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2</a:t>
            </a:r>
            <a:endParaRPr/>
          </a:p>
        </p:txBody>
      </p:sp>
      <p:sp>
        <p:nvSpPr>
          <p:cNvPr id="144" name="Google Shape;144;p4"/>
          <p:cNvSpPr/>
          <p:nvPr/>
        </p:nvSpPr>
        <p:spPr>
          <a:xfrm>
            <a:off x="2843496" y="4268952"/>
            <a:ext cx="12965880" cy="3323987"/>
          </a:xfrm>
          <a:prstGeom prst="rect">
            <a:avLst/>
          </a:prstGeom>
          <a:noFill/>
          <a:ln>
            <a:noFill/>
          </a:ln>
        </p:spPr>
        <p:txBody>
          <a:bodyPr anchorCtr="0" anchor="ctr" bIns="45700" lIns="91425" spcFirstLastPara="1" rIns="91425" wrap="square" tIns="45700">
            <a:spAutoFit/>
          </a:bodyPr>
          <a:lstStyle/>
          <a:p>
            <a:pPr indent="0" lvl="0" marL="457200" marR="0" rtl="0" algn="l">
              <a:lnSpc>
                <a:spcPct val="100000"/>
              </a:lnSpc>
              <a:spcBef>
                <a:spcPts val="0"/>
              </a:spcBef>
              <a:spcAft>
                <a:spcPts val="0"/>
              </a:spcAft>
              <a:buNone/>
            </a:pPr>
            <a:r>
              <a:rPr lang="en-US" sz="3000">
                <a:solidFill>
                  <a:schemeClr val="dk1"/>
                </a:solidFill>
                <a:latin typeface="Barlow Medium"/>
                <a:ea typeface="Barlow Medium"/>
                <a:cs typeface="Barlow Medium"/>
                <a:sym typeface="Barlow Medium"/>
              </a:rPr>
              <a:t>Social media platforms, especially Reddit, serve as a rich data source for studying mental health discourse due to their anonymity and topic-based communities. This study analyzes Reddit posts spanning several years using advanced NLP methods to classify sentiment and emotion. A key innovation is the time normalization technique, which adjusts for fluctuations in posting activity across time to reveal genuine emotional and psychological trends.</a:t>
            </a:r>
            <a:endParaRPr>
              <a:latin typeface="Barlow Medium"/>
              <a:ea typeface="Barlow Medium"/>
              <a:cs typeface="Barlow Medium"/>
              <a:sym typeface="Barlow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48" name="Shape 148"/>
        <p:cNvGrpSpPr/>
        <p:nvPr/>
      </p:nvGrpSpPr>
      <p:grpSpPr>
        <a:xfrm>
          <a:off x="0" y="0"/>
          <a:ext cx="0" cy="0"/>
          <a:chOff x="0" y="0"/>
          <a:chExt cx="0" cy="0"/>
        </a:xfrm>
      </p:grpSpPr>
      <p:sp>
        <p:nvSpPr>
          <p:cNvPr id="149" name="Google Shape;149;p6"/>
          <p:cNvSpPr txBox="1"/>
          <p:nvPr/>
        </p:nvSpPr>
        <p:spPr>
          <a:xfrm>
            <a:off x="1676396" y="746225"/>
            <a:ext cx="12814500" cy="11304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1" lang="en-US" sz="9180">
                <a:solidFill>
                  <a:srgbClr val="D96627"/>
                </a:solidFill>
                <a:latin typeface="Lato"/>
                <a:ea typeface="Lato"/>
                <a:cs typeface="Lato"/>
                <a:sym typeface="Lato"/>
              </a:rPr>
              <a:t>Research Objectives</a:t>
            </a:r>
            <a:endParaRPr/>
          </a:p>
        </p:txBody>
      </p:sp>
      <p:sp>
        <p:nvSpPr>
          <p:cNvPr id="150" name="Google Shape;150;p6"/>
          <p:cNvSpPr txBox="1"/>
          <p:nvPr/>
        </p:nvSpPr>
        <p:spPr>
          <a:xfrm>
            <a:off x="2875848" y="4482569"/>
            <a:ext cx="5612215" cy="480901"/>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151" name="Google Shape;151;p6"/>
          <p:cNvGrpSpPr/>
          <p:nvPr/>
        </p:nvGrpSpPr>
        <p:grpSpPr>
          <a:xfrm>
            <a:off x="1676400" y="2220326"/>
            <a:ext cx="14279643" cy="6522851"/>
            <a:chOff x="0" y="-38100"/>
            <a:chExt cx="1724428" cy="1194202"/>
          </a:xfrm>
        </p:grpSpPr>
        <p:sp>
          <p:nvSpPr>
            <p:cNvPr id="152" name="Google Shape;152;p6"/>
            <p:cNvSpPr/>
            <p:nvPr/>
          </p:nvSpPr>
          <p:spPr>
            <a:xfrm>
              <a:off x="0" y="0"/>
              <a:ext cx="1724428" cy="1156102"/>
            </a:xfrm>
            <a:custGeom>
              <a:rect b="b" l="l" r="r" t="t"/>
              <a:pathLst>
                <a:path extrusionOk="0" h="1156102" w="1724428">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txBox="1"/>
            <p:nvPr/>
          </p:nvSpPr>
          <p:spPr>
            <a:xfrm>
              <a:off x="0" y="-38100"/>
              <a:ext cx="1724428" cy="119420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4" name="Google Shape;154;p6"/>
          <p:cNvSpPr txBox="1"/>
          <p:nvPr/>
        </p:nvSpPr>
        <p:spPr>
          <a:xfrm>
            <a:off x="2138826" y="3134400"/>
            <a:ext cx="13202400" cy="4694700"/>
          </a:xfrm>
          <a:prstGeom prst="rect">
            <a:avLst/>
          </a:prstGeom>
          <a:noFill/>
          <a:ln>
            <a:noFill/>
          </a:ln>
        </p:spPr>
        <p:txBody>
          <a:bodyPr anchorCtr="0" anchor="t" bIns="0" lIns="0" spcFirstLastPara="1" rIns="0" wrap="square" tIns="0">
            <a:spAutoFit/>
          </a:bodyPr>
          <a:lstStyle/>
          <a:p>
            <a:pPr indent="-387350" lvl="0" marL="457200" rtl="0" algn="just">
              <a:lnSpc>
                <a:spcPct val="140000"/>
              </a:lnSpc>
              <a:spcBef>
                <a:spcPts val="0"/>
              </a:spcBef>
              <a:spcAft>
                <a:spcPts val="0"/>
              </a:spcAft>
              <a:buClr>
                <a:schemeClr val="dk1"/>
              </a:buClr>
              <a:buSzPts val="2500"/>
              <a:buFont typeface="Calibri"/>
              <a:buAutoNum type="arabicPeriod"/>
            </a:pPr>
            <a:r>
              <a:rPr b="1" lang="en-US" sz="2500">
                <a:solidFill>
                  <a:schemeClr val="dk1"/>
                </a:solidFill>
                <a:latin typeface="Barlow"/>
                <a:ea typeface="Barlow"/>
                <a:cs typeface="Barlow"/>
                <a:sym typeface="Barlow"/>
              </a:rPr>
              <a:t>Identify temporal trends in public sentiment and emotional expression related to mental health.</a:t>
            </a:r>
            <a:br>
              <a:rPr b="1" lang="en-US" sz="2500">
                <a:solidFill>
                  <a:schemeClr val="dk1"/>
                </a:solidFill>
                <a:latin typeface="Barlow"/>
                <a:ea typeface="Barlow"/>
                <a:cs typeface="Barlow"/>
                <a:sym typeface="Barlow"/>
              </a:rPr>
            </a:br>
            <a:endParaRPr b="1" sz="2500">
              <a:solidFill>
                <a:schemeClr val="dk1"/>
              </a:solidFill>
              <a:latin typeface="Barlow"/>
              <a:ea typeface="Barlow"/>
              <a:cs typeface="Barlow"/>
              <a:sym typeface="Barlow"/>
            </a:endParaRPr>
          </a:p>
          <a:p>
            <a:pPr indent="-387350" lvl="0" marL="457200" rtl="0" algn="just">
              <a:lnSpc>
                <a:spcPct val="140000"/>
              </a:lnSpc>
              <a:spcBef>
                <a:spcPts val="0"/>
              </a:spcBef>
              <a:spcAft>
                <a:spcPts val="0"/>
              </a:spcAft>
              <a:buClr>
                <a:schemeClr val="dk1"/>
              </a:buClr>
              <a:buSzPts val="2500"/>
              <a:buFont typeface="Calibri"/>
              <a:buAutoNum type="arabicPeriod"/>
            </a:pPr>
            <a:r>
              <a:rPr b="1" lang="en-US" sz="2500">
                <a:solidFill>
                  <a:schemeClr val="dk1"/>
                </a:solidFill>
                <a:latin typeface="Barlow"/>
                <a:ea typeface="Barlow"/>
                <a:cs typeface="Barlow"/>
                <a:sym typeface="Barlow"/>
              </a:rPr>
              <a:t>Address temporal skew in social media datasets to reveal long-term psychological shifts.</a:t>
            </a:r>
            <a:br>
              <a:rPr b="1" lang="en-US" sz="2500">
                <a:solidFill>
                  <a:schemeClr val="dk1"/>
                </a:solidFill>
                <a:latin typeface="Barlow"/>
                <a:ea typeface="Barlow"/>
                <a:cs typeface="Barlow"/>
                <a:sym typeface="Barlow"/>
              </a:rPr>
            </a:br>
            <a:endParaRPr b="1" sz="2500">
              <a:solidFill>
                <a:schemeClr val="dk1"/>
              </a:solidFill>
              <a:latin typeface="Barlow"/>
              <a:ea typeface="Barlow"/>
              <a:cs typeface="Barlow"/>
              <a:sym typeface="Barlow"/>
            </a:endParaRPr>
          </a:p>
          <a:p>
            <a:pPr indent="-387350" lvl="0" marL="457200" rtl="0" algn="just">
              <a:lnSpc>
                <a:spcPct val="140000"/>
              </a:lnSpc>
              <a:spcBef>
                <a:spcPts val="0"/>
              </a:spcBef>
              <a:spcAft>
                <a:spcPts val="0"/>
              </a:spcAft>
              <a:buClr>
                <a:schemeClr val="dk1"/>
              </a:buClr>
              <a:buSzPts val="2500"/>
              <a:buFont typeface="Calibri"/>
              <a:buAutoNum type="arabicPeriod"/>
            </a:pPr>
            <a:r>
              <a:rPr b="1" lang="en-US" sz="2500">
                <a:solidFill>
                  <a:schemeClr val="dk1"/>
                </a:solidFill>
                <a:latin typeface="Barlow"/>
                <a:ea typeface="Barlow"/>
                <a:cs typeface="Barlow"/>
                <a:sym typeface="Barlow"/>
              </a:rPr>
              <a:t>Compare sentiment-emotion correlation across mental health subreddits.</a:t>
            </a:r>
            <a:br>
              <a:rPr b="1" lang="en-US" sz="2500">
                <a:solidFill>
                  <a:schemeClr val="dk1"/>
                </a:solidFill>
                <a:latin typeface="Barlow"/>
                <a:ea typeface="Barlow"/>
                <a:cs typeface="Barlow"/>
                <a:sym typeface="Barlow"/>
              </a:rPr>
            </a:br>
            <a:endParaRPr b="1" sz="2500">
              <a:solidFill>
                <a:schemeClr val="dk1"/>
              </a:solidFill>
              <a:latin typeface="Barlow"/>
              <a:ea typeface="Barlow"/>
              <a:cs typeface="Barlow"/>
              <a:sym typeface="Barlow"/>
            </a:endParaRPr>
          </a:p>
          <a:p>
            <a:pPr indent="-387350" lvl="0" marL="457200" rtl="0" algn="just">
              <a:lnSpc>
                <a:spcPct val="140000"/>
              </a:lnSpc>
              <a:spcBef>
                <a:spcPts val="0"/>
              </a:spcBef>
              <a:spcAft>
                <a:spcPts val="0"/>
              </a:spcAft>
              <a:buClr>
                <a:schemeClr val="dk1"/>
              </a:buClr>
              <a:buSzPts val="2500"/>
              <a:buFont typeface="Calibri"/>
              <a:buAutoNum type="arabicPeriod"/>
            </a:pPr>
            <a:r>
              <a:rPr b="1" lang="en-US" sz="2500">
                <a:solidFill>
                  <a:schemeClr val="dk1"/>
                </a:solidFill>
                <a:latin typeface="Barlow"/>
                <a:ea typeface="Barlow"/>
                <a:cs typeface="Barlow"/>
                <a:sym typeface="Barlow"/>
              </a:rPr>
              <a:t>Generate actionable insights for mental health professionals, policymakers, and platform moderators.</a:t>
            </a:r>
            <a:endParaRPr b="1" sz="2500">
              <a:solidFill>
                <a:schemeClr val="dk1"/>
              </a:solidFill>
              <a:latin typeface="Barlow"/>
              <a:ea typeface="Barlow"/>
              <a:cs typeface="Barlow"/>
              <a:sym typeface="Barlow"/>
            </a:endParaRPr>
          </a:p>
        </p:txBody>
      </p:sp>
      <p:sp>
        <p:nvSpPr>
          <p:cNvPr id="155" name="Google Shape;155;p6"/>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59" name="Shape 159"/>
        <p:cNvGrpSpPr/>
        <p:nvPr/>
      </p:nvGrpSpPr>
      <p:grpSpPr>
        <a:xfrm>
          <a:off x="0" y="0"/>
          <a:ext cx="0" cy="0"/>
          <a:chOff x="0" y="0"/>
          <a:chExt cx="0" cy="0"/>
        </a:xfrm>
      </p:grpSpPr>
      <p:sp>
        <p:nvSpPr>
          <p:cNvPr id="160" name="Google Shape;160;p5"/>
          <p:cNvSpPr txBox="1"/>
          <p:nvPr/>
        </p:nvSpPr>
        <p:spPr>
          <a:xfrm>
            <a:off x="281733" y="1512650"/>
            <a:ext cx="9858900" cy="455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1" lang="en-US" sz="3700">
                <a:solidFill>
                  <a:srgbClr val="D96627"/>
                </a:solidFill>
                <a:latin typeface="Lato"/>
                <a:ea typeface="Lato"/>
                <a:cs typeface="Lato"/>
                <a:sym typeface="Lato"/>
              </a:rPr>
              <a:t>Significance of the Study</a:t>
            </a:r>
            <a:endParaRPr sz="3700"/>
          </a:p>
        </p:txBody>
      </p:sp>
      <p:sp>
        <p:nvSpPr>
          <p:cNvPr id="161" name="Google Shape;161;p5"/>
          <p:cNvSpPr txBox="1"/>
          <p:nvPr/>
        </p:nvSpPr>
        <p:spPr>
          <a:xfrm>
            <a:off x="2785045" y="3507583"/>
            <a:ext cx="5612100" cy="461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162" name="Google Shape;162;p5"/>
          <p:cNvGrpSpPr/>
          <p:nvPr/>
        </p:nvGrpSpPr>
        <p:grpSpPr>
          <a:xfrm>
            <a:off x="2122950" y="2524523"/>
            <a:ext cx="6750448" cy="525911"/>
            <a:chOff x="0" y="-38100"/>
            <a:chExt cx="1777884" cy="113216"/>
          </a:xfrm>
        </p:grpSpPr>
        <p:sp>
          <p:nvSpPr>
            <p:cNvPr id="163" name="Google Shape;163;p5"/>
            <p:cNvSpPr/>
            <p:nvPr/>
          </p:nvSpPr>
          <p:spPr>
            <a:xfrm>
              <a:off x="0" y="0"/>
              <a:ext cx="1777884" cy="75116"/>
            </a:xfrm>
            <a:custGeom>
              <a:rect b="b" l="l" r="r" t="t"/>
              <a:pathLst>
                <a:path extrusionOk="0" h="75116" w="1777884">
                  <a:moveTo>
                    <a:pt x="0" y="0"/>
                  </a:moveTo>
                  <a:lnTo>
                    <a:pt x="1777884" y="0"/>
                  </a:lnTo>
                  <a:lnTo>
                    <a:pt x="1777884" y="75116"/>
                  </a:lnTo>
                  <a:lnTo>
                    <a:pt x="0" y="75116"/>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5"/>
            <p:cNvSpPr txBox="1"/>
            <p:nvPr/>
          </p:nvSpPr>
          <p:spPr>
            <a:xfrm>
              <a:off x="0" y="-38100"/>
              <a:ext cx="1777884" cy="11321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 name="Google Shape;165;p5"/>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4</a:t>
            </a:r>
            <a:endParaRPr/>
          </a:p>
        </p:txBody>
      </p:sp>
      <p:sp>
        <p:nvSpPr>
          <p:cNvPr id="166" name="Google Shape;166;p5"/>
          <p:cNvSpPr/>
          <p:nvPr/>
        </p:nvSpPr>
        <p:spPr>
          <a:xfrm>
            <a:off x="2817002" y="4759912"/>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67" name="Google Shape;167;p5"/>
          <p:cNvSpPr txBox="1"/>
          <p:nvPr/>
        </p:nvSpPr>
        <p:spPr>
          <a:xfrm>
            <a:off x="3124200" y="5055326"/>
            <a:ext cx="457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5"/>
          <p:cNvSpPr/>
          <p:nvPr/>
        </p:nvSpPr>
        <p:spPr>
          <a:xfrm>
            <a:off x="2122950" y="2766116"/>
            <a:ext cx="6751514" cy="6166400"/>
          </a:xfrm>
          <a:custGeom>
            <a:rect b="b" l="l" r="r" t="t"/>
            <a:pathLst>
              <a:path extrusionOk="0" h="1327535" w="1777884">
                <a:moveTo>
                  <a:pt x="51610" y="0"/>
                </a:moveTo>
                <a:lnTo>
                  <a:pt x="1726274" y="0"/>
                </a:lnTo>
                <a:cubicBezTo>
                  <a:pt x="1754778" y="0"/>
                  <a:pt x="1777884" y="23106"/>
                  <a:pt x="1777884" y="51610"/>
                </a:cubicBezTo>
                <a:lnTo>
                  <a:pt x="1777884" y="1275926"/>
                </a:lnTo>
                <a:cubicBezTo>
                  <a:pt x="1777884" y="1304429"/>
                  <a:pt x="1754778" y="1327535"/>
                  <a:pt x="1726274" y="1327535"/>
                </a:cubicBezTo>
                <a:lnTo>
                  <a:pt x="51610" y="1327535"/>
                </a:lnTo>
                <a:cubicBezTo>
                  <a:pt x="23106" y="1327535"/>
                  <a:pt x="0" y="1304429"/>
                  <a:pt x="0" y="1275926"/>
                </a:cubicBezTo>
                <a:lnTo>
                  <a:pt x="0" y="51610"/>
                </a:lnTo>
                <a:cubicBezTo>
                  <a:pt x="0" y="23106"/>
                  <a:pt x="23106" y="0"/>
                  <a:pt x="51610" y="0"/>
                </a:cubicBezTo>
                <a:close/>
              </a:path>
            </a:pathLst>
          </a:custGeom>
          <a:solidFill>
            <a:srgbClr val="D96627">
              <a:alpha val="1882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5"/>
          <p:cNvSpPr/>
          <p:nvPr/>
        </p:nvSpPr>
        <p:spPr>
          <a:xfrm>
            <a:off x="2602150" y="3050425"/>
            <a:ext cx="5792100" cy="5511300"/>
          </a:xfrm>
          <a:prstGeom prst="rect">
            <a:avLst/>
          </a:prstGeom>
          <a:noFill/>
          <a:ln>
            <a:noFill/>
          </a:ln>
        </p:spPr>
        <p:txBody>
          <a:bodyPr anchorCtr="0" anchor="ctr" bIns="45700" lIns="91425" spcFirstLastPara="1" rIns="91425" wrap="square" tIns="45700">
            <a:spAutoFit/>
          </a:bodyPr>
          <a:lstStyle/>
          <a:p>
            <a:pPr indent="-419100" lvl="0" marL="457200" rtl="0" algn="l">
              <a:lnSpc>
                <a:spcPct val="115000"/>
              </a:lnSpc>
              <a:spcBef>
                <a:spcPts val="120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Provides insights into how public mental health evolves in response to global events and societal changes.</a:t>
            </a:r>
            <a:br>
              <a:rPr lang="en-US" sz="3000">
                <a:solidFill>
                  <a:schemeClr val="dk1"/>
                </a:solidFill>
                <a:latin typeface="Barlow Medium"/>
                <a:ea typeface="Barlow Medium"/>
                <a:cs typeface="Barlow Medium"/>
                <a:sym typeface="Barlow Medium"/>
              </a:rPr>
            </a:br>
            <a:endParaRPr sz="3000">
              <a:solidFill>
                <a:schemeClr val="dk1"/>
              </a:solidFill>
              <a:latin typeface="Barlow Medium"/>
              <a:ea typeface="Barlow Medium"/>
              <a:cs typeface="Barlow Medium"/>
              <a:sym typeface="Barlow Medium"/>
            </a:endParaRPr>
          </a:p>
          <a:p>
            <a:pPr indent="-419100" lvl="0" marL="457200" rtl="0" algn="l">
              <a:lnSpc>
                <a:spcPct val="115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Emphasizes the importance of context-aware digital mental health monitoring.</a:t>
            </a:r>
            <a:br>
              <a:rPr lang="en-US" sz="3000">
                <a:solidFill>
                  <a:schemeClr val="dk1"/>
                </a:solidFill>
                <a:latin typeface="Barlow Medium"/>
                <a:ea typeface="Barlow Medium"/>
                <a:cs typeface="Barlow Medium"/>
                <a:sym typeface="Barlow Medium"/>
              </a:rPr>
            </a:br>
            <a:endParaRPr sz="3000">
              <a:solidFill>
                <a:schemeClr val="dk1"/>
              </a:solidFill>
              <a:latin typeface="Barlow Medium"/>
              <a:ea typeface="Barlow Medium"/>
              <a:cs typeface="Barlow Medium"/>
              <a:sym typeface="Barlow Medium"/>
            </a:endParaRPr>
          </a:p>
        </p:txBody>
      </p:sp>
      <p:sp>
        <p:nvSpPr>
          <p:cNvPr id="170" name="Google Shape;170;p5"/>
          <p:cNvSpPr txBox="1"/>
          <p:nvPr/>
        </p:nvSpPr>
        <p:spPr>
          <a:xfrm>
            <a:off x="8234533" y="1512650"/>
            <a:ext cx="9858900" cy="455700"/>
          </a:xfrm>
          <a:prstGeom prst="rect">
            <a:avLst/>
          </a:prstGeom>
          <a:noFill/>
          <a:ln>
            <a:noFill/>
          </a:ln>
        </p:spPr>
        <p:txBody>
          <a:bodyPr anchorCtr="0" anchor="t" bIns="0" lIns="0" spcFirstLastPara="1" rIns="0" wrap="square" tIns="0">
            <a:spAutoFit/>
          </a:bodyPr>
          <a:lstStyle/>
          <a:p>
            <a:pPr indent="0" lvl="0" marL="0" marR="0" rtl="0" algn="ctr">
              <a:lnSpc>
                <a:spcPct val="80000"/>
              </a:lnSpc>
              <a:spcBef>
                <a:spcPts val="0"/>
              </a:spcBef>
              <a:spcAft>
                <a:spcPts val="0"/>
              </a:spcAft>
              <a:buNone/>
            </a:pPr>
            <a:r>
              <a:rPr b="1" lang="en-US" sz="3700">
                <a:solidFill>
                  <a:srgbClr val="D96627"/>
                </a:solidFill>
                <a:latin typeface="Lato"/>
                <a:ea typeface="Lato"/>
                <a:cs typeface="Lato"/>
                <a:sym typeface="Lato"/>
              </a:rPr>
              <a:t>Limitations and Delimitations</a:t>
            </a:r>
            <a:endParaRPr sz="3700"/>
          </a:p>
        </p:txBody>
      </p:sp>
      <p:sp>
        <p:nvSpPr>
          <p:cNvPr id="171" name="Google Shape;171;p5"/>
          <p:cNvSpPr txBox="1"/>
          <p:nvPr/>
        </p:nvSpPr>
        <p:spPr>
          <a:xfrm>
            <a:off x="10530195" y="3524983"/>
            <a:ext cx="5612100" cy="461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172" name="Google Shape;172;p5"/>
          <p:cNvGrpSpPr/>
          <p:nvPr/>
        </p:nvGrpSpPr>
        <p:grpSpPr>
          <a:xfrm>
            <a:off x="9868100" y="2541923"/>
            <a:ext cx="6750448" cy="525911"/>
            <a:chOff x="0" y="-38100"/>
            <a:chExt cx="1777884" cy="113216"/>
          </a:xfrm>
        </p:grpSpPr>
        <p:sp>
          <p:nvSpPr>
            <p:cNvPr id="173" name="Google Shape;173;p5"/>
            <p:cNvSpPr/>
            <p:nvPr/>
          </p:nvSpPr>
          <p:spPr>
            <a:xfrm>
              <a:off x="0" y="0"/>
              <a:ext cx="1777884" cy="75116"/>
            </a:xfrm>
            <a:custGeom>
              <a:rect b="b" l="l" r="r" t="t"/>
              <a:pathLst>
                <a:path extrusionOk="0" h="75116" w="1777884">
                  <a:moveTo>
                    <a:pt x="0" y="0"/>
                  </a:moveTo>
                  <a:lnTo>
                    <a:pt x="1777884" y="0"/>
                  </a:lnTo>
                  <a:lnTo>
                    <a:pt x="1777884" y="75116"/>
                  </a:lnTo>
                  <a:lnTo>
                    <a:pt x="0" y="75116"/>
                  </a:ln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5"/>
            <p:cNvSpPr txBox="1"/>
            <p:nvPr/>
          </p:nvSpPr>
          <p:spPr>
            <a:xfrm>
              <a:off x="0" y="-38100"/>
              <a:ext cx="1777800" cy="113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5" name="Google Shape;175;p5"/>
          <p:cNvSpPr/>
          <p:nvPr/>
        </p:nvSpPr>
        <p:spPr>
          <a:xfrm>
            <a:off x="10562152" y="4777312"/>
            <a:ext cx="184800" cy="3693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76" name="Google Shape;176;p5"/>
          <p:cNvSpPr txBox="1"/>
          <p:nvPr/>
        </p:nvSpPr>
        <p:spPr>
          <a:xfrm>
            <a:off x="10869350" y="5072726"/>
            <a:ext cx="45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5"/>
          <p:cNvSpPr/>
          <p:nvPr/>
        </p:nvSpPr>
        <p:spPr>
          <a:xfrm>
            <a:off x="9868100" y="2783516"/>
            <a:ext cx="6751514" cy="6166400"/>
          </a:xfrm>
          <a:custGeom>
            <a:rect b="b" l="l" r="r" t="t"/>
            <a:pathLst>
              <a:path extrusionOk="0" h="1327535" w="1777884">
                <a:moveTo>
                  <a:pt x="51610" y="0"/>
                </a:moveTo>
                <a:lnTo>
                  <a:pt x="1726274" y="0"/>
                </a:lnTo>
                <a:cubicBezTo>
                  <a:pt x="1754778" y="0"/>
                  <a:pt x="1777884" y="23106"/>
                  <a:pt x="1777884" y="51610"/>
                </a:cubicBezTo>
                <a:lnTo>
                  <a:pt x="1777884" y="1275926"/>
                </a:lnTo>
                <a:cubicBezTo>
                  <a:pt x="1777884" y="1304429"/>
                  <a:pt x="1754778" y="1327535"/>
                  <a:pt x="1726274" y="1327535"/>
                </a:cubicBezTo>
                <a:lnTo>
                  <a:pt x="51610" y="1327535"/>
                </a:lnTo>
                <a:cubicBezTo>
                  <a:pt x="23106" y="1327535"/>
                  <a:pt x="0" y="1304429"/>
                  <a:pt x="0" y="1275926"/>
                </a:cubicBezTo>
                <a:lnTo>
                  <a:pt x="0" y="51610"/>
                </a:lnTo>
                <a:cubicBezTo>
                  <a:pt x="0" y="23106"/>
                  <a:pt x="23106" y="0"/>
                  <a:pt x="51610"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5"/>
          <p:cNvSpPr/>
          <p:nvPr/>
        </p:nvSpPr>
        <p:spPr>
          <a:xfrm>
            <a:off x="10347275" y="2626675"/>
            <a:ext cx="5792100" cy="6358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US" sz="3000">
                <a:solidFill>
                  <a:schemeClr val="dk1"/>
                </a:solidFill>
                <a:latin typeface="Barlow Medium"/>
                <a:ea typeface="Barlow Medium"/>
                <a:cs typeface="Barlow Medium"/>
                <a:sym typeface="Barlow Medium"/>
              </a:rPr>
              <a:t>Limitations:</a:t>
            </a:r>
            <a:endParaRPr sz="3000">
              <a:solidFill>
                <a:schemeClr val="dk1"/>
              </a:solidFill>
              <a:latin typeface="Barlow Medium"/>
              <a:ea typeface="Barlow Medium"/>
              <a:cs typeface="Barlow Medium"/>
              <a:sym typeface="Barlow Medium"/>
            </a:endParaRPr>
          </a:p>
          <a:p>
            <a:pPr indent="-361950" lvl="0" marL="457200" rtl="0" algn="l">
              <a:lnSpc>
                <a:spcPct val="115000"/>
              </a:lnSpc>
              <a:spcBef>
                <a:spcPts val="1200"/>
              </a:spcBef>
              <a:spcAft>
                <a:spcPts val="0"/>
              </a:spcAft>
              <a:buClr>
                <a:schemeClr val="dk1"/>
              </a:buClr>
              <a:buSzPts val="2100"/>
              <a:buFont typeface="Barlow Medium"/>
              <a:buChar char="●"/>
            </a:pPr>
            <a:r>
              <a:rPr lang="en-US" sz="2100">
                <a:solidFill>
                  <a:schemeClr val="dk1"/>
                </a:solidFill>
                <a:latin typeface="Barlow Medium"/>
                <a:ea typeface="Barlow Medium"/>
                <a:cs typeface="Barlow Medium"/>
                <a:sym typeface="Barlow Medium"/>
              </a:rPr>
              <a:t>Focus on English-language Reddit posts.</a:t>
            </a:r>
            <a:br>
              <a:rPr lang="en-US" sz="2100">
                <a:solidFill>
                  <a:schemeClr val="dk1"/>
                </a:solidFill>
                <a:latin typeface="Barlow Medium"/>
                <a:ea typeface="Barlow Medium"/>
                <a:cs typeface="Barlow Medium"/>
                <a:sym typeface="Barlow Medium"/>
              </a:rPr>
            </a:br>
            <a:endParaRPr sz="2100">
              <a:solidFill>
                <a:schemeClr val="dk1"/>
              </a:solidFill>
              <a:latin typeface="Barlow Medium"/>
              <a:ea typeface="Barlow Medium"/>
              <a:cs typeface="Barlow Medium"/>
              <a:sym typeface="Barlow Medium"/>
            </a:endParaRPr>
          </a:p>
          <a:p>
            <a:pPr indent="-361950" lvl="0" marL="457200" rtl="0" algn="l">
              <a:lnSpc>
                <a:spcPct val="115000"/>
              </a:lnSpc>
              <a:spcBef>
                <a:spcPts val="0"/>
              </a:spcBef>
              <a:spcAft>
                <a:spcPts val="0"/>
              </a:spcAft>
              <a:buClr>
                <a:schemeClr val="dk1"/>
              </a:buClr>
              <a:buSzPts val="2100"/>
              <a:buFont typeface="Barlow Medium"/>
              <a:buChar char="●"/>
            </a:pPr>
            <a:r>
              <a:rPr lang="en-US" sz="2100">
                <a:solidFill>
                  <a:schemeClr val="dk1"/>
                </a:solidFill>
                <a:latin typeface="Barlow Medium"/>
                <a:ea typeface="Barlow Medium"/>
                <a:cs typeface="Barlow Medium"/>
                <a:sym typeface="Barlow Medium"/>
              </a:rPr>
              <a:t>Exclusion of deleted posts and user demographic information.</a:t>
            </a:r>
            <a:br>
              <a:rPr lang="en-US" sz="2100">
                <a:solidFill>
                  <a:schemeClr val="dk1"/>
                </a:solidFill>
                <a:latin typeface="Barlow Medium"/>
                <a:ea typeface="Barlow Medium"/>
                <a:cs typeface="Barlow Medium"/>
                <a:sym typeface="Barlow Medium"/>
              </a:rPr>
            </a:br>
            <a:endParaRPr sz="2100">
              <a:solidFill>
                <a:schemeClr val="dk1"/>
              </a:solidFill>
              <a:latin typeface="Barlow Medium"/>
              <a:ea typeface="Barlow Medium"/>
              <a:cs typeface="Barlow Medium"/>
              <a:sym typeface="Barlow Medium"/>
            </a:endParaRPr>
          </a:p>
          <a:p>
            <a:pPr indent="0" lvl="0" marL="0" rtl="0" algn="l">
              <a:lnSpc>
                <a:spcPct val="115000"/>
              </a:lnSpc>
              <a:spcBef>
                <a:spcPts val="1200"/>
              </a:spcBef>
              <a:spcAft>
                <a:spcPts val="0"/>
              </a:spcAft>
              <a:buNone/>
            </a:pPr>
            <a:r>
              <a:rPr lang="en-US" sz="3000">
                <a:solidFill>
                  <a:schemeClr val="dk1"/>
                </a:solidFill>
                <a:latin typeface="Barlow Medium"/>
                <a:ea typeface="Barlow Medium"/>
                <a:cs typeface="Barlow Medium"/>
                <a:sym typeface="Barlow Medium"/>
              </a:rPr>
              <a:t>Delimitations:</a:t>
            </a:r>
            <a:endParaRPr sz="3000">
              <a:solidFill>
                <a:schemeClr val="dk1"/>
              </a:solidFill>
              <a:latin typeface="Barlow Medium"/>
              <a:ea typeface="Barlow Medium"/>
              <a:cs typeface="Barlow Medium"/>
              <a:sym typeface="Barlow Medium"/>
            </a:endParaRPr>
          </a:p>
          <a:p>
            <a:pPr indent="-355600" lvl="0" marL="457200" rtl="0" algn="l">
              <a:lnSpc>
                <a:spcPct val="115000"/>
              </a:lnSpc>
              <a:spcBef>
                <a:spcPts val="1200"/>
              </a:spcBef>
              <a:spcAft>
                <a:spcPts val="0"/>
              </a:spcAft>
              <a:buClr>
                <a:schemeClr val="dk1"/>
              </a:buClr>
              <a:buSzPts val="2000"/>
              <a:buFont typeface="Barlow Medium"/>
              <a:buChar char="●"/>
            </a:pPr>
            <a:r>
              <a:rPr lang="en-US" sz="2000">
                <a:solidFill>
                  <a:schemeClr val="dk1"/>
                </a:solidFill>
                <a:latin typeface="Barlow Medium"/>
                <a:ea typeface="Barlow Medium"/>
                <a:cs typeface="Barlow Medium"/>
                <a:sym typeface="Barlow Medium"/>
              </a:rPr>
              <a:t>Analysis confined to specific mental health subreddits.</a:t>
            </a:r>
            <a:br>
              <a:rPr lang="en-US" sz="2000">
                <a:solidFill>
                  <a:schemeClr val="dk1"/>
                </a:solidFill>
                <a:latin typeface="Barlow Medium"/>
                <a:ea typeface="Barlow Medium"/>
                <a:cs typeface="Barlow Medium"/>
                <a:sym typeface="Barlow Medium"/>
              </a:rPr>
            </a:br>
            <a:endParaRPr sz="2000">
              <a:solidFill>
                <a:schemeClr val="dk1"/>
              </a:solidFill>
              <a:latin typeface="Barlow Medium"/>
              <a:ea typeface="Barlow Medium"/>
              <a:cs typeface="Barlow Medium"/>
              <a:sym typeface="Barlow Medium"/>
            </a:endParaRPr>
          </a:p>
          <a:p>
            <a:pPr indent="-355600" lvl="0" marL="457200" rtl="0" algn="l">
              <a:lnSpc>
                <a:spcPct val="115000"/>
              </a:lnSpc>
              <a:spcBef>
                <a:spcPts val="0"/>
              </a:spcBef>
              <a:spcAft>
                <a:spcPts val="0"/>
              </a:spcAft>
              <a:buClr>
                <a:schemeClr val="dk1"/>
              </a:buClr>
              <a:buSzPts val="2000"/>
              <a:buFont typeface="Barlow Medium"/>
              <a:buChar char="●"/>
            </a:pPr>
            <a:r>
              <a:rPr lang="en-US" sz="2000">
                <a:solidFill>
                  <a:schemeClr val="dk1"/>
                </a:solidFill>
                <a:latin typeface="Barlow Medium"/>
                <a:ea typeface="Barlow Medium"/>
                <a:cs typeface="Barlow Medium"/>
                <a:sym typeface="Barlow Medium"/>
              </a:rPr>
              <a:t>Time normalization may miss micro-trends within high-activity periods.</a:t>
            </a:r>
            <a:endParaRPr sz="3000">
              <a:solidFill>
                <a:schemeClr val="dk1"/>
              </a:solidFill>
              <a:latin typeface="Barlow Medium"/>
              <a:ea typeface="Barlow Medium"/>
              <a:cs typeface="Barlow Medium"/>
              <a:sym typeface="Barlow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82" name="Shape 182"/>
        <p:cNvGrpSpPr/>
        <p:nvPr/>
      </p:nvGrpSpPr>
      <p:grpSpPr>
        <a:xfrm>
          <a:off x="0" y="0"/>
          <a:ext cx="0" cy="0"/>
          <a:chOff x="0" y="0"/>
          <a:chExt cx="0" cy="0"/>
        </a:xfrm>
      </p:grpSpPr>
      <p:sp>
        <p:nvSpPr>
          <p:cNvPr id="183" name="Google Shape;183;g3576f28cd67_1_24"/>
          <p:cNvSpPr txBox="1"/>
          <p:nvPr/>
        </p:nvSpPr>
        <p:spPr>
          <a:xfrm>
            <a:off x="1676396" y="746225"/>
            <a:ext cx="12814500" cy="2797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400"/>
              </a:spcBef>
              <a:spcAft>
                <a:spcPts val="0"/>
              </a:spcAft>
              <a:buClr>
                <a:schemeClr val="dk1"/>
              </a:buClr>
              <a:buSzPts val="1100"/>
              <a:buFont typeface="Arial"/>
              <a:buNone/>
            </a:pPr>
            <a:r>
              <a:rPr b="1" lang="en-US" sz="9150">
                <a:solidFill>
                  <a:srgbClr val="D96627"/>
                </a:solidFill>
                <a:latin typeface="Lato"/>
                <a:ea typeface="Lato"/>
                <a:cs typeface="Lato"/>
                <a:sym typeface="Lato"/>
              </a:rPr>
              <a:t>LITERATURE REVIEW</a:t>
            </a:r>
            <a:endParaRPr b="1" sz="9150">
              <a:solidFill>
                <a:srgbClr val="D96627"/>
              </a:solidFill>
              <a:latin typeface="Lato"/>
              <a:ea typeface="Lato"/>
              <a:cs typeface="Lato"/>
              <a:sym typeface="Lato"/>
            </a:endParaRPr>
          </a:p>
          <a:p>
            <a:pPr indent="0" lvl="0" marL="0" marR="0" rtl="0" algn="ctr">
              <a:lnSpc>
                <a:spcPct val="80000"/>
              </a:lnSpc>
              <a:spcBef>
                <a:spcPts val="400"/>
              </a:spcBef>
              <a:spcAft>
                <a:spcPts val="0"/>
              </a:spcAft>
              <a:buNone/>
            </a:pPr>
            <a:r>
              <a:t/>
            </a:r>
            <a:endParaRPr b="1" sz="9150">
              <a:solidFill>
                <a:srgbClr val="D96627"/>
              </a:solidFill>
              <a:latin typeface="Lato"/>
              <a:ea typeface="Lato"/>
              <a:cs typeface="Lato"/>
              <a:sym typeface="Lato"/>
            </a:endParaRPr>
          </a:p>
        </p:txBody>
      </p:sp>
      <p:sp>
        <p:nvSpPr>
          <p:cNvPr id="184" name="Google Shape;184;g3576f28cd67_1_24"/>
          <p:cNvSpPr txBox="1"/>
          <p:nvPr/>
        </p:nvSpPr>
        <p:spPr>
          <a:xfrm>
            <a:off x="2875848" y="4482569"/>
            <a:ext cx="5612100" cy="461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185" name="Google Shape;185;g3576f28cd67_1_24"/>
          <p:cNvGrpSpPr/>
          <p:nvPr/>
        </p:nvGrpSpPr>
        <p:grpSpPr>
          <a:xfrm>
            <a:off x="1676400" y="2220326"/>
            <a:ext cx="14279643" cy="6523386"/>
            <a:chOff x="0" y="-38100"/>
            <a:chExt cx="1724428" cy="1194300"/>
          </a:xfrm>
        </p:grpSpPr>
        <p:sp>
          <p:nvSpPr>
            <p:cNvPr id="186" name="Google Shape;186;g3576f28cd67_1_24"/>
            <p:cNvSpPr/>
            <p:nvPr/>
          </p:nvSpPr>
          <p:spPr>
            <a:xfrm>
              <a:off x="0" y="0"/>
              <a:ext cx="1724428" cy="1156102"/>
            </a:xfrm>
            <a:custGeom>
              <a:rect b="b" l="l" r="r" t="t"/>
              <a:pathLst>
                <a:path extrusionOk="0" h="1156102" w="1724428">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g3576f28cd67_1_24"/>
            <p:cNvSpPr txBox="1"/>
            <p:nvPr/>
          </p:nvSpPr>
          <p:spPr>
            <a:xfrm>
              <a:off x="0" y="-38100"/>
              <a:ext cx="1724400" cy="1194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g3576f28cd67_1_24"/>
          <p:cNvSpPr txBox="1"/>
          <p:nvPr/>
        </p:nvSpPr>
        <p:spPr>
          <a:xfrm>
            <a:off x="2215025" y="3180863"/>
            <a:ext cx="13202400" cy="4602300"/>
          </a:xfrm>
          <a:prstGeom prst="rect">
            <a:avLst/>
          </a:prstGeom>
          <a:noFill/>
          <a:ln>
            <a:noFill/>
          </a:ln>
        </p:spPr>
        <p:txBody>
          <a:bodyPr anchorCtr="0" anchor="t" bIns="0" lIns="0" spcFirstLastPara="1" rIns="0" wrap="square" tIns="0">
            <a:spAutoFit/>
          </a:bodyPr>
          <a:lstStyle/>
          <a:p>
            <a:pPr indent="0" lvl="0" marL="0" rtl="0" algn="just">
              <a:lnSpc>
                <a:spcPct val="140000"/>
              </a:lnSpc>
              <a:spcBef>
                <a:spcPts val="0"/>
              </a:spcBef>
              <a:spcAft>
                <a:spcPts val="0"/>
              </a:spcAft>
              <a:buClr>
                <a:schemeClr val="dk1"/>
              </a:buClr>
              <a:buSzPts val="1100"/>
              <a:buFont typeface="Arial"/>
              <a:buNone/>
            </a:pPr>
            <a:r>
              <a:rPr lang="en-US" sz="3000">
                <a:solidFill>
                  <a:schemeClr val="dk1"/>
                </a:solidFill>
                <a:latin typeface="Barlow Medium"/>
                <a:ea typeface="Barlow Medium"/>
                <a:cs typeface="Barlow Medium"/>
                <a:sym typeface="Barlow Medium"/>
              </a:rPr>
              <a:t>Past studies explored:</a:t>
            </a:r>
            <a:endParaRPr sz="3000">
              <a:solidFill>
                <a:schemeClr val="dk1"/>
              </a:solidFill>
              <a:latin typeface="Barlow Medium"/>
              <a:ea typeface="Barlow Medium"/>
              <a:cs typeface="Barlow Medium"/>
              <a:sym typeface="Barlow Medium"/>
            </a:endParaRPr>
          </a:p>
          <a:p>
            <a:pPr indent="-419100" lvl="0" marL="457200" rtl="0" algn="l">
              <a:lnSpc>
                <a:spcPct val="115000"/>
              </a:lnSpc>
              <a:spcBef>
                <a:spcPts val="120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Emoji-based sentiment (Chen et al.)</a:t>
            </a:r>
            <a:endParaRPr sz="3000">
              <a:solidFill>
                <a:schemeClr val="dk1"/>
              </a:solidFill>
              <a:latin typeface="Barlow Medium"/>
              <a:ea typeface="Barlow Medium"/>
              <a:cs typeface="Barlow Medium"/>
              <a:sym typeface="Barlow Medium"/>
            </a:endParaRPr>
          </a:p>
          <a:p>
            <a:pPr indent="-419100" lvl="0" marL="457200" rtl="0" algn="l">
              <a:lnSpc>
                <a:spcPct val="115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Engagement-based trend prediction (Bandari et al.)</a:t>
            </a:r>
            <a:endParaRPr sz="3000">
              <a:solidFill>
                <a:schemeClr val="dk1"/>
              </a:solidFill>
              <a:latin typeface="Barlow Medium"/>
              <a:ea typeface="Barlow Medium"/>
              <a:cs typeface="Barlow Medium"/>
              <a:sym typeface="Barlow Medium"/>
            </a:endParaRPr>
          </a:p>
          <a:p>
            <a:pPr indent="-419100" lvl="0" marL="457200" rtl="0" algn="l">
              <a:lnSpc>
                <a:spcPct val="115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Real-time analytics using Spark (Sharma &amp; Ghosh)</a:t>
            </a:r>
            <a:endParaRPr sz="3000">
              <a:solidFill>
                <a:schemeClr val="dk1"/>
              </a:solidFill>
              <a:latin typeface="Barlow Medium"/>
              <a:ea typeface="Barlow Medium"/>
              <a:cs typeface="Barlow Medium"/>
              <a:sym typeface="Barlow Medium"/>
            </a:endParaRPr>
          </a:p>
          <a:p>
            <a:pPr indent="-419100" lvl="0" marL="457200" rtl="0" algn="l">
              <a:lnSpc>
                <a:spcPct val="115000"/>
              </a:lnSpc>
              <a:spcBef>
                <a:spcPts val="0"/>
              </a:spcBef>
              <a:spcAft>
                <a:spcPts val="0"/>
              </a:spcAft>
              <a:buClr>
                <a:schemeClr val="dk1"/>
              </a:buClr>
              <a:buSzPts val="3000"/>
              <a:buFont typeface="Barlow Medium"/>
              <a:buChar char="●"/>
            </a:pPr>
            <a:r>
              <a:rPr lang="en-US" sz="3000">
                <a:solidFill>
                  <a:schemeClr val="dk1"/>
                </a:solidFill>
                <a:latin typeface="Barlow Medium"/>
                <a:ea typeface="Barlow Medium"/>
                <a:cs typeface="Barlow Medium"/>
                <a:sym typeface="Barlow Medium"/>
              </a:rPr>
              <a:t>Comparative tools for social media analysis (Fan &amp; Gordon)</a:t>
            </a:r>
            <a:endParaRPr sz="3000">
              <a:solidFill>
                <a:schemeClr val="dk1"/>
              </a:solidFill>
              <a:latin typeface="Barlow Medium"/>
              <a:ea typeface="Barlow Medium"/>
              <a:cs typeface="Barlow Medium"/>
              <a:sym typeface="Barlow Medium"/>
            </a:endParaRPr>
          </a:p>
          <a:p>
            <a:pPr indent="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Barlow Medium"/>
                <a:ea typeface="Barlow Medium"/>
                <a:cs typeface="Barlow Medium"/>
                <a:sym typeface="Barlow Medium"/>
              </a:rPr>
              <a:t>This study builds on such work but addresses the gap in temporal bias correction in sentiment/emotion analysis.</a:t>
            </a:r>
            <a:endParaRPr sz="3000">
              <a:solidFill>
                <a:schemeClr val="dk1"/>
              </a:solidFill>
              <a:latin typeface="Barlow Medium"/>
              <a:ea typeface="Barlow Medium"/>
              <a:cs typeface="Barlow Medium"/>
              <a:sym typeface="Barlow Medium"/>
            </a:endParaRPr>
          </a:p>
          <a:p>
            <a:pPr indent="0" lvl="0" marL="0" rtl="0" algn="just">
              <a:lnSpc>
                <a:spcPct val="140000"/>
              </a:lnSpc>
              <a:spcBef>
                <a:spcPts val="0"/>
              </a:spcBef>
              <a:spcAft>
                <a:spcPts val="0"/>
              </a:spcAft>
              <a:buNone/>
            </a:pPr>
            <a:r>
              <a:t/>
            </a:r>
            <a:endParaRPr sz="3000">
              <a:solidFill>
                <a:schemeClr val="dk1"/>
              </a:solidFill>
              <a:latin typeface="Barlow Medium"/>
              <a:ea typeface="Barlow Medium"/>
              <a:cs typeface="Barlow Medium"/>
              <a:sym typeface="Barlow Medium"/>
            </a:endParaRPr>
          </a:p>
        </p:txBody>
      </p:sp>
      <p:sp>
        <p:nvSpPr>
          <p:cNvPr id="189" name="Google Shape;189;g3576f28cd67_1_24"/>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0E9"/>
        </a:solidFill>
      </p:bgPr>
    </p:bg>
    <p:spTree>
      <p:nvGrpSpPr>
        <p:cNvPr id="193" name="Shape 193"/>
        <p:cNvGrpSpPr/>
        <p:nvPr/>
      </p:nvGrpSpPr>
      <p:grpSpPr>
        <a:xfrm>
          <a:off x="0" y="0"/>
          <a:ext cx="0" cy="0"/>
          <a:chOff x="0" y="0"/>
          <a:chExt cx="0" cy="0"/>
        </a:xfrm>
      </p:grpSpPr>
      <p:sp>
        <p:nvSpPr>
          <p:cNvPr id="194" name="Google Shape;194;g3576f28cd67_0_57"/>
          <p:cNvSpPr txBox="1"/>
          <p:nvPr/>
        </p:nvSpPr>
        <p:spPr>
          <a:xfrm>
            <a:off x="2408237" y="1896335"/>
            <a:ext cx="9588000" cy="11304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n-US" sz="9180">
                <a:solidFill>
                  <a:srgbClr val="D96627"/>
                </a:solidFill>
                <a:latin typeface="Lato"/>
                <a:ea typeface="Lato"/>
                <a:cs typeface="Lato"/>
                <a:sym typeface="Lato"/>
              </a:rPr>
              <a:t>METHODOLOGY</a:t>
            </a:r>
            <a:endParaRPr/>
          </a:p>
        </p:txBody>
      </p:sp>
      <p:sp>
        <p:nvSpPr>
          <p:cNvPr id="195" name="Google Shape;195;g3576f28cd67_0_57"/>
          <p:cNvSpPr txBox="1"/>
          <p:nvPr/>
        </p:nvSpPr>
        <p:spPr>
          <a:xfrm>
            <a:off x="2875848" y="4482569"/>
            <a:ext cx="5612100" cy="461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3000">
              <a:solidFill>
                <a:srgbClr val="252D37"/>
              </a:solidFill>
              <a:latin typeface="Barlow"/>
              <a:ea typeface="Barlow"/>
              <a:cs typeface="Barlow"/>
              <a:sym typeface="Barlow"/>
            </a:endParaRPr>
          </a:p>
        </p:txBody>
      </p:sp>
      <p:grpSp>
        <p:nvGrpSpPr>
          <p:cNvPr id="196" name="Google Shape;196;g3576f28cd67_0_57"/>
          <p:cNvGrpSpPr/>
          <p:nvPr/>
        </p:nvGrpSpPr>
        <p:grpSpPr>
          <a:xfrm>
            <a:off x="1676400" y="2932465"/>
            <a:ext cx="14203424" cy="1154356"/>
            <a:chOff x="0" y="-38100"/>
            <a:chExt cx="1724428" cy="304026"/>
          </a:xfrm>
        </p:grpSpPr>
        <p:sp>
          <p:nvSpPr>
            <p:cNvPr id="197" name="Google Shape;197;g3576f28cd67_0_57"/>
            <p:cNvSpPr/>
            <p:nvPr/>
          </p:nvSpPr>
          <p:spPr>
            <a:xfrm>
              <a:off x="0" y="0"/>
              <a:ext cx="1724428" cy="265926"/>
            </a:xfrm>
            <a:custGeom>
              <a:rect b="b" l="l" r="r" t="t"/>
              <a:pathLst>
                <a:path extrusionOk="0" h="265926" w="1724428">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g3576f28cd67_0_57"/>
            <p:cNvSpPr txBox="1"/>
            <p:nvPr/>
          </p:nvSpPr>
          <p:spPr>
            <a:xfrm>
              <a:off x="0" y="-38100"/>
              <a:ext cx="1724400" cy="3039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9" name="Google Shape;199;g3576f28cd67_0_57"/>
          <p:cNvGrpSpPr/>
          <p:nvPr/>
        </p:nvGrpSpPr>
        <p:grpSpPr>
          <a:xfrm>
            <a:off x="1600200" y="4208850"/>
            <a:ext cx="14279643" cy="5311410"/>
            <a:chOff x="0" y="-38100"/>
            <a:chExt cx="1724428" cy="1194300"/>
          </a:xfrm>
        </p:grpSpPr>
        <p:sp>
          <p:nvSpPr>
            <p:cNvPr id="200" name="Google Shape;200;g3576f28cd67_0_57"/>
            <p:cNvSpPr/>
            <p:nvPr/>
          </p:nvSpPr>
          <p:spPr>
            <a:xfrm>
              <a:off x="0" y="0"/>
              <a:ext cx="1724428" cy="1156102"/>
            </a:xfrm>
            <a:custGeom>
              <a:rect b="b" l="l" r="r" t="t"/>
              <a:pathLst>
                <a:path extrusionOk="0" h="1156102" w="1724428">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g3576f28cd67_0_57"/>
            <p:cNvSpPr txBox="1"/>
            <p:nvPr/>
          </p:nvSpPr>
          <p:spPr>
            <a:xfrm>
              <a:off x="0" y="-38100"/>
              <a:ext cx="1724400" cy="11943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2" name="Google Shape;202;g3576f28cd67_0_57"/>
          <p:cNvSpPr txBox="1"/>
          <p:nvPr/>
        </p:nvSpPr>
        <p:spPr>
          <a:xfrm>
            <a:off x="2209801" y="4610100"/>
            <a:ext cx="13202400" cy="4340700"/>
          </a:xfrm>
          <a:prstGeom prst="rect">
            <a:avLst/>
          </a:prstGeom>
          <a:noFill/>
          <a:ln>
            <a:noFill/>
          </a:ln>
        </p:spPr>
        <p:txBody>
          <a:bodyPr anchorCtr="0" anchor="t" bIns="0" lIns="0" spcFirstLastPara="1" rIns="0" wrap="square" tIns="0">
            <a:spAutoFit/>
          </a:bodyPr>
          <a:lstStyle/>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Data Collection: Reddit API (PRAW), 15 mental health subreddits.</a:t>
            </a:r>
            <a:endParaRPr>
              <a:latin typeface="Barlow Medium"/>
              <a:ea typeface="Barlow Medium"/>
              <a:cs typeface="Barlow Medium"/>
              <a:sym typeface="Barlow Medium"/>
            </a:endParaRPr>
          </a:p>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Preprocessing: Cleaning, stopword removal, text normalization.</a:t>
            </a:r>
            <a:endParaRPr>
              <a:latin typeface="Barlow Medium"/>
              <a:ea typeface="Barlow Medium"/>
              <a:cs typeface="Barlow Medium"/>
              <a:sym typeface="Barlow Medium"/>
            </a:endParaRPr>
          </a:p>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Sentiment Analysis: RoBERTa (twitter-roberta-base-sentiment).</a:t>
            </a:r>
            <a:endParaRPr>
              <a:latin typeface="Barlow Medium"/>
              <a:ea typeface="Barlow Medium"/>
              <a:cs typeface="Barlow Medium"/>
              <a:sym typeface="Barlow Medium"/>
            </a:endParaRPr>
          </a:p>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Emotion Detection: Hartmann DistilRoBERTa (emotion classification).</a:t>
            </a:r>
            <a:endParaRPr>
              <a:latin typeface="Barlow Medium"/>
              <a:ea typeface="Barlow Medium"/>
              <a:cs typeface="Barlow Medium"/>
              <a:sym typeface="Barlow Medium"/>
            </a:endParaRPr>
          </a:p>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Time-Normalization: Normalize emotion/sentiment by month to correct data skew</a:t>
            </a:r>
            <a:r>
              <a:rPr lang="en-US" sz="3000">
                <a:solidFill>
                  <a:srgbClr val="252D37"/>
                </a:solidFill>
                <a:latin typeface="Barlow Medium"/>
                <a:ea typeface="Barlow Medium"/>
                <a:cs typeface="Barlow Medium"/>
                <a:sym typeface="Barlow Medium"/>
              </a:rPr>
              <a:t>.</a:t>
            </a:r>
            <a:endParaRPr>
              <a:latin typeface="Barlow Medium"/>
              <a:ea typeface="Barlow Medium"/>
              <a:cs typeface="Barlow Medium"/>
              <a:sym typeface="Barlow Medium"/>
            </a:endParaRPr>
          </a:p>
          <a:p>
            <a:pPr indent="-514350" lvl="0" marL="514350" marR="0" rtl="0" algn="just">
              <a:lnSpc>
                <a:spcPct val="140000"/>
              </a:lnSpc>
              <a:spcBef>
                <a:spcPts val="0"/>
              </a:spcBef>
              <a:spcAft>
                <a:spcPts val="0"/>
              </a:spcAft>
              <a:buClr>
                <a:schemeClr val="dk1"/>
              </a:buClr>
              <a:buSzPts val="3000"/>
              <a:buFont typeface="Calibri"/>
              <a:buAutoNum type="arabicPeriod"/>
            </a:pPr>
            <a:r>
              <a:rPr lang="en-US" sz="3000">
                <a:solidFill>
                  <a:schemeClr val="dk1"/>
                </a:solidFill>
                <a:latin typeface="Barlow Medium"/>
                <a:ea typeface="Barlow Medium"/>
                <a:cs typeface="Barlow Medium"/>
                <a:sym typeface="Barlow Medium"/>
              </a:rPr>
              <a:t>Insight Generation: Charts, heatmaps, pie charts, word clouds</a:t>
            </a:r>
            <a:endParaRPr>
              <a:latin typeface="Barlow Medium"/>
              <a:ea typeface="Barlow Medium"/>
              <a:cs typeface="Barlow Medium"/>
              <a:sym typeface="Barlow Medium"/>
            </a:endParaRPr>
          </a:p>
        </p:txBody>
      </p:sp>
      <p:sp>
        <p:nvSpPr>
          <p:cNvPr id="203" name="Google Shape;203;g3576f28cd67_0_57"/>
          <p:cNvSpPr txBox="1"/>
          <p:nvPr/>
        </p:nvSpPr>
        <p:spPr>
          <a:xfrm>
            <a:off x="16727515" y="8933708"/>
            <a:ext cx="1063500" cy="664800"/>
          </a:xfrm>
          <a:prstGeom prst="rect">
            <a:avLst/>
          </a:prstGeom>
          <a:noFill/>
          <a:ln>
            <a:noFill/>
          </a:ln>
        </p:spPr>
        <p:txBody>
          <a:bodyPr anchorCtr="0" anchor="t" bIns="0" lIns="0" spcFirstLastPara="1" rIns="0" wrap="square" tIns="0">
            <a:spAutoFit/>
          </a:bodyPr>
          <a:lstStyle/>
          <a:p>
            <a:pPr indent="0" lvl="0" marL="0" marR="0" rtl="0" algn="ctr">
              <a:lnSpc>
                <a:spcPct val="79996"/>
              </a:lnSpc>
              <a:spcBef>
                <a:spcPts val="0"/>
              </a:spcBef>
              <a:spcAft>
                <a:spcPts val="0"/>
              </a:spcAft>
              <a:buNone/>
            </a:pPr>
            <a:r>
              <a:rPr b="1" lang="en-US" sz="5399">
                <a:solidFill>
                  <a:srgbClr val="D96627"/>
                </a:solidFill>
                <a:latin typeface="Barlow"/>
                <a:ea typeface="Barlow"/>
                <a:cs typeface="Barlow"/>
                <a:sym typeface="Barlow"/>
              </a:rPr>
              <a:t>4</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