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13"/>
  </p:notesMasterIdLst>
  <p:sldIdLst>
    <p:sldId id="270" r:id="rId2"/>
    <p:sldId id="271" r:id="rId3"/>
    <p:sldId id="272" r:id="rId4"/>
    <p:sldId id="273" r:id="rId5"/>
    <p:sldId id="274" r:id="rId6"/>
    <p:sldId id="275" r:id="rId7"/>
    <p:sldId id="276" r:id="rId8"/>
    <p:sldId id="277" r:id="rId9"/>
    <p:sldId id="278" r:id="rId10"/>
    <p:sldId id="279" r:id="rId11"/>
    <p:sldId id="280" r:id="rId1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16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57231315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9469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2958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357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9854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422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011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6679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1249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5977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0735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12" name="Shape 12"/>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Calibri"/>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Calibri"/>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TitleAndTx" type="vertTitleAndTx">
  <p:cSld name="vertTitleAndTx">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5" name="Shape 75"/>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8" name="Shape 18"/>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dirty="0"/>
          </a:p>
        </p:txBody>
      </p:sp>
      <p:sp>
        <p:nvSpPr>
          <p:cNvPr id="20" name="Shape 2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dirty="0"/>
          </a:p>
        </p:txBody>
      </p:sp>
      <p:sp>
        <p:nvSpPr>
          <p:cNvPr id="21" name="Shape 21"/>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dirty="0"/>
          </a:p>
        </p:txBody>
      </p:sp>
    </p:spTree>
    <p:extLst>
      <p:ext uri="{BB962C8B-B14F-4D97-AF65-F5344CB8AC3E}">
        <p14:creationId xmlns:p14="http://schemas.microsoft.com/office/powerpoint/2010/main" val="93452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Head" type="secHead">
  <p:cSld name="secHead">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4" name="Shape 24"/>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buClr>
                <a:srgbClr val="888888"/>
              </a:buClr>
              <a:buFont typeface="Calibri"/>
              <a:buNone/>
              <a:defRPr sz="2000">
                <a:solidFill>
                  <a:srgbClr val="888888"/>
                </a:solidFill>
              </a:defRPr>
            </a:lvl1pPr>
            <a:lvl2pPr marL="457200" indent="0" rtl="0">
              <a:buClr>
                <a:srgbClr val="888888"/>
              </a:buClr>
              <a:buFont typeface="Calibri"/>
              <a:buNone/>
              <a:defRPr sz="1800">
                <a:solidFill>
                  <a:srgbClr val="888888"/>
                </a:solidFill>
              </a:defRPr>
            </a:lvl2pPr>
            <a:lvl3pPr marL="914400" indent="0" rtl="0">
              <a:buClr>
                <a:srgbClr val="888888"/>
              </a:buClr>
              <a:buFont typeface="Calibri"/>
              <a:buNone/>
              <a:defRPr sz="1600">
                <a:solidFill>
                  <a:srgbClr val="888888"/>
                </a:solidFill>
              </a:defRPr>
            </a:lvl3pPr>
            <a:lvl4pPr marL="1371600" indent="0" rtl="0">
              <a:buClr>
                <a:srgbClr val="888888"/>
              </a:buClr>
              <a:buFont typeface="Calibri"/>
              <a:buNone/>
              <a:defRPr sz="1400">
                <a:solidFill>
                  <a:srgbClr val="888888"/>
                </a:solidFill>
              </a:defRPr>
            </a:lvl4pPr>
            <a:lvl5pPr marL="1828800" indent="0" rtl="0">
              <a:buClr>
                <a:srgbClr val="888888"/>
              </a:buClr>
              <a:buFont typeface="Calibri"/>
              <a:buNone/>
              <a:defRPr sz="1400">
                <a:solidFill>
                  <a:srgbClr val="888888"/>
                </a:solidFill>
              </a:defRPr>
            </a:lvl5pPr>
            <a:lvl6pPr marL="2286000" indent="0" rtl="0">
              <a:buClr>
                <a:srgbClr val="888888"/>
              </a:buClr>
              <a:buFont typeface="Calibri"/>
              <a:buNone/>
              <a:defRPr sz="1400">
                <a:solidFill>
                  <a:srgbClr val="888888"/>
                </a:solidFill>
              </a:defRPr>
            </a:lvl6pPr>
            <a:lvl7pPr marL="2743200" indent="0" rtl="0">
              <a:buClr>
                <a:srgbClr val="888888"/>
              </a:buClr>
              <a:buFont typeface="Calibri"/>
              <a:buNone/>
              <a:defRPr sz="1400">
                <a:solidFill>
                  <a:srgbClr val="888888"/>
                </a:solidFill>
              </a:defRPr>
            </a:lvl7pPr>
            <a:lvl8pPr marL="3200400" indent="0" rtl="0">
              <a:buClr>
                <a:srgbClr val="888888"/>
              </a:buClr>
              <a:buFont typeface="Calibri"/>
              <a:buNone/>
              <a:defRPr sz="1400">
                <a:solidFill>
                  <a:srgbClr val="888888"/>
                </a:solidFill>
              </a:defRPr>
            </a:lvl8pPr>
            <a:lvl9pPr marL="3657600" indent="0" rtl="0">
              <a:buClr>
                <a:srgbClr val="888888"/>
              </a:buClr>
              <a:buFont typeface="Calibri"/>
              <a:buNone/>
              <a:defRPr sz="1400">
                <a:solidFill>
                  <a:srgbClr val="888888"/>
                </a:solidFill>
              </a:defRPr>
            </a:lvl9pPr>
          </a:lstStyle>
          <a:p>
            <a:endParaRPr/>
          </a:p>
        </p:txBody>
      </p:sp>
      <p:sp>
        <p:nvSpPr>
          <p:cNvPr id="25" name="Shape 2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Obj" type="twoObj">
  <p:cSld name="twoObj">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0" name="Shape 30"/>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31" name="Shape 31"/>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32" name="Shape 3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TxTwoObj" type="twoTxTwoObj">
  <p:cSld name="twoTxTwoObj">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7" name="Shape 37"/>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38" name="Shape 3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39" name="Shape 39"/>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40" name="Shape 4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41" name="Shape 4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bjTx" type="objTx">
  <p:cSld name="objTx">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5" name="Shape 55"/>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56" name="Shape 56"/>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57" name="Shape 5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x" type="picTx">
  <p:cSld name="picTx">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2" name="Shape 62"/>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indent="0" algn="l" rtl="0">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64" name="Shape 6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Tx" type="vertTx">
  <p:cSld name="vertTx">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9" name="Shape 69"/>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6" name="Shape 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22225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7780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136525"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 name="Shape 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 name="Text Box 9"/>
          <p:cNvSpPr txBox="1">
            <a:spLocks noChangeArrowheads="1"/>
          </p:cNvSpPr>
          <p:nvPr userDrawn="1"/>
        </p:nvSpPr>
        <p:spPr bwMode="auto">
          <a:xfrm>
            <a:off x="1371600" y="6553200"/>
            <a:ext cx="6248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sz="900" dirty="0" smtClean="0"/>
              <a:t>© Copyright 2016 </a:t>
            </a:r>
            <a:r>
              <a:rPr lang="en-US" sz="900" dirty="0" err="1" smtClean="0"/>
              <a:t>Hidaya</a:t>
            </a:r>
            <a:r>
              <a:rPr lang="en-US" sz="900" baseline="0" dirty="0" smtClean="0"/>
              <a:t> Institute Of Science and Technology</a:t>
            </a:r>
            <a:endParaRPr lang="en-US" sz="900" dirty="0" smtClean="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2375"/>
            <a:ext cx="7772400" cy="1470025"/>
          </a:xfrm>
        </p:spPr>
        <p:txBody>
          <a:bodyPr/>
          <a:lstStyle/>
          <a:p>
            <a:r>
              <a:rPr lang="en-US" dirty="0" smtClean="0"/>
              <a:t>Looping &amp; Branching</a:t>
            </a:r>
            <a:endParaRPr lang="en-US" dirty="0"/>
          </a:p>
        </p:txBody>
      </p:sp>
    </p:spTree>
    <p:extLst>
      <p:ext uri="{BB962C8B-B14F-4D97-AF65-F5344CB8AC3E}">
        <p14:creationId xmlns:p14="http://schemas.microsoft.com/office/powerpoint/2010/main" val="2745157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lvl="0" algn="l">
              <a:buSzPct val="25000"/>
            </a:pPr>
            <a:r>
              <a:rPr lang="en-US" sz="3200" b="1" dirty="0" smtClean="0"/>
              <a:t>Match Expression</a:t>
            </a:r>
            <a:endParaRPr lang="en-US" sz="3200" b="1" i="0" u="none" strike="noStrike" cap="none" baseline="0" dirty="0">
              <a:solidFill>
                <a:schemeClr val="dk1"/>
              </a:solidFill>
              <a:sym typeface="Calibri"/>
            </a:endParaRPr>
          </a:p>
        </p:txBody>
      </p:sp>
      <p:sp>
        <p:nvSpPr>
          <p:cNvPr id="87" name="Shape 87"/>
          <p:cNvSpPr txBox="1">
            <a:spLocks noGrp="1"/>
          </p:cNvSpPr>
          <p:nvPr>
            <p:ph type="body" idx="1"/>
          </p:nvPr>
        </p:nvSpPr>
        <p:spPr>
          <a:xfrm>
            <a:off x="457200" y="1600200"/>
            <a:ext cx="8229600" cy="5024336"/>
          </a:xfrm>
          <a:prstGeom prst="rect">
            <a:avLst/>
          </a:prstGeom>
          <a:noFill/>
          <a:ln>
            <a:noFill/>
          </a:ln>
        </p:spPr>
        <p:txBody>
          <a:bodyPr lIns="91425" tIns="45700" rIns="91425" bIns="45700" anchor="t" anchorCtr="0">
            <a:noAutofit/>
          </a:bodyPr>
          <a:lstStyle/>
          <a:p>
            <a:pPr marL="0" indent="0">
              <a:buSzPct val="100000"/>
              <a:buNone/>
            </a:pPr>
            <a:r>
              <a:rPr lang="en-US" sz="1600" dirty="0" smtClean="0"/>
              <a:t>echo</a:t>
            </a:r>
            <a:r>
              <a:rPr lang="en-US" sz="1600" dirty="0"/>
              <a:t> match (8.0) {</a:t>
            </a:r>
            <a:br>
              <a:rPr lang="en-US" sz="1600" dirty="0"/>
            </a:br>
            <a:r>
              <a:rPr lang="en-US" sz="1600" dirty="0"/>
              <a:t>  '8.0' =&gt; "Oh no!",</a:t>
            </a:r>
            <a:br>
              <a:rPr lang="en-US" sz="1600" dirty="0"/>
            </a:br>
            <a:r>
              <a:rPr lang="en-US" sz="1600" dirty="0"/>
              <a:t>  8.0 =&gt; "This is what I expected",</a:t>
            </a:r>
            <a:br>
              <a:rPr lang="en-US" sz="1600" dirty="0"/>
            </a:br>
            <a:r>
              <a:rPr lang="en-US" sz="1600" dirty="0"/>
              <a:t>};</a:t>
            </a:r>
            <a:br>
              <a:rPr lang="en-US" sz="1600" dirty="0"/>
            </a:br>
            <a:r>
              <a:rPr lang="en-US" sz="1600" dirty="0"/>
              <a:t>//&gt; This is what I </a:t>
            </a:r>
            <a:r>
              <a:rPr lang="en-US" sz="1600" dirty="0" smtClean="0"/>
              <a:t>expected</a:t>
            </a:r>
          </a:p>
          <a:p>
            <a:pPr marL="0" indent="0">
              <a:buSzPct val="100000"/>
              <a:buNone/>
            </a:pPr>
            <a:endParaRPr lang="en-US" sz="1600" dirty="0"/>
          </a:p>
          <a:p>
            <a:pPr marL="0" indent="0">
              <a:buSzPct val="100000"/>
              <a:buNone/>
            </a:pPr>
            <a:r>
              <a:rPr lang="en-US" sz="1600" dirty="0"/>
              <a:t>match expression arms may contain multiple expressions separated by a comma. That is a logical OR, and is a short-hand for multiple match arms with the same right-hand side</a:t>
            </a:r>
            <a:r>
              <a:rPr lang="en-US" sz="1600" dirty="0" smtClean="0"/>
              <a:t>.</a:t>
            </a:r>
          </a:p>
          <a:p>
            <a:pPr marL="0" indent="0">
              <a:buSzPct val="100000"/>
              <a:buNone/>
            </a:pPr>
            <a:endParaRPr lang="en-US" sz="1600" dirty="0"/>
          </a:p>
          <a:p>
            <a:pPr marL="0" indent="0">
              <a:buSzPct val="100000"/>
              <a:buNone/>
            </a:pPr>
            <a:r>
              <a:rPr lang="en-US" sz="1600" dirty="0"/>
              <a:t>&lt;?</a:t>
            </a:r>
            <a:r>
              <a:rPr lang="en-US" sz="1600" dirty="0" err="1"/>
              <a:t>php</a:t>
            </a:r>
            <a:r>
              <a:rPr lang="en-US" sz="1600" dirty="0"/>
              <a:t/>
            </a:r>
            <a:br>
              <a:rPr lang="en-US" sz="1600" dirty="0"/>
            </a:br>
            <a:r>
              <a:rPr lang="en-US" sz="1600" dirty="0"/>
              <a:t>$result = match ($x) {</a:t>
            </a:r>
            <a:br>
              <a:rPr lang="en-US" sz="1600" dirty="0"/>
            </a:br>
            <a:r>
              <a:rPr lang="en-US" sz="1600" dirty="0"/>
              <a:t>    // This match arm:</a:t>
            </a:r>
            <a:br>
              <a:rPr lang="en-US" sz="1600" dirty="0"/>
            </a:br>
            <a:r>
              <a:rPr lang="en-US" sz="1600" dirty="0"/>
              <a:t>    $a, $b, $c =&gt; 5,</a:t>
            </a:r>
            <a:br>
              <a:rPr lang="en-US" sz="1600" dirty="0"/>
            </a:br>
            <a:r>
              <a:rPr lang="en-US" sz="1600" dirty="0"/>
              <a:t>    // Is equivalent to these three match arms:</a:t>
            </a:r>
            <a:br>
              <a:rPr lang="en-US" sz="1600" dirty="0"/>
            </a:br>
            <a:r>
              <a:rPr lang="en-US" sz="1600" dirty="0"/>
              <a:t>    $a =&gt; 5,</a:t>
            </a:r>
            <a:br>
              <a:rPr lang="en-US" sz="1600" dirty="0"/>
            </a:br>
            <a:r>
              <a:rPr lang="en-US" sz="1600" dirty="0"/>
              <a:t>    $b =&gt; 5,</a:t>
            </a:r>
            <a:br>
              <a:rPr lang="en-US" sz="1600" dirty="0"/>
            </a:br>
            <a:r>
              <a:rPr lang="en-US" sz="1600" dirty="0"/>
              <a:t>    $c =&gt; 5,</a:t>
            </a:r>
            <a:br>
              <a:rPr lang="en-US" sz="1600" dirty="0"/>
            </a:br>
            <a:r>
              <a:rPr lang="en-US" sz="1600" dirty="0"/>
              <a:t>};</a:t>
            </a:r>
            <a:br>
              <a:rPr lang="en-US" sz="1600" dirty="0"/>
            </a:br>
            <a:r>
              <a:rPr lang="en-US" sz="1600" dirty="0"/>
              <a:t>?&gt;</a:t>
            </a:r>
            <a:endParaRPr lang="en-US" sz="1600" dirty="0" smtClean="0"/>
          </a:p>
        </p:txBody>
      </p:sp>
      <p:cxnSp>
        <p:nvCxnSpPr>
          <p:cNvPr id="88" name="Shape 88"/>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Tree>
    <p:extLst>
      <p:ext uri="{BB962C8B-B14F-4D97-AF65-F5344CB8AC3E}">
        <p14:creationId xmlns:p14="http://schemas.microsoft.com/office/powerpoint/2010/main" val="1673418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lvl="0" algn="l">
              <a:buSzPct val="25000"/>
            </a:pPr>
            <a:r>
              <a:rPr lang="en-US" sz="3200" b="1" dirty="0" smtClean="0"/>
              <a:t>Match Expression</a:t>
            </a:r>
            <a:endParaRPr lang="en-US" sz="3200" b="1" i="0" u="none" strike="noStrike" cap="none" baseline="0" dirty="0">
              <a:solidFill>
                <a:schemeClr val="dk1"/>
              </a:solidFill>
              <a:sym typeface="Calibri"/>
            </a:endParaRPr>
          </a:p>
        </p:txBody>
      </p:sp>
      <p:sp>
        <p:nvSpPr>
          <p:cNvPr id="87" name="Shape 87"/>
          <p:cNvSpPr txBox="1">
            <a:spLocks noGrp="1"/>
          </p:cNvSpPr>
          <p:nvPr>
            <p:ph type="body" idx="1"/>
          </p:nvPr>
        </p:nvSpPr>
        <p:spPr>
          <a:xfrm>
            <a:off x="457200" y="1600200"/>
            <a:ext cx="8229600" cy="5024336"/>
          </a:xfrm>
          <a:prstGeom prst="rect">
            <a:avLst/>
          </a:prstGeom>
          <a:noFill/>
          <a:ln>
            <a:noFill/>
          </a:ln>
        </p:spPr>
        <p:txBody>
          <a:bodyPr lIns="91425" tIns="45700" rIns="91425" bIns="45700" anchor="t" anchorCtr="0">
            <a:noAutofit/>
          </a:bodyPr>
          <a:lstStyle/>
          <a:p>
            <a:pPr marL="0" indent="0">
              <a:buSzPct val="100000"/>
              <a:buNone/>
            </a:pPr>
            <a:r>
              <a:rPr lang="en-US" sz="1600" dirty="0" smtClean="0"/>
              <a:t>A </a:t>
            </a:r>
            <a:r>
              <a:rPr lang="en-US" sz="1600" dirty="0"/>
              <a:t>special case is the default pattern. This pattern matches anything that wasn't previously matched. For example</a:t>
            </a:r>
            <a:r>
              <a:rPr lang="en-US" sz="1600" dirty="0" smtClean="0"/>
              <a:t>:</a:t>
            </a:r>
          </a:p>
          <a:p>
            <a:pPr marL="0" indent="0">
              <a:buSzPct val="100000"/>
              <a:buNone/>
            </a:pPr>
            <a:endParaRPr lang="en-US" sz="1600" dirty="0"/>
          </a:p>
          <a:p>
            <a:pPr marL="0" indent="0">
              <a:buSzPct val="100000"/>
              <a:buNone/>
            </a:pPr>
            <a:endParaRPr lang="en-US" sz="1600" dirty="0" smtClean="0"/>
          </a:p>
          <a:p>
            <a:pPr marL="0" indent="0">
              <a:buSzPct val="100000"/>
              <a:buNone/>
            </a:pPr>
            <a:r>
              <a:rPr lang="en-US" sz="1600" dirty="0"/>
              <a:t>&lt;?</a:t>
            </a:r>
            <a:r>
              <a:rPr lang="en-US" sz="1600" dirty="0" err="1" smtClean="0"/>
              <a:t>php</a:t>
            </a:r>
            <a:endParaRPr lang="en-US" sz="1600" dirty="0" smtClean="0"/>
          </a:p>
          <a:p>
            <a:pPr marL="0" indent="0">
              <a:buSzPct val="100000"/>
              <a:buNone/>
            </a:pPr>
            <a:r>
              <a:rPr lang="en-US" sz="1600" dirty="0"/>
              <a:t>$</a:t>
            </a:r>
            <a:r>
              <a:rPr lang="en-US" sz="1600" dirty="0" smtClean="0"/>
              <a:t>condition = 4;</a:t>
            </a:r>
            <a:r>
              <a:rPr lang="en-US" sz="1600" dirty="0"/>
              <a:t/>
            </a:r>
            <a:br>
              <a:rPr lang="en-US" sz="1600" dirty="0"/>
            </a:br>
            <a:r>
              <a:rPr lang="en-US" sz="1600" dirty="0"/>
              <a:t>$</a:t>
            </a:r>
            <a:r>
              <a:rPr lang="en-US" sz="1600" dirty="0" err="1"/>
              <a:t>expressionResult</a:t>
            </a:r>
            <a:r>
              <a:rPr lang="en-US" sz="1600" dirty="0"/>
              <a:t> = match ($condition) {</a:t>
            </a:r>
            <a:br>
              <a:rPr lang="en-US" sz="1600" dirty="0"/>
            </a:br>
            <a:r>
              <a:rPr lang="en-US" sz="1600" dirty="0"/>
              <a:t>    1, 2 =&gt; </a:t>
            </a:r>
            <a:r>
              <a:rPr lang="en-US" sz="1600" dirty="0" smtClean="0"/>
              <a:t>”One and Two”,</a:t>
            </a:r>
            <a:r>
              <a:rPr lang="en-US" sz="1600" dirty="0"/>
              <a:t/>
            </a:r>
            <a:br>
              <a:rPr lang="en-US" sz="1600" dirty="0"/>
            </a:br>
            <a:r>
              <a:rPr lang="en-US" sz="1600" dirty="0"/>
              <a:t>    3, 4 =&gt; </a:t>
            </a:r>
            <a:r>
              <a:rPr lang="en-US" sz="1600" dirty="0" smtClean="0"/>
              <a:t>”Three and Four”,</a:t>
            </a:r>
            <a:r>
              <a:rPr lang="en-US" sz="1600" dirty="0"/>
              <a:t/>
            </a:r>
            <a:br>
              <a:rPr lang="en-US" sz="1600" dirty="0"/>
            </a:br>
            <a:r>
              <a:rPr lang="en-US" sz="1600" dirty="0"/>
              <a:t>    default =&gt; </a:t>
            </a:r>
            <a:r>
              <a:rPr lang="en-US" sz="1600" dirty="0" smtClean="0"/>
              <a:t>”</a:t>
            </a:r>
            <a:r>
              <a:rPr lang="en-US" sz="1600" dirty="0" err="1" smtClean="0"/>
              <a:t>Hidaya</a:t>
            </a:r>
            <a:r>
              <a:rPr lang="en-US" sz="1600" dirty="0" smtClean="0"/>
              <a:t> Trust - HIST”,</a:t>
            </a:r>
            <a:r>
              <a:rPr lang="en-US" sz="1600" dirty="0"/>
              <a:t/>
            </a:r>
            <a:br>
              <a:rPr lang="en-US" sz="1600" dirty="0"/>
            </a:br>
            <a:r>
              <a:rPr lang="en-US" sz="1600" dirty="0" smtClean="0"/>
              <a:t>};</a:t>
            </a:r>
          </a:p>
          <a:p>
            <a:pPr marL="0" indent="0">
              <a:buSzPct val="100000"/>
              <a:buNone/>
            </a:pPr>
            <a:r>
              <a:rPr lang="en-US" sz="1600" dirty="0"/>
              <a:t/>
            </a:r>
            <a:br>
              <a:rPr lang="en-US" sz="1600" dirty="0"/>
            </a:br>
            <a:r>
              <a:rPr lang="en-US" sz="1600" dirty="0"/>
              <a:t>?&gt;</a:t>
            </a:r>
            <a:endParaRPr lang="en-US" sz="1600" dirty="0" smtClean="0"/>
          </a:p>
        </p:txBody>
      </p:sp>
      <p:cxnSp>
        <p:nvCxnSpPr>
          <p:cNvPr id="88" name="Shape 88"/>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Tree>
    <p:extLst>
      <p:ext uri="{BB962C8B-B14F-4D97-AF65-F5344CB8AC3E}">
        <p14:creationId xmlns:p14="http://schemas.microsoft.com/office/powerpoint/2010/main" val="1693577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lvl="0" algn="l">
              <a:buSzPct val="25000"/>
            </a:pPr>
            <a:r>
              <a:rPr lang="en-US" sz="3200" b="1" dirty="0" smtClean="0"/>
              <a:t>Else if </a:t>
            </a:r>
            <a:r>
              <a:rPr lang="en-US" sz="3200" b="1" dirty="0"/>
              <a:t>Statement</a:t>
            </a:r>
            <a:endParaRPr lang="en-US" sz="3200" b="1" i="0" u="none" strike="noStrike" cap="none" baseline="0" dirty="0">
              <a:solidFill>
                <a:schemeClr val="dk1"/>
              </a:solidFill>
              <a:sym typeface="Calibri"/>
            </a:endParaRPr>
          </a:p>
        </p:txBody>
      </p:sp>
      <p:sp>
        <p:nvSpPr>
          <p:cNvPr id="87" name="Shape 8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indent="-342900">
              <a:buSzPct val="100000"/>
              <a:buFont typeface="Wingdings" panose="05000000000000000000" pitchFamily="2" charset="2"/>
              <a:buChar char="q"/>
            </a:pPr>
            <a:r>
              <a:rPr lang="en-US" sz="2400" dirty="0" smtClean="0"/>
              <a:t>If </a:t>
            </a:r>
            <a:r>
              <a:rPr lang="en-US" sz="2400" dirty="0"/>
              <a:t>you want to execute some code if one of several conditions are true use the </a:t>
            </a:r>
            <a:r>
              <a:rPr lang="en-US" sz="2400" dirty="0" smtClean="0"/>
              <a:t>else if statement.</a:t>
            </a:r>
          </a:p>
          <a:p>
            <a:pPr lvl="0" indent="-342900">
              <a:buSzPct val="100000"/>
              <a:buFont typeface="Wingdings" panose="05000000000000000000" pitchFamily="2" charset="2"/>
              <a:buChar char="q"/>
            </a:pPr>
            <a:r>
              <a:rPr lang="en-US" sz="2400" dirty="0" smtClean="0"/>
              <a:t>else </a:t>
            </a:r>
            <a:r>
              <a:rPr lang="en-US" sz="2400" dirty="0"/>
              <a:t>if statement is used as extension of "If" structure if the condition fails then it executes another "If" condition to execute the code segment under the "else if" statement</a:t>
            </a:r>
            <a:r>
              <a:rPr lang="en-US" sz="2400" dirty="0" smtClean="0"/>
              <a:t>.</a:t>
            </a:r>
          </a:p>
          <a:p>
            <a:pPr lvl="0" indent="-342900">
              <a:buSzPct val="100000"/>
              <a:buFont typeface="Wingdings" panose="05000000000000000000" pitchFamily="2" charset="2"/>
              <a:buChar char="q"/>
            </a:pPr>
            <a:r>
              <a:rPr lang="en-US" sz="2400" dirty="0" smtClean="0"/>
              <a:t> Syntax:</a:t>
            </a:r>
            <a:endParaRPr lang="en-US" dirty="0"/>
          </a:p>
          <a:p>
            <a:pPr lvl="1"/>
            <a:r>
              <a:rPr lang="en-US" sz="2400" dirty="0"/>
              <a:t>if (condition)</a:t>
            </a:r>
          </a:p>
          <a:p>
            <a:pPr marL="565150" lvl="1" indent="0">
              <a:buNone/>
            </a:pPr>
            <a:r>
              <a:rPr lang="en-US" sz="2400" dirty="0" smtClean="0"/>
              <a:t>	code </a:t>
            </a:r>
            <a:r>
              <a:rPr lang="en-US" sz="2400" dirty="0"/>
              <a:t>to be executed if condition is true;</a:t>
            </a:r>
          </a:p>
          <a:p>
            <a:pPr lvl="1"/>
            <a:r>
              <a:rPr lang="en-US" sz="2400" dirty="0" smtClean="0"/>
              <a:t>else if </a:t>
            </a:r>
            <a:r>
              <a:rPr lang="en-US" sz="2400" dirty="0"/>
              <a:t>(condition)</a:t>
            </a:r>
          </a:p>
          <a:p>
            <a:pPr marL="565150" lvl="1" indent="0">
              <a:buNone/>
            </a:pPr>
            <a:r>
              <a:rPr lang="en-US" sz="2400" dirty="0" smtClean="0"/>
              <a:t>	code </a:t>
            </a:r>
            <a:r>
              <a:rPr lang="en-US" sz="2400" dirty="0"/>
              <a:t>to be executed if condition is true;</a:t>
            </a:r>
          </a:p>
          <a:p>
            <a:pPr lvl="1"/>
            <a:r>
              <a:rPr lang="en-US" sz="2400" dirty="0"/>
              <a:t>else</a:t>
            </a:r>
          </a:p>
          <a:p>
            <a:pPr marL="565150" lvl="1" indent="0">
              <a:buNone/>
            </a:pPr>
            <a:r>
              <a:rPr lang="en-US" sz="2400" dirty="0" smtClean="0"/>
              <a:t>	code </a:t>
            </a:r>
            <a:r>
              <a:rPr lang="en-US" sz="2400" dirty="0"/>
              <a:t>to be executed if condition is false;</a:t>
            </a:r>
          </a:p>
          <a:p>
            <a:pPr lvl="0" indent="-342900">
              <a:buSzPct val="100000"/>
              <a:buFont typeface="Wingdings" panose="05000000000000000000" pitchFamily="2" charset="2"/>
              <a:buChar char="q"/>
            </a:pPr>
            <a:endParaRPr lang="en-US" sz="2400" b="0" i="0" u="none" strike="noStrike" cap="none" baseline="0" dirty="0">
              <a:solidFill>
                <a:schemeClr val="dk1"/>
              </a:solidFill>
              <a:latin typeface="Calibri" panose="020F0502020204030204" pitchFamily="34" charset="0"/>
              <a:ea typeface="Arial"/>
              <a:cs typeface="Arial"/>
              <a:sym typeface="Arial"/>
            </a:endParaRPr>
          </a:p>
        </p:txBody>
      </p:sp>
      <p:cxnSp>
        <p:nvCxnSpPr>
          <p:cNvPr id="88" name="Shape 88"/>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Tree>
    <p:extLst>
      <p:ext uri="{BB962C8B-B14F-4D97-AF65-F5344CB8AC3E}">
        <p14:creationId xmlns:p14="http://schemas.microsoft.com/office/powerpoint/2010/main" val="3424485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lvl="0" algn="l">
              <a:buSzPct val="25000"/>
            </a:pPr>
            <a:r>
              <a:rPr lang="en-US" sz="3200" b="1" dirty="0" smtClean="0"/>
              <a:t>Else if </a:t>
            </a:r>
            <a:r>
              <a:rPr lang="en-US" sz="3200" b="1" dirty="0"/>
              <a:t>Statement</a:t>
            </a:r>
            <a:endParaRPr lang="en-US" sz="3200" b="1" i="0" u="none" strike="noStrike" cap="none" baseline="0" dirty="0">
              <a:solidFill>
                <a:schemeClr val="dk1"/>
              </a:solidFill>
              <a:sym typeface="Calibri"/>
            </a:endParaRPr>
          </a:p>
        </p:txBody>
      </p:sp>
      <p:sp>
        <p:nvSpPr>
          <p:cNvPr id="87" name="Shape 8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lvl="0" indent="-342900">
              <a:buSzPct val="100000"/>
              <a:buFont typeface="Wingdings" panose="05000000000000000000" pitchFamily="2" charset="2"/>
              <a:buChar char="q"/>
            </a:pPr>
            <a:r>
              <a:rPr lang="en-US" sz="2000" dirty="0" smtClean="0"/>
              <a:t>&lt;?</a:t>
            </a:r>
            <a:r>
              <a:rPr lang="en-US" sz="2000" dirty="0"/>
              <a:t>php</a:t>
            </a:r>
            <a:br>
              <a:rPr lang="en-US" sz="2000" dirty="0"/>
            </a:br>
            <a:r>
              <a:rPr lang="en-US" sz="2000" dirty="0"/>
              <a:t>$c = 10;</a:t>
            </a:r>
            <a:br>
              <a:rPr lang="en-US" sz="2000" dirty="0"/>
            </a:br>
            <a:r>
              <a:rPr lang="en-US" sz="2000" dirty="0"/>
              <a:t>$d = 10;</a:t>
            </a:r>
            <a:br>
              <a:rPr lang="en-US" sz="2000" dirty="0"/>
            </a:br>
            <a:r>
              <a:rPr lang="en-US" sz="2000" dirty="0"/>
              <a:t>if ($c &gt; $d</a:t>
            </a:r>
            <a:r>
              <a:rPr lang="en-US" sz="2000" dirty="0" smtClean="0"/>
              <a:t>) {</a:t>
            </a:r>
            <a:r>
              <a:rPr lang="en-US" sz="2000" dirty="0"/>
              <a:t> </a:t>
            </a:r>
            <a:br>
              <a:rPr lang="en-US" sz="2000" dirty="0"/>
            </a:br>
            <a:r>
              <a:rPr lang="en-US" sz="2000" dirty="0"/>
              <a:t>echo "c is bigger than d"; </a:t>
            </a:r>
            <a:br>
              <a:rPr lang="en-US" sz="2000" dirty="0"/>
            </a:br>
            <a:r>
              <a:rPr lang="en-US" sz="2000" dirty="0"/>
              <a:t>}</a:t>
            </a:r>
            <a:br>
              <a:rPr lang="en-US" sz="2000" dirty="0"/>
            </a:br>
            <a:r>
              <a:rPr lang="en-US" sz="2000" dirty="0" smtClean="0"/>
              <a:t>else if </a:t>
            </a:r>
            <a:r>
              <a:rPr lang="en-US" sz="2000" dirty="0"/>
              <a:t>($c==$d) </a:t>
            </a:r>
            <a:r>
              <a:rPr lang="en-US" sz="2000" dirty="0" smtClean="0"/>
              <a:t>{</a:t>
            </a:r>
            <a:r>
              <a:rPr lang="en-US" sz="2000" dirty="0"/>
              <a:t/>
            </a:r>
            <a:br>
              <a:rPr lang="en-US" sz="2000" dirty="0"/>
            </a:br>
            <a:r>
              <a:rPr lang="en-US" sz="2000" dirty="0"/>
              <a:t>echo "c is equal to d";</a:t>
            </a:r>
            <a:br>
              <a:rPr lang="en-US" sz="2000" dirty="0"/>
            </a:br>
            <a:r>
              <a:rPr lang="en-US" sz="2000" dirty="0"/>
              <a:t>}</a:t>
            </a:r>
            <a:br>
              <a:rPr lang="en-US" sz="2000" dirty="0"/>
            </a:br>
            <a:r>
              <a:rPr lang="en-US" sz="2000" dirty="0"/>
              <a:t>else </a:t>
            </a:r>
            <a:r>
              <a:rPr lang="en-US" sz="2000" dirty="0" smtClean="0"/>
              <a:t>{</a:t>
            </a:r>
            <a:r>
              <a:rPr lang="en-US" sz="2000" dirty="0"/>
              <a:t/>
            </a:r>
            <a:br>
              <a:rPr lang="en-US" sz="2000" dirty="0"/>
            </a:br>
            <a:r>
              <a:rPr lang="en-US" sz="2000" dirty="0"/>
              <a:t>echo "d is smaller than c"; } ?&gt; </a:t>
            </a:r>
            <a:br>
              <a:rPr lang="en-US" sz="2000" dirty="0"/>
            </a:br>
            <a:r>
              <a:rPr lang="en-US" sz="2000" b="1" dirty="0" smtClean="0"/>
              <a:t>Result:</a:t>
            </a:r>
            <a:r>
              <a:rPr lang="en-US" sz="2000" b="1" dirty="0"/>
              <a:t> </a:t>
            </a:r>
            <a:r>
              <a:rPr lang="en-US" sz="2000" dirty="0" smtClean="0"/>
              <a:t>c </a:t>
            </a:r>
            <a:r>
              <a:rPr lang="en-US" sz="2000" dirty="0"/>
              <a:t>is equal to d </a:t>
            </a:r>
            <a:br>
              <a:rPr lang="en-US" sz="2000" dirty="0"/>
            </a:br>
            <a:r>
              <a:rPr lang="en-US" sz="2000" dirty="0"/>
              <a:t>In the above example the if the condition "$c&gt;$d" is true then the message "c is bigger than d" is displayed, else the condition in the else if that is "$c==$d" is evaluated if it is true the message "c is equal to d" is displayed otherwise "d is smaller than c" is displayed</a:t>
            </a:r>
            <a:endParaRPr lang="en-US" sz="2000" b="0" i="0" u="none" strike="noStrike" cap="none" baseline="0" dirty="0">
              <a:solidFill>
                <a:schemeClr val="dk1"/>
              </a:solidFill>
              <a:latin typeface="Calibri" panose="020F0502020204030204" pitchFamily="34" charset="0"/>
              <a:ea typeface="Arial"/>
              <a:cs typeface="Arial"/>
              <a:sym typeface="Arial"/>
            </a:endParaRPr>
          </a:p>
        </p:txBody>
      </p:sp>
      <p:cxnSp>
        <p:nvCxnSpPr>
          <p:cNvPr id="88" name="Shape 88"/>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Tree>
    <p:extLst>
      <p:ext uri="{BB962C8B-B14F-4D97-AF65-F5344CB8AC3E}">
        <p14:creationId xmlns:p14="http://schemas.microsoft.com/office/powerpoint/2010/main" val="1009060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lvl="0" algn="l">
              <a:buSzPct val="25000"/>
            </a:pPr>
            <a:r>
              <a:rPr lang="en-US" sz="3200" b="1" dirty="0" smtClean="0"/>
              <a:t>Switch </a:t>
            </a:r>
            <a:r>
              <a:rPr lang="en-US" sz="3200" b="1" dirty="0"/>
              <a:t>Statement</a:t>
            </a:r>
            <a:endParaRPr lang="en-US" sz="3200" b="1" i="0" u="none" strike="noStrike" cap="none" baseline="0" dirty="0">
              <a:solidFill>
                <a:schemeClr val="dk1"/>
              </a:solidFill>
              <a:sym typeface="Calibri"/>
            </a:endParaRPr>
          </a:p>
        </p:txBody>
      </p:sp>
      <p:sp>
        <p:nvSpPr>
          <p:cNvPr id="87" name="Shape 8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indent="-342900">
              <a:buSzPct val="100000"/>
              <a:buFont typeface="Wingdings" panose="05000000000000000000" pitchFamily="2" charset="2"/>
              <a:buChar char="q"/>
            </a:pPr>
            <a:r>
              <a:rPr lang="en-US" sz="2400" dirty="0"/>
              <a:t>The Switch case statement is used to compare a variable or expression to different values based on which a set of code is executed</a:t>
            </a:r>
            <a:r>
              <a:rPr lang="en-US" sz="2400" dirty="0" smtClean="0"/>
              <a:t>.</a:t>
            </a:r>
          </a:p>
          <a:p>
            <a:pPr indent="-342900">
              <a:buSzPct val="100000"/>
              <a:buFont typeface="Wingdings" panose="05000000000000000000" pitchFamily="2" charset="2"/>
              <a:buChar char="q"/>
            </a:pPr>
            <a:r>
              <a:rPr lang="en-US" sz="2400" dirty="0" smtClean="0"/>
              <a:t>If </a:t>
            </a:r>
            <a:r>
              <a:rPr lang="en-US" sz="2400" dirty="0"/>
              <a:t>you want to select one of many blocks of code to be executed, use the Switch </a:t>
            </a:r>
            <a:r>
              <a:rPr lang="en-US" sz="2400" dirty="0" smtClean="0"/>
              <a:t>statement.</a:t>
            </a:r>
          </a:p>
          <a:p>
            <a:pPr indent="-342900">
              <a:buSzPct val="100000"/>
              <a:buFont typeface="Wingdings" panose="05000000000000000000" pitchFamily="2" charset="2"/>
              <a:buChar char="q"/>
            </a:pPr>
            <a:r>
              <a:rPr lang="en-US" sz="2400" dirty="0" smtClean="0"/>
              <a:t>The </a:t>
            </a:r>
            <a:r>
              <a:rPr lang="en-US" sz="2400" dirty="0"/>
              <a:t>switch statement is used to avoid long blocks of if</a:t>
            </a:r>
            <a:r>
              <a:rPr lang="en-US" sz="2400" dirty="0" smtClean="0"/>
              <a:t>..else </a:t>
            </a:r>
            <a:r>
              <a:rPr lang="en-US" sz="2400" dirty="0"/>
              <a:t>code</a:t>
            </a:r>
            <a:r>
              <a:rPr lang="en-US" sz="2400" dirty="0" smtClean="0"/>
              <a:t>.</a:t>
            </a:r>
          </a:p>
          <a:p>
            <a:pPr marL="0" lvl="0" indent="0">
              <a:buSzPct val="100000"/>
              <a:buNone/>
            </a:pPr>
            <a:endParaRPr lang="en-US" dirty="0" smtClean="0"/>
          </a:p>
          <a:p>
            <a:pPr marL="0" lvl="0" indent="0">
              <a:buSzPct val="100000"/>
              <a:buNone/>
            </a:pPr>
            <a:endParaRPr lang="en-US" dirty="0"/>
          </a:p>
        </p:txBody>
      </p:sp>
      <p:cxnSp>
        <p:nvCxnSpPr>
          <p:cNvPr id="88" name="Shape 88"/>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Tree>
    <p:extLst>
      <p:ext uri="{BB962C8B-B14F-4D97-AF65-F5344CB8AC3E}">
        <p14:creationId xmlns:p14="http://schemas.microsoft.com/office/powerpoint/2010/main" val="3362160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lvl="0" algn="l">
              <a:buSzPct val="25000"/>
            </a:pPr>
            <a:r>
              <a:rPr lang="en-US" sz="3200" b="1" dirty="0" smtClean="0"/>
              <a:t>Switch </a:t>
            </a:r>
            <a:r>
              <a:rPr lang="en-US" sz="3200" b="1" dirty="0"/>
              <a:t>Statement</a:t>
            </a:r>
            <a:endParaRPr lang="en-US" sz="3200" b="1" i="0" u="none" strike="noStrike" cap="none" baseline="0" dirty="0">
              <a:solidFill>
                <a:schemeClr val="dk1"/>
              </a:solidFill>
              <a:sym typeface="Calibri"/>
            </a:endParaRPr>
          </a:p>
        </p:txBody>
      </p:sp>
      <p:sp>
        <p:nvSpPr>
          <p:cNvPr id="87" name="Shape 8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indent="-342900">
              <a:buSzPct val="100000"/>
              <a:buFont typeface="Wingdings" panose="05000000000000000000" pitchFamily="2" charset="2"/>
              <a:buChar char="q"/>
            </a:pPr>
            <a:r>
              <a:rPr lang="en-US" sz="2400" dirty="0" smtClean="0"/>
              <a:t>Syntax:</a:t>
            </a:r>
            <a:endParaRPr lang="en-US" dirty="0"/>
          </a:p>
          <a:p>
            <a:pPr marL="565150" lvl="1" indent="0">
              <a:buNone/>
            </a:pPr>
            <a:r>
              <a:rPr lang="en-US" sz="2200" dirty="0" smtClean="0"/>
              <a:t>switch </a:t>
            </a:r>
            <a:r>
              <a:rPr lang="en-US" sz="2200" dirty="0"/>
              <a:t>( &lt;variable&gt; ) </a:t>
            </a:r>
            <a:r>
              <a:rPr lang="en-US" sz="2200" dirty="0" smtClean="0"/>
              <a:t>{</a:t>
            </a:r>
          </a:p>
          <a:p>
            <a:pPr marL="565150" lvl="1" indent="0">
              <a:buNone/>
            </a:pPr>
            <a:r>
              <a:rPr lang="en-US" sz="2200" dirty="0" smtClean="0"/>
              <a:t>	case </a:t>
            </a:r>
            <a:r>
              <a:rPr lang="en-US" sz="2200" dirty="0"/>
              <a:t>this-value: </a:t>
            </a:r>
            <a:endParaRPr lang="en-US" sz="2200" dirty="0" smtClean="0"/>
          </a:p>
          <a:p>
            <a:pPr marL="565150" lvl="1" indent="0">
              <a:buNone/>
            </a:pPr>
            <a:r>
              <a:rPr lang="en-US" sz="2200" dirty="0"/>
              <a:t>		</a:t>
            </a:r>
            <a:r>
              <a:rPr lang="en-US" sz="2200" dirty="0" smtClean="0"/>
              <a:t>Code </a:t>
            </a:r>
            <a:r>
              <a:rPr lang="en-US" sz="2200" dirty="0"/>
              <a:t>to execute if &lt;variable&gt; == </a:t>
            </a:r>
            <a:r>
              <a:rPr lang="en-US" sz="2200" dirty="0" smtClean="0"/>
              <a:t>this-value</a:t>
            </a:r>
          </a:p>
          <a:p>
            <a:pPr marL="565150" lvl="1" indent="0">
              <a:buNone/>
            </a:pPr>
            <a:r>
              <a:rPr lang="en-US" sz="2200" dirty="0"/>
              <a:t>	</a:t>
            </a:r>
            <a:r>
              <a:rPr lang="en-US" sz="2200" dirty="0" smtClean="0"/>
              <a:t>	break;</a:t>
            </a:r>
          </a:p>
          <a:p>
            <a:pPr marL="565150" lvl="1" indent="0">
              <a:buNone/>
            </a:pPr>
            <a:r>
              <a:rPr lang="en-US" sz="2200" dirty="0"/>
              <a:t>	</a:t>
            </a:r>
            <a:r>
              <a:rPr lang="en-US" sz="2200" dirty="0" smtClean="0"/>
              <a:t>case that-value:</a:t>
            </a:r>
          </a:p>
          <a:p>
            <a:pPr marL="565150" lvl="1" indent="0">
              <a:buNone/>
            </a:pPr>
            <a:r>
              <a:rPr lang="en-US" sz="2200" dirty="0"/>
              <a:t>	</a:t>
            </a:r>
            <a:r>
              <a:rPr lang="en-US" sz="2200" dirty="0" smtClean="0"/>
              <a:t>	Code </a:t>
            </a:r>
            <a:r>
              <a:rPr lang="en-US" sz="2200" dirty="0"/>
              <a:t>to execute if &lt;variable&gt; == </a:t>
            </a:r>
            <a:r>
              <a:rPr lang="en-US" sz="2200" dirty="0" smtClean="0"/>
              <a:t>that-value</a:t>
            </a:r>
          </a:p>
          <a:p>
            <a:pPr marL="565150" lvl="1" indent="0">
              <a:buNone/>
            </a:pPr>
            <a:r>
              <a:rPr lang="en-US" sz="2200" dirty="0"/>
              <a:t>	</a:t>
            </a:r>
            <a:r>
              <a:rPr lang="en-US" sz="2200" dirty="0" smtClean="0"/>
              <a:t>	break;...</a:t>
            </a:r>
          </a:p>
          <a:p>
            <a:pPr marL="565150" lvl="1" indent="0">
              <a:buNone/>
            </a:pPr>
            <a:r>
              <a:rPr lang="en-US" sz="2200" dirty="0" smtClean="0"/>
              <a:t>	default:</a:t>
            </a:r>
          </a:p>
          <a:p>
            <a:pPr marL="565150" lvl="1" indent="0">
              <a:buNone/>
            </a:pPr>
            <a:r>
              <a:rPr lang="en-US" sz="2200" dirty="0"/>
              <a:t>	</a:t>
            </a:r>
            <a:r>
              <a:rPr lang="en-US" sz="2200" dirty="0" smtClean="0"/>
              <a:t>	Code </a:t>
            </a:r>
            <a:r>
              <a:rPr lang="en-US" sz="2200" dirty="0"/>
              <a:t>to execute if &lt;variable&gt; does not equal the value following any of the </a:t>
            </a:r>
            <a:r>
              <a:rPr lang="en-US" sz="2200" dirty="0" smtClean="0"/>
              <a:t>cases</a:t>
            </a:r>
          </a:p>
          <a:p>
            <a:pPr marL="565150" lvl="1" indent="0">
              <a:buNone/>
            </a:pPr>
            <a:r>
              <a:rPr lang="en-US" sz="2200" dirty="0" smtClean="0"/>
              <a:t>break;</a:t>
            </a:r>
          </a:p>
          <a:p>
            <a:pPr marL="565150" lvl="1" indent="0">
              <a:buNone/>
            </a:pPr>
            <a:r>
              <a:rPr lang="en-US" sz="2200" dirty="0" smtClean="0"/>
              <a:t>}</a:t>
            </a:r>
            <a:endParaRPr lang="en-US" sz="2200" dirty="0"/>
          </a:p>
          <a:p>
            <a:pPr lvl="0" indent="-342900">
              <a:buSzPct val="100000"/>
              <a:buFont typeface="Wingdings" panose="05000000000000000000" pitchFamily="2" charset="2"/>
              <a:buChar char="q"/>
            </a:pPr>
            <a:endParaRPr lang="en-US" sz="2400" b="0" i="0" u="none" strike="noStrike" cap="none" baseline="0" dirty="0">
              <a:solidFill>
                <a:schemeClr val="dk1"/>
              </a:solidFill>
              <a:latin typeface="Calibri" panose="020F0502020204030204" pitchFamily="34" charset="0"/>
              <a:ea typeface="Arial"/>
              <a:cs typeface="Arial"/>
              <a:sym typeface="Arial"/>
            </a:endParaRPr>
          </a:p>
        </p:txBody>
      </p:sp>
      <p:cxnSp>
        <p:nvCxnSpPr>
          <p:cNvPr id="88" name="Shape 88"/>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Tree>
    <p:extLst>
      <p:ext uri="{BB962C8B-B14F-4D97-AF65-F5344CB8AC3E}">
        <p14:creationId xmlns:p14="http://schemas.microsoft.com/office/powerpoint/2010/main" val="3110015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lvl="0" algn="l">
              <a:buSzPct val="25000"/>
            </a:pPr>
            <a:r>
              <a:rPr lang="en-US" sz="3200" b="1" dirty="0"/>
              <a:t>Switch Statement</a:t>
            </a:r>
            <a:endParaRPr lang="en-US" sz="3200" b="1" i="0" u="none" strike="noStrike" cap="none" baseline="0" dirty="0">
              <a:solidFill>
                <a:schemeClr val="dk1"/>
              </a:solidFill>
              <a:sym typeface="Calibri"/>
            </a:endParaRPr>
          </a:p>
        </p:txBody>
      </p:sp>
      <p:sp>
        <p:nvSpPr>
          <p:cNvPr id="87" name="Shape 8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lvl="0" indent="-342900">
              <a:buSzPct val="100000"/>
              <a:buFont typeface="Wingdings" panose="05000000000000000000" pitchFamily="2" charset="2"/>
              <a:buChar char="q"/>
            </a:pPr>
            <a:r>
              <a:rPr lang="en-US" sz="2000" dirty="0" smtClean="0"/>
              <a:t>&lt;?php</a:t>
            </a:r>
            <a:endParaRPr lang="en-US" sz="2000" dirty="0"/>
          </a:p>
          <a:p>
            <a:pPr marL="0" lvl="0" indent="0">
              <a:buSzPct val="100000"/>
              <a:buNone/>
            </a:pPr>
            <a:r>
              <a:rPr lang="en-US" sz="2000" dirty="0"/>
              <a:t>	</a:t>
            </a:r>
            <a:r>
              <a:rPr lang="en-US" sz="2000" dirty="0" smtClean="0"/>
              <a:t>$x=2;</a:t>
            </a:r>
          </a:p>
          <a:p>
            <a:pPr marL="0" lvl="0" indent="0">
              <a:buSzPct val="100000"/>
              <a:buNone/>
            </a:pPr>
            <a:r>
              <a:rPr lang="en-US" sz="2000" dirty="0"/>
              <a:t>	</a:t>
            </a:r>
            <a:r>
              <a:rPr lang="en-US" sz="2000" dirty="0" smtClean="0"/>
              <a:t>switch </a:t>
            </a:r>
            <a:r>
              <a:rPr lang="en-US" sz="2000" dirty="0"/>
              <a:t>($x</a:t>
            </a:r>
            <a:r>
              <a:rPr lang="en-US" sz="2000" dirty="0" smtClean="0"/>
              <a:t>) {</a:t>
            </a:r>
            <a:endParaRPr lang="en-US" sz="2000" dirty="0"/>
          </a:p>
          <a:p>
            <a:pPr marL="0" lvl="0" indent="0">
              <a:buSzPct val="100000"/>
              <a:buNone/>
            </a:pPr>
            <a:r>
              <a:rPr lang="en-US" sz="2000" dirty="0"/>
              <a:t>	</a:t>
            </a:r>
            <a:r>
              <a:rPr lang="en-US" sz="2000" dirty="0" smtClean="0"/>
              <a:t>	case 1:</a:t>
            </a:r>
          </a:p>
          <a:p>
            <a:pPr marL="0" lvl="0" indent="0">
              <a:buSzPct val="100000"/>
              <a:buNone/>
            </a:pPr>
            <a:r>
              <a:rPr lang="en-US" sz="2000" dirty="0"/>
              <a:t>	</a:t>
            </a:r>
            <a:r>
              <a:rPr lang="en-US" sz="2000" dirty="0" smtClean="0"/>
              <a:t>		echo “Number 1”;</a:t>
            </a:r>
            <a:endParaRPr lang="en-US" sz="2000" dirty="0"/>
          </a:p>
          <a:p>
            <a:pPr marL="0" lvl="0" indent="0">
              <a:buSzPct val="100000"/>
              <a:buNone/>
            </a:pPr>
            <a:r>
              <a:rPr lang="en-US" sz="2000" dirty="0"/>
              <a:t>	</a:t>
            </a:r>
            <a:r>
              <a:rPr lang="en-US" sz="2000" dirty="0" smtClean="0"/>
              <a:t>		break;</a:t>
            </a:r>
          </a:p>
          <a:p>
            <a:pPr marL="0" lvl="0" indent="0">
              <a:buSzPct val="100000"/>
              <a:buNone/>
            </a:pPr>
            <a:r>
              <a:rPr lang="en-US" sz="2000" dirty="0"/>
              <a:t>	</a:t>
            </a:r>
            <a:r>
              <a:rPr lang="en-US" sz="2000" dirty="0" smtClean="0"/>
              <a:t>	case 2:</a:t>
            </a:r>
          </a:p>
          <a:p>
            <a:pPr marL="0" lvl="0" indent="0">
              <a:buSzPct val="100000"/>
              <a:buNone/>
            </a:pPr>
            <a:r>
              <a:rPr lang="en-US" sz="2000" dirty="0"/>
              <a:t>	</a:t>
            </a:r>
            <a:r>
              <a:rPr lang="en-US" sz="2000" dirty="0" smtClean="0"/>
              <a:t>		echo “Number 2”;</a:t>
            </a:r>
            <a:endParaRPr lang="en-US" sz="2000" dirty="0"/>
          </a:p>
          <a:p>
            <a:pPr marL="0" lvl="0" indent="0">
              <a:buSzPct val="100000"/>
              <a:buNone/>
            </a:pPr>
            <a:r>
              <a:rPr lang="en-US" sz="2000" dirty="0"/>
              <a:t>	</a:t>
            </a:r>
            <a:r>
              <a:rPr lang="en-US" sz="2000" dirty="0" smtClean="0"/>
              <a:t>		break;</a:t>
            </a:r>
          </a:p>
          <a:p>
            <a:pPr marL="0" lvl="0" indent="0">
              <a:buSzPct val="100000"/>
              <a:buNone/>
            </a:pPr>
            <a:r>
              <a:rPr lang="en-US" sz="2000" dirty="0"/>
              <a:t>	</a:t>
            </a:r>
            <a:r>
              <a:rPr lang="en-US" sz="2000" dirty="0" smtClean="0"/>
              <a:t>	default:</a:t>
            </a:r>
          </a:p>
          <a:p>
            <a:pPr marL="0" lvl="0" indent="0">
              <a:buSzPct val="100000"/>
              <a:buNone/>
            </a:pPr>
            <a:r>
              <a:rPr lang="en-US" sz="2000" dirty="0"/>
              <a:t>	</a:t>
            </a:r>
            <a:r>
              <a:rPr lang="en-US" sz="2000" dirty="0" smtClean="0"/>
              <a:t>		echo “No </a:t>
            </a:r>
            <a:r>
              <a:rPr lang="en-US" sz="2000" dirty="0"/>
              <a:t>number between 1 and </a:t>
            </a:r>
            <a:r>
              <a:rPr lang="en-US" sz="2000" dirty="0" smtClean="0"/>
              <a:t>3”;</a:t>
            </a:r>
            <a:endParaRPr lang="en-US" sz="2000" dirty="0"/>
          </a:p>
          <a:p>
            <a:pPr marL="0" lvl="0" indent="0">
              <a:buSzPct val="100000"/>
              <a:buNone/>
            </a:pPr>
            <a:r>
              <a:rPr lang="en-US" sz="2000" dirty="0"/>
              <a:t>	</a:t>
            </a:r>
            <a:r>
              <a:rPr lang="en-US" sz="2000" dirty="0" smtClean="0"/>
              <a:t>}</a:t>
            </a:r>
            <a:endParaRPr lang="en-US" sz="2000" dirty="0"/>
          </a:p>
          <a:p>
            <a:pPr marL="0" lvl="0" indent="0">
              <a:buSzPct val="100000"/>
              <a:buNone/>
            </a:pPr>
            <a:r>
              <a:rPr lang="en-US" sz="2000" dirty="0"/>
              <a:t>	</a:t>
            </a:r>
            <a:r>
              <a:rPr lang="en-US" sz="2000" dirty="0" smtClean="0"/>
              <a:t>?&gt;</a:t>
            </a:r>
            <a:endParaRPr lang="en-US" sz="2000" dirty="0"/>
          </a:p>
          <a:p>
            <a:pPr marL="0" lvl="0" indent="0">
              <a:buSzPct val="100000"/>
              <a:buNone/>
            </a:pPr>
            <a:r>
              <a:rPr lang="en-US" sz="2000" dirty="0" smtClean="0"/>
              <a:t/>
            </a:r>
            <a:br>
              <a:rPr lang="en-US" sz="2000" dirty="0" smtClean="0"/>
            </a:br>
            <a:endParaRPr lang="en-US" sz="2000" b="0" i="0" u="none" strike="noStrike" cap="none" baseline="0" dirty="0">
              <a:solidFill>
                <a:schemeClr val="dk1"/>
              </a:solidFill>
              <a:latin typeface="Calibri" panose="020F0502020204030204" pitchFamily="34" charset="0"/>
              <a:ea typeface="Arial"/>
              <a:cs typeface="Arial"/>
              <a:sym typeface="Arial"/>
            </a:endParaRPr>
          </a:p>
        </p:txBody>
      </p:sp>
      <p:cxnSp>
        <p:nvCxnSpPr>
          <p:cNvPr id="88" name="Shape 88"/>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Tree>
    <p:extLst>
      <p:ext uri="{BB962C8B-B14F-4D97-AF65-F5344CB8AC3E}">
        <p14:creationId xmlns:p14="http://schemas.microsoft.com/office/powerpoint/2010/main" val="40247520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lvl="0" algn="l">
              <a:buSzPct val="25000"/>
            </a:pPr>
            <a:r>
              <a:rPr lang="en-US" sz="3200" b="1" dirty="0" smtClean="0"/>
              <a:t>Switch </a:t>
            </a:r>
            <a:r>
              <a:rPr lang="en-US" sz="3200" b="1" dirty="0"/>
              <a:t>Statement</a:t>
            </a:r>
            <a:endParaRPr lang="en-US" sz="3200" b="1" i="0" u="none" strike="noStrike" cap="none" baseline="0" dirty="0">
              <a:solidFill>
                <a:schemeClr val="dk1"/>
              </a:solidFill>
              <a:sym typeface="Calibri"/>
            </a:endParaRPr>
          </a:p>
        </p:txBody>
      </p:sp>
      <p:sp>
        <p:nvSpPr>
          <p:cNvPr id="87" name="Shape 8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indent="-342900">
              <a:buSzPct val="100000"/>
              <a:buFont typeface="Wingdings" panose="05000000000000000000" pitchFamily="2" charset="2"/>
              <a:buChar char="q"/>
            </a:pPr>
            <a:r>
              <a:rPr lang="en-US" sz="2400" dirty="0" smtClean="0"/>
              <a:t>The </a:t>
            </a:r>
            <a:r>
              <a:rPr lang="en-US" sz="2400" dirty="0"/>
              <a:t>condition of a switch statement is a value. The case says that if it has the value of whatever is after that case then do whatever follows the colon.</a:t>
            </a:r>
            <a:endParaRPr lang="en-US" sz="2400" dirty="0" smtClean="0"/>
          </a:p>
          <a:p>
            <a:pPr indent="-342900">
              <a:buSzPct val="100000"/>
              <a:buFont typeface="Wingdings" panose="05000000000000000000" pitchFamily="2" charset="2"/>
              <a:buChar char="q"/>
            </a:pPr>
            <a:r>
              <a:rPr lang="en-US" sz="2400" dirty="0" smtClean="0"/>
              <a:t>Break </a:t>
            </a:r>
            <a:r>
              <a:rPr lang="en-US" sz="2400" dirty="0"/>
              <a:t>is a keyword that breaks out of the code block, usually surrounded by braces, which it is in. In this case, break prevents the program from falling through and executing the code in all the other case </a:t>
            </a:r>
            <a:r>
              <a:rPr lang="en-US" sz="2400" dirty="0" smtClean="0"/>
              <a:t>statements</a:t>
            </a:r>
            <a:endParaRPr lang="en-US" dirty="0"/>
          </a:p>
        </p:txBody>
      </p:sp>
      <p:cxnSp>
        <p:nvCxnSpPr>
          <p:cNvPr id="88" name="Shape 88"/>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Tree>
    <p:extLst>
      <p:ext uri="{BB962C8B-B14F-4D97-AF65-F5344CB8AC3E}">
        <p14:creationId xmlns:p14="http://schemas.microsoft.com/office/powerpoint/2010/main" val="8159054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lvl="0" algn="l">
              <a:buSzPct val="25000"/>
            </a:pPr>
            <a:r>
              <a:rPr lang="en-US" sz="3200" b="1" dirty="0" smtClean="0"/>
              <a:t>Switch </a:t>
            </a:r>
            <a:r>
              <a:rPr lang="en-US" sz="3200" b="1" dirty="0"/>
              <a:t>Statement</a:t>
            </a:r>
            <a:endParaRPr lang="en-US" sz="3200" b="1" i="0" u="none" strike="noStrike" cap="none" baseline="0" dirty="0">
              <a:solidFill>
                <a:schemeClr val="dk1"/>
              </a:solidFill>
              <a:sym typeface="Calibri"/>
            </a:endParaRPr>
          </a:p>
        </p:txBody>
      </p:sp>
      <p:sp>
        <p:nvSpPr>
          <p:cNvPr id="87" name="Shape 8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indent="-342900">
              <a:buSzPct val="100000"/>
              <a:buFont typeface="Wingdings" panose="05000000000000000000" pitchFamily="2" charset="2"/>
              <a:buChar char="q"/>
            </a:pPr>
            <a:r>
              <a:rPr lang="en-US" sz="2400" dirty="0" smtClean="0"/>
              <a:t>The </a:t>
            </a:r>
            <a:r>
              <a:rPr lang="en-US" sz="2400" dirty="0"/>
              <a:t>default case is optional, but it is wise to include it as it handles any unexpected cases. It can be useful to put some kind of output to alert you to the code entering the default case if you </a:t>
            </a:r>
            <a:r>
              <a:rPr lang="en-US" sz="2400" dirty="0" smtClean="0"/>
              <a:t>don’t </a:t>
            </a:r>
            <a:r>
              <a:rPr lang="en-US" sz="2400" dirty="0"/>
              <a:t>expect it to. </a:t>
            </a:r>
            <a:endParaRPr lang="en-US" sz="2400" dirty="0" smtClean="0"/>
          </a:p>
          <a:p>
            <a:pPr indent="-342900">
              <a:buSzPct val="100000"/>
              <a:buFont typeface="Wingdings" panose="05000000000000000000" pitchFamily="2" charset="2"/>
              <a:buChar char="q"/>
            </a:pPr>
            <a:r>
              <a:rPr lang="en-US" sz="2400" dirty="0" smtClean="0"/>
              <a:t>Switch </a:t>
            </a:r>
            <a:r>
              <a:rPr lang="en-US" sz="2400" dirty="0"/>
              <a:t>statements serve as a simple way to write long if statements when the requirements are met</a:t>
            </a:r>
            <a:r>
              <a:rPr lang="en-US" sz="2400" dirty="0" smtClean="0"/>
              <a:t>.</a:t>
            </a:r>
          </a:p>
        </p:txBody>
      </p:sp>
      <p:cxnSp>
        <p:nvCxnSpPr>
          <p:cNvPr id="88" name="Shape 88"/>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Tree>
    <p:extLst>
      <p:ext uri="{BB962C8B-B14F-4D97-AF65-F5344CB8AC3E}">
        <p14:creationId xmlns:p14="http://schemas.microsoft.com/office/powerpoint/2010/main" val="3961390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lvl="0" algn="l">
              <a:buSzPct val="25000"/>
            </a:pPr>
            <a:r>
              <a:rPr lang="en-US" sz="3200" b="1" dirty="0" smtClean="0"/>
              <a:t>Match Expression</a:t>
            </a:r>
            <a:endParaRPr lang="en-US" sz="3200" b="1" i="0" u="none" strike="noStrike" cap="none" baseline="0" dirty="0">
              <a:solidFill>
                <a:schemeClr val="dk1"/>
              </a:solidFill>
              <a:sym typeface="Calibri"/>
            </a:endParaRPr>
          </a:p>
        </p:txBody>
      </p:sp>
      <p:sp>
        <p:nvSpPr>
          <p:cNvPr id="87" name="Shape 8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0" indent="0">
              <a:buSzPct val="100000"/>
              <a:buNone/>
            </a:pPr>
            <a:r>
              <a:rPr lang="en-US" sz="2400" dirty="0" smtClean="0"/>
              <a:t>The </a:t>
            </a:r>
            <a:r>
              <a:rPr lang="en-US" sz="2400" dirty="0"/>
              <a:t>new match is similar to switch and has the following features</a:t>
            </a:r>
            <a:r>
              <a:rPr lang="en-US" sz="2400" dirty="0" smtClean="0"/>
              <a:t>:</a:t>
            </a:r>
          </a:p>
          <a:p>
            <a:pPr indent="-342900">
              <a:buSzPct val="100000"/>
              <a:buFont typeface="Wingdings" panose="05000000000000000000" pitchFamily="2" charset="2"/>
              <a:buChar char="q"/>
            </a:pPr>
            <a:r>
              <a:rPr lang="en-US" sz="2400" dirty="0"/>
              <a:t>Match is an expression, meaning its result can be stored in a variable or returned</a:t>
            </a:r>
            <a:r>
              <a:rPr lang="en-US" sz="2400" dirty="0" smtClean="0"/>
              <a:t>.</a:t>
            </a:r>
          </a:p>
          <a:p>
            <a:pPr indent="-342900">
              <a:buSzPct val="100000"/>
              <a:buFont typeface="Wingdings" panose="05000000000000000000" pitchFamily="2" charset="2"/>
              <a:buChar char="q"/>
            </a:pPr>
            <a:r>
              <a:rPr lang="en-US" sz="2400" dirty="0"/>
              <a:t>Match branches only support single-line expressions and do not need a break; </a:t>
            </a:r>
            <a:r>
              <a:rPr lang="en-US" sz="2400" dirty="0" smtClean="0"/>
              <a:t>statement.</a:t>
            </a:r>
          </a:p>
          <a:p>
            <a:pPr indent="-342900">
              <a:buSzPct val="100000"/>
              <a:buFont typeface="Wingdings" panose="05000000000000000000" pitchFamily="2" charset="2"/>
              <a:buChar char="q"/>
            </a:pPr>
            <a:r>
              <a:rPr lang="en-US" sz="2400" dirty="0"/>
              <a:t>Match does strict comparisons. Unlike switch, the comparison is an identity check (===) rather than a weak equality check (==).</a:t>
            </a:r>
          </a:p>
          <a:p>
            <a:pPr indent="-342900">
              <a:buSzPct val="100000"/>
              <a:buFont typeface="Wingdings" panose="05000000000000000000" pitchFamily="2" charset="2"/>
              <a:buChar char="q"/>
            </a:pPr>
            <a:endParaRPr lang="en-US" sz="2400" dirty="0" smtClean="0"/>
          </a:p>
        </p:txBody>
      </p:sp>
      <p:cxnSp>
        <p:nvCxnSpPr>
          <p:cNvPr id="88" name="Shape 88"/>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Tree>
    <p:extLst>
      <p:ext uri="{BB962C8B-B14F-4D97-AF65-F5344CB8AC3E}">
        <p14:creationId xmlns:p14="http://schemas.microsoft.com/office/powerpoint/2010/main" val="6983602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397</Words>
  <Application>Microsoft Office PowerPoint</Application>
  <PresentationFormat>On-screen Show (4:3)</PresentationFormat>
  <Paragraphs>69</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
      <vt:lpstr>Looping &amp; Branching</vt:lpstr>
      <vt:lpstr>Else if Statement</vt:lpstr>
      <vt:lpstr>Else if Statement</vt:lpstr>
      <vt:lpstr>Switch Statement</vt:lpstr>
      <vt:lpstr>Switch Statement</vt:lpstr>
      <vt:lpstr>Switch Statement</vt:lpstr>
      <vt:lpstr>Switch Statement</vt:lpstr>
      <vt:lpstr>Switch Statement</vt:lpstr>
      <vt:lpstr>Match Expression</vt:lpstr>
      <vt:lpstr>Match Expression</vt:lpstr>
      <vt:lpstr>Match Expression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CONDITIONAL CODE</dc:title>
  <cp:lastModifiedBy>Laraib Atta</cp:lastModifiedBy>
  <cp:revision>39</cp:revision>
  <dcterms:modified xsi:type="dcterms:W3CDTF">2021-02-04T13:47:37Z</dcterms:modified>
</cp:coreProperties>
</file>