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75" r:id="rId4"/>
    <p:sldId id="276" r:id="rId5"/>
    <p:sldId id="277" r:id="rId6"/>
    <p:sldId id="279" r:id="rId7"/>
    <p:sldId id="280" r:id="rId8"/>
    <p:sldId id="281" r:id="rId9"/>
    <p:sldId id="282" r:id="rId10"/>
    <p:sldId id="283" r:id="rId11"/>
    <p:sldId id="27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Zxt4NEsWbfbpdHD8klXoUNgWw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0562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916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817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1231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6368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4497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6161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7772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809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op.mts.ru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.mts.r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ctrTitle"/>
          </p:nvPr>
        </p:nvSpPr>
        <p:spPr>
          <a:xfrm>
            <a:off x="430923" y="1937027"/>
            <a:ext cx="7785230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ru-RU" sz="4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Финальный проект</a:t>
            </a:r>
            <a:endParaRPr sz="4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buClr>
                <a:schemeClr val="lt1"/>
              </a:buClr>
              <a:buSzPts val="8000"/>
            </a:pPr>
            <a:r>
              <a:rPr lang="ru-RU" sz="4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4400" dirty="0">
                <a:hlinkClick r:id="rId4"/>
              </a:rPr>
              <a:t>Интернет-магазин МТС</a:t>
            </a:r>
            <a:r>
              <a:rPr lang="ru-RU" sz="4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4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>
            <a:off x="466589" y="1270727"/>
            <a:ext cx="2545551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ru-RU" sz="3200" dirty="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Зайнуллин Б.Д.</a:t>
            </a:r>
            <a:endParaRPr dirty="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A5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237600" y="272551"/>
            <a:ext cx="10156976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8000"/>
            </a:pPr>
            <a:r>
              <a:rPr lang="ru-RU" sz="6000" dirty="0">
                <a:solidFill>
                  <a:schemeClr val="lt1"/>
                </a:solidFill>
              </a:rPr>
              <a:t>Отчет о тестировании</a:t>
            </a:r>
            <a:endParaRPr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CDB4AE-52B7-4240-8E41-891233D2E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00" y="1160851"/>
            <a:ext cx="561884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Смоук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тестирование</a:t>
            </a:r>
            <a:r>
              <a:rPr kumimoji="0" lang="ru-RU" altLang="ru-RU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3/3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Функциональные чек-листы</a:t>
            </a:r>
            <a:r>
              <a:rPr kumimoji="0" lang="ru-RU" altLang="ru-RU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20/20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Нефункциональные чек-листы</a:t>
            </a:r>
            <a:r>
              <a:rPr kumimoji="0" lang="ru-RU" altLang="ru-RU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13/15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API тестирование</a:t>
            </a:r>
            <a:r>
              <a:rPr kumimoji="0" lang="ru-RU" altLang="ru-RU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8/8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7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A5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237599" y="272551"/>
            <a:ext cx="9323259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8000"/>
            </a:pPr>
            <a:r>
              <a:rPr lang="ru-RU" sz="6000" dirty="0">
                <a:solidFill>
                  <a:schemeClr val="lt1"/>
                </a:solidFill>
              </a:rPr>
              <a:t>Выводы и рекомендации</a:t>
            </a:r>
            <a:endParaRPr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DE8D49-4176-459A-9E8B-CCA2D9B3E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99" y="1160851"/>
            <a:ext cx="1145910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Все тест раны выполнены (кроме нагрузочного, так как сайт блокирует меня при проведении тестирования).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Сайт функционален, но требует доработок: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Адаптация под мобильные устройства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Пустой поиск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Так же рекомендуется провести: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ru-RU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Н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агрузочное тестирование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ru-RU" altLang="ru-RU" sz="2400" dirty="0">
                <a:solidFill>
                  <a:schemeClr val="bg1"/>
                </a:solidFill>
                <a:latin typeface="Arial" panose="020B0604020202020204" pitchFamily="34" charset="0"/>
              </a:rPr>
              <a:t>Т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естирование безопасности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3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A5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237600" y="272551"/>
            <a:ext cx="77292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8000"/>
            </a:pPr>
            <a:r>
              <a:rPr lang="ru-RU" sz="6000" dirty="0">
                <a:solidFill>
                  <a:schemeClr val="lt1"/>
                </a:solidFill>
              </a:rPr>
              <a:t>Введение</a:t>
            </a:r>
            <a:endParaRPr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237601" y="1320224"/>
            <a:ext cx="10062846" cy="342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ru-RU" sz="2400" dirty="0">
                <a:solidFill>
                  <a:schemeClr val="lt1"/>
                </a:solidFill>
              </a:rPr>
              <a:t>Цель проекта: проверка качества ПО через ручное тестирование.  </a:t>
            </a:r>
          </a:p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ru-RU" sz="2400" dirty="0">
                <a:solidFill>
                  <a:schemeClr val="lt1"/>
                </a:solidFill>
              </a:rPr>
              <a:t>Объект тестирования: </a:t>
            </a:r>
            <a:r>
              <a:rPr lang="ru-RU" sz="2400" dirty="0">
                <a:hlinkClick r:id="rId3"/>
              </a:rPr>
              <a:t>Интернет-магазин МТС</a:t>
            </a:r>
            <a:endParaRPr lang="ru-RU" sz="2400" dirty="0">
              <a:solidFill>
                <a:schemeClr val="lt1"/>
              </a:solidFill>
            </a:endParaRPr>
          </a:p>
          <a:p>
            <a:pPr lvl="0"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ru-RU" sz="2400" dirty="0">
                <a:solidFill>
                  <a:schemeClr val="lt1"/>
                </a:solidFill>
              </a:rPr>
              <a:t>Основные задачи:</a:t>
            </a:r>
          </a:p>
          <a:p>
            <a:pPr lvl="0"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ru-RU" sz="2400" dirty="0">
                <a:solidFill>
                  <a:schemeClr val="lt1"/>
                </a:solidFill>
              </a:rPr>
              <a:t>  - Создание тест-кейсов.  </a:t>
            </a:r>
          </a:p>
          <a:p>
            <a:pPr lvl="0"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ru-RU" sz="2400" dirty="0">
                <a:solidFill>
                  <a:schemeClr val="lt1"/>
                </a:solidFill>
              </a:rPr>
              <a:t>  - Выполнение тестирования.  </a:t>
            </a:r>
          </a:p>
          <a:p>
            <a:pPr lvl="0"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ru-RU" sz="2400" dirty="0">
                <a:solidFill>
                  <a:schemeClr val="lt1"/>
                </a:solidFill>
              </a:rPr>
              <a:t>  - Составление отчетов.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A5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237600" y="272551"/>
            <a:ext cx="77292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8000"/>
            </a:pPr>
            <a:r>
              <a:rPr lang="ru-RU" sz="6000" dirty="0">
                <a:solidFill>
                  <a:schemeClr val="lt1"/>
                </a:solidFill>
              </a:rPr>
              <a:t>Виды тестирования</a:t>
            </a:r>
            <a:endParaRPr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237601" y="1320224"/>
            <a:ext cx="5140200" cy="261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90000"/>
              </a:lnSpc>
              <a:buClr>
                <a:schemeClr val="lt1"/>
              </a:buClr>
              <a:buSzPts val="3200"/>
              <a:buFontTx/>
              <a:buChar char="-"/>
            </a:pPr>
            <a:r>
              <a:rPr lang="ru-RU" sz="2400" dirty="0" err="1">
                <a:solidFill>
                  <a:schemeClr val="lt1"/>
                </a:solidFill>
              </a:rPr>
              <a:t>Smoke</a:t>
            </a:r>
            <a:r>
              <a:rPr lang="ru-RU" sz="2400" dirty="0">
                <a:solidFill>
                  <a:schemeClr val="lt1"/>
                </a:solidFill>
              </a:rPr>
              <a:t> тестирование</a:t>
            </a:r>
          </a:p>
          <a:p>
            <a:pPr marL="342900" lvl="0" indent="-342900">
              <a:lnSpc>
                <a:spcPct val="90000"/>
              </a:lnSpc>
              <a:buClr>
                <a:schemeClr val="lt1"/>
              </a:buClr>
              <a:buSzPts val="3200"/>
              <a:buFontTx/>
              <a:buChar char="-"/>
            </a:pPr>
            <a:r>
              <a:rPr lang="ru-RU" sz="2400" dirty="0">
                <a:solidFill>
                  <a:schemeClr val="lt1"/>
                </a:solidFill>
              </a:rPr>
              <a:t>Функциональное тестирование</a:t>
            </a:r>
          </a:p>
          <a:p>
            <a:pPr marL="342900" lvl="0" indent="-342900">
              <a:lnSpc>
                <a:spcPct val="90000"/>
              </a:lnSpc>
              <a:buClr>
                <a:schemeClr val="lt1"/>
              </a:buClr>
              <a:buSzPts val="3200"/>
              <a:buFontTx/>
              <a:buChar char="-"/>
            </a:pPr>
            <a:r>
              <a:rPr lang="ru-RU" sz="2400" dirty="0">
                <a:solidFill>
                  <a:schemeClr val="lt1"/>
                </a:solidFill>
              </a:rPr>
              <a:t>UI/UX тестирование</a:t>
            </a:r>
          </a:p>
          <a:p>
            <a:pPr marL="342900" lvl="0" indent="-342900">
              <a:lnSpc>
                <a:spcPct val="90000"/>
              </a:lnSpc>
              <a:buClr>
                <a:schemeClr val="lt1"/>
              </a:buClr>
              <a:buSzPts val="3200"/>
              <a:buFontTx/>
              <a:buChar char="-"/>
            </a:pPr>
            <a:r>
              <a:rPr lang="ru-RU" sz="2400" dirty="0">
                <a:solidFill>
                  <a:schemeClr val="lt1"/>
                </a:solidFill>
              </a:rPr>
              <a:t>Тестирование API</a:t>
            </a:r>
          </a:p>
          <a:p>
            <a:pPr marL="342900" lvl="0" indent="-342900">
              <a:lnSpc>
                <a:spcPct val="90000"/>
              </a:lnSpc>
              <a:buClr>
                <a:schemeClr val="lt1"/>
              </a:buClr>
              <a:buSzPts val="3200"/>
              <a:buFontTx/>
              <a:buChar char="-"/>
            </a:pPr>
            <a:r>
              <a:rPr lang="ru-RU" sz="2400" dirty="0">
                <a:solidFill>
                  <a:schemeClr val="lt1"/>
                </a:solidFill>
              </a:rPr>
              <a:t>Тестирование производительности</a:t>
            </a:r>
          </a:p>
          <a:p>
            <a:pPr marL="342900" lvl="0" indent="-342900">
              <a:lnSpc>
                <a:spcPct val="90000"/>
              </a:lnSpc>
              <a:buClr>
                <a:schemeClr val="lt1"/>
              </a:buClr>
              <a:buSzPts val="3200"/>
              <a:buFontTx/>
              <a:buChar char="-"/>
            </a:pPr>
            <a:r>
              <a:rPr lang="ru-RU" sz="2400" dirty="0">
                <a:solidFill>
                  <a:schemeClr val="lt1"/>
                </a:solidFill>
              </a:rPr>
              <a:t>Кросс-браузерное тестирование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243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A5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237600" y="272551"/>
            <a:ext cx="10156976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8000"/>
            </a:pPr>
            <a:r>
              <a:rPr lang="ru-RU" sz="6000" dirty="0">
                <a:solidFill>
                  <a:schemeClr val="lt1"/>
                </a:solidFill>
              </a:rPr>
              <a:t>Инструменты тестирования</a:t>
            </a:r>
            <a:endParaRPr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237600" y="1320223"/>
            <a:ext cx="8758481" cy="2108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90000"/>
              </a:lnSpc>
              <a:buClr>
                <a:schemeClr val="lt1"/>
              </a:buClr>
              <a:buSzPts val="3200"/>
              <a:buFontTx/>
              <a:buChar char="-"/>
            </a:pPr>
            <a:r>
              <a:rPr lang="en-US" sz="2400" dirty="0" err="1">
                <a:solidFill>
                  <a:schemeClr val="lt1"/>
                </a:solidFill>
              </a:rPr>
              <a:t>DevTools</a:t>
            </a:r>
            <a:endParaRPr lang="ru-RU" sz="2400" dirty="0">
              <a:solidFill>
                <a:schemeClr val="lt1"/>
              </a:solidFill>
            </a:endParaRPr>
          </a:p>
          <a:p>
            <a:pPr marL="342900" lvl="0" indent="-342900">
              <a:lnSpc>
                <a:spcPct val="90000"/>
              </a:lnSpc>
              <a:buClr>
                <a:schemeClr val="lt1"/>
              </a:buClr>
              <a:buSzPts val="3200"/>
              <a:buFontTx/>
              <a:buChar char="-"/>
            </a:pPr>
            <a:r>
              <a:rPr lang="en-US" sz="2400" dirty="0">
                <a:solidFill>
                  <a:schemeClr val="lt1"/>
                </a:solidFill>
              </a:rPr>
              <a:t>Postman</a:t>
            </a:r>
            <a:endParaRPr lang="ru-RU" sz="2400" dirty="0">
              <a:solidFill>
                <a:schemeClr val="lt1"/>
              </a:solidFill>
            </a:endParaRPr>
          </a:p>
          <a:p>
            <a:pPr marL="342900" lvl="0" indent="-342900">
              <a:lnSpc>
                <a:spcPct val="90000"/>
              </a:lnSpc>
              <a:buClr>
                <a:schemeClr val="lt1"/>
              </a:buClr>
              <a:buSzPts val="3200"/>
              <a:buFontTx/>
              <a:buChar char="-"/>
            </a:pPr>
            <a:r>
              <a:rPr lang="en-US" sz="2400" dirty="0" err="1">
                <a:solidFill>
                  <a:schemeClr val="lt1"/>
                </a:solidFill>
              </a:rPr>
              <a:t>Jmeter</a:t>
            </a:r>
            <a:endParaRPr lang="ru-RU" sz="2400" dirty="0">
              <a:solidFill>
                <a:schemeClr val="lt1"/>
              </a:solidFill>
            </a:endParaRPr>
          </a:p>
          <a:p>
            <a:pPr marL="342900" lvl="0" indent="-342900">
              <a:lnSpc>
                <a:spcPct val="90000"/>
              </a:lnSpc>
              <a:buClr>
                <a:schemeClr val="lt1"/>
              </a:buClr>
              <a:buSzPts val="3200"/>
              <a:buFontTx/>
              <a:buChar char="-"/>
            </a:pPr>
            <a:r>
              <a:rPr lang="ru-RU" sz="2400" dirty="0">
                <a:solidFill>
                  <a:schemeClr val="lt1"/>
                </a:solidFill>
              </a:rPr>
              <a:t>Браузеры: </a:t>
            </a:r>
            <a:r>
              <a:rPr lang="en-US" sz="2400" dirty="0">
                <a:solidFill>
                  <a:schemeClr val="lt1"/>
                </a:solidFill>
              </a:rPr>
              <a:t>Chrome, Firefox, Safari, Edge, </a:t>
            </a:r>
            <a:r>
              <a:rPr lang="ru-RU" sz="2400" dirty="0" err="1">
                <a:solidFill>
                  <a:schemeClr val="lt1"/>
                </a:solidFill>
              </a:rPr>
              <a:t>Яндекс.Браузер</a:t>
            </a:r>
            <a:endParaRPr lang="ru-RU" sz="2400" dirty="0">
              <a:solidFill>
                <a:schemeClr val="lt1"/>
              </a:solidFill>
            </a:endParaRPr>
          </a:p>
          <a:p>
            <a:pPr marL="342900" lvl="0" indent="-342900">
              <a:lnSpc>
                <a:spcPct val="90000"/>
              </a:lnSpc>
              <a:buClr>
                <a:schemeClr val="lt1"/>
              </a:buClr>
              <a:buSzPts val="3200"/>
              <a:buFontTx/>
              <a:buChar char="-"/>
            </a:pPr>
            <a:r>
              <a:rPr lang="en-US" sz="2400" dirty="0" err="1">
                <a:solidFill>
                  <a:schemeClr val="lt1"/>
                </a:solidFill>
              </a:rPr>
              <a:t>Sitechco</a:t>
            </a:r>
            <a:endParaRPr lang="ru-RU" sz="2400" dirty="0">
              <a:solidFill>
                <a:schemeClr val="lt1"/>
              </a:solidFill>
            </a:endParaRPr>
          </a:p>
          <a:p>
            <a:pPr marL="342900" lvl="0" indent="-342900">
              <a:lnSpc>
                <a:spcPct val="90000"/>
              </a:lnSpc>
              <a:buClr>
                <a:schemeClr val="lt1"/>
              </a:buClr>
              <a:buSzPts val="3200"/>
              <a:buFontTx/>
              <a:buChar char="-"/>
            </a:pPr>
            <a:r>
              <a:rPr lang="en-US" sz="2400" dirty="0">
                <a:solidFill>
                  <a:schemeClr val="lt1"/>
                </a:solidFill>
              </a:rPr>
              <a:t>Test IT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096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A5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1477700" y="2540700"/>
            <a:ext cx="92366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8000"/>
            </a:pPr>
            <a:r>
              <a:rPr lang="ru-RU" sz="6000" dirty="0">
                <a:solidFill>
                  <a:schemeClr val="lt1"/>
                </a:solidFill>
              </a:rPr>
              <a:t>Тестовая документация</a:t>
            </a:r>
            <a:endParaRPr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6971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A5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2332700" y="0"/>
            <a:ext cx="75266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8000"/>
            </a:pPr>
            <a:r>
              <a:rPr lang="ru-RU" sz="6000" dirty="0" err="1">
                <a:solidFill>
                  <a:schemeClr val="lt1"/>
                </a:solidFill>
              </a:rPr>
              <a:t>Смоук</a:t>
            </a:r>
            <a:r>
              <a:rPr lang="ru-RU" sz="6000" dirty="0">
                <a:solidFill>
                  <a:schemeClr val="lt1"/>
                </a:solidFill>
              </a:rPr>
              <a:t> тестирование</a:t>
            </a:r>
            <a:endParaRPr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310E9C2F-ABB3-4BEC-9224-6F6869FE04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858162"/>
              </p:ext>
            </p:extLst>
          </p:nvPr>
        </p:nvGraphicFramePr>
        <p:xfrm>
          <a:off x="1848775" y="888300"/>
          <a:ext cx="8010525" cy="566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Acrobat Document" r:id="rId4" imgW="8010327" imgH="5667341" progId="Acrobat.Document.DC">
                  <p:embed/>
                </p:oleObj>
              </mc:Choice>
              <mc:Fallback>
                <p:oleObj name="Acrobat Document" r:id="rId4" imgW="8010327" imgH="5667341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8775" y="888300"/>
                        <a:ext cx="8010525" cy="566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22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A5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1058400" y="0"/>
            <a:ext cx="100752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8000"/>
            </a:pPr>
            <a:r>
              <a:rPr lang="ru-RU" sz="6000" dirty="0">
                <a:solidFill>
                  <a:schemeClr val="lt1"/>
                </a:solidFill>
              </a:rPr>
              <a:t>Функциональные чек-листы</a:t>
            </a:r>
            <a:endParaRPr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9C245A0-31C0-4A95-A593-7346C03C0C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223404"/>
              </p:ext>
            </p:extLst>
          </p:nvPr>
        </p:nvGraphicFramePr>
        <p:xfrm>
          <a:off x="2090737" y="888300"/>
          <a:ext cx="8010525" cy="566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Acrobat Document" r:id="rId4" imgW="8010327" imgH="5667341" progId="Acrobat.Document.DC">
                  <p:embed/>
                </p:oleObj>
              </mc:Choice>
              <mc:Fallback>
                <p:oleObj name="Acrobat Document" r:id="rId4" imgW="8010327" imgH="5667341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0737" y="888300"/>
                        <a:ext cx="8010525" cy="566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292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A5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529200" y="0"/>
            <a:ext cx="111336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8000"/>
            </a:pPr>
            <a:r>
              <a:rPr lang="ru-RU" sz="6000" dirty="0">
                <a:solidFill>
                  <a:schemeClr val="lt1"/>
                </a:solidFill>
              </a:rPr>
              <a:t>Нефункциональные чек-листы</a:t>
            </a:r>
            <a:endParaRPr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D18A77C6-44AE-4724-8EE6-B0E4A44BD3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943307"/>
              </p:ext>
            </p:extLst>
          </p:nvPr>
        </p:nvGraphicFramePr>
        <p:xfrm>
          <a:off x="1692275" y="888300"/>
          <a:ext cx="8010525" cy="566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Acrobat Document" r:id="rId4" imgW="8010327" imgH="5667341" progId="Acrobat.Document.DC">
                  <p:embed/>
                </p:oleObj>
              </mc:Choice>
              <mc:Fallback>
                <p:oleObj name="Acrobat Document" r:id="rId4" imgW="8010327" imgH="5667341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2275" y="888300"/>
                        <a:ext cx="8010525" cy="566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805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1A58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3312600" y="0"/>
            <a:ext cx="55668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lt1"/>
              </a:buClr>
              <a:buSzPts val="8000"/>
            </a:pPr>
            <a:r>
              <a:rPr lang="en-US" sz="6000" dirty="0">
                <a:solidFill>
                  <a:schemeClr val="lt1"/>
                </a:solidFill>
              </a:rPr>
              <a:t>API </a:t>
            </a:r>
            <a:r>
              <a:rPr lang="ru-RU" sz="6000" dirty="0">
                <a:solidFill>
                  <a:schemeClr val="lt1"/>
                </a:solidFill>
              </a:rPr>
              <a:t>тест кейсы</a:t>
            </a:r>
            <a:endParaRPr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1037498A-69F9-4C10-A9DD-634DB65E24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96864"/>
              </p:ext>
            </p:extLst>
          </p:nvPr>
        </p:nvGraphicFramePr>
        <p:xfrm>
          <a:off x="4181475" y="888300"/>
          <a:ext cx="3829050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Acrobat Document" r:id="rId4" imgW="5667139" imgH="8019880" progId="Acrobat.Document.DC">
                  <p:embed/>
                </p:oleObj>
              </mc:Choice>
              <mc:Fallback>
                <p:oleObj name="Acrobat Document" r:id="rId4" imgW="5667139" imgH="801988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81475" y="888300"/>
                        <a:ext cx="3829050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2027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154</Words>
  <Application>Microsoft Office PowerPoint</Application>
  <PresentationFormat>Широкоэкранный</PresentationFormat>
  <Paragraphs>42</Paragraphs>
  <Slides>11</Slides>
  <Notes>11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Тема Office</vt:lpstr>
      <vt:lpstr>Adobe Acrobat Document</vt:lpstr>
      <vt:lpstr>Финальный проект “Интернет-магазин МТС”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Финальный проект “Интернет-магазин МТС”</dc:title>
  <cp:lastModifiedBy>Булат Зайнуллин</cp:lastModifiedBy>
  <cp:revision>4</cp:revision>
  <dcterms:modified xsi:type="dcterms:W3CDTF">2025-08-10T08:38:25Z</dcterms:modified>
</cp:coreProperties>
</file>