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62" r:id="rId4"/>
    <p:sldId id="274" r:id="rId5"/>
    <p:sldId id="268" r:id="rId6"/>
    <p:sldId id="259" r:id="rId7"/>
    <p:sldId id="260" r:id="rId8"/>
    <p:sldId id="270" r:id="rId9"/>
    <p:sldId id="271" r:id="rId10"/>
    <p:sldId id="272" r:id="rId11"/>
    <p:sldId id="273" r:id="rId12"/>
    <p:sldId id="263" r:id="rId13"/>
    <p:sldId id="264" r:id="rId14"/>
    <p:sldId id="267" r:id="rId15"/>
    <p:sldId id="266" r:id="rId16"/>
    <p:sldId id="26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C75E96-6D06-56E1-522B-9590C3793A3A}" v="416" dt="2024-04-22T00:13:43.247"/>
    <p1510:client id="{49509AFD-A269-A3FC-09A7-75328A468110}" v="640" dt="2024-04-20T23:13:28.447"/>
    <p1510:client id="{4ACFB4A6-FD0E-CF68-8B10-BA4909BF2A01}" v="2444" dt="2024-04-21T01:45:23.8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1.svg"/><Relationship Id="rId5" Type="http://schemas.openxmlformats.org/officeDocument/2006/relationships/image" Target="../media/image5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1.svg"/><Relationship Id="rId5" Type="http://schemas.openxmlformats.org/officeDocument/2006/relationships/image" Target="../media/image5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99AB91-4A26-4937-A98D-478A8D5C0AC4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48448F-A644-4EE3-9DDE-205C64B825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Provide a clear and full picture of what happened. </a:t>
          </a:r>
        </a:p>
      </dgm:t>
    </dgm:pt>
    <dgm:pt modelId="{7A3FC2C7-5A4F-43C2-8649-D75B1D03DE65}" type="parTrans" cxnId="{35B25794-363B-4EC6-AE9E-FAA651C91EEE}">
      <dgm:prSet/>
      <dgm:spPr/>
      <dgm:t>
        <a:bodyPr/>
        <a:lstStyle/>
        <a:p>
          <a:endParaRPr lang="en-US"/>
        </a:p>
      </dgm:t>
    </dgm:pt>
    <dgm:pt modelId="{DFFC134F-B0E7-40BE-BD95-608AEFC74A97}" type="sibTrans" cxnId="{35B25794-363B-4EC6-AE9E-FAA651C91EE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C32185B-13C7-47EF-9CE8-9427EEED59F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Identify the problems </a:t>
          </a:r>
          <a:r>
            <a:rPr lang="en-US">
              <a:latin typeface="Aptos Display" panose="020F0302020204030204"/>
            </a:rPr>
            <a:t>that</a:t>
          </a:r>
          <a:r>
            <a:rPr lang="en-US"/>
            <a:t> led you to investigating the incident. </a:t>
          </a:r>
        </a:p>
      </dgm:t>
    </dgm:pt>
    <dgm:pt modelId="{67AE45B8-5DE3-45D3-BAF0-3F9FA00014FA}" type="parTrans" cxnId="{946E4DE7-0ABE-4DBD-8B2A-7CE39C8A9854}">
      <dgm:prSet/>
      <dgm:spPr/>
      <dgm:t>
        <a:bodyPr/>
        <a:lstStyle/>
        <a:p>
          <a:endParaRPr lang="en-US"/>
        </a:p>
      </dgm:t>
    </dgm:pt>
    <dgm:pt modelId="{D545DCA9-D871-4AD3-AA79-D1DA1A80429E}" type="sibTrans" cxnId="{946E4DE7-0ABE-4DBD-8B2A-7CE39C8A985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D56E63C-55E4-463F-90FA-A77A588357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Find the root cause of each of those problems. </a:t>
          </a:r>
        </a:p>
      </dgm:t>
    </dgm:pt>
    <dgm:pt modelId="{58665718-6A0C-43C0-BDF7-B70ED1029BCD}" type="parTrans" cxnId="{5E84DDD1-E802-4F88-9B98-B6A1DBBE0937}">
      <dgm:prSet/>
      <dgm:spPr/>
      <dgm:t>
        <a:bodyPr/>
        <a:lstStyle/>
        <a:p>
          <a:endParaRPr lang="en-US"/>
        </a:p>
      </dgm:t>
    </dgm:pt>
    <dgm:pt modelId="{EFF5CFCD-FD77-4BB9-AAED-AC5FB7BA3768}" type="sibTrans" cxnId="{5E84DDD1-E802-4F88-9B98-B6A1DBBE093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53DCC1E-5E4B-46B6-9B69-6EB48192703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Ask the 5 "Whys". </a:t>
          </a:r>
        </a:p>
      </dgm:t>
    </dgm:pt>
    <dgm:pt modelId="{B72D847C-9F4E-4724-80A9-597CF4ABAAC0}" type="parTrans" cxnId="{FAE98C39-29E1-47A4-9A86-E488EA8F87C4}">
      <dgm:prSet/>
      <dgm:spPr/>
      <dgm:t>
        <a:bodyPr/>
        <a:lstStyle/>
        <a:p>
          <a:endParaRPr lang="en-US"/>
        </a:p>
      </dgm:t>
    </dgm:pt>
    <dgm:pt modelId="{C12C13E2-8635-426A-8C79-42EDB414A354}" type="sibTrans" cxnId="{FAE98C39-29E1-47A4-9A86-E488EA8F87C4}">
      <dgm:prSet/>
      <dgm:spPr/>
      <dgm:t>
        <a:bodyPr/>
        <a:lstStyle/>
        <a:p>
          <a:endParaRPr lang="en-US"/>
        </a:p>
      </dgm:t>
    </dgm:pt>
    <dgm:pt modelId="{3B168505-8540-45E1-8432-7F5DB83EF5D6}" type="pres">
      <dgm:prSet presAssocID="{E399AB91-4A26-4937-A98D-478A8D5C0AC4}" presName="root" presStyleCnt="0">
        <dgm:presLayoutVars>
          <dgm:dir/>
          <dgm:resizeHandles val="exact"/>
        </dgm:presLayoutVars>
      </dgm:prSet>
      <dgm:spPr/>
    </dgm:pt>
    <dgm:pt modelId="{33843FFF-3D43-4BFA-9A12-6EB8DC68D9D1}" type="pres">
      <dgm:prSet presAssocID="{E399AB91-4A26-4937-A98D-478A8D5C0AC4}" presName="container" presStyleCnt="0">
        <dgm:presLayoutVars>
          <dgm:dir/>
          <dgm:resizeHandles val="exact"/>
        </dgm:presLayoutVars>
      </dgm:prSet>
      <dgm:spPr/>
    </dgm:pt>
    <dgm:pt modelId="{4FDC2BB8-474B-4BAF-BBAD-696604C1337A}" type="pres">
      <dgm:prSet presAssocID="{1D48448F-A644-4EE3-9DDE-205C64B8252B}" presName="compNode" presStyleCnt="0"/>
      <dgm:spPr/>
    </dgm:pt>
    <dgm:pt modelId="{4131E0FF-BFEE-452E-9E26-F5C48B79BFDC}" type="pres">
      <dgm:prSet presAssocID="{1D48448F-A644-4EE3-9DDE-205C64B8252B}" presName="iconBgRect" presStyleLbl="bgShp" presStyleIdx="0" presStyleCnt="4"/>
      <dgm:spPr/>
    </dgm:pt>
    <dgm:pt modelId="{5C10D607-CD53-48A2-ABB6-DB82F94BED02}" type="pres">
      <dgm:prSet presAssocID="{1D48448F-A644-4EE3-9DDE-205C64B8252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mage"/>
        </a:ext>
      </dgm:extLst>
    </dgm:pt>
    <dgm:pt modelId="{1B1B17A2-0C8B-42D2-A68F-3561F7DB5CC7}" type="pres">
      <dgm:prSet presAssocID="{1D48448F-A644-4EE3-9DDE-205C64B8252B}" presName="spaceRect" presStyleCnt="0"/>
      <dgm:spPr/>
    </dgm:pt>
    <dgm:pt modelId="{A8594980-CE85-4565-8B17-6494A7B7FFC6}" type="pres">
      <dgm:prSet presAssocID="{1D48448F-A644-4EE3-9DDE-205C64B8252B}" presName="textRect" presStyleLbl="revTx" presStyleIdx="0" presStyleCnt="4">
        <dgm:presLayoutVars>
          <dgm:chMax val="1"/>
          <dgm:chPref val="1"/>
        </dgm:presLayoutVars>
      </dgm:prSet>
      <dgm:spPr/>
    </dgm:pt>
    <dgm:pt modelId="{11718A05-F8D1-438C-BD11-C636BF07C07E}" type="pres">
      <dgm:prSet presAssocID="{DFFC134F-B0E7-40BE-BD95-608AEFC74A97}" presName="sibTrans" presStyleLbl="sibTrans2D1" presStyleIdx="0" presStyleCnt="0"/>
      <dgm:spPr/>
    </dgm:pt>
    <dgm:pt modelId="{DC1E57B6-E7AC-4F75-B079-8AC0A95D5F07}" type="pres">
      <dgm:prSet presAssocID="{4C32185B-13C7-47EF-9CE8-9427EEED59F9}" presName="compNode" presStyleCnt="0"/>
      <dgm:spPr/>
    </dgm:pt>
    <dgm:pt modelId="{E29AF7E3-D155-4C15-8B2C-5130D7767F1A}" type="pres">
      <dgm:prSet presAssocID="{4C32185B-13C7-47EF-9CE8-9427EEED59F9}" presName="iconBgRect" presStyleLbl="bgShp" presStyleIdx="1" presStyleCnt="4"/>
      <dgm:spPr/>
    </dgm:pt>
    <dgm:pt modelId="{207C9DF8-F75C-4497-B53E-D23741EE11FE}" type="pres">
      <dgm:prSet presAssocID="{4C32185B-13C7-47EF-9CE8-9427EEED59F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39CFEA19-2459-4284-B8D0-02C9120C0221}" type="pres">
      <dgm:prSet presAssocID="{4C32185B-13C7-47EF-9CE8-9427EEED59F9}" presName="spaceRect" presStyleCnt="0"/>
      <dgm:spPr/>
    </dgm:pt>
    <dgm:pt modelId="{97AE35F7-78DB-4D26-A0DA-A5BF11BD5F88}" type="pres">
      <dgm:prSet presAssocID="{4C32185B-13C7-47EF-9CE8-9427EEED59F9}" presName="textRect" presStyleLbl="revTx" presStyleIdx="1" presStyleCnt="4">
        <dgm:presLayoutVars>
          <dgm:chMax val="1"/>
          <dgm:chPref val="1"/>
        </dgm:presLayoutVars>
      </dgm:prSet>
      <dgm:spPr/>
    </dgm:pt>
    <dgm:pt modelId="{CB5DF450-817E-4958-9FF8-E1C4E88B1AA9}" type="pres">
      <dgm:prSet presAssocID="{D545DCA9-D871-4AD3-AA79-D1DA1A80429E}" presName="sibTrans" presStyleLbl="sibTrans2D1" presStyleIdx="0" presStyleCnt="0"/>
      <dgm:spPr/>
    </dgm:pt>
    <dgm:pt modelId="{D8208629-B393-4EBD-8E96-44E29B8F8BA0}" type="pres">
      <dgm:prSet presAssocID="{ED56E63C-55E4-463F-90FA-A77A588357DB}" presName="compNode" presStyleCnt="0"/>
      <dgm:spPr/>
    </dgm:pt>
    <dgm:pt modelId="{26161B61-0323-40B1-BDF6-0C7E2741E1B8}" type="pres">
      <dgm:prSet presAssocID="{ED56E63C-55E4-463F-90FA-A77A588357DB}" presName="iconBgRect" presStyleLbl="bgShp" presStyleIdx="2" presStyleCnt="4"/>
      <dgm:spPr/>
    </dgm:pt>
    <dgm:pt modelId="{1BD345BB-DF16-485C-8723-BA5B86B5D4FA}" type="pres">
      <dgm:prSet presAssocID="{ED56E63C-55E4-463F-90FA-A77A588357D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E35797EB-37DD-4826-B793-8956682B7DD5}" type="pres">
      <dgm:prSet presAssocID="{ED56E63C-55E4-463F-90FA-A77A588357DB}" presName="spaceRect" presStyleCnt="0"/>
      <dgm:spPr/>
    </dgm:pt>
    <dgm:pt modelId="{169139A3-11B3-4B04-B143-C41F05476688}" type="pres">
      <dgm:prSet presAssocID="{ED56E63C-55E4-463F-90FA-A77A588357DB}" presName="textRect" presStyleLbl="revTx" presStyleIdx="2" presStyleCnt="4">
        <dgm:presLayoutVars>
          <dgm:chMax val="1"/>
          <dgm:chPref val="1"/>
        </dgm:presLayoutVars>
      </dgm:prSet>
      <dgm:spPr/>
    </dgm:pt>
    <dgm:pt modelId="{8618CBED-886D-49F7-B3F1-C13B3EE85F90}" type="pres">
      <dgm:prSet presAssocID="{EFF5CFCD-FD77-4BB9-AAED-AC5FB7BA3768}" presName="sibTrans" presStyleLbl="sibTrans2D1" presStyleIdx="0" presStyleCnt="0"/>
      <dgm:spPr/>
    </dgm:pt>
    <dgm:pt modelId="{43C4ECA3-9FD5-4A79-98F9-ED9017A4E934}" type="pres">
      <dgm:prSet presAssocID="{C53DCC1E-5E4B-46B6-9B69-6EB481927036}" presName="compNode" presStyleCnt="0"/>
      <dgm:spPr/>
    </dgm:pt>
    <dgm:pt modelId="{61E2D4D7-ABC3-4230-94A5-11DE370AF939}" type="pres">
      <dgm:prSet presAssocID="{C53DCC1E-5E4B-46B6-9B69-6EB481927036}" presName="iconBgRect" presStyleLbl="bgShp" presStyleIdx="3" presStyleCnt="4"/>
      <dgm:spPr/>
    </dgm:pt>
    <dgm:pt modelId="{BE5719D0-32D6-4231-B72A-9A720BB33AA5}" type="pres">
      <dgm:prSet presAssocID="{C53DCC1E-5E4B-46B6-9B69-6EB48192703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23FB31C0-6539-4B9A-9D97-D87DCCFAE88B}" type="pres">
      <dgm:prSet presAssocID="{C53DCC1E-5E4B-46B6-9B69-6EB481927036}" presName="spaceRect" presStyleCnt="0"/>
      <dgm:spPr/>
    </dgm:pt>
    <dgm:pt modelId="{F4915418-3270-42F0-B7A6-AE5A2C0913CD}" type="pres">
      <dgm:prSet presAssocID="{C53DCC1E-5E4B-46B6-9B69-6EB48192703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AE98C39-29E1-47A4-9A86-E488EA8F87C4}" srcId="{E399AB91-4A26-4937-A98D-478A8D5C0AC4}" destId="{C53DCC1E-5E4B-46B6-9B69-6EB481927036}" srcOrd="3" destOrd="0" parTransId="{B72D847C-9F4E-4724-80A9-597CF4ABAAC0}" sibTransId="{C12C13E2-8635-426A-8C79-42EDB414A354}"/>
    <dgm:cxn modelId="{24C2D577-32FE-46EA-8FF2-03F6EC9115AC}" type="presOf" srcId="{ED56E63C-55E4-463F-90FA-A77A588357DB}" destId="{169139A3-11B3-4B04-B143-C41F05476688}" srcOrd="0" destOrd="0" presId="urn:microsoft.com/office/officeart/2018/2/layout/IconCircleList"/>
    <dgm:cxn modelId="{972AAE7A-9348-4494-825A-B971127CA818}" type="presOf" srcId="{EFF5CFCD-FD77-4BB9-AAED-AC5FB7BA3768}" destId="{8618CBED-886D-49F7-B3F1-C13B3EE85F90}" srcOrd="0" destOrd="0" presId="urn:microsoft.com/office/officeart/2018/2/layout/IconCircleList"/>
    <dgm:cxn modelId="{6D5F4D7E-6DBF-4374-8BB5-D53CDBD6E1CC}" type="presOf" srcId="{1D48448F-A644-4EE3-9DDE-205C64B8252B}" destId="{A8594980-CE85-4565-8B17-6494A7B7FFC6}" srcOrd="0" destOrd="0" presId="urn:microsoft.com/office/officeart/2018/2/layout/IconCircleList"/>
    <dgm:cxn modelId="{CF81A489-DF09-49B9-8B65-80ABD121F91A}" type="presOf" srcId="{C53DCC1E-5E4B-46B6-9B69-6EB481927036}" destId="{F4915418-3270-42F0-B7A6-AE5A2C0913CD}" srcOrd="0" destOrd="0" presId="urn:microsoft.com/office/officeart/2018/2/layout/IconCircleList"/>
    <dgm:cxn modelId="{35B25794-363B-4EC6-AE9E-FAA651C91EEE}" srcId="{E399AB91-4A26-4937-A98D-478A8D5C0AC4}" destId="{1D48448F-A644-4EE3-9DDE-205C64B8252B}" srcOrd="0" destOrd="0" parTransId="{7A3FC2C7-5A4F-43C2-8649-D75B1D03DE65}" sibTransId="{DFFC134F-B0E7-40BE-BD95-608AEFC74A97}"/>
    <dgm:cxn modelId="{FD594BAC-869E-466F-BB61-8FE650139282}" type="presOf" srcId="{D545DCA9-D871-4AD3-AA79-D1DA1A80429E}" destId="{CB5DF450-817E-4958-9FF8-E1C4E88B1AA9}" srcOrd="0" destOrd="0" presId="urn:microsoft.com/office/officeart/2018/2/layout/IconCircleList"/>
    <dgm:cxn modelId="{5A843AB6-80E0-4E34-9529-775AF70C5936}" type="presOf" srcId="{E399AB91-4A26-4937-A98D-478A8D5C0AC4}" destId="{3B168505-8540-45E1-8432-7F5DB83EF5D6}" srcOrd="0" destOrd="0" presId="urn:microsoft.com/office/officeart/2018/2/layout/IconCircleList"/>
    <dgm:cxn modelId="{5E84DDD1-E802-4F88-9B98-B6A1DBBE0937}" srcId="{E399AB91-4A26-4937-A98D-478A8D5C0AC4}" destId="{ED56E63C-55E4-463F-90FA-A77A588357DB}" srcOrd="2" destOrd="0" parTransId="{58665718-6A0C-43C0-BDF7-B70ED1029BCD}" sibTransId="{EFF5CFCD-FD77-4BB9-AAED-AC5FB7BA3768}"/>
    <dgm:cxn modelId="{13A5DDDC-D5DD-4D69-88D4-86A3AD4C2DE9}" type="presOf" srcId="{DFFC134F-B0E7-40BE-BD95-608AEFC74A97}" destId="{11718A05-F8D1-438C-BD11-C636BF07C07E}" srcOrd="0" destOrd="0" presId="urn:microsoft.com/office/officeart/2018/2/layout/IconCircleList"/>
    <dgm:cxn modelId="{946E4DE7-0ABE-4DBD-8B2A-7CE39C8A9854}" srcId="{E399AB91-4A26-4937-A98D-478A8D5C0AC4}" destId="{4C32185B-13C7-47EF-9CE8-9427EEED59F9}" srcOrd="1" destOrd="0" parTransId="{67AE45B8-5DE3-45D3-BAF0-3F9FA00014FA}" sibTransId="{D545DCA9-D871-4AD3-AA79-D1DA1A80429E}"/>
    <dgm:cxn modelId="{6B709FFF-C944-41D3-98D5-BB736130A384}" type="presOf" srcId="{4C32185B-13C7-47EF-9CE8-9427EEED59F9}" destId="{97AE35F7-78DB-4D26-A0DA-A5BF11BD5F88}" srcOrd="0" destOrd="0" presId="urn:microsoft.com/office/officeart/2018/2/layout/IconCircleList"/>
    <dgm:cxn modelId="{83C2D2D1-1C59-440C-A7D2-1B97DCBFADC5}" type="presParOf" srcId="{3B168505-8540-45E1-8432-7F5DB83EF5D6}" destId="{33843FFF-3D43-4BFA-9A12-6EB8DC68D9D1}" srcOrd="0" destOrd="0" presId="urn:microsoft.com/office/officeart/2018/2/layout/IconCircleList"/>
    <dgm:cxn modelId="{717FF330-3ED6-4AD9-A811-66432BB055A1}" type="presParOf" srcId="{33843FFF-3D43-4BFA-9A12-6EB8DC68D9D1}" destId="{4FDC2BB8-474B-4BAF-BBAD-696604C1337A}" srcOrd="0" destOrd="0" presId="urn:microsoft.com/office/officeart/2018/2/layout/IconCircleList"/>
    <dgm:cxn modelId="{73E1E8FC-6806-4254-AC68-3706F72F2E76}" type="presParOf" srcId="{4FDC2BB8-474B-4BAF-BBAD-696604C1337A}" destId="{4131E0FF-BFEE-452E-9E26-F5C48B79BFDC}" srcOrd="0" destOrd="0" presId="urn:microsoft.com/office/officeart/2018/2/layout/IconCircleList"/>
    <dgm:cxn modelId="{DAA01E45-4826-415F-8B27-9F9C40889524}" type="presParOf" srcId="{4FDC2BB8-474B-4BAF-BBAD-696604C1337A}" destId="{5C10D607-CD53-48A2-ABB6-DB82F94BED02}" srcOrd="1" destOrd="0" presId="urn:microsoft.com/office/officeart/2018/2/layout/IconCircleList"/>
    <dgm:cxn modelId="{9AE56A3F-7F74-4A5F-92C4-FEFC3BBF8C6C}" type="presParOf" srcId="{4FDC2BB8-474B-4BAF-BBAD-696604C1337A}" destId="{1B1B17A2-0C8B-42D2-A68F-3561F7DB5CC7}" srcOrd="2" destOrd="0" presId="urn:microsoft.com/office/officeart/2018/2/layout/IconCircleList"/>
    <dgm:cxn modelId="{F057B14A-23AD-48FC-927A-46C474ED7984}" type="presParOf" srcId="{4FDC2BB8-474B-4BAF-BBAD-696604C1337A}" destId="{A8594980-CE85-4565-8B17-6494A7B7FFC6}" srcOrd="3" destOrd="0" presId="urn:microsoft.com/office/officeart/2018/2/layout/IconCircleList"/>
    <dgm:cxn modelId="{48FC5582-1619-45B9-AAD3-541DDDAC752C}" type="presParOf" srcId="{33843FFF-3D43-4BFA-9A12-6EB8DC68D9D1}" destId="{11718A05-F8D1-438C-BD11-C636BF07C07E}" srcOrd="1" destOrd="0" presId="urn:microsoft.com/office/officeart/2018/2/layout/IconCircleList"/>
    <dgm:cxn modelId="{474EF843-BD18-4735-872B-D802CF6D10DC}" type="presParOf" srcId="{33843FFF-3D43-4BFA-9A12-6EB8DC68D9D1}" destId="{DC1E57B6-E7AC-4F75-B079-8AC0A95D5F07}" srcOrd="2" destOrd="0" presId="urn:microsoft.com/office/officeart/2018/2/layout/IconCircleList"/>
    <dgm:cxn modelId="{EAB8C5D6-13A0-4F7E-8DD0-B5B6377E2B77}" type="presParOf" srcId="{DC1E57B6-E7AC-4F75-B079-8AC0A95D5F07}" destId="{E29AF7E3-D155-4C15-8B2C-5130D7767F1A}" srcOrd="0" destOrd="0" presId="urn:microsoft.com/office/officeart/2018/2/layout/IconCircleList"/>
    <dgm:cxn modelId="{6BF6E518-76E0-41F6-A866-17BADBCC7D07}" type="presParOf" srcId="{DC1E57B6-E7AC-4F75-B079-8AC0A95D5F07}" destId="{207C9DF8-F75C-4497-B53E-D23741EE11FE}" srcOrd="1" destOrd="0" presId="urn:microsoft.com/office/officeart/2018/2/layout/IconCircleList"/>
    <dgm:cxn modelId="{AFB6E711-BE9E-4E1F-81C3-B6BC9A5D68AB}" type="presParOf" srcId="{DC1E57B6-E7AC-4F75-B079-8AC0A95D5F07}" destId="{39CFEA19-2459-4284-B8D0-02C9120C0221}" srcOrd="2" destOrd="0" presId="urn:microsoft.com/office/officeart/2018/2/layout/IconCircleList"/>
    <dgm:cxn modelId="{364DEB64-B1CE-4ACA-B55C-954A6EDA3D97}" type="presParOf" srcId="{DC1E57B6-E7AC-4F75-B079-8AC0A95D5F07}" destId="{97AE35F7-78DB-4D26-A0DA-A5BF11BD5F88}" srcOrd="3" destOrd="0" presId="urn:microsoft.com/office/officeart/2018/2/layout/IconCircleList"/>
    <dgm:cxn modelId="{540AEE42-0B28-4354-A4E6-97F39A1C227B}" type="presParOf" srcId="{33843FFF-3D43-4BFA-9A12-6EB8DC68D9D1}" destId="{CB5DF450-817E-4958-9FF8-E1C4E88B1AA9}" srcOrd="3" destOrd="0" presId="urn:microsoft.com/office/officeart/2018/2/layout/IconCircleList"/>
    <dgm:cxn modelId="{695F71C7-CAB4-4BC7-A600-BD0B2EB34AB0}" type="presParOf" srcId="{33843FFF-3D43-4BFA-9A12-6EB8DC68D9D1}" destId="{D8208629-B393-4EBD-8E96-44E29B8F8BA0}" srcOrd="4" destOrd="0" presId="urn:microsoft.com/office/officeart/2018/2/layout/IconCircleList"/>
    <dgm:cxn modelId="{EBE9107F-8D40-444F-BCD1-979022683EDD}" type="presParOf" srcId="{D8208629-B393-4EBD-8E96-44E29B8F8BA0}" destId="{26161B61-0323-40B1-BDF6-0C7E2741E1B8}" srcOrd="0" destOrd="0" presId="urn:microsoft.com/office/officeart/2018/2/layout/IconCircleList"/>
    <dgm:cxn modelId="{4AEC8A5B-E103-4B2D-838D-40E602CE3631}" type="presParOf" srcId="{D8208629-B393-4EBD-8E96-44E29B8F8BA0}" destId="{1BD345BB-DF16-485C-8723-BA5B86B5D4FA}" srcOrd="1" destOrd="0" presId="urn:microsoft.com/office/officeart/2018/2/layout/IconCircleList"/>
    <dgm:cxn modelId="{1C01C965-702A-46BE-9519-086FD82CBD2F}" type="presParOf" srcId="{D8208629-B393-4EBD-8E96-44E29B8F8BA0}" destId="{E35797EB-37DD-4826-B793-8956682B7DD5}" srcOrd="2" destOrd="0" presId="urn:microsoft.com/office/officeart/2018/2/layout/IconCircleList"/>
    <dgm:cxn modelId="{A5CBF8F0-9633-404A-A140-CFA5F5A9F775}" type="presParOf" srcId="{D8208629-B393-4EBD-8E96-44E29B8F8BA0}" destId="{169139A3-11B3-4B04-B143-C41F05476688}" srcOrd="3" destOrd="0" presId="urn:microsoft.com/office/officeart/2018/2/layout/IconCircleList"/>
    <dgm:cxn modelId="{3218E125-E235-421A-9638-317CB786AF72}" type="presParOf" srcId="{33843FFF-3D43-4BFA-9A12-6EB8DC68D9D1}" destId="{8618CBED-886D-49F7-B3F1-C13B3EE85F90}" srcOrd="5" destOrd="0" presId="urn:microsoft.com/office/officeart/2018/2/layout/IconCircleList"/>
    <dgm:cxn modelId="{973061E3-E9BE-4B7F-AFBA-D1A86183CE00}" type="presParOf" srcId="{33843FFF-3D43-4BFA-9A12-6EB8DC68D9D1}" destId="{43C4ECA3-9FD5-4A79-98F9-ED9017A4E934}" srcOrd="6" destOrd="0" presId="urn:microsoft.com/office/officeart/2018/2/layout/IconCircleList"/>
    <dgm:cxn modelId="{9E83795D-F582-4B67-B9D5-9179235B2D4E}" type="presParOf" srcId="{43C4ECA3-9FD5-4A79-98F9-ED9017A4E934}" destId="{61E2D4D7-ABC3-4230-94A5-11DE370AF939}" srcOrd="0" destOrd="0" presId="urn:microsoft.com/office/officeart/2018/2/layout/IconCircleList"/>
    <dgm:cxn modelId="{92727142-03CC-4808-AC99-63EFCC9AF1A7}" type="presParOf" srcId="{43C4ECA3-9FD5-4A79-98F9-ED9017A4E934}" destId="{BE5719D0-32D6-4231-B72A-9A720BB33AA5}" srcOrd="1" destOrd="0" presId="urn:microsoft.com/office/officeart/2018/2/layout/IconCircleList"/>
    <dgm:cxn modelId="{89DE364F-4FFE-4CDA-A396-83A59D798972}" type="presParOf" srcId="{43C4ECA3-9FD5-4A79-98F9-ED9017A4E934}" destId="{23FB31C0-6539-4B9A-9D97-D87DCCFAE88B}" srcOrd="2" destOrd="0" presId="urn:microsoft.com/office/officeart/2018/2/layout/IconCircleList"/>
    <dgm:cxn modelId="{E69FE63D-A96F-4038-9EFB-B525658F916D}" type="presParOf" srcId="{43C4ECA3-9FD5-4A79-98F9-ED9017A4E934}" destId="{F4915418-3270-42F0-B7A6-AE5A2C0913C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31E0FF-BFEE-452E-9E26-F5C48B79BFDC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0D607-CD53-48A2-ABB6-DB82F94BED02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594980-CE85-4565-8B17-6494A7B7FFC6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Provide a clear and full picture of what happened. </a:t>
          </a:r>
        </a:p>
      </dsp:txBody>
      <dsp:txXfrm>
        <a:off x="1834517" y="469890"/>
        <a:ext cx="3148942" cy="1335915"/>
      </dsp:txXfrm>
    </dsp:sp>
    <dsp:sp modelId="{E29AF7E3-D155-4C15-8B2C-5130D7767F1A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7C9DF8-F75C-4497-B53E-D23741EE11FE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AE35F7-78DB-4D26-A0DA-A5BF11BD5F88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Identify the problems </a:t>
          </a:r>
          <a:r>
            <a:rPr lang="en-US" sz="2200" kern="1200">
              <a:latin typeface="Aptos Display" panose="020F0302020204030204"/>
            </a:rPr>
            <a:t>that</a:t>
          </a:r>
          <a:r>
            <a:rPr lang="en-US" sz="2200" kern="1200"/>
            <a:t> led you to investigating the incident. </a:t>
          </a:r>
        </a:p>
      </dsp:txBody>
      <dsp:txXfrm>
        <a:off x="7154322" y="469890"/>
        <a:ext cx="3148942" cy="1335915"/>
      </dsp:txXfrm>
    </dsp:sp>
    <dsp:sp modelId="{26161B61-0323-40B1-BDF6-0C7E2741E1B8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D345BB-DF16-485C-8723-BA5B86B5D4FA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9139A3-11B3-4B04-B143-C41F05476688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Find the root cause of each of those problems. </a:t>
          </a:r>
        </a:p>
      </dsp:txBody>
      <dsp:txXfrm>
        <a:off x="1834517" y="2545532"/>
        <a:ext cx="3148942" cy="1335915"/>
      </dsp:txXfrm>
    </dsp:sp>
    <dsp:sp modelId="{61E2D4D7-ABC3-4230-94A5-11DE370AF939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5719D0-32D6-4231-B72A-9A720BB33AA5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915418-3270-42F0-B7A6-AE5A2C0913CD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Ask the 5 "Whys". </a:t>
          </a:r>
        </a:p>
      </dsp:txBody>
      <dsp:txXfrm>
        <a:off x="7154322" y="2545532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nvlpubs.nist.gov/nistpubs/Legacy/SP/nistspecialpublication800-86.pdf" TargetMode="External"/><Relationship Id="rId2" Type="http://schemas.openxmlformats.org/officeDocument/2006/relationships/hyperlink" Target="https://online.hbs.edu/blog/post/root-cause-analysi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ired.com/2014/12/sony-hack-what-we-know/" TargetMode="External"/><Relationship Id="rId5" Type="http://schemas.openxmlformats.org/officeDocument/2006/relationships/hyperlink" Target="https://www.tableau.com/learn/articles/root-cause-analysis" TargetMode="External"/><Relationship Id="rId4" Type="http://schemas.openxmlformats.org/officeDocument/2006/relationships/hyperlink" Target="https://doi.org/10.6028/nist.sp.800-61r3.ip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7AB5A7-2D60-BAE8-068B-3F1897EE33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89" r="15412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2228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4400">
                <a:latin typeface="Arial"/>
                <a:cs typeface="Arial"/>
              </a:rPr>
              <a:t>Outlining Incident Response and Root Cause Analysis</a:t>
            </a:r>
            <a:endParaRPr lang="en-US" sz="4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2229" y="4629234"/>
            <a:ext cx="3973386" cy="1485319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/>
              <a:t>By: </a:t>
            </a:r>
            <a:r>
              <a:rPr lang="en-US">
                <a:ea typeface="+mn-lt"/>
                <a:cs typeface="+mn-lt"/>
              </a:rPr>
              <a:t> Jacob </a:t>
            </a:r>
            <a:r>
              <a:rPr lang="en-US" err="1">
                <a:ea typeface="+mn-lt"/>
                <a:cs typeface="+mn-lt"/>
              </a:rPr>
              <a:t>Dagher,Sai</a:t>
            </a:r>
            <a:r>
              <a:rPr lang="en-US">
                <a:ea typeface="+mn-lt"/>
                <a:cs typeface="+mn-lt"/>
              </a:rPr>
              <a:t> Manikanta Teja </a:t>
            </a:r>
            <a:r>
              <a:rPr lang="en-US" err="1">
                <a:ea typeface="+mn-lt"/>
                <a:cs typeface="+mn-lt"/>
              </a:rPr>
              <a:t>Parwatha</a:t>
            </a:r>
            <a:r>
              <a:rPr lang="en-US">
                <a:ea typeface="+mn-lt"/>
                <a:cs typeface="+mn-lt"/>
              </a:rPr>
              <a:t>, Tyler Postma, Subham Tiwari, Muhammad Zahid</a:t>
            </a:r>
            <a:endParaRPr lang="en-US"/>
          </a:p>
          <a:p>
            <a:pPr algn="l"/>
            <a:endParaRPr lang="en-US">
              <a:latin typeface="Aptos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0E265-B1EA-8035-D9E9-469BC4B3C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Analyzing Evidence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96F2A-CE31-ADFA-41C9-7C1515B39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Forensic Investigators should leverage industry standard forensic toolkits for examining the evidence.</a:t>
            </a:r>
          </a:p>
          <a:p>
            <a:r>
              <a:rPr lang="en-US"/>
              <a:t>System times and file times are crucial to create a timeline of when activities occurred.</a:t>
            </a:r>
          </a:p>
          <a:p>
            <a:r>
              <a:rPr lang="en-US"/>
              <a:t>Network forensics may require associating device MAC or IP address information to provide an accurate representation.</a:t>
            </a:r>
          </a:p>
          <a:p>
            <a:r>
              <a:rPr lang="en-US"/>
              <a:t>Based on analyzed evidence a finding report should be generated which may lead to legal proceedings being initiated. </a:t>
            </a:r>
          </a:p>
        </p:txBody>
      </p:sp>
    </p:spTree>
    <p:extLst>
      <p:ext uri="{BB962C8B-B14F-4D97-AF65-F5344CB8AC3E}">
        <p14:creationId xmlns:p14="http://schemas.microsoft.com/office/powerpoint/2010/main" val="3352203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97C26-2879-D4DA-FC9D-51461E2CB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Legal Proceedings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BD0BB-575B-4A30-ADE3-E4A578880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In the event of legal proceedings, it is crucial for forensic analysts to collaborate with their respective legal team.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Expert witness testimony can corroborate forensic findings.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Cross-Examination of experts may occur to ensure their credibility or to determine what methodologies were used in procuring evidence.</a:t>
            </a:r>
          </a:p>
          <a:p>
            <a:r>
              <a:rPr lang="en-US" dirty="0"/>
              <a:t>Depending on severity of the incident, results may include: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Imprisonment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Fines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Arbitration that must be followed</a:t>
            </a:r>
          </a:p>
          <a:p>
            <a:r>
              <a:rPr lang="en-US" dirty="0"/>
              <a:t>This can be an expensive process with significant time investment.</a:t>
            </a:r>
          </a:p>
        </p:txBody>
      </p:sp>
    </p:spTree>
    <p:extLst>
      <p:ext uri="{BB962C8B-B14F-4D97-AF65-F5344CB8AC3E}">
        <p14:creationId xmlns:p14="http://schemas.microsoft.com/office/powerpoint/2010/main" val="3674140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9B1A81-BDB2-827E-C2D7-5F56C8F37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Root Cause Analysis (RCA)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97613-B169-9C74-716D-DBB706C11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Root Cause Analysis is a method used to identify the underlying reasons a problem occurred.</a:t>
            </a:r>
          </a:p>
          <a:p>
            <a:r>
              <a:rPr lang="en-US" sz="1800">
                <a:solidFill>
                  <a:schemeClr val="tx2"/>
                </a:solidFill>
              </a:rPr>
              <a:t>RCA is designed to "systematically prevent and solve for underlying issues rather than treating the symptoms". </a:t>
            </a:r>
          </a:p>
          <a:p>
            <a:r>
              <a:rPr lang="en-US" sz="1800">
                <a:solidFill>
                  <a:schemeClr val="tx2"/>
                </a:solidFill>
              </a:rPr>
              <a:t>RCA is performed with many different techniques that can help locate "why" these issues are occurring.  </a:t>
            </a:r>
          </a:p>
          <a:p>
            <a:endParaRPr lang="en-US" sz="1800">
              <a:solidFill>
                <a:schemeClr val="tx2"/>
              </a:solidFill>
            </a:endParaRPr>
          </a:p>
          <a:p>
            <a:endParaRPr lang="en-US" sz="1800">
              <a:solidFill>
                <a:schemeClr val="tx2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Graphic 21" descr="Disconnected">
            <a:extLst>
              <a:ext uri="{FF2B5EF4-FFF2-40B4-BE49-F238E27FC236}">
                <a16:creationId xmlns:a16="http://schemas.microsoft.com/office/drawing/2014/main" id="{75843BCA-CAA1-9EAC-E968-E54B075471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001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8EE22-5930-00D7-0DE0-426AA0C21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Root Cause Analysis Best Techniques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B1EF199-8A7B-69A9-4DE7-F777842FE2E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2109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690C7F-5F3E-F014-4362-42FEA96F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RCA 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297A7-FB63-9C0F-B247-54194E1C8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500">
                <a:solidFill>
                  <a:schemeClr val="tx2"/>
                </a:solidFill>
              </a:rPr>
              <a:t>Sony hack in 2014 was conducted by a group called "Guardians of Peace".</a:t>
            </a:r>
          </a:p>
          <a:p>
            <a:r>
              <a:rPr lang="en-US" sz="1500">
                <a:solidFill>
                  <a:schemeClr val="tx2"/>
                </a:solidFill>
              </a:rPr>
              <a:t>The initial response by Sony included calling in forensic experts and cybersecurity firms. </a:t>
            </a:r>
          </a:p>
          <a:p>
            <a:r>
              <a:rPr lang="en-US" sz="1500">
                <a:solidFill>
                  <a:schemeClr val="tx2"/>
                </a:solidFill>
              </a:rPr>
              <a:t>They used a detailed RCA investigation that included: </a:t>
            </a:r>
          </a:p>
          <a:p>
            <a:pPr lvl="1"/>
            <a:r>
              <a:rPr lang="en-US" sz="1500">
                <a:solidFill>
                  <a:schemeClr val="tx2"/>
                </a:solidFill>
              </a:rPr>
              <a:t>Data collection</a:t>
            </a:r>
          </a:p>
          <a:p>
            <a:pPr lvl="1"/>
            <a:r>
              <a:rPr lang="en-US" sz="1500">
                <a:solidFill>
                  <a:schemeClr val="tx2"/>
                </a:solidFill>
              </a:rPr>
              <a:t>Identification of Breach Method </a:t>
            </a:r>
          </a:p>
          <a:p>
            <a:pPr lvl="1"/>
            <a:r>
              <a:rPr lang="en-US" sz="1500">
                <a:solidFill>
                  <a:schemeClr val="tx2"/>
                </a:solidFill>
              </a:rPr>
              <a:t>Root Cause Identification </a:t>
            </a:r>
          </a:p>
          <a:p>
            <a:pPr lvl="1"/>
            <a:r>
              <a:rPr lang="en-US" sz="1500">
                <a:solidFill>
                  <a:schemeClr val="tx2"/>
                </a:solidFill>
              </a:rPr>
              <a:t>Remediation and Prevention Measures</a:t>
            </a:r>
          </a:p>
          <a:p>
            <a:pPr lvl="1"/>
            <a:r>
              <a:rPr lang="en-US" sz="1500">
                <a:solidFill>
                  <a:schemeClr val="tx2"/>
                </a:solidFill>
              </a:rPr>
              <a:t>Lessons Learned   </a:t>
            </a:r>
          </a:p>
          <a:p>
            <a:r>
              <a:rPr lang="en-US" sz="1500">
                <a:solidFill>
                  <a:schemeClr val="tx2"/>
                </a:solidFill>
              </a:rPr>
              <a:t>Sony's experience highlighted the importance of RCA in understanding and mitigating cyber risks.</a:t>
            </a:r>
          </a:p>
          <a:p>
            <a:pPr marL="457200" lvl="1" indent="0">
              <a:buNone/>
            </a:pPr>
            <a:endParaRPr lang="en-US" sz="150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Web cam">
            <a:extLst>
              <a:ext uri="{FF2B5EF4-FFF2-40B4-BE49-F238E27FC236}">
                <a16:creationId xmlns:a16="http://schemas.microsoft.com/office/drawing/2014/main" id="{058FE5C3-F017-A16F-A542-45E2F964B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680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1578D-5B4F-A68F-B4FD-17C0C3C63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62130-5D10-C6CC-FF8F-BFA6BE2C2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Digital Forensics and Incident Response tie together to resolve incidents while also preserving evidence for legal proceedings.</a:t>
            </a:r>
          </a:p>
          <a:p>
            <a:r>
              <a:rPr lang="en-US" dirty="0"/>
              <a:t>Incident Response is a moving target for organizations to meet as threats evolve.</a:t>
            </a:r>
          </a:p>
          <a:p>
            <a:r>
              <a:rPr lang="en-US" dirty="0"/>
              <a:t>Root Cause Analysis helps forensic investigators by providing a clear picture of how an incident occurred.</a:t>
            </a:r>
            <a:endParaRPr lang="en-US"/>
          </a:p>
          <a:p>
            <a:r>
              <a:rPr lang="en-US" dirty="0"/>
              <a:t>Legal requirements may change requiring investigators to stay informed to ensure evidence is usable in court.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741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C1095-6311-3E8C-5100-2761EDBA7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BB8C9-54E6-0F3D-52A3-E063A8FFB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1800" dirty="0">
                <a:latin typeface="Aptos"/>
                <a:ea typeface="Calibri"/>
                <a:cs typeface="Calibri"/>
              </a:rPr>
              <a:t>Han, E. (2023, March 7). </a:t>
            </a:r>
            <a:r>
              <a:rPr lang="en-US" sz="1800" i="1" dirty="0">
                <a:latin typeface="Aptos"/>
                <a:ea typeface="Calibri"/>
                <a:cs typeface="Calibri"/>
              </a:rPr>
              <a:t>Root Cause Analysis: What It Is &amp; How to Perform One | HBS Online</a:t>
            </a:r>
            <a:r>
              <a:rPr lang="en-US" sz="1800" dirty="0">
                <a:latin typeface="Aptos"/>
                <a:ea typeface="Calibri"/>
                <a:cs typeface="Calibri"/>
              </a:rPr>
              <a:t>. Harvard Business School Online. </a:t>
            </a:r>
            <a:r>
              <a:rPr lang="en-US" sz="1800" dirty="0">
                <a:latin typeface="Aptos"/>
                <a:ea typeface="Calibri"/>
                <a:cs typeface="Calibri"/>
                <a:hlinkClick r:id="rId2"/>
              </a:rPr>
              <a:t>https://online.hbs.edu/blog/post/root-cause-analysis</a:t>
            </a:r>
            <a:endParaRPr lang="en-US" sz="1800">
              <a:latin typeface="Aptos"/>
            </a:endParaRPr>
          </a:p>
          <a:p>
            <a:r>
              <a:rPr lang="en-US" sz="1800" dirty="0">
                <a:latin typeface="Aptos"/>
                <a:ea typeface="Calibri"/>
                <a:cs typeface="Times New Roman"/>
              </a:rPr>
              <a:t>NIST (2006). </a:t>
            </a:r>
            <a:r>
              <a:rPr lang="en-US" sz="1800" i="1" dirty="0">
                <a:latin typeface="Aptos"/>
                <a:ea typeface="Calibri"/>
                <a:cs typeface="Times New Roman"/>
              </a:rPr>
              <a:t>Special Publication 800-86 Guide to Integrating Forensic Techniques into Incident Response Recommendations of the National Institute of Standards and Technology</a:t>
            </a:r>
            <a:r>
              <a:rPr lang="en-US" sz="1800" dirty="0">
                <a:latin typeface="Aptos"/>
                <a:ea typeface="Calibri"/>
                <a:cs typeface="Times New Roman"/>
              </a:rPr>
              <a:t>. </a:t>
            </a:r>
            <a:r>
              <a:rPr lang="en-US" sz="1800" dirty="0">
                <a:latin typeface="Aptos"/>
                <a:ea typeface="Calibri"/>
                <a:cs typeface="Times New Roman"/>
                <a:hlinkClick r:id="rId3"/>
              </a:rPr>
              <a:t>https://nvlpubs.nist.gov/nistpubs/Legacy/SP/nistspecialpublication800-86.pdf</a:t>
            </a:r>
            <a:endParaRPr lang="en-US" sz="1800" dirty="0">
              <a:latin typeface="Aptos"/>
              <a:ea typeface="Calibri"/>
              <a:cs typeface="Calibri"/>
            </a:endParaRPr>
          </a:p>
          <a:p>
            <a:r>
              <a:rPr lang="en-US" sz="1800" dirty="0">
                <a:latin typeface="Aptos"/>
                <a:ea typeface="Calibri"/>
                <a:cs typeface="Times New Roman"/>
              </a:rPr>
              <a:t>NIST. (2024). </a:t>
            </a:r>
            <a:r>
              <a:rPr lang="en-US" sz="1800" i="1" dirty="0">
                <a:latin typeface="Aptos"/>
                <a:ea typeface="Calibri"/>
                <a:cs typeface="Times New Roman"/>
              </a:rPr>
              <a:t>Incident Response Recommendations and Considerations for Cybersecurity Risk Management:</a:t>
            </a:r>
            <a:r>
              <a:rPr lang="en-US" sz="1800" dirty="0">
                <a:latin typeface="Aptos"/>
                <a:ea typeface="Calibri"/>
                <a:cs typeface="Times New Roman"/>
              </a:rPr>
              <a:t> </a:t>
            </a:r>
            <a:r>
              <a:rPr lang="en-US" sz="1800" dirty="0">
                <a:latin typeface="Aptos"/>
                <a:ea typeface="Calibri"/>
                <a:cs typeface="Times New Roman"/>
                <a:hlinkClick r:id="rId4"/>
              </a:rPr>
              <a:t>https://doi.org/10.6028/nist.sp.800-61r3.ipd</a:t>
            </a:r>
            <a:r>
              <a:rPr lang="en-US" sz="1800" dirty="0">
                <a:latin typeface="Aptos"/>
                <a:ea typeface="Calibri"/>
                <a:cs typeface="Times New Roman"/>
              </a:rPr>
              <a:t>f</a:t>
            </a:r>
            <a:endParaRPr lang="en-US" sz="1800" dirty="0">
              <a:latin typeface="Aptos"/>
              <a:ea typeface="Calibri"/>
              <a:cs typeface="Calibri"/>
            </a:endParaRPr>
          </a:p>
          <a:p>
            <a:r>
              <a:rPr lang="en-US" sz="1800" dirty="0">
                <a:latin typeface="Aptos"/>
                <a:ea typeface="Calibri"/>
                <a:cs typeface="Calibri"/>
              </a:rPr>
              <a:t>‌Tableau. (2019). </a:t>
            </a:r>
            <a:r>
              <a:rPr lang="en-US" sz="1800" i="1" dirty="0">
                <a:latin typeface="Aptos"/>
                <a:ea typeface="Calibri"/>
                <a:cs typeface="Calibri"/>
              </a:rPr>
              <a:t>Root cause analysis, explained with examples and methods</a:t>
            </a:r>
            <a:r>
              <a:rPr lang="en-US" sz="1800" dirty="0">
                <a:latin typeface="Aptos"/>
                <a:ea typeface="Calibri"/>
                <a:cs typeface="Calibri"/>
              </a:rPr>
              <a:t>. Tableau Software. </a:t>
            </a:r>
            <a:r>
              <a:rPr lang="en-US" sz="1800" dirty="0">
                <a:latin typeface="Aptos"/>
                <a:ea typeface="Calibri"/>
                <a:cs typeface="Calibri"/>
                <a:hlinkClick r:id="rId5"/>
              </a:rPr>
              <a:t>https://www.tableau.com/learn/articles/root-cause-analysis</a:t>
            </a:r>
            <a:endParaRPr lang="en-US" sz="1800" dirty="0">
              <a:latin typeface="Aptos"/>
              <a:ea typeface="Calibri"/>
              <a:cs typeface="Calibri"/>
            </a:endParaRPr>
          </a:p>
          <a:p>
            <a:r>
              <a:rPr lang="en-US" sz="1800" dirty="0">
                <a:latin typeface="Aptos"/>
                <a:ea typeface="Calibri"/>
                <a:cs typeface="Calibri"/>
              </a:rPr>
              <a:t>‌Zetter, K. (2014, December 3). </a:t>
            </a:r>
            <a:r>
              <a:rPr lang="en-US" sz="1800" i="1" dirty="0">
                <a:latin typeface="Aptos"/>
                <a:ea typeface="Calibri"/>
                <a:cs typeface="Calibri"/>
              </a:rPr>
              <a:t>Sony Got Hacked Hard: What We Know and Don’t Know So Far</a:t>
            </a:r>
            <a:r>
              <a:rPr lang="en-US" sz="1800" dirty="0">
                <a:latin typeface="Aptos"/>
                <a:ea typeface="Calibri"/>
                <a:cs typeface="Calibri"/>
              </a:rPr>
              <a:t>. WIRED; WIRED. </a:t>
            </a:r>
            <a:r>
              <a:rPr lang="en-US" sz="1800" dirty="0">
                <a:latin typeface="Aptos"/>
                <a:ea typeface="Calibri"/>
                <a:cs typeface="Calibri"/>
                <a:hlinkClick r:id="rId6"/>
              </a:rPr>
              <a:t>https://www.wired.com/2014/12/sony-hack-what-we-know/</a:t>
            </a:r>
            <a:endParaRPr lang="en-US" sz="1800" dirty="0">
              <a:latin typeface="Aptos"/>
              <a:ea typeface="Calibri"/>
              <a:cs typeface="Calibri"/>
            </a:endParaRPr>
          </a:p>
          <a:p>
            <a:endParaRPr lang="en-US" sz="1800" dirty="0">
              <a:latin typeface="Aptos"/>
              <a:ea typeface="Calibri"/>
              <a:cs typeface="Calibri"/>
            </a:endParaRPr>
          </a:p>
          <a:p>
            <a:endParaRPr lang="en-US" sz="1800" dirty="0">
              <a:latin typeface="Aptos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5964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B0D38-C573-4671-57F6-479758764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AA50F-74D5-D8B1-E4F3-EBB62954A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Forensic Investigators provide a pivotal role throughout an incident by collecting and preserving evidence.</a:t>
            </a:r>
          </a:p>
          <a:p>
            <a:r>
              <a:rPr lang="en-US"/>
              <a:t>How the information is collected may affect the ability to perform legal proceedings thus it is crucial to have only qualified individuals collect this data.</a:t>
            </a:r>
          </a:p>
          <a:p>
            <a:r>
              <a:rPr lang="en-US"/>
              <a:t>After an incident has occurred a root cause analysis (RCA) should be performed to understand why the incident occurred.</a:t>
            </a:r>
          </a:p>
        </p:txBody>
      </p:sp>
    </p:spTree>
    <p:extLst>
      <p:ext uri="{BB962C8B-B14F-4D97-AF65-F5344CB8AC3E}">
        <p14:creationId xmlns:p14="http://schemas.microsoft.com/office/powerpoint/2010/main" val="346161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9C0ED-E8DB-11AE-121A-18D47DE83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Traditional Incident Response (IR) Life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03303-45E9-8A1F-3346-040A067CB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Traditional Lifecycle contained the following phases: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Preparation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Detection &amp; Analysis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Containment, Eradication, and Recovery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Post-Incident Activity</a:t>
            </a:r>
          </a:p>
          <a:p>
            <a:r>
              <a:rPr lang="en-US"/>
              <a:t>Upcoming Incident Response guidance is simplified to: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Detect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Respond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Recover</a:t>
            </a:r>
          </a:p>
          <a:p>
            <a:r>
              <a:rPr lang="en-US"/>
              <a:t>The new model separates Preparation from the IR cycle (NIST, 2024).</a:t>
            </a:r>
          </a:p>
        </p:txBody>
      </p:sp>
    </p:spTree>
    <p:extLst>
      <p:ext uri="{BB962C8B-B14F-4D97-AF65-F5344CB8AC3E}">
        <p14:creationId xmlns:p14="http://schemas.microsoft.com/office/powerpoint/2010/main" val="2189321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8C032-5BD1-9375-6A24-686B21C91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78556-5B03-2039-43C3-7B89918CC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solidFill>
                  <a:schemeClr val="tx2"/>
                </a:solidFill>
                <a:latin typeface="Aptos"/>
                <a:cs typeface="Times New Roman"/>
              </a:rPr>
              <a:t>Organizations need to thoroughly understand their IT infrastructure</a:t>
            </a:r>
            <a:endParaRPr lang="en-US" sz="2400" dirty="0">
              <a:solidFill>
                <a:schemeClr val="tx2"/>
              </a:solidFill>
              <a:latin typeface="Aptos"/>
              <a:cs typeface="Times New Roman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tx2"/>
                </a:solidFill>
                <a:latin typeface="Aptos"/>
                <a:cs typeface="Times New Roman"/>
              </a:rPr>
              <a:t>Network Resources – How do network resources interact with each other?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tx2"/>
                </a:solidFill>
                <a:latin typeface="Aptos"/>
                <a:cs typeface="Times New Roman"/>
              </a:rPr>
              <a:t>Server Resources – What information exists on these platforms?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tx2"/>
                </a:solidFill>
                <a:latin typeface="Aptos"/>
                <a:cs typeface="Times New Roman"/>
              </a:rPr>
              <a:t>User Endpoints – What resources exist on these systems?</a:t>
            </a:r>
          </a:p>
          <a:p>
            <a:r>
              <a:rPr lang="en-US" sz="2400" dirty="0">
                <a:solidFill>
                  <a:schemeClr val="tx2"/>
                </a:solidFill>
                <a:latin typeface="Aptos"/>
                <a:cs typeface="Times New Roman"/>
              </a:rPr>
              <a:t>Policies are needed to detail how an incident will be handled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tx2"/>
                </a:solidFill>
                <a:latin typeface="Aptos"/>
                <a:cs typeface="Times New Roman"/>
              </a:rPr>
              <a:t>This ensures an organized response to threats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tx2"/>
                </a:solidFill>
                <a:latin typeface="Aptos"/>
                <a:cs typeface="Times New Roman"/>
              </a:rPr>
              <a:t>Policies can also be used to improve overall security posture and can prevent potential incidents.</a:t>
            </a:r>
          </a:p>
          <a:p>
            <a:r>
              <a:rPr lang="en-US" sz="2400" dirty="0">
                <a:solidFill>
                  <a:schemeClr val="tx2"/>
                </a:solidFill>
                <a:latin typeface="Aptos"/>
                <a:cs typeface="Times New Roman"/>
              </a:rPr>
              <a:t>Monitoring is a necessary tool to detect and analyze potential threats. </a:t>
            </a:r>
          </a:p>
        </p:txBody>
      </p:sp>
    </p:spTree>
    <p:extLst>
      <p:ext uri="{BB962C8B-B14F-4D97-AF65-F5344CB8AC3E}">
        <p14:creationId xmlns:p14="http://schemas.microsoft.com/office/powerpoint/2010/main" val="579546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06E8F-D1AA-8F3C-4DB4-B69C1DFDE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Detection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89678-F1AA-7108-17A7-E50E62EC4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Aptos"/>
                <a:cs typeface="Times New Roman"/>
              </a:rPr>
              <a:t>Recognizing the potential for cybersecurity incidents.</a:t>
            </a:r>
          </a:p>
          <a:p>
            <a:r>
              <a:rPr lang="en-US" sz="2400" dirty="0">
                <a:solidFill>
                  <a:schemeClr val="tx2"/>
                </a:solidFill>
                <a:latin typeface="Aptos"/>
                <a:cs typeface="Times New Roman"/>
              </a:rPr>
              <a:t>Forensics need to be able to utilize monitoring tools to review log information.</a:t>
            </a:r>
          </a:p>
          <a:p>
            <a:r>
              <a:rPr lang="en-US" sz="2400" dirty="0">
                <a:solidFill>
                  <a:schemeClr val="tx2"/>
                </a:solidFill>
                <a:latin typeface="Aptos"/>
                <a:cs typeface="Times New Roman"/>
              </a:rPr>
              <a:t>After a detection has occurred analysis must be performed to determine what activity had occurred: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tx2"/>
                </a:solidFill>
                <a:latin typeface="Aptos"/>
                <a:cs typeface="Times New Roman"/>
              </a:rPr>
              <a:t>Network analysis can determine what devices communicated across a network within a certain timeframe.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tx2"/>
                </a:solidFill>
                <a:latin typeface="Aptos"/>
                <a:cs typeface="Times New Roman"/>
              </a:rPr>
              <a:t>Malware analysis can determine if any malicious software or activity occurred in an environment.</a:t>
            </a:r>
          </a:p>
          <a:p>
            <a:r>
              <a:rPr lang="en-US" sz="2400" dirty="0">
                <a:solidFill>
                  <a:schemeClr val="tx2"/>
                </a:solidFill>
                <a:latin typeface="Aptos"/>
                <a:cs typeface="Times New Roman"/>
              </a:rPr>
              <a:t>By performing proper detection and analysis of activity containment and eradication of the threat can occur.</a:t>
            </a:r>
          </a:p>
        </p:txBody>
      </p:sp>
    </p:spTree>
    <p:extLst>
      <p:ext uri="{BB962C8B-B14F-4D97-AF65-F5344CB8AC3E}">
        <p14:creationId xmlns:p14="http://schemas.microsoft.com/office/powerpoint/2010/main" val="2065376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EE51F8-25DA-6AD7-54AF-9BAB4B924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3200">
                <a:latin typeface="Times New Roman"/>
                <a:cs typeface="Times New Roman"/>
              </a:rPr>
              <a:t>Containment and Eradication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1B66F-B66E-8D0F-4B68-2CC3D76A6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285750" indent="-285750">
              <a:buFont typeface="Wingdings" panose="020B0604020202020204" pitchFamily="34" charset="0"/>
              <a:buChar char="v"/>
            </a:pPr>
            <a:r>
              <a:rPr lang="en-US" sz="1700">
                <a:latin typeface="Times New Roman"/>
                <a:ea typeface="+mn-lt"/>
                <a:cs typeface="+mn-lt"/>
              </a:rPr>
              <a:t>Containment: </a:t>
            </a:r>
            <a:endParaRPr lang="en-US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1700">
                <a:latin typeface="Times New Roman"/>
                <a:ea typeface="+mn-lt"/>
                <a:cs typeface="+mn-lt"/>
              </a:rPr>
              <a:t>• Isolating compromised systems from the network to stop the threat from spreading further. </a:t>
            </a:r>
            <a:br>
              <a:rPr lang="en-US" sz="1700">
                <a:latin typeface="Times New Roman"/>
                <a:ea typeface="+mn-lt"/>
                <a:cs typeface="+mn-lt"/>
              </a:rPr>
            </a:br>
            <a:r>
              <a:rPr lang="en-US" sz="1700">
                <a:latin typeface="Times New Roman"/>
                <a:ea typeface="+mn-lt"/>
                <a:cs typeface="+mn-lt"/>
              </a:rPr>
              <a:t>• Disabling compromised accounts: In order to stop unwanted access, user accounts that may have been compromised might be suspended or disabled. </a:t>
            </a:r>
            <a:br>
              <a:rPr lang="en-US" sz="1700">
                <a:latin typeface="Times New Roman"/>
                <a:ea typeface="+mn-lt"/>
                <a:cs typeface="+mn-lt"/>
              </a:rPr>
            </a:br>
            <a:endParaRPr lang="en-US" sz="1700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Wingdings" panose="020B0604020202020204" pitchFamily="34" charset="0"/>
              <a:buChar char="v"/>
            </a:pPr>
            <a:r>
              <a:rPr lang="en-US" sz="1700">
                <a:latin typeface="Times New Roman"/>
                <a:ea typeface="+mn-lt"/>
                <a:cs typeface="+mn-lt"/>
              </a:rPr>
              <a:t>Eradication: </a:t>
            </a:r>
            <a:endParaRPr lang="en-US" sz="1700">
              <a:latin typeface="Times New Roman"/>
              <a:ea typeface="+mn-lt"/>
              <a:cs typeface="Times New Roman"/>
            </a:endParaRPr>
          </a:p>
          <a:p>
            <a:pPr marL="0" indent="0">
              <a:buNone/>
            </a:pPr>
            <a:br>
              <a:rPr lang="en-US" sz="1700">
                <a:latin typeface="Times New Roman"/>
                <a:ea typeface="+mn-lt"/>
                <a:cs typeface="+mn-lt"/>
              </a:rPr>
            </a:br>
            <a:r>
              <a:rPr lang="en-US" sz="1700">
                <a:latin typeface="Times New Roman"/>
                <a:ea typeface="+mn-lt"/>
                <a:cs typeface="+mn-lt"/>
              </a:rPr>
              <a:t>• Eliminating malware: Malicious software from compromised systems can be found and eliminated by using antivirus or anti-malware technologies. </a:t>
            </a:r>
            <a:br>
              <a:rPr lang="en-US" sz="1700">
                <a:latin typeface="Times New Roman"/>
                <a:ea typeface="+mn-lt"/>
                <a:cs typeface="+mn-lt"/>
              </a:rPr>
            </a:br>
            <a:r>
              <a:rPr lang="en-US" sz="1700">
                <a:latin typeface="Times New Roman"/>
                <a:ea typeface="+mn-lt"/>
                <a:cs typeface="+mn-lt"/>
              </a:rPr>
              <a:t>• Patching vulnerabilities: Fixing software and system flaws that the attacker exploited by applying security updates or patches. </a:t>
            </a:r>
            <a:endParaRPr lang="en-US" sz="1700">
              <a:latin typeface="Times New Roman"/>
              <a:cs typeface="Times New Roman"/>
            </a:endParaRPr>
          </a:p>
          <a:p>
            <a:pPr>
              <a:buFont typeface="Wingdings" panose="020B0604020202020204" pitchFamily="34" charset="0"/>
              <a:buChar char="v"/>
            </a:pPr>
            <a:endParaRPr lang="en-US" sz="1700"/>
          </a:p>
        </p:txBody>
      </p:sp>
      <p:pic>
        <p:nvPicPr>
          <p:cNvPr id="23" name="Picture 22" descr="Illuminated server room panel">
            <a:extLst>
              <a:ext uri="{FF2B5EF4-FFF2-40B4-BE49-F238E27FC236}">
                <a16:creationId xmlns:a16="http://schemas.microsoft.com/office/drawing/2014/main" id="{1DB1E1DD-D9B4-89F1-83F2-3CDF41FAB6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67" r="30972" b="-3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1309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0A7F50-13A2-D386-5ED1-8E31EF355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  <a:latin typeface="Times New Roman"/>
                <a:cs typeface="Times New Roman"/>
              </a:rPr>
              <a:t>Recovery</a:t>
            </a:r>
            <a:endParaRPr lang="en-US" sz="3600">
              <a:solidFill>
                <a:schemeClr val="tx2"/>
              </a:solidFill>
            </a:endParaRPr>
          </a:p>
        </p:txBody>
      </p:sp>
      <p:pic>
        <p:nvPicPr>
          <p:cNvPr id="7" name="Graphic 6" descr="Laptop Secure">
            <a:extLst>
              <a:ext uri="{FF2B5EF4-FFF2-40B4-BE49-F238E27FC236}">
                <a16:creationId xmlns:a16="http://schemas.microsoft.com/office/drawing/2014/main" id="{3B79CAE6-0DE6-D412-BC4C-673AE4189A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15A11-CB9D-E62C-7979-2D3845862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/>
                <a:cs typeface="Times New Roman"/>
              </a:rPr>
              <a:t>System restoration involves retrieving information from backups in order to return impacted systems to a known good state. </a:t>
            </a:r>
            <a:br>
              <a:rPr lang="en-US" sz="1800">
                <a:latin typeface="Times New Roman"/>
                <a:cs typeface="Times New Roman"/>
              </a:rPr>
            </a:br>
            <a:r>
              <a:rPr lang="en-US" sz="1800">
                <a:solidFill>
                  <a:schemeClr val="tx2"/>
                </a:solidFill>
                <a:latin typeface="Times New Roman"/>
                <a:cs typeface="Times New Roman"/>
              </a:rPr>
              <a:t>• System reconfiguration: Rebuilding or rearranging systems to guarantee their functionality and security. </a:t>
            </a:r>
            <a:br>
              <a:rPr lang="en-US" sz="1800">
                <a:latin typeface="Times New Roman"/>
                <a:cs typeface="Times New Roman"/>
              </a:rPr>
            </a:br>
            <a:r>
              <a:rPr lang="en-US" sz="1800">
                <a:solidFill>
                  <a:schemeClr val="tx2"/>
                </a:solidFill>
                <a:latin typeface="Times New Roman"/>
                <a:cs typeface="Times New Roman"/>
              </a:rPr>
              <a:t>• Starting Up Again: </a:t>
            </a:r>
            <a:br>
              <a:rPr lang="en-US" sz="1800">
                <a:latin typeface="Times New Roman"/>
                <a:cs typeface="Times New Roman"/>
              </a:rPr>
            </a:br>
            <a:r>
              <a:rPr lang="en-US" sz="1800">
                <a:solidFill>
                  <a:schemeClr val="tx2"/>
                </a:solidFill>
                <a:latin typeface="Times New Roman"/>
                <a:cs typeface="Times New Roman"/>
              </a:rPr>
              <a:t>• Checking the integrity of the system: testing and inspecting restored systems to make sure they are clear of viruses and functional problems. </a:t>
            </a:r>
            <a:br>
              <a:rPr lang="en-US" sz="1800">
                <a:latin typeface="Times New Roman"/>
                <a:cs typeface="Times New Roman"/>
              </a:rPr>
            </a:br>
            <a:r>
              <a:rPr lang="en-US" sz="1800">
                <a:solidFill>
                  <a:schemeClr val="tx2"/>
                </a:solidFill>
                <a:latin typeface="Times New Roman"/>
                <a:cs typeface="Times New Roman"/>
              </a:rPr>
              <a:t>• Monitoring for lingering risks: Constantly keeping an eye out for any indications of suspicious activity or persistent concerns that might call for additional research. </a:t>
            </a:r>
            <a:endParaRPr lang="en-US" sz="180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9097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B4CA8-2528-765B-BEE7-019CCB5CA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F4381-44A6-B5C8-7292-05E525A6F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Forensic Investigators must collect data from a variety of sources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Network Systems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Application Data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System Memory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File System Data</a:t>
            </a:r>
          </a:p>
          <a:p>
            <a:r>
              <a:rPr lang="en-US"/>
              <a:t>A copy of the original data is made, when possible, rather than working from the original version to preserve integrity.</a:t>
            </a:r>
          </a:p>
          <a:p>
            <a:r>
              <a:rPr lang="en-US"/>
              <a:t>These data sources may contain where the threat originated from, as well as what systems or resources were accessed (NIST, 2006).</a:t>
            </a:r>
          </a:p>
        </p:txBody>
      </p:sp>
    </p:spTree>
    <p:extLst>
      <p:ext uri="{BB962C8B-B14F-4D97-AF65-F5344CB8AC3E}">
        <p14:creationId xmlns:p14="http://schemas.microsoft.com/office/powerpoint/2010/main" val="75115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9016E-A216-F527-32E6-5DD37BFA7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Preservation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BCC96-ADBB-4F2B-D372-5292D8F04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Forensics should have a plan for acquiring data in an efficient manner.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A legal approach must be taken on data collection in the event it is used for legal proceedings.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A log should be kept to avoid any allegations of evidence tampering</a:t>
            </a:r>
          </a:p>
          <a:p>
            <a:r>
              <a:rPr lang="en-US"/>
              <a:t>A hardware write blocker should be used when capturing an image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Prevents changes from being made to the source system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Images should be validated against the original to ensure they are equivalent.</a:t>
            </a:r>
          </a:p>
          <a:p>
            <a:r>
              <a:rPr lang="en-US"/>
              <a:t>Timestamps should accompany any source data collection to preserve integrity of the evidence collected.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31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Outlining Incident Response and Root Cause Analysis</vt:lpstr>
      <vt:lpstr>Introduction</vt:lpstr>
      <vt:lpstr>Traditional Incident Response (IR) Life Cycle</vt:lpstr>
      <vt:lpstr>Preparation</vt:lpstr>
      <vt:lpstr>Detection &amp; Analysis</vt:lpstr>
      <vt:lpstr>Containment and Eradication</vt:lpstr>
      <vt:lpstr>Recovery</vt:lpstr>
      <vt:lpstr>Data Collection</vt:lpstr>
      <vt:lpstr>Data Preservation</vt:lpstr>
      <vt:lpstr>Analyzing Evidence</vt:lpstr>
      <vt:lpstr>Legal Proceedings</vt:lpstr>
      <vt:lpstr>Root Cause Analysis (RCA)</vt:lpstr>
      <vt:lpstr>Root Cause Analysis Best Techniques</vt:lpstr>
      <vt:lpstr>RCA Case Study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177</cp:revision>
  <dcterms:created xsi:type="dcterms:W3CDTF">2024-04-17T16:24:47Z</dcterms:created>
  <dcterms:modified xsi:type="dcterms:W3CDTF">2024-04-22T02:49:09Z</dcterms:modified>
</cp:coreProperties>
</file>