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62" r:id="rId5"/>
    <p:sldId id="259" r:id="rId6"/>
    <p:sldId id="260" r:id="rId7"/>
    <p:sldId id="267" r:id="rId8"/>
    <p:sldId id="264" r:id="rId9"/>
    <p:sldId id="261" r:id="rId10"/>
    <p:sldId id="263"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72197F-A243-7003-929B-8A5CB833D0FD}" v="4" dt="2024-04-15T01:25:27.6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876"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5D1EA75C-69BD-4B91-B5DA-9ECD8F832AC2}"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713D8E5E-334C-457A-8EEE-B6AA2D8202AB}">
      <dgm:prSet/>
      <dgm:spPr/>
      <dgm:t>
        <a:bodyPr/>
        <a:lstStyle/>
        <a:p>
          <a:pPr>
            <a:lnSpc>
              <a:spcPct val="100000"/>
            </a:lnSpc>
            <a:defRPr b="1"/>
          </a:pPr>
          <a:r>
            <a:rPr lang="en-US"/>
            <a:t>Overview of Relevant Laws:  </a:t>
          </a:r>
        </a:p>
      </dgm:t>
    </dgm:pt>
    <dgm:pt modelId="{9C2567E6-DF3C-44B9-B84A-D7FDB4AF278B}" type="parTrans" cxnId="{4E520711-0432-45DE-9D78-8B5C89B29C10}">
      <dgm:prSet/>
      <dgm:spPr/>
      <dgm:t>
        <a:bodyPr/>
        <a:lstStyle/>
        <a:p>
          <a:endParaRPr lang="en-US"/>
        </a:p>
      </dgm:t>
    </dgm:pt>
    <dgm:pt modelId="{81B1DB73-B32B-4D04-8DD5-49F1FD3806BC}" type="sibTrans" cxnId="{4E520711-0432-45DE-9D78-8B5C89B29C10}">
      <dgm:prSet/>
      <dgm:spPr/>
      <dgm:t>
        <a:bodyPr/>
        <a:lstStyle/>
        <a:p>
          <a:endParaRPr lang="en-US"/>
        </a:p>
      </dgm:t>
    </dgm:pt>
    <dgm:pt modelId="{6A228CD4-C0D9-4128-AD91-C9ED1410009C}">
      <dgm:prSet/>
      <dgm:spPr/>
      <dgm:t>
        <a:bodyPr/>
        <a:lstStyle/>
        <a:p>
          <a:pPr>
            <a:lnSpc>
              <a:spcPct val="100000"/>
            </a:lnSpc>
            <a:defRPr b="1"/>
          </a:pPr>
          <a:r>
            <a:rPr lang="en-US" b="1"/>
            <a:t>Electronic Communications Privacy Act (ECPA)</a:t>
          </a:r>
          <a:r>
            <a:rPr lang="en-US"/>
            <a:t>:</a:t>
          </a:r>
        </a:p>
      </dgm:t>
    </dgm:pt>
    <dgm:pt modelId="{D13B5778-B82C-4988-87EB-3CFB3DD75F85}" type="parTrans" cxnId="{A5690827-A2E0-4798-9D68-DF645BDEE7D1}">
      <dgm:prSet/>
      <dgm:spPr/>
      <dgm:t>
        <a:bodyPr/>
        <a:lstStyle/>
        <a:p>
          <a:endParaRPr lang="en-US"/>
        </a:p>
      </dgm:t>
    </dgm:pt>
    <dgm:pt modelId="{5DF24743-3376-4F1E-81D0-002BD2EA0BD7}" type="sibTrans" cxnId="{A5690827-A2E0-4798-9D68-DF645BDEE7D1}">
      <dgm:prSet/>
      <dgm:spPr/>
      <dgm:t>
        <a:bodyPr/>
        <a:lstStyle/>
        <a:p>
          <a:endParaRPr lang="en-US"/>
        </a:p>
      </dgm:t>
    </dgm:pt>
    <dgm:pt modelId="{2E32F249-ECFF-41CC-8DFF-7E3CF64C2ECC}">
      <dgm:prSet/>
      <dgm:spPr/>
      <dgm:t>
        <a:bodyPr/>
        <a:lstStyle/>
        <a:p>
          <a:pPr>
            <a:lnSpc>
              <a:spcPct val="100000"/>
            </a:lnSpc>
          </a:pPr>
          <a:r>
            <a:rPr lang="en-US"/>
            <a:t>Regulates interception and access to electronic communications.</a:t>
          </a:r>
        </a:p>
      </dgm:t>
    </dgm:pt>
    <dgm:pt modelId="{A630ED14-E6EB-4C42-81BF-A8D00BE66011}" type="parTrans" cxnId="{D314636F-1F40-43B6-8F9B-67820A300BE5}">
      <dgm:prSet/>
      <dgm:spPr/>
      <dgm:t>
        <a:bodyPr/>
        <a:lstStyle/>
        <a:p>
          <a:endParaRPr lang="en-US"/>
        </a:p>
      </dgm:t>
    </dgm:pt>
    <dgm:pt modelId="{FBDA2220-B197-4E94-A241-1868368604F1}" type="sibTrans" cxnId="{D314636F-1F40-43B6-8F9B-67820A300BE5}">
      <dgm:prSet/>
      <dgm:spPr/>
      <dgm:t>
        <a:bodyPr/>
        <a:lstStyle/>
        <a:p>
          <a:endParaRPr lang="en-US"/>
        </a:p>
      </dgm:t>
    </dgm:pt>
    <dgm:pt modelId="{DD150F15-C0CF-4BD6-968C-835203F75CE1}">
      <dgm:prSet/>
      <dgm:spPr/>
      <dgm:t>
        <a:bodyPr/>
        <a:lstStyle/>
        <a:p>
          <a:pPr>
            <a:lnSpc>
              <a:spcPct val="100000"/>
            </a:lnSpc>
          </a:pPr>
          <a:r>
            <a:rPr lang="en-US"/>
            <a:t>Requires warrants or court orders for most access, with exceptions.</a:t>
          </a:r>
        </a:p>
      </dgm:t>
    </dgm:pt>
    <dgm:pt modelId="{DE37EAE4-C53C-4B0F-BF9A-F6107C0FAFAB}" type="parTrans" cxnId="{2DB17A8F-E3A3-4560-95C2-EC98CC5D0F99}">
      <dgm:prSet/>
      <dgm:spPr/>
      <dgm:t>
        <a:bodyPr/>
        <a:lstStyle/>
        <a:p>
          <a:endParaRPr lang="en-US"/>
        </a:p>
      </dgm:t>
    </dgm:pt>
    <dgm:pt modelId="{F5954B49-C8CF-4F92-BA05-7FCBF2836B5D}" type="sibTrans" cxnId="{2DB17A8F-E3A3-4560-95C2-EC98CC5D0F99}">
      <dgm:prSet/>
      <dgm:spPr/>
      <dgm:t>
        <a:bodyPr/>
        <a:lstStyle/>
        <a:p>
          <a:endParaRPr lang="en-US"/>
        </a:p>
      </dgm:t>
    </dgm:pt>
    <dgm:pt modelId="{E0A46B5C-C64D-43C3-ADB2-102DAAB30F54}">
      <dgm:prSet/>
      <dgm:spPr/>
      <dgm:t>
        <a:bodyPr/>
        <a:lstStyle/>
        <a:p>
          <a:pPr>
            <a:lnSpc>
              <a:spcPct val="100000"/>
            </a:lnSpc>
            <a:defRPr b="1"/>
          </a:pPr>
          <a:r>
            <a:rPr lang="en-US" b="1"/>
            <a:t>Stored Communications Act (SCA)</a:t>
          </a:r>
          <a:r>
            <a:rPr lang="en-US"/>
            <a:t>:</a:t>
          </a:r>
        </a:p>
      </dgm:t>
    </dgm:pt>
    <dgm:pt modelId="{D6738205-4904-46F8-BB58-537F9E9A4FF3}" type="parTrans" cxnId="{9E55A7BE-051A-4601-B0F3-0805B82FBA86}">
      <dgm:prSet/>
      <dgm:spPr/>
      <dgm:t>
        <a:bodyPr/>
        <a:lstStyle/>
        <a:p>
          <a:endParaRPr lang="en-US"/>
        </a:p>
      </dgm:t>
    </dgm:pt>
    <dgm:pt modelId="{8272B82B-9076-4B5D-AE54-70EF21ED6D71}" type="sibTrans" cxnId="{9E55A7BE-051A-4601-B0F3-0805B82FBA86}">
      <dgm:prSet/>
      <dgm:spPr/>
      <dgm:t>
        <a:bodyPr/>
        <a:lstStyle/>
        <a:p>
          <a:endParaRPr lang="en-US"/>
        </a:p>
      </dgm:t>
    </dgm:pt>
    <dgm:pt modelId="{8ECDCB3F-24B1-4D43-B4AA-8648B80BB664}">
      <dgm:prSet/>
      <dgm:spPr/>
      <dgm:t>
        <a:bodyPr/>
        <a:lstStyle/>
        <a:p>
          <a:pPr>
            <a:lnSpc>
              <a:spcPct val="100000"/>
            </a:lnSpc>
          </a:pPr>
          <a:r>
            <a:rPr lang="en-US"/>
            <a:t>Governs privacy of stored electronic communications.</a:t>
          </a:r>
        </a:p>
      </dgm:t>
    </dgm:pt>
    <dgm:pt modelId="{8A4F6560-15A0-47C5-B91C-0E62F8DAAEC9}" type="parTrans" cxnId="{0C5CDAC2-321B-4C22-A5EB-926C101765B9}">
      <dgm:prSet/>
      <dgm:spPr/>
      <dgm:t>
        <a:bodyPr/>
        <a:lstStyle/>
        <a:p>
          <a:endParaRPr lang="en-US"/>
        </a:p>
      </dgm:t>
    </dgm:pt>
    <dgm:pt modelId="{5B547C5E-05DC-4DE0-BDC6-B65271095A2C}" type="sibTrans" cxnId="{0C5CDAC2-321B-4C22-A5EB-926C101765B9}">
      <dgm:prSet/>
      <dgm:spPr/>
      <dgm:t>
        <a:bodyPr/>
        <a:lstStyle/>
        <a:p>
          <a:endParaRPr lang="en-US"/>
        </a:p>
      </dgm:t>
    </dgm:pt>
    <dgm:pt modelId="{4AE306FC-F506-4BCC-AF18-1D44F6F9EF94}">
      <dgm:prSet/>
      <dgm:spPr/>
      <dgm:t>
        <a:bodyPr/>
        <a:lstStyle/>
        <a:p>
          <a:pPr>
            <a:lnSpc>
              <a:spcPct val="100000"/>
            </a:lnSpc>
          </a:pPr>
          <a:r>
            <a:rPr lang="en-US"/>
            <a:t>Sets standards for government access to stored data, varying by content type.</a:t>
          </a:r>
        </a:p>
      </dgm:t>
    </dgm:pt>
    <dgm:pt modelId="{4D48007B-11B2-4EC0-BBDF-9FFBFCCD318B}" type="parTrans" cxnId="{83BF9B9D-F15B-4DFA-823F-695DB12B3167}">
      <dgm:prSet/>
      <dgm:spPr/>
      <dgm:t>
        <a:bodyPr/>
        <a:lstStyle/>
        <a:p>
          <a:endParaRPr lang="en-US"/>
        </a:p>
      </dgm:t>
    </dgm:pt>
    <dgm:pt modelId="{E6DE5DA8-AAAB-4798-AE30-DF616C0C53BC}" type="sibTrans" cxnId="{83BF9B9D-F15B-4DFA-823F-695DB12B3167}">
      <dgm:prSet/>
      <dgm:spPr/>
      <dgm:t>
        <a:bodyPr/>
        <a:lstStyle/>
        <a:p>
          <a:endParaRPr lang="en-US"/>
        </a:p>
      </dgm:t>
    </dgm:pt>
    <dgm:pt modelId="{46BA9953-AE4D-4E9D-BA2C-517467456859}">
      <dgm:prSet/>
      <dgm:spPr/>
      <dgm:t>
        <a:bodyPr/>
        <a:lstStyle/>
        <a:p>
          <a:pPr>
            <a:lnSpc>
              <a:spcPct val="100000"/>
            </a:lnSpc>
            <a:defRPr b="1"/>
          </a:pPr>
          <a:r>
            <a:rPr lang="en-US" b="1"/>
            <a:t>Computer Fraud and Abuse Act (CFAA)</a:t>
          </a:r>
          <a:r>
            <a:rPr lang="en-US"/>
            <a:t>:</a:t>
          </a:r>
        </a:p>
      </dgm:t>
    </dgm:pt>
    <dgm:pt modelId="{95D781F0-8D97-4235-ADB7-7A2E09D08200}" type="parTrans" cxnId="{B0382DD0-ECDA-48EB-BD9E-04D9C901AF90}">
      <dgm:prSet/>
      <dgm:spPr/>
      <dgm:t>
        <a:bodyPr/>
        <a:lstStyle/>
        <a:p>
          <a:endParaRPr lang="en-US"/>
        </a:p>
      </dgm:t>
    </dgm:pt>
    <dgm:pt modelId="{64576FAD-1521-4FC9-84BC-74CA9FB0A4EC}" type="sibTrans" cxnId="{B0382DD0-ECDA-48EB-BD9E-04D9C901AF90}">
      <dgm:prSet/>
      <dgm:spPr/>
      <dgm:t>
        <a:bodyPr/>
        <a:lstStyle/>
        <a:p>
          <a:endParaRPr lang="en-US"/>
        </a:p>
      </dgm:t>
    </dgm:pt>
    <dgm:pt modelId="{E8282997-EB19-49B7-9BCB-CB84192705FC}">
      <dgm:prSet/>
      <dgm:spPr/>
      <dgm:t>
        <a:bodyPr/>
        <a:lstStyle/>
        <a:p>
          <a:pPr>
            <a:lnSpc>
              <a:spcPct val="100000"/>
            </a:lnSpc>
          </a:pPr>
          <a:r>
            <a:rPr lang="en-US"/>
            <a:t>Addresses unauthorized access to computers and electronic data.</a:t>
          </a:r>
        </a:p>
      </dgm:t>
    </dgm:pt>
    <dgm:pt modelId="{AF3A17E7-9164-450A-A479-8DCBBE90259D}" type="parTrans" cxnId="{9DDA78A6-C5DE-451A-BEBD-8C00DCB7F2AF}">
      <dgm:prSet/>
      <dgm:spPr/>
      <dgm:t>
        <a:bodyPr/>
        <a:lstStyle/>
        <a:p>
          <a:endParaRPr lang="en-US"/>
        </a:p>
      </dgm:t>
    </dgm:pt>
    <dgm:pt modelId="{37C7BA46-108F-47C4-9C0A-4BBCFB6767B2}" type="sibTrans" cxnId="{9DDA78A6-C5DE-451A-BEBD-8C00DCB7F2AF}">
      <dgm:prSet/>
      <dgm:spPr/>
      <dgm:t>
        <a:bodyPr/>
        <a:lstStyle/>
        <a:p>
          <a:endParaRPr lang="en-US"/>
        </a:p>
      </dgm:t>
    </dgm:pt>
    <dgm:pt modelId="{A7391C33-1A0A-4895-B32F-D0DEA4C71AD8}">
      <dgm:prSet/>
      <dgm:spPr/>
      <dgm:t>
        <a:bodyPr/>
        <a:lstStyle/>
        <a:p>
          <a:pPr>
            <a:lnSpc>
              <a:spcPct val="100000"/>
            </a:lnSpc>
          </a:pPr>
          <a:r>
            <a:rPr lang="en-US"/>
            <a:t>Criminalizes unauthorized access, fraud, and related offenses.</a:t>
          </a:r>
        </a:p>
      </dgm:t>
    </dgm:pt>
    <dgm:pt modelId="{8ED30476-9D50-4454-9CB9-D79DDDE73919}" type="parTrans" cxnId="{4C0669B1-9DEE-46B3-B116-CB446F322C1D}">
      <dgm:prSet/>
      <dgm:spPr/>
      <dgm:t>
        <a:bodyPr/>
        <a:lstStyle/>
        <a:p>
          <a:endParaRPr lang="en-US"/>
        </a:p>
      </dgm:t>
    </dgm:pt>
    <dgm:pt modelId="{FE9C8E98-8ADE-43AC-A2E8-AC7FA9200F4C}" type="sibTrans" cxnId="{4C0669B1-9DEE-46B3-B116-CB446F322C1D}">
      <dgm:prSet/>
      <dgm:spPr/>
      <dgm:t>
        <a:bodyPr/>
        <a:lstStyle/>
        <a:p>
          <a:endParaRPr lang="en-US"/>
        </a:p>
      </dgm:t>
    </dgm:pt>
    <dgm:pt modelId="{E4121511-81E6-4907-9DC4-FE41F787B74A}" type="pres">
      <dgm:prSet presAssocID="{5D1EA75C-69BD-4B91-B5DA-9ECD8F832AC2}" presName="root" presStyleCnt="0">
        <dgm:presLayoutVars>
          <dgm:dir/>
          <dgm:resizeHandles val="exact"/>
        </dgm:presLayoutVars>
      </dgm:prSet>
      <dgm:spPr/>
    </dgm:pt>
    <dgm:pt modelId="{938C208E-70D8-4E86-8CCC-35FEBA5D7D71}" type="pres">
      <dgm:prSet presAssocID="{713D8E5E-334C-457A-8EEE-B6AA2D8202AB}" presName="compNode" presStyleCnt="0"/>
      <dgm:spPr/>
    </dgm:pt>
    <dgm:pt modelId="{0892C6E4-3320-45BA-8FC0-8F32CEA549AA}" type="pres">
      <dgm:prSet presAssocID="{713D8E5E-334C-457A-8EEE-B6AA2D8202A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cales of Justice"/>
        </a:ext>
      </dgm:extLst>
    </dgm:pt>
    <dgm:pt modelId="{10FAF239-A89A-4436-BA09-E250253AA7FC}" type="pres">
      <dgm:prSet presAssocID="{713D8E5E-334C-457A-8EEE-B6AA2D8202AB}" presName="iconSpace" presStyleCnt="0"/>
      <dgm:spPr/>
    </dgm:pt>
    <dgm:pt modelId="{D9ACE193-B989-4A3E-AAFD-B4C39695935E}" type="pres">
      <dgm:prSet presAssocID="{713D8E5E-334C-457A-8EEE-B6AA2D8202AB}" presName="parTx" presStyleLbl="revTx" presStyleIdx="0" presStyleCnt="8">
        <dgm:presLayoutVars>
          <dgm:chMax val="0"/>
          <dgm:chPref val="0"/>
        </dgm:presLayoutVars>
      </dgm:prSet>
      <dgm:spPr/>
    </dgm:pt>
    <dgm:pt modelId="{7C74BA93-1672-45F8-B0A0-B1605F41C134}" type="pres">
      <dgm:prSet presAssocID="{713D8E5E-334C-457A-8EEE-B6AA2D8202AB}" presName="txSpace" presStyleCnt="0"/>
      <dgm:spPr/>
    </dgm:pt>
    <dgm:pt modelId="{82534236-9C14-45C7-A23F-1DF8A7FA67BD}" type="pres">
      <dgm:prSet presAssocID="{713D8E5E-334C-457A-8EEE-B6AA2D8202AB}" presName="desTx" presStyleLbl="revTx" presStyleIdx="1" presStyleCnt="8">
        <dgm:presLayoutVars/>
      </dgm:prSet>
      <dgm:spPr/>
    </dgm:pt>
    <dgm:pt modelId="{3E1A8471-50C7-4C42-9480-BC1EDF1DEBE1}" type="pres">
      <dgm:prSet presAssocID="{81B1DB73-B32B-4D04-8DD5-49F1FD3806BC}" presName="sibTrans" presStyleCnt="0"/>
      <dgm:spPr/>
    </dgm:pt>
    <dgm:pt modelId="{0DCA44D9-AA5A-426C-B050-F4EC5961C0A6}" type="pres">
      <dgm:prSet presAssocID="{6A228CD4-C0D9-4128-AD91-C9ED1410009C}" presName="compNode" presStyleCnt="0"/>
      <dgm:spPr/>
    </dgm:pt>
    <dgm:pt modelId="{E2B91106-80DE-4091-884A-1C946C149FC4}" type="pres">
      <dgm:prSet presAssocID="{6A228CD4-C0D9-4128-AD91-C9ED1410009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atellite dish"/>
        </a:ext>
      </dgm:extLst>
    </dgm:pt>
    <dgm:pt modelId="{356D3310-C779-40F6-819F-C4F24687C568}" type="pres">
      <dgm:prSet presAssocID="{6A228CD4-C0D9-4128-AD91-C9ED1410009C}" presName="iconSpace" presStyleCnt="0"/>
      <dgm:spPr/>
    </dgm:pt>
    <dgm:pt modelId="{B64D85BB-5C21-4FF9-B196-8BF8DBC49780}" type="pres">
      <dgm:prSet presAssocID="{6A228CD4-C0D9-4128-AD91-C9ED1410009C}" presName="parTx" presStyleLbl="revTx" presStyleIdx="2" presStyleCnt="8">
        <dgm:presLayoutVars>
          <dgm:chMax val="0"/>
          <dgm:chPref val="0"/>
        </dgm:presLayoutVars>
      </dgm:prSet>
      <dgm:spPr/>
    </dgm:pt>
    <dgm:pt modelId="{324EACD3-5067-4980-ABE8-E9C9EB1E7E75}" type="pres">
      <dgm:prSet presAssocID="{6A228CD4-C0D9-4128-AD91-C9ED1410009C}" presName="txSpace" presStyleCnt="0"/>
      <dgm:spPr/>
    </dgm:pt>
    <dgm:pt modelId="{E1F785A1-3F49-41D2-AC55-0CF0F327A4C6}" type="pres">
      <dgm:prSet presAssocID="{6A228CD4-C0D9-4128-AD91-C9ED1410009C}" presName="desTx" presStyleLbl="revTx" presStyleIdx="3" presStyleCnt="8">
        <dgm:presLayoutVars/>
      </dgm:prSet>
      <dgm:spPr/>
    </dgm:pt>
    <dgm:pt modelId="{015D7C95-3CDF-411C-B678-6CF577AD6ACF}" type="pres">
      <dgm:prSet presAssocID="{5DF24743-3376-4F1E-81D0-002BD2EA0BD7}" presName="sibTrans" presStyleCnt="0"/>
      <dgm:spPr/>
    </dgm:pt>
    <dgm:pt modelId="{F50D60E6-F5DF-4868-BDD2-20A6825B9523}" type="pres">
      <dgm:prSet presAssocID="{E0A46B5C-C64D-43C3-ADB2-102DAAB30F54}" presName="compNode" presStyleCnt="0"/>
      <dgm:spPr/>
    </dgm:pt>
    <dgm:pt modelId="{C43E876D-9E27-4EFB-B687-E385278994F9}" type="pres">
      <dgm:prSet presAssocID="{E0A46B5C-C64D-43C3-ADB2-102DAAB30F5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nk"/>
        </a:ext>
      </dgm:extLst>
    </dgm:pt>
    <dgm:pt modelId="{34FEC7AB-EF54-43A9-AFC0-1A1EB2B5E879}" type="pres">
      <dgm:prSet presAssocID="{E0A46B5C-C64D-43C3-ADB2-102DAAB30F54}" presName="iconSpace" presStyleCnt="0"/>
      <dgm:spPr/>
    </dgm:pt>
    <dgm:pt modelId="{BF5C74DD-0C47-4E5D-9EE0-A3CB8D907911}" type="pres">
      <dgm:prSet presAssocID="{E0A46B5C-C64D-43C3-ADB2-102DAAB30F54}" presName="parTx" presStyleLbl="revTx" presStyleIdx="4" presStyleCnt="8">
        <dgm:presLayoutVars>
          <dgm:chMax val="0"/>
          <dgm:chPref val="0"/>
        </dgm:presLayoutVars>
      </dgm:prSet>
      <dgm:spPr/>
    </dgm:pt>
    <dgm:pt modelId="{CB5360E2-E4F5-402B-B97F-A9A176C693A8}" type="pres">
      <dgm:prSet presAssocID="{E0A46B5C-C64D-43C3-ADB2-102DAAB30F54}" presName="txSpace" presStyleCnt="0"/>
      <dgm:spPr/>
    </dgm:pt>
    <dgm:pt modelId="{FB5CFDC6-5BDB-43A6-A0E7-2246A2DC43FD}" type="pres">
      <dgm:prSet presAssocID="{E0A46B5C-C64D-43C3-ADB2-102DAAB30F54}" presName="desTx" presStyleLbl="revTx" presStyleIdx="5" presStyleCnt="8">
        <dgm:presLayoutVars/>
      </dgm:prSet>
      <dgm:spPr/>
    </dgm:pt>
    <dgm:pt modelId="{B9CBA421-5AA4-4F4D-8067-80005599C2D3}" type="pres">
      <dgm:prSet presAssocID="{8272B82B-9076-4B5D-AE54-70EF21ED6D71}" presName="sibTrans" presStyleCnt="0"/>
      <dgm:spPr/>
    </dgm:pt>
    <dgm:pt modelId="{94284EEA-523A-4D8C-AA65-5FCE3E43A2C5}" type="pres">
      <dgm:prSet presAssocID="{46BA9953-AE4D-4E9D-BA2C-517467456859}" presName="compNode" presStyleCnt="0"/>
      <dgm:spPr/>
    </dgm:pt>
    <dgm:pt modelId="{5D59EEA7-E764-42F3-8B88-496D2F6CEBDA}" type="pres">
      <dgm:prSet presAssocID="{46BA9953-AE4D-4E9D-BA2C-51746745685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obber"/>
        </a:ext>
      </dgm:extLst>
    </dgm:pt>
    <dgm:pt modelId="{C0489E57-2766-403A-A726-BC6B018D7FD2}" type="pres">
      <dgm:prSet presAssocID="{46BA9953-AE4D-4E9D-BA2C-517467456859}" presName="iconSpace" presStyleCnt="0"/>
      <dgm:spPr/>
    </dgm:pt>
    <dgm:pt modelId="{7683C5AA-3679-472C-AEA1-0AE6F3460FBE}" type="pres">
      <dgm:prSet presAssocID="{46BA9953-AE4D-4E9D-BA2C-517467456859}" presName="parTx" presStyleLbl="revTx" presStyleIdx="6" presStyleCnt="8">
        <dgm:presLayoutVars>
          <dgm:chMax val="0"/>
          <dgm:chPref val="0"/>
        </dgm:presLayoutVars>
      </dgm:prSet>
      <dgm:spPr/>
    </dgm:pt>
    <dgm:pt modelId="{F849B335-D515-400B-9FF8-7B742B1C3FFF}" type="pres">
      <dgm:prSet presAssocID="{46BA9953-AE4D-4E9D-BA2C-517467456859}" presName="txSpace" presStyleCnt="0"/>
      <dgm:spPr/>
    </dgm:pt>
    <dgm:pt modelId="{3636CC0C-B711-4792-A9C0-FEAB161E8F0A}" type="pres">
      <dgm:prSet presAssocID="{46BA9953-AE4D-4E9D-BA2C-517467456859}" presName="desTx" presStyleLbl="revTx" presStyleIdx="7" presStyleCnt="8">
        <dgm:presLayoutVars/>
      </dgm:prSet>
      <dgm:spPr/>
    </dgm:pt>
  </dgm:ptLst>
  <dgm:cxnLst>
    <dgm:cxn modelId="{D6F15C09-C396-49A6-82E8-6BBEB3A0C9A5}" type="presOf" srcId="{713D8E5E-334C-457A-8EEE-B6AA2D8202AB}" destId="{D9ACE193-B989-4A3E-AAFD-B4C39695935E}" srcOrd="0" destOrd="0" presId="urn:microsoft.com/office/officeart/2018/5/layout/CenteredIconLabelDescriptionList"/>
    <dgm:cxn modelId="{4E520711-0432-45DE-9D78-8B5C89B29C10}" srcId="{5D1EA75C-69BD-4B91-B5DA-9ECD8F832AC2}" destId="{713D8E5E-334C-457A-8EEE-B6AA2D8202AB}" srcOrd="0" destOrd="0" parTransId="{9C2567E6-DF3C-44B9-B84A-D7FDB4AF278B}" sibTransId="{81B1DB73-B32B-4D04-8DD5-49F1FD3806BC}"/>
    <dgm:cxn modelId="{A5690827-A2E0-4798-9D68-DF645BDEE7D1}" srcId="{5D1EA75C-69BD-4B91-B5DA-9ECD8F832AC2}" destId="{6A228CD4-C0D9-4128-AD91-C9ED1410009C}" srcOrd="1" destOrd="0" parTransId="{D13B5778-B82C-4988-87EB-3CFB3DD75F85}" sibTransId="{5DF24743-3376-4F1E-81D0-002BD2EA0BD7}"/>
    <dgm:cxn modelId="{CC81FA5E-2E2D-4BF5-AF57-4D383BD6032C}" type="presOf" srcId="{E0A46B5C-C64D-43C3-ADB2-102DAAB30F54}" destId="{BF5C74DD-0C47-4E5D-9EE0-A3CB8D907911}" srcOrd="0" destOrd="0" presId="urn:microsoft.com/office/officeart/2018/5/layout/CenteredIconLabelDescriptionList"/>
    <dgm:cxn modelId="{34755643-6B09-43CD-831C-85A137064A2E}" type="presOf" srcId="{E8282997-EB19-49B7-9BCB-CB84192705FC}" destId="{3636CC0C-B711-4792-A9C0-FEAB161E8F0A}" srcOrd="0" destOrd="0" presId="urn:microsoft.com/office/officeart/2018/5/layout/CenteredIconLabelDescriptionList"/>
    <dgm:cxn modelId="{323C3747-3C0D-4E36-B80C-534F2740483D}" type="presOf" srcId="{A7391C33-1A0A-4895-B32F-D0DEA4C71AD8}" destId="{3636CC0C-B711-4792-A9C0-FEAB161E8F0A}" srcOrd="0" destOrd="1" presId="urn:microsoft.com/office/officeart/2018/5/layout/CenteredIconLabelDescriptionList"/>
    <dgm:cxn modelId="{A887024E-99E6-48CC-8E9C-372A48A2B706}" type="presOf" srcId="{6A228CD4-C0D9-4128-AD91-C9ED1410009C}" destId="{B64D85BB-5C21-4FF9-B196-8BF8DBC49780}" srcOrd="0" destOrd="0" presId="urn:microsoft.com/office/officeart/2018/5/layout/CenteredIconLabelDescriptionList"/>
    <dgm:cxn modelId="{D314636F-1F40-43B6-8F9B-67820A300BE5}" srcId="{6A228CD4-C0D9-4128-AD91-C9ED1410009C}" destId="{2E32F249-ECFF-41CC-8DFF-7E3CF64C2ECC}" srcOrd="0" destOrd="0" parTransId="{A630ED14-E6EB-4C42-81BF-A8D00BE66011}" sibTransId="{FBDA2220-B197-4E94-A241-1868368604F1}"/>
    <dgm:cxn modelId="{5209498B-F12A-42A0-AE06-8DD2A874A0E5}" type="presOf" srcId="{46BA9953-AE4D-4E9D-BA2C-517467456859}" destId="{7683C5AA-3679-472C-AEA1-0AE6F3460FBE}" srcOrd="0" destOrd="0" presId="urn:microsoft.com/office/officeart/2018/5/layout/CenteredIconLabelDescriptionList"/>
    <dgm:cxn modelId="{2DB17A8F-E3A3-4560-95C2-EC98CC5D0F99}" srcId="{6A228CD4-C0D9-4128-AD91-C9ED1410009C}" destId="{DD150F15-C0CF-4BD6-968C-835203F75CE1}" srcOrd="1" destOrd="0" parTransId="{DE37EAE4-C53C-4B0F-BF9A-F6107C0FAFAB}" sibTransId="{F5954B49-C8CF-4F92-BA05-7FCBF2836B5D}"/>
    <dgm:cxn modelId="{83BF9B9D-F15B-4DFA-823F-695DB12B3167}" srcId="{E0A46B5C-C64D-43C3-ADB2-102DAAB30F54}" destId="{4AE306FC-F506-4BCC-AF18-1D44F6F9EF94}" srcOrd="1" destOrd="0" parTransId="{4D48007B-11B2-4EC0-BBDF-9FFBFCCD318B}" sibTransId="{E6DE5DA8-AAAB-4798-AE30-DF616C0C53BC}"/>
    <dgm:cxn modelId="{9DDA78A6-C5DE-451A-BEBD-8C00DCB7F2AF}" srcId="{46BA9953-AE4D-4E9D-BA2C-517467456859}" destId="{E8282997-EB19-49B7-9BCB-CB84192705FC}" srcOrd="0" destOrd="0" parTransId="{AF3A17E7-9164-450A-A479-8DCBBE90259D}" sibTransId="{37C7BA46-108F-47C4-9C0A-4BBCFB6767B2}"/>
    <dgm:cxn modelId="{4C0669B1-9DEE-46B3-B116-CB446F322C1D}" srcId="{46BA9953-AE4D-4E9D-BA2C-517467456859}" destId="{A7391C33-1A0A-4895-B32F-D0DEA4C71AD8}" srcOrd="1" destOrd="0" parTransId="{8ED30476-9D50-4454-9CB9-D79DDDE73919}" sibTransId="{FE9C8E98-8ADE-43AC-A2E8-AC7FA9200F4C}"/>
    <dgm:cxn modelId="{9E55A7BE-051A-4601-B0F3-0805B82FBA86}" srcId="{5D1EA75C-69BD-4B91-B5DA-9ECD8F832AC2}" destId="{E0A46B5C-C64D-43C3-ADB2-102DAAB30F54}" srcOrd="2" destOrd="0" parTransId="{D6738205-4904-46F8-BB58-537F9E9A4FF3}" sibTransId="{8272B82B-9076-4B5D-AE54-70EF21ED6D71}"/>
    <dgm:cxn modelId="{628B50C1-66BB-4A50-ADEA-F97642BC3D54}" type="presOf" srcId="{2E32F249-ECFF-41CC-8DFF-7E3CF64C2ECC}" destId="{E1F785A1-3F49-41D2-AC55-0CF0F327A4C6}" srcOrd="0" destOrd="0" presId="urn:microsoft.com/office/officeart/2018/5/layout/CenteredIconLabelDescriptionList"/>
    <dgm:cxn modelId="{0C5CDAC2-321B-4C22-A5EB-926C101765B9}" srcId="{E0A46B5C-C64D-43C3-ADB2-102DAAB30F54}" destId="{8ECDCB3F-24B1-4D43-B4AA-8648B80BB664}" srcOrd="0" destOrd="0" parTransId="{8A4F6560-15A0-47C5-B91C-0E62F8DAAEC9}" sibTransId="{5B547C5E-05DC-4DE0-BDC6-B65271095A2C}"/>
    <dgm:cxn modelId="{B0382DD0-ECDA-48EB-BD9E-04D9C901AF90}" srcId="{5D1EA75C-69BD-4B91-B5DA-9ECD8F832AC2}" destId="{46BA9953-AE4D-4E9D-BA2C-517467456859}" srcOrd="3" destOrd="0" parTransId="{95D781F0-8D97-4235-ADB7-7A2E09D08200}" sibTransId="{64576FAD-1521-4FC9-84BC-74CA9FB0A4EC}"/>
    <dgm:cxn modelId="{752228D3-024D-4F0A-BA59-5646F22C8DFC}" type="presOf" srcId="{DD150F15-C0CF-4BD6-968C-835203F75CE1}" destId="{E1F785A1-3F49-41D2-AC55-0CF0F327A4C6}" srcOrd="0" destOrd="1" presId="urn:microsoft.com/office/officeart/2018/5/layout/CenteredIconLabelDescriptionList"/>
    <dgm:cxn modelId="{05B90EDB-B20B-4911-B344-957DE6AACBAE}" type="presOf" srcId="{4AE306FC-F506-4BCC-AF18-1D44F6F9EF94}" destId="{FB5CFDC6-5BDB-43A6-A0E7-2246A2DC43FD}" srcOrd="0" destOrd="1" presId="urn:microsoft.com/office/officeart/2018/5/layout/CenteredIconLabelDescriptionList"/>
    <dgm:cxn modelId="{907C6ADB-7E38-4B6F-A3F1-875A48160516}" type="presOf" srcId="{8ECDCB3F-24B1-4D43-B4AA-8648B80BB664}" destId="{FB5CFDC6-5BDB-43A6-A0E7-2246A2DC43FD}" srcOrd="0" destOrd="0" presId="urn:microsoft.com/office/officeart/2018/5/layout/CenteredIconLabelDescriptionList"/>
    <dgm:cxn modelId="{7B408BDF-F826-44CA-BD31-6CB499E35253}" type="presOf" srcId="{5D1EA75C-69BD-4B91-B5DA-9ECD8F832AC2}" destId="{E4121511-81E6-4907-9DC4-FE41F787B74A}" srcOrd="0" destOrd="0" presId="urn:microsoft.com/office/officeart/2018/5/layout/CenteredIconLabelDescriptionList"/>
    <dgm:cxn modelId="{B3F48F1A-E71C-4B17-A69E-F9D415921F82}" type="presParOf" srcId="{E4121511-81E6-4907-9DC4-FE41F787B74A}" destId="{938C208E-70D8-4E86-8CCC-35FEBA5D7D71}" srcOrd="0" destOrd="0" presId="urn:microsoft.com/office/officeart/2018/5/layout/CenteredIconLabelDescriptionList"/>
    <dgm:cxn modelId="{F86F302A-C252-4F0F-9CCD-E0FC81AB6EA5}" type="presParOf" srcId="{938C208E-70D8-4E86-8CCC-35FEBA5D7D71}" destId="{0892C6E4-3320-45BA-8FC0-8F32CEA549AA}" srcOrd="0" destOrd="0" presId="urn:microsoft.com/office/officeart/2018/5/layout/CenteredIconLabelDescriptionList"/>
    <dgm:cxn modelId="{A25B857E-933C-41F5-9D3A-A0C0D30F908D}" type="presParOf" srcId="{938C208E-70D8-4E86-8CCC-35FEBA5D7D71}" destId="{10FAF239-A89A-4436-BA09-E250253AA7FC}" srcOrd="1" destOrd="0" presId="urn:microsoft.com/office/officeart/2018/5/layout/CenteredIconLabelDescriptionList"/>
    <dgm:cxn modelId="{6F3CC7B3-264F-46EE-8F69-CA54DA4D3D7B}" type="presParOf" srcId="{938C208E-70D8-4E86-8CCC-35FEBA5D7D71}" destId="{D9ACE193-B989-4A3E-AAFD-B4C39695935E}" srcOrd="2" destOrd="0" presId="urn:microsoft.com/office/officeart/2018/5/layout/CenteredIconLabelDescriptionList"/>
    <dgm:cxn modelId="{B634DC1D-E129-4A5C-A8DD-6616A8EB9A16}" type="presParOf" srcId="{938C208E-70D8-4E86-8CCC-35FEBA5D7D71}" destId="{7C74BA93-1672-45F8-B0A0-B1605F41C134}" srcOrd="3" destOrd="0" presId="urn:microsoft.com/office/officeart/2018/5/layout/CenteredIconLabelDescriptionList"/>
    <dgm:cxn modelId="{F6D0B7FF-C66F-49FE-B455-6260FE9DC4CA}" type="presParOf" srcId="{938C208E-70D8-4E86-8CCC-35FEBA5D7D71}" destId="{82534236-9C14-45C7-A23F-1DF8A7FA67BD}" srcOrd="4" destOrd="0" presId="urn:microsoft.com/office/officeart/2018/5/layout/CenteredIconLabelDescriptionList"/>
    <dgm:cxn modelId="{8310BA45-90D0-44B9-9681-87F1F9F0FDCC}" type="presParOf" srcId="{E4121511-81E6-4907-9DC4-FE41F787B74A}" destId="{3E1A8471-50C7-4C42-9480-BC1EDF1DEBE1}" srcOrd="1" destOrd="0" presId="urn:microsoft.com/office/officeart/2018/5/layout/CenteredIconLabelDescriptionList"/>
    <dgm:cxn modelId="{68616C1C-BC78-4796-815F-D943B304669D}" type="presParOf" srcId="{E4121511-81E6-4907-9DC4-FE41F787B74A}" destId="{0DCA44D9-AA5A-426C-B050-F4EC5961C0A6}" srcOrd="2" destOrd="0" presId="urn:microsoft.com/office/officeart/2018/5/layout/CenteredIconLabelDescriptionList"/>
    <dgm:cxn modelId="{AD19CD01-A9EA-44CD-9814-4DED9F0E267A}" type="presParOf" srcId="{0DCA44D9-AA5A-426C-B050-F4EC5961C0A6}" destId="{E2B91106-80DE-4091-884A-1C946C149FC4}" srcOrd="0" destOrd="0" presId="urn:microsoft.com/office/officeart/2018/5/layout/CenteredIconLabelDescriptionList"/>
    <dgm:cxn modelId="{41075701-0DE9-4A2B-A865-31CDA84F549A}" type="presParOf" srcId="{0DCA44D9-AA5A-426C-B050-F4EC5961C0A6}" destId="{356D3310-C779-40F6-819F-C4F24687C568}" srcOrd="1" destOrd="0" presId="urn:microsoft.com/office/officeart/2018/5/layout/CenteredIconLabelDescriptionList"/>
    <dgm:cxn modelId="{EB3129CC-CC68-49DF-8A93-192AAEA5293C}" type="presParOf" srcId="{0DCA44D9-AA5A-426C-B050-F4EC5961C0A6}" destId="{B64D85BB-5C21-4FF9-B196-8BF8DBC49780}" srcOrd="2" destOrd="0" presId="urn:microsoft.com/office/officeart/2018/5/layout/CenteredIconLabelDescriptionList"/>
    <dgm:cxn modelId="{59C20F12-3DC5-4681-97F1-92EFEF1EB9CE}" type="presParOf" srcId="{0DCA44D9-AA5A-426C-B050-F4EC5961C0A6}" destId="{324EACD3-5067-4980-ABE8-E9C9EB1E7E75}" srcOrd="3" destOrd="0" presId="urn:microsoft.com/office/officeart/2018/5/layout/CenteredIconLabelDescriptionList"/>
    <dgm:cxn modelId="{777DFB38-A68E-4561-B133-7A7960573087}" type="presParOf" srcId="{0DCA44D9-AA5A-426C-B050-F4EC5961C0A6}" destId="{E1F785A1-3F49-41D2-AC55-0CF0F327A4C6}" srcOrd="4" destOrd="0" presId="urn:microsoft.com/office/officeart/2018/5/layout/CenteredIconLabelDescriptionList"/>
    <dgm:cxn modelId="{3E16AC5A-FBE1-4415-A802-3D5E700374EB}" type="presParOf" srcId="{E4121511-81E6-4907-9DC4-FE41F787B74A}" destId="{015D7C95-3CDF-411C-B678-6CF577AD6ACF}" srcOrd="3" destOrd="0" presId="urn:microsoft.com/office/officeart/2018/5/layout/CenteredIconLabelDescriptionList"/>
    <dgm:cxn modelId="{EC985461-D52B-42DA-8C87-89B29E75CB5F}" type="presParOf" srcId="{E4121511-81E6-4907-9DC4-FE41F787B74A}" destId="{F50D60E6-F5DF-4868-BDD2-20A6825B9523}" srcOrd="4" destOrd="0" presId="urn:microsoft.com/office/officeart/2018/5/layout/CenteredIconLabelDescriptionList"/>
    <dgm:cxn modelId="{7FD1EC7C-3B13-4EF4-8C2A-679227E88292}" type="presParOf" srcId="{F50D60E6-F5DF-4868-BDD2-20A6825B9523}" destId="{C43E876D-9E27-4EFB-B687-E385278994F9}" srcOrd="0" destOrd="0" presId="urn:microsoft.com/office/officeart/2018/5/layout/CenteredIconLabelDescriptionList"/>
    <dgm:cxn modelId="{7FBA1C7B-6B19-4B1B-A769-772FCDF070D0}" type="presParOf" srcId="{F50D60E6-F5DF-4868-BDD2-20A6825B9523}" destId="{34FEC7AB-EF54-43A9-AFC0-1A1EB2B5E879}" srcOrd="1" destOrd="0" presId="urn:microsoft.com/office/officeart/2018/5/layout/CenteredIconLabelDescriptionList"/>
    <dgm:cxn modelId="{62235EC2-FDAA-4EFF-B16B-7E02901DE296}" type="presParOf" srcId="{F50D60E6-F5DF-4868-BDD2-20A6825B9523}" destId="{BF5C74DD-0C47-4E5D-9EE0-A3CB8D907911}" srcOrd="2" destOrd="0" presId="urn:microsoft.com/office/officeart/2018/5/layout/CenteredIconLabelDescriptionList"/>
    <dgm:cxn modelId="{A611535B-D4BB-47A4-9684-29C12DC91C23}" type="presParOf" srcId="{F50D60E6-F5DF-4868-BDD2-20A6825B9523}" destId="{CB5360E2-E4F5-402B-B97F-A9A176C693A8}" srcOrd="3" destOrd="0" presId="urn:microsoft.com/office/officeart/2018/5/layout/CenteredIconLabelDescriptionList"/>
    <dgm:cxn modelId="{47D11237-968C-4A5D-B8A4-26A384505B6A}" type="presParOf" srcId="{F50D60E6-F5DF-4868-BDD2-20A6825B9523}" destId="{FB5CFDC6-5BDB-43A6-A0E7-2246A2DC43FD}" srcOrd="4" destOrd="0" presId="urn:microsoft.com/office/officeart/2018/5/layout/CenteredIconLabelDescriptionList"/>
    <dgm:cxn modelId="{2703AC9C-3C39-4E73-8A75-AAE294AD5CEA}" type="presParOf" srcId="{E4121511-81E6-4907-9DC4-FE41F787B74A}" destId="{B9CBA421-5AA4-4F4D-8067-80005599C2D3}" srcOrd="5" destOrd="0" presId="urn:microsoft.com/office/officeart/2018/5/layout/CenteredIconLabelDescriptionList"/>
    <dgm:cxn modelId="{96602F27-0C89-415F-80A4-AE8DB062BB8C}" type="presParOf" srcId="{E4121511-81E6-4907-9DC4-FE41F787B74A}" destId="{94284EEA-523A-4D8C-AA65-5FCE3E43A2C5}" srcOrd="6" destOrd="0" presId="urn:microsoft.com/office/officeart/2018/5/layout/CenteredIconLabelDescriptionList"/>
    <dgm:cxn modelId="{BDA87FA9-C639-4737-915F-F502A07E3F4C}" type="presParOf" srcId="{94284EEA-523A-4D8C-AA65-5FCE3E43A2C5}" destId="{5D59EEA7-E764-42F3-8B88-496D2F6CEBDA}" srcOrd="0" destOrd="0" presId="urn:microsoft.com/office/officeart/2018/5/layout/CenteredIconLabelDescriptionList"/>
    <dgm:cxn modelId="{25ACFE67-AE89-4EDE-9125-0B3EE4FEABED}" type="presParOf" srcId="{94284EEA-523A-4D8C-AA65-5FCE3E43A2C5}" destId="{C0489E57-2766-403A-A726-BC6B018D7FD2}" srcOrd="1" destOrd="0" presId="urn:microsoft.com/office/officeart/2018/5/layout/CenteredIconLabelDescriptionList"/>
    <dgm:cxn modelId="{FA243D06-25B1-4522-B555-1D1847615BDA}" type="presParOf" srcId="{94284EEA-523A-4D8C-AA65-5FCE3E43A2C5}" destId="{7683C5AA-3679-472C-AEA1-0AE6F3460FBE}" srcOrd="2" destOrd="0" presId="urn:microsoft.com/office/officeart/2018/5/layout/CenteredIconLabelDescriptionList"/>
    <dgm:cxn modelId="{E2ED619A-1127-460A-B228-C84463CAC31F}" type="presParOf" srcId="{94284EEA-523A-4D8C-AA65-5FCE3E43A2C5}" destId="{F849B335-D515-400B-9FF8-7B742B1C3FFF}" srcOrd="3" destOrd="0" presId="urn:microsoft.com/office/officeart/2018/5/layout/CenteredIconLabelDescriptionList"/>
    <dgm:cxn modelId="{29B7A01F-E8FC-437A-8C3C-F98684BAA4B7}" type="presParOf" srcId="{94284EEA-523A-4D8C-AA65-5FCE3E43A2C5}" destId="{3636CC0C-B711-4792-A9C0-FEAB161E8F0A}"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3A2913-84D1-4948-BB7D-9323159176F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A9B2700-C21E-461A-B8E0-BF2C11ECFEC7}">
      <dgm:prSet/>
      <dgm:spPr/>
      <dgm:t>
        <a:bodyPr/>
        <a:lstStyle/>
        <a:p>
          <a:pPr>
            <a:lnSpc>
              <a:spcPct val="100000"/>
            </a:lnSpc>
          </a:pPr>
          <a:r>
            <a:rPr lang="en-US"/>
            <a:t>• Being aware of the typical methods for requesting electronic proof from ISPs, including what information is required, how long it will take, and whether there are any additional fees. Establishing a positive relationship with ISPs is crucial to guaranteeing a smooth procedure for gathering evidence.</a:t>
          </a:r>
        </a:p>
      </dgm:t>
    </dgm:pt>
    <dgm:pt modelId="{223014C2-ECD8-4472-8A40-BCE9AB43D30C}" type="parTrans" cxnId="{806F7C28-5849-4AB3-B6CC-452BE353684A}">
      <dgm:prSet/>
      <dgm:spPr/>
      <dgm:t>
        <a:bodyPr/>
        <a:lstStyle/>
        <a:p>
          <a:endParaRPr lang="en-US"/>
        </a:p>
      </dgm:t>
    </dgm:pt>
    <dgm:pt modelId="{9D00E4AC-42CC-49E8-B040-A501C337A0D7}" type="sibTrans" cxnId="{806F7C28-5849-4AB3-B6CC-452BE353684A}">
      <dgm:prSet/>
      <dgm:spPr/>
      <dgm:t>
        <a:bodyPr/>
        <a:lstStyle/>
        <a:p>
          <a:endParaRPr lang="en-US"/>
        </a:p>
      </dgm:t>
    </dgm:pt>
    <dgm:pt modelId="{316B0C93-923F-40EB-B7DA-E86BA21F264F}">
      <dgm:prSet/>
      <dgm:spPr/>
      <dgm:t>
        <a:bodyPr/>
        <a:lstStyle/>
        <a:p>
          <a:pPr>
            <a:lnSpc>
              <a:spcPct val="100000"/>
            </a:lnSpc>
          </a:pPr>
          <a:r>
            <a:rPr lang="en-US"/>
            <a:t>• Legal Processes for Subpoenas, Warrants, and Court Orders: These legal processes, which include subpoenas, court orders, and search warrants, can be utilized to force ISPs to produce electronic evidence.</a:t>
          </a:r>
        </a:p>
      </dgm:t>
    </dgm:pt>
    <dgm:pt modelId="{CF7A27EC-D56A-433C-A889-CCB06486EA5A}" type="parTrans" cxnId="{5BA0796C-CF41-49DD-8C04-01F69FEEAAD8}">
      <dgm:prSet/>
      <dgm:spPr/>
      <dgm:t>
        <a:bodyPr/>
        <a:lstStyle/>
        <a:p>
          <a:endParaRPr lang="en-US"/>
        </a:p>
      </dgm:t>
    </dgm:pt>
    <dgm:pt modelId="{53E0CB9E-0368-4A73-8CCE-199E35E3CDC6}" type="sibTrans" cxnId="{5BA0796C-CF41-49DD-8C04-01F69FEEAAD8}">
      <dgm:prSet/>
      <dgm:spPr/>
      <dgm:t>
        <a:bodyPr/>
        <a:lstStyle/>
        <a:p>
          <a:endParaRPr lang="en-US"/>
        </a:p>
      </dgm:t>
    </dgm:pt>
    <dgm:pt modelId="{0E6E8AAF-7F11-40BE-909E-F57145926CE5}">
      <dgm:prSet/>
      <dgm:spPr/>
      <dgm:t>
        <a:bodyPr/>
        <a:lstStyle/>
        <a:p>
          <a:pPr>
            <a:lnSpc>
              <a:spcPct val="100000"/>
            </a:lnSpc>
          </a:pPr>
          <a:r>
            <a:rPr lang="en-US"/>
            <a:t>• Expectations and Response Times from ISPs: Delays could be brought on by the workload, legal review processes, or technical constraints. </a:t>
          </a:r>
        </a:p>
      </dgm:t>
    </dgm:pt>
    <dgm:pt modelId="{23B181F3-1E92-4737-848A-4ACC5F5D6455}" type="parTrans" cxnId="{7DD6FB5C-7FC6-4E91-9BB4-FC161AA2B98E}">
      <dgm:prSet/>
      <dgm:spPr/>
      <dgm:t>
        <a:bodyPr/>
        <a:lstStyle/>
        <a:p>
          <a:endParaRPr lang="en-US"/>
        </a:p>
      </dgm:t>
    </dgm:pt>
    <dgm:pt modelId="{554C78DE-4DF1-4B50-B85D-5404CDE432FC}" type="sibTrans" cxnId="{7DD6FB5C-7FC6-4E91-9BB4-FC161AA2B98E}">
      <dgm:prSet/>
      <dgm:spPr/>
      <dgm:t>
        <a:bodyPr/>
        <a:lstStyle/>
        <a:p>
          <a:endParaRPr lang="en-US"/>
        </a:p>
      </dgm:t>
    </dgm:pt>
    <dgm:pt modelId="{173AC63F-9CF2-4B05-8153-037B4D56E709}" type="pres">
      <dgm:prSet presAssocID="{193A2913-84D1-4948-BB7D-9323159176FA}" presName="root" presStyleCnt="0">
        <dgm:presLayoutVars>
          <dgm:dir/>
          <dgm:resizeHandles val="exact"/>
        </dgm:presLayoutVars>
      </dgm:prSet>
      <dgm:spPr/>
    </dgm:pt>
    <dgm:pt modelId="{511C0FCC-C538-4315-9155-12D17720008C}" type="pres">
      <dgm:prSet presAssocID="{1A9B2700-C21E-461A-B8E0-BF2C11ECFEC7}" presName="compNode" presStyleCnt="0"/>
      <dgm:spPr/>
    </dgm:pt>
    <dgm:pt modelId="{1CBC186B-2F15-4A2C-A42F-1D4FA3613BBA}" type="pres">
      <dgm:prSet presAssocID="{1A9B2700-C21E-461A-B8E0-BF2C11ECFEC7}" presName="bgRect" presStyleLbl="bgShp" presStyleIdx="0" presStyleCnt="3"/>
      <dgm:spPr/>
    </dgm:pt>
    <dgm:pt modelId="{4CFD9A84-3378-4EC8-91A3-B76B6F92A4EF}" type="pres">
      <dgm:prSet presAssocID="{1A9B2700-C21E-461A-B8E0-BF2C11ECFEC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xi"/>
        </a:ext>
      </dgm:extLst>
    </dgm:pt>
    <dgm:pt modelId="{32A8414D-7241-4BD0-A377-C45A8D78B5DB}" type="pres">
      <dgm:prSet presAssocID="{1A9B2700-C21E-461A-B8E0-BF2C11ECFEC7}" presName="spaceRect" presStyleCnt="0"/>
      <dgm:spPr/>
    </dgm:pt>
    <dgm:pt modelId="{E188FCDC-3E05-48A5-A535-FDD7F084AC0D}" type="pres">
      <dgm:prSet presAssocID="{1A9B2700-C21E-461A-B8E0-BF2C11ECFEC7}" presName="parTx" presStyleLbl="revTx" presStyleIdx="0" presStyleCnt="3">
        <dgm:presLayoutVars>
          <dgm:chMax val="0"/>
          <dgm:chPref val="0"/>
        </dgm:presLayoutVars>
      </dgm:prSet>
      <dgm:spPr/>
    </dgm:pt>
    <dgm:pt modelId="{6387BFAE-1BDD-40A6-B976-56F5E4FC29EC}" type="pres">
      <dgm:prSet presAssocID="{9D00E4AC-42CC-49E8-B040-A501C337A0D7}" presName="sibTrans" presStyleCnt="0"/>
      <dgm:spPr/>
    </dgm:pt>
    <dgm:pt modelId="{506F2330-C914-4B1B-8518-8185BF48ADE6}" type="pres">
      <dgm:prSet presAssocID="{316B0C93-923F-40EB-B7DA-E86BA21F264F}" presName="compNode" presStyleCnt="0"/>
      <dgm:spPr/>
    </dgm:pt>
    <dgm:pt modelId="{6F4F37B3-ADBC-40B6-8A20-1A565E68B0B3}" type="pres">
      <dgm:prSet presAssocID="{316B0C93-923F-40EB-B7DA-E86BA21F264F}" presName="bgRect" presStyleLbl="bgShp" presStyleIdx="1" presStyleCnt="3"/>
      <dgm:spPr/>
    </dgm:pt>
    <dgm:pt modelId="{66C7354C-2319-4928-B92A-079F667C3AF9}" type="pres">
      <dgm:prSet presAssocID="{316B0C93-923F-40EB-B7DA-E86BA21F264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vel"/>
        </a:ext>
      </dgm:extLst>
    </dgm:pt>
    <dgm:pt modelId="{AEF91A48-0DD4-43A3-9957-C1E72CE6D3DC}" type="pres">
      <dgm:prSet presAssocID="{316B0C93-923F-40EB-B7DA-E86BA21F264F}" presName="spaceRect" presStyleCnt="0"/>
      <dgm:spPr/>
    </dgm:pt>
    <dgm:pt modelId="{F6EEBE30-3E1E-4F43-8207-F600B4ED96F0}" type="pres">
      <dgm:prSet presAssocID="{316B0C93-923F-40EB-B7DA-E86BA21F264F}" presName="parTx" presStyleLbl="revTx" presStyleIdx="1" presStyleCnt="3">
        <dgm:presLayoutVars>
          <dgm:chMax val="0"/>
          <dgm:chPref val="0"/>
        </dgm:presLayoutVars>
      </dgm:prSet>
      <dgm:spPr/>
    </dgm:pt>
    <dgm:pt modelId="{258F704F-49B4-4BFA-B57A-1EA78CC4DC75}" type="pres">
      <dgm:prSet presAssocID="{53E0CB9E-0368-4A73-8CCE-199E35E3CDC6}" presName="sibTrans" presStyleCnt="0"/>
      <dgm:spPr/>
    </dgm:pt>
    <dgm:pt modelId="{E12E3545-F557-44CF-B833-A5D4B52BC8DB}" type="pres">
      <dgm:prSet presAssocID="{0E6E8AAF-7F11-40BE-909E-F57145926CE5}" presName="compNode" presStyleCnt="0"/>
      <dgm:spPr/>
    </dgm:pt>
    <dgm:pt modelId="{957483EE-8DDB-4A50-AFE8-10DE91DE00DB}" type="pres">
      <dgm:prSet presAssocID="{0E6E8AAF-7F11-40BE-909E-F57145926CE5}" presName="bgRect" presStyleLbl="bgShp" presStyleIdx="2" presStyleCnt="3"/>
      <dgm:spPr/>
    </dgm:pt>
    <dgm:pt modelId="{04BF97AD-F677-4715-AA42-0E068594C5BF}" type="pres">
      <dgm:prSet presAssocID="{0E6E8AAF-7F11-40BE-909E-F57145926CE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E6574A7C-0EE1-4AFE-ACE1-2EB7B2DA8BC2}" type="pres">
      <dgm:prSet presAssocID="{0E6E8AAF-7F11-40BE-909E-F57145926CE5}" presName="spaceRect" presStyleCnt="0"/>
      <dgm:spPr/>
    </dgm:pt>
    <dgm:pt modelId="{3D013EDD-B64E-45E6-9515-815F88E3B4ED}" type="pres">
      <dgm:prSet presAssocID="{0E6E8AAF-7F11-40BE-909E-F57145926CE5}" presName="parTx" presStyleLbl="revTx" presStyleIdx="2" presStyleCnt="3">
        <dgm:presLayoutVars>
          <dgm:chMax val="0"/>
          <dgm:chPref val="0"/>
        </dgm:presLayoutVars>
      </dgm:prSet>
      <dgm:spPr/>
    </dgm:pt>
  </dgm:ptLst>
  <dgm:cxnLst>
    <dgm:cxn modelId="{0A1B1E0F-E0AC-4446-9D88-C567EBBE99F7}" type="presOf" srcId="{193A2913-84D1-4948-BB7D-9323159176FA}" destId="{173AC63F-9CF2-4B05-8153-037B4D56E709}" srcOrd="0" destOrd="0" presId="urn:microsoft.com/office/officeart/2018/2/layout/IconVerticalSolidList"/>
    <dgm:cxn modelId="{806F7C28-5849-4AB3-B6CC-452BE353684A}" srcId="{193A2913-84D1-4948-BB7D-9323159176FA}" destId="{1A9B2700-C21E-461A-B8E0-BF2C11ECFEC7}" srcOrd="0" destOrd="0" parTransId="{223014C2-ECD8-4472-8A40-BCE9AB43D30C}" sibTransId="{9D00E4AC-42CC-49E8-B040-A501C337A0D7}"/>
    <dgm:cxn modelId="{7DD6FB5C-7FC6-4E91-9BB4-FC161AA2B98E}" srcId="{193A2913-84D1-4948-BB7D-9323159176FA}" destId="{0E6E8AAF-7F11-40BE-909E-F57145926CE5}" srcOrd="2" destOrd="0" parTransId="{23B181F3-1E92-4737-848A-4ACC5F5D6455}" sibTransId="{554C78DE-4DF1-4B50-B85D-5404CDE432FC}"/>
    <dgm:cxn modelId="{E784695D-E999-40D4-988D-1AD4C1EC9C38}" type="presOf" srcId="{316B0C93-923F-40EB-B7DA-E86BA21F264F}" destId="{F6EEBE30-3E1E-4F43-8207-F600B4ED96F0}" srcOrd="0" destOrd="0" presId="urn:microsoft.com/office/officeart/2018/2/layout/IconVerticalSolidList"/>
    <dgm:cxn modelId="{5BA0796C-CF41-49DD-8C04-01F69FEEAAD8}" srcId="{193A2913-84D1-4948-BB7D-9323159176FA}" destId="{316B0C93-923F-40EB-B7DA-E86BA21F264F}" srcOrd="1" destOrd="0" parTransId="{CF7A27EC-D56A-433C-A889-CCB06486EA5A}" sibTransId="{53E0CB9E-0368-4A73-8CCE-199E35E3CDC6}"/>
    <dgm:cxn modelId="{0913C5AC-B484-4855-BBFD-CD766AF7C919}" type="presOf" srcId="{1A9B2700-C21E-461A-B8E0-BF2C11ECFEC7}" destId="{E188FCDC-3E05-48A5-A535-FDD7F084AC0D}" srcOrd="0" destOrd="0" presId="urn:microsoft.com/office/officeart/2018/2/layout/IconVerticalSolidList"/>
    <dgm:cxn modelId="{DBB7B0E0-71E8-427D-87D2-7CB9E49313FC}" type="presOf" srcId="{0E6E8AAF-7F11-40BE-909E-F57145926CE5}" destId="{3D013EDD-B64E-45E6-9515-815F88E3B4ED}" srcOrd="0" destOrd="0" presId="urn:microsoft.com/office/officeart/2018/2/layout/IconVerticalSolidList"/>
    <dgm:cxn modelId="{23C3B246-B3AA-4BB4-8770-279DD487B9E8}" type="presParOf" srcId="{173AC63F-9CF2-4B05-8153-037B4D56E709}" destId="{511C0FCC-C538-4315-9155-12D17720008C}" srcOrd="0" destOrd="0" presId="urn:microsoft.com/office/officeart/2018/2/layout/IconVerticalSolidList"/>
    <dgm:cxn modelId="{16329233-F8F8-4972-AE60-E71DA14D7BE0}" type="presParOf" srcId="{511C0FCC-C538-4315-9155-12D17720008C}" destId="{1CBC186B-2F15-4A2C-A42F-1D4FA3613BBA}" srcOrd="0" destOrd="0" presId="urn:microsoft.com/office/officeart/2018/2/layout/IconVerticalSolidList"/>
    <dgm:cxn modelId="{B39A0369-5068-4CEE-90C7-CE6B3720D452}" type="presParOf" srcId="{511C0FCC-C538-4315-9155-12D17720008C}" destId="{4CFD9A84-3378-4EC8-91A3-B76B6F92A4EF}" srcOrd="1" destOrd="0" presId="urn:microsoft.com/office/officeart/2018/2/layout/IconVerticalSolidList"/>
    <dgm:cxn modelId="{EE163CA1-3E6B-4C46-B8A3-F06BAE0A7D78}" type="presParOf" srcId="{511C0FCC-C538-4315-9155-12D17720008C}" destId="{32A8414D-7241-4BD0-A377-C45A8D78B5DB}" srcOrd="2" destOrd="0" presId="urn:microsoft.com/office/officeart/2018/2/layout/IconVerticalSolidList"/>
    <dgm:cxn modelId="{6C684ABA-8DE2-4F4C-8B79-8F1CCF289DB9}" type="presParOf" srcId="{511C0FCC-C538-4315-9155-12D17720008C}" destId="{E188FCDC-3E05-48A5-A535-FDD7F084AC0D}" srcOrd="3" destOrd="0" presId="urn:microsoft.com/office/officeart/2018/2/layout/IconVerticalSolidList"/>
    <dgm:cxn modelId="{95E2DFEC-5076-4182-B59E-8C50C4ABA859}" type="presParOf" srcId="{173AC63F-9CF2-4B05-8153-037B4D56E709}" destId="{6387BFAE-1BDD-40A6-B976-56F5E4FC29EC}" srcOrd="1" destOrd="0" presId="urn:microsoft.com/office/officeart/2018/2/layout/IconVerticalSolidList"/>
    <dgm:cxn modelId="{E1902D69-6864-4F94-ABF1-E6E61D140411}" type="presParOf" srcId="{173AC63F-9CF2-4B05-8153-037B4D56E709}" destId="{506F2330-C914-4B1B-8518-8185BF48ADE6}" srcOrd="2" destOrd="0" presId="urn:microsoft.com/office/officeart/2018/2/layout/IconVerticalSolidList"/>
    <dgm:cxn modelId="{D29DF95B-5BE1-4D6D-8F1D-6B4FA561B23B}" type="presParOf" srcId="{506F2330-C914-4B1B-8518-8185BF48ADE6}" destId="{6F4F37B3-ADBC-40B6-8A20-1A565E68B0B3}" srcOrd="0" destOrd="0" presId="urn:microsoft.com/office/officeart/2018/2/layout/IconVerticalSolidList"/>
    <dgm:cxn modelId="{36155A5C-BBF2-4409-AFB4-3D68263077AC}" type="presParOf" srcId="{506F2330-C914-4B1B-8518-8185BF48ADE6}" destId="{66C7354C-2319-4928-B92A-079F667C3AF9}" srcOrd="1" destOrd="0" presId="urn:microsoft.com/office/officeart/2018/2/layout/IconVerticalSolidList"/>
    <dgm:cxn modelId="{AE98D5AE-87E5-41F2-BE2F-A4CA04C65006}" type="presParOf" srcId="{506F2330-C914-4B1B-8518-8185BF48ADE6}" destId="{AEF91A48-0DD4-43A3-9957-C1E72CE6D3DC}" srcOrd="2" destOrd="0" presId="urn:microsoft.com/office/officeart/2018/2/layout/IconVerticalSolidList"/>
    <dgm:cxn modelId="{14139F10-5093-405B-B1BC-E4BB620D0F9E}" type="presParOf" srcId="{506F2330-C914-4B1B-8518-8185BF48ADE6}" destId="{F6EEBE30-3E1E-4F43-8207-F600B4ED96F0}" srcOrd="3" destOrd="0" presId="urn:microsoft.com/office/officeart/2018/2/layout/IconVerticalSolidList"/>
    <dgm:cxn modelId="{2BF18A04-41EB-4793-85B1-09093BE98403}" type="presParOf" srcId="{173AC63F-9CF2-4B05-8153-037B4D56E709}" destId="{258F704F-49B4-4BFA-B57A-1EA78CC4DC75}" srcOrd="3" destOrd="0" presId="urn:microsoft.com/office/officeart/2018/2/layout/IconVerticalSolidList"/>
    <dgm:cxn modelId="{7301F282-91D5-4ECB-A700-CEF50F4874C5}" type="presParOf" srcId="{173AC63F-9CF2-4B05-8153-037B4D56E709}" destId="{E12E3545-F557-44CF-B833-A5D4B52BC8DB}" srcOrd="4" destOrd="0" presId="urn:microsoft.com/office/officeart/2018/2/layout/IconVerticalSolidList"/>
    <dgm:cxn modelId="{64A9255C-0CBF-481A-A4ED-69D00A3F060F}" type="presParOf" srcId="{E12E3545-F557-44CF-B833-A5D4B52BC8DB}" destId="{957483EE-8DDB-4A50-AFE8-10DE91DE00DB}" srcOrd="0" destOrd="0" presId="urn:microsoft.com/office/officeart/2018/2/layout/IconVerticalSolidList"/>
    <dgm:cxn modelId="{FCB14632-A0A2-441D-9DB1-C5E1A1DE688F}" type="presParOf" srcId="{E12E3545-F557-44CF-B833-A5D4B52BC8DB}" destId="{04BF97AD-F677-4715-AA42-0E068594C5BF}" srcOrd="1" destOrd="0" presId="urn:microsoft.com/office/officeart/2018/2/layout/IconVerticalSolidList"/>
    <dgm:cxn modelId="{635D5EEA-26FA-4274-868D-BF57FC6E61D7}" type="presParOf" srcId="{E12E3545-F557-44CF-B833-A5D4B52BC8DB}" destId="{E6574A7C-0EE1-4AFE-ACE1-2EB7B2DA8BC2}" srcOrd="2" destOrd="0" presId="urn:microsoft.com/office/officeart/2018/2/layout/IconVerticalSolidList"/>
    <dgm:cxn modelId="{8ADDCACB-F078-4C5D-8202-BB232232CECA}" type="presParOf" srcId="{E12E3545-F557-44CF-B833-A5D4B52BC8DB}" destId="{3D013EDD-B64E-45E6-9515-815F88E3B4E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92C6E4-3320-45BA-8FC0-8F32CEA549AA}">
      <dsp:nvSpPr>
        <dsp:cNvPr id="0" name=""/>
        <dsp:cNvSpPr/>
      </dsp:nvSpPr>
      <dsp:spPr>
        <a:xfrm>
          <a:off x="730224" y="1303251"/>
          <a:ext cx="776671" cy="776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ACE193-B989-4A3E-AAFD-B4C39695935E}">
      <dsp:nvSpPr>
        <dsp:cNvPr id="0" name=""/>
        <dsp:cNvSpPr/>
      </dsp:nvSpPr>
      <dsp:spPr>
        <a:xfrm>
          <a:off x="9029" y="2185726"/>
          <a:ext cx="2219062" cy="626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Overview of Relevant Laws:  </a:t>
          </a:r>
        </a:p>
      </dsp:txBody>
      <dsp:txXfrm>
        <a:off x="9029" y="2185726"/>
        <a:ext cx="2219062" cy="626386"/>
      </dsp:txXfrm>
    </dsp:sp>
    <dsp:sp modelId="{82534236-9C14-45C7-A23F-1DF8A7FA67BD}">
      <dsp:nvSpPr>
        <dsp:cNvPr id="0" name=""/>
        <dsp:cNvSpPr/>
      </dsp:nvSpPr>
      <dsp:spPr>
        <a:xfrm>
          <a:off x="9029" y="2861323"/>
          <a:ext cx="2219062" cy="902457"/>
        </a:xfrm>
        <a:prstGeom prst="rect">
          <a:avLst/>
        </a:prstGeom>
        <a:noFill/>
        <a:ln>
          <a:noFill/>
        </a:ln>
        <a:effectLst/>
      </dsp:spPr>
      <dsp:style>
        <a:lnRef idx="0">
          <a:scrgbClr r="0" g="0" b="0"/>
        </a:lnRef>
        <a:fillRef idx="0">
          <a:scrgbClr r="0" g="0" b="0"/>
        </a:fillRef>
        <a:effectRef idx="0">
          <a:scrgbClr r="0" g="0" b="0"/>
        </a:effectRef>
        <a:fontRef idx="minor"/>
      </dsp:style>
    </dsp:sp>
    <dsp:sp modelId="{E2B91106-80DE-4091-884A-1C946C149FC4}">
      <dsp:nvSpPr>
        <dsp:cNvPr id="0" name=""/>
        <dsp:cNvSpPr/>
      </dsp:nvSpPr>
      <dsp:spPr>
        <a:xfrm>
          <a:off x="3337623" y="1303251"/>
          <a:ext cx="776671" cy="776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4D85BB-5C21-4FF9-B196-8BF8DBC49780}">
      <dsp:nvSpPr>
        <dsp:cNvPr id="0" name=""/>
        <dsp:cNvSpPr/>
      </dsp:nvSpPr>
      <dsp:spPr>
        <a:xfrm>
          <a:off x="2616428" y="2185726"/>
          <a:ext cx="2219062" cy="626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a:t>Electronic Communications Privacy Act (ECPA)</a:t>
          </a:r>
          <a:r>
            <a:rPr lang="en-US" sz="1400" kern="1200"/>
            <a:t>:</a:t>
          </a:r>
        </a:p>
      </dsp:txBody>
      <dsp:txXfrm>
        <a:off x="2616428" y="2185726"/>
        <a:ext cx="2219062" cy="626386"/>
      </dsp:txXfrm>
    </dsp:sp>
    <dsp:sp modelId="{E1F785A1-3F49-41D2-AC55-0CF0F327A4C6}">
      <dsp:nvSpPr>
        <dsp:cNvPr id="0" name=""/>
        <dsp:cNvSpPr/>
      </dsp:nvSpPr>
      <dsp:spPr>
        <a:xfrm>
          <a:off x="2616428" y="2861323"/>
          <a:ext cx="2219062" cy="902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Regulates interception and access to electronic communications.</a:t>
          </a:r>
        </a:p>
        <a:p>
          <a:pPr marL="0" lvl="0" indent="0" algn="ctr" defTabSz="488950">
            <a:lnSpc>
              <a:spcPct val="100000"/>
            </a:lnSpc>
            <a:spcBef>
              <a:spcPct val="0"/>
            </a:spcBef>
            <a:spcAft>
              <a:spcPct val="35000"/>
            </a:spcAft>
            <a:buNone/>
          </a:pPr>
          <a:r>
            <a:rPr lang="en-US" sz="1100" kern="1200"/>
            <a:t>Requires warrants or court orders for most access, with exceptions.</a:t>
          </a:r>
        </a:p>
      </dsp:txBody>
      <dsp:txXfrm>
        <a:off x="2616428" y="2861323"/>
        <a:ext cx="2219062" cy="902457"/>
      </dsp:txXfrm>
    </dsp:sp>
    <dsp:sp modelId="{C43E876D-9E27-4EFB-B687-E385278994F9}">
      <dsp:nvSpPr>
        <dsp:cNvPr id="0" name=""/>
        <dsp:cNvSpPr/>
      </dsp:nvSpPr>
      <dsp:spPr>
        <a:xfrm>
          <a:off x="5945021" y="1303251"/>
          <a:ext cx="776671" cy="776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5C74DD-0C47-4E5D-9EE0-A3CB8D907911}">
      <dsp:nvSpPr>
        <dsp:cNvPr id="0" name=""/>
        <dsp:cNvSpPr/>
      </dsp:nvSpPr>
      <dsp:spPr>
        <a:xfrm>
          <a:off x="5223826" y="2185726"/>
          <a:ext cx="2219062" cy="626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a:t>Stored Communications Act (SCA)</a:t>
          </a:r>
          <a:r>
            <a:rPr lang="en-US" sz="1400" kern="1200"/>
            <a:t>:</a:t>
          </a:r>
        </a:p>
      </dsp:txBody>
      <dsp:txXfrm>
        <a:off x="5223826" y="2185726"/>
        <a:ext cx="2219062" cy="626386"/>
      </dsp:txXfrm>
    </dsp:sp>
    <dsp:sp modelId="{FB5CFDC6-5BDB-43A6-A0E7-2246A2DC43FD}">
      <dsp:nvSpPr>
        <dsp:cNvPr id="0" name=""/>
        <dsp:cNvSpPr/>
      </dsp:nvSpPr>
      <dsp:spPr>
        <a:xfrm>
          <a:off x="5223826" y="2861323"/>
          <a:ext cx="2219062" cy="902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Governs privacy of stored electronic communications.</a:t>
          </a:r>
        </a:p>
        <a:p>
          <a:pPr marL="0" lvl="0" indent="0" algn="ctr" defTabSz="488950">
            <a:lnSpc>
              <a:spcPct val="100000"/>
            </a:lnSpc>
            <a:spcBef>
              <a:spcPct val="0"/>
            </a:spcBef>
            <a:spcAft>
              <a:spcPct val="35000"/>
            </a:spcAft>
            <a:buNone/>
          </a:pPr>
          <a:r>
            <a:rPr lang="en-US" sz="1100" kern="1200"/>
            <a:t>Sets standards for government access to stored data, varying by content type.</a:t>
          </a:r>
        </a:p>
      </dsp:txBody>
      <dsp:txXfrm>
        <a:off x="5223826" y="2861323"/>
        <a:ext cx="2219062" cy="902457"/>
      </dsp:txXfrm>
    </dsp:sp>
    <dsp:sp modelId="{5D59EEA7-E764-42F3-8B88-496D2F6CEBDA}">
      <dsp:nvSpPr>
        <dsp:cNvPr id="0" name=""/>
        <dsp:cNvSpPr/>
      </dsp:nvSpPr>
      <dsp:spPr>
        <a:xfrm>
          <a:off x="8552420" y="1303251"/>
          <a:ext cx="776671" cy="776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83C5AA-3679-472C-AEA1-0AE6F3460FBE}">
      <dsp:nvSpPr>
        <dsp:cNvPr id="0" name=""/>
        <dsp:cNvSpPr/>
      </dsp:nvSpPr>
      <dsp:spPr>
        <a:xfrm>
          <a:off x="7831224" y="2185726"/>
          <a:ext cx="2219062" cy="626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a:t>Computer Fraud and Abuse Act (CFAA)</a:t>
          </a:r>
          <a:r>
            <a:rPr lang="en-US" sz="1400" kern="1200"/>
            <a:t>:</a:t>
          </a:r>
        </a:p>
      </dsp:txBody>
      <dsp:txXfrm>
        <a:off x="7831224" y="2185726"/>
        <a:ext cx="2219062" cy="626386"/>
      </dsp:txXfrm>
    </dsp:sp>
    <dsp:sp modelId="{3636CC0C-B711-4792-A9C0-FEAB161E8F0A}">
      <dsp:nvSpPr>
        <dsp:cNvPr id="0" name=""/>
        <dsp:cNvSpPr/>
      </dsp:nvSpPr>
      <dsp:spPr>
        <a:xfrm>
          <a:off x="7831224" y="2861323"/>
          <a:ext cx="2219062" cy="902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Addresses unauthorized access to computers and electronic data.</a:t>
          </a:r>
        </a:p>
        <a:p>
          <a:pPr marL="0" lvl="0" indent="0" algn="ctr" defTabSz="488950">
            <a:lnSpc>
              <a:spcPct val="100000"/>
            </a:lnSpc>
            <a:spcBef>
              <a:spcPct val="0"/>
            </a:spcBef>
            <a:spcAft>
              <a:spcPct val="35000"/>
            </a:spcAft>
            <a:buNone/>
          </a:pPr>
          <a:r>
            <a:rPr lang="en-US" sz="1100" kern="1200"/>
            <a:t>Criminalizes unauthorized access, fraud, and related offenses.</a:t>
          </a:r>
        </a:p>
      </dsp:txBody>
      <dsp:txXfrm>
        <a:off x="7831224" y="2861323"/>
        <a:ext cx="2219062" cy="9024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BC186B-2F15-4A2C-A42F-1D4FA3613BBA}">
      <dsp:nvSpPr>
        <dsp:cNvPr id="0" name=""/>
        <dsp:cNvSpPr/>
      </dsp:nvSpPr>
      <dsp:spPr>
        <a:xfrm>
          <a:off x="0" y="467"/>
          <a:ext cx="8682209" cy="109499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FD9A84-3378-4EC8-91A3-B76B6F92A4EF}">
      <dsp:nvSpPr>
        <dsp:cNvPr id="0" name=""/>
        <dsp:cNvSpPr/>
      </dsp:nvSpPr>
      <dsp:spPr>
        <a:xfrm>
          <a:off x="331237" y="246842"/>
          <a:ext cx="602249" cy="602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88FCDC-3E05-48A5-A535-FDD7F084AC0D}">
      <dsp:nvSpPr>
        <dsp:cNvPr id="0" name=""/>
        <dsp:cNvSpPr/>
      </dsp:nvSpPr>
      <dsp:spPr>
        <a:xfrm>
          <a:off x="1264723" y="467"/>
          <a:ext cx="7417485" cy="1094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887" tIns="115887" rIns="115887" bIns="115887" numCol="1" spcCol="1270" anchor="ctr" anchorCtr="0">
          <a:noAutofit/>
        </a:bodyPr>
        <a:lstStyle/>
        <a:p>
          <a:pPr marL="0" lvl="0" indent="0" algn="l" defTabSz="622300">
            <a:lnSpc>
              <a:spcPct val="100000"/>
            </a:lnSpc>
            <a:spcBef>
              <a:spcPct val="0"/>
            </a:spcBef>
            <a:spcAft>
              <a:spcPct val="35000"/>
            </a:spcAft>
            <a:buNone/>
          </a:pPr>
          <a:r>
            <a:rPr lang="en-US" sz="1400" kern="1200"/>
            <a:t>• Being aware of the typical methods for requesting electronic proof from ISPs, including what information is required, how long it will take, and whether there are any additional fees. Establishing a positive relationship with ISPs is crucial to guaranteeing a smooth procedure for gathering evidence.</a:t>
          </a:r>
        </a:p>
      </dsp:txBody>
      <dsp:txXfrm>
        <a:off x="1264723" y="467"/>
        <a:ext cx="7417485" cy="1094998"/>
      </dsp:txXfrm>
    </dsp:sp>
    <dsp:sp modelId="{6F4F37B3-ADBC-40B6-8A20-1A565E68B0B3}">
      <dsp:nvSpPr>
        <dsp:cNvPr id="0" name=""/>
        <dsp:cNvSpPr/>
      </dsp:nvSpPr>
      <dsp:spPr>
        <a:xfrm>
          <a:off x="0" y="1369216"/>
          <a:ext cx="8682209" cy="109499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C7354C-2319-4928-B92A-079F667C3AF9}">
      <dsp:nvSpPr>
        <dsp:cNvPr id="0" name=""/>
        <dsp:cNvSpPr/>
      </dsp:nvSpPr>
      <dsp:spPr>
        <a:xfrm>
          <a:off x="331237" y="1615591"/>
          <a:ext cx="602249" cy="602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EEBE30-3E1E-4F43-8207-F600B4ED96F0}">
      <dsp:nvSpPr>
        <dsp:cNvPr id="0" name=""/>
        <dsp:cNvSpPr/>
      </dsp:nvSpPr>
      <dsp:spPr>
        <a:xfrm>
          <a:off x="1264723" y="1369216"/>
          <a:ext cx="7417485" cy="1094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887" tIns="115887" rIns="115887" bIns="115887" numCol="1" spcCol="1270" anchor="ctr" anchorCtr="0">
          <a:noAutofit/>
        </a:bodyPr>
        <a:lstStyle/>
        <a:p>
          <a:pPr marL="0" lvl="0" indent="0" algn="l" defTabSz="622300">
            <a:lnSpc>
              <a:spcPct val="100000"/>
            </a:lnSpc>
            <a:spcBef>
              <a:spcPct val="0"/>
            </a:spcBef>
            <a:spcAft>
              <a:spcPct val="35000"/>
            </a:spcAft>
            <a:buNone/>
          </a:pPr>
          <a:r>
            <a:rPr lang="en-US" sz="1400" kern="1200"/>
            <a:t>• Legal Processes for Subpoenas, Warrants, and Court Orders: These legal processes, which include subpoenas, court orders, and search warrants, can be utilized to force ISPs to produce electronic evidence.</a:t>
          </a:r>
        </a:p>
      </dsp:txBody>
      <dsp:txXfrm>
        <a:off x="1264723" y="1369216"/>
        <a:ext cx="7417485" cy="1094998"/>
      </dsp:txXfrm>
    </dsp:sp>
    <dsp:sp modelId="{957483EE-8DDB-4A50-AFE8-10DE91DE00DB}">
      <dsp:nvSpPr>
        <dsp:cNvPr id="0" name=""/>
        <dsp:cNvSpPr/>
      </dsp:nvSpPr>
      <dsp:spPr>
        <a:xfrm>
          <a:off x="0" y="2737965"/>
          <a:ext cx="8682209" cy="109499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BF97AD-F677-4715-AA42-0E068594C5BF}">
      <dsp:nvSpPr>
        <dsp:cNvPr id="0" name=""/>
        <dsp:cNvSpPr/>
      </dsp:nvSpPr>
      <dsp:spPr>
        <a:xfrm>
          <a:off x="331237" y="2984339"/>
          <a:ext cx="602249" cy="602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D013EDD-B64E-45E6-9515-815F88E3B4ED}">
      <dsp:nvSpPr>
        <dsp:cNvPr id="0" name=""/>
        <dsp:cNvSpPr/>
      </dsp:nvSpPr>
      <dsp:spPr>
        <a:xfrm>
          <a:off x="1264723" y="2737965"/>
          <a:ext cx="7417485" cy="1094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887" tIns="115887" rIns="115887" bIns="115887" numCol="1" spcCol="1270" anchor="ctr" anchorCtr="0">
          <a:noAutofit/>
        </a:bodyPr>
        <a:lstStyle/>
        <a:p>
          <a:pPr marL="0" lvl="0" indent="0" algn="l" defTabSz="622300">
            <a:lnSpc>
              <a:spcPct val="100000"/>
            </a:lnSpc>
            <a:spcBef>
              <a:spcPct val="0"/>
            </a:spcBef>
            <a:spcAft>
              <a:spcPct val="35000"/>
            </a:spcAft>
            <a:buNone/>
          </a:pPr>
          <a:r>
            <a:rPr lang="en-US" sz="1400" kern="1200"/>
            <a:t>• Expectations and Response Times from ISPs: Delays could be brought on by the workload, legal review processes, or technical constraints. </a:t>
          </a:r>
        </a:p>
      </dsp:txBody>
      <dsp:txXfrm>
        <a:off x="1264723" y="2737965"/>
        <a:ext cx="7417485" cy="1094998"/>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83284890-85D2-4D7B-8EF5-15A9C1DB8F42}" type="datetimeFigureOut">
              <a:rPr lang="en-US" dirty="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a:p>
        </p:txBody>
      </p:sp>
    </p:spTree>
    <p:extLst>
      <p:ext uri="{BB962C8B-B14F-4D97-AF65-F5344CB8AC3E}">
        <p14:creationId xmlns:p14="http://schemas.microsoft.com/office/powerpoint/2010/main" val="3100308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dirty="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730638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764DA5-CD3D-4590-A511-FCD3BC7A793E}" type="datetimeFigureOut">
              <a:rPr lang="en-US" dirty="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252544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F5661D-6934-4B32-B92C-470368BF1EC6}" type="datetimeFigureOut">
              <a:rPr lang="en-US" dirty="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07618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4/14/2024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a:p>
        </p:txBody>
      </p:sp>
    </p:spTree>
    <p:extLst>
      <p:ext uri="{BB962C8B-B14F-4D97-AF65-F5344CB8AC3E}">
        <p14:creationId xmlns:p14="http://schemas.microsoft.com/office/powerpoint/2010/main" val="2899792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48D31E-DCDA-41A7-9C67-C4B11B94D21D}" type="datetimeFigureOut">
              <a:rPr lang="en-US" dirty="0"/>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31054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3762C0-B258-48F1-ADE6-176B4174CCDD}" type="datetimeFigureOut">
              <a:rPr lang="en-US" dirty="0"/>
              <a:t>4/14/2024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893963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7919A6-33EB-49BD-A62F-1FA56B9F9712}" type="datetimeFigureOut">
              <a:rPr lang="en-US" dirty="0"/>
              <a:t>4/14/2024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27506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4/14/2024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072523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4/14/2024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970044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4/14/2024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612681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4/14/2024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67183155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pic.org/documents/carpenter-v-united-states-2/#:~:text=In%20Carpenter%20v" TargetMode="External"/><Relationship Id="rId7" Type="http://schemas.openxmlformats.org/officeDocument/2006/relationships/hyperlink" Target="https://harvardlawreview.org/print/vol-135/united-states-v-wilson/" TargetMode="External"/><Relationship Id="rId2" Type="http://schemas.openxmlformats.org/officeDocument/2006/relationships/hyperlink" Target="https://bja.ojp.gov/program/it/privacy-civil-liberties/authorities/statutes/1285" TargetMode="External"/><Relationship Id="rId1" Type="http://schemas.openxmlformats.org/officeDocument/2006/relationships/slideLayout" Target="../slideLayouts/slideLayout2.xml"/><Relationship Id="rId6" Type="http://schemas.openxmlformats.org/officeDocument/2006/relationships/hyperlink" Target="https://www.ftc.gov/news-events/news/press-releases/2021/10/ftc-staff-report-finds-many-internet-service-providers-collect-troves-personal-data-users-have-few" TargetMode="External"/><Relationship Id="rId5" Type="http://schemas.openxmlformats.org/officeDocument/2006/relationships/hyperlink" Target="https://www.fcc.gov/document/fcc-reaches-200-million-settlement-sprint-lifeline-investigation" TargetMode="External"/><Relationship Id="rId4" Type="http://schemas.openxmlformats.org/officeDocument/2006/relationships/hyperlink" Target="http://Www.fcc.gov"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Layout" Target="../slideLayouts/slideLayout2.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diagramLayout" Target="../diagrams/layout2.xml"/><Relationship Id="rId7" Type="http://schemas.openxmlformats.org/officeDocument/2006/relationships/image" Target="../media/image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857251"/>
            <a:ext cx="9144000" cy="51435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Picture 4">
            <a:extLst>
              <a:ext uri="{FF2B5EF4-FFF2-40B4-BE49-F238E27FC236}">
                <a16:creationId xmlns:a16="http://schemas.microsoft.com/office/drawing/2014/main" id="{9055F808-B951-0097-C6D8-F6AE8C4B6F90}"/>
              </a:ext>
            </a:extLst>
          </p:cNvPr>
          <p:cNvPicPr>
            <a:picLocks noChangeAspect="1"/>
          </p:cNvPicPr>
          <p:nvPr/>
        </p:nvPicPr>
        <p:blipFill rotWithShape="1">
          <a:blip r:embed="rId2"/>
          <a:srcRect t="18759" r="-2" b="-2"/>
          <a:stretch/>
        </p:blipFill>
        <p:spPr>
          <a:xfrm>
            <a:off x="1524016" y="857258"/>
            <a:ext cx="9143985" cy="5143492"/>
          </a:xfrm>
          <a:prstGeom prst="rect">
            <a:avLst/>
          </a:prstGeom>
        </p:spPr>
      </p:pic>
      <p:sp>
        <p:nvSpPr>
          <p:cNvPr id="11" name="Rectangle 10">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857252"/>
            <a:ext cx="9144000" cy="51434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143" y="857250"/>
            <a:ext cx="9141714" cy="5143500"/>
          </a:xfrm>
          <a:prstGeom prst="rect">
            <a:avLst/>
          </a:pr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ctrTitle"/>
          </p:nvPr>
        </p:nvSpPr>
        <p:spPr>
          <a:xfrm>
            <a:off x="2312670" y="1931417"/>
            <a:ext cx="7475220" cy="1248616"/>
          </a:xfrm>
        </p:spPr>
        <p:txBody>
          <a:bodyPr anchor="b">
            <a:normAutofit/>
          </a:bodyPr>
          <a:lstStyle/>
          <a:p>
            <a:r>
              <a:rPr lang="en-US" sz="4400">
                <a:solidFill>
                  <a:srgbClr val="FFFFFF"/>
                </a:solidFill>
                <a:latin typeface="Times New Roman"/>
                <a:cs typeface="Times New Roman"/>
              </a:rPr>
              <a:t>Obtaining Evidence from an ISP</a:t>
            </a:r>
            <a:endParaRPr lang="en-US" sz="4400">
              <a:solidFill>
                <a:srgbClr val="FFFFFF"/>
              </a:solidFill>
            </a:endParaRPr>
          </a:p>
        </p:txBody>
      </p:sp>
      <p:sp>
        <p:nvSpPr>
          <p:cNvPr id="3" name="Subtitle 2"/>
          <p:cNvSpPr>
            <a:spLocks noGrp="1"/>
          </p:cNvSpPr>
          <p:nvPr>
            <p:ph type="subTitle" idx="1"/>
          </p:nvPr>
        </p:nvSpPr>
        <p:spPr>
          <a:xfrm>
            <a:off x="2647712" y="3442175"/>
            <a:ext cx="7111947" cy="1509301"/>
          </a:xfrm>
        </p:spPr>
        <p:txBody>
          <a:bodyPr vert="horz" lIns="68580" tIns="34290" rIns="68580" bIns="34290" rtlCol="0" anchor="t">
            <a:noAutofit/>
          </a:bodyPr>
          <a:lstStyle/>
          <a:p>
            <a:r>
              <a:rPr lang="en-US" sz="2400">
                <a:solidFill>
                  <a:srgbClr val="FFFFFF"/>
                </a:solidFill>
                <a:latin typeface="Times New Roman"/>
                <a:cs typeface="Times New Roman"/>
              </a:rPr>
              <a:t> </a:t>
            </a:r>
            <a:r>
              <a:rPr lang="en-US" sz="2400">
                <a:solidFill>
                  <a:srgbClr val="FFFFFF"/>
                </a:solidFill>
                <a:latin typeface="Times New Roman"/>
                <a:ea typeface="+mn-lt"/>
                <a:cs typeface="+mn-lt"/>
              </a:rPr>
              <a:t> </a:t>
            </a:r>
            <a:endParaRPr lang="en-US" sz="2400">
              <a:solidFill>
                <a:srgbClr val="FFFFFF"/>
              </a:solidFill>
              <a:latin typeface="Times New Roman"/>
              <a:cs typeface="Times New Roman"/>
            </a:endParaRPr>
          </a:p>
          <a:p>
            <a:r>
              <a:rPr lang="en-US" sz="2400">
                <a:solidFill>
                  <a:srgbClr val="FFFFFF"/>
                </a:solidFill>
                <a:latin typeface="Times New Roman"/>
                <a:ea typeface="+mn-lt"/>
                <a:cs typeface="Times New Roman"/>
              </a:rPr>
              <a:t> By: Zain Zahid, Sai</a:t>
            </a:r>
            <a:r>
              <a:rPr lang="en-US" sz="2400">
                <a:solidFill>
                  <a:srgbClr val="FFFFFF"/>
                </a:solidFill>
                <a:latin typeface="Times New Roman"/>
                <a:ea typeface="+mn-lt"/>
                <a:cs typeface="+mn-lt"/>
              </a:rPr>
              <a:t> Manikanta Teja </a:t>
            </a:r>
            <a:r>
              <a:rPr lang="en-US" sz="2400" err="1">
                <a:solidFill>
                  <a:srgbClr val="FFFFFF"/>
                </a:solidFill>
                <a:latin typeface="Times New Roman"/>
                <a:ea typeface="+mn-lt"/>
                <a:cs typeface="+mn-lt"/>
              </a:rPr>
              <a:t>Parwatha</a:t>
            </a:r>
            <a:r>
              <a:rPr lang="en-US" sz="2400">
                <a:solidFill>
                  <a:srgbClr val="FFFFFF"/>
                </a:solidFill>
                <a:latin typeface="Times New Roman"/>
                <a:ea typeface="+mn-lt"/>
                <a:cs typeface="+mn-lt"/>
              </a:rPr>
              <a:t>, Tyler Postma,</a:t>
            </a:r>
            <a:r>
              <a:rPr lang="en-US" sz="2400">
                <a:solidFill>
                  <a:srgbClr val="FFFFFF"/>
                </a:solidFill>
                <a:latin typeface="Times New Roman"/>
                <a:ea typeface="+mn-lt"/>
                <a:cs typeface="Times New Roman"/>
              </a:rPr>
              <a:t> Jacob Dagher and</a:t>
            </a:r>
            <a:r>
              <a:rPr lang="en-US" sz="2400">
                <a:solidFill>
                  <a:srgbClr val="FFFFFF"/>
                </a:solidFill>
                <a:latin typeface="Times New Roman"/>
                <a:ea typeface="+mn-lt"/>
                <a:cs typeface="+mn-lt"/>
              </a:rPr>
              <a:t> Subham Tiwari</a:t>
            </a:r>
            <a:endParaRPr lang="en-US" sz="2400">
              <a:solidFill>
                <a:srgbClr val="FFFFFF"/>
              </a:solidFill>
              <a:latin typeface="Times New Roman"/>
              <a:cs typeface="Times New Roman"/>
            </a:endParaRPr>
          </a:p>
          <a:p>
            <a:endParaRPr lang="en-US" sz="1500">
              <a:solidFill>
                <a:srgbClr val="FFFFFF"/>
              </a:solidFill>
              <a:latin typeface="Times New Roman"/>
            </a:endParaRPr>
          </a:p>
          <a:p>
            <a:endParaRPr lang="en-US" sz="1500">
              <a:solidFill>
                <a:srgbClr val="FFFFFF"/>
              </a:solidFill>
              <a:latin typeface="Aptos"/>
              <a:cs typeface="Times New Roman"/>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CBC42-294B-17B7-C57F-34C52A975015}"/>
              </a:ext>
            </a:extLst>
          </p:cNvPr>
          <p:cNvSpPr>
            <a:spLocks noGrp="1"/>
          </p:cNvSpPr>
          <p:nvPr>
            <p:ph type="title"/>
          </p:nvPr>
        </p:nvSpPr>
        <p:spPr/>
        <p:txBody>
          <a:bodyPr/>
          <a:lstStyle/>
          <a:p>
            <a:r>
              <a:rPr lang="en-US"/>
              <a:t>Privacy concerns</a:t>
            </a:r>
          </a:p>
        </p:txBody>
      </p:sp>
      <p:sp>
        <p:nvSpPr>
          <p:cNvPr id="3" name="Content Placeholder 2">
            <a:extLst>
              <a:ext uri="{FF2B5EF4-FFF2-40B4-BE49-F238E27FC236}">
                <a16:creationId xmlns:a16="http://schemas.microsoft.com/office/drawing/2014/main" id="{F0CFAB4C-B929-116C-ADA0-7297251E223B}"/>
              </a:ext>
            </a:extLst>
          </p:cNvPr>
          <p:cNvSpPr>
            <a:spLocks noGrp="1"/>
          </p:cNvSpPr>
          <p:nvPr>
            <p:ph idx="1"/>
          </p:nvPr>
        </p:nvSpPr>
        <p:spPr>
          <a:xfrm>
            <a:off x="1069848" y="2097595"/>
            <a:ext cx="10058400" cy="4050792"/>
          </a:xfrm>
        </p:spPr>
        <p:txBody>
          <a:bodyPr vert="horz" lIns="68580" tIns="34290" rIns="68580" bIns="34290" rtlCol="0" anchor="t">
            <a:normAutofit/>
          </a:bodyPr>
          <a:lstStyle/>
          <a:p>
            <a:r>
              <a:rPr lang="en-US"/>
              <a:t>FTC study released in 2021 determined that the majority of ISPs in U.S collect additional data than necessary from consumers (FTC, 2021).</a:t>
            </a:r>
          </a:p>
          <a:p>
            <a:pPr lvl="1">
              <a:spcAft>
                <a:spcPts val="0"/>
              </a:spcAft>
              <a:buClr>
                <a:srgbClr val="9E3611"/>
              </a:buClr>
              <a:buFont typeface="Courier New" pitchFamily="2" charset="2"/>
              <a:buChar char="o"/>
            </a:pPr>
            <a:r>
              <a:rPr lang="en-US"/>
              <a:t>Primary use is for advertising purposes.</a:t>
            </a:r>
          </a:p>
          <a:p>
            <a:pPr lvl="1">
              <a:spcAft>
                <a:spcPts val="0"/>
              </a:spcAft>
              <a:buClr>
                <a:srgbClr val="9E3611"/>
              </a:buClr>
              <a:buFont typeface="Courier New" pitchFamily="2" charset="2"/>
              <a:buChar char="o"/>
            </a:pPr>
            <a:r>
              <a:rPr lang="en-US"/>
              <a:t>ISPs also purchase data from data brokers for advertising.</a:t>
            </a:r>
          </a:p>
          <a:p>
            <a:pPr>
              <a:buClr>
                <a:srgbClr val="9E3611"/>
              </a:buClr>
            </a:pPr>
            <a:r>
              <a:rPr lang="en-US"/>
              <a:t>ISPs that leverage mobile services, such as AT&amp;T, can track location information and leverage that with business information for advertising.</a:t>
            </a:r>
          </a:p>
          <a:p>
            <a:pPr>
              <a:buClr>
                <a:srgbClr val="9E3611"/>
              </a:buClr>
            </a:pPr>
            <a:r>
              <a:rPr lang="en-US"/>
              <a:t>In 2020 the FCC found multiple ISPs in violation of the Communications Act which resulted in a $200 million fine, which T-Mobile paid (FCC, 2020). </a:t>
            </a:r>
          </a:p>
          <a:p>
            <a:pPr>
              <a:buClr>
                <a:srgbClr val="9E3611"/>
              </a:buClr>
            </a:pPr>
            <a:r>
              <a:rPr lang="en-US"/>
              <a:t>Some ISPs engage in cross-device tracking, meaning that looking at content on one device could result in ads related to that content on another device (FTC, 2021).</a:t>
            </a:r>
          </a:p>
        </p:txBody>
      </p:sp>
    </p:spTree>
    <p:extLst>
      <p:ext uri="{BB962C8B-B14F-4D97-AF65-F5344CB8AC3E}">
        <p14:creationId xmlns:p14="http://schemas.microsoft.com/office/powerpoint/2010/main" val="421130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EAA7-A1AD-41CD-A412-3896B586881C}"/>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B76B46DB-2C2D-4B0D-EC4E-C9E7EED0E93D}"/>
              </a:ext>
            </a:extLst>
          </p:cNvPr>
          <p:cNvSpPr>
            <a:spLocks noGrp="1"/>
          </p:cNvSpPr>
          <p:nvPr>
            <p:ph idx="1"/>
          </p:nvPr>
        </p:nvSpPr>
        <p:spPr/>
        <p:txBody>
          <a:bodyPr vert="horz" lIns="91440" tIns="45720" rIns="91440" bIns="45720" rtlCol="0" anchor="t">
            <a:normAutofit/>
          </a:bodyPr>
          <a:lstStyle/>
          <a:p>
            <a:pPr marL="0" indent="0">
              <a:buNone/>
            </a:pPr>
            <a:endParaRPr lang="en-US">
              <a:ea typeface="+mn-lt"/>
              <a:cs typeface="+mn-lt"/>
            </a:endParaRPr>
          </a:p>
          <a:p>
            <a:pPr>
              <a:buClr>
                <a:srgbClr val="9E3611"/>
              </a:buClr>
            </a:pPr>
            <a:r>
              <a:rPr lang="en-US">
                <a:ea typeface="+mn-lt"/>
                <a:cs typeface="+mn-lt"/>
              </a:rPr>
              <a:t>Ensuring adherence to pertinent laws and rules, such as the US's Electronic Communications Privacy Act (ECPA).</a:t>
            </a:r>
            <a:endParaRPr lang="en-US"/>
          </a:p>
          <a:p>
            <a:pPr>
              <a:buClr>
                <a:srgbClr val="9E3611"/>
              </a:buClr>
            </a:pPr>
            <a:r>
              <a:rPr lang="en-US">
                <a:ea typeface="+mn-lt"/>
                <a:cs typeface="+mn-lt"/>
              </a:rPr>
              <a:t>Creating standardized processes to ask for and receive proof from ISPs to protect the chain of custody.</a:t>
            </a:r>
            <a:endParaRPr lang="en-US"/>
          </a:p>
          <a:p>
            <a:pPr>
              <a:buClr>
                <a:srgbClr val="9E3611"/>
              </a:buClr>
            </a:pPr>
            <a:r>
              <a:rPr lang="en-US">
                <a:ea typeface="+mn-lt"/>
                <a:cs typeface="+mn-lt"/>
              </a:rPr>
              <a:t>Establishing trusting bonds with ISP security teams to enable quick and effective reaction times to requests.</a:t>
            </a:r>
            <a:endParaRPr lang="en-US"/>
          </a:p>
          <a:p>
            <a:pPr>
              <a:buClr>
                <a:srgbClr val="9E3611"/>
              </a:buClr>
            </a:pPr>
            <a:r>
              <a:rPr lang="en-US">
                <a:ea typeface="+mn-lt"/>
                <a:cs typeface="+mn-lt"/>
              </a:rPr>
              <a:t>Using IP attribution technologies to help the investigation and precisely determine the origin of internet traffic.</a:t>
            </a:r>
            <a:endParaRPr lang="en-US"/>
          </a:p>
        </p:txBody>
      </p:sp>
    </p:spTree>
    <p:extLst>
      <p:ext uri="{BB962C8B-B14F-4D97-AF65-F5344CB8AC3E}">
        <p14:creationId xmlns:p14="http://schemas.microsoft.com/office/powerpoint/2010/main" val="2258119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F7AE0-D449-E46C-4DF6-FC76EB032C52}"/>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9BB93D50-3839-B562-D781-249F5502C691}"/>
              </a:ext>
            </a:extLst>
          </p:cNvPr>
          <p:cNvSpPr>
            <a:spLocks noGrp="1"/>
          </p:cNvSpPr>
          <p:nvPr>
            <p:ph idx="1"/>
          </p:nvPr>
        </p:nvSpPr>
        <p:spPr>
          <a:xfrm>
            <a:off x="1065829" y="1863005"/>
            <a:ext cx="10071278" cy="4524530"/>
          </a:xfrm>
        </p:spPr>
        <p:txBody>
          <a:bodyPr vert="horz" lIns="68580" tIns="34290" rIns="68580" bIns="34290" rtlCol="0" anchor="t">
            <a:noAutofit/>
          </a:bodyPr>
          <a:lstStyle/>
          <a:p>
            <a:r>
              <a:rPr lang="en-US" sz="1800">
                <a:latin typeface="Times New Roman"/>
                <a:ea typeface="+mn-lt"/>
                <a:cs typeface="Times New Roman"/>
              </a:rPr>
              <a:t>Bureau of Justice Assistance. (2023). </a:t>
            </a:r>
            <a:r>
              <a:rPr lang="en-US" sz="1800" i="1">
                <a:latin typeface="Times New Roman"/>
                <a:ea typeface="+mn-lt"/>
                <a:cs typeface="Times New Roman"/>
              </a:rPr>
              <a:t>Electronic Communications Privacy Act of 1986 (ECPA)</a:t>
            </a:r>
            <a:r>
              <a:rPr lang="en-US" sz="1800">
                <a:latin typeface="Times New Roman"/>
                <a:ea typeface="+mn-lt"/>
                <a:cs typeface="Times New Roman"/>
              </a:rPr>
              <a:t>. Bureau of Justice Assistance. </a:t>
            </a:r>
            <a:r>
              <a:rPr lang="en-US" sz="1800">
                <a:latin typeface="Times New Roman"/>
                <a:ea typeface="+mn-lt"/>
                <a:cs typeface="Times New Roman"/>
                <a:hlinkClick r:id="rId2"/>
              </a:rPr>
              <a:t>https://bja.ojp.gov/program/it/privacy-civil-liberties/authorities/statutes/1285</a:t>
            </a:r>
            <a:endParaRPr lang="en-US" sz="1800">
              <a:latin typeface="Times New Roman"/>
              <a:ea typeface="+mn-lt"/>
              <a:cs typeface="+mn-lt"/>
            </a:endParaRPr>
          </a:p>
          <a:p>
            <a:pPr>
              <a:buClr>
                <a:srgbClr val="9E3611"/>
              </a:buClr>
            </a:pPr>
            <a:r>
              <a:rPr lang="en-US" sz="1800">
                <a:latin typeface="Times New Roman"/>
                <a:ea typeface="+mn-lt"/>
                <a:cs typeface="+mn-lt"/>
              </a:rPr>
              <a:t>Electronic Privacy Information Center. (n.d.). </a:t>
            </a:r>
            <a:r>
              <a:rPr lang="en-US" sz="1800" i="1">
                <a:latin typeface="Times New Roman"/>
                <a:ea typeface="+mn-lt"/>
                <a:cs typeface="+mn-lt"/>
              </a:rPr>
              <a:t>Carpenter v. United States</a:t>
            </a:r>
            <a:r>
              <a:rPr lang="en-US" sz="1800">
                <a:latin typeface="Times New Roman"/>
                <a:ea typeface="+mn-lt"/>
                <a:cs typeface="+mn-lt"/>
              </a:rPr>
              <a:t>. EPIC - Electronic Privacy Information Center. Retrieved April 8, 2024, from </a:t>
            </a:r>
            <a:r>
              <a:rPr lang="en-US" sz="1800">
                <a:latin typeface="Times New Roman"/>
                <a:ea typeface="+mn-lt"/>
                <a:cs typeface="+mn-lt"/>
                <a:hlinkClick r:id="rId3"/>
              </a:rPr>
              <a:t>https://epic.org/documents/carpenter-v-united-states-2/#:~:text=In%20Carpenter%20v</a:t>
            </a:r>
            <a:endParaRPr lang="en-US" sz="1800">
              <a:latin typeface="Times New Roman"/>
              <a:cs typeface="Times New Roman"/>
            </a:endParaRPr>
          </a:p>
          <a:p>
            <a:pPr>
              <a:buClr>
                <a:srgbClr val="9E3611"/>
              </a:buClr>
            </a:pPr>
            <a:r>
              <a:rPr lang="en-US" sz="1800">
                <a:latin typeface="Times New Roman"/>
                <a:cs typeface="Times New Roman"/>
              </a:rPr>
              <a:t>Federal Communications Commission. (2020, November 4). </a:t>
            </a:r>
            <a:r>
              <a:rPr lang="en-US" sz="1800" i="1">
                <a:latin typeface="Times New Roman"/>
                <a:cs typeface="Times New Roman"/>
              </a:rPr>
              <a:t>FCC Reaches $200 Million Settlement in Sprint Lifeline Investigation | Federal Communications Commission</a:t>
            </a:r>
            <a:r>
              <a:rPr lang="en-US" sz="1800">
                <a:latin typeface="Times New Roman"/>
                <a:cs typeface="Times New Roman"/>
              </a:rPr>
              <a:t>. </a:t>
            </a:r>
            <a:r>
              <a:rPr lang="en-US" sz="1800">
                <a:latin typeface="Times New Roman"/>
                <a:cs typeface="Times New Roman"/>
                <a:hlinkClick r:id="rId4"/>
              </a:rPr>
              <a:t>Www.fcc.gov</a:t>
            </a:r>
            <a:r>
              <a:rPr lang="en-US" sz="1800">
                <a:latin typeface="Times New Roman"/>
                <a:cs typeface="Times New Roman"/>
              </a:rPr>
              <a:t>. </a:t>
            </a:r>
            <a:r>
              <a:rPr lang="en-US" sz="1800">
                <a:latin typeface="Times New Roman"/>
                <a:cs typeface="Times New Roman"/>
                <a:hlinkClick r:id="rId5"/>
              </a:rPr>
              <a:t>https://www.fcc.gov/document/fcc-reaches-200-million-settlement-sprint-lifeline-investigation</a:t>
            </a:r>
            <a:endParaRPr lang="en-US" sz="1800">
              <a:latin typeface="Times New Roman"/>
              <a:cs typeface="Times New Roman"/>
            </a:endParaRPr>
          </a:p>
          <a:p>
            <a:pPr>
              <a:buClr>
                <a:srgbClr val="9E3611"/>
              </a:buClr>
            </a:pPr>
            <a:r>
              <a:rPr lang="en-US" sz="1800">
                <a:latin typeface="Times New Roman"/>
                <a:cs typeface="Times New Roman"/>
              </a:rPr>
              <a:t>Federal Trade Commission. (2021, October 21). </a:t>
            </a:r>
            <a:r>
              <a:rPr lang="en-US" sz="1800" i="1">
                <a:latin typeface="Times New Roman"/>
                <a:cs typeface="Times New Roman"/>
              </a:rPr>
              <a:t>FTC Staff Report Finds Many Internet Service Providers Collect Troves of Personal Data, Users Have Few Options to Restrict Use</a:t>
            </a:r>
            <a:r>
              <a:rPr lang="en-US" sz="1800">
                <a:latin typeface="Times New Roman"/>
                <a:cs typeface="Times New Roman"/>
              </a:rPr>
              <a:t>. Federal Trade Commission. </a:t>
            </a:r>
            <a:r>
              <a:rPr lang="en-US" sz="1800">
                <a:latin typeface="Times New Roman"/>
                <a:cs typeface="Times New Roman"/>
                <a:hlinkClick r:id="rId6"/>
              </a:rPr>
              <a:t>https://www.ftc.gov/news-events/news/press-releases/2021/10/ftc-staff-report-finds-many-internet-service-providers-collect-troves-personal-data-users-have-few</a:t>
            </a:r>
            <a:endParaRPr lang="en-US" sz="1800">
              <a:latin typeface="Times New Roman"/>
              <a:cs typeface="Times New Roman"/>
            </a:endParaRPr>
          </a:p>
          <a:p>
            <a:pPr>
              <a:buClr>
                <a:srgbClr val="9E3611"/>
              </a:buClr>
            </a:pPr>
            <a:r>
              <a:rPr lang="en-US" sz="1800">
                <a:latin typeface="Times New Roman"/>
                <a:cs typeface="Times New Roman"/>
              </a:rPr>
              <a:t>Harvard Law Review. (2022, April 11). </a:t>
            </a:r>
            <a:r>
              <a:rPr lang="en-US" sz="1800" i="1">
                <a:latin typeface="Times New Roman"/>
                <a:cs typeface="Times New Roman"/>
              </a:rPr>
              <a:t>United States v. Wilson</a:t>
            </a:r>
            <a:r>
              <a:rPr lang="en-US" sz="1800">
                <a:latin typeface="Times New Roman"/>
                <a:cs typeface="Times New Roman"/>
              </a:rPr>
              <a:t>. Harvard Law Review. </a:t>
            </a:r>
            <a:r>
              <a:rPr lang="en-US" sz="1800">
                <a:latin typeface="Times New Roman"/>
                <a:cs typeface="Times New Roman"/>
                <a:hlinkClick r:id="rId7"/>
              </a:rPr>
              <a:t>https://harvardlawreview.org/print/vol-135/united-states-v-wilson/</a:t>
            </a:r>
            <a:endParaRPr lang="en-US" sz="1800">
              <a:latin typeface="Times New Roman"/>
              <a:cs typeface="Times New Roman"/>
            </a:endParaRPr>
          </a:p>
          <a:p>
            <a:pPr>
              <a:buClr>
                <a:srgbClr val="9E3611"/>
              </a:buClr>
            </a:pPr>
            <a:endParaRPr lang="en-US" sz="1800">
              <a:latin typeface="Times New Roman"/>
              <a:cs typeface="Times New Roman"/>
            </a:endParaRPr>
          </a:p>
        </p:txBody>
      </p:sp>
    </p:spTree>
    <p:extLst>
      <p:ext uri="{BB962C8B-B14F-4D97-AF65-F5344CB8AC3E}">
        <p14:creationId xmlns:p14="http://schemas.microsoft.com/office/powerpoint/2010/main" val="731906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0FF13-A97F-19E1-E58E-D3767F9CEF6C}"/>
              </a:ext>
            </a:extLst>
          </p:cNvPr>
          <p:cNvSpPr>
            <a:spLocks noGrp="1"/>
          </p:cNvSpPr>
          <p:nvPr>
            <p:ph type="title"/>
          </p:nvPr>
        </p:nvSpPr>
        <p:spPr>
          <a:xfrm>
            <a:off x="1069848" y="798394"/>
            <a:ext cx="4730451" cy="1637730"/>
          </a:xfrm>
        </p:spPr>
        <p:txBody>
          <a:bodyPr>
            <a:normAutofit/>
          </a:bodyPr>
          <a:lstStyle/>
          <a:p>
            <a:r>
              <a:rPr lang="en-US" sz="4400"/>
              <a:t>INtroduction</a:t>
            </a:r>
            <a:br>
              <a:rPr lang="en-US" sz="4400">
                <a:latin typeface="Rockwell Condensed"/>
              </a:rPr>
            </a:br>
            <a:endParaRPr lang="en-US" sz="4400">
              <a:latin typeface="Rockwell Condensed"/>
            </a:endParaRPr>
          </a:p>
        </p:txBody>
      </p:sp>
      <p:sp>
        <p:nvSpPr>
          <p:cNvPr id="3" name="Content Placeholder 2">
            <a:extLst>
              <a:ext uri="{FF2B5EF4-FFF2-40B4-BE49-F238E27FC236}">
                <a16:creationId xmlns:a16="http://schemas.microsoft.com/office/drawing/2014/main" id="{3F26E0E6-4919-637A-F4F3-6CD3E384747D}"/>
              </a:ext>
            </a:extLst>
          </p:cNvPr>
          <p:cNvSpPr>
            <a:spLocks noGrp="1"/>
          </p:cNvSpPr>
          <p:nvPr>
            <p:ph idx="1"/>
          </p:nvPr>
        </p:nvSpPr>
        <p:spPr>
          <a:xfrm>
            <a:off x="364332" y="1716162"/>
            <a:ext cx="5485440" cy="4444894"/>
          </a:xfrm>
        </p:spPr>
        <p:txBody>
          <a:bodyPr vert="horz" lIns="91440" tIns="45720" rIns="91440" bIns="45720" rtlCol="0" anchor="t">
            <a:normAutofit/>
          </a:bodyPr>
          <a:lstStyle/>
          <a:p>
            <a:r>
              <a:rPr lang="en-US">
                <a:ea typeface="+mn-lt"/>
                <a:cs typeface="+mn-lt"/>
              </a:rPr>
              <a:t>In digital forensic investigations, access to electronic evidence from Internet Service Providers (ISPs) is critical for exposing cybercrimes and corporate espionage. </a:t>
            </a:r>
          </a:p>
          <a:p>
            <a:pPr>
              <a:buClr>
                <a:srgbClr val="9E3611"/>
              </a:buClr>
            </a:pPr>
            <a:r>
              <a:rPr lang="en-US">
                <a:ea typeface="+mn-lt"/>
                <a:cs typeface="+mn-lt"/>
              </a:rPr>
              <a:t>The collection of data must follow legal guidelines to protect the chain of custody and ensure integrity in court. </a:t>
            </a:r>
          </a:p>
          <a:p>
            <a:pPr>
              <a:buClr>
                <a:srgbClr val="9E3611"/>
              </a:buClr>
            </a:pPr>
            <a:r>
              <a:rPr lang="en-US">
                <a:ea typeface="+mn-lt"/>
                <a:cs typeface="+mn-lt"/>
              </a:rPr>
              <a:t>By placing a strong emphasis on adhering to legal criteria, we guarantee the objectivity of investigations and the reliability of evidence presented in court.</a:t>
            </a:r>
            <a:endParaRPr lang="en-US"/>
          </a:p>
          <a:p>
            <a:pPr>
              <a:buClr>
                <a:srgbClr val="9E3611"/>
              </a:buClr>
            </a:pPr>
            <a:endParaRPr lang="en-US" sz="1400"/>
          </a:p>
          <a:p>
            <a:pPr>
              <a:buClr>
                <a:srgbClr val="9E3611"/>
              </a:buClr>
            </a:pPr>
            <a:endParaRPr lang="en-US" sz="1400"/>
          </a:p>
        </p:txBody>
      </p:sp>
      <p:pic>
        <p:nvPicPr>
          <p:cNvPr id="21" name="Picture 20" descr="Aqua and green fractal background like floral petal">
            <a:extLst>
              <a:ext uri="{FF2B5EF4-FFF2-40B4-BE49-F238E27FC236}">
                <a16:creationId xmlns:a16="http://schemas.microsoft.com/office/drawing/2014/main" id="{FE68A7E0-A963-A3C4-5258-223F6B08446E}"/>
              </a:ext>
            </a:extLst>
          </p:cNvPr>
          <p:cNvPicPr>
            <a:picLocks noChangeAspect="1"/>
          </p:cNvPicPr>
          <p:nvPr/>
        </p:nvPicPr>
        <p:blipFill rotWithShape="1">
          <a:blip r:embed="rId2"/>
          <a:srcRect l="7437" r="23896"/>
          <a:stretch/>
        </p:blipFill>
        <p:spPr>
          <a:xfrm>
            <a:off x="5886294" y="10"/>
            <a:ext cx="6305707"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p:spPr>
      </p:pic>
      <p:sp>
        <p:nvSpPr>
          <p:cNvPr id="30" name="Freeform: Shape 29">
            <a:extLst>
              <a:ext uri="{FF2B5EF4-FFF2-40B4-BE49-F238E27FC236}">
                <a16:creationId xmlns:a16="http://schemas.microsoft.com/office/drawing/2014/main" id="{484E34F7-E155-426C-A88E-8AEA6CF3F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3"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07034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59770-0453-9C5C-C876-9F5FA1A13030}"/>
              </a:ext>
            </a:extLst>
          </p:cNvPr>
          <p:cNvSpPr>
            <a:spLocks noGrp="1"/>
          </p:cNvSpPr>
          <p:nvPr>
            <p:ph type="title"/>
          </p:nvPr>
        </p:nvSpPr>
        <p:spPr/>
        <p:txBody>
          <a:bodyPr>
            <a:normAutofit/>
          </a:bodyPr>
          <a:lstStyle/>
          <a:p>
            <a:r>
              <a:rPr lang="en-US" sz="2800">
                <a:solidFill>
                  <a:srgbClr val="0D0D0D"/>
                </a:solidFill>
                <a:latin typeface="Rockwell"/>
              </a:rPr>
              <a:t>Understanding Legal Framework</a:t>
            </a:r>
            <a:endParaRPr lang="en-US" sz="2800"/>
          </a:p>
        </p:txBody>
      </p:sp>
      <p:graphicFrame>
        <p:nvGraphicFramePr>
          <p:cNvPr id="7" name="Content Placeholder 2">
            <a:extLst>
              <a:ext uri="{FF2B5EF4-FFF2-40B4-BE49-F238E27FC236}">
                <a16:creationId xmlns:a16="http://schemas.microsoft.com/office/drawing/2014/main" id="{879582A2-DAE1-683B-5427-69CC42DE56C9}"/>
              </a:ext>
            </a:extLst>
          </p:cNvPr>
          <p:cNvGraphicFramePr>
            <a:graphicFrameLocks noGrp="1"/>
          </p:cNvGraphicFramePr>
          <p:nvPr>
            <p:ph idx="1"/>
            <p:extLst>
              <p:ext uri="{D42A27DB-BD31-4B8C-83A1-F6EECF244321}">
                <p14:modId xmlns:p14="http://schemas.microsoft.com/office/powerpoint/2010/main" val="1905263041"/>
              </p:ext>
            </p:extLst>
          </p:nvPr>
        </p:nvGraphicFramePr>
        <p:xfrm>
          <a:off x="1077808" y="1511873"/>
          <a:ext cx="10059317" cy="5067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5515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A9963-CF4D-0A69-94E8-5A4E22F8EB70}"/>
              </a:ext>
            </a:extLst>
          </p:cNvPr>
          <p:cNvSpPr>
            <a:spLocks noGrp="1"/>
          </p:cNvSpPr>
          <p:nvPr>
            <p:ph type="title"/>
          </p:nvPr>
        </p:nvSpPr>
        <p:spPr/>
        <p:txBody>
          <a:bodyPr/>
          <a:lstStyle/>
          <a:p>
            <a:r>
              <a:rPr lang="en-US"/>
              <a:t>Expanding on Legal frameworks</a:t>
            </a:r>
          </a:p>
        </p:txBody>
      </p:sp>
      <p:sp>
        <p:nvSpPr>
          <p:cNvPr id="3" name="Content Placeholder 2">
            <a:extLst>
              <a:ext uri="{FF2B5EF4-FFF2-40B4-BE49-F238E27FC236}">
                <a16:creationId xmlns:a16="http://schemas.microsoft.com/office/drawing/2014/main" id="{35A5CFD5-2062-4AA4-0433-57E9920F59DD}"/>
              </a:ext>
            </a:extLst>
          </p:cNvPr>
          <p:cNvSpPr>
            <a:spLocks noGrp="1"/>
          </p:cNvSpPr>
          <p:nvPr>
            <p:ph idx="1"/>
          </p:nvPr>
        </p:nvSpPr>
        <p:spPr/>
        <p:txBody>
          <a:bodyPr vert="horz" lIns="91440" tIns="45720" rIns="91440" bIns="45720" rtlCol="0" anchor="t">
            <a:normAutofit/>
          </a:bodyPr>
          <a:lstStyle/>
          <a:p>
            <a:r>
              <a:rPr lang="en-US">
                <a:ea typeface="+mn-lt"/>
                <a:cs typeface="+mn-lt"/>
              </a:rPr>
              <a:t>The Electronic Communications Privacy Act of 1986 (ECPA) sets forth the general expectations of privacy regarding electronic communications.</a:t>
            </a:r>
          </a:p>
          <a:p>
            <a:pPr>
              <a:buClr>
                <a:srgbClr val="9E3611"/>
              </a:buClr>
            </a:pPr>
            <a:r>
              <a:rPr lang="en-US"/>
              <a:t>The ECPA prohibits the interception of electronic communications without a warrant.</a:t>
            </a:r>
          </a:p>
          <a:p>
            <a:pPr>
              <a:buClr>
                <a:srgbClr val="9E3611"/>
              </a:buClr>
            </a:pPr>
            <a:r>
              <a:rPr lang="en-US"/>
              <a:t>ECPA also defines what privacy rights apply to stored communications (Stored Communications Act)</a:t>
            </a:r>
          </a:p>
          <a:p>
            <a:pPr>
              <a:buClr>
                <a:srgbClr val="9E3611"/>
              </a:buClr>
            </a:pPr>
            <a:r>
              <a:rPr lang="en-US"/>
              <a:t>The ECPA has been amended by other acts, such as the PATRIOT Act, the CALEA Act, and the FISA Amendments Act (</a:t>
            </a:r>
            <a:r>
              <a:rPr lang="en-US" err="1"/>
              <a:t>Bureu</a:t>
            </a:r>
            <a:r>
              <a:rPr lang="en-US"/>
              <a:t> of Justice Assistance, 2023).</a:t>
            </a:r>
          </a:p>
          <a:p>
            <a:pPr>
              <a:buClr>
                <a:srgbClr val="9E3611"/>
              </a:buClr>
            </a:pPr>
            <a:r>
              <a:rPr lang="en-US"/>
              <a:t>Throughout these Acts an ISP must be cognizant of what types of data may fall under which provisions of these acts.</a:t>
            </a:r>
          </a:p>
          <a:p>
            <a:pPr>
              <a:spcAft>
                <a:spcPts val="0"/>
              </a:spcAft>
              <a:buClr>
                <a:srgbClr val="9E3611"/>
              </a:buClr>
            </a:pPr>
            <a:endParaRPr lang="en-US"/>
          </a:p>
          <a:p>
            <a:pPr>
              <a:spcAft>
                <a:spcPts val="0"/>
              </a:spcAft>
              <a:buClr>
                <a:srgbClr val="9E3611"/>
              </a:buClr>
            </a:pPr>
            <a:endParaRPr lang="en-US"/>
          </a:p>
          <a:p>
            <a:pPr lvl="1">
              <a:spcAft>
                <a:spcPts val="0"/>
              </a:spcAft>
              <a:buClr>
                <a:srgbClr val="9E3611"/>
              </a:buClr>
              <a:buFont typeface="Courier New" pitchFamily="2" charset="2"/>
              <a:buChar char="o"/>
            </a:pPr>
            <a:endParaRPr lang="en-US"/>
          </a:p>
        </p:txBody>
      </p:sp>
    </p:spTree>
    <p:extLst>
      <p:ext uri="{BB962C8B-B14F-4D97-AF65-F5344CB8AC3E}">
        <p14:creationId xmlns:p14="http://schemas.microsoft.com/office/powerpoint/2010/main" val="2366424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85725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986F144D-B5FC-6790-907D-D5BCDD6F5F59}"/>
              </a:ext>
            </a:extLst>
          </p:cNvPr>
          <p:cNvSpPr>
            <a:spLocks noGrp="1"/>
          </p:cNvSpPr>
          <p:nvPr>
            <p:ph type="title"/>
          </p:nvPr>
        </p:nvSpPr>
        <p:spPr>
          <a:xfrm>
            <a:off x="6418755" y="1159416"/>
            <a:ext cx="3651884" cy="1138488"/>
          </a:xfrm>
        </p:spPr>
        <p:txBody>
          <a:bodyPr>
            <a:normAutofit/>
          </a:bodyPr>
          <a:lstStyle/>
          <a:p>
            <a:r>
              <a:rPr lang="en-US" sz="2400">
                <a:solidFill>
                  <a:srgbClr val="000000"/>
                </a:solidFill>
                <a:latin typeface="Rockwell"/>
              </a:rPr>
              <a:t>Preparing Documentation</a:t>
            </a:r>
            <a:endParaRPr lang="en-US" sz="2400">
              <a:solidFill>
                <a:srgbClr val="000000"/>
              </a:solidFill>
            </a:endParaRPr>
          </a:p>
        </p:txBody>
      </p:sp>
      <p:sp>
        <p:nvSpPr>
          <p:cNvPr id="3" name="Content Placeholder 2">
            <a:extLst>
              <a:ext uri="{FF2B5EF4-FFF2-40B4-BE49-F238E27FC236}">
                <a16:creationId xmlns:a16="http://schemas.microsoft.com/office/drawing/2014/main" id="{3CFEBC20-EA3B-BB49-3AE6-6310ADCF1906}"/>
              </a:ext>
            </a:extLst>
          </p:cNvPr>
          <p:cNvSpPr>
            <a:spLocks noGrp="1"/>
          </p:cNvSpPr>
          <p:nvPr>
            <p:ph idx="1"/>
          </p:nvPr>
        </p:nvSpPr>
        <p:spPr>
          <a:xfrm>
            <a:off x="6437117" y="2029468"/>
            <a:ext cx="5288473" cy="4233099"/>
          </a:xfrm>
        </p:spPr>
        <p:txBody>
          <a:bodyPr vert="horz" lIns="68580" tIns="34290" rIns="68580" bIns="34290" rtlCol="0" anchor="t">
            <a:noAutofit/>
          </a:bodyPr>
          <a:lstStyle/>
          <a:p>
            <a:pPr marL="0" indent="0">
              <a:buNone/>
            </a:pPr>
            <a:endParaRPr lang="en-US" sz="1600" dirty="0">
              <a:solidFill>
                <a:srgbClr val="000000"/>
              </a:solidFill>
            </a:endParaRPr>
          </a:p>
          <a:p>
            <a:pPr>
              <a:buClr>
                <a:srgbClr val="9E3611"/>
              </a:buClr>
            </a:pPr>
            <a:r>
              <a:rPr lang="en-US" sz="1600" dirty="0">
                <a:solidFill>
                  <a:srgbClr val="000000"/>
                </a:solidFill>
                <a:ea typeface="+mn-lt"/>
                <a:cs typeface="+mn-lt"/>
              </a:rPr>
              <a:t>Recording and Preserving Evidence Requests: It's critical to keep records of all correspondence with the ISP concerning requests for evidence. Time stamps, email exchanges, and any other correspondence pertaining to the request must be preserved. </a:t>
            </a:r>
            <a:br>
              <a:rPr lang="en-US" sz="1600" dirty="0">
                <a:ea typeface="+mn-lt"/>
                <a:cs typeface="+mn-lt"/>
              </a:rPr>
            </a:br>
            <a:r>
              <a:rPr lang="en-US" sz="1600" dirty="0">
                <a:solidFill>
                  <a:srgbClr val="000000"/>
                </a:solidFill>
                <a:ea typeface="+mn-lt"/>
                <a:cs typeface="+mn-lt"/>
              </a:rPr>
              <a:t>• Significance of Detailed Documentation: To provide a transparent trail of evidence and guarantee accountability, detailed documentation must be kept up to date. Examples of the kinds of data that ought to be recorded in the records are the specifics of the evidence requested, the nature of the request, and any answers that were obtained. </a:t>
            </a:r>
            <a:endParaRPr lang="en-US" sz="1600" dirty="0">
              <a:solidFill>
                <a:srgbClr val="000000"/>
              </a:solidFill>
            </a:endParaRPr>
          </a:p>
          <a:p>
            <a:pPr>
              <a:buClr>
                <a:srgbClr val="9E3611"/>
              </a:buClr>
            </a:pPr>
            <a:endParaRPr lang="en-US" sz="1050" dirty="0">
              <a:solidFill>
                <a:srgbClr val="000000"/>
              </a:solidFill>
            </a:endParaRPr>
          </a:p>
        </p:txBody>
      </p:sp>
      <p:pic>
        <p:nvPicPr>
          <p:cNvPr id="5" name="Picture 4" descr="Different coloured organisers">
            <a:extLst>
              <a:ext uri="{FF2B5EF4-FFF2-40B4-BE49-F238E27FC236}">
                <a16:creationId xmlns:a16="http://schemas.microsoft.com/office/drawing/2014/main" id="{85601E5F-792B-F9DC-42C6-0A6D32BFCCA8}"/>
              </a:ext>
            </a:extLst>
          </p:cNvPr>
          <p:cNvPicPr>
            <a:picLocks noChangeAspect="1"/>
          </p:cNvPicPr>
          <p:nvPr/>
        </p:nvPicPr>
        <p:blipFill rotWithShape="1">
          <a:blip r:embed="rId2"/>
          <a:srcRect l="21552" r="21142" b="6"/>
          <a:stretch/>
        </p:blipFill>
        <p:spPr>
          <a:xfrm>
            <a:off x="1516601" y="1158735"/>
            <a:ext cx="4586800" cy="4842016"/>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p:spPr>
      </p:pic>
      <p:sp>
        <p:nvSpPr>
          <p:cNvPr id="11" name="Freeform: Shape 10">
            <a:extLst>
              <a:ext uri="{FF2B5EF4-FFF2-40B4-BE49-F238E27FC236}">
                <a16:creationId xmlns:a16="http://schemas.microsoft.com/office/drawing/2014/main" id="{96349AB3-1BD3-41E1-8979-1DBDCB5CD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16601" y="1158735"/>
            <a:ext cx="4586800" cy="4842016"/>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solidFill>
                <a:schemeClr val="lt1"/>
              </a:solidFill>
            </a:endParaRPr>
          </a:p>
        </p:txBody>
      </p:sp>
      <p:grpSp>
        <p:nvGrpSpPr>
          <p:cNvPr id="13" name="Group 12">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075294" y="5529511"/>
            <a:ext cx="342900" cy="342900"/>
            <a:chOff x="11361456" y="6195813"/>
            <a:chExt cx="548640" cy="548640"/>
          </a:xfrm>
        </p:grpSpPr>
        <p:sp>
          <p:nvSpPr>
            <p:cNvPr id="14" name="Oval 13">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5" name="Oval 14">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Tree>
    <p:extLst>
      <p:ext uri="{BB962C8B-B14F-4D97-AF65-F5344CB8AC3E}">
        <p14:creationId xmlns:p14="http://schemas.microsoft.com/office/powerpoint/2010/main" val="1914824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9C59C-95AA-97F5-172B-0022631C9F6E}"/>
              </a:ext>
            </a:extLst>
          </p:cNvPr>
          <p:cNvSpPr>
            <a:spLocks noGrp="1"/>
          </p:cNvSpPr>
          <p:nvPr>
            <p:ph type="title"/>
          </p:nvPr>
        </p:nvSpPr>
        <p:spPr>
          <a:xfrm>
            <a:off x="2197856" y="1239086"/>
            <a:ext cx="7672330" cy="1188647"/>
          </a:xfrm>
        </p:spPr>
        <p:txBody>
          <a:bodyPr>
            <a:normAutofit fontScale="90000"/>
          </a:bodyPr>
          <a:lstStyle/>
          <a:p>
            <a:r>
              <a:rPr lang="en-US" sz="3200">
                <a:latin typeface="Times New Roman"/>
                <a:cs typeface="Times New Roman"/>
              </a:rPr>
              <a:t>Legal Procedures and ISP Collaboration</a:t>
            </a:r>
            <a:r>
              <a:rPr lang="en-US">
                <a:latin typeface="Times New Roman"/>
                <a:cs typeface="Times New Roman"/>
              </a:rPr>
              <a:t> </a:t>
            </a:r>
            <a:endParaRPr lang="en-US"/>
          </a:p>
        </p:txBody>
      </p:sp>
      <p:graphicFrame>
        <p:nvGraphicFramePr>
          <p:cNvPr id="5" name="Content Placeholder 2">
            <a:extLst>
              <a:ext uri="{FF2B5EF4-FFF2-40B4-BE49-F238E27FC236}">
                <a16:creationId xmlns:a16="http://schemas.microsoft.com/office/drawing/2014/main" id="{4BE075ED-2798-7B6D-739B-700436666DC3}"/>
              </a:ext>
            </a:extLst>
          </p:cNvPr>
          <p:cNvGraphicFramePr>
            <a:graphicFrameLocks noGrp="1"/>
          </p:cNvGraphicFramePr>
          <p:nvPr>
            <p:ph idx="1"/>
            <p:extLst>
              <p:ext uri="{D42A27DB-BD31-4B8C-83A1-F6EECF244321}">
                <p14:modId xmlns:p14="http://schemas.microsoft.com/office/powerpoint/2010/main" val="1072755330"/>
              </p:ext>
            </p:extLst>
          </p:nvPr>
        </p:nvGraphicFramePr>
        <p:xfrm>
          <a:off x="1849084" y="2591209"/>
          <a:ext cx="8682209" cy="3833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4100" y="2367220"/>
            <a:ext cx="7543800" cy="60512"/>
          </a:xfrm>
          <a:prstGeom prst="rect">
            <a:avLst/>
          </a:prstGeom>
          <a:blipFill dpi="0" rotWithShape="1">
            <a:blip r:embed="rId7">
              <a:alphaModFix amt="85000"/>
              <a:lum bright="70000" contrast="-70000"/>
              <a:extLst>
                <a:ext uri="{BEBA8EAE-BF5A-486C-A8C5-ECC9F3942E4B}">
                  <a14:imgProps xmlns:a14="http://schemas.microsoft.com/office/drawing/2010/main">
                    <a14:imgLayer r:embed="rId8">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231798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9C9C-8433-3360-1925-6F32BC66F5D5}"/>
              </a:ext>
            </a:extLst>
          </p:cNvPr>
          <p:cNvSpPr>
            <a:spLocks noGrp="1"/>
          </p:cNvSpPr>
          <p:nvPr>
            <p:ph type="title"/>
          </p:nvPr>
        </p:nvSpPr>
        <p:spPr/>
        <p:txBody>
          <a:bodyPr/>
          <a:lstStyle/>
          <a:p>
            <a:r>
              <a:rPr lang="en-US" dirty="0"/>
              <a:t>Types of Evidence Obtained from an ISP</a:t>
            </a:r>
          </a:p>
        </p:txBody>
      </p:sp>
      <p:sp>
        <p:nvSpPr>
          <p:cNvPr id="3" name="Content Placeholder 2">
            <a:extLst>
              <a:ext uri="{FF2B5EF4-FFF2-40B4-BE49-F238E27FC236}">
                <a16:creationId xmlns:a16="http://schemas.microsoft.com/office/drawing/2014/main" id="{37398CD5-C2F1-9811-1CA1-0FD050107D79}"/>
              </a:ext>
            </a:extLst>
          </p:cNvPr>
          <p:cNvSpPr>
            <a:spLocks noGrp="1"/>
          </p:cNvSpPr>
          <p:nvPr>
            <p:ph idx="1"/>
          </p:nvPr>
        </p:nvSpPr>
        <p:spPr>
          <a:xfrm>
            <a:off x="1060323" y="2292858"/>
            <a:ext cx="10058400" cy="4050792"/>
          </a:xfrm>
        </p:spPr>
        <p:txBody>
          <a:bodyPr vert="horz" lIns="91440" tIns="45720" rIns="91440" bIns="45720" rtlCol="0" anchor="t">
            <a:normAutofit/>
          </a:bodyPr>
          <a:lstStyle/>
          <a:p>
            <a:r>
              <a:rPr lang="en-US" sz="1800" dirty="0"/>
              <a:t>IP address logs: Track the IP addresses assigned to devices accessing the internet.</a:t>
            </a:r>
          </a:p>
          <a:p>
            <a:endParaRPr lang="en-US" sz="1800" dirty="0"/>
          </a:p>
          <a:p>
            <a:r>
              <a:rPr lang="en-US" sz="1800" dirty="0"/>
              <a:t>Email records: consist of metadata and content associated with email communications </a:t>
            </a:r>
          </a:p>
          <a:p>
            <a:endParaRPr lang="en-US" sz="1800" dirty="0"/>
          </a:p>
          <a:p>
            <a:r>
              <a:rPr lang="en-US" sz="1800" dirty="0"/>
              <a:t>Web browsing history: comprises a log of websites visited by a user while accessing the internet through the ISP's network.</a:t>
            </a:r>
          </a:p>
          <a:p>
            <a:pPr marL="0" indent="0">
              <a:buNone/>
            </a:pPr>
            <a:endParaRPr lang="en-US" sz="1800" dirty="0"/>
          </a:p>
          <a:p>
            <a:r>
              <a:rPr lang="en-US" sz="1800" dirty="0"/>
              <a:t>Server logs: documenting interactions between clients and servers.</a:t>
            </a:r>
          </a:p>
        </p:txBody>
      </p:sp>
    </p:spTree>
    <p:extLst>
      <p:ext uri="{BB962C8B-B14F-4D97-AF65-F5344CB8AC3E}">
        <p14:creationId xmlns:p14="http://schemas.microsoft.com/office/powerpoint/2010/main" val="3091803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99D58-3EBC-D2BB-EF3A-6F2868000B32}"/>
              </a:ext>
            </a:extLst>
          </p:cNvPr>
          <p:cNvSpPr>
            <a:spLocks noGrp="1"/>
          </p:cNvSpPr>
          <p:nvPr>
            <p:ph type="title"/>
          </p:nvPr>
        </p:nvSpPr>
        <p:spPr/>
        <p:txBody>
          <a:bodyPr/>
          <a:lstStyle/>
          <a:p>
            <a:r>
              <a:rPr lang="en-US" dirty="0"/>
              <a:t>Practical Types of data collection</a:t>
            </a:r>
          </a:p>
        </p:txBody>
      </p:sp>
      <p:sp>
        <p:nvSpPr>
          <p:cNvPr id="3" name="Content Placeholder 2">
            <a:extLst>
              <a:ext uri="{FF2B5EF4-FFF2-40B4-BE49-F238E27FC236}">
                <a16:creationId xmlns:a16="http://schemas.microsoft.com/office/drawing/2014/main" id="{61F07845-7FFA-5B29-2D23-FA07E026715B}"/>
              </a:ext>
            </a:extLst>
          </p:cNvPr>
          <p:cNvSpPr>
            <a:spLocks noGrp="1"/>
          </p:cNvSpPr>
          <p:nvPr>
            <p:ph idx="1"/>
          </p:nvPr>
        </p:nvSpPr>
        <p:spPr/>
        <p:txBody>
          <a:bodyPr vert="horz" lIns="68580" tIns="34290" rIns="68580" bIns="34290" rtlCol="0" anchor="t">
            <a:normAutofit/>
          </a:bodyPr>
          <a:lstStyle/>
          <a:p>
            <a:r>
              <a:rPr lang="en-US" dirty="0"/>
              <a:t>An ISP may collect the following types of information about a user:</a:t>
            </a:r>
          </a:p>
          <a:p>
            <a:pPr lvl="1">
              <a:spcAft>
                <a:spcPts val="0"/>
              </a:spcAft>
              <a:buClr>
                <a:srgbClr val="9E3611"/>
              </a:buClr>
              <a:buFont typeface="Courier New" pitchFamily="2" charset="2"/>
              <a:buChar char="o"/>
            </a:pPr>
            <a:r>
              <a:rPr lang="en-US" dirty="0"/>
              <a:t>IP Addresses – can reveal additional information as part of metadata.</a:t>
            </a:r>
          </a:p>
          <a:p>
            <a:pPr lvl="1">
              <a:spcAft>
                <a:spcPts val="0"/>
              </a:spcAft>
              <a:buClr>
                <a:srgbClr val="9E3611"/>
              </a:buClr>
              <a:buFont typeface="Courier New" pitchFamily="2" charset="2"/>
              <a:buChar char="o"/>
            </a:pPr>
            <a:r>
              <a:rPr lang="en-US" dirty="0"/>
              <a:t>Browsing History – tracking of webpages that a user visits.</a:t>
            </a:r>
          </a:p>
          <a:p>
            <a:pPr lvl="1">
              <a:spcAft>
                <a:spcPts val="0"/>
              </a:spcAft>
              <a:buClr>
                <a:srgbClr val="9E3611"/>
              </a:buClr>
              <a:buFont typeface="Courier New" pitchFamily="2" charset="2"/>
              <a:buChar char="o"/>
            </a:pPr>
            <a:r>
              <a:rPr lang="en-US" dirty="0"/>
              <a:t>Location Information – this may include physical addresses or even GPS info.</a:t>
            </a:r>
          </a:p>
          <a:p>
            <a:pPr lvl="1">
              <a:spcAft>
                <a:spcPts val="0"/>
              </a:spcAft>
              <a:buClr>
                <a:srgbClr val="9E3611"/>
              </a:buClr>
              <a:buFont typeface="Courier New" pitchFamily="2" charset="2"/>
              <a:buChar char="o"/>
            </a:pPr>
            <a:r>
              <a:rPr lang="en-US" dirty="0"/>
              <a:t>Unencrypted Information – this could include DNS queries, search queries, or even certain downloads from non-https websites.</a:t>
            </a:r>
          </a:p>
          <a:p>
            <a:pPr lvl="1">
              <a:spcAft>
                <a:spcPts val="0"/>
              </a:spcAft>
              <a:buClr>
                <a:srgbClr val="9E3611"/>
              </a:buClr>
              <a:buFont typeface="Courier New" pitchFamily="2" charset="2"/>
              <a:buChar char="o"/>
            </a:pPr>
            <a:r>
              <a:rPr lang="en-US" dirty="0"/>
              <a:t>Personally Identifiable Information (PII) - customer information such as Name, Address, SSN, Billing Information, as well as any 3rd party data collection.</a:t>
            </a:r>
          </a:p>
          <a:p>
            <a:pPr lvl="1">
              <a:spcAft>
                <a:spcPts val="0"/>
              </a:spcAft>
              <a:buClr>
                <a:srgbClr val="9E3611"/>
              </a:buClr>
              <a:buFont typeface="Courier New" pitchFamily="2" charset="2"/>
              <a:buChar char="o"/>
            </a:pPr>
            <a:r>
              <a:rPr lang="en-US" dirty="0"/>
              <a:t>Metrics on data usage - this could include bandwidth utilization in relation to timing to identify certain types of traffic, such as the use of VPNs.</a:t>
            </a:r>
          </a:p>
          <a:p>
            <a:pPr>
              <a:buClr>
                <a:srgbClr val="9E3611"/>
              </a:buClr>
            </a:pPr>
            <a:r>
              <a:rPr lang="en-US" dirty="0"/>
              <a:t>Other data may be collected from third parties, such as advertising brokers.</a:t>
            </a:r>
          </a:p>
        </p:txBody>
      </p:sp>
    </p:spTree>
    <p:extLst>
      <p:ext uri="{BB962C8B-B14F-4D97-AF65-F5344CB8AC3E}">
        <p14:creationId xmlns:p14="http://schemas.microsoft.com/office/powerpoint/2010/main" val="3626178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4CE6F-8786-9437-2DE3-99B6CAA3AC2D}"/>
              </a:ext>
            </a:extLst>
          </p:cNvPr>
          <p:cNvSpPr>
            <a:spLocks noGrp="1"/>
          </p:cNvSpPr>
          <p:nvPr>
            <p:ph type="title"/>
          </p:nvPr>
        </p:nvSpPr>
        <p:spPr/>
        <p:txBody>
          <a:bodyPr/>
          <a:lstStyle/>
          <a:p>
            <a:r>
              <a:rPr lang="en-US"/>
              <a:t>Court cases involving isp data</a:t>
            </a:r>
          </a:p>
        </p:txBody>
      </p:sp>
      <p:sp>
        <p:nvSpPr>
          <p:cNvPr id="3" name="Content Placeholder 2">
            <a:extLst>
              <a:ext uri="{FF2B5EF4-FFF2-40B4-BE49-F238E27FC236}">
                <a16:creationId xmlns:a16="http://schemas.microsoft.com/office/drawing/2014/main" id="{131C6A2A-ABC9-8188-66CB-F79677F72843}"/>
              </a:ext>
            </a:extLst>
          </p:cNvPr>
          <p:cNvSpPr>
            <a:spLocks noGrp="1"/>
          </p:cNvSpPr>
          <p:nvPr>
            <p:ph idx="1"/>
          </p:nvPr>
        </p:nvSpPr>
        <p:spPr/>
        <p:txBody>
          <a:bodyPr vert="horz" lIns="68580" tIns="34290" rIns="68580" bIns="34290" rtlCol="0" anchor="t">
            <a:normAutofit/>
          </a:bodyPr>
          <a:lstStyle/>
          <a:p>
            <a:pPr>
              <a:buFont typeface="Arial" pitchFamily="2" charset="2"/>
              <a:buChar char="•"/>
            </a:pPr>
            <a:r>
              <a:rPr lang="en-US"/>
              <a:t>Carpenter vs United States (2018)</a:t>
            </a:r>
          </a:p>
          <a:p>
            <a:pPr lvl="1">
              <a:buClr>
                <a:srgbClr val="9E3611"/>
              </a:buClr>
              <a:buFont typeface="Courier New,monospace" pitchFamily="2" charset="2"/>
              <a:buChar char="o"/>
            </a:pPr>
            <a:r>
              <a:rPr lang="en-US"/>
              <a:t>U.S Supreme Court ruled that mobile location data was considered to be protected under the Fourth Amendment from unreasonable search and seizure and that such data requires a warrant (Epic, </a:t>
            </a:r>
            <a:r>
              <a:rPr lang="en-US" err="1"/>
              <a:t>n.d</a:t>
            </a:r>
            <a:r>
              <a:rPr lang="en-US"/>
              <a:t>).</a:t>
            </a:r>
          </a:p>
          <a:p>
            <a:pPr lvl="1">
              <a:buClr>
                <a:srgbClr val="9E3611"/>
              </a:buClr>
              <a:buFont typeface="Courier New,monospace" pitchFamily="2" charset="2"/>
              <a:buChar char="o"/>
            </a:pPr>
            <a:r>
              <a:rPr lang="en-US"/>
              <a:t>Originally this data was gathered under the Stored Communications Act, which does not require probable cause. </a:t>
            </a:r>
          </a:p>
          <a:p>
            <a:pPr>
              <a:spcAft>
                <a:spcPts val="200"/>
              </a:spcAft>
              <a:buClr>
                <a:srgbClr val="9E3611"/>
              </a:buClr>
              <a:buFont typeface="Arial" pitchFamily="2" charset="2"/>
              <a:buChar char="•"/>
            </a:pPr>
            <a:r>
              <a:rPr lang="en-US"/>
              <a:t>United States vs Wilson (2021)</a:t>
            </a:r>
          </a:p>
          <a:p>
            <a:pPr lvl="1">
              <a:buClr>
                <a:srgbClr val="9E3611"/>
              </a:buClr>
              <a:buFont typeface="Courier New,monospace" pitchFamily="2" charset="2"/>
              <a:buChar char="o"/>
            </a:pPr>
            <a:r>
              <a:rPr lang="en-US"/>
              <a:t>Challenges private data being transmitted without a warrant.</a:t>
            </a:r>
          </a:p>
          <a:p>
            <a:pPr lvl="1">
              <a:buClr>
                <a:srgbClr val="9E3611"/>
              </a:buClr>
              <a:buFont typeface="Courier New,monospace" pitchFamily="2" charset="2"/>
              <a:buChar char="o"/>
            </a:pPr>
            <a:r>
              <a:rPr lang="en-US"/>
              <a:t>Argument was in how initial data review was basis for additional findings, however the accuracy of the initial review was in question. </a:t>
            </a:r>
          </a:p>
          <a:p>
            <a:pPr lvl="1">
              <a:buClr>
                <a:srgbClr val="9E3611"/>
              </a:buClr>
              <a:buFont typeface="Courier New,monospace" pitchFamily="2" charset="2"/>
              <a:buChar char="o"/>
            </a:pPr>
            <a:r>
              <a:rPr lang="en-US"/>
              <a:t>Outcome of this case still leaves digital privacy concerns regarding private entity monitoring of data and automated reporting to government agencies. </a:t>
            </a:r>
          </a:p>
          <a:p>
            <a:pPr lvl="1">
              <a:spcAft>
                <a:spcPts val="200"/>
              </a:spcAft>
              <a:buClr>
                <a:srgbClr val="9E3611"/>
              </a:buClr>
              <a:buFont typeface="Courier New,monospace" pitchFamily="2" charset="2"/>
              <a:buChar char="o"/>
            </a:pPr>
            <a:endParaRPr lang="en-US"/>
          </a:p>
          <a:p>
            <a:pPr>
              <a:spcAft>
                <a:spcPts val="200"/>
              </a:spcAft>
              <a:buClr>
                <a:srgbClr val="9E3611"/>
              </a:buClr>
              <a:buFont typeface="Arial" pitchFamily="2" charset="2"/>
              <a:buChar char="•"/>
            </a:pPr>
            <a:endParaRPr lang="en-US"/>
          </a:p>
          <a:p>
            <a:pPr>
              <a:buClr>
                <a:srgbClr val="9E3611"/>
              </a:buClr>
              <a:buFont typeface="Arial" pitchFamily="2" charset="2"/>
              <a:buChar char="•"/>
            </a:pPr>
            <a:endParaRPr lang="en-US"/>
          </a:p>
          <a:p>
            <a:pPr>
              <a:spcAft>
                <a:spcPts val="150"/>
              </a:spcAft>
              <a:buClr>
                <a:srgbClr val="9E3611"/>
              </a:buClr>
              <a:buFont typeface="Arial" pitchFamily="2" charset="2"/>
              <a:buChar char="•"/>
            </a:pPr>
            <a:endParaRPr lang="en-US"/>
          </a:p>
          <a:p>
            <a:pPr lvl="1">
              <a:spcAft>
                <a:spcPts val="150"/>
              </a:spcAft>
              <a:buClr>
                <a:srgbClr val="9E3611"/>
              </a:buClr>
              <a:buFont typeface="Courier New,monospace" pitchFamily="2" charset="2"/>
              <a:buChar char="o"/>
            </a:pPr>
            <a:endParaRPr lang="en-US"/>
          </a:p>
          <a:p>
            <a:pPr>
              <a:spcAft>
                <a:spcPts val="150"/>
              </a:spcAft>
              <a:buClr>
                <a:srgbClr val="9E3611"/>
              </a:buClr>
              <a:buFont typeface="Arial" pitchFamily="2" charset="2"/>
              <a:buChar char="•"/>
            </a:pPr>
            <a:endParaRPr lang="en-US"/>
          </a:p>
          <a:p>
            <a:pPr>
              <a:buClr>
                <a:srgbClr val="9E3611"/>
              </a:buClr>
              <a:buFont typeface="Arial" pitchFamily="2" charset="2"/>
              <a:buChar char="•"/>
            </a:pPr>
            <a:endParaRPr lang="en-US"/>
          </a:p>
        </p:txBody>
      </p:sp>
    </p:spTree>
    <p:extLst>
      <p:ext uri="{BB962C8B-B14F-4D97-AF65-F5344CB8AC3E}">
        <p14:creationId xmlns:p14="http://schemas.microsoft.com/office/powerpoint/2010/main" val="14520725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1277</Words>
  <Application>Microsoft Office PowerPoint</Application>
  <PresentationFormat>Widescreen</PresentationFormat>
  <Paragraphs>81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Wood Type</vt:lpstr>
      <vt:lpstr>Obtaining Evidence from an ISP</vt:lpstr>
      <vt:lpstr>INtroduction </vt:lpstr>
      <vt:lpstr>Understanding Legal Framework</vt:lpstr>
      <vt:lpstr>Expanding on Legal frameworks</vt:lpstr>
      <vt:lpstr>Preparing Documentation</vt:lpstr>
      <vt:lpstr>Legal Procedures and ISP Collaboration </vt:lpstr>
      <vt:lpstr>Types of Evidence Obtained from an ISP</vt:lpstr>
      <vt:lpstr>Practical Types of data collection</vt:lpstr>
      <vt:lpstr>Court cases involving isp data</vt:lpstr>
      <vt:lpstr>Privacy concerns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subham tiwari</dc:creator>
  <cp:lastModifiedBy>Tiwari, Subham</cp:lastModifiedBy>
  <cp:revision>7</cp:revision>
  <dcterms:created xsi:type="dcterms:W3CDTF">2024-04-08T20:11:17Z</dcterms:created>
  <dcterms:modified xsi:type="dcterms:W3CDTF">2024-04-15T01:25:38Z</dcterms:modified>
</cp:coreProperties>
</file>