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2" r:id="rId2"/>
    <p:sldId id="364" r:id="rId3"/>
    <p:sldId id="372" r:id="rId4"/>
    <p:sldId id="363" r:id="rId5"/>
    <p:sldId id="377" r:id="rId6"/>
    <p:sldId id="375" r:id="rId7"/>
    <p:sldId id="367" r:id="rId8"/>
    <p:sldId id="374" r:id="rId9"/>
    <p:sldId id="376" r:id="rId10"/>
    <p:sldId id="365" r:id="rId11"/>
    <p:sldId id="366" r:id="rId12"/>
    <p:sldId id="369" r:id="rId13"/>
    <p:sldId id="370" r:id="rId14"/>
    <p:sldId id="371" r:id="rId15"/>
  </p:sldIdLst>
  <p:sldSz cx="9144000" cy="6858000" type="screen4x3"/>
  <p:notesSz cx="7086600" cy="102108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B2B2B2"/>
    <a:srgbClr val="762536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0" autoAdjust="0"/>
    <p:restoredTop sz="95220" autoAdjust="0"/>
  </p:normalViewPr>
  <p:slideViewPr>
    <p:cSldViewPr snapToObjects="1">
      <p:cViewPr varScale="1">
        <p:scale>
          <a:sx n="81" d="100"/>
          <a:sy n="81" d="100"/>
        </p:scale>
        <p:origin x="9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8" d="100"/>
          <a:sy n="58" d="100"/>
        </p:scale>
        <p:origin x="3274" y="77"/>
      </p:cViewPr>
      <p:guideLst>
        <p:guide orient="horz" pos="3216"/>
        <p:guide pos="223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fld id="{CADF1908-6F99-4C7E-A86E-5A3D5850039C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/>
            </a:lvl1pPr>
          </a:lstStyle>
          <a:p>
            <a:pPr>
              <a:defRPr/>
            </a:pPr>
            <a:fld id="{FF2F7E65-3064-4195-A51B-1E7AF8EDE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8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fld id="{385FA93E-39C9-4A94-881A-8C1600979D77}" type="datetimeFigureOut">
              <a:rPr lang="hu-HU"/>
              <a:pPr>
                <a:defRPr/>
              </a:pPr>
              <a:t>2020. 05. 26.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/>
            </a:lvl1pPr>
          </a:lstStyle>
          <a:p>
            <a:pPr>
              <a:defRPr/>
            </a:pPr>
            <a:fld id="{A59DE0D6-C1D2-4A55-B380-5666C453334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365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DE0D6-C1D2-4A55-B380-5666C4533347}" type="slidenum">
              <a:rPr lang="hu-HU" altLang="en-US" smtClean="0"/>
              <a:pPr>
                <a:defRPr/>
              </a:pPr>
              <a:t>1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08962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 BME-MIT 2020</a:t>
            </a:r>
            <a:endParaRPr lang="en-US" altLang="en-US" sz="12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Budapesti Műszaki és Gazdaságtudományi Egyetem</a:t>
            </a:r>
          </a:p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Méréstechnika és Információs Rendszerek Tanszék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0873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800" b="0" dirty="0" err="1">
                <a:solidFill>
                  <a:schemeClr val="bg1"/>
                </a:solidFill>
              </a:rPr>
              <a:t>BSc</a:t>
            </a:r>
            <a:r>
              <a:rPr lang="hu-HU" altLang="en-US" sz="1800" b="0" dirty="0">
                <a:solidFill>
                  <a:schemeClr val="bg1"/>
                </a:solidFill>
              </a:rPr>
              <a:t> Önálló laboratórium beszámoló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pic>
        <p:nvPicPr>
          <p:cNvPr id="8" name="Picture 15" descr="logo_iras_jobb_oldal_600dpi_cmyk_v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229225"/>
            <a:ext cx="37449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510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20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none" baseline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41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5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352925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7288"/>
            <a:ext cx="4352925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8858250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3697288"/>
            <a:ext cx="8858250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2124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Mintacím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Mintaszöveg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  <a:p>
            <a:pPr lvl="1"/>
            <a:r>
              <a:rPr lang="en-US" altLang="en-US" dirty="0" err="1"/>
              <a:t>Második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2"/>
            <a:r>
              <a:rPr lang="en-US" altLang="en-US" dirty="0" err="1"/>
              <a:t>Harmadik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3"/>
            <a:r>
              <a:rPr lang="en-US" altLang="en-US" dirty="0" err="1"/>
              <a:t>Negyedik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4"/>
            <a:r>
              <a:rPr lang="en-US" altLang="en-US" dirty="0" err="1"/>
              <a:t>Ötödik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</p:txBody>
      </p:sp>
      <p:sp>
        <p:nvSpPr>
          <p:cNvPr id="1028" name="Rectangle 22"/>
          <p:cNvSpPr>
            <a:spLocks noChangeArrowheads="1"/>
          </p:cNvSpPr>
          <p:nvPr userDrawn="1"/>
        </p:nvSpPr>
        <p:spPr bwMode="auto">
          <a:xfrm>
            <a:off x="1409700" y="6457950"/>
            <a:ext cx="4737100" cy="400050"/>
          </a:xfrm>
          <a:prstGeom prst="rect">
            <a:avLst/>
          </a:prstGeom>
          <a:gradFill rotWithShape="1">
            <a:gsLst>
              <a:gs pos="0">
                <a:srgbClr val="762536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BME-MIT 2020</a:t>
            </a:r>
            <a:endParaRPr lang="en-US" altLang="en-US" sz="120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95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logo_iras_jobb_oldal_600dpi_cmyk_v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6462713"/>
            <a:ext cx="18907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7993063" y="6489700"/>
            <a:ext cx="10937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7707DCA-08B9-4ADA-9CE1-6671F1461306}" type="slidenum">
              <a:rPr lang="en-US" altLang="en-US" sz="1600" b="0" smtClean="0">
                <a:solidFill>
                  <a:srgbClr val="762536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hu-HU" altLang="en-US" sz="1600" b="0" dirty="0">
                <a:solidFill>
                  <a:srgbClr val="762536"/>
                </a:solidFill>
                <a:latin typeface="Arial" panose="020B0604020202020204" pitchFamily="34" charset="0"/>
              </a:rPr>
              <a:t>. fólia</a:t>
            </a:r>
            <a:endParaRPr lang="en-US" altLang="en-US" sz="1600" b="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685800" y="1374775"/>
            <a:ext cx="7772400" cy="1470025"/>
          </a:xfrm>
        </p:spPr>
        <p:txBody>
          <a:bodyPr/>
          <a:lstStyle/>
          <a:p>
            <a:r>
              <a:rPr lang="hu-HU" altLang="en-US" sz="2800" dirty="0"/>
              <a:t>Automatizált kerti öntözőrendszer </a:t>
            </a:r>
            <a:r>
              <a:rPr lang="hu-HU" altLang="en-US" sz="2800" dirty="0" err="1"/>
              <a:t>IoT</a:t>
            </a:r>
            <a:r>
              <a:rPr lang="hu-HU" altLang="en-US" sz="2800" dirty="0"/>
              <a:t> alapokon</a:t>
            </a:r>
            <a:br>
              <a:rPr lang="hu-HU" altLang="en-US" sz="2800" dirty="0"/>
            </a:br>
            <a:endParaRPr lang="en-US" altLang="en-US" sz="2800" dirty="0"/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1371600" y="3246438"/>
            <a:ext cx="6400800" cy="1277937"/>
          </a:xfrm>
        </p:spPr>
        <p:txBody>
          <a:bodyPr/>
          <a:lstStyle/>
          <a:p>
            <a:r>
              <a:rPr lang="hu-HU" altLang="en-US" dirty="0"/>
              <a:t>Berta Máté</a:t>
            </a:r>
          </a:p>
          <a:p>
            <a:r>
              <a:rPr lang="hu-HU" altLang="en-US" sz="2000" dirty="0"/>
              <a:t>Konzulens:</a:t>
            </a:r>
            <a:br>
              <a:rPr lang="en-US" altLang="en-US" dirty="0"/>
            </a:br>
            <a:r>
              <a:rPr lang="hu-HU" altLang="en-US" dirty="0"/>
              <a:t>Naszály Gábor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/>
              <a:t>FreeRTOS</a:t>
            </a:r>
            <a:r>
              <a:rPr lang="hu-HU" altLang="hu-HU" dirty="0"/>
              <a:t> </a:t>
            </a:r>
            <a:r>
              <a:rPr lang="hu-HU" altLang="hu-HU" dirty="0" err="1"/>
              <a:t>Tasks</a:t>
            </a:r>
            <a:r>
              <a:rPr lang="hu-HU" altLang="hu-HU" dirty="0"/>
              <a:t> 1.</a:t>
            </a:r>
            <a:endParaRPr lang="en-US" altLang="hu-HU" dirty="0"/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05B398D3-0449-43BF-870E-9F42164C7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55" y="720725"/>
            <a:ext cx="7712060" cy="5730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3BFFF-1B14-4A8F-89A1-48D9B809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wrap="none" anchor="b">
            <a:normAutofit/>
          </a:bodyPr>
          <a:lstStyle/>
          <a:p>
            <a:r>
              <a:rPr lang="hu-HU" dirty="0" err="1"/>
              <a:t>Task</a:t>
            </a:r>
            <a:r>
              <a:rPr lang="hu-HU" dirty="0"/>
              <a:t> 2.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9B144D6-072A-4324-9DD8-E7883A77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4" y="1330598"/>
            <a:ext cx="4378386" cy="4525421"/>
          </a:xfrm>
          <a:prstGeom prst="rect">
            <a:avLst/>
          </a:prstGeom>
          <a:noFill/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9BA67C-96C8-4C48-A831-152163C9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/>
          <a:p>
            <a:r>
              <a:rPr lang="hu-HU" dirty="0"/>
              <a:t>Kiegészítendő MQTT esemény kezelés</a:t>
            </a:r>
          </a:p>
          <a:p>
            <a:r>
              <a:rPr lang="hu-HU" dirty="0"/>
              <a:t>Last Will &amp; </a:t>
            </a:r>
            <a:r>
              <a:rPr lang="hu-HU" dirty="0" err="1"/>
              <a:t>Testament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6DD7627-2D79-48E7-A1E6-B6F4FA33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45" y="3338990"/>
            <a:ext cx="2964437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AB6BDE-C0EB-4796-AB6C-7A0EDB6C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-RED 1.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F4C8A7F-F298-4EC4-AE86-F948BDCAB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7" y="1235734"/>
            <a:ext cx="8959726" cy="43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C2E6B-3989-4F41-AA0F-AE1132D4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-RED 2.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B164ED-014D-49E7-B15A-D792822D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043735"/>
            <a:ext cx="9113520" cy="45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CC6CA7-99A4-4910-A320-CC2644A2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Fejleszthetőség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E30BF-F729-4EE5-A955-B565EFC7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9" y="863715"/>
            <a:ext cx="8858250" cy="5529263"/>
          </a:xfrm>
        </p:spPr>
        <p:txBody>
          <a:bodyPr/>
          <a:lstStyle/>
          <a:p>
            <a:r>
              <a:rPr lang="hu-HU" dirty="0"/>
              <a:t>Deep </a:t>
            </a:r>
            <a:r>
              <a:rPr lang="hu-HU" dirty="0" err="1"/>
              <a:t>sleep</a:t>
            </a:r>
            <a:r>
              <a:rPr lang="hu-HU" dirty="0"/>
              <a:t> inaktív időszakban</a:t>
            </a:r>
          </a:p>
          <a:p>
            <a:r>
              <a:rPr lang="hu-HU" dirty="0"/>
              <a:t>Kliens – Kliens kommunikáció (BLE?)</a:t>
            </a:r>
          </a:p>
          <a:p>
            <a:r>
              <a:rPr lang="hu-HU" dirty="0"/>
              <a:t>Kliens – Szerver kommunikáció</a:t>
            </a:r>
          </a:p>
          <a:p>
            <a:pPr lvl="1"/>
            <a:r>
              <a:rPr lang="hu-HU" dirty="0"/>
              <a:t>Távoli vezérlés &amp; tiltás</a:t>
            </a:r>
          </a:p>
          <a:p>
            <a:pPr lvl="1"/>
            <a:r>
              <a:rPr lang="hu-HU" dirty="0"/>
              <a:t>Információ szétosztás</a:t>
            </a:r>
          </a:p>
          <a:p>
            <a:pPr lvl="1"/>
            <a:r>
              <a:rPr lang="hu-HU" dirty="0"/>
              <a:t>OTA update</a:t>
            </a:r>
          </a:p>
          <a:p>
            <a:r>
              <a:rPr lang="hu-HU" dirty="0"/>
              <a:t>Fényerő mérés</a:t>
            </a:r>
          </a:p>
          <a:p>
            <a:r>
              <a:rPr lang="hu-HU" dirty="0"/>
              <a:t>Páratartalom mérés</a:t>
            </a:r>
          </a:p>
          <a:p>
            <a:r>
              <a:rPr lang="hu-HU" dirty="0" err="1"/>
              <a:t>Szolenoid</a:t>
            </a:r>
            <a:r>
              <a:rPr lang="hu-HU" dirty="0"/>
              <a:t> szelepet működtető elektronika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0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Feladat 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Rendszerterv készítése és választott komponens kidolgozása</a:t>
            </a:r>
          </a:p>
          <a:p>
            <a:r>
              <a:rPr lang="hu-HU" altLang="en-US" dirty="0"/>
              <a:t>A megoldás során elkészül:</a:t>
            </a:r>
          </a:p>
          <a:p>
            <a:pPr lvl="1"/>
            <a:r>
              <a:rPr lang="hu-HU" altLang="en-US" dirty="0"/>
              <a:t>Funkciókat jelképező hardver </a:t>
            </a:r>
            <a:r>
              <a:rPr lang="hu-HU" altLang="en-US" dirty="0" err="1"/>
              <a:t>breadboardon</a:t>
            </a:r>
            <a:endParaRPr lang="hu-HU" altLang="en-US" dirty="0"/>
          </a:p>
          <a:p>
            <a:pPr lvl="1"/>
            <a:r>
              <a:rPr lang="hu-HU" altLang="en-US" dirty="0"/>
              <a:t>Szoftver µC-re</a:t>
            </a:r>
          </a:p>
          <a:p>
            <a:pPr lvl="1"/>
            <a:r>
              <a:rPr lang="hu-HU" altLang="en-US" dirty="0"/>
              <a:t>Szoftver központi számítógépre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188FF-A6B1-41F1-994C-9A932374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Rendszerterv 1.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939552-7040-4497-8CC1-EADE867D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1"/>
            <a:ext cx="8704600" cy="1041580"/>
          </a:xfrm>
        </p:spPr>
        <p:txBody>
          <a:bodyPr/>
          <a:lstStyle/>
          <a:p>
            <a:pPr marL="0" indent="0">
              <a:buNone/>
            </a:pPr>
            <a:r>
              <a:rPr lang="hu-HU" altLang="en-US" dirty="0" err="1"/>
              <a:t>Smart</a:t>
            </a:r>
            <a:r>
              <a:rPr lang="hu-HU" altLang="en-US" dirty="0"/>
              <a:t> </a:t>
            </a:r>
            <a:r>
              <a:rPr lang="hu-HU" altLang="en-US" dirty="0" err="1"/>
              <a:t>Watering</a:t>
            </a:r>
            <a:r>
              <a:rPr lang="hu-HU" altLang="en-US" dirty="0"/>
              <a:t> </a:t>
            </a:r>
            <a:r>
              <a:rPr lang="hu-HU" altLang="en-US" dirty="0" err="1"/>
              <a:t>Automation</a:t>
            </a:r>
            <a:r>
              <a:rPr lang="hu-HU" altLang="en-US" dirty="0"/>
              <a:t> Network– S.W.A</a:t>
            </a:r>
            <a:r>
              <a:rPr lang="hu-HU" altLang="en-US"/>
              <a:t>.N.</a:t>
            </a:r>
            <a:endParaRPr lang="hu-HU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81F389B-9531-496A-B2FA-308157AE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538790"/>
            <a:ext cx="7704488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Rendszerterv 2.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u-HU" altLang="hu-HU" dirty="0"/>
          </a:p>
          <a:p>
            <a:pPr marL="457200" lvl="1" indent="0">
              <a:buNone/>
            </a:pPr>
            <a:endParaRPr lang="hu-HU" alt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6309FF3-5432-4ECC-8F5E-E94304A8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975147"/>
            <a:ext cx="7955969" cy="4907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08D7146-2C6B-4E5F-8CE7-2B2F1602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Mikrovezérlő és központi számítógép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7DB370F-0ABF-4050-863E-08375EC941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5059195" cy="5529263"/>
          </a:xfrm>
        </p:spPr>
        <p:txBody>
          <a:bodyPr/>
          <a:lstStyle/>
          <a:p>
            <a:r>
              <a:rPr lang="en-US" dirty="0"/>
              <a:t>ESP32-DevKitC Ver. D</a:t>
            </a:r>
            <a:endParaRPr lang="hu-HU" dirty="0"/>
          </a:p>
          <a:p>
            <a:pPr lvl="1"/>
            <a:r>
              <a:rPr lang="hu-HU" dirty="0"/>
              <a:t>2x 32 bites processzor</a:t>
            </a:r>
          </a:p>
          <a:p>
            <a:pPr lvl="1"/>
            <a:r>
              <a:rPr lang="hu-HU" dirty="0"/>
              <a:t>Low </a:t>
            </a:r>
            <a:r>
              <a:rPr lang="hu-HU" dirty="0" err="1"/>
              <a:t>Power</a:t>
            </a:r>
            <a:r>
              <a:rPr lang="hu-HU" dirty="0"/>
              <a:t> Co-processzor</a:t>
            </a:r>
          </a:p>
          <a:p>
            <a:pPr lvl="1"/>
            <a:r>
              <a:rPr lang="hu-HU" dirty="0"/>
              <a:t>Wifi, BLE</a:t>
            </a:r>
          </a:p>
          <a:p>
            <a:pPr lvl="1"/>
            <a:r>
              <a:rPr lang="hu-HU" dirty="0"/>
              <a:t>I2C, SPI, UART</a:t>
            </a:r>
          </a:p>
          <a:p>
            <a:pPr lvl="1"/>
            <a:r>
              <a:rPr lang="hu-HU" dirty="0"/>
              <a:t>2x ADC(12 bit, SAR)</a:t>
            </a:r>
          </a:p>
          <a:p>
            <a:r>
              <a:rPr lang="hu-HU" dirty="0" err="1"/>
              <a:t>Raspberry</a:t>
            </a:r>
            <a:r>
              <a:rPr lang="hu-HU" dirty="0"/>
              <a:t> Pi </a:t>
            </a:r>
            <a:r>
              <a:rPr lang="hu-HU" dirty="0" err="1"/>
              <a:t>Zero</a:t>
            </a:r>
            <a:r>
              <a:rPr lang="hu-HU" dirty="0"/>
              <a:t> W</a:t>
            </a:r>
          </a:p>
          <a:p>
            <a:pPr lvl="1"/>
            <a:r>
              <a:rPr lang="hu-HU" dirty="0"/>
              <a:t>BCM2835 </a:t>
            </a:r>
            <a:r>
              <a:rPr lang="hu-HU" dirty="0" err="1"/>
              <a:t>SoC</a:t>
            </a:r>
            <a:endParaRPr lang="hu-HU" dirty="0"/>
          </a:p>
          <a:p>
            <a:pPr lvl="1"/>
            <a:r>
              <a:rPr lang="hu-HU" dirty="0"/>
              <a:t>Több Linux disztribúció</a:t>
            </a:r>
          </a:p>
          <a:p>
            <a:pPr lvl="1"/>
            <a:r>
              <a:rPr lang="hu-HU" dirty="0"/>
              <a:t>40 GPIO</a:t>
            </a:r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D252C1-25AC-472A-A6C5-E1752E42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58" y="1299230"/>
            <a:ext cx="2673930" cy="1969870"/>
          </a:xfrm>
          <a:prstGeom prst="rect">
            <a:avLst/>
          </a:prstGeom>
          <a:noFill/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4B70FD8-785F-4026-BB79-1B4BEEA0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3879050"/>
            <a:ext cx="3648737" cy="19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FECD9D-86F0-4CD8-8252-DCDEF8C6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Szenzorok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7F9903-B8D5-4875-A6AE-45D6A688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BMP280</a:t>
            </a:r>
          </a:p>
          <a:p>
            <a:pPr lvl="1"/>
            <a:r>
              <a:rPr lang="hu-HU" dirty="0"/>
              <a:t>Hőmérséklet</a:t>
            </a:r>
          </a:p>
          <a:p>
            <a:pPr lvl="1"/>
            <a:r>
              <a:rPr lang="hu-HU" dirty="0"/>
              <a:t>Nyomás</a:t>
            </a:r>
          </a:p>
          <a:p>
            <a:r>
              <a:rPr lang="hu-HU" dirty="0"/>
              <a:t>Talaj nedvesség tartalom mérés</a:t>
            </a:r>
          </a:p>
          <a:p>
            <a:pPr lvl="1"/>
            <a:r>
              <a:rPr lang="hu-HU" dirty="0" err="1"/>
              <a:t>Rezisztív</a:t>
            </a:r>
            <a:endParaRPr lang="hu-HU" dirty="0"/>
          </a:p>
          <a:p>
            <a:pPr lvl="1"/>
            <a:r>
              <a:rPr lang="hu-HU" dirty="0"/>
              <a:t>Kapacitív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9D2A701-9882-485E-839F-06B23A61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65" y="859469"/>
            <a:ext cx="1668925" cy="134123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34BF4DA-05C5-4380-8F64-A71C060B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113965"/>
            <a:ext cx="2520139" cy="26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142163-D366-45D7-A55D-8BD165DA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Breadboard</a:t>
            </a:r>
            <a:r>
              <a:rPr lang="hu-HU" dirty="0"/>
              <a:t> </a:t>
            </a:r>
            <a:r>
              <a:rPr lang="hu-HU" dirty="0" err="1"/>
              <a:t>prototipizálás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5B16BD4-0DAD-45AA-BFC4-74918EEF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7917" y="-235632"/>
            <a:ext cx="5738138" cy="7650851"/>
          </a:xfrm>
        </p:spPr>
      </p:pic>
    </p:spTree>
    <p:extLst>
      <p:ext uri="{BB962C8B-B14F-4D97-AF65-F5344CB8AC3E}">
        <p14:creationId xmlns:p14="http://schemas.microsoft.com/office/powerpoint/2010/main" val="129509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CE51B1-8019-4124-83C8-D3CCD363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CEBB5-8CF9-4628-A34A-FDFE1DCF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VM - &gt; Ubuntu 19.10</a:t>
            </a:r>
          </a:p>
          <a:p>
            <a:r>
              <a:rPr lang="hu-HU" sz="2800" dirty="0" err="1"/>
              <a:t>Eclipse</a:t>
            </a:r>
            <a:r>
              <a:rPr lang="hu-HU" sz="2800" dirty="0"/>
              <a:t> IDE: </a:t>
            </a:r>
          </a:p>
          <a:p>
            <a:pPr lvl="1"/>
            <a:r>
              <a:rPr lang="hu-HU" sz="2400" dirty="0"/>
              <a:t>C/C++ </a:t>
            </a:r>
            <a:r>
              <a:rPr lang="hu-HU" sz="2400" dirty="0" err="1"/>
              <a:t>plugin</a:t>
            </a:r>
            <a:endParaRPr lang="hu-HU" sz="2400" dirty="0"/>
          </a:p>
          <a:p>
            <a:pPr lvl="1"/>
            <a:r>
              <a:rPr lang="hu-HU" sz="2400" dirty="0" err="1"/>
              <a:t>Espressif</a:t>
            </a:r>
            <a:r>
              <a:rPr lang="hu-HU" sz="2400" dirty="0"/>
              <a:t> </a:t>
            </a:r>
            <a:r>
              <a:rPr lang="hu-HU" sz="2400" dirty="0" err="1"/>
              <a:t>plugin</a:t>
            </a:r>
            <a:endParaRPr lang="hu-HU" sz="2400" dirty="0"/>
          </a:p>
          <a:p>
            <a:r>
              <a:rPr lang="hu-HU" sz="2800" dirty="0"/>
              <a:t>ESP IDF - </a:t>
            </a:r>
            <a:r>
              <a:rPr lang="hu-HU" sz="2800" dirty="0" err="1"/>
              <a:t>Espressif</a:t>
            </a:r>
            <a:r>
              <a:rPr lang="hu-HU" sz="2800" dirty="0"/>
              <a:t> </a:t>
            </a:r>
            <a:r>
              <a:rPr lang="hu-HU" sz="2800" dirty="0" err="1"/>
              <a:t>IoT</a:t>
            </a:r>
            <a:r>
              <a:rPr lang="hu-HU" sz="2800" dirty="0"/>
              <a:t> </a:t>
            </a:r>
            <a:r>
              <a:rPr lang="hu-HU" sz="2800" dirty="0" err="1"/>
              <a:t>Development</a:t>
            </a:r>
            <a:r>
              <a:rPr lang="hu-HU" sz="2800" dirty="0"/>
              <a:t> Framework v4.0</a:t>
            </a:r>
          </a:p>
          <a:p>
            <a:r>
              <a:rPr lang="hu-HU" sz="2800" dirty="0"/>
              <a:t>Python 3.7</a:t>
            </a:r>
          </a:p>
          <a:p>
            <a:pPr lvl="1"/>
            <a:r>
              <a:rPr lang="hu-HU" sz="2400" dirty="0" err="1"/>
              <a:t>Virtualenv</a:t>
            </a:r>
            <a:endParaRPr lang="hu-HU" sz="2400" dirty="0"/>
          </a:p>
          <a:p>
            <a:r>
              <a:rPr lang="hu-HU" sz="2800" dirty="0" err="1"/>
              <a:t>Git</a:t>
            </a:r>
            <a:endParaRPr lang="hu-HU" sz="2800" dirty="0"/>
          </a:p>
          <a:p>
            <a:r>
              <a:rPr lang="hu-HU" sz="2800" dirty="0" err="1"/>
              <a:t>Cmake</a:t>
            </a:r>
            <a:r>
              <a:rPr lang="hu-HU" sz="2800" dirty="0"/>
              <a:t> 3.13.4</a:t>
            </a:r>
          </a:p>
          <a:p>
            <a:r>
              <a:rPr lang="hu-HU" sz="2800" dirty="0" err="1"/>
              <a:t>Ninja</a:t>
            </a:r>
            <a:r>
              <a:rPr lang="hu-HU" sz="2800" dirty="0"/>
              <a:t> 1.9.0</a:t>
            </a:r>
          </a:p>
          <a:p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87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86CD8-B947-4212-997D-69C14751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FreeRTOS</a:t>
            </a:r>
            <a:r>
              <a:rPr lang="hu-HU" dirty="0"/>
              <a:t> konfigurálás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9F034E-BED9-44FF-8779-3F8D6D92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" y="895130"/>
            <a:ext cx="8955803" cy="54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7595"/>
      </p:ext>
    </p:extLst>
  </p:cSld>
  <p:clrMapOvr>
    <a:masterClrMapping/>
  </p:clrMapOvr>
</p:sld>
</file>

<file path=ppt/theme/theme1.xml><?xml version="1.0" encoding="utf-8"?>
<a:theme xmlns:a="http://schemas.openxmlformats.org/drawingml/2006/main" name="bme_ftsrg_hun_micskei_v7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_v7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196</Words>
  <Application>Microsoft Office PowerPoint</Application>
  <PresentationFormat>Diavetítés a képernyőre (4:3 oldalarány)</PresentationFormat>
  <Paragraphs>62</Paragraphs>
  <Slides>14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bme_ftsrg_hun_micskei_v7</vt:lpstr>
      <vt:lpstr>Automatizált kerti öntözőrendszer IoT alapokon </vt:lpstr>
      <vt:lpstr>Feladat </vt:lpstr>
      <vt:lpstr>Rendszerterv 1.</vt:lpstr>
      <vt:lpstr>Rendszerterv 2.</vt:lpstr>
      <vt:lpstr>Mikrovezérlő és központi számítógép</vt:lpstr>
      <vt:lpstr>Szenzorok</vt:lpstr>
      <vt:lpstr>Breadboard prototipizálás</vt:lpstr>
      <vt:lpstr>Fejlesztő környezet</vt:lpstr>
      <vt:lpstr>FreeRTOS konfigurálás</vt:lpstr>
      <vt:lpstr>FreeRTOS Tasks 1.</vt:lpstr>
      <vt:lpstr>Task 2.</vt:lpstr>
      <vt:lpstr>Node-RED 1.</vt:lpstr>
      <vt:lpstr>Node-RED 2.</vt:lpstr>
      <vt:lpstr>Fejleszthetőség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Automatizált kerti öntözőrendszer </dc:title>
  <dc:creator>Máté Berta</dc:creator>
  <cp:lastModifiedBy>Máté Berta</cp:lastModifiedBy>
  <cp:revision>17</cp:revision>
  <dcterms:created xsi:type="dcterms:W3CDTF">2020-05-22T06:57:09Z</dcterms:created>
  <dcterms:modified xsi:type="dcterms:W3CDTF">2020-05-26T16:04:48Z</dcterms:modified>
</cp:coreProperties>
</file>