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62" r:id="rId2"/>
    <p:sldId id="364" r:id="rId3"/>
    <p:sldId id="372" r:id="rId4"/>
    <p:sldId id="363" r:id="rId5"/>
    <p:sldId id="377" r:id="rId6"/>
    <p:sldId id="375" r:id="rId7"/>
    <p:sldId id="374" r:id="rId8"/>
    <p:sldId id="376" r:id="rId9"/>
    <p:sldId id="367" r:id="rId10"/>
    <p:sldId id="365" r:id="rId11"/>
    <p:sldId id="378" r:id="rId12"/>
    <p:sldId id="366" r:id="rId13"/>
    <p:sldId id="369" r:id="rId14"/>
    <p:sldId id="379" r:id="rId15"/>
    <p:sldId id="370" r:id="rId16"/>
    <p:sldId id="380" r:id="rId17"/>
    <p:sldId id="371" r:id="rId18"/>
    <p:sldId id="381" r:id="rId19"/>
  </p:sldIdLst>
  <p:sldSz cx="9144000" cy="6858000" type="screen4x3"/>
  <p:notesSz cx="7086600" cy="10210800"/>
  <p:defaultTextStyle>
    <a:defPPr>
      <a:defRPr lang="hu-HU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6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0000"/>
    <a:srgbClr val="B2B2B2"/>
    <a:srgbClr val="762536"/>
    <a:srgbClr val="000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5226" autoAdjust="0"/>
  </p:normalViewPr>
  <p:slideViewPr>
    <p:cSldViewPr snapToObjects="1">
      <p:cViewPr varScale="1">
        <p:scale>
          <a:sx n="82" d="100"/>
          <a:sy n="82" d="100"/>
        </p:scale>
        <p:origin x="89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8" d="100"/>
          <a:sy n="58" d="100"/>
        </p:scale>
        <p:origin x="3274" y="77"/>
      </p:cViewPr>
      <p:guideLst>
        <p:guide orient="horz" pos="3216"/>
        <p:guide pos="223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cs typeface="Arial" charset="0"/>
              </a:defRPr>
            </a:lvl1pPr>
          </a:lstStyle>
          <a:p>
            <a:pPr>
              <a:defRPr/>
            </a:pPr>
            <a:fld id="{CADF1908-6F99-4C7E-A86E-5A3D5850039C}" type="datetimeFigureOut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98038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698038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/>
            </a:lvl1pPr>
          </a:lstStyle>
          <a:p>
            <a:pPr>
              <a:defRPr/>
            </a:pPr>
            <a:fld id="{FF2F7E65-3064-4195-A51B-1E7AF8EDE0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789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>
            <a:lvl1pPr algn="l" defTabSz="989013" eaLnBrk="1" hangingPunct="1">
              <a:defRPr sz="13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 b="0">
                <a:cs typeface="Arial" charset="0"/>
              </a:defRPr>
            </a:lvl1pPr>
          </a:lstStyle>
          <a:p>
            <a:pPr>
              <a:defRPr/>
            </a:pPr>
            <a:fld id="{385FA93E-39C9-4A94-881A-8C1600979D77}" type="datetimeFigureOut">
              <a:rPr lang="hu-HU"/>
              <a:pPr>
                <a:defRPr/>
              </a:pPr>
              <a:t>2021. 01. 05.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5175"/>
            <a:ext cx="5105400" cy="3829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 bwMode="auto">
          <a:xfrm>
            <a:off x="708025" y="4849813"/>
            <a:ext cx="5670550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 bwMode="auto">
          <a:xfrm>
            <a:off x="0" y="9698038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algn="l" defTabSz="989013" eaLnBrk="1" hangingPunct="1">
              <a:defRPr sz="13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 bwMode="auto">
          <a:xfrm>
            <a:off x="4014788" y="9698038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 b="0"/>
            </a:lvl1pPr>
          </a:lstStyle>
          <a:p>
            <a:pPr>
              <a:defRPr/>
            </a:pPr>
            <a:fld id="{A59DE0D6-C1D2-4A55-B380-5666C4533347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3636547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9DE0D6-C1D2-4A55-B380-5666C4533347}" type="slidenum">
              <a:rPr lang="hu-HU" altLang="en-US" smtClean="0"/>
              <a:pPr>
                <a:defRPr/>
              </a:pPr>
              <a:t>1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4089626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9DE0D6-C1D2-4A55-B380-5666C4533347}" type="slidenum">
              <a:rPr lang="hu-HU" altLang="en-US" smtClean="0"/>
              <a:pPr>
                <a:defRPr/>
              </a:pPr>
              <a:t>2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63486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9DE0D6-C1D2-4A55-B380-5666C4533347}" type="slidenum">
              <a:rPr lang="hu-HU" altLang="en-US" smtClean="0"/>
              <a:pPr>
                <a:defRPr/>
              </a:pPr>
              <a:t>3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1769948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9DE0D6-C1D2-4A55-B380-5666C4533347}" type="slidenum">
              <a:rPr lang="hu-HU" altLang="en-US" smtClean="0"/>
              <a:pPr>
                <a:defRPr/>
              </a:pPr>
              <a:t>4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398106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hu-HU" altLang="en-US" sz="1200" b="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1200" b="0" dirty="0">
                <a:solidFill>
                  <a:schemeClr val="bg1"/>
                </a:solidFill>
                <a:latin typeface="Arial" panose="020B0604020202020204" pitchFamily="34" charset="0"/>
              </a:rPr>
              <a:t>©</a:t>
            </a:r>
            <a:r>
              <a:rPr lang="hu-HU" altLang="en-US" sz="1200" b="0" dirty="0">
                <a:solidFill>
                  <a:schemeClr val="bg1"/>
                </a:solidFill>
                <a:latin typeface="Arial" panose="020B0604020202020204" pitchFamily="34" charset="0"/>
              </a:rPr>
              <a:t> BME-MIT 2021</a:t>
            </a:r>
            <a:endParaRPr lang="en-US" altLang="en-US" sz="12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-17463" y="6413500"/>
            <a:ext cx="3649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hu-HU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Budapesti Műszaki és Gazdaságtudományi Egyetem</a:t>
            </a:r>
          </a:p>
          <a:p>
            <a:pPr algn="l" eaLnBrk="1" hangingPunct="1">
              <a:defRPr/>
            </a:pPr>
            <a:r>
              <a:rPr lang="hu-HU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Méréstechnika és Információs Rendszerek Tanszék</a:t>
            </a:r>
          </a:p>
        </p:txBody>
      </p:sp>
      <p:pic>
        <p:nvPicPr>
          <p:cNvPr id="6" name="Picture 18" descr="muegyetem_logo_bor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6408738"/>
            <a:ext cx="1409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-12402" y="12320"/>
            <a:ext cx="9144000" cy="501650"/>
          </a:xfrm>
          <a:prstGeom prst="rect">
            <a:avLst/>
          </a:prstGeom>
          <a:solidFill>
            <a:srgbClr val="76253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hu-HU" altLang="en-US" sz="1800" b="0" dirty="0" err="1">
                <a:solidFill>
                  <a:schemeClr val="bg1"/>
                </a:solidFill>
              </a:rPr>
              <a:t>BSc</a:t>
            </a:r>
            <a:r>
              <a:rPr lang="hu-HU" altLang="en-US" sz="1800" b="0" dirty="0">
                <a:solidFill>
                  <a:schemeClr val="bg1"/>
                </a:solidFill>
              </a:rPr>
              <a:t> Szakdolgozat</a:t>
            </a:r>
            <a:endParaRPr lang="en-US" altLang="en-US" sz="1800" b="0" dirty="0">
              <a:solidFill>
                <a:schemeClr val="bg1"/>
              </a:solidFill>
            </a:endParaRPr>
          </a:p>
        </p:txBody>
      </p:sp>
      <p:pic>
        <p:nvPicPr>
          <p:cNvPr id="8" name="Picture 15" descr="logo_iras_jobb_oldal_600dpi_cmyk_v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229225"/>
            <a:ext cx="37449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dirty="0"/>
              <a:t>Alcím mintájának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15105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389209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none" baseline="0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36413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55617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94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75" y="857250"/>
            <a:ext cx="4352925" cy="55292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57250"/>
            <a:ext cx="4352925" cy="26876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97288"/>
            <a:ext cx="4352925" cy="2689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75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" y="857250"/>
            <a:ext cx="8858250" cy="26876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875" y="3697288"/>
            <a:ext cx="8858250" cy="2689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594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142875" y="857250"/>
            <a:ext cx="4352925" cy="5529263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857250"/>
            <a:ext cx="4352925" cy="5529263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321249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Mintacím</a:t>
            </a:r>
            <a:r>
              <a:rPr lang="en-US" altLang="en-US" dirty="0"/>
              <a:t> </a:t>
            </a:r>
            <a:r>
              <a:rPr lang="en-US" altLang="en-US" dirty="0" err="1"/>
              <a:t>szerkesztése</a:t>
            </a:r>
            <a:endParaRPr lang="en-US" altLang="en-US" dirty="0"/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Mintaszöveg</a:t>
            </a:r>
            <a:r>
              <a:rPr lang="en-US" altLang="en-US" dirty="0"/>
              <a:t> </a:t>
            </a:r>
            <a:r>
              <a:rPr lang="en-US" altLang="en-US" dirty="0" err="1"/>
              <a:t>szerkesztése</a:t>
            </a:r>
            <a:endParaRPr lang="en-US" altLang="en-US" dirty="0"/>
          </a:p>
          <a:p>
            <a:pPr lvl="1"/>
            <a:r>
              <a:rPr lang="en-US" altLang="en-US" dirty="0" err="1"/>
              <a:t>Második</a:t>
            </a:r>
            <a:r>
              <a:rPr lang="en-US" altLang="en-US" dirty="0"/>
              <a:t> </a:t>
            </a:r>
            <a:r>
              <a:rPr lang="en-US" altLang="en-US" dirty="0" err="1"/>
              <a:t>szint</a:t>
            </a:r>
            <a:endParaRPr lang="en-US" altLang="en-US" dirty="0"/>
          </a:p>
          <a:p>
            <a:pPr lvl="2"/>
            <a:r>
              <a:rPr lang="en-US" altLang="en-US" dirty="0" err="1"/>
              <a:t>Harmadik</a:t>
            </a:r>
            <a:r>
              <a:rPr lang="en-US" altLang="en-US" dirty="0"/>
              <a:t> </a:t>
            </a:r>
            <a:r>
              <a:rPr lang="en-US" altLang="en-US" dirty="0" err="1"/>
              <a:t>szint</a:t>
            </a:r>
            <a:endParaRPr lang="en-US" altLang="en-US" dirty="0"/>
          </a:p>
          <a:p>
            <a:pPr lvl="3"/>
            <a:r>
              <a:rPr lang="en-US" altLang="en-US" dirty="0" err="1"/>
              <a:t>Negyedik</a:t>
            </a:r>
            <a:r>
              <a:rPr lang="en-US" altLang="en-US" dirty="0"/>
              <a:t> </a:t>
            </a:r>
            <a:r>
              <a:rPr lang="en-US" altLang="en-US" dirty="0" err="1"/>
              <a:t>szint</a:t>
            </a:r>
            <a:endParaRPr lang="en-US" altLang="en-US" dirty="0"/>
          </a:p>
          <a:p>
            <a:pPr lvl="4"/>
            <a:r>
              <a:rPr lang="en-US" altLang="en-US" dirty="0" err="1"/>
              <a:t>Ötödik</a:t>
            </a:r>
            <a:r>
              <a:rPr lang="en-US" altLang="en-US" dirty="0"/>
              <a:t> </a:t>
            </a:r>
            <a:r>
              <a:rPr lang="en-US" altLang="en-US" dirty="0" err="1"/>
              <a:t>szint</a:t>
            </a:r>
            <a:endParaRPr lang="en-US" altLang="en-US" dirty="0"/>
          </a:p>
        </p:txBody>
      </p:sp>
      <p:sp>
        <p:nvSpPr>
          <p:cNvPr id="1028" name="Rectangle 22"/>
          <p:cNvSpPr>
            <a:spLocks noChangeArrowheads="1"/>
          </p:cNvSpPr>
          <p:nvPr userDrawn="1"/>
        </p:nvSpPr>
        <p:spPr bwMode="auto">
          <a:xfrm>
            <a:off x="1409700" y="6457950"/>
            <a:ext cx="4737100" cy="400050"/>
          </a:xfrm>
          <a:prstGeom prst="rect">
            <a:avLst/>
          </a:prstGeom>
          <a:gradFill rotWithShape="1">
            <a:gsLst>
              <a:gs pos="0">
                <a:srgbClr val="762536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hu-HU" altLang="en-US" sz="1200" dirty="0">
                <a:solidFill>
                  <a:srgbClr val="762536"/>
                </a:solidFill>
                <a:latin typeface="Arial" panose="020B0604020202020204" pitchFamily="34" charset="0"/>
              </a:rPr>
              <a:t>                                                 </a:t>
            </a:r>
            <a:r>
              <a:rPr lang="en-US" altLang="en-US" sz="1200" dirty="0">
                <a:solidFill>
                  <a:srgbClr val="762536"/>
                </a:solidFill>
                <a:latin typeface="Arial" panose="020B0604020202020204" pitchFamily="34" charset="0"/>
              </a:rPr>
              <a:t>©</a:t>
            </a:r>
            <a:r>
              <a:rPr lang="hu-HU" altLang="en-US" sz="1200" dirty="0">
                <a:solidFill>
                  <a:srgbClr val="762536"/>
                </a:solidFill>
                <a:latin typeface="Arial" panose="020B0604020202020204" pitchFamily="34" charset="0"/>
              </a:rPr>
              <a:t> BME-MIT 2021</a:t>
            </a:r>
          </a:p>
        </p:txBody>
      </p:sp>
      <p:pic>
        <p:nvPicPr>
          <p:cNvPr id="1029" name="Picture 41" descr="muegyetem_logo_bord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7950"/>
            <a:ext cx="1409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logo_iras_jobb_oldal_600dpi_cmyk_v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6462713"/>
            <a:ext cx="189071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Rectangle 12"/>
          <p:cNvSpPr>
            <a:spLocks noChangeArrowheads="1"/>
          </p:cNvSpPr>
          <p:nvPr userDrawn="1"/>
        </p:nvSpPr>
        <p:spPr bwMode="auto">
          <a:xfrm>
            <a:off x="7993063" y="6489700"/>
            <a:ext cx="10937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87707DCA-08B9-4ADA-9CE1-6671F1461306}" type="slidenum">
              <a:rPr lang="en-US" altLang="en-US" sz="1600" b="0" smtClean="0">
                <a:solidFill>
                  <a:srgbClr val="762536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hu-HU" altLang="en-US" sz="1600" b="0" dirty="0">
                <a:solidFill>
                  <a:srgbClr val="762536"/>
                </a:solidFill>
                <a:latin typeface="Arial" panose="020B0604020202020204" pitchFamily="34" charset="0"/>
              </a:rPr>
              <a:t>. fólia</a:t>
            </a:r>
            <a:endParaRPr lang="en-US" altLang="en-US" sz="1600" b="0" dirty="0">
              <a:solidFill>
                <a:srgbClr val="762536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8F8F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ctrTitle"/>
          </p:nvPr>
        </p:nvSpPr>
        <p:spPr>
          <a:xfrm>
            <a:off x="685800" y="1374775"/>
            <a:ext cx="7772400" cy="1470025"/>
          </a:xfrm>
        </p:spPr>
        <p:txBody>
          <a:bodyPr/>
          <a:lstStyle/>
          <a:p>
            <a:br>
              <a:rPr lang="hu-HU" sz="2800" dirty="0"/>
            </a:br>
            <a:r>
              <a:rPr lang="hu-HU" sz="2800" dirty="0"/>
              <a:t>Talaj nedvességtartalom mérés </a:t>
            </a:r>
            <a:r>
              <a:rPr lang="hu-HU" sz="2800" dirty="0" err="1"/>
              <a:t>IoT</a:t>
            </a:r>
            <a:r>
              <a:rPr lang="hu-HU" sz="2800" dirty="0"/>
              <a:t> eszközzel</a:t>
            </a:r>
            <a:br>
              <a:rPr lang="hu-HU" sz="2800" dirty="0"/>
            </a:br>
            <a:endParaRPr lang="en-US" altLang="en-US" sz="2800" dirty="0"/>
          </a:p>
        </p:txBody>
      </p:sp>
      <p:sp>
        <p:nvSpPr>
          <p:cNvPr id="5123" name="Subtitle 4"/>
          <p:cNvSpPr>
            <a:spLocks noGrp="1"/>
          </p:cNvSpPr>
          <p:nvPr>
            <p:ph type="subTitle" idx="1"/>
          </p:nvPr>
        </p:nvSpPr>
        <p:spPr>
          <a:xfrm>
            <a:off x="1371600" y="3246438"/>
            <a:ext cx="6400800" cy="1277937"/>
          </a:xfrm>
        </p:spPr>
        <p:txBody>
          <a:bodyPr/>
          <a:lstStyle/>
          <a:p>
            <a:r>
              <a:rPr lang="hu-HU" altLang="en-US" dirty="0"/>
              <a:t>Berta Máté</a:t>
            </a:r>
          </a:p>
          <a:p>
            <a:r>
              <a:rPr lang="hu-HU" altLang="en-US" sz="2000" dirty="0"/>
              <a:t>Konzulens:</a:t>
            </a:r>
            <a:br>
              <a:rPr lang="en-US" altLang="en-US" dirty="0"/>
            </a:br>
            <a:r>
              <a:rPr lang="hu-HU" altLang="en-US" dirty="0"/>
              <a:t>Naszály Gábor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Szoftver követelmények (SWAN kliens &amp; szerver)</a:t>
            </a:r>
            <a:endParaRPr lang="en-US" alt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BF8F9C-2F21-4E44-AFF7-026B406CF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Kliens</a:t>
            </a:r>
          </a:p>
          <a:p>
            <a:pPr lvl="1"/>
            <a:r>
              <a:rPr lang="hu-HU" dirty="0"/>
              <a:t>Alacsony fogyasztás </a:t>
            </a:r>
          </a:p>
          <a:p>
            <a:pPr lvl="1"/>
            <a:r>
              <a:rPr lang="hu-HU" dirty="0"/>
              <a:t>Megbízható működés (beavatkozó szerv hiba esetén ne lépjen működésbe)</a:t>
            </a:r>
          </a:p>
          <a:p>
            <a:pPr lvl="1"/>
            <a:r>
              <a:rPr lang="hu-HU" dirty="0"/>
              <a:t>Több kliensre kerül a </a:t>
            </a:r>
            <a:r>
              <a:rPr lang="hu-HU" dirty="0" err="1"/>
              <a:t>firmware</a:t>
            </a:r>
            <a:endParaRPr lang="hu-HU" dirty="0"/>
          </a:p>
          <a:p>
            <a:r>
              <a:rPr lang="hu-HU" dirty="0"/>
              <a:t>Szerver:</a:t>
            </a:r>
          </a:p>
          <a:p>
            <a:pPr lvl="1"/>
            <a:r>
              <a:rPr lang="hu-HU" dirty="0"/>
              <a:t>Több kliens kezelésére alkalmas</a:t>
            </a:r>
          </a:p>
          <a:p>
            <a:pPr lvl="1"/>
            <a:r>
              <a:rPr lang="hu-HU" dirty="0"/>
              <a:t>Gyors reakció idő</a:t>
            </a:r>
          </a:p>
          <a:p>
            <a:pPr lvl="1"/>
            <a:r>
              <a:rPr lang="hu-HU" dirty="0"/>
              <a:t>Folyamatos elérhetőség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AB6BDE-C0EB-4796-AB6C-7A0EDB6C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Hardver implementáció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EA9E11-1E75-4216-B962-153549F08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µC működéséhez szükséges elemek</a:t>
            </a:r>
          </a:p>
          <a:p>
            <a:pPr lvl="1"/>
            <a:r>
              <a:rPr lang="hu-HU" dirty="0"/>
              <a:t>Passzív komponensek + csökkentett zajú környezet</a:t>
            </a:r>
          </a:p>
          <a:p>
            <a:r>
              <a:rPr lang="hu-HU" dirty="0"/>
              <a:t>Tápfeszültség előállító hálózat</a:t>
            </a:r>
          </a:p>
          <a:p>
            <a:pPr lvl="1"/>
            <a:r>
              <a:rPr lang="hu-HU" dirty="0"/>
              <a:t>LDO 3.3V, 1A, 250mV </a:t>
            </a:r>
            <a:r>
              <a:rPr lang="hu-HU" dirty="0" err="1"/>
              <a:t>dropout</a:t>
            </a:r>
            <a:r>
              <a:rPr lang="hu-HU" dirty="0"/>
              <a:t>, 0.1 µA (</a:t>
            </a:r>
            <a:r>
              <a:rPr lang="hu-HU" dirty="0" err="1"/>
              <a:t>shutdown</a:t>
            </a:r>
            <a:r>
              <a:rPr lang="hu-HU" dirty="0"/>
              <a:t>) </a:t>
            </a:r>
          </a:p>
          <a:p>
            <a:r>
              <a:rPr lang="hu-HU" dirty="0"/>
              <a:t>Akkumulátor töltő áramkör</a:t>
            </a:r>
          </a:p>
          <a:p>
            <a:r>
              <a:rPr lang="hu-HU" dirty="0"/>
              <a:t>I2C &amp; UART busz</a:t>
            </a:r>
          </a:p>
          <a:p>
            <a:r>
              <a:rPr lang="hu-HU" dirty="0"/>
              <a:t>Galvanikusan leválasztott relé kapcsolás</a:t>
            </a:r>
          </a:p>
          <a:p>
            <a:r>
              <a:rPr lang="hu-HU" dirty="0"/>
              <a:t>Mérőjel hardveres előállítása (!) </a:t>
            </a:r>
          </a:p>
          <a:p>
            <a:r>
              <a:rPr lang="hu-HU" dirty="0"/>
              <a:t>ESD és fordított polaritás védelem</a:t>
            </a:r>
          </a:p>
        </p:txBody>
      </p:sp>
    </p:spTree>
    <p:extLst>
      <p:ext uri="{BB962C8B-B14F-4D97-AF65-F5344CB8AC3E}">
        <p14:creationId xmlns:p14="http://schemas.microsoft.com/office/powerpoint/2010/main" val="2716905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F3BFFF-1B14-4A8F-89A1-48D9B8095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 wrap="none" anchor="b">
            <a:normAutofit/>
          </a:bodyPr>
          <a:lstStyle/>
          <a:p>
            <a:r>
              <a:rPr lang="hu-HU" dirty="0"/>
              <a:t>Kliens PCB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BC988C0-973B-4EFD-8A85-A40956D5C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3" y="1215819"/>
            <a:ext cx="4204452" cy="4198984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E07E54D4-F3C9-4E8E-934D-8D7B5C5AD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23755"/>
            <a:ext cx="4191363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25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AB6BDE-C0EB-4796-AB6C-7A0EDB6C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Firmware</a:t>
            </a:r>
            <a:r>
              <a:rPr lang="hu-HU" dirty="0"/>
              <a:t> implementáció 1.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EA9E11-1E75-4216-B962-153549F08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FreeRTOS</a:t>
            </a:r>
            <a:r>
              <a:rPr lang="hu-HU" dirty="0"/>
              <a:t> módosított változata</a:t>
            </a:r>
          </a:p>
          <a:p>
            <a:pPr lvl="1"/>
            <a:r>
              <a:rPr lang="hu-HU" dirty="0" err="1"/>
              <a:t>xTaskCreatePinnedToCore</a:t>
            </a:r>
            <a:r>
              <a:rPr lang="hu-HU" dirty="0"/>
              <a:t>(), </a:t>
            </a:r>
            <a:r>
              <a:rPr lang="hu-HU" dirty="0" err="1"/>
              <a:t>vTaskSuspendAll</a:t>
            </a:r>
            <a:r>
              <a:rPr lang="hu-HU" dirty="0"/>
              <a:t>()</a:t>
            </a:r>
          </a:p>
          <a:p>
            <a:r>
              <a:rPr lang="hu-HU" dirty="0"/>
              <a:t>Deep </a:t>
            </a:r>
            <a:r>
              <a:rPr lang="hu-HU" dirty="0" err="1"/>
              <a:t>sleep</a:t>
            </a:r>
            <a:r>
              <a:rPr lang="hu-HU" dirty="0"/>
              <a:t> (fejlesztőkörnyezet korlátozó tényező)</a:t>
            </a:r>
          </a:p>
          <a:p>
            <a:pPr lvl="1"/>
            <a:r>
              <a:rPr lang="hu-HU" dirty="0"/>
              <a:t>10µA</a:t>
            </a:r>
          </a:p>
          <a:p>
            <a:r>
              <a:rPr lang="hu-HU" dirty="0" err="1"/>
              <a:t>Double</a:t>
            </a:r>
            <a:r>
              <a:rPr lang="hu-HU" dirty="0"/>
              <a:t> -&gt; </a:t>
            </a:r>
            <a:r>
              <a:rPr lang="hu-HU" dirty="0" err="1"/>
              <a:t>Float</a:t>
            </a:r>
            <a:endParaRPr lang="hu-HU" dirty="0"/>
          </a:p>
          <a:p>
            <a:r>
              <a:rPr lang="hu-HU" dirty="0" err="1"/>
              <a:t>PubSubClient</a:t>
            </a:r>
            <a:r>
              <a:rPr lang="hu-HU" dirty="0"/>
              <a:t> (!)</a:t>
            </a:r>
          </a:p>
          <a:p>
            <a:r>
              <a:rPr lang="hu-HU" dirty="0" err="1"/>
              <a:t>ArduinoJSON</a:t>
            </a:r>
            <a:r>
              <a:rPr lang="hu-HU" dirty="0"/>
              <a:t> v6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9859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AB6BDE-C0EB-4796-AB6C-7A0EDB6C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Firmware</a:t>
            </a:r>
            <a:r>
              <a:rPr lang="hu-HU" dirty="0"/>
              <a:t> implementáció 2.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344C585-0F2E-4D40-AF22-8FFA451C5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97" y="1313765"/>
            <a:ext cx="9028005" cy="382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13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EC2E6B-3989-4F41-AA0F-AE1132D4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 wrap="none" anchor="b">
            <a:normAutofit/>
          </a:bodyPr>
          <a:lstStyle/>
          <a:p>
            <a:r>
              <a:rPr lang="hu-HU" dirty="0"/>
              <a:t>Szerver implementáció 1.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E169DD-144B-4043-9B80-5BE0FF9F6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/>
          <a:p>
            <a:r>
              <a:rPr lang="hu-HU" dirty="0" err="1"/>
              <a:t>Raspberry</a:t>
            </a:r>
            <a:r>
              <a:rPr lang="hu-HU" dirty="0"/>
              <a:t> Pi </a:t>
            </a:r>
            <a:r>
              <a:rPr lang="hu-HU" dirty="0" err="1"/>
              <a:t>Zero</a:t>
            </a:r>
            <a:r>
              <a:rPr lang="hu-HU" dirty="0"/>
              <a:t> W</a:t>
            </a:r>
          </a:p>
          <a:p>
            <a:r>
              <a:rPr lang="hu-HU" dirty="0" err="1"/>
              <a:t>DietPi</a:t>
            </a:r>
            <a:endParaRPr lang="hu-HU" dirty="0"/>
          </a:p>
          <a:p>
            <a:r>
              <a:rPr lang="hu-HU" dirty="0" err="1"/>
              <a:t>NodeRED</a:t>
            </a:r>
            <a:endParaRPr lang="hu-HU" dirty="0"/>
          </a:p>
          <a:p>
            <a:pPr lvl="1"/>
            <a:r>
              <a:rPr lang="hu-HU" dirty="0" err="1"/>
              <a:t>SQLite</a:t>
            </a:r>
            <a:endParaRPr lang="hu-HU" dirty="0"/>
          </a:p>
          <a:p>
            <a:pPr lvl="1"/>
            <a:r>
              <a:rPr lang="hu-HU" dirty="0" err="1"/>
              <a:t>Mosquitto</a:t>
            </a:r>
            <a:endParaRPr lang="hu-HU" dirty="0"/>
          </a:p>
          <a:p>
            <a:pPr lvl="1"/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5B5715A-FCA3-41EA-A194-5003A7862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73" y="1217239"/>
            <a:ext cx="6809557" cy="513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7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EC2E6B-3989-4F41-AA0F-AE1132D4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Szerver implementáció 2.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1B05F7E-CDAB-426A-92DF-059377000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5" y="814239"/>
            <a:ext cx="8712460" cy="54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2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CC6CA7-99A4-4910-A320-CC2644A2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 wrap="none" anchor="b">
            <a:normAutofit/>
          </a:bodyPr>
          <a:lstStyle/>
          <a:p>
            <a:r>
              <a:rPr lang="hu-HU" dirty="0"/>
              <a:t>Eredmények és továbbfejlesztési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8E30BF-F729-4EE5-A955-B565EFC71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 wrap="square" anchor="t">
            <a:normAutofit/>
          </a:bodyPr>
          <a:lstStyle/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54420F1-4F39-499F-BA04-C1A6C4D04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629" y="836577"/>
            <a:ext cx="8664841" cy="5513463"/>
          </a:xfrm>
        </p:spPr>
        <p:txBody>
          <a:bodyPr/>
          <a:lstStyle/>
          <a:p>
            <a:r>
              <a:rPr lang="hu-HU" dirty="0"/>
              <a:t>Eredmények:</a:t>
            </a:r>
          </a:p>
          <a:p>
            <a:pPr lvl="1"/>
            <a:r>
              <a:rPr lang="hu-HU" dirty="0"/>
              <a:t>Működő prototípus</a:t>
            </a:r>
          </a:p>
          <a:p>
            <a:pPr lvl="1"/>
            <a:r>
              <a:rPr lang="hu-HU" dirty="0"/>
              <a:t>Sikeres talaj nedvességtartalom mérés</a:t>
            </a:r>
          </a:p>
          <a:p>
            <a:pPr lvl="1"/>
            <a:r>
              <a:rPr lang="hu-HU" dirty="0"/>
              <a:t>2021 nyarán „éles” körülmények között tesztelhető</a:t>
            </a:r>
          </a:p>
          <a:p>
            <a:r>
              <a:rPr lang="hu-HU" dirty="0"/>
              <a:t>Tovább fejlesztési lehetőségek:</a:t>
            </a:r>
          </a:p>
          <a:p>
            <a:pPr lvl="1"/>
            <a:r>
              <a:rPr lang="hu-HU" dirty="0"/>
              <a:t>Átlag fogyasztás csökkentése ( ~4 mA, ~26 nap)</a:t>
            </a:r>
          </a:p>
          <a:p>
            <a:pPr lvl="1"/>
            <a:r>
              <a:rPr lang="hu-HU" dirty="0"/>
              <a:t>Költség csökkentése (akkumulátor költsége 22%)</a:t>
            </a:r>
          </a:p>
          <a:p>
            <a:pPr lvl="1"/>
            <a:r>
              <a:rPr lang="hu-HU" dirty="0"/>
              <a:t>Szenzor geometriájának változtatása</a:t>
            </a:r>
          </a:p>
          <a:p>
            <a:pPr lvl="1"/>
            <a:r>
              <a:rPr lang="hu-HU" dirty="0"/>
              <a:t>Szoftver időzítések optimalizálása</a:t>
            </a:r>
          </a:p>
          <a:p>
            <a:pPr lvl="1"/>
            <a:r>
              <a:rPr lang="hu-HU" dirty="0" err="1"/>
              <a:t>Debug</a:t>
            </a:r>
            <a:r>
              <a:rPr lang="hu-HU" dirty="0"/>
              <a:t> üzenetek elhagyása (minimalizálás)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46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CC6CA7-99A4-4910-A320-CC2644A2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 wrap="none" anchor="b">
            <a:normAutofit/>
          </a:bodyPr>
          <a:lstStyle/>
          <a:p>
            <a:r>
              <a:rPr lang="hu-HU" dirty="0"/>
              <a:t>Bírálói kérdések megválaszolása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8E30BF-F729-4EE5-A955-B565EFC71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 wrap="square" anchor="t">
            <a:normAutofit/>
          </a:bodyPr>
          <a:lstStyle/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AB3665B-C2AC-4CB7-AF1B-4A4FEF317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5226" y="824069"/>
            <a:ext cx="8693547" cy="5513463"/>
          </a:xfrm>
        </p:spPr>
        <p:txBody>
          <a:bodyPr/>
          <a:lstStyle/>
          <a:p>
            <a:r>
              <a:rPr lang="en-US" sz="2400" b="1" dirty="0" err="1"/>
              <a:t>Adjon</a:t>
            </a:r>
            <a:r>
              <a:rPr lang="en-US" sz="2400" b="1" dirty="0"/>
              <a:t> </a:t>
            </a:r>
            <a:r>
              <a:rPr lang="en-US" sz="2400" b="1" dirty="0" err="1"/>
              <a:t>javaslatot</a:t>
            </a:r>
            <a:r>
              <a:rPr lang="en-US" sz="2400" b="1" dirty="0"/>
              <a:t> a </a:t>
            </a:r>
            <a:r>
              <a:rPr lang="en-US" sz="2400" b="1" dirty="0" err="1"/>
              <a:t>WiFi</a:t>
            </a:r>
            <a:r>
              <a:rPr lang="en-US" sz="2400" b="1" dirty="0"/>
              <a:t>-n </a:t>
            </a:r>
            <a:r>
              <a:rPr lang="en-US" sz="2400" b="1" dirty="0" err="1"/>
              <a:t>alapuló</a:t>
            </a:r>
            <a:r>
              <a:rPr lang="en-US" sz="2400" b="1" dirty="0"/>
              <a:t> </a:t>
            </a:r>
            <a:r>
              <a:rPr lang="en-US" sz="2400" b="1" dirty="0" err="1"/>
              <a:t>vezeték</a:t>
            </a:r>
            <a:r>
              <a:rPr lang="en-US" sz="2400" b="1" dirty="0"/>
              <a:t> </a:t>
            </a:r>
            <a:r>
              <a:rPr lang="en-US" sz="2400" b="1" dirty="0" err="1"/>
              <a:t>nélküli</a:t>
            </a:r>
            <a:r>
              <a:rPr lang="en-US" sz="2400" b="1" dirty="0"/>
              <a:t> </a:t>
            </a:r>
            <a:r>
              <a:rPr lang="en-US" sz="2400" b="1" dirty="0" err="1"/>
              <a:t>kapcsolat</a:t>
            </a:r>
            <a:r>
              <a:rPr lang="en-US" sz="2400" b="1" dirty="0"/>
              <a:t> </a:t>
            </a:r>
            <a:r>
              <a:rPr lang="en-US" sz="2400" b="1" dirty="0" err="1"/>
              <a:t>alternatívájára</a:t>
            </a:r>
            <a:r>
              <a:rPr lang="en-US" sz="2400" b="1" dirty="0"/>
              <a:t>, </a:t>
            </a:r>
            <a:r>
              <a:rPr lang="en-US" sz="2400" b="1" dirty="0" err="1"/>
              <a:t>amely</a:t>
            </a:r>
            <a:r>
              <a:rPr lang="en-US" sz="2400" b="1" dirty="0"/>
              <a:t> </a:t>
            </a:r>
            <a:r>
              <a:rPr lang="en-US" sz="2400" b="1" dirty="0" err="1"/>
              <a:t>alacsony</a:t>
            </a:r>
            <a:r>
              <a:rPr lang="hu-HU" sz="2400" b="1" dirty="0"/>
              <a:t> </a:t>
            </a:r>
            <a:r>
              <a:rPr lang="en-US" sz="2400" b="1" dirty="0" err="1"/>
              <a:t>fogyasztású</a:t>
            </a:r>
            <a:r>
              <a:rPr lang="en-US" sz="2400" b="1" dirty="0"/>
              <a:t> </a:t>
            </a:r>
            <a:r>
              <a:rPr lang="en-US" sz="2400" b="1" dirty="0" err="1"/>
              <a:t>rádiós</a:t>
            </a:r>
            <a:r>
              <a:rPr lang="en-US" sz="2400" b="1" dirty="0"/>
              <a:t> </a:t>
            </a:r>
            <a:r>
              <a:rPr lang="en-US" sz="2400" b="1" dirty="0" err="1"/>
              <a:t>összeköttetést</a:t>
            </a:r>
            <a:r>
              <a:rPr lang="en-US" sz="2400" b="1" dirty="0"/>
              <a:t> </a:t>
            </a:r>
            <a:r>
              <a:rPr lang="en-US" sz="2400" b="1" dirty="0" err="1"/>
              <a:t>valósíthat</a:t>
            </a:r>
            <a:r>
              <a:rPr lang="en-US" sz="2400" b="1" dirty="0"/>
              <a:t> meg a </a:t>
            </a:r>
            <a:r>
              <a:rPr lang="en-US" sz="2400" b="1" dirty="0" err="1"/>
              <a:t>rendsze</a:t>
            </a:r>
            <a:r>
              <a:rPr lang="hu-HU" sz="2400" b="1" dirty="0"/>
              <a:t>r</a:t>
            </a:r>
            <a:r>
              <a:rPr lang="en-US" sz="2400" b="1" dirty="0" err="1"/>
              <a:t>komponensek</a:t>
            </a:r>
            <a:r>
              <a:rPr lang="en-US" sz="2400" b="1" dirty="0"/>
              <a:t> </a:t>
            </a:r>
            <a:r>
              <a:rPr lang="en-US" sz="2400" b="1" dirty="0" err="1"/>
              <a:t>között</a:t>
            </a:r>
            <a:r>
              <a:rPr lang="en-US" sz="2400" b="1" dirty="0"/>
              <a:t>.</a:t>
            </a:r>
            <a:endParaRPr lang="hu-HU" b="1" dirty="0"/>
          </a:p>
          <a:p>
            <a:pPr lvl="1"/>
            <a:r>
              <a:rPr lang="hu-HU" dirty="0" err="1"/>
              <a:t>LoRAWAN</a:t>
            </a:r>
            <a:endParaRPr lang="hu-HU" dirty="0"/>
          </a:p>
          <a:p>
            <a:pPr lvl="2"/>
            <a:r>
              <a:rPr lang="hu-HU" dirty="0" err="1"/>
              <a:t>Class</a:t>
            </a:r>
            <a:r>
              <a:rPr lang="hu-HU" dirty="0"/>
              <a:t> A működéssel</a:t>
            </a:r>
            <a:endParaRPr lang="en-US" dirty="0"/>
          </a:p>
          <a:p>
            <a:r>
              <a:rPr lang="en-US" sz="2400" b="1" dirty="0" err="1"/>
              <a:t>Adjon</a:t>
            </a:r>
            <a:r>
              <a:rPr lang="en-US" sz="2400" b="1" dirty="0"/>
              <a:t> </a:t>
            </a:r>
            <a:r>
              <a:rPr lang="en-US" sz="2400" b="1" dirty="0" err="1"/>
              <a:t>javaslatot</a:t>
            </a:r>
            <a:r>
              <a:rPr lang="en-US" sz="2400" b="1" dirty="0"/>
              <a:t> </a:t>
            </a:r>
            <a:r>
              <a:rPr lang="en-US" sz="2400" b="1" dirty="0" err="1"/>
              <a:t>alternatív</a:t>
            </a:r>
            <a:r>
              <a:rPr lang="en-US" sz="2400" b="1" dirty="0"/>
              <a:t> </a:t>
            </a:r>
            <a:r>
              <a:rPr lang="en-US" sz="2400" b="1" dirty="0" err="1"/>
              <a:t>energiaellátásra</a:t>
            </a:r>
            <a:r>
              <a:rPr lang="en-US" sz="2400" b="1" dirty="0"/>
              <a:t>, </a:t>
            </a:r>
            <a:r>
              <a:rPr lang="en-US" sz="2400" b="1" dirty="0" err="1"/>
              <a:t>amellyel</a:t>
            </a:r>
            <a:r>
              <a:rPr lang="en-US" sz="2400" b="1" dirty="0"/>
              <a:t> </a:t>
            </a:r>
            <a:r>
              <a:rPr lang="en-US" sz="2400" b="1" dirty="0" err="1"/>
              <a:t>az</a:t>
            </a:r>
            <a:r>
              <a:rPr lang="en-US" sz="2400" b="1" dirty="0"/>
              <a:t> </a:t>
            </a:r>
            <a:r>
              <a:rPr lang="en-US" sz="2400" b="1" dirty="0" err="1"/>
              <a:t>akkumulátor</a:t>
            </a:r>
            <a:r>
              <a:rPr lang="en-US" sz="2400" b="1" dirty="0"/>
              <a:t> </a:t>
            </a:r>
            <a:r>
              <a:rPr lang="en-US" sz="2400" b="1" dirty="0" err="1"/>
              <a:t>töltése</a:t>
            </a:r>
            <a:r>
              <a:rPr lang="en-US" sz="2400" b="1" dirty="0"/>
              <a:t> </a:t>
            </a:r>
            <a:r>
              <a:rPr lang="en-US" sz="2400" b="1" dirty="0" err="1"/>
              <a:t>megoldható</a:t>
            </a:r>
            <a:r>
              <a:rPr lang="en-US" sz="2400" b="1" dirty="0"/>
              <a:t>.</a:t>
            </a:r>
            <a:r>
              <a:rPr lang="hu-HU" sz="2400" b="1" dirty="0"/>
              <a:t> </a:t>
            </a:r>
            <a:r>
              <a:rPr lang="en-US" sz="2400" b="1" dirty="0" err="1"/>
              <a:t>Milyen</a:t>
            </a:r>
            <a:r>
              <a:rPr lang="en-US" sz="2400" b="1" dirty="0"/>
              <a:t> </a:t>
            </a:r>
            <a:r>
              <a:rPr lang="en-US" sz="2400" b="1" dirty="0" err="1"/>
              <a:t>költségvonzata</a:t>
            </a:r>
            <a:r>
              <a:rPr lang="en-US" sz="2400" b="1" dirty="0"/>
              <a:t> van </a:t>
            </a:r>
            <a:r>
              <a:rPr lang="en-US" sz="2400" b="1" dirty="0" err="1"/>
              <a:t>egy</a:t>
            </a:r>
            <a:r>
              <a:rPr lang="en-US" sz="2400" b="1" dirty="0"/>
              <a:t> </a:t>
            </a:r>
            <a:r>
              <a:rPr lang="en-US" sz="2400" b="1" dirty="0" err="1"/>
              <a:t>ilyen</a:t>
            </a:r>
            <a:r>
              <a:rPr lang="en-US" sz="2400" b="1" dirty="0"/>
              <a:t> </a:t>
            </a:r>
            <a:r>
              <a:rPr lang="en-US" sz="2400" b="1" dirty="0" err="1"/>
              <a:t>rendszerkomponensnek</a:t>
            </a:r>
            <a:r>
              <a:rPr lang="en-US" sz="2400" b="1" dirty="0"/>
              <a:t>?</a:t>
            </a:r>
            <a:endParaRPr lang="hu-HU" sz="2400" b="1" dirty="0"/>
          </a:p>
          <a:p>
            <a:pPr lvl="1"/>
            <a:r>
              <a:rPr lang="hu-HU" dirty="0" err="1"/>
              <a:t>Energy</a:t>
            </a:r>
            <a:r>
              <a:rPr lang="hu-HU" dirty="0"/>
              <a:t> </a:t>
            </a:r>
            <a:r>
              <a:rPr lang="hu-HU" dirty="0" err="1"/>
              <a:t>harvesting</a:t>
            </a:r>
            <a:r>
              <a:rPr lang="hu-HU" dirty="0"/>
              <a:t> jellegű megoldás</a:t>
            </a:r>
          </a:p>
          <a:p>
            <a:pPr lvl="2"/>
            <a:r>
              <a:rPr lang="hu-HU" dirty="0"/>
              <a:t>Pl. Napelemcella</a:t>
            </a:r>
          </a:p>
          <a:p>
            <a:pPr lvl="3"/>
            <a:r>
              <a:rPr lang="hu-HU" dirty="0"/>
              <a:t>Cella : 1000 Ft - 8000 Ft (4-5W)</a:t>
            </a:r>
          </a:p>
          <a:p>
            <a:pPr lvl="3"/>
            <a:r>
              <a:rPr lang="hu-HU" dirty="0" err="1"/>
              <a:t>Boost</a:t>
            </a:r>
            <a:r>
              <a:rPr lang="hu-HU" dirty="0"/>
              <a:t> SMPS ~ 1000 Ft (4-5W)</a:t>
            </a:r>
          </a:p>
          <a:p>
            <a:pPr lvl="3"/>
            <a:r>
              <a:rPr lang="hu-HU" dirty="0"/>
              <a:t>Kisebb akkumulátor sokkal olcsóbban elérhető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8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Feladat </a:t>
            </a:r>
            <a:endParaRPr lang="en-US" alt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dirty="0"/>
              <a:t>Önálló laboratórium tanulságaiból kiindulva </a:t>
            </a:r>
            <a:r>
              <a:rPr lang="hu-HU" altLang="en-US" dirty="0" err="1"/>
              <a:t>IoT</a:t>
            </a:r>
            <a:r>
              <a:rPr lang="hu-HU" altLang="en-US" dirty="0"/>
              <a:t> alapú öntözőrendszer implementálása</a:t>
            </a:r>
          </a:p>
          <a:p>
            <a:r>
              <a:rPr lang="hu-HU" altLang="en-US" dirty="0"/>
              <a:t>Talaj nedvességtartalom mérés kapacitív szenzorral</a:t>
            </a:r>
          </a:p>
          <a:p>
            <a:r>
              <a:rPr lang="hu-HU" altLang="en-US" dirty="0"/>
              <a:t>A megoldás során elkészül:</a:t>
            </a:r>
          </a:p>
          <a:p>
            <a:pPr lvl="1"/>
            <a:r>
              <a:rPr lang="hu-HU" altLang="en-US" dirty="0"/>
              <a:t>Kapcsolási rajz és NYÁK</a:t>
            </a:r>
          </a:p>
          <a:p>
            <a:pPr lvl="1"/>
            <a:r>
              <a:rPr lang="hu-HU" altLang="en-US" dirty="0"/>
              <a:t>Szoftver µC-re</a:t>
            </a:r>
          </a:p>
          <a:p>
            <a:pPr lvl="1"/>
            <a:r>
              <a:rPr lang="hu-HU" altLang="en-US" dirty="0"/>
              <a:t>Szoftver központi számítógépre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9188FF-A6B1-41F1-994C-9A932374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Rendszerterv 1.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939552-7040-4497-8CC1-EADE867DD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857251"/>
            <a:ext cx="8704600" cy="1041580"/>
          </a:xfrm>
        </p:spPr>
        <p:txBody>
          <a:bodyPr/>
          <a:lstStyle/>
          <a:p>
            <a:pPr marL="0" indent="0">
              <a:buNone/>
            </a:pPr>
            <a:r>
              <a:rPr lang="hu-HU" altLang="en-US" dirty="0" err="1"/>
              <a:t>Smart</a:t>
            </a:r>
            <a:r>
              <a:rPr lang="hu-HU" altLang="en-US" dirty="0"/>
              <a:t> </a:t>
            </a:r>
            <a:r>
              <a:rPr lang="hu-HU" altLang="en-US" dirty="0" err="1"/>
              <a:t>Watering</a:t>
            </a:r>
            <a:r>
              <a:rPr lang="hu-HU" altLang="en-US" dirty="0"/>
              <a:t> </a:t>
            </a:r>
            <a:r>
              <a:rPr lang="hu-HU" altLang="en-US" dirty="0" err="1"/>
              <a:t>Automation</a:t>
            </a:r>
            <a:r>
              <a:rPr lang="hu-HU" altLang="en-US" dirty="0"/>
              <a:t> Network– S.W.A</a:t>
            </a:r>
            <a:r>
              <a:rPr lang="hu-HU" altLang="en-US"/>
              <a:t>.N.</a:t>
            </a:r>
            <a:endParaRPr lang="hu-HU" altLang="en-US" dirty="0"/>
          </a:p>
          <a:p>
            <a:pPr marL="457200" lvl="1" indent="0">
              <a:buNone/>
            </a:pPr>
            <a:endParaRPr lang="en-US" altLang="en-US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F849480-1042-451D-AABC-5B7FB7F80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95" y="1378041"/>
            <a:ext cx="7728210" cy="504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Rendszerterv 2.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hu-HU" altLang="hu-HU" dirty="0"/>
          </a:p>
          <a:p>
            <a:pPr marL="457200" lvl="1" indent="0">
              <a:buNone/>
            </a:pPr>
            <a:endParaRPr lang="hu-HU" alt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BCC7E6D-DC42-4BA0-8F75-62215898D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757864"/>
            <a:ext cx="6883035" cy="53422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08D7146-2C6B-4E5F-8CE7-2B2F1602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/>
              <a:t>Kapacitív talaj nedvességtartalom mérés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07DB370F-0ABF-4050-863E-08375EC94158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142875" y="857250"/>
                <a:ext cx="8704600" cy="5529263"/>
              </a:xfrm>
            </p:spPr>
            <p:txBody>
              <a:bodyPr/>
              <a:lstStyle/>
              <a:p>
                <a:r>
                  <a:rPr lang="hu-HU" dirty="0"/>
                  <a:t>𝑺[%]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𝑡𝑎𝑙𝑎𝑗</m:t>
                            </m:r>
                          </m:sub>
                        </m:sSub>
                      </m:den>
                    </m:f>
                  </m:oMath>
                </a14:m>
                <a:endParaRPr lang="hu-HU" dirty="0"/>
              </a:p>
              <a:p>
                <a:r>
                  <a:rPr lang="hu-HU" dirty="0"/>
                  <a:t>Talajból kioldott ionok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  <m:sup>
                        <m:r>
                          <a:rPr lang="hu-HU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hu-HU" b="1">
                        <a:latin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  <m:sup>
                        <m:r>
                          <a:rPr lang="hu-HU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hu-HU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hu-HU" b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hu-HU" b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  <m:sup>
                        <m:r>
                          <a:rPr lang="hu-HU" b="1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hu-HU" b="1">
                        <a:latin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  <m:sup>
                        <m:r>
                          <a:rPr lang="hu-HU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hu-HU" b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hu-HU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hu-HU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1" i="1">
                        <a:latin typeface="Cambria Math" panose="02040503050406030204" pitchFamily="18" charset="0"/>
                      </a:rPr>
                      <m:t>𝒋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u-HU" b="1" i="1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hu-HU" b="1" i="1">
                                <a:latin typeface="Cambria Math" panose="02040503050406030204" pitchFamily="18" charset="0"/>
                              </a:rPr>
                              <m:t>𝒓𝒆𝒍𝒂𝒙</m:t>
                            </m:r>
                          </m:sub>
                          <m:sup>
                            <m:r>
                              <a:rPr lang="hu-HU" b="1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  <m:r>
                          <a:rPr lang="hu-HU" b="1">
                            <a:latin typeface="Cambria Math" panose="02040503050406030204" pitchFamily="18" charset="0"/>
                          </a:rPr>
                          <m:t> + </m:t>
                        </m:r>
                        <m:f>
                          <m:f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1" i="1"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hu-HU" b="1" i="1">
                                    <a:latin typeface="Cambria Math" panose="02040503050406030204" pitchFamily="18" charset="0"/>
                                  </a:rPr>
                                  <m:t>𝒅𝒄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hu-HU" b="1" i="1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  <m:r>
                                  <a:rPr lang="hu-HU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hu-HU" b="1" i="1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hu-HU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hu-HU" b="1" i="1">
                        <a:latin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  <m:sup>
                        <m:r>
                          <a:rPr lang="hu-HU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hu-HU" dirty="0"/>
                  <a:t>  	</a:t>
                </a:r>
              </a:p>
              <a:p>
                <a:r>
                  <a:rPr lang="hu-HU" dirty="0"/>
                  <a:t>A kapacitás több fontos tényezőtől függ:</a:t>
                </a:r>
              </a:p>
              <a:p>
                <a:pPr lvl="1"/>
                <a:r>
                  <a:rPr lang="hu-HU" dirty="0"/>
                  <a:t>Frekvencia</a:t>
                </a:r>
              </a:p>
              <a:p>
                <a:pPr lvl="1"/>
                <a:r>
                  <a:rPr lang="hu-HU" dirty="0"/>
                  <a:t>Talaj vezetőképessége (talaj minőség)</a:t>
                </a:r>
              </a:p>
              <a:p>
                <a:pPr lvl="1"/>
                <a:r>
                  <a:rPr lang="hu-HU" dirty="0"/>
                  <a:t>Szenzor geometria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07DB370F-0ABF-4050-863E-08375EC94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42875" y="857250"/>
                <a:ext cx="8704600" cy="5529263"/>
              </a:xfrm>
              <a:blipFill>
                <a:blip r:embed="rId2"/>
                <a:stretch>
                  <a:fillRect l="-1541" t="-55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53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FECD9D-86F0-4CD8-8252-DCDEF8C6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Eredeti és módosított szenzor kapcsolási rajza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7F9903-B8D5-4875-A6AE-45D6A6888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457200" lvl="1" indent="0">
              <a:buNone/>
            </a:pPr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C65332A-A3E5-4DF0-AEA6-7B25625F0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699" y="3421012"/>
            <a:ext cx="3961127" cy="2274971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2EE8AF06-CC77-4332-97AC-75F282AF1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23" y="720726"/>
            <a:ext cx="8655554" cy="253279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A1F6098-A9D1-4A8B-B691-D323ABF82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45" y="3177239"/>
            <a:ext cx="4248064" cy="275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6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CE51B1-8019-4124-83C8-D3CCD363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Kalibrációs mérés 1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BCEBB5-8CF9-4628-A34A-FDFE1DCF3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857250"/>
            <a:ext cx="8704600" cy="1626645"/>
          </a:xfrm>
        </p:spPr>
        <p:txBody>
          <a:bodyPr/>
          <a:lstStyle/>
          <a:p>
            <a:r>
              <a:rPr lang="hu-HU" dirty="0"/>
              <a:t>Célja kettős! (karakterisztika, vizsgálódás)</a:t>
            </a:r>
          </a:p>
          <a:p>
            <a:r>
              <a:rPr lang="hu-HU" dirty="0"/>
              <a:t>Metodikája szakirodalomból átvett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endParaRPr lang="hu-HU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228CE825-136F-419D-83D5-07F1A779607B}"/>
              </a:ext>
            </a:extLst>
          </p:cNvPr>
          <p:cNvSpPr txBox="1">
            <a:spLocks/>
          </p:cNvSpPr>
          <p:nvPr/>
        </p:nvSpPr>
        <p:spPr bwMode="auto">
          <a:xfrm>
            <a:off x="140162" y="2015502"/>
            <a:ext cx="4664858" cy="4113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0" dirty="0"/>
              <a:t>Tanulságai:</a:t>
            </a:r>
          </a:p>
          <a:p>
            <a:pPr lvl="1"/>
            <a:r>
              <a:rPr lang="hu-HU" sz="3200" b="0" dirty="0"/>
              <a:t>Szenzor geometria jelentős fontosságú</a:t>
            </a:r>
          </a:p>
          <a:p>
            <a:pPr lvl="1"/>
            <a:r>
              <a:rPr lang="hu-HU" sz="3200" b="0" dirty="0"/>
              <a:t>Gerjesztőjel spektruma nem okoz szignifikáns változást a karakterisztikában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endParaRPr lang="hu-HU" b="0" dirty="0"/>
          </a:p>
          <a:p>
            <a:pPr marL="457200" lvl="1" indent="0">
              <a:buFont typeface="Courier New" panose="02070309020205020404" pitchFamily="49" charset="0"/>
              <a:buNone/>
            </a:pPr>
            <a:endParaRPr lang="hu-HU" b="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BAD3C7D-2286-4964-9B9E-EE2B09C92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15" y="2015502"/>
            <a:ext cx="4294110" cy="424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7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D86CD8-B947-4212-997D-69C14751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Kalibrációs mérés 2</a:t>
            </a:r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088D669A-DE83-4A83-85ED-48DEE5CA3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9901" y="744302"/>
            <a:ext cx="2991224" cy="5642211"/>
          </a:xfrm>
        </p:spPr>
        <p:txBody>
          <a:bodyPr/>
          <a:lstStyle/>
          <a:p>
            <a:r>
              <a:rPr lang="hu-HU" dirty="0"/>
              <a:t>Karakterisztika jellege nem változik</a:t>
            </a:r>
          </a:p>
          <a:p>
            <a:r>
              <a:rPr lang="hu-HU" dirty="0"/>
              <a:t>„Lineáris” szakaszok meredeksége</a:t>
            </a:r>
          </a:p>
          <a:p>
            <a:r>
              <a:rPr lang="hu-HU" dirty="0"/>
              <a:t>SWAN kliens mérőjele négyszögjel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4309489-DCDD-4351-9312-BD5CDED8D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2" y="748993"/>
            <a:ext cx="5943325" cy="285122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E7610A0-8250-40BF-90EA-44CF4AC5C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484"/>
            <a:ext cx="5979850" cy="248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9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142163-D366-45D7-A55D-8BD165DA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Hardver követelmények (SWAN kliens)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FE9208-23E5-4D25-8733-481286A6D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Akkumulátoros üzem</a:t>
            </a:r>
          </a:p>
          <a:p>
            <a:r>
              <a:rPr lang="hu-HU" dirty="0"/>
              <a:t>Mágnes szelep vezérlése</a:t>
            </a:r>
          </a:p>
          <a:p>
            <a:r>
              <a:rPr lang="hu-HU" dirty="0"/>
              <a:t>Alacsony költség (egyszerre több kliens használatának céljából)</a:t>
            </a:r>
          </a:p>
          <a:p>
            <a:r>
              <a:rPr lang="hu-HU" dirty="0"/>
              <a:t>Kültéri villanyszereléshez használt IP65 doboz határozta meg a méreteket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95094566"/>
      </p:ext>
    </p:extLst>
  </p:cSld>
  <p:clrMapOvr>
    <a:masterClrMapping/>
  </p:clrMapOvr>
</p:sld>
</file>

<file path=ppt/theme/theme1.xml><?xml version="1.0" encoding="utf-8"?>
<a:theme xmlns:a="http://schemas.openxmlformats.org/drawingml/2006/main" name="bme_ftsrg_hun_micskei_v7">
  <a:themeElements>
    <a:clrScheme name="ftsrg-scheme">
      <a:dk1>
        <a:srgbClr val="000000"/>
      </a:dk1>
      <a:lt1>
        <a:srgbClr val="FFFFFF"/>
      </a:lt1>
      <a:dk2>
        <a:srgbClr val="621E0F"/>
      </a:dk2>
      <a:lt2>
        <a:srgbClr val="FFFFFF"/>
      </a:lt2>
      <a:accent1>
        <a:srgbClr val="F9DD2F"/>
      </a:accent1>
      <a:accent2>
        <a:srgbClr val="E67300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3A55"/>
        </a:solidFill>
        <a:ln w="381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_v7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_v7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_v7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454</Words>
  <Application>Microsoft Office PowerPoint</Application>
  <PresentationFormat>Diavetítés a képernyőre (4:3 oldalarány)</PresentationFormat>
  <Paragraphs>104</Paragraphs>
  <Slides>18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Wingdings</vt:lpstr>
      <vt:lpstr>bme_ftsrg_hun_micskei_v7</vt:lpstr>
      <vt:lpstr> Talaj nedvességtartalom mérés IoT eszközzel </vt:lpstr>
      <vt:lpstr>Feladat </vt:lpstr>
      <vt:lpstr>Rendszerterv 1.</vt:lpstr>
      <vt:lpstr>Rendszerterv 2.</vt:lpstr>
      <vt:lpstr>Kapacitív talaj nedvességtartalom mérés</vt:lpstr>
      <vt:lpstr>Eredeti és módosított szenzor kapcsolási rajza</vt:lpstr>
      <vt:lpstr>Kalibrációs mérés 1</vt:lpstr>
      <vt:lpstr>Kalibrációs mérés 2</vt:lpstr>
      <vt:lpstr>Hardver követelmények (SWAN kliens)</vt:lpstr>
      <vt:lpstr>Szoftver követelmények (SWAN kliens &amp; szerver)</vt:lpstr>
      <vt:lpstr>Hardver implementáció</vt:lpstr>
      <vt:lpstr>Kliens PCB</vt:lpstr>
      <vt:lpstr>Firmware implementáció 1.</vt:lpstr>
      <vt:lpstr>Firmware implementáció 2.</vt:lpstr>
      <vt:lpstr>Szerver implementáció 1.</vt:lpstr>
      <vt:lpstr>Szerver implementáció 2.</vt:lpstr>
      <vt:lpstr>Eredmények és továbbfejlesztési lehetőségek</vt:lpstr>
      <vt:lpstr>Bírálói kérdések megválaszolása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Talaj nedvességtartalom mérés IoT eszközzel </dc:title>
  <dc:creator>Berta Máté</dc:creator>
  <cp:lastModifiedBy>Berta Máté</cp:lastModifiedBy>
  <cp:revision>10</cp:revision>
  <dcterms:created xsi:type="dcterms:W3CDTF">2021-01-05T08:40:15Z</dcterms:created>
  <dcterms:modified xsi:type="dcterms:W3CDTF">2021-01-05T17:48:21Z</dcterms:modified>
</cp:coreProperties>
</file>