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2" r:id="rId2"/>
    <p:sldId id="364" r:id="rId3"/>
    <p:sldId id="372" r:id="rId4"/>
    <p:sldId id="363" r:id="rId5"/>
    <p:sldId id="367" r:id="rId6"/>
    <p:sldId id="365" r:id="rId7"/>
    <p:sldId id="366" r:id="rId8"/>
    <p:sldId id="368" r:id="rId9"/>
    <p:sldId id="369" r:id="rId10"/>
    <p:sldId id="370" r:id="rId11"/>
    <p:sldId id="371" r:id="rId12"/>
  </p:sldIdLst>
  <p:sldSz cx="9144000" cy="6858000" type="screen4x3"/>
  <p:notesSz cx="7086600" cy="102108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6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B2B2B2"/>
    <a:srgbClr val="762536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5226" autoAdjust="0"/>
  </p:normalViewPr>
  <p:slideViewPr>
    <p:cSldViewPr snapToObjects="1">
      <p:cViewPr varScale="1">
        <p:scale>
          <a:sx n="82" d="100"/>
          <a:sy n="82" d="100"/>
        </p:scale>
        <p:origin x="94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8" d="100"/>
          <a:sy n="58" d="100"/>
        </p:scale>
        <p:origin x="3274" y="77"/>
      </p:cViewPr>
      <p:guideLst>
        <p:guide orient="horz" pos="3216"/>
        <p:guide pos="223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fld id="{CADF1908-6F99-4C7E-A86E-5A3D5850039C}" type="datetimeFigureOut">
              <a:rPr lang="en-US"/>
              <a:pPr>
                <a:defRPr/>
              </a:pPr>
              <a:t>12/15/2019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0" hangingPunct="0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/>
            </a:lvl1pPr>
          </a:lstStyle>
          <a:p>
            <a:pPr>
              <a:defRPr/>
            </a:pPr>
            <a:fld id="{FF2F7E65-3064-4195-A51B-1E7AF8EDE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89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fld id="{385FA93E-39C9-4A94-881A-8C1600979D77}" type="datetimeFigureOut">
              <a:rPr lang="hu-HU"/>
              <a:pPr>
                <a:defRPr/>
              </a:pPr>
              <a:t>2019. 12. 15.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5175"/>
            <a:ext cx="5105400" cy="3829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 bwMode="auto">
          <a:xfrm>
            <a:off x="708025" y="4849813"/>
            <a:ext cx="5670550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 bwMode="auto">
          <a:xfrm>
            <a:off x="0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l" defTabSz="989013" eaLnBrk="1" hangingPunct="1">
              <a:defRPr sz="13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 bwMode="auto">
          <a:xfrm>
            <a:off x="4014788" y="9698038"/>
            <a:ext cx="30702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37" tIns="49419" rIns="98837" bIns="49419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 b="0"/>
            </a:lvl1pPr>
          </a:lstStyle>
          <a:p>
            <a:pPr>
              <a:defRPr/>
            </a:pPr>
            <a:fld id="{A59DE0D6-C1D2-4A55-B380-5666C4533347}" type="slidenum">
              <a:rPr lang="hu-HU" altLang="en-US"/>
              <a:pPr>
                <a:defRPr/>
              </a:pPr>
              <a:t>‹#›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3636547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9DE0D6-C1D2-4A55-B380-5666C4533347}" type="slidenum">
              <a:rPr lang="hu-HU" altLang="en-US" smtClean="0"/>
              <a:pPr>
                <a:defRPr/>
              </a:pPr>
              <a:t>1</a:t>
            </a:fld>
            <a:endParaRPr lang="hu-HU" altLang="en-US"/>
          </a:p>
        </p:txBody>
      </p:sp>
    </p:spTree>
    <p:extLst>
      <p:ext uri="{BB962C8B-B14F-4D97-AF65-F5344CB8AC3E}">
        <p14:creationId xmlns:p14="http://schemas.microsoft.com/office/powerpoint/2010/main" val="408962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b="0" dirty="0">
                <a:solidFill>
                  <a:schemeClr val="bg1"/>
                </a:solidFill>
                <a:latin typeface="Arial" panose="020B0604020202020204" pitchFamily="34" charset="0"/>
              </a:rPr>
              <a:t> BME-MIT 2019</a:t>
            </a:r>
            <a:endParaRPr lang="en-US" altLang="en-US" sz="12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-17463" y="6413500"/>
            <a:ext cx="3649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defTabSz="76200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Budapesti Műszaki és Gazdaságtudományi Egyetem</a:t>
            </a:r>
          </a:p>
          <a:p>
            <a:pPr algn="l" eaLnBrk="1" hangingPunct="1">
              <a:defRPr/>
            </a:pPr>
            <a:r>
              <a:rPr lang="hu-HU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Méréstechnika és Információs Rendszerek Tanszék</a:t>
            </a:r>
          </a:p>
        </p:txBody>
      </p:sp>
      <p:pic>
        <p:nvPicPr>
          <p:cNvPr id="6" name="Picture 18" descr="muegyetem_logo_bor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6408738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800" b="0" dirty="0" err="1">
                <a:solidFill>
                  <a:schemeClr val="bg1"/>
                </a:solidFill>
              </a:rPr>
              <a:t>BSc</a:t>
            </a:r>
            <a:r>
              <a:rPr lang="hu-HU" altLang="en-US" sz="1800" b="0" dirty="0">
                <a:solidFill>
                  <a:schemeClr val="bg1"/>
                </a:solidFill>
              </a:rPr>
              <a:t> Témalaboratórium beszámoló</a:t>
            </a:r>
            <a:endParaRPr lang="en-US" altLang="en-US" sz="1800" b="0" dirty="0">
              <a:solidFill>
                <a:schemeClr val="bg1"/>
              </a:solidFill>
            </a:endParaRPr>
          </a:p>
        </p:txBody>
      </p:sp>
      <p:pic>
        <p:nvPicPr>
          <p:cNvPr id="8" name="Picture 15" descr="logo_iras_jobb_oldal_600dpi_cmyk_v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229225"/>
            <a:ext cx="374491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510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20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none" baseline="0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413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55617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57250"/>
            <a:ext cx="4352925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7288"/>
            <a:ext cx="4352925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75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75" y="857250"/>
            <a:ext cx="8858250" cy="26876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875" y="3697288"/>
            <a:ext cx="8858250" cy="268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9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142875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857250"/>
            <a:ext cx="4352925" cy="5529263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21249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Mintacím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err="1"/>
              <a:t>Mintaszöveg</a:t>
            </a:r>
            <a:r>
              <a:rPr lang="en-US" altLang="en-US" dirty="0"/>
              <a:t> </a:t>
            </a:r>
            <a:r>
              <a:rPr lang="en-US" altLang="en-US" dirty="0" err="1"/>
              <a:t>szerkesztése</a:t>
            </a:r>
            <a:endParaRPr lang="en-US" altLang="en-US" dirty="0"/>
          </a:p>
          <a:p>
            <a:pPr lvl="1"/>
            <a:r>
              <a:rPr lang="en-US" altLang="en-US" dirty="0" err="1"/>
              <a:t>Második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2"/>
            <a:r>
              <a:rPr lang="en-US" altLang="en-US" dirty="0" err="1"/>
              <a:t>Harmadik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3"/>
            <a:r>
              <a:rPr lang="en-US" altLang="en-US" dirty="0" err="1"/>
              <a:t>Negyedik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  <a:p>
            <a:pPr lvl="4"/>
            <a:r>
              <a:rPr lang="en-US" altLang="en-US" dirty="0" err="1"/>
              <a:t>Ötödik</a:t>
            </a:r>
            <a:r>
              <a:rPr lang="en-US" altLang="en-US" dirty="0"/>
              <a:t> </a:t>
            </a:r>
            <a:r>
              <a:rPr lang="en-US" altLang="en-US" dirty="0" err="1"/>
              <a:t>szint</a:t>
            </a:r>
            <a:endParaRPr lang="en-US" altLang="en-US" dirty="0"/>
          </a:p>
        </p:txBody>
      </p:sp>
      <p:sp>
        <p:nvSpPr>
          <p:cNvPr id="1028" name="Rectangle 22"/>
          <p:cNvSpPr>
            <a:spLocks noChangeArrowheads="1"/>
          </p:cNvSpPr>
          <p:nvPr userDrawn="1"/>
        </p:nvSpPr>
        <p:spPr bwMode="auto">
          <a:xfrm>
            <a:off x="1409700" y="6457950"/>
            <a:ext cx="4737100" cy="400050"/>
          </a:xfrm>
          <a:prstGeom prst="rect">
            <a:avLst/>
          </a:prstGeom>
          <a:gradFill rotWithShape="1">
            <a:gsLst>
              <a:gs pos="0">
                <a:srgbClr val="762536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                                                </a:t>
            </a:r>
            <a:r>
              <a:rPr lang="en-US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©</a:t>
            </a:r>
            <a:r>
              <a:rPr lang="hu-HU" altLang="en-US" sz="1200" dirty="0">
                <a:solidFill>
                  <a:srgbClr val="762536"/>
                </a:solidFill>
                <a:latin typeface="Arial" panose="020B0604020202020204" pitchFamily="34" charset="0"/>
              </a:rPr>
              <a:t> BME-MIT 2019</a:t>
            </a:r>
            <a:endParaRPr lang="en-US" altLang="en-US" sz="120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41" descr="muegyetem_logo_bord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95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logo_iras_jobb_oldal_600dpi_cmyk_v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6462713"/>
            <a:ext cx="18907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/>
          <p:cNvSpPr>
            <a:spLocks noChangeArrowheads="1"/>
          </p:cNvSpPr>
          <p:nvPr userDrawn="1"/>
        </p:nvSpPr>
        <p:spPr bwMode="auto">
          <a:xfrm>
            <a:off x="7993063" y="6489700"/>
            <a:ext cx="10937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fld id="{87707DCA-08B9-4ADA-9CE1-6671F1461306}" type="slidenum">
              <a:rPr lang="en-US" altLang="en-US" sz="1600" b="0" smtClean="0">
                <a:solidFill>
                  <a:srgbClr val="762536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hu-HU" altLang="en-US" sz="1600" b="0" dirty="0">
                <a:solidFill>
                  <a:srgbClr val="762536"/>
                </a:solidFill>
                <a:latin typeface="Arial" panose="020B0604020202020204" pitchFamily="34" charset="0"/>
              </a:rPr>
              <a:t>. fólia</a:t>
            </a:r>
            <a:endParaRPr lang="en-US" altLang="en-US" sz="1600" b="0" dirty="0">
              <a:solidFill>
                <a:srgbClr val="762536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253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685800" y="1374775"/>
            <a:ext cx="7772400" cy="1470025"/>
          </a:xfrm>
        </p:spPr>
        <p:txBody>
          <a:bodyPr/>
          <a:lstStyle/>
          <a:p>
            <a:r>
              <a:rPr lang="hu-HU" altLang="en-US" dirty="0"/>
              <a:t>Logikai analizátor mikrovezérlővel</a:t>
            </a:r>
            <a:br>
              <a:rPr lang="hu-HU" altLang="en-US" dirty="0"/>
            </a:br>
            <a:endParaRPr lang="en-US" altLang="en-US" dirty="0"/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1371600" y="3246438"/>
            <a:ext cx="6400800" cy="1277937"/>
          </a:xfrm>
        </p:spPr>
        <p:txBody>
          <a:bodyPr/>
          <a:lstStyle/>
          <a:p>
            <a:r>
              <a:rPr lang="hu-HU" altLang="en-US" dirty="0"/>
              <a:t>Berta Máté</a:t>
            </a:r>
            <a:br>
              <a:rPr lang="en-US" altLang="en-US" dirty="0"/>
            </a:br>
            <a:r>
              <a:rPr lang="hu-HU" altLang="en-US" dirty="0"/>
              <a:t>Naszály Gábor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C2E6B-3989-4F41-AA0F-AE1132D4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„demonstráció”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DFB08F89-4790-4E37-AB7F-F832369B0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2" y="792945"/>
            <a:ext cx="4146947" cy="5529263"/>
          </a:xfrm>
        </p:spPr>
      </p:pic>
      <p:pic>
        <p:nvPicPr>
          <p:cNvPr id="11" name="Kép 10" descr="A képen elektronika, áramkör, asztal, ülő látható&#10;&#10;Automatikusan generált leírás">
            <a:extLst>
              <a:ext uri="{FF2B5EF4-FFF2-40B4-BE49-F238E27FC236}">
                <a16:creationId xmlns:a16="http://schemas.microsoft.com/office/drawing/2014/main" id="{0E97150D-309E-4F42-BF71-629C75A8E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792945"/>
            <a:ext cx="414694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CC6CA7-99A4-4910-A320-CC2644A2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Fejleszthetőség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E30BF-F729-4EE5-A955-B565EFC71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60" y="1223755"/>
            <a:ext cx="8858250" cy="5529263"/>
          </a:xfrm>
        </p:spPr>
        <p:txBody>
          <a:bodyPr/>
          <a:lstStyle/>
          <a:p>
            <a:r>
              <a:rPr lang="hu-HU" dirty="0"/>
              <a:t>További </a:t>
            </a:r>
            <a:r>
              <a:rPr lang="hu-HU" dirty="0" err="1"/>
              <a:t>trigger</a:t>
            </a:r>
            <a:r>
              <a:rPr lang="hu-HU" dirty="0"/>
              <a:t> funkciók hozzáadása</a:t>
            </a:r>
          </a:p>
          <a:p>
            <a:r>
              <a:rPr lang="hu-HU" dirty="0"/>
              <a:t>Állapot vizsgálat funkciója</a:t>
            </a:r>
          </a:p>
          <a:p>
            <a:r>
              <a:rPr lang="hu-HU" dirty="0"/>
              <a:t>Folytonos megjelenítés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04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Feladat 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en-US" dirty="0"/>
              <a:t>Logikai analizátor készítése az STK3700 kártya felhasználásával</a:t>
            </a:r>
          </a:p>
          <a:p>
            <a:pPr lvl="1"/>
            <a:r>
              <a:rPr lang="hu-HU" altLang="en-US" dirty="0"/>
              <a:t>4 csatorna</a:t>
            </a:r>
          </a:p>
          <a:p>
            <a:pPr lvl="1"/>
            <a:r>
              <a:rPr lang="hu-HU" altLang="en-US" dirty="0"/>
              <a:t>Változtatható </a:t>
            </a:r>
            <a:r>
              <a:rPr lang="hu-HU" altLang="en-US" dirty="0" err="1"/>
              <a:t>komparálási</a:t>
            </a:r>
            <a:r>
              <a:rPr lang="hu-HU" altLang="en-US" dirty="0"/>
              <a:t> feszültség</a:t>
            </a:r>
          </a:p>
          <a:p>
            <a:r>
              <a:rPr lang="hu-HU" altLang="en-US" dirty="0"/>
              <a:t>A megoldás során elkészül:</a:t>
            </a:r>
          </a:p>
          <a:p>
            <a:pPr lvl="1"/>
            <a:r>
              <a:rPr lang="hu-HU" altLang="en-US" dirty="0"/>
              <a:t>Kiegészítő NYÁK</a:t>
            </a:r>
          </a:p>
          <a:p>
            <a:pPr lvl="1"/>
            <a:r>
              <a:rPr lang="hu-HU" altLang="en-US" dirty="0"/>
              <a:t>Szoftver a mikrovezérlőre</a:t>
            </a:r>
          </a:p>
          <a:p>
            <a:pPr lvl="1"/>
            <a:r>
              <a:rPr lang="hu-HU" altLang="en-US" dirty="0"/>
              <a:t>Szoftver PC-re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188FF-A6B1-41F1-994C-9A932374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Rendszerterv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483571-8CE3-47FC-B519-78041F03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" y="953725"/>
            <a:ext cx="9086406" cy="54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Kapcsolási rajz 1.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hu-HU" altLang="hu-HU" dirty="0"/>
              <a:t>Schmitt </a:t>
            </a:r>
            <a:r>
              <a:rPr lang="hu-HU" altLang="hu-HU" dirty="0" err="1"/>
              <a:t>trigger</a:t>
            </a:r>
            <a:r>
              <a:rPr lang="hu-HU" altLang="hu-HU" dirty="0"/>
              <a:t>:</a:t>
            </a:r>
          </a:p>
          <a:p>
            <a:pPr lvl="1"/>
            <a:endParaRPr lang="hu-HU" alt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575F875-21A6-451C-8883-9AE032D3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" y="1714880"/>
            <a:ext cx="8858250" cy="4285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142163-D366-45D7-A55D-8BD165DA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LTspice</a:t>
            </a:r>
            <a:r>
              <a:rPr lang="hu-HU" dirty="0"/>
              <a:t> szimuláció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2FC94AD-A11B-429E-979A-87145C250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𝑘𝑜𝑚𝑝𝑎𝑟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𝑙𝑜𝑔𝑖𝑘𝑎𝑖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𝑠𝑧𝑖𝑛𝑡</m:t>
                        </m:r>
                      </m:sub>
                    </m:sSub>
                  </m:oMath>
                </a14:m>
                <a:endParaRPr lang="hu-HU" sz="28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2FC94AD-A11B-429E-979A-87145C250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3AC0A8C1-44FB-4AE7-8192-4F8BA1839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47" y="1673804"/>
            <a:ext cx="6345705" cy="45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Kapcsolási rajz 2.</a:t>
            </a:r>
            <a:endParaRPr lang="en-US" alt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hu-HU" dirty="0"/>
              <a:t>Túlfeszültség elleni védelem: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14988B9-12CF-40DC-BFE9-7D38FB97B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08" y="1808820"/>
            <a:ext cx="6264183" cy="40922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3BFFF-1B14-4A8F-89A1-48D9B809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PCB </a:t>
            </a:r>
            <a:r>
              <a:rPr lang="hu-HU" dirty="0" err="1"/>
              <a:t>layout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D041316-C19E-488D-98F8-680BD02D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1" y="1129685"/>
            <a:ext cx="5343702" cy="459862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6B05857-553A-43BA-8B0E-A7C297727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73" y="1129685"/>
            <a:ext cx="3643288" cy="36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2525E-6E92-4442-92AD-6D7D52F7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komponensek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784A20-F83E-4F71-B9D1-54EB38DF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2A09D4-05D2-46BC-915B-C81B4FD0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3" y="876723"/>
            <a:ext cx="9063617" cy="50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AB6BDE-C0EB-4796-AB6C-7A0EDB6C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Hullámforma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7094500-59C1-40EF-93F7-23D4CE9ED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3725"/>
            <a:ext cx="9102271" cy="52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9479"/>
      </p:ext>
    </p:extLst>
  </p:cSld>
  <p:clrMapOvr>
    <a:masterClrMapping/>
  </p:clrMapOvr>
</p:sld>
</file>

<file path=ppt/theme/theme1.xml><?xml version="1.0" encoding="utf-8"?>
<a:theme xmlns:a="http://schemas.openxmlformats.org/drawingml/2006/main" name="bme_ftsrg_hun_micskei_v7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_v7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_v7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</TotalTime>
  <Words>77</Words>
  <Application>Microsoft Office PowerPoint</Application>
  <PresentationFormat>Diavetítés a képernyőre (4:3 oldalarány)</PresentationFormat>
  <Paragraphs>27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Wingdings</vt:lpstr>
      <vt:lpstr>bme_ftsrg_hun_micskei_v7</vt:lpstr>
      <vt:lpstr>Logikai analizátor mikrovezérlővel </vt:lpstr>
      <vt:lpstr>Feladat </vt:lpstr>
      <vt:lpstr>Rendszerterv</vt:lpstr>
      <vt:lpstr>Kapcsolási rajz 1.</vt:lpstr>
      <vt:lpstr>LTspice szimuláció</vt:lpstr>
      <vt:lpstr>Kapcsolási rajz 2.</vt:lpstr>
      <vt:lpstr>PCB layout</vt:lpstr>
      <vt:lpstr>Szoftver komponensek</vt:lpstr>
      <vt:lpstr>Hullámforma</vt:lpstr>
      <vt:lpstr>Projekt „demonstráció”</vt:lpstr>
      <vt:lpstr>Fejleszthetőség</vt:lpstr>
    </vt:vector>
  </TitlesOfParts>
  <Company>Budapesti Műszaki és Gazdaságtudományi Egyetem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Tamás Kovácsházy</dc:creator>
  <cp:lastModifiedBy>Máté Berta</cp:lastModifiedBy>
  <cp:revision>464</cp:revision>
  <dcterms:created xsi:type="dcterms:W3CDTF">2009-01-28T13:20:49Z</dcterms:created>
  <dcterms:modified xsi:type="dcterms:W3CDTF">2019-12-15T18:01:26Z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0x01010051DF553327B3A54EB27E3DE53B8B4054</vt:lpwstr>
  </property>
</Properties>
</file>