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9" r:id="rId3"/>
    <p:sldId id="286" r:id="rId4"/>
    <p:sldId id="280" r:id="rId5"/>
    <p:sldId id="257" r:id="rId6"/>
    <p:sldId id="258" r:id="rId7"/>
    <p:sldId id="301" r:id="rId8"/>
    <p:sldId id="262" r:id="rId9"/>
    <p:sldId id="263" r:id="rId10"/>
    <p:sldId id="266" r:id="rId11"/>
    <p:sldId id="267" r:id="rId12"/>
    <p:sldId id="281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92" r:id="rId23"/>
    <p:sldId id="298" r:id="rId24"/>
    <p:sldId id="299" r:id="rId25"/>
    <p:sldId id="30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79928"/>
    <a:srgbClr val="00FF00"/>
    <a:srgbClr val="FF3399"/>
    <a:srgbClr val="F79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5161" autoAdjust="0"/>
  </p:normalViewPr>
  <p:slideViewPr>
    <p:cSldViewPr>
      <p:cViewPr varScale="1">
        <p:scale>
          <a:sx n="111" d="100"/>
          <a:sy n="111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4FB98-12F8-42D0-BD22-3E79A7A5EBC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75FF-108E-4E14-899A-0964B7DE7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CAC-268A-4249-AD13-74DA1F5D8F4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4E63-3FB6-4D25-A608-C543CEFE0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53000">
              <a:schemeClr val="bg1"/>
            </a:gs>
            <a:gs pos="0">
              <a:srgbClr val="00B0F0">
                <a:alpha val="9000"/>
              </a:srgbClr>
            </a:gs>
            <a:gs pos="100000">
              <a:srgbClr val="00B0F0">
                <a:alpha val="1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41"/>
            <a:ext cx="9144000" cy="2633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4136" y="3244089"/>
            <a:ext cx="5828184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6000" b="1" kern="12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章       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36096" y="4828265"/>
            <a:ext cx="3528392" cy="504056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1844824"/>
            <a:ext cx="5112568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《C++</a:t>
            </a:r>
            <a:r>
              <a:rPr lang="zh-CN" altLang="en-US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程序设计</a:t>
            </a:r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》</a:t>
            </a:r>
            <a:endParaRPr lang="zh-CN" altLang="en-US" sz="3600" b="1" kern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573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1412776"/>
            <a:ext cx="9144000" cy="54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08304" y="6556456"/>
            <a:ext cx="1835696" cy="1129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3" y="402753"/>
            <a:ext cx="2592470" cy="5810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0836"/>
            <a:ext cx="943897" cy="947054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43608" y="960983"/>
            <a:ext cx="287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HUAIYIN</a:t>
            </a:r>
            <a:r>
              <a:rPr lang="en-US" altLang="zh-CN" sz="1400" baseline="0" dirty="0" smtClean="0"/>
              <a:t> INSTITUTE OF TECHNOLOGY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39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1038743"/>
            <a:ext cx="8496944" cy="5473207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528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1520" y="1061046"/>
            <a:ext cx="4245868" cy="63976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51520" y="1857743"/>
            <a:ext cx="4245868" cy="4595593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52736"/>
            <a:ext cx="424745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871136"/>
            <a:ext cx="4247455" cy="4582200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36096" y="4725144"/>
            <a:ext cx="3528392" cy="504056"/>
          </a:xfrm>
        </p:spPr>
        <p:txBody>
          <a:bodyPr>
            <a:noAutofit/>
          </a:bodyPr>
          <a:lstStyle/>
          <a:p>
            <a:r>
              <a:rPr lang="zh-CN" altLang="en-US" sz="3100" dirty="0" smtClean="0"/>
              <a:t>主讲教师：于永涛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4381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程序开发过程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088875" y="1557487"/>
            <a:ext cx="1944216" cy="562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编辑源程序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88875" y="2682636"/>
            <a:ext cx="1944216" cy="5607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编译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88875" y="3806035"/>
            <a:ext cx="1944216" cy="5607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连接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88875" y="4929435"/>
            <a:ext cx="194421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运行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4952971" y="2119965"/>
            <a:ext cx="216024" cy="562671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4952971" y="3254070"/>
            <a:ext cx="216024" cy="562671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4952971" y="4366764"/>
            <a:ext cx="216024" cy="562671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3152771" y="1977107"/>
            <a:ext cx="936104" cy="0"/>
          </a:xfrm>
          <a:prstGeom prst="line">
            <a:avLst/>
          </a:prstGeom>
          <a:ln>
            <a:headEnd type="stealth" w="lg" len="med"/>
            <a:tailEnd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152771" y="2985219"/>
            <a:ext cx="936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152771" y="1977107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2864739" y="1838727"/>
            <a:ext cx="1224136" cy="0"/>
          </a:xfrm>
          <a:prstGeom prst="line">
            <a:avLst/>
          </a:prstGeom>
          <a:ln>
            <a:headEnd type="stealth" w="lg" len="med"/>
            <a:tailEnd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2864739" y="4128566"/>
            <a:ext cx="12241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864739" y="1838727"/>
            <a:ext cx="0" cy="2298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2576707" y="1689075"/>
            <a:ext cx="1512168" cy="0"/>
          </a:xfrm>
          <a:prstGeom prst="line">
            <a:avLst/>
          </a:prstGeom>
          <a:ln>
            <a:headEnd type="stealth" w="lg" len="med"/>
            <a:tailEnd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2576707" y="5181463"/>
            <a:ext cx="15121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576707" y="1689075"/>
            <a:ext cx="0" cy="3492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166835" y="2533137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出错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152772" y="3692447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出错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131838" y="473319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出错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49116" y="1484784"/>
            <a:ext cx="2664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源文件</a:t>
            </a:r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(.</a:t>
            </a:r>
            <a:r>
              <a:rPr lang="en-US" altLang="zh-CN" sz="200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cpp</a:t>
            </a:r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zh-CN" alt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头文件</a:t>
            </a:r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.h)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49115" y="2762945"/>
            <a:ext cx="244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目标文件</a:t>
            </a:r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(.</a:t>
            </a:r>
            <a:r>
              <a:rPr lang="en-US" altLang="zh-CN" sz="2000" dirty="0" err="1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obj</a:t>
            </a:r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249115" y="3886344"/>
            <a:ext cx="2715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可执行文件 </a:t>
            </a:r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(.exe)</a:t>
            </a:r>
            <a:endParaRPr lang="zh-CN" altLang="en-US" sz="2000" dirty="0">
              <a:solidFill>
                <a:srgbClr val="0070C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79512" y="5899691"/>
            <a:ext cx="8748464" cy="62565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整个程序开发过程都可以在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集成开发环境中（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IDE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进行。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流程图: 可选过程 64"/>
          <p:cNvSpPr/>
          <p:nvPr/>
        </p:nvSpPr>
        <p:spPr>
          <a:xfrm>
            <a:off x="467544" y="2682636"/>
            <a:ext cx="1796734" cy="56072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编译器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流程图: 可选过程 65"/>
          <p:cNvSpPr/>
          <p:nvPr/>
        </p:nvSpPr>
        <p:spPr>
          <a:xfrm>
            <a:off x="467544" y="3806034"/>
            <a:ext cx="1796734" cy="56072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连接器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5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2" grpId="0"/>
      <p:bldP spid="53" grpId="0"/>
      <p:bldP spid="54" grpId="0"/>
      <p:bldP spid="55" grpId="0"/>
      <p:bldP spid="56" grpId="0"/>
      <p:bldP spid="57" grpId="0"/>
      <p:bldP spid="64" grpId="0" animBg="1"/>
      <p:bldP spid="65" grpId="0" animBg="1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微软公司</a:t>
            </a:r>
            <a:endParaRPr lang="en-US" altLang="zh-CN" b="1" dirty="0" smtClean="0"/>
          </a:p>
          <a:p>
            <a:pPr indent="361950"/>
            <a:r>
              <a:rPr lang="en-US" altLang="zh-CN" u="sng" dirty="0" smtClean="0"/>
              <a:t>Visual </a:t>
            </a:r>
            <a:r>
              <a:rPr lang="en-US" altLang="zh-CN" u="sng" dirty="0"/>
              <a:t>C</a:t>
            </a:r>
            <a:r>
              <a:rPr lang="en-US" altLang="zh-CN" u="sng" dirty="0" smtClean="0"/>
              <a:t>++ </a:t>
            </a:r>
            <a:r>
              <a:rPr lang="en-US" altLang="zh-CN" dirty="0" smtClean="0"/>
              <a:t>(6.0, 2012),   </a:t>
            </a:r>
            <a:r>
              <a:rPr lang="en-US" altLang="zh-CN" u="sng" dirty="0" smtClean="0"/>
              <a:t>Visual Studio</a:t>
            </a:r>
            <a:r>
              <a:rPr lang="en-US" altLang="zh-CN" dirty="0" smtClean="0"/>
              <a:t> (2010, 2013, 2017)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61950"/>
            <a:endParaRPr lang="en-US" altLang="zh-CN" dirty="0"/>
          </a:p>
          <a:p>
            <a:pPr indent="361950"/>
            <a:endParaRPr lang="en-US" altLang="zh-CN" dirty="0" smtClean="0"/>
          </a:p>
          <a:p>
            <a:pPr indent="361950"/>
            <a:endParaRPr lang="en-US" altLang="zh-CN" dirty="0"/>
          </a:p>
          <a:p>
            <a:pPr indent="361950"/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1" dirty="0" smtClean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GCC</a:t>
            </a:r>
            <a:r>
              <a:rPr lang="zh-CN" altLang="en-US" dirty="0"/>
              <a:t>（</a:t>
            </a:r>
            <a:r>
              <a:rPr lang="en-US" altLang="zh-CN" dirty="0"/>
              <a:t>GNU Compiler </a:t>
            </a:r>
            <a:r>
              <a:rPr lang="en-US" altLang="zh-CN" dirty="0" smtClean="0"/>
              <a:t>Collection, GNU</a:t>
            </a:r>
            <a:r>
              <a:rPr lang="zh-CN" altLang="en-US" dirty="0"/>
              <a:t>编译器集合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indent="363538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 smtClean="0"/>
              <a:t>一</a:t>
            </a:r>
            <a:r>
              <a:rPr lang="zh-CN" altLang="en-US" dirty="0"/>
              <a:t>套由</a:t>
            </a:r>
            <a:r>
              <a:rPr lang="en-US" altLang="zh-CN" dirty="0" smtClean="0"/>
              <a:t>GNU</a:t>
            </a:r>
            <a:r>
              <a:rPr lang="zh-CN" altLang="en-US" dirty="0"/>
              <a:t>工程开发的支持多种编程语言的编译器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/>
              <a:t>其他</a:t>
            </a:r>
            <a:endParaRPr lang="en-US" altLang="zh-CN" b="1" dirty="0"/>
          </a:p>
          <a:p>
            <a:pPr indent="361950">
              <a:spcAft>
                <a:spcPts val="1200"/>
              </a:spcAft>
            </a:pPr>
            <a:r>
              <a:rPr lang="en-US" altLang="zh-CN" dirty="0" smtClean="0"/>
              <a:t>C</a:t>
            </a:r>
            <a:r>
              <a:rPr lang="en-US" altLang="zh-CN" dirty="0"/>
              <a:t>++ </a:t>
            </a:r>
            <a:r>
              <a:rPr lang="en-US" altLang="zh-CN" dirty="0" smtClean="0"/>
              <a:t>Builder, Dev C++, C-Free, </a:t>
            </a:r>
            <a:r>
              <a:rPr lang="en-US" altLang="zh-CN" dirty="0" err="1" smtClean="0"/>
              <a:t>MinGW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algn="ctr">
              <a:lnSpc>
                <a:spcPct val="120000"/>
              </a:lnSpc>
            </a:pPr>
            <a:endParaRPr lang="zh-CN" altLang="en-US" b="1" dirty="0" smtClean="0">
              <a:solidFill>
                <a:srgbClr val="0070C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C</a:t>
            </a:r>
            <a:r>
              <a:rPr lang="en-US" altLang="zh-CN" dirty="0"/>
              <a:t>++</a:t>
            </a:r>
            <a:r>
              <a:rPr lang="zh-CN" altLang="en-US" dirty="0"/>
              <a:t>集成开发环境（</a:t>
            </a:r>
            <a:r>
              <a:rPr lang="en-US" altLang="zh-CN" dirty="0"/>
              <a:t>IDE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48" y="1988840"/>
            <a:ext cx="2930085" cy="20882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88840"/>
            <a:ext cx="2726149" cy="20882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444" y="5301208"/>
            <a:ext cx="1058044" cy="13096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60" y="54452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8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main</a:t>
            </a:r>
            <a:r>
              <a:rPr lang="en-US" altLang="zh-CN" dirty="0" smtClean="0"/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{</a:t>
            </a:r>
          </a:p>
          <a:p>
            <a:pPr indent="538163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 </a:t>
            </a:r>
            <a:r>
              <a:rPr lang="en-US" altLang="zh-CN" dirty="0"/>
              <a:t>C++ </a:t>
            </a:r>
            <a:r>
              <a:rPr lang="zh-CN" altLang="en-US" dirty="0" smtClean="0"/>
              <a:t>程序包含一个或多个</a:t>
            </a:r>
            <a:r>
              <a:rPr lang="zh-CN" altLang="en-US" b="1" dirty="0" smtClean="0">
                <a:solidFill>
                  <a:srgbClr val="FF0000"/>
                </a:solidFill>
              </a:rPr>
              <a:t>函数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其中</a:t>
            </a:r>
            <a:r>
              <a:rPr lang="zh-CN" altLang="en-US" dirty="0" smtClean="0">
                <a:solidFill>
                  <a:srgbClr val="0070C0"/>
                </a:solidFill>
              </a:rPr>
              <a:t>有一个并且仅有一个</a:t>
            </a:r>
            <a:r>
              <a:rPr lang="zh-CN" altLang="en-US" dirty="0" smtClean="0"/>
              <a:t>函数叫做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又称</a:t>
            </a:r>
            <a:r>
              <a:rPr lang="zh-CN" altLang="en-US" b="1" dirty="0" smtClean="0">
                <a:solidFill>
                  <a:srgbClr val="0000FF"/>
                </a:solidFill>
              </a:rPr>
              <a:t>主函数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是一个程序的</a:t>
            </a:r>
            <a:r>
              <a:rPr lang="zh-CN" altLang="en-US" dirty="0" smtClean="0">
                <a:solidFill>
                  <a:srgbClr val="0070C0"/>
                </a:solidFill>
              </a:rPr>
              <a:t>入口点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操作系统总是从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函数开始执行一个程序。</a:t>
            </a:r>
            <a:endParaRPr lang="en-US" altLang="zh-CN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操作系统通过 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函数的</a:t>
            </a:r>
            <a:r>
              <a:rPr lang="zh-CN" altLang="en-US" dirty="0" smtClean="0">
                <a:solidFill>
                  <a:srgbClr val="0070C0"/>
                </a:solidFill>
              </a:rPr>
              <a:t>返回值</a:t>
            </a:r>
            <a:r>
              <a:rPr lang="zh-CN" altLang="en-US" dirty="0" smtClean="0"/>
              <a:t>来判断一个程序是否执行成功。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/>
              <a:t>一个简单的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2267744" y="1700808"/>
            <a:ext cx="360040" cy="1296144"/>
          </a:xfrm>
          <a:prstGeom prst="rightBrace">
            <a:avLst>
              <a:gd name="adj1" fmla="val 56139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99792" y="1726377"/>
            <a:ext cx="48245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由一系列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语句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组成</a:t>
            </a:r>
            <a:endParaRPr lang="en-US" altLang="zh-CN" sz="2400" i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u="sng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每个语句以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分号</a:t>
            </a:r>
            <a:r>
              <a:rPr lang="en-US" altLang="zh-CN" sz="2400" u="sng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r>
              <a:rPr lang="en-US" altLang="zh-CN" sz="2400" u="sng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400" u="sng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结束</a:t>
            </a:r>
            <a:endParaRPr lang="zh-CN" altLang="en-US" sz="24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8244" y="1946474"/>
            <a:ext cx="2088232" cy="9361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成功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其他值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失败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800" y="1038743"/>
            <a:ext cx="6048672" cy="5500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内置类型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函数的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返回类型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1763688" y="3168299"/>
            <a:ext cx="3096344" cy="404717"/>
          </a:xfrm>
          <a:prstGeom prst="borderCallout1">
            <a:avLst>
              <a:gd name="adj1" fmla="val 1196"/>
              <a:gd name="adj2" fmla="val 62"/>
              <a:gd name="adj3" fmla="val -147097"/>
              <a:gd name="adj4" fmla="val -1031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496944" cy="58772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在屏幕上打印字符串</a:t>
            </a:r>
            <a:r>
              <a:rPr lang="en-US" altLang="zh-CN" dirty="0" smtClean="0">
                <a:solidFill>
                  <a:srgbClr val="00B050"/>
                </a:solidFill>
              </a:rPr>
              <a:t> “Hello World”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“Hello World”</a:t>
            </a:r>
            <a:r>
              <a:rPr lang="en-US" altLang="zh-CN" b="1" dirty="0" smtClean="0">
                <a:solidFill>
                  <a:srgbClr val="FF0000"/>
                </a:solidFill>
              </a:rPr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&gt;: </a:t>
            </a:r>
            <a:r>
              <a:rPr lang="zh-CN" altLang="en-US" dirty="0" smtClean="0">
                <a:solidFill>
                  <a:srgbClr val="0000FF"/>
                </a:solidFill>
              </a:rPr>
              <a:t>编译预处理指令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告诉编译器程序中要使用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iostream</a:t>
            </a: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库。包含在一对</a:t>
            </a:r>
            <a:r>
              <a:rPr lang="en-US" altLang="zh-CN" b="1" dirty="0" smtClean="0">
                <a:solidFill>
                  <a:srgbClr val="FF0000"/>
                </a:solidFill>
              </a:rPr>
              <a:t>&lt; &gt;</a:t>
            </a:r>
            <a:r>
              <a:rPr lang="zh-CN" altLang="en-US" dirty="0" smtClean="0"/>
              <a:t>中的名字叫作</a:t>
            </a:r>
            <a:r>
              <a:rPr lang="zh-CN" altLang="en-US" b="1" dirty="0" smtClean="0">
                <a:solidFill>
                  <a:srgbClr val="0000FF"/>
                </a:solidFill>
              </a:rPr>
              <a:t>头文件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3399"/>
                </a:solidFill>
              </a:rPr>
              <a:t>#</a:t>
            </a:r>
            <a:r>
              <a:rPr lang="en-US" altLang="zh-CN" dirty="0">
                <a:solidFill>
                  <a:srgbClr val="FF3399"/>
                </a:solidFill>
              </a:rPr>
              <a:t>include </a:t>
            </a:r>
            <a:r>
              <a:rPr lang="zh-CN" altLang="en-US" dirty="0" smtClean="0"/>
              <a:t>指令必须写在</a:t>
            </a:r>
            <a:r>
              <a:rPr lang="zh-CN" altLang="en-US" u="sng" dirty="0" smtClean="0">
                <a:solidFill>
                  <a:srgbClr val="0000FF"/>
                </a:solidFill>
              </a:rPr>
              <a:t>单独的一行上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</a:t>
            </a:r>
            <a:r>
              <a:rPr lang="zh-CN" altLang="en-US" u="sng" dirty="0" smtClean="0">
                <a:solidFill>
                  <a:srgbClr val="0000FF"/>
                </a:solidFill>
              </a:rPr>
              <a:t>出现在所有函数的外面</a:t>
            </a:r>
            <a:r>
              <a:rPr lang="en-US" altLang="zh-CN" dirty="0" smtClean="0"/>
              <a:t> (</a:t>
            </a:r>
            <a:r>
              <a:rPr lang="zh-CN" altLang="en-US" dirty="0" smtClean="0"/>
              <a:t>通常放在程序的开始位置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</a:rPr>
              <a:t>cout</a:t>
            </a:r>
            <a:r>
              <a:rPr lang="en-US" altLang="zh-CN" dirty="0" smtClean="0"/>
              <a:t> (</a:t>
            </a:r>
            <a:r>
              <a:rPr lang="en-US" altLang="zh-CN" i="1" dirty="0" err="1" smtClean="0">
                <a:solidFill>
                  <a:srgbClr val="0000FF"/>
                </a:solidFill>
              </a:rPr>
              <a:t>ostream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与屏幕相关联</a:t>
            </a:r>
            <a:r>
              <a:rPr lang="en-US" altLang="zh-CN" dirty="0" smtClean="0"/>
              <a:t>), </a:t>
            </a:r>
            <a:r>
              <a:rPr lang="en-US" altLang="zh-CN" dirty="0" err="1" smtClean="0">
                <a:solidFill>
                  <a:srgbClr val="FF0000"/>
                </a:solidFill>
              </a:rPr>
              <a:t>endl</a:t>
            </a:r>
            <a:r>
              <a:rPr lang="en-US" altLang="zh-CN" dirty="0" smtClean="0"/>
              <a:t> (</a:t>
            </a:r>
            <a:r>
              <a:rPr lang="zh-CN" altLang="en-US" dirty="0" smtClean="0">
                <a:solidFill>
                  <a:srgbClr val="0000FF"/>
                </a:solidFill>
              </a:rPr>
              <a:t>控制符</a:t>
            </a:r>
            <a:r>
              <a:rPr lang="en-US" altLang="zh-CN" dirty="0" smtClean="0"/>
              <a:t>: </a:t>
            </a:r>
            <a:r>
              <a:rPr lang="zh-CN" altLang="en-US" dirty="0" smtClean="0"/>
              <a:t>回车换行</a:t>
            </a:r>
            <a:r>
              <a:rPr lang="en-US" altLang="zh-CN" dirty="0" smtClean="0"/>
              <a:t>): </a:t>
            </a:r>
            <a:r>
              <a:rPr lang="zh-CN" altLang="en-US" dirty="0" smtClean="0"/>
              <a:t>定义在命名空间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“Hello World” 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3923928" y="1340768"/>
            <a:ext cx="2201416" cy="576064"/>
          </a:xfrm>
          <a:prstGeom prst="wedgeRectCallout">
            <a:avLst>
              <a:gd name="adj1" fmla="val -67130"/>
              <a:gd name="adj2" fmla="val -1064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3645024"/>
            <a:ext cx="6912768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输出运算符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在标准输出设备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计算机屏幕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上打印出操作符右边的内容。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6259016" y="2474894"/>
            <a:ext cx="1769368" cy="576064"/>
          </a:xfrm>
          <a:prstGeom prst="wedgeRectCallout">
            <a:avLst>
              <a:gd name="adj1" fmla="val -75625"/>
              <a:gd name="adj2" fmla="val -171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注释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6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注释</a:t>
            </a:r>
            <a:r>
              <a:rPr lang="en-US" altLang="zh-CN" dirty="0" smtClean="0"/>
              <a:t>:</a:t>
            </a:r>
          </a:p>
          <a:p>
            <a:pPr marL="342900" indent="-342900">
              <a:lnSpc>
                <a:spcPct val="120000"/>
              </a:lnSpc>
              <a:spcBef>
                <a:spcPts val="5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注释是程序员</a:t>
            </a:r>
            <a:r>
              <a:rPr lang="zh-CN" altLang="en-US" dirty="0"/>
              <a:t>为</a:t>
            </a:r>
            <a:r>
              <a:rPr lang="zh-CN" altLang="en-US" dirty="0" smtClean="0"/>
              <a:t>读者所作</a:t>
            </a:r>
            <a:r>
              <a:rPr lang="zh-CN" altLang="en-US" dirty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说明</a:t>
            </a:r>
            <a:r>
              <a:rPr lang="en-US" altLang="zh-CN" dirty="0" smtClean="0"/>
              <a:t>, </a:t>
            </a:r>
            <a:r>
              <a:rPr lang="zh-CN" altLang="en-US" dirty="0" smtClean="0"/>
              <a:t>起</a:t>
            </a:r>
            <a:r>
              <a:rPr lang="zh-CN" altLang="en-US" dirty="0"/>
              <a:t>提高程序可读性的</a:t>
            </a:r>
            <a:r>
              <a:rPr lang="zh-CN" altLang="en-US" dirty="0" smtClean="0"/>
              <a:t>作用。</a:t>
            </a:r>
            <a:endParaRPr lang="en-US" altLang="zh-CN" dirty="0" smtClean="0"/>
          </a:p>
          <a:p>
            <a:pPr marL="342900" indent="-342900">
              <a:lnSpc>
                <a:spcPct val="120000"/>
              </a:lnSpc>
              <a:spcBef>
                <a:spcPts val="5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注释主要用于算法描述、变量描述、或对不易理解的代码块进行说明等。</a:t>
            </a:r>
            <a:endParaRPr lang="en-US" altLang="zh-CN" dirty="0" smtClean="0"/>
          </a:p>
          <a:p>
            <a:pPr marL="342900" indent="-342900">
              <a:lnSpc>
                <a:spcPct val="120000"/>
              </a:lnSpc>
              <a:spcBef>
                <a:spcPts val="5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注释</a:t>
            </a:r>
            <a:r>
              <a:rPr lang="zh-CN" altLang="en-US" dirty="0" smtClean="0">
                <a:solidFill>
                  <a:srgbClr val="0000FF"/>
                </a:solidFill>
              </a:rPr>
              <a:t>不增加可执行程序的大小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对程序的行为或性能无影响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20000"/>
              </a:lnSpc>
              <a:spcBef>
                <a:spcPts val="576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C++</a:t>
            </a:r>
            <a:r>
              <a:rPr lang="zh-CN" altLang="en-US" dirty="0"/>
              <a:t>程序编译运行时</a:t>
            </a:r>
            <a:r>
              <a:rPr lang="zh-CN" altLang="en-US" dirty="0">
                <a:solidFill>
                  <a:srgbClr val="0000FF"/>
                </a:solidFill>
              </a:rPr>
              <a:t>忽略注释部分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576"/>
              </a:spcBef>
            </a:pPr>
            <a:r>
              <a:rPr lang="zh-CN" altLang="en-US" sz="2800" b="1" dirty="0" smtClean="0"/>
              <a:t>分类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538163" indent="-538163">
              <a:lnSpc>
                <a:spcPct val="120000"/>
              </a:lnSpc>
              <a:spcBef>
                <a:spcPts val="576"/>
              </a:spcBef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00FF"/>
                </a:solidFill>
              </a:rPr>
              <a:t>单行注释 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solidFill>
                  <a:srgbClr val="00B050"/>
                </a:solidFill>
              </a:rPr>
              <a:t>//</a:t>
            </a:r>
            <a:r>
              <a:rPr lang="en-US" altLang="zh-CN" dirty="0" smtClean="0"/>
              <a:t>): </a:t>
            </a:r>
            <a:r>
              <a:rPr lang="zh-CN" altLang="en-US" dirty="0" smtClean="0"/>
              <a:t>当前行</a:t>
            </a:r>
            <a:r>
              <a:rPr lang="zh-CN" altLang="en-US" dirty="0"/>
              <a:t>中</a:t>
            </a:r>
            <a:r>
              <a:rPr lang="zh-CN" altLang="en-US" dirty="0" smtClean="0"/>
              <a:t>处于 </a:t>
            </a:r>
            <a:r>
              <a:rPr lang="en-US" altLang="zh-CN" b="1" dirty="0" smtClean="0">
                <a:solidFill>
                  <a:srgbClr val="00B050"/>
                </a:solidFill>
              </a:rPr>
              <a:t>//</a:t>
            </a:r>
            <a:r>
              <a:rPr lang="en-US" altLang="zh-CN" dirty="0" smtClean="0"/>
              <a:t> </a:t>
            </a:r>
            <a:r>
              <a:rPr lang="zh-CN" altLang="en-US" dirty="0" smtClean="0"/>
              <a:t>右边</a:t>
            </a:r>
            <a:r>
              <a:rPr lang="zh-CN" altLang="en-US" dirty="0"/>
              <a:t>的内容为</a:t>
            </a:r>
            <a:r>
              <a:rPr lang="zh-CN" altLang="en-US" dirty="0" smtClean="0"/>
              <a:t>注释。</a:t>
            </a:r>
            <a:endParaRPr lang="en-US" altLang="zh-CN" dirty="0" smtClean="0"/>
          </a:p>
          <a:p>
            <a:pPr marL="538163" indent="-538163">
              <a:lnSpc>
                <a:spcPct val="120000"/>
              </a:lnSpc>
              <a:spcBef>
                <a:spcPts val="576"/>
              </a:spcBef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00FF"/>
                </a:solidFill>
              </a:rPr>
              <a:t>成对注释</a:t>
            </a:r>
            <a:r>
              <a:rPr lang="en-US" altLang="zh-CN" dirty="0" smtClean="0"/>
              <a:t> (</a:t>
            </a:r>
            <a:r>
              <a:rPr lang="en-US" altLang="zh-CN" b="1" dirty="0" smtClean="0">
                <a:solidFill>
                  <a:srgbClr val="00B050"/>
                </a:solidFill>
              </a:rPr>
              <a:t>/* </a:t>
            </a:r>
            <a:r>
              <a:rPr lang="en-US" altLang="zh-CN" b="1" dirty="0">
                <a:solidFill>
                  <a:srgbClr val="00B050"/>
                </a:solidFill>
              </a:rPr>
              <a:t>*/</a:t>
            </a:r>
            <a:r>
              <a:rPr lang="en-US" altLang="zh-CN" dirty="0"/>
              <a:t>): </a:t>
            </a:r>
            <a:r>
              <a:rPr lang="zh-CN" altLang="en-US" dirty="0" smtClean="0"/>
              <a:t>落入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/*</a:t>
            </a:r>
            <a:r>
              <a:rPr lang="en-US" altLang="zh-CN" dirty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*/ </a:t>
            </a:r>
            <a:r>
              <a:rPr lang="en-US" altLang="zh-CN" dirty="0" smtClean="0"/>
              <a:t> </a:t>
            </a:r>
            <a:r>
              <a:rPr lang="zh-CN" altLang="en-US" dirty="0" smtClean="0"/>
              <a:t>之间的内容为注释。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en-US" altLang="zh-CN" dirty="0"/>
              <a:t>“Hello World” </a:t>
            </a:r>
            <a:r>
              <a:rPr lang="zh-CN" altLang="en-US" dirty="0"/>
              <a:t>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5949280"/>
            <a:ext cx="8604448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通常将注释内容放在需要进行解释说明的代码的上方或同一行。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2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949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程序功能</a:t>
            </a:r>
            <a:r>
              <a:rPr lang="en-US" altLang="zh-CN" dirty="0" smtClean="0">
                <a:solidFill>
                  <a:srgbClr val="00B050"/>
                </a:solidFill>
              </a:rPr>
              <a:t>: </a:t>
            </a:r>
            <a:r>
              <a:rPr lang="zh-CN" altLang="en-US" dirty="0" smtClean="0">
                <a:solidFill>
                  <a:srgbClr val="00B050"/>
                </a:solidFill>
              </a:rPr>
              <a:t>计算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3×a-2×b+1 </a:t>
            </a:r>
            <a:r>
              <a:rPr lang="zh-CN" altLang="en-US" dirty="0" smtClean="0">
                <a:solidFill>
                  <a:srgbClr val="00B050"/>
                </a:solidFill>
              </a:rPr>
              <a:t>并显示结果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56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a, b, result;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变量定义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56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“Please input two numbers: ”</a:t>
            </a:r>
            <a:r>
              <a:rPr lang="en-US" altLang="zh-CN" dirty="0" smtClean="0"/>
              <a:t>;</a:t>
            </a:r>
          </a:p>
          <a:p>
            <a:pPr indent="3556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cin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en-US" altLang="zh-CN" dirty="0" smtClean="0"/>
              <a:t>a</a:t>
            </a:r>
            <a:r>
              <a:rPr lang="en-US" altLang="zh-CN" b="1" dirty="0" smtClean="0">
                <a:solidFill>
                  <a:srgbClr val="FF0000"/>
                </a:solidFill>
              </a:rPr>
              <a:t>&gt;&gt;</a:t>
            </a:r>
            <a:r>
              <a:rPr lang="en-US" altLang="zh-CN" dirty="0" smtClean="0"/>
              <a:t>b;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从键盘输入两个数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56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result = 3*a-2*b+1;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赋值表达式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56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“Result is ”</a:t>
            </a:r>
            <a:r>
              <a:rPr lang="en-US" altLang="zh-CN" dirty="0" smtClean="0"/>
              <a:t>&lt;&lt;result&lt;&lt;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556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CN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cin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solidFill>
                  <a:srgbClr val="0000FF"/>
                </a:solidFill>
              </a:rPr>
              <a:t>istream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与键盘相关联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定义在命名空间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程序示例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780928"/>
            <a:ext cx="52565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3728" y="5463226"/>
            <a:ext cx="4248472" cy="4140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星号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乘法运算符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3728" y="4725144"/>
            <a:ext cx="6696744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输入运算符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从标准输入设备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中读取一个数据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并将其保存到运算符右边的目标中。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4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altLang="zh-CN" sz="2800" b="1" dirty="0" smtClean="0"/>
              <a:t>C++</a:t>
            </a:r>
            <a:r>
              <a:rPr lang="zh-CN" altLang="en-US" sz="2800" b="1" dirty="0" smtClean="0"/>
              <a:t>程序基本框架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main</a:t>
            </a:r>
            <a:r>
              <a:rPr lang="en-US" altLang="zh-CN" dirty="0" smtClean="0"/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{</a:t>
            </a:r>
          </a:p>
          <a:p>
            <a:pPr indent="538163">
              <a:lnSpc>
                <a:spcPct val="120000"/>
              </a:lnSpc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indent="538163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程序示例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3779912" y="1776975"/>
            <a:ext cx="5040560" cy="504056"/>
          </a:xfrm>
          <a:prstGeom prst="wedgeRoundRectCallout">
            <a:avLst>
              <a:gd name="adj1" fmla="val -58226"/>
              <a:gd name="adj2" fmla="val 322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编译预处理指令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包含 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iostream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库文件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779912" y="2596600"/>
            <a:ext cx="4144960" cy="504056"/>
          </a:xfrm>
          <a:prstGeom prst="wedgeRoundRectCallout">
            <a:avLst>
              <a:gd name="adj1" fmla="val -58506"/>
              <a:gd name="adj2" fmla="val -228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using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使用命名空间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627784" y="3271290"/>
            <a:ext cx="4032448" cy="504056"/>
          </a:xfrm>
          <a:prstGeom prst="wedgeRoundRectCallout">
            <a:avLst>
              <a:gd name="adj1" fmla="val -67296"/>
              <a:gd name="adj2" fmla="val -5132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main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返回类型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627784" y="4708167"/>
            <a:ext cx="4032448" cy="504056"/>
          </a:xfrm>
          <a:prstGeom prst="wedgeRoundRectCallout">
            <a:avLst>
              <a:gd name="adj1" fmla="val -61071"/>
              <a:gd name="adj2" fmla="val -317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执行成功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5877272"/>
            <a:ext cx="8784976" cy="6490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在编写具体程序之前请先写出上述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程序基本框架。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627784" y="4006667"/>
            <a:ext cx="4032448" cy="504056"/>
          </a:xfrm>
          <a:prstGeom prst="wedgeRoundRectCallout">
            <a:avLst>
              <a:gd name="adj1" fmla="val -78412"/>
              <a:gd name="adj2" fmla="val 2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其他语句出现在此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!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4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Visual Studio </a:t>
            </a:r>
            <a:r>
              <a:rPr lang="zh-CN" altLang="en-US" dirty="0" smtClean="0"/>
              <a:t>安装与使用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86953" y="989016"/>
            <a:ext cx="1044687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 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C:\Users\Allennessy\AppData\Roaming\Tencent\Users\285808177\QQ\WinTemp\RichOle\Q$F%[NK$Y6HQEE@GJ68$8%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36" y="1088970"/>
            <a:ext cx="1152128" cy="147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2780928"/>
            <a:ext cx="6476632" cy="377796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372200" y="5949280"/>
            <a:ext cx="115212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6952" y="1549241"/>
            <a:ext cx="50771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双击图标启动安装程序</a:t>
            </a:r>
            <a:r>
              <a:rPr lang="zh-CN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向导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, </a:t>
            </a:r>
            <a:r>
              <a:rPr lang="zh-CN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并</a:t>
            </a:r>
            <a:r>
              <a:rPr lang="zh-CN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在下一个出现的提示窗口中</a:t>
            </a:r>
            <a:r>
              <a:rPr lang="zh-CN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点击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“</a:t>
            </a:r>
            <a:r>
              <a:rPr lang="zh-CN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继续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</a:t>
            </a:r>
            <a:r>
              <a:rPr lang="en-US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zh-CN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按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钮</a:t>
            </a:r>
            <a:r>
              <a:rPr lang="zh-CN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r>
              <a:rPr lang="zh-CN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程序在安装之前会做一些相关的准备工作。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20980"/>
            <a:ext cx="8784976" cy="4704364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Visual Studio </a:t>
            </a:r>
            <a:r>
              <a:rPr lang="zh-CN" altLang="en-US" dirty="0"/>
              <a:t>安装与使用</a:t>
            </a:r>
          </a:p>
        </p:txBody>
      </p:sp>
      <p:sp>
        <p:nvSpPr>
          <p:cNvPr id="21" name="矩形 20"/>
          <p:cNvSpPr/>
          <p:nvPr/>
        </p:nvSpPr>
        <p:spPr>
          <a:xfrm>
            <a:off x="323528" y="2636912"/>
            <a:ext cx="5760640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244408" y="6021288"/>
            <a:ext cx="57606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9512" y="987584"/>
            <a:ext cx="8772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选择左侧的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“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通用</a:t>
            </a:r>
            <a:r>
              <a:rPr lang="en-US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Windows</a:t>
            </a:r>
            <a:r>
              <a:rPr lang="zh-CN" altLang="en-US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平台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开发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”, “.</a:t>
            </a:r>
            <a:r>
              <a:rPr lang="en-US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NET</a:t>
            </a:r>
            <a:r>
              <a:rPr lang="zh-CN" altLang="en-US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桌面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开发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 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以及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“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C++</a:t>
            </a:r>
            <a:r>
              <a:rPr lang="zh-CN" altLang="en-US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的桌面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开发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”, 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并</a:t>
            </a:r>
            <a:r>
              <a:rPr lang="zh-CN" altLang="en-US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点击右下方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的 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安装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</a:t>
            </a:r>
            <a:r>
              <a:rPr lang="zh-CN" altLang="en-US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按钮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开始</a:t>
            </a:r>
            <a:r>
              <a:rPr lang="zh-CN" altLang="en-US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安装。</a:t>
            </a:r>
          </a:p>
        </p:txBody>
      </p:sp>
    </p:spTree>
    <p:extLst>
      <p:ext uri="{BB962C8B-B14F-4D97-AF65-F5344CB8AC3E}">
        <p14:creationId xmlns:p14="http://schemas.microsoft.com/office/powerpoint/2010/main" val="33254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Visual Studio </a:t>
            </a:r>
            <a:r>
              <a:rPr lang="zh-CN" altLang="en-US" dirty="0"/>
              <a:t>安装与使用</a:t>
            </a: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566744"/>
            <a:ext cx="8496944" cy="474257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1520" y="987584"/>
            <a:ext cx="8772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安装完成后，点击 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重启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</a:t>
            </a:r>
            <a:r>
              <a:rPr lang="zh-CN" altLang="en-US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按钮重启计算机</a:t>
            </a:r>
            <a:r>
              <a:rPr lang="zh-CN" altLang="en-US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完成最后的环境配置工作。</a:t>
            </a:r>
          </a:p>
        </p:txBody>
      </p:sp>
      <p:sp>
        <p:nvSpPr>
          <p:cNvPr id="14" name="矩形 13"/>
          <p:cNvSpPr/>
          <p:nvPr/>
        </p:nvSpPr>
        <p:spPr>
          <a:xfrm>
            <a:off x="4716016" y="4149080"/>
            <a:ext cx="720080" cy="376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5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68863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/>
              <a:t>C++</a:t>
            </a:r>
            <a:r>
              <a:rPr lang="zh-CN" altLang="en-US" sz="2800" b="1" dirty="0" smtClean="0"/>
              <a:t>程序设计工程化教程</a:t>
            </a:r>
            <a:endParaRPr lang="en-US" altLang="zh-CN" sz="2800" b="1" dirty="0" smtClean="0"/>
          </a:p>
          <a:p>
            <a:pPr indent="450850">
              <a:spcAft>
                <a:spcPts val="600"/>
              </a:spcAft>
            </a:pPr>
            <a:r>
              <a:rPr lang="zh-CN" altLang="en-US" b="1" dirty="0" smtClean="0">
                <a:solidFill>
                  <a:srgbClr val="FF0000"/>
                </a:solidFill>
              </a:rPr>
              <a:t>第一部分  </a:t>
            </a:r>
            <a:r>
              <a:rPr lang="en-US" altLang="zh-CN" b="1" dirty="0" smtClean="0">
                <a:solidFill>
                  <a:srgbClr val="FF0000"/>
                </a:solidFill>
              </a:rPr>
              <a:t>C++</a:t>
            </a:r>
            <a:r>
              <a:rPr lang="zh-CN" altLang="en-US" b="1" dirty="0" smtClean="0">
                <a:solidFill>
                  <a:srgbClr val="FF0000"/>
                </a:solidFill>
              </a:rPr>
              <a:t>过程化语言基础（秋季学期）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indent="450850">
              <a:spcAft>
                <a:spcPts val="1200"/>
              </a:spcAft>
            </a:pPr>
            <a:r>
              <a:rPr lang="zh-CN" altLang="en-US" b="1" dirty="0" smtClean="0"/>
              <a:t>第二部分  面向对象程序设计（春季学期）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sz="2800" b="1" dirty="0" smtClean="0"/>
              <a:t>教学安排</a:t>
            </a:r>
            <a:endParaRPr lang="en-US" altLang="zh-CN" sz="2800" b="1" dirty="0" smtClean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</a:rPr>
              <a:t>秋季学期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indent="450850">
              <a:lnSpc>
                <a:spcPct val="120000"/>
              </a:lnSpc>
            </a:pPr>
            <a:r>
              <a:rPr lang="zh-CN" altLang="en-US" b="1" dirty="0" smtClean="0"/>
              <a:t>理论教学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48</a:t>
            </a:r>
            <a:r>
              <a:rPr lang="zh-CN" altLang="en-US" dirty="0" smtClean="0"/>
              <a:t>学时（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indent="450850">
              <a:lnSpc>
                <a:spcPct val="120000"/>
              </a:lnSpc>
            </a:pPr>
            <a:r>
              <a:rPr lang="zh-CN" altLang="en-US" b="1" dirty="0" smtClean="0"/>
              <a:t>实验教学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24</a:t>
            </a:r>
            <a:r>
              <a:rPr lang="zh-CN" altLang="en-US" dirty="0" smtClean="0"/>
              <a:t>学时（</a:t>
            </a:r>
            <a:r>
              <a:rPr lang="en-US" altLang="zh-CN" dirty="0" smtClean="0"/>
              <a:t>1.5</a:t>
            </a:r>
            <a:r>
              <a:rPr lang="zh-CN" altLang="en-US" dirty="0" smtClean="0"/>
              <a:t>学分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</a:rPr>
              <a:t>春季学期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indent="450850">
              <a:lnSpc>
                <a:spcPct val="120000"/>
              </a:lnSpc>
            </a:pPr>
            <a:r>
              <a:rPr lang="zh-CN" altLang="en-US" b="1" dirty="0" smtClean="0"/>
              <a:t>理论教学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学时（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学分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indent="450850">
              <a:lnSpc>
                <a:spcPct val="120000"/>
              </a:lnSpc>
            </a:pPr>
            <a:r>
              <a:rPr lang="zh-CN" altLang="en-US" b="1" dirty="0" smtClean="0"/>
              <a:t>实验教学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24</a:t>
            </a:r>
            <a:r>
              <a:rPr lang="zh-CN" altLang="en-US" dirty="0" smtClean="0"/>
              <a:t>学时（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学分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04455"/>
            <a:ext cx="3168352" cy="38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64096" cy="4060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启 动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Visual Studio </a:t>
            </a:r>
            <a:r>
              <a:rPr lang="zh-CN" altLang="en-US" dirty="0"/>
              <a:t>安装与使用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08268" y="1905393"/>
            <a:ext cx="3819904" cy="4691959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640716" y="1905393"/>
            <a:ext cx="3819716" cy="46919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71600" y="3140969"/>
            <a:ext cx="309634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6324" y="1412776"/>
            <a:ext cx="8062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首次启动需要进行相关的配置。在 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开发设置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 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中选择</a:t>
            </a:r>
            <a:r>
              <a:rPr lang="en-US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“Visual </a:t>
            </a:r>
            <a:r>
              <a:rPr lang="en-US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++”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76256" y="6250866"/>
            <a:ext cx="158417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47320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新建项目</a:t>
            </a:r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Visual Studio </a:t>
            </a:r>
            <a:r>
              <a:rPr lang="zh-CN" altLang="en-US" dirty="0"/>
              <a:t>安装与使用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658896"/>
            <a:ext cx="6022757" cy="3418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923928" y="2933723"/>
            <a:ext cx="4968552" cy="34476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13439" y="1908749"/>
            <a:ext cx="514145" cy="144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3439" y="2052764"/>
            <a:ext cx="5122657" cy="249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985848" y="3420916"/>
            <a:ext cx="514145" cy="144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85848" y="3636940"/>
            <a:ext cx="514145" cy="144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09984" y="3256010"/>
            <a:ext cx="2376263" cy="236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23928" y="5564292"/>
            <a:ext cx="3518304" cy="376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442232" y="5721044"/>
            <a:ext cx="576064" cy="220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946288" y="6200967"/>
            <a:ext cx="514145" cy="158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979712" y="1052736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选择 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文件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 -&gt; “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新建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 -&gt; “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项目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20" y="5135187"/>
            <a:ext cx="3672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在窗口左侧选择 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“Visual 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++”-&gt;“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常规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”, 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右侧选择 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空项目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在下方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名称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处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为项目取一个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名称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, 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同时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,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可以通过 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浏览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 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按钮修改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项目的存放位置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。完成后点击 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确定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 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按钮。</a:t>
            </a:r>
            <a:endParaRPr lang="zh-CN" altLang="en-US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Visual Studio </a:t>
            </a:r>
            <a:r>
              <a:rPr lang="zh-CN" altLang="en-US" dirty="0"/>
              <a:t>安装与使用</a:t>
            </a:r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5019279" cy="316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211960" y="3140968"/>
            <a:ext cx="4876930" cy="338437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23528" y="2996952"/>
            <a:ext cx="478781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47320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新建源文件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2375756" y="1046646"/>
            <a:ext cx="5436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右键点击 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源文件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 -&gt; “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添加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 -&gt; “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新建项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134" y="4950594"/>
            <a:ext cx="3672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在窗口左侧选择 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“Visual 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++”-&gt;“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代码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”, 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右侧选择 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“C++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文件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在下方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名称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处为源文件取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一个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名称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完成后点击 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添加</a:t>
            </a:r>
            <a:r>
              <a:rPr lang="en-US" altLang="zh-CN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 </a:t>
            </a:r>
            <a:r>
              <a:rPr lang="zh-CN" altLang="en-US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按钮。</a:t>
            </a:r>
            <a:endParaRPr lang="zh-CN" altLang="en-US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4703" y="3092512"/>
            <a:ext cx="3285249" cy="192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16132" y="3462980"/>
            <a:ext cx="571892" cy="254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436096" y="3462980"/>
            <a:ext cx="2376264" cy="254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172399" y="6309320"/>
            <a:ext cx="496335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222988" y="6021287"/>
            <a:ext cx="2376264" cy="19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2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编辑源程序</a:t>
            </a:r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Visual Studio </a:t>
            </a:r>
            <a:r>
              <a:rPr lang="zh-CN" altLang="en-US" dirty="0"/>
              <a:t>安装与使用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5" y="1772816"/>
            <a:ext cx="8338873" cy="417646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59832" y="2420888"/>
            <a:ext cx="5472608" cy="2448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编译源程序</a:t>
            </a:r>
            <a:endParaRPr lang="en-US" altLang="zh-CN" sz="2800" b="1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Visual Studio </a:t>
            </a:r>
            <a:r>
              <a:rPr lang="zh-CN" altLang="en-US" dirty="0"/>
              <a:t>安装与使用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3" y="1916832"/>
            <a:ext cx="8410861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2123728" y="2132856"/>
            <a:ext cx="50405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23728" y="2325049"/>
            <a:ext cx="295232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运行程序</a:t>
            </a:r>
            <a:endParaRPr lang="en-US" altLang="zh-CN" sz="2800" b="1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Visual Studio </a:t>
            </a:r>
            <a:r>
              <a:rPr lang="zh-CN" altLang="en-US" dirty="0"/>
              <a:t>安装与使用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60" y="2010406"/>
            <a:ext cx="8453812" cy="42269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2627784" y="2204864"/>
            <a:ext cx="43204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29074" y="2780928"/>
            <a:ext cx="215895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31519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学习</a:t>
            </a:r>
            <a:r>
              <a:rPr lang="en-US" altLang="zh-CN" sz="2800" dirty="0"/>
              <a:t>C++</a:t>
            </a:r>
            <a:r>
              <a:rPr lang="zh-CN" altLang="en-US" sz="2800" dirty="0"/>
              <a:t>语言的基本规则和要素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掌握程序设计的基本</a:t>
            </a:r>
            <a:r>
              <a:rPr lang="zh-CN" altLang="en-US" sz="2800" dirty="0" smtClean="0"/>
              <a:t>方法</a:t>
            </a:r>
            <a:endParaRPr lang="zh-CN" alt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运用程序设计方法解决实际问题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程序调试能力培养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课程教学目标</a:t>
            </a:r>
          </a:p>
        </p:txBody>
      </p:sp>
      <p:sp>
        <p:nvSpPr>
          <p:cNvPr id="4" name="矩形 3"/>
          <p:cNvSpPr/>
          <p:nvPr/>
        </p:nvSpPr>
        <p:spPr>
          <a:xfrm>
            <a:off x="642392" y="4365104"/>
            <a:ext cx="7859216" cy="187220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成绩构成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最终成绩 </a:t>
            </a:r>
            <a:r>
              <a:rPr lang="en-US" altLang="zh-CN" sz="28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平时成绩</a:t>
            </a:r>
            <a:r>
              <a:rPr lang="en-US" altLang="zh-CN" sz="28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×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30</a:t>
            </a:r>
            <a:r>
              <a:rPr lang="en-US" altLang="zh-CN" sz="28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考试成绩</a:t>
            </a:r>
            <a:r>
              <a:rPr lang="en-US" altLang="zh-CN" sz="28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×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70</a:t>
            </a:r>
            <a:r>
              <a:rPr lang="en-US" altLang="zh-CN" sz="2800" b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5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</a:t>
            </a:r>
            <a:r>
              <a:rPr lang="en-US" altLang="zh-CN" b="1" dirty="0"/>
              <a:t>++</a:t>
            </a:r>
            <a:r>
              <a:rPr lang="zh-CN" altLang="en-US" b="1" dirty="0" smtClean="0"/>
              <a:t>程序设计</a:t>
            </a:r>
            <a:r>
              <a:rPr lang="zh-CN" altLang="en-US" b="1" dirty="0"/>
              <a:t>教程</a:t>
            </a:r>
            <a:r>
              <a:rPr lang="zh-CN" altLang="en-US" dirty="0" smtClean="0"/>
              <a:t>（修订版） </a:t>
            </a:r>
            <a:endParaRPr lang="zh-CN" altLang="en-US" dirty="0"/>
          </a:p>
          <a:p>
            <a:pPr indent="358775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钱能 主编    清华大学出版社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C++</a:t>
            </a:r>
            <a:r>
              <a:rPr lang="zh-CN" altLang="en-US" b="1" dirty="0" smtClean="0"/>
              <a:t>程序设计</a:t>
            </a:r>
            <a:r>
              <a:rPr lang="zh-CN" altLang="en-US" dirty="0"/>
              <a:t>（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版）</a:t>
            </a:r>
            <a:endParaRPr lang="zh-CN" altLang="en-US" dirty="0"/>
          </a:p>
          <a:p>
            <a:pPr indent="358775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谭浩强 主编    清华大学出版社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C++ Primer</a:t>
            </a:r>
            <a:r>
              <a:rPr lang="zh-CN" altLang="en-US" dirty="0" smtClean="0"/>
              <a:t>（第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版）</a:t>
            </a:r>
            <a:endParaRPr lang="en-US" altLang="zh-CN" dirty="0" smtClean="0"/>
          </a:p>
          <a:p>
            <a:pPr indent="358775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王刚等 译   人民邮电出版社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</a:t>
            </a:r>
            <a:r>
              <a:rPr lang="en-US" altLang="zh-CN" b="1" dirty="0" smtClean="0"/>
              <a:t>++ Primer Plus</a:t>
            </a:r>
            <a:r>
              <a:rPr lang="zh-CN" altLang="en-US" dirty="0" smtClean="0"/>
              <a:t>（第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版）</a:t>
            </a:r>
            <a:endParaRPr lang="en-US" altLang="zh-CN" dirty="0" smtClean="0"/>
          </a:p>
          <a:p>
            <a:pPr indent="358775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张海龙等 </a:t>
            </a:r>
            <a:r>
              <a:rPr lang="zh-CN" altLang="en-US" dirty="0"/>
              <a:t>译   人民邮电出版社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76" y="1038742"/>
            <a:ext cx="1785392" cy="23805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974" y="1038742"/>
            <a:ext cx="1653834" cy="2380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81" y="4077072"/>
            <a:ext cx="1650327" cy="232868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76" y="4086201"/>
            <a:ext cx="1785391" cy="23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24744"/>
            <a:ext cx="8208912" cy="538720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800" dirty="0" smtClean="0"/>
              <a:t>程序与计算机语言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800" dirty="0" smtClean="0"/>
              <a:t>程序开发过程</a:t>
            </a:r>
            <a:r>
              <a:rPr lang="zh-CN" altLang="en-US" sz="2800" dirty="0"/>
              <a:t>	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zh-CN" sz="2800" dirty="0" smtClean="0"/>
              <a:t>C++</a:t>
            </a:r>
            <a:r>
              <a:rPr lang="zh-CN" altLang="en-US" sz="2800" dirty="0" smtClean="0"/>
              <a:t>集成开发环境（</a:t>
            </a:r>
            <a:r>
              <a:rPr lang="en-US" altLang="zh-CN" sz="2800" dirty="0" smtClean="0"/>
              <a:t>IDE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800" dirty="0" smtClean="0"/>
              <a:t>一个简单的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程序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zh-CN" sz="2800" dirty="0" smtClean="0"/>
              <a:t>“Hello World” </a:t>
            </a:r>
            <a:r>
              <a:rPr lang="zh-CN" altLang="en-US" sz="2800" dirty="0" smtClean="0"/>
              <a:t>程序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800" dirty="0" smtClean="0"/>
              <a:t>程序示例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zh-CN" sz="2800" dirty="0"/>
              <a:t>Visual </a:t>
            </a:r>
            <a:r>
              <a:rPr lang="en-US" altLang="zh-CN" sz="2800" dirty="0" smtClean="0"/>
              <a:t>Studio </a:t>
            </a:r>
            <a:r>
              <a:rPr lang="zh-CN" altLang="en-US" sz="2800" dirty="0" smtClean="0"/>
              <a:t>安装与使用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2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程序</a:t>
            </a:r>
            <a:r>
              <a:rPr lang="zh-CN" altLang="en-US" dirty="0"/>
              <a:t>与计算机语言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21502"/>
            <a:ext cx="1944216" cy="25318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1780" y="3921502"/>
            <a:ext cx="62286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约翰</a:t>
            </a:r>
            <a:r>
              <a:rPr lang="en-US" altLang="zh-CN" sz="20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·</a:t>
            </a:r>
            <a:r>
              <a:rPr lang="zh-CN" altLang="en-US" sz="20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冯</a:t>
            </a:r>
            <a:r>
              <a:rPr lang="en-US" altLang="zh-CN" sz="20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·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诺依曼（</a:t>
            </a:r>
            <a:r>
              <a:rPr lang="en-US" altLang="zh-CN" sz="20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John von Neumann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）</a:t>
            </a:r>
            <a:endParaRPr lang="en-US" altLang="zh-CN" sz="2000" b="1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20</a:t>
            </a:r>
            <a:r>
              <a:rPr lang="zh-CN" altLang="en-US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世纪最重要的数学家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之一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, 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在</a:t>
            </a:r>
            <a:r>
              <a:rPr lang="zh-CN" altLang="en-US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现代计算机、博弈论、核武器和生化武器等诸多领域内有杰出建树的最伟大的科学全才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之一。他在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电子计算机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和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自动机理论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方面作出了重要贡献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, 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提出了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计算机体系结构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的概念。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83636"/>
            <a:ext cx="1944216" cy="26333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91780" y="1083636"/>
            <a:ext cx="62286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艾伦</a:t>
            </a:r>
            <a:r>
              <a:rPr lang="en-US" altLang="zh-CN" sz="20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·</a:t>
            </a:r>
            <a:r>
              <a:rPr lang="zh-CN" altLang="en-US" sz="20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麦席森</a:t>
            </a:r>
            <a:r>
              <a:rPr lang="en-US" altLang="zh-CN" sz="20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·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图灵（</a:t>
            </a:r>
            <a:r>
              <a:rPr lang="en-US" altLang="zh-CN" sz="20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Alan </a:t>
            </a:r>
            <a:r>
              <a:rPr lang="en-US" altLang="zh-CN" sz="2000" b="1" dirty="0" err="1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Mathison</a:t>
            </a:r>
            <a:r>
              <a:rPr lang="en-US" altLang="zh-CN" sz="20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Turing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）</a:t>
            </a:r>
            <a:endParaRPr lang="en-US" altLang="zh-CN" sz="2000" b="1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英国计算机科学家、数学家</a:t>
            </a:r>
            <a:r>
              <a:rPr lang="zh-CN" altLang="en-US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逻辑学家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, 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被称为 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计算机之父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人工智能之父</a:t>
            </a:r>
            <a:r>
              <a:rPr lang="en-US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 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。提出了用于</a:t>
            </a:r>
            <a:r>
              <a:rPr lang="zh-CN" altLang="en-US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判定机器是否具有智能的试验方法，即</a:t>
            </a: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图灵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试验</a:t>
            </a:r>
            <a:r>
              <a:rPr lang="zh-CN" altLang="en-US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提出了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图灵机模型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, 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为</a:t>
            </a:r>
            <a:r>
              <a:rPr lang="zh-CN" altLang="en-US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现代计算机的逻辑工作方式奠定了基础。</a:t>
            </a:r>
          </a:p>
        </p:txBody>
      </p:sp>
    </p:spTree>
    <p:extLst>
      <p:ext uri="{BB962C8B-B14F-4D97-AF65-F5344CB8AC3E}">
        <p14:creationId xmlns:p14="http://schemas.microsoft.com/office/powerpoint/2010/main" val="32281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程序与计算机语言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06583"/>
            <a:ext cx="1949846" cy="2388561"/>
          </a:xfrm>
          <a:prstGeom prst="rect">
            <a:avLst/>
          </a:prstGeom>
        </p:spPr>
      </p:pic>
      <p:sp>
        <p:nvSpPr>
          <p:cNvPr id="5" name="内容占位符 4"/>
          <p:cNvSpPr txBox="1">
            <a:spLocks noGrp="1"/>
          </p:cNvSpPr>
          <p:nvPr>
            <p:ph idx="1"/>
          </p:nvPr>
        </p:nvSpPr>
        <p:spPr>
          <a:xfrm>
            <a:off x="2555776" y="1038743"/>
            <a:ext cx="62646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本贾尼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斯特劳斯特卢普</a:t>
            </a:r>
            <a:r>
              <a:rPr lang="zh-CN" altLang="en-US" sz="2000" b="1" dirty="0" smtClean="0"/>
              <a:t>（</a:t>
            </a:r>
            <a:r>
              <a:rPr lang="en-US" altLang="zh-CN" sz="2000" b="1" dirty="0"/>
              <a:t>Bjarne </a:t>
            </a:r>
            <a:r>
              <a:rPr lang="en-US" altLang="zh-CN" sz="2000" b="1" dirty="0" err="1"/>
              <a:t>Stroustrup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）</a:t>
            </a:r>
            <a:endParaRPr lang="en-US" altLang="zh-CN" sz="2000" b="1" dirty="0" smtClean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1950</a:t>
            </a:r>
            <a:r>
              <a:rPr lang="zh-CN" altLang="en-US" sz="2000" dirty="0"/>
              <a:t>年出生于</a:t>
            </a:r>
            <a:r>
              <a:rPr lang="zh-CN" altLang="en-US" sz="2000" dirty="0" smtClean="0"/>
              <a:t>丹麦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毕业于丹麦奥胡斯大学</a:t>
            </a:r>
            <a:r>
              <a:rPr lang="zh-CN" altLang="en-US" sz="2000" dirty="0"/>
              <a:t>和</a:t>
            </a:r>
            <a:r>
              <a:rPr lang="zh-CN" altLang="en-US" sz="2000" dirty="0" smtClean="0"/>
              <a:t>英国剑桥大学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被尊称为 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C++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语言之父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”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。</a:t>
            </a:r>
            <a:r>
              <a:rPr lang="en-US" altLang="zh-CN" sz="2000" dirty="0"/>
              <a:t>1982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, Bjarne </a:t>
            </a:r>
            <a:r>
              <a:rPr lang="en-US" altLang="zh-CN" sz="2000" dirty="0" err="1" smtClean="0"/>
              <a:t>Stroustrup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</a:t>
            </a:r>
            <a:r>
              <a:rPr lang="zh-CN" altLang="en-US" sz="2000" dirty="0"/>
              <a:t>的基础上引入并扩充了</a:t>
            </a:r>
            <a:r>
              <a:rPr lang="zh-CN" altLang="en-US" sz="2000" b="1" dirty="0">
                <a:solidFill>
                  <a:srgbClr val="0070C0"/>
                </a:solidFill>
              </a:rPr>
              <a:t>面向对象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概念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发明</a:t>
            </a:r>
            <a:r>
              <a:rPr lang="zh-CN" altLang="en-US" sz="2000" dirty="0"/>
              <a:t>了</a:t>
            </a:r>
            <a:r>
              <a:rPr lang="en-US" altLang="zh-CN" sz="2000" dirty="0"/>
              <a:t>—</a:t>
            </a:r>
            <a:r>
              <a:rPr lang="zh-CN" altLang="en-US" sz="2000" dirty="0"/>
              <a:t>种新的程序</a:t>
            </a:r>
            <a:r>
              <a:rPr lang="zh-CN" altLang="en-US" sz="2000" dirty="0" smtClean="0"/>
              <a:t>语言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并将</a:t>
            </a:r>
            <a:r>
              <a:rPr lang="zh-CN" altLang="en-US" sz="2000" dirty="0"/>
              <a:t>其</a:t>
            </a:r>
            <a:r>
              <a:rPr lang="zh-CN" altLang="en-US" sz="2000" dirty="0" smtClean="0"/>
              <a:t>命名为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“</a:t>
            </a:r>
            <a:r>
              <a:rPr lang="en-US" altLang="zh-CN" sz="2000" b="1" dirty="0">
                <a:solidFill>
                  <a:srgbClr val="0070C0"/>
                </a:solidFill>
              </a:rPr>
              <a:t>C++</a:t>
            </a:r>
            <a:r>
              <a:rPr lang="en-US" altLang="zh-CN" sz="2000" dirty="0" smtClean="0"/>
              <a:t>”</a:t>
            </a:r>
            <a:r>
              <a:rPr lang="zh-CN" altLang="en-US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。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12216"/>
              </p:ext>
            </p:extLst>
          </p:nvPr>
        </p:nvGraphicFramePr>
        <p:xfrm>
          <a:off x="395536" y="4573736"/>
          <a:ext cx="8352928" cy="187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663">
                  <a:extLst>
                    <a:ext uri="{9D8B030D-6E8A-4147-A177-3AD203B41FA5}">
                      <a16:colId xmlns:a16="http://schemas.microsoft.com/office/drawing/2014/main" val="2845453190"/>
                    </a:ext>
                  </a:extLst>
                </a:gridCol>
                <a:gridCol w="6929265">
                  <a:extLst>
                    <a:ext uri="{9D8B030D-6E8A-4147-A177-3AD203B41FA5}">
                      <a16:colId xmlns:a16="http://schemas.microsoft.com/office/drawing/2014/main" val="1896073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itchFamily="34" charset="-122"/>
                          <a:cs typeface="Arial" panose="020B0604020202020204" pitchFamily="34" charset="0"/>
                        </a:rPr>
                        <a:t>语言标准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itchFamily="34" charset="-122"/>
                          <a:cs typeface="Arial" panose="020B0604020202020204" pitchFamily="34" charset="0"/>
                        </a:rPr>
                        <a:t>说明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86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C++ 98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标准第一版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1998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年发布。正式名称为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ISO/IEC 14882:1998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30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C++ 03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标准第二版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2003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年发布。正式名称为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ISO/IEC 14882:2003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75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C++ 11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标准第三版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2011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年发布。正式名称为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ISO/IEC 14882:2011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77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C++ 14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标准第四版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2014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年发布。正式名称为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ISO/IEC 14882:2014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3848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583914" y="3585790"/>
            <a:ext cx="5993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封</a:t>
            </a:r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装  </a:t>
            </a:r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继承    多态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9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1.  </a:t>
            </a:r>
            <a:r>
              <a:rPr lang="zh-CN" altLang="en-US" sz="2800" b="1" dirty="0"/>
              <a:t>程序</a:t>
            </a:r>
          </a:p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0C0"/>
                </a:solidFill>
              </a:rPr>
              <a:t>程序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363538">
              <a:lnSpc>
                <a:spcPct val="150000"/>
              </a:lnSpc>
            </a:pPr>
            <a:r>
              <a:rPr lang="zh-CN" altLang="en-US" dirty="0" smtClean="0"/>
              <a:t>以</a:t>
            </a:r>
            <a:r>
              <a:rPr lang="zh-CN" altLang="en-US" dirty="0"/>
              <a:t>某种语言为工具编制出来的动作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</a:t>
            </a:r>
            <a:r>
              <a:rPr lang="zh-CN" altLang="en-US" dirty="0"/>
              <a:t>表达了人的思想。</a:t>
            </a:r>
          </a:p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0C0"/>
                </a:solidFill>
              </a:rPr>
              <a:t>计算机程序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63538">
              <a:lnSpc>
                <a:spcPct val="150000"/>
              </a:lnSpc>
            </a:pPr>
            <a:r>
              <a:rPr lang="zh-CN" altLang="en-US" dirty="0" smtClean="0"/>
              <a:t>用</a:t>
            </a:r>
            <a:r>
              <a:rPr lang="zh-CN" altLang="en-US" dirty="0"/>
              <a:t>计算机程序设计语言所要求的</a:t>
            </a:r>
            <a:r>
              <a:rPr lang="zh-CN" altLang="en-US" dirty="0" smtClean="0"/>
              <a:t>规范</a:t>
            </a:r>
            <a:r>
              <a:rPr lang="zh-CN" altLang="en-US" dirty="0"/>
              <a:t>书写出来的一系列</a:t>
            </a:r>
            <a:r>
              <a:rPr lang="zh-CN" altLang="en-US" dirty="0" smtClean="0"/>
              <a:t>动作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它</a:t>
            </a:r>
            <a:r>
              <a:rPr lang="zh-CN" altLang="en-US" dirty="0"/>
              <a:t>表达了</a:t>
            </a:r>
            <a:r>
              <a:rPr lang="zh-CN" altLang="en-US" dirty="0" smtClean="0"/>
              <a:t>程序员</a:t>
            </a:r>
            <a:r>
              <a:rPr lang="zh-CN" altLang="en-US" dirty="0"/>
              <a:t>要求计算机执行的操作。</a:t>
            </a:r>
          </a:p>
          <a:p>
            <a:pPr marL="363538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0C0"/>
                </a:solidFill>
              </a:rPr>
              <a:t>程序的存储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363538">
              <a:lnSpc>
                <a:spcPct val="150000"/>
              </a:lnSpc>
            </a:pPr>
            <a:r>
              <a:rPr lang="zh-CN" altLang="en-US" dirty="0" smtClean="0"/>
              <a:t>以</a:t>
            </a:r>
            <a:r>
              <a:rPr lang="zh-CN" altLang="en-US" dirty="0"/>
              <a:t>文件的形式保存起来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程序</a:t>
            </a:r>
            <a:r>
              <a:rPr lang="zh-CN" altLang="en-US" dirty="0"/>
              <a:t>与计算机语言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68" y="5055533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/>
              <a:t>2.  </a:t>
            </a:r>
            <a:r>
              <a:rPr lang="zh-CN" altLang="en-US" sz="2800" b="1" dirty="0" smtClean="0"/>
              <a:t>计算机语言的发展</a:t>
            </a:r>
            <a:endParaRPr lang="en-US" altLang="zh-CN" sz="28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代计算机语言</a:t>
            </a:r>
            <a:r>
              <a:rPr lang="en-US" altLang="zh-CN" dirty="0"/>
              <a:t>—</a:t>
            </a:r>
            <a:r>
              <a:rPr lang="zh-CN" altLang="en-US" b="1" dirty="0" smtClean="0">
                <a:solidFill>
                  <a:srgbClr val="0070C0"/>
                </a:solidFill>
              </a:rPr>
              <a:t>机器语言 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二进制</a:t>
            </a:r>
            <a:r>
              <a:rPr lang="zh-CN" altLang="en-US" dirty="0"/>
              <a:t>语言</a:t>
            </a:r>
            <a:r>
              <a:rPr lang="en-US" altLang="zh-CN" dirty="0"/>
              <a:t>)</a:t>
            </a:r>
          </a:p>
          <a:p>
            <a:pPr indent="358775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 smtClean="0"/>
              <a:t>计算机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能直接识别的语言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87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/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0, 1</a:t>
            </a:r>
            <a:r>
              <a:rPr lang="zh-CN" altLang="en-US" dirty="0" smtClean="0">
                <a:solidFill>
                  <a:srgbClr val="FF0000"/>
                </a:solidFill>
              </a:rPr>
              <a:t>序列</a:t>
            </a:r>
            <a:r>
              <a:rPr lang="zh-CN" altLang="en-US" dirty="0" smtClean="0"/>
              <a:t>与计算机进行通信。</a:t>
            </a:r>
            <a:endParaRPr lang="zh-CN" altLang="en-US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代计算机语言</a:t>
            </a:r>
            <a:r>
              <a:rPr lang="en-US" altLang="zh-CN" dirty="0"/>
              <a:t>—</a:t>
            </a:r>
            <a:r>
              <a:rPr lang="zh-CN" altLang="en-US" b="1" dirty="0" smtClean="0">
                <a:solidFill>
                  <a:srgbClr val="0070C0"/>
                </a:solidFill>
              </a:rPr>
              <a:t>汇编语言 </a:t>
            </a:r>
            <a:r>
              <a:rPr lang="en-US" altLang="zh-CN" dirty="0" smtClean="0"/>
              <a:t>(</a:t>
            </a:r>
            <a:r>
              <a:rPr lang="zh-CN" altLang="en-US" dirty="0"/>
              <a:t>符号语言</a:t>
            </a:r>
            <a:r>
              <a:rPr lang="en-US" altLang="zh-CN" dirty="0"/>
              <a:t>)</a:t>
            </a:r>
          </a:p>
          <a:p>
            <a:pPr indent="358775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FF0000"/>
                </a:solidFill>
              </a:rPr>
              <a:t>简单符号</a:t>
            </a:r>
            <a:r>
              <a:rPr lang="zh-CN" altLang="en-US" dirty="0" smtClean="0"/>
              <a:t>来表示计算机操作与指令。</a:t>
            </a:r>
            <a:endParaRPr lang="zh-CN" altLang="en-US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代计算机语言</a:t>
            </a:r>
            <a:r>
              <a:rPr lang="en-US" altLang="zh-CN" dirty="0"/>
              <a:t>—</a:t>
            </a:r>
            <a:r>
              <a:rPr lang="zh-CN" altLang="en-US" b="1" dirty="0" smtClean="0">
                <a:solidFill>
                  <a:srgbClr val="0070C0"/>
                </a:solidFill>
              </a:rPr>
              <a:t>高级语言 </a:t>
            </a:r>
            <a:r>
              <a:rPr lang="en-US" altLang="zh-CN" dirty="0" smtClean="0"/>
              <a:t>(</a:t>
            </a:r>
            <a:r>
              <a:rPr lang="zh-CN" altLang="en-US" dirty="0"/>
              <a:t>过程语言</a:t>
            </a:r>
            <a:r>
              <a:rPr lang="en-US" altLang="zh-CN" dirty="0"/>
              <a:t>)</a:t>
            </a:r>
          </a:p>
          <a:p>
            <a:pPr indent="358775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FF0000"/>
                </a:solidFill>
              </a:rPr>
              <a:t>类似自然语言</a:t>
            </a:r>
            <a:r>
              <a:rPr lang="zh-CN" altLang="en-US" dirty="0" smtClean="0"/>
              <a:t>的符号和方式进行程序设计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代计算机语言</a:t>
            </a:r>
            <a:r>
              <a:rPr lang="en-US" altLang="zh-CN" dirty="0"/>
              <a:t>—</a:t>
            </a:r>
            <a:r>
              <a:rPr lang="zh-CN" altLang="en-US" b="1" dirty="0">
                <a:solidFill>
                  <a:srgbClr val="0070C0"/>
                </a:solidFill>
              </a:rPr>
              <a:t>非</a:t>
            </a:r>
            <a:r>
              <a:rPr lang="zh-CN" altLang="en-US" b="1" dirty="0" smtClean="0">
                <a:solidFill>
                  <a:srgbClr val="0070C0"/>
                </a:solidFill>
              </a:rPr>
              <a:t>过程语言 </a:t>
            </a:r>
            <a:r>
              <a:rPr lang="en-US" altLang="zh-CN" dirty="0" smtClean="0"/>
              <a:t>(</a:t>
            </a:r>
            <a:r>
              <a:rPr lang="zh-CN" altLang="en-US" dirty="0"/>
              <a:t>数据库系统、面向对象等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程序</a:t>
            </a:r>
            <a:r>
              <a:rPr lang="zh-CN" altLang="en-US" dirty="0"/>
              <a:t>与计算机语言</a:t>
            </a:r>
          </a:p>
        </p:txBody>
      </p:sp>
    </p:spTree>
    <p:extLst>
      <p:ext uri="{BB962C8B-B14F-4D97-AF65-F5344CB8AC3E}">
        <p14:creationId xmlns:p14="http://schemas.microsoft.com/office/powerpoint/2010/main" val="5429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5E81477-45DF-4A35-832B-9D4EEF420904}" vid="{C1A612DF-C4CA-4900-8FD7-BA18C86CBE9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Presentation-Model2(En)</Template>
  <TotalTime>25450</TotalTime>
  <Words>1656</Words>
  <Application>Microsoft Office PowerPoint</Application>
  <PresentationFormat>全屏显示(4:3)</PresentationFormat>
  <Paragraphs>203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Times New Roman</vt:lpstr>
      <vt:lpstr>Wingdings</vt:lpstr>
      <vt:lpstr>PresentationModel</vt:lpstr>
      <vt:lpstr>C++入门</vt:lpstr>
      <vt:lpstr>教学安排</vt:lpstr>
      <vt:lpstr>课程教学目标</vt:lpstr>
      <vt:lpstr>参考资料</vt:lpstr>
      <vt:lpstr>本章内容</vt:lpstr>
      <vt:lpstr>1. 程序与计算机语言</vt:lpstr>
      <vt:lpstr>1. 程序与计算机语言</vt:lpstr>
      <vt:lpstr>1. 程序与计算机语言</vt:lpstr>
      <vt:lpstr>1. 程序与计算机语言</vt:lpstr>
      <vt:lpstr>2. 程序开发过程</vt:lpstr>
      <vt:lpstr>3. C++集成开发环境（IDE）</vt:lpstr>
      <vt:lpstr>4. 一个简单的C++程序</vt:lpstr>
      <vt:lpstr>5. “Hello World” 程序</vt:lpstr>
      <vt:lpstr>5. “Hello World” 程序</vt:lpstr>
      <vt:lpstr>6. 程序示例</vt:lpstr>
      <vt:lpstr>6. 程序示例</vt:lpstr>
      <vt:lpstr>7. Visual Studio 安装与使用</vt:lpstr>
      <vt:lpstr>7. Visual Studio 安装与使用</vt:lpstr>
      <vt:lpstr>7. Visual Studio 安装与使用</vt:lpstr>
      <vt:lpstr>7. Visual Studio 安装与使用</vt:lpstr>
      <vt:lpstr>7. Visual Studio 安装与使用</vt:lpstr>
      <vt:lpstr>7. Visual Studio 安装与使用</vt:lpstr>
      <vt:lpstr>7. Visual Studio 安装与使用</vt:lpstr>
      <vt:lpstr>7. Visual Studio 安装与使用</vt:lpstr>
      <vt:lpstr>7. Visual Studio 安装与使用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to Deep Learning</dc:title>
  <dc:creator>Allennessy</dc:creator>
  <cp:lastModifiedBy>Allennessy</cp:lastModifiedBy>
  <cp:revision>1120</cp:revision>
  <cp:lastPrinted>2015-01-14T13:07:52Z</cp:lastPrinted>
  <dcterms:created xsi:type="dcterms:W3CDTF">2014-02-27T13:03:11Z</dcterms:created>
  <dcterms:modified xsi:type="dcterms:W3CDTF">2018-09-11T02:27:06Z</dcterms:modified>
</cp:coreProperties>
</file>