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9" r:id="rId26"/>
    <p:sldId id="280" r:id="rId27"/>
    <p:sldId id="292" r:id="rId28"/>
    <p:sldId id="281" r:id="rId29"/>
    <p:sldId id="295" r:id="rId30"/>
    <p:sldId id="293" r:id="rId31"/>
    <p:sldId id="294" r:id="rId32"/>
    <p:sldId id="282" r:id="rId33"/>
    <p:sldId id="283" r:id="rId34"/>
    <p:sldId id="284" r:id="rId35"/>
    <p:sldId id="290" r:id="rId36"/>
    <p:sldId id="291" r:id="rId37"/>
    <p:sldId id="287" r:id="rId38"/>
    <p:sldId id="288" r:id="rId39"/>
    <p:sldId id="28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FF3399"/>
    <a:srgbClr val="F79928"/>
    <a:srgbClr val="00FF00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111" d="100"/>
          <a:sy n="111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baseline="0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Chapter Tittle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40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Teacher Name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1772816"/>
            <a:ext cx="6336704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HUAIYIN</a:t>
            </a:r>
            <a:r>
              <a:rPr lang="en-US" altLang="zh-CN" sz="1400" b="1" baseline="0" dirty="0" smtClean="0"/>
              <a:t> INSTITUTE OF TECHNOLOGY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 baseline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lang="zh-CN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580673"/>
          </a:xfrm>
        </p:spPr>
        <p:txBody>
          <a:bodyPr anchor="b">
            <a:normAutofit/>
          </a:bodyPr>
          <a:lstStyle>
            <a:lvl1pPr marL="0" indent="0">
              <a:buNone/>
              <a:defRPr lang="zh-CN" altLang="en-US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dirty="0" err="1" smtClean="0"/>
              <a:t>Subtittle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692499"/>
            <a:ext cx="4245868" cy="4760838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58898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err="1" smtClean="0"/>
              <a:t>Subtittle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692499"/>
            <a:ext cx="4247455" cy="476083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244089"/>
            <a:ext cx="7848872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变量和基本类型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1925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变量命名规则</a:t>
            </a:r>
            <a:r>
              <a:rPr lang="en-US" altLang="zh-CN" sz="28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必须以</a:t>
            </a:r>
            <a:r>
              <a:rPr lang="zh-CN" altLang="en-US" dirty="0" smtClean="0">
                <a:solidFill>
                  <a:srgbClr val="0000FF"/>
                </a:solidFill>
              </a:rPr>
              <a:t>字母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下划线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_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 </a:t>
            </a:r>
            <a:r>
              <a:rPr lang="zh-CN" altLang="en-US" dirty="0" smtClean="0">
                <a:solidFill>
                  <a:srgbClr val="0000FF"/>
                </a:solidFill>
              </a:rPr>
              <a:t>美元</a:t>
            </a:r>
            <a:r>
              <a:rPr lang="zh-CN" altLang="en-US" dirty="0">
                <a:solidFill>
                  <a:srgbClr val="0000FF"/>
                </a:solidFill>
              </a:rPr>
              <a:t>符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$</a:t>
            </a:r>
            <a:r>
              <a:rPr lang="en-US" altLang="zh-CN" dirty="0"/>
              <a:t>)</a:t>
            </a:r>
            <a:r>
              <a:rPr lang="zh-CN" altLang="en-US" dirty="0" smtClean="0"/>
              <a:t>开头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变量名中间不允许出现</a:t>
            </a:r>
            <a:r>
              <a:rPr lang="zh-CN" altLang="en-US" dirty="0" smtClean="0">
                <a:solidFill>
                  <a:srgbClr val="0000FF"/>
                </a:solidFill>
              </a:rPr>
              <a:t>空格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必须由</a:t>
            </a:r>
            <a:r>
              <a:rPr lang="zh-CN" altLang="en-US" dirty="0" smtClean="0">
                <a:solidFill>
                  <a:srgbClr val="0000FF"/>
                </a:solidFill>
              </a:rPr>
              <a:t>字母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数字</a:t>
            </a:r>
            <a:r>
              <a:rPr lang="en-US" altLang="zh-CN" dirty="0" smtClean="0"/>
              <a:t>,</a:t>
            </a:r>
            <a:r>
              <a:rPr lang="zh-CN" altLang="en-US" dirty="0">
                <a:solidFill>
                  <a:srgbClr val="0000FF"/>
                </a:solidFill>
              </a:rPr>
              <a:t>下划线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0000FF"/>
                </a:solidFill>
              </a:rPr>
              <a:t>美元符</a:t>
            </a:r>
            <a:r>
              <a:rPr lang="zh-CN" altLang="en-US" dirty="0" smtClean="0"/>
              <a:t>组成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</a:rPr>
              <a:t>不应该太长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一般不超过</a:t>
            </a:r>
            <a:r>
              <a:rPr lang="en-US" altLang="zh-CN" dirty="0" smtClean="0"/>
              <a:t>31</a:t>
            </a:r>
            <a:r>
              <a:rPr lang="zh-CN" altLang="en-US" dirty="0" smtClean="0"/>
              <a:t>个字符为宜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不允许与</a:t>
            </a:r>
            <a:r>
              <a:rPr lang="en-US" altLang="zh-CN" dirty="0" smtClean="0"/>
              <a:t>C++</a:t>
            </a:r>
            <a:r>
              <a:rPr lang="zh-CN" altLang="en-US" dirty="0" smtClean="0">
                <a:solidFill>
                  <a:srgbClr val="0000FF"/>
                </a:solidFill>
              </a:rPr>
              <a:t>关键字</a:t>
            </a:r>
            <a:r>
              <a:rPr lang="zh-CN" altLang="en-US" dirty="0" smtClean="0"/>
              <a:t>同名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不应该与</a:t>
            </a:r>
            <a:r>
              <a:rPr lang="en-US" altLang="zh-CN" dirty="0" smtClean="0"/>
              <a:t>C++</a:t>
            </a:r>
            <a:r>
              <a:rPr lang="zh-CN" altLang="en-US" dirty="0" smtClean="0">
                <a:solidFill>
                  <a:srgbClr val="0000FF"/>
                </a:solidFill>
              </a:rPr>
              <a:t>库函数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0000FF"/>
                </a:solidFill>
              </a:rPr>
              <a:t>对象名</a:t>
            </a:r>
            <a:r>
              <a:rPr lang="zh-CN" altLang="en-US" dirty="0" smtClean="0"/>
              <a:t>同名</a:t>
            </a:r>
            <a:endParaRPr lang="en-US" altLang="zh-CN" dirty="0" smtClean="0"/>
          </a:p>
          <a:p>
            <a:pPr indent="358775">
              <a:lnSpc>
                <a:spcPct val="100000"/>
              </a:lnSpc>
            </a:pPr>
            <a:r>
              <a:rPr lang="en-US" altLang="zh-CN" dirty="0" smtClean="0"/>
              <a:t>abc, </a:t>
            </a:r>
            <a:r>
              <a:rPr lang="en-US" altLang="zh-CN" dirty="0" err="1" smtClean="0"/>
              <a:t>my_name</a:t>
            </a:r>
            <a:r>
              <a:rPr lang="en-US" altLang="zh-CN" dirty="0" smtClean="0"/>
              <a:t>, _age, Red, </a:t>
            </a:r>
            <a:r>
              <a:rPr lang="en-US" altLang="zh-CN" dirty="0"/>
              <a:t>$</a:t>
            </a:r>
            <a:r>
              <a:rPr lang="en-US" altLang="zh-CN" dirty="0" smtClean="0"/>
              <a:t>name32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合法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</a:pPr>
            <a:r>
              <a:rPr lang="en-US" altLang="zh-CN" dirty="0" smtClean="0"/>
              <a:t>if, case, a </a:t>
            </a:r>
            <a:r>
              <a:rPr lang="en-US" altLang="zh-CN" dirty="0" err="1" smtClean="0"/>
              <a:t>bc</a:t>
            </a:r>
            <a:r>
              <a:rPr lang="en-US" altLang="zh-CN" dirty="0" smtClean="0"/>
              <a:t>, 3view, ab-c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不合法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, string, vector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不合适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 smtClean="0"/>
              <a:t>标识符与变量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4869160"/>
            <a:ext cx="7699013" cy="13681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2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129"/>
            <a:ext cx="8496944" cy="5473207"/>
          </a:xfrm>
        </p:spPr>
        <p:txBody>
          <a:bodyPr/>
          <a:lstStyle/>
          <a:p>
            <a:r>
              <a:rPr lang="zh-CN" altLang="en-US" sz="2800" b="1" dirty="0" smtClean="0"/>
              <a:t>关键字</a:t>
            </a:r>
            <a:r>
              <a:rPr lang="en-US" altLang="zh-CN" sz="2800" b="1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关键字</a:t>
            </a:r>
            <a:r>
              <a:rPr lang="zh-CN" altLang="en-US" dirty="0" smtClean="0"/>
              <a:t>又称</a:t>
            </a:r>
            <a:r>
              <a:rPr lang="zh-CN" altLang="en-US" dirty="0" smtClean="0">
                <a:solidFill>
                  <a:srgbClr val="0000FF"/>
                </a:solidFill>
              </a:rPr>
              <a:t>保留字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C</a:t>
            </a:r>
            <a:r>
              <a:rPr lang="en-US" altLang="zh-CN" dirty="0"/>
              <a:t>++ </a:t>
            </a:r>
            <a:r>
              <a:rPr lang="zh-CN" altLang="en-US" dirty="0" smtClean="0"/>
              <a:t>预先定义好的用作</a:t>
            </a:r>
            <a:r>
              <a:rPr lang="zh-CN" altLang="en-US" dirty="0" smtClean="0">
                <a:solidFill>
                  <a:srgbClr val="0000FF"/>
                </a:solidFill>
              </a:rPr>
              <a:t>固定用途</a:t>
            </a:r>
            <a:r>
              <a:rPr lang="zh-CN" altLang="en-US" dirty="0" smtClean="0"/>
              <a:t>的标识符。</a:t>
            </a:r>
            <a:r>
              <a:rPr lang="zh-CN" altLang="en-US" u="sng" dirty="0" smtClean="0"/>
              <a:t>关键字不能用作程序中的</a:t>
            </a:r>
            <a:r>
              <a:rPr lang="zh-CN" altLang="en-US" u="sng" dirty="0" smtClean="0">
                <a:solidFill>
                  <a:srgbClr val="0000FF"/>
                </a:solidFill>
              </a:rPr>
              <a:t>标识符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 smtClean="0"/>
              <a:t>标识符与变量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33549"/>
              </p:ext>
            </p:extLst>
          </p:nvPr>
        </p:nvGraphicFramePr>
        <p:xfrm>
          <a:off x="329409" y="2600920"/>
          <a:ext cx="8494376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7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17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float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struct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break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continue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else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singed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switch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goto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sizeof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typedef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extern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friend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template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try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virtual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catch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dynamic_cast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inline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operator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reinterpret_cast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typeid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wchar_t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explicit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mutable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private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throw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typename</a:t>
                      </a:r>
                      <a:endParaRPr lang="zh-CN" altLang="en-US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cdecl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const_cast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namespace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protected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static_cast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</a:t>
                      </a:r>
                      <a:endParaRPr lang="zh-CN" altLang="en-US" sz="1600" b="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huge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interrupt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near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fastcall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saveregs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stdcall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syscall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fortran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变量名书写风格</a:t>
            </a:r>
            <a:r>
              <a:rPr lang="en-US" altLang="zh-CN" sz="28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变量名通常用</a:t>
            </a:r>
            <a:r>
              <a:rPr lang="zh-CN" altLang="en-US" dirty="0" smtClean="0">
                <a:solidFill>
                  <a:srgbClr val="FF0000"/>
                </a:solidFill>
              </a:rPr>
              <a:t>小写字母</a:t>
            </a:r>
            <a:r>
              <a:rPr lang="zh-CN" altLang="en-US" dirty="0" smtClean="0"/>
              <a:t>进行书写。</a:t>
            </a:r>
            <a:endParaRPr lang="en-US" altLang="zh-CN" dirty="0" smtClean="0"/>
          </a:p>
          <a:p>
            <a:pPr indent="363538"/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0000FF"/>
                </a:solidFill>
              </a:rPr>
              <a:t>index</a:t>
            </a:r>
            <a:r>
              <a:rPr lang="en-US" altLang="zh-CN" dirty="0"/>
              <a:t>, </a:t>
            </a:r>
            <a:r>
              <a:rPr lang="zh-CN" altLang="en-US" dirty="0" smtClean="0"/>
              <a:t>而非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Index</a:t>
            </a:r>
            <a:r>
              <a:rPr lang="en-US" altLang="zh-CN" dirty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INDEX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变量通常取</a:t>
            </a:r>
            <a:r>
              <a:rPr lang="zh-CN" altLang="en-US" dirty="0" smtClean="0">
                <a:solidFill>
                  <a:srgbClr val="FF0000"/>
                </a:solidFill>
              </a:rPr>
              <a:t>具有描述性的名字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见名知义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63538"/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00FF"/>
                </a:solidFill>
              </a:rPr>
              <a:t>salary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amount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radius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当一个变量名由多个单词构成时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可以采用以下两种变量书写风格</a:t>
            </a:r>
            <a:r>
              <a:rPr lang="en-US" altLang="zh-CN" dirty="0" smtClean="0"/>
              <a:t>: </a:t>
            </a:r>
          </a:p>
          <a:p>
            <a:pPr indent="363538"/>
            <a:r>
              <a:rPr lang="zh-CN" altLang="en-US" b="1" dirty="0" smtClean="0">
                <a:solidFill>
                  <a:srgbClr val="FF0000"/>
                </a:solidFill>
              </a:rPr>
              <a:t>下划线连接法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0000FF"/>
                </a:solidFill>
              </a:rPr>
              <a:t>student_loan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time_zone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first_name</a:t>
            </a:r>
            <a:endParaRPr lang="en-US" altLang="zh-CN" dirty="0" smtClean="0"/>
          </a:p>
          <a:p>
            <a:pPr indent="363538"/>
            <a:r>
              <a:rPr lang="zh-CN" altLang="en-US" b="1" dirty="0" smtClean="0">
                <a:solidFill>
                  <a:srgbClr val="FF0000"/>
                </a:solidFill>
              </a:rPr>
              <a:t>骆驼表示法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0000FF"/>
                </a:solidFill>
              </a:rPr>
              <a:t>studentLoan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timeZone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firstName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 smtClean="0"/>
              <a:t>标识符与变量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变量定义</a:t>
            </a:r>
            <a:r>
              <a:rPr lang="en-US" altLang="zh-CN" sz="2800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变量定义以</a:t>
            </a:r>
            <a:r>
              <a:rPr lang="zh-CN" altLang="en-US" b="1" dirty="0" smtClean="0">
                <a:solidFill>
                  <a:srgbClr val="FF0000"/>
                </a:solidFill>
              </a:rPr>
              <a:t>类型标识符</a:t>
            </a:r>
            <a:r>
              <a:rPr lang="zh-CN" altLang="en-US" dirty="0" smtClean="0"/>
              <a:t>开头</a:t>
            </a:r>
            <a:r>
              <a:rPr lang="en-US" altLang="zh-CN" i="1" dirty="0" smtClean="0"/>
              <a:t>,</a:t>
            </a:r>
            <a:r>
              <a:rPr lang="en-US" altLang="zh-CN" i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后面跟着一个或多个</a:t>
            </a:r>
            <a:r>
              <a:rPr lang="zh-CN" altLang="en-US" b="1" dirty="0" smtClean="0">
                <a:solidFill>
                  <a:srgbClr val="FF0000"/>
                </a:solidFill>
              </a:rPr>
              <a:t>变量名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多个变量名之间要以</a:t>
            </a:r>
            <a:r>
              <a:rPr lang="zh-CN" altLang="en-US" b="1" dirty="0" smtClean="0">
                <a:solidFill>
                  <a:srgbClr val="0000FF"/>
                </a:solidFill>
              </a:rPr>
              <a:t>逗号</a:t>
            </a:r>
            <a:r>
              <a:rPr lang="zh-CN" altLang="en-US" dirty="0" smtClean="0"/>
              <a:t>进行分隔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变量定义以</a:t>
            </a:r>
            <a:r>
              <a:rPr lang="zh-CN" altLang="en-US" b="1" dirty="0" smtClean="0">
                <a:solidFill>
                  <a:srgbClr val="0000FF"/>
                </a:solidFill>
              </a:rPr>
              <a:t>分号</a:t>
            </a:r>
            <a:r>
              <a:rPr lang="zh-CN" altLang="en-US" dirty="0" smtClean="0"/>
              <a:t>结尾。</a:t>
            </a:r>
            <a:endParaRPr lang="en-US" altLang="zh-CN" dirty="0" smtClean="0"/>
          </a:p>
          <a:p>
            <a:pPr indent="447675"/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name</a:t>
            </a:r>
            <a:r>
              <a:rPr lang="en-US" altLang="zh-CN" b="1" dirty="0" smtClean="0">
                <a:solidFill>
                  <a:srgbClr val="0000FF"/>
                </a:solidFill>
              </a:rPr>
              <a:t>; </a:t>
            </a:r>
            <a:r>
              <a:rPr lang="en-US" altLang="zh-CN" dirty="0" smtClean="0"/>
              <a:t>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定义一个变量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</a:p>
          <a:p>
            <a:pPr indent="447675">
              <a:spcAft>
                <a:spcPts val="1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name1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name2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name3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定义多个变量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447675"/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age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</a:p>
          <a:p>
            <a:pPr indent="447675"/>
            <a:r>
              <a:rPr lang="en-US" altLang="zh-CN" dirty="0" smtClean="0">
                <a:solidFill>
                  <a:srgbClr val="0000FF"/>
                </a:solidFill>
              </a:rPr>
              <a:t>char </a:t>
            </a:r>
            <a:r>
              <a:rPr lang="en-US" altLang="zh-CN" dirty="0" smtClean="0"/>
              <a:t>letter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</a:p>
          <a:p>
            <a:pPr indent="447675"/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height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weight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salary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</a:p>
          <a:p>
            <a:pPr indent="538163"/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变量定义与初始化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3848" y="3933056"/>
            <a:ext cx="5616624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类型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决定了为该变量所分配的</a:t>
            </a:r>
            <a:r>
              <a:rPr lang="zh-CN" altLang="en-US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内存空间的大小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该变量所能表示的</a:t>
            </a:r>
            <a:r>
              <a:rPr lang="zh-CN" altLang="en-US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数据范围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以及在该变量上所能</a:t>
            </a:r>
            <a:r>
              <a:rPr lang="zh-CN" altLang="en-US" sz="22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进行的操作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。变量必须先定义 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声明</a:t>
            </a:r>
            <a:r>
              <a:rPr lang="en-US" altLang="zh-CN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), </a:t>
            </a:r>
            <a:r>
              <a:rPr lang="zh-CN" altLang="en-US" sz="2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后使用。</a:t>
            </a:r>
            <a:endParaRPr lang="en-US" altLang="zh-CN" sz="2200" u="sng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68863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变量赋值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dirty="0" smtClean="0"/>
              <a:t>变量定义后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可以通过</a:t>
            </a:r>
            <a:r>
              <a:rPr lang="zh-CN" altLang="en-US" b="1" dirty="0" smtClean="0">
                <a:solidFill>
                  <a:srgbClr val="FF0000"/>
                </a:solidFill>
              </a:rPr>
              <a:t>赋值运算符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对其进行赋值。变量的值在程序运行过程中可以依据需要进行相应的修改。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age1, age2;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变量定义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 smtClean="0"/>
              <a:t>age1 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18;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变量赋值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用具体的值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 smtClean="0"/>
              <a:t>age2 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age1;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变量赋值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用已存在的变量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dirty="0" smtClean="0"/>
              <a:t>age2 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age1+1;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变量赋值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用表达式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对变量进行赋值时可以通过某一</a:t>
            </a:r>
            <a:r>
              <a:rPr lang="zh-CN" altLang="en-US" dirty="0" smtClean="0">
                <a:solidFill>
                  <a:srgbClr val="0000FF"/>
                </a:solidFill>
              </a:rPr>
              <a:t>具体的值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字面量常量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某一已存在的</a:t>
            </a:r>
            <a:r>
              <a:rPr lang="zh-CN" altLang="en-US" dirty="0" smtClean="0">
                <a:solidFill>
                  <a:srgbClr val="0000FF"/>
                </a:solidFill>
              </a:rPr>
              <a:t>变量的值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通常具</a:t>
            </a:r>
            <a:r>
              <a:rPr lang="zh-CN" altLang="en-US" dirty="0"/>
              <a:t>有</a:t>
            </a:r>
            <a:r>
              <a:rPr lang="zh-CN" altLang="en-US" dirty="0" smtClean="0"/>
              <a:t>相同的类型</a:t>
            </a:r>
            <a:r>
              <a:rPr lang="en-US" altLang="zh-CN" dirty="0" smtClean="0"/>
              <a:t>), </a:t>
            </a:r>
            <a:r>
              <a:rPr lang="zh-CN" altLang="en-US" dirty="0" smtClean="0"/>
              <a:t>以及某一</a:t>
            </a:r>
            <a:r>
              <a:rPr lang="zh-CN" altLang="en-US" dirty="0" smtClean="0">
                <a:solidFill>
                  <a:srgbClr val="0000FF"/>
                </a:solidFill>
              </a:rPr>
              <a:t>表达式的值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变量定义与初始化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1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变量初始化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dirty="0"/>
              <a:t>在定义变量的</a:t>
            </a:r>
            <a:r>
              <a:rPr lang="zh-CN" altLang="en-US" dirty="0" smtClean="0"/>
              <a:t>同时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赋</a:t>
            </a:r>
            <a:r>
              <a:rPr lang="zh-CN" altLang="en-US" dirty="0"/>
              <a:t>给变量一个</a:t>
            </a:r>
            <a:r>
              <a:rPr lang="zh-CN" altLang="en-US" b="1" dirty="0" smtClean="0">
                <a:solidFill>
                  <a:srgbClr val="FF0000"/>
                </a:solidFill>
              </a:rPr>
              <a:t>初始值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支持</a:t>
            </a:r>
            <a:r>
              <a:rPr lang="zh-CN" altLang="en-US" dirty="0"/>
              <a:t>三</a:t>
            </a:r>
            <a:r>
              <a:rPr lang="zh-CN" altLang="en-US" dirty="0" smtClean="0"/>
              <a:t>种变量初始化方式</a:t>
            </a:r>
            <a:r>
              <a:rPr lang="en-US" altLang="zh-CN" dirty="0" smtClean="0"/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复制初始化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直接初始化 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0000FF"/>
                </a:solidFill>
              </a:rPr>
              <a:t>列表初始化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复制初始化</a:t>
            </a:r>
            <a:r>
              <a:rPr lang="en-US" altLang="zh-CN" dirty="0" smtClean="0"/>
              <a:t>:  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/>
              <a:t>name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</a:rPr>
              <a:t>value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使用 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endParaRPr lang="zh-CN" altLang="en-US" dirty="0">
              <a:solidFill>
                <a:srgbClr val="00B05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直接初始化</a:t>
            </a:r>
            <a:r>
              <a:rPr lang="en-US" altLang="zh-CN" dirty="0" smtClean="0"/>
              <a:t>:  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name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FF"/>
                </a:solidFill>
              </a:rPr>
              <a:t>value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使用 </a:t>
            </a:r>
            <a:r>
              <a:rPr lang="en-US" altLang="zh-CN" dirty="0" smtClean="0">
                <a:solidFill>
                  <a:srgbClr val="00B050"/>
                </a:solidFill>
              </a:rPr>
              <a:t>( )</a:t>
            </a: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</a:rPr>
              <a:t>列表初始化</a:t>
            </a:r>
            <a:r>
              <a:rPr lang="en-US" altLang="zh-CN" dirty="0"/>
              <a:t>: </a:t>
            </a: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name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smtClean="0">
                <a:solidFill>
                  <a:srgbClr val="FF00FF"/>
                </a:solidFill>
              </a:rPr>
              <a:t>value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;  </a:t>
            </a:r>
            <a:r>
              <a:rPr lang="zh-CN" altLang="en-US" dirty="0" smtClean="0"/>
              <a:t>或 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/>
              <a:t>name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smtClean="0">
                <a:solidFill>
                  <a:srgbClr val="FF00FF"/>
                </a:solidFill>
              </a:rPr>
              <a:t>value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179388"/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ivalue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1024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复制初始化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79388"/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ivalue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FF"/>
                </a:solidFill>
              </a:rPr>
              <a:t>1024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直接初始化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79388"/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value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FF"/>
                </a:solidFill>
              </a:rPr>
              <a:t>ivalue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;</a:t>
            </a:r>
            <a:r>
              <a:rPr lang="en-US" altLang="zh-CN" dirty="0" smtClean="0">
                <a:solidFill>
                  <a:srgbClr val="00B050"/>
                </a:solidFill>
              </a:rPr>
              <a:t> // </a:t>
            </a:r>
            <a:r>
              <a:rPr lang="zh-CN" altLang="en-US" dirty="0" smtClean="0">
                <a:solidFill>
                  <a:srgbClr val="00B050"/>
                </a:solidFill>
              </a:rPr>
              <a:t>列表初始化</a:t>
            </a:r>
            <a:endParaRPr lang="en-US" altLang="zh-CN" dirty="0" smtClean="0"/>
          </a:p>
          <a:p>
            <a:pPr indent="179388"/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value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FF"/>
                </a:solidFill>
              </a:rPr>
              <a:t>ivalue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;</a:t>
            </a:r>
            <a:r>
              <a:rPr lang="en-US" altLang="zh-CN" dirty="0" smtClean="0">
                <a:solidFill>
                  <a:srgbClr val="00B050"/>
                </a:solidFill>
              </a:rPr>
              <a:t>    // </a:t>
            </a:r>
            <a:r>
              <a:rPr lang="zh-CN" altLang="en-US" dirty="0" smtClean="0">
                <a:solidFill>
                  <a:srgbClr val="00B050"/>
                </a:solidFill>
              </a:rPr>
              <a:t>列表初始化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变量定义与初始化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20072" y="4149080"/>
            <a:ext cx="36004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进行初始化时可以使用某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具体的值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字面量常量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),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某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一已存在的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变量的值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通常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具有相同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的类型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或某一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表达式的值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0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初始化多个变量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dirty="0" smtClean="0"/>
              <a:t>当同时定义多个相同类型的变量时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每个变量都可以</a:t>
            </a:r>
            <a:r>
              <a:rPr lang="zh-CN" altLang="en-US" dirty="0" smtClean="0">
                <a:solidFill>
                  <a:srgbClr val="FF0000"/>
                </a:solidFill>
              </a:rPr>
              <a:t>单独地进行初始化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month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9, day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en-US" altLang="zh-CN" dirty="0" smtClean="0"/>
              <a:t>21, year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2016;     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复制初始化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 </a:t>
            </a:r>
            <a:r>
              <a:rPr lang="en-US" altLang="zh-CN" dirty="0" smtClean="0"/>
              <a:t>price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/>
              <a:t>109.99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, discount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/>
              <a:t>0.16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;     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直接初始化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sno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smtClean="0"/>
              <a:t>123456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, account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smtClean="0"/>
              <a:t>95533669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列表初始化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/>
              <a:t>当同时定义多个相同类型的变量时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只对部分变量 </a:t>
            </a:r>
            <a:r>
              <a:rPr lang="en-US" altLang="zh-CN" dirty="0" smtClean="0"/>
              <a:t>(</a:t>
            </a:r>
            <a:r>
              <a:rPr lang="zh-CN" altLang="en-US" dirty="0" smtClean="0"/>
              <a:t>而非全部变量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进行初始化。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month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9, day, year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2016;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部分变量初始化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变量定义与初始化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4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字面量常量</a:t>
            </a:r>
            <a:r>
              <a:rPr lang="en-US" altLang="zh-CN" sz="2800" b="1" dirty="0" smtClean="0"/>
              <a:t>:</a:t>
            </a:r>
          </a:p>
          <a:p>
            <a:pPr>
              <a:spcAft>
                <a:spcPts val="1800"/>
              </a:spcAft>
            </a:pPr>
            <a:r>
              <a:rPr lang="zh-CN" altLang="en-US" dirty="0" smtClean="0"/>
              <a:t>具体的值</a:t>
            </a:r>
            <a:r>
              <a:rPr lang="en-US" altLang="zh-CN" dirty="0" smtClean="0"/>
              <a:t> 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 42, 3.14) </a:t>
            </a:r>
            <a:r>
              <a:rPr lang="zh-CN" altLang="en-US" dirty="0" smtClean="0"/>
              <a:t>在程序中被称作 </a:t>
            </a:r>
            <a:r>
              <a:rPr lang="zh-CN" altLang="en-US" b="1" dirty="0" smtClean="0">
                <a:solidFill>
                  <a:srgbClr val="FF0000"/>
                </a:solidFill>
              </a:rPr>
              <a:t>字面量常量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  <a:endParaRPr lang="en-US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字面量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我们只能通过它的值来描述它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常量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它的值不能被修改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每个字面量常量都有一个相对应的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/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FF"/>
                </a:solidFill>
              </a:rPr>
              <a:t>10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型</a:t>
            </a:r>
            <a:r>
              <a:rPr lang="en-US" altLang="zh-CN" dirty="0" smtClean="0"/>
              <a:t>, </a:t>
            </a:r>
            <a:r>
              <a:rPr lang="en-US" altLang="zh-CN" dirty="0">
                <a:solidFill>
                  <a:srgbClr val="FF00FF"/>
                </a:solidFill>
              </a:rPr>
              <a:t>3.14159</a:t>
            </a:r>
            <a:r>
              <a:rPr lang="en-US" altLang="zh-CN" dirty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字面量常量只存在于 </a:t>
            </a:r>
            <a:r>
              <a:rPr lang="zh-CN" altLang="en-US" b="1" dirty="0" smtClean="0">
                <a:solidFill>
                  <a:srgbClr val="FF0000"/>
                </a:solidFill>
              </a:rPr>
              <a:t>基本内置类型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字面量常量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32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整型常量</a:t>
            </a:r>
            <a:endParaRPr lang="en-US" altLang="zh-CN" sz="2800" b="1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整型常量可以通过以下三种方式进行表示</a:t>
            </a:r>
            <a:r>
              <a:rPr lang="en-US" altLang="zh-CN" dirty="0" smtClean="0"/>
              <a:t>: </a:t>
            </a:r>
            <a:r>
              <a:rPr lang="zh-CN" altLang="en-US" dirty="0" smtClean="0">
                <a:solidFill>
                  <a:srgbClr val="FF0000"/>
                </a:solidFill>
              </a:rPr>
              <a:t>十进制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八进制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FF0000"/>
                </a:solidFill>
              </a:rPr>
              <a:t>十六进制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十进制</a:t>
            </a:r>
            <a:r>
              <a:rPr lang="en-US" altLang="zh-CN" dirty="0" smtClean="0"/>
              <a:t>: 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10, 23, -340,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八进制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(</a:t>
            </a:r>
            <a:r>
              <a:rPr lang="zh-CN" altLang="en-US" dirty="0" smtClean="0"/>
              <a:t>零</a:t>
            </a:r>
            <a:r>
              <a:rPr lang="en-US" altLang="zh-CN" dirty="0" smtClean="0"/>
              <a:t>) 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并且只包含数字</a:t>
            </a:r>
            <a:r>
              <a:rPr lang="en-US" altLang="zh-CN" dirty="0" smtClean="0"/>
              <a:t> 0, 1, 2, 3, 4, 5, 6, 7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/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23,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10,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十六进制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以 </a:t>
            </a:r>
            <a:r>
              <a:rPr lang="en-US" altLang="zh-CN" dirty="0" smtClean="0">
                <a:solidFill>
                  <a:srgbClr val="FF0000"/>
                </a:solidFill>
              </a:rPr>
              <a:t>0x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0X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并且只包含数字</a:t>
            </a:r>
            <a:r>
              <a:rPr lang="en-US" altLang="zh-CN" dirty="0" smtClean="0"/>
              <a:t> </a:t>
            </a:r>
            <a:r>
              <a:rPr lang="en-US" altLang="zh-CN" dirty="0"/>
              <a:t>0, 1, 2, 3, 4, 5, 6, </a:t>
            </a:r>
            <a:r>
              <a:rPr lang="en-US" altLang="zh-CN" dirty="0" smtClean="0"/>
              <a:t>7, 8, 9 </a:t>
            </a:r>
            <a:r>
              <a:rPr lang="zh-CN" altLang="en-US" dirty="0" smtClean="0"/>
              <a:t>以及字母 </a:t>
            </a:r>
            <a:r>
              <a:rPr lang="en-US" altLang="zh-CN" dirty="0" smtClean="0"/>
              <a:t>a, b, c, d, e, f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A, B, C, D, E, 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>
              <a:spcAft>
                <a:spcPts val="1200"/>
              </a:spcAft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0X</a:t>
            </a:r>
            <a:r>
              <a:rPr lang="en-US" altLang="zh-CN" dirty="0" smtClean="0"/>
              <a:t>10, </a:t>
            </a:r>
            <a:r>
              <a:rPr lang="en-US" altLang="zh-CN" dirty="0" smtClean="0">
                <a:solidFill>
                  <a:srgbClr val="FF0000"/>
                </a:solidFill>
              </a:rPr>
              <a:t>0x</a:t>
            </a:r>
            <a:r>
              <a:rPr lang="en-US" altLang="zh-CN" dirty="0" smtClean="0"/>
              <a:t>23, </a:t>
            </a:r>
            <a:r>
              <a:rPr lang="en-US" altLang="zh-CN" dirty="0" smtClean="0">
                <a:solidFill>
                  <a:srgbClr val="FF0000"/>
                </a:solidFill>
              </a:rPr>
              <a:t>0X</a:t>
            </a:r>
            <a:r>
              <a:rPr lang="en-US" altLang="zh-CN" dirty="0" smtClean="0"/>
              <a:t>1a2, </a:t>
            </a:r>
            <a:r>
              <a:rPr lang="en-US" altLang="zh-CN" dirty="0" smtClean="0">
                <a:solidFill>
                  <a:srgbClr val="FF0000"/>
                </a:solidFill>
              </a:rPr>
              <a:t>0x</a:t>
            </a:r>
            <a:r>
              <a:rPr lang="en-US" altLang="zh-CN" dirty="0" smtClean="0"/>
              <a:t>2FD</a:t>
            </a:r>
          </a:p>
          <a:p>
            <a:r>
              <a:rPr lang="zh-CN" altLang="en-US" b="1" dirty="0"/>
              <a:t>说明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十进制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带符号数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八进制</a:t>
            </a:r>
            <a:r>
              <a:rPr lang="zh-CN" altLang="en-US" dirty="0"/>
              <a:t>与</a:t>
            </a:r>
            <a:r>
              <a:rPr lang="zh-CN" altLang="en-US" dirty="0" smtClean="0">
                <a:solidFill>
                  <a:srgbClr val="0000FF"/>
                </a:solidFill>
              </a:rPr>
              <a:t>十六进制</a:t>
            </a:r>
            <a:r>
              <a:rPr lang="zh-CN" altLang="en-US" dirty="0" smtClean="0"/>
              <a:t>既可能是</a:t>
            </a:r>
            <a:r>
              <a:rPr lang="zh-CN" altLang="en-US" dirty="0">
                <a:solidFill>
                  <a:srgbClr val="FF0000"/>
                </a:solidFill>
              </a:rPr>
              <a:t>带符号的</a:t>
            </a:r>
            <a:r>
              <a:rPr lang="zh-CN" altLang="en-US" dirty="0" smtClean="0"/>
              <a:t>也可能是</a:t>
            </a:r>
            <a:r>
              <a:rPr lang="zh-CN" altLang="en-US" dirty="0" smtClean="0">
                <a:solidFill>
                  <a:srgbClr val="FF0000"/>
                </a:solidFill>
              </a:rPr>
              <a:t>无符号的</a:t>
            </a:r>
            <a:r>
              <a:rPr lang="zh-CN" altLang="en-US" dirty="0" smtClean="0"/>
              <a:t>。如：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25     -</a:t>
            </a:r>
            <a:r>
              <a:rPr lang="en-US" altLang="zh-CN" dirty="0">
                <a:solidFill>
                  <a:srgbClr val="FF0000"/>
                </a:solidFill>
              </a:rPr>
              <a:t>0x</a:t>
            </a:r>
            <a:r>
              <a:rPr lang="en-US" altLang="zh-CN" dirty="0" smtClean="0"/>
              <a:t>A7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字面量常量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3928" y="3501008"/>
            <a:ext cx="151216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18,  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5468797" y="3501008"/>
            <a:ext cx="576064" cy="504056"/>
          </a:xfrm>
          <a:prstGeom prst="mathMultiply">
            <a:avLst>
              <a:gd name="adj1" fmla="val 1996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默认情况下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一个整型常量的类型为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zh-CN" altLang="en-US" dirty="0" smtClean="0"/>
              <a:t>。具体实际类型由该整型常量的数值所决定。若数值位于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类型所表示的范围内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则其类型为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类型。若数值超出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类型所表示的范围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则其类型为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类型。</a:t>
            </a:r>
            <a:r>
              <a:rPr lang="en-US" altLang="zh-CN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通过在整型常量后面添加字母 </a:t>
            </a:r>
            <a:r>
              <a:rPr lang="en-US" altLang="zh-CN" b="1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可以将其强制转换成 </a:t>
            </a:r>
            <a:r>
              <a:rPr lang="en-US" altLang="zh-CN" dirty="0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添加字母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LL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b="1" dirty="0" err="1">
                <a:solidFill>
                  <a:srgbClr val="FF0000"/>
                </a:solidFill>
              </a:rPr>
              <a:t>ll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可以将其转换成 </a:t>
            </a:r>
            <a:r>
              <a:rPr lang="en-US" altLang="zh-CN" dirty="0">
                <a:solidFill>
                  <a:srgbClr val="0000FF"/>
                </a:solidFill>
              </a:rPr>
              <a:t>long </a:t>
            </a:r>
            <a:r>
              <a:rPr lang="en-US" altLang="zh-CN" dirty="0" err="1">
                <a:solidFill>
                  <a:srgbClr val="0000FF"/>
                </a:solidFill>
              </a:rPr>
              <a:t>long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类型。</a:t>
            </a:r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358775"/>
            <a:r>
              <a:rPr lang="en-US" altLang="zh-CN" dirty="0" smtClean="0"/>
              <a:t>10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默认</a:t>
            </a:r>
            <a:r>
              <a:rPr lang="en-US" altLang="zh-CN" dirty="0" smtClean="0">
                <a:solidFill>
                  <a:srgbClr val="00B050"/>
                </a:solidFill>
              </a:rPr>
              <a:t>: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</a:p>
          <a:p>
            <a:pPr indent="358775"/>
            <a:r>
              <a:rPr lang="en-US" altLang="zh-CN" dirty="0" smtClean="0"/>
              <a:t>2147483647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默认</a:t>
            </a:r>
            <a:r>
              <a:rPr lang="en-US" altLang="zh-CN" dirty="0" smtClean="0">
                <a:solidFill>
                  <a:srgbClr val="00B050"/>
                </a:solidFill>
              </a:rPr>
              <a:t>: long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/>
            <a:r>
              <a:rPr lang="en-US" altLang="zh-CN" dirty="0" smtClean="0"/>
              <a:t>10</a:t>
            </a:r>
            <a:r>
              <a:rPr lang="en-US" altLang="zh-CN" b="1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long </a:t>
            </a:r>
          </a:p>
          <a:p>
            <a:pPr indent="358775"/>
            <a:r>
              <a:rPr lang="en-US" altLang="zh-CN" dirty="0" smtClean="0"/>
              <a:t>10</a:t>
            </a:r>
            <a:r>
              <a:rPr lang="en-US" altLang="zh-CN" b="1" dirty="0" smtClean="0">
                <a:solidFill>
                  <a:srgbClr val="FF0000"/>
                </a:solidFill>
              </a:rPr>
              <a:t>LL</a:t>
            </a:r>
            <a:r>
              <a:rPr lang="en-US" altLang="zh-CN" dirty="0" smtClean="0"/>
              <a:t>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long </a:t>
            </a:r>
            <a:r>
              <a:rPr lang="en-US" altLang="zh-CN" dirty="0" err="1" smtClean="0">
                <a:solidFill>
                  <a:srgbClr val="00B050"/>
                </a:solidFill>
              </a:rPr>
              <a:t>long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字面量常量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97769" y="3933056"/>
            <a:ext cx="4248472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整型常量默认情况下是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有符号的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可以通过在其后添加字母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将其强制转换成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无符号的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例如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32  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默认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signed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32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unsigned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sz="2800" dirty="0" smtClean="0"/>
              <a:t>C++ </a:t>
            </a:r>
            <a:r>
              <a:rPr lang="zh-CN" altLang="en-US" sz="2800" dirty="0" smtClean="0"/>
              <a:t>字符集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基本内置类型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标识符与变量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变量定义与初始化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字面量常量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en-US" altLang="zh-CN" sz="2800" dirty="0" smtClean="0"/>
              <a:t>const </a:t>
            </a:r>
            <a:r>
              <a:rPr lang="zh-CN" altLang="en-US" sz="2800" dirty="0" smtClean="0"/>
              <a:t>与 </a:t>
            </a:r>
            <a:r>
              <a:rPr lang="en-US" altLang="zh-CN" sz="2800" dirty="0" err="1" smtClean="0"/>
              <a:t>constexpr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修饰符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类型别名、</a:t>
            </a:r>
            <a:r>
              <a:rPr lang="en-US" altLang="zh-CN" sz="2800" dirty="0" smtClean="0"/>
              <a:t>auto</a:t>
            </a:r>
            <a:r>
              <a:rPr lang="zh-CN" altLang="en-US" sz="2800" dirty="0" smtClean="0"/>
              <a:t>类型说明符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输入输出 </a:t>
            </a:r>
            <a:r>
              <a:rPr lang="en-US" altLang="zh-CN" sz="2800" dirty="0" smtClean="0"/>
              <a:t>(I/O) </a:t>
            </a:r>
            <a:r>
              <a:rPr lang="zh-CN" altLang="en-US" sz="2800" dirty="0" smtClean="0"/>
              <a:t>流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流程图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7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浮点型常量</a:t>
            </a:r>
            <a:endParaRPr lang="en-US" altLang="zh-CN" sz="2800" b="1" dirty="0"/>
          </a:p>
          <a:p>
            <a:r>
              <a:rPr lang="zh-CN" altLang="en-US" dirty="0" smtClean="0"/>
              <a:t>浮点型常量可以通过以下两种方式进行表示</a:t>
            </a:r>
            <a:r>
              <a:rPr lang="en-US" altLang="zh-CN" dirty="0" smtClean="0"/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小数形式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科学计数法</a:t>
            </a:r>
            <a:r>
              <a:rPr lang="zh-CN" altLang="en-US" dirty="0" smtClean="0"/>
              <a:t>。在用科学计数法进行表示时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底数</a:t>
            </a:r>
            <a:r>
              <a:rPr lang="en-US" altLang="zh-CN" b="1" dirty="0" smtClean="0">
                <a:solidFill>
                  <a:srgbClr val="FF00FF"/>
                </a:solidFill>
              </a:rPr>
              <a:t>10</a:t>
            </a:r>
            <a:r>
              <a:rPr lang="zh-CN" altLang="en-US" dirty="0" smtClean="0"/>
              <a:t>要用字母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en-US" altLang="zh-CN" dirty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进行表示。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小数形式</a:t>
            </a:r>
            <a:r>
              <a:rPr lang="en-US" altLang="zh-CN" dirty="0" smtClean="0"/>
              <a:t>: -3.1415, 0.12, </a:t>
            </a:r>
            <a:r>
              <a:rPr lang="en-US" altLang="zh-CN" b="1" dirty="0" smtClean="0">
                <a:solidFill>
                  <a:srgbClr val="FF0000"/>
                </a:solidFill>
              </a:rPr>
              <a:t>.234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0.0</a:t>
            </a: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科学计数法</a:t>
            </a:r>
            <a:r>
              <a:rPr lang="en-US" altLang="zh-CN" dirty="0" smtClean="0"/>
              <a:t>: 124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5, 12.3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-2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/>
              <a:t>默认情况下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浮点型常量的类型为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zh-CN" altLang="en-US" dirty="0" smtClean="0"/>
              <a:t>。通过在浮点型常量后面添加字母 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可以将其强制转换成 </a:t>
            </a:r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添加字母 </a:t>
            </a:r>
            <a:r>
              <a:rPr lang="en-US" altLang="zh-CN" b="1" dirty="0">
                <a:solidFill>
                  <a:srgbClr val="FF0000"/>
                </a:solidFill>
              </a:rPr>
              <a:t>L </a:t>
            </a:r>
            <a:r>
              <a:rPr lang="zh-CN" altLang="en-US" dirty="0" smtClean="0"/>
              <a:t>或 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可以将其强制</a:t>
            </a:r>
            <a:r>
              <a:rPr lang="zh-CN" altLang="en-US" dirty="0" smtClean="0"/>
              <a:t>转</a:t>
            </a:r>
            <a:r>
              <a:rPr lang="zh-CN" altLang="en-US" dirty="0"/>
              <a:t>换</a:t>
            </a:r>
            <a:r>
              <a:rPr lang="zh-CN" altLang="en-US" dirty="0" smtClean="0"/>
              <a:t>成 </a:t>
            </a:r>
            <a:r>
              <a:rPr lang="en-US" altLang="zh-CN" dirty="0">
                <a:solidFill>
                  <a:srgbClr val="0000FF"/>
                </a:solidFill>
              </a:rPr>
              <a:t>long double 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65.21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默认</a:t>
            </a:r>
            <a:r>
              <a:rPr lang="en-US" altLang="zh-CN" dirty="0" smtClean="0">
                <a:solidFill>
                  <a:srgbClr val="00B050"/>
                </a:solidFill>
              </a:rPr>
              <a:t>: double </a:t>
            </a:r>
            <a:r>
              <a:rPr lang="en-US" altLang="zh-CN" dirty="0" smtClean="0"/>
              <a:t>65.21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00B050"/>
                </a:solidFill>
              </a:rPr>
              <a:t>// float </a:t>
            </a:r>
            <a:r>
              <a:rPr lang="en-US" altLang="zh-CN" dirty="0" smtClean="0"/>
              <a:t>65.21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>
                <a:solidFill>
                  <a:srgbClr val="00B050"/>
                </a:solidFill>
              </a:rPr>
              <a:t>// long double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字面量常量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64088" y="3501008"/>
            <a:ext cx="3456384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科学计数法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表示中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指数部分必须为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整数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小数部分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不能为空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4088" y="2848927"/>
            <a:ext cx="3096344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不合法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2E3.2    E5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布尔常量</a:t>
            </a:r>
            <a:endParaRPr lang="en-US" altLang="zh-CN" sz="2800" b="1" dirty="0" smtClean="0"/>
          </a:p>
          <a:p>
            <a:r>
              <a:rPr lang="zh-CN" altLang="en-US" dirty="0" smtClean="0"/>
              <a:t>布尔常量包含两个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endParaRPr lang="en-US" altLang="zh-CN" dirty="0"/>
          </a:p>
          <a:p>
            <a:pPr>
              <a:spcAft>
                <a:spcPts val="2400"/>
              </a:spcAft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bool </a:t>
            </a:r>
            <a:r>
              <a:rPr lang="en-US" altLang="zh-CN" dirty="0" smtClean="0"/>
              <a:t>test = 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bool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类型变量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sz="2800" b="1" dirty="0" smtClean="0"/>
              <a:t>字符常量</a:t>
            </a:r>
            <a:endParaRPr lang="en-US" altLang="zh-CN" sz="2800" b="1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字符常量包括三种</a:t>
            </a:r>
            <a:r>
              <a:rPr lang="en-US" altLang="zh-CN" dirty="0" smtClean="0"/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可打印字符常量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非打印字符常量</a:t>
            </a:r>
            <a:r>
              <a:rPr lang="en-US" altLang="zh-CN" dirty="0" smtClean="0">
                <a:solidFill>
                  <a:srgbClr val="0000FF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以及 </a:t>
            </a:r>
            <a:r>
              <a:rPr lang="zh-CN" altLang="en-US" dirty="0" smtClean="0">
                <a:solidFill>
                  <a:srgbClr val="0000FF"/>
                </a:solidFill>
              </a:rPr>
              <a:t>特殊字符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r>
              <a:rPr lang="zh-CN" altLang="en-US" u="sng" dirty="0" smtClean="0">
                <a:solidFill>
                  <a:srgbClr val="0000FF"/>
                </a:solidFill>
              </a:rPr>
              <a:t>可打印字符常量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是用一对</a:t>
            </a:r>
            <a:r>
              <a:rPr lang="zh-CN" altLang="en-US" b="1" dirty="0" smtClean="0">
                <a:solidFill>
                  <a:srgbClr val="FF0000"/>
                </a:solidFill>
              </a:rPr>
              <a:t>单引号</a:t>
            </a:r>
            <a:r>
              <a:rPr lang="zh-CN" altLang="en-US" dirty="0" smtClean="0"/>
              <a:t>括起来的单个字符。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‘a’    ‘A’     ‘2’     ‘,’     ‘$’     ‘ ’ </a:t>
            </a:r>
            <a:r>
              <a:rPr lang="en-US" altLang="zh-CN" dirty="0" smtClean="0"/>
              <a:t>(blank)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字面</a:t>
            </a:r>
            <a:r>
              <a:rPr lang="zh-CN" altLang="en-US" dirty="0"/>
              <a:t>量常量</a:t>
            </a:r>
          </a:p>
        </p:txBody>
      </p:sp>
    </p:spTree>
    <p:extLst>
      <p:ext uri="{BB962C8B-B14F-4D97-AF65-F5344CB8AC3E}">
        <p14:creationId xmlns:p14="http://schemas.microsoft.com/office/powerpoint/2010/main" val="25167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531222"/>
          </a:xfrm>
        </p:spPr>
        <p:txBody>
          <a:bodyPr/>
          <a:lstStyle/>
          <a:p>
            <a:r>
              <a:rPr lang="zh-CN" altLang="en-US" u="sng" dirty="0" smtClean="0">
                <a:solidFill>
                  <a:srgbClr val="0000FF"/>
                </a:solidFill>
              </a:rPr>
              <a:t>非打印字符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没有对应的可见图形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 backspace, </a:t>
            </a:r>
            <a:r>
              <a:rPr lang="zh-CN" altLang="en-US" dirty="0" smtClean="0"/>
              <a:t>控制字符等。</a:t>
            </a:r>
            <a:endParaRPr lang="en-US" altLang="zh-CN" dirty="0" smtClean="0"/>
          </a:p>
          <a:p>
            <a:r>
              <a:rPr lang="zh-CN" altLang="en-US" u="sng" dirty="0" smtClean="0">
                <a:solidFill>
                  <a:srgbClr val="0000FF"/>
                </a:solidFill>
              </a:rPr>
              <a:t>特殊字符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是用作特殊用途的字符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单引号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双引号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反斜线。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非打印字符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特殊字符</a:t>
            </a:r>
            <a:r>
              <a:rPr lang="zh-CN" altLang="en-US" dirty="0" smtClean="0"/>
              <a:t>通过</a:t>
            </a:r>
            <a:r>
              <a:rPr lang="zh-CN" altLang="en-US" b="1" dirty="0" smtClean="0">
                <a:solidFill>
                  <a:srgbClr val="FF0000"/>
                </a:solidFill>
              </a:rPr>
              <a:t>转义序列</a:t>
            </a:r>
            <a:r>
              <a:rPr lang="zh-CN" altLang="en-US" dirty="0" smtClean="0"/>
              <a:t>进行表示。转义序列以</a:t>
            </a:r>
            <a:r>
              <a:rPr lang="zh-CN" altLang="en-US" b="1" dirty="0" smtClean="0">
                <a:solidFill>
                  <a:srgbClr val="FF0000"/>
                </a:solidFill>
              </a:rPr>
              <a:t>反斜线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\</a:t>
            </a:r>
            <a:r>
              <a:rPr lang="en-US" altLang="zh-CN" dirty="0" smtClean="0"/>
              <a:t>) 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意思</a:t>
            </a:r>
            <a:r>
              <a:rPr lang="zh-CN" altLang="en-US" dirty="0"/>
              <a:t>是</a:t>
            </a:r>
            <a:r>
              <a:rPr lang="zh-CN" altLang="en-US" dirty="0" smtClean="0"/>
              <a:t>将反斜线后面</a:t>
            </a:r>
            <a:r>
              <a:rPr lang="zh-CN" altLang="en-US" dirty="0"/>
              <a:t>的</a:t>
            </a:r>
            <a:r>
              <a:rPr lang="zh-CN" altLang="en-US" dirty="0" smtClean="0"/>
              <a:t>字符转换成</a:t>
            </a:r>
            <a:r>
              <a:rPr lang="zh-CN" altLang="en-US" dirty="0"/>
              <a:t>另外的</a:t>
            </a:r>
            <a:r>
              <a:rPr lang="zh-CN" altLang="en-US" dirty="0" smtClean="0"/>
              <a:t>意义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转义字符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字面</a:t>
            </a:r>
            <a:r>
              <a:rPr lang="zh-CN" altLang="en-US" dirty="0"/>
              <a:t>量常量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13560"/>
              </p:ext>
            </p:extLst>
          </p:nvPr>
        </p:nvGraphicFramePr>
        <p:xfrm>
          <a:off x="876322" y="3584723"/>
          <a:ext cx="7464152" cy="2812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5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3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转义序列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含义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转义序列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含义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换行符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水平制表符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垂直制表符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退格符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回车符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反斜线字符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响铃符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’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单引号字符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?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问号字符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”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双引号字符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4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字符变量定义与初始化</a:t>
            </a:r>
            <a:endParaRPr lang="en-US" altLang="zh-CN" sz="2800" b="1" dirty="0" smtClean="0"/>
          </a:p>
          <a:p>
            <a:r>
              <a:rPr lang="zh-CN" altLang="en-US" dirty="0" smtClean="0"/>
              <a:t>字符变量定义以类型标识符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后面</a:t>
            </a:r>
            <a:r>
              <a:rPr lang="zh-CN" altLang="en-US" dirty="0"/>
              <a:t>跟着一个或多个</a:t>
            </a:r>
            <a:r>
              <a:rPr lang="zh-CN" altLang="en-US" b="1" dirty="0">
                <a:solidFill>
                  <a:srgbClr val="FF0000"/>
                </a:solidFill>
              </a:rPr>
              <a:t>变量名</a:t>
            </a:r>
            <a:r>
              <a:rPr lang="en-US" altLang="zh-CN" dirty="0"/>
              <a:t>, </a:t>
            </a:r>
            <a:r>
              <a:rPr lang="zh-CN" altLang="en-US" dirty="0"/>
              <a:t>多个变量名之间要以</a:t>
            </a:r>
            <a:r>
              <a:rPr lang="zh-CN" altLang="en-US" b="1" dirty="0">
                <a:solidFill>
                  <a:srgbClr val="0000FF"/>
                </a:solidFill>
              </a:rPr>
              <a:t>逗号</a:t>
            </a:r>
            <a:r>
              <a:rPr lang="zh-CN" altLang="en-US" dirty="0"/>
              <a:t>进行分隔</a:t>
            </a:r>
            <a:r>
              <a:rPr lang="en-US" altLang="zh-CN" dirty="0"/>
              <a:t>, </a:t>
            </a:r>
            <a:r>
              <a:rPr lang="zh-CN" altLang="en-US" dirty="0"/>
              <a:t>变量定义以</a:t>
            </a:r>
            <a:r>
              <a:rPr lang="zh-CN" altLang="en-US" b="1" dirty="0">
                <a:solidFill>
                  <a:srgbClr val="0000FF"/>
                </a:solidFill>
              </a:rPr>
              <a:t>分号</a:t>
            </a:r>
            <a:r>
              <a:rPr lang="zh-CN" altLang="en-US" dirty="0"/>
              <a:t>结尾。</a:t>
            </a:r>
            <a:endParaRPr lang="en-US" altLang="zh-CN" dirty="0" smtClean="0"/>
          </a:p>
          <a:p>
            <a:pPr indent="447675"/>
            <a:r>
              <a:rPr lang="en-US" altLang="zh-CN" b="1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/>
              <a:t>name</a:t>
            </a:r>
            <a:r>
              <a:rPr lang="en-US" altLang="zh-CN" b="1" dirty="0">
                <a:solidFill>
                  <a:srgbClr val="0000FF"/>
                </a:solidFill>
              </a:rPr>
              <a:t>; </a:t>
            </a:r>
            <a:r>
              <a:rPr lang="en-US" altLang="zh-CN" dirty="0"/>
              <a:t>    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定义一个变量</a:t>
            </a:r>
            <a:endParaRPr lang="en-US" altLang="zh-CN" dirty="0">
              <a:solidFill>
                <a:srgbClr val="00B050"/>
              </a:solidFill>
            </a:endParaRPr>
          </a:p>
          <a:p>
            <a:pPr indent="447675">
              <a:spcAft>
                <a:spcPts val="6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/>
              <a:t>name1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 name2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 name3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定义多个变量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447675"/>
            <a:r>
              <a:rPr lang="en-US" altLang="zh-CN" dirty="0" smtClean="0">
                <a:solidFill>
                  <a:srgbClr val="0000FF"/>
                </a:solidFill>
              </a:rPr>
              <a:t>char </a:t>
            </a:r>
            <a:r>
              <a:rPr lang="en-US" altLang="zh-CN" dirty="0" smtClean="0"/>
              <a:t>c1, c2;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定义两个变量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7675">
              <a:spcAft>
                <a:spcPts val="1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c1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dirty="0" smtClean="0"/>
              <a:t>, c2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‘\n’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定义并初始化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字符变量定义时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可以通过</a:t>
            </a:r>
            <a:r>
              <a:rPr lang="zh-CN" altLang="en-US" dirty="0" smtClean="0">
                <a:solidFill>
                  <a:srgbClr val="0000FF"/>
                </a:solidFill>
              </a:rPr>
              <a:t>字符常量</a:t>
            </a:r>
            <a:r>
              <a:rPr lang="zh-CN" altLang="en-US" dirty="0" smtClean="0"/>
              <a:t>或已存在的</a:t>
            </a:r>
            <a:r>
              <a:rPr lang="zh-CN" altLang="en-US" dirty="0" smtClean="0">
                <a:solidFill>
                  <a:srgbClr val="0000FF"/>
                </a:solidFill>
              </a:rPr>
              <a:t>字符变量的值</a:t>
            </a:r>
            <a:r>
              <a:rPr lang="zh-CN" altLang="en-US" dirty="0" smtClean="0"/>
              <a:t>进行初始化。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字面量常量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字符数据存储</a:t>
            </a:r>
            <a:endParaRPr lang="en-US" altLang="zh-CN" sz="2800" b="1" dirty="0" smtClean="0"/>
          </a:p>
          <a:p>
            <a:r>
              <a:rPr lang="zh-CN" altLang="en-US" dirty="0" smtClean="0"/>
              <a:t>在内存中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字符数据以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码</a:t>
            </a:r>
            <a:r>
              <a:rPr lang="en-US" altLang="zh-CN" dirty="0" smtClean="0"/>
              <a:t> (American Standard Code for Information Interchange) </a:t>
            </a:r>
            <a:r>
              <a:rPr lang="zh-CN" altLang="en-US" dirty="0" smtClean="0"/>
              <a:t>的形式进行存储。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码是一个</a:t>
            </a:r>
            <a:r>
              <a:rPr lang="en-US" altLang="zh-CN" b="1" dirty="0" smtClean="0">
                <a:solidFill>
                  <a:srgbClr val="0000FF"/>
                </a:solidFill>
              </a:rPr>
              <a:t>0-127</a:t>
            </a:r>
            <a:r>
              <a:rPr lang="zh-CN" altLang="en-US" b="1" dirty="0" smtClean="0">
                <a:solidFill>
                  <a:srgbClr val="0000FF"/>
                </a:solidFill>
              </a:rPr>
              <a:t>的整数值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每一个字符对应着一个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码或一个整数</a:t>
            </a:r>
            <a:r>
              <a:rPr lang="zh-CN" altLang="en-US" dirty="0"/>
              <a:t>值</a:t>
            </a:r>
            <a:r>
              <a:rPr lang="zh-CN" altLang="en-US" dirty="0" smtClean="0"/>
              <a:t>。因此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字符</a:t>
            </a:r>
            <a:r>
              <a:rPr lang="zh-CN" altLang="en-US" dirty="0">
                <a:solidFill>
                  <a:srgbClr val="0000FF"/>
                </a:solidFill>
              </a:rPr>
              <a:t>数据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整型</a:t>
            </a:r>
            <a:r>
              <a:rPr lang="zh-CN" altLang="en-US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/>
              <a:t>间可以进行相互</a:t>
            </a:r>
            <a:r>
              <a:rPr lang="zh-CN" altLang="en-US" dirty="0"/>
              <a:t>赋值和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</a:t>
            </a:r>
            <a:r>
              <a:rPr lang="zh-CN" altLang="en-US" dirty="0"/>
              <a:t>要</a:t>
            </a:r>
            <a:r>
              <a:rPr lang="zh-CN" altLang="en-US" b="1" dirty="0">
                <a:solidFill>
                  <a:srgbClr val="FF0000"/>
                </a:solidFill>
              </a:rPr>
              <a:t>注意数值</a:t>
            </a:r>
            <a:r>
              <a:rPr lang="zh-CN" altLang="en-US" b="1" dirty="0" smtClean="0">
                <a:solidFill>
                  <a:srgbClr val="FF0000"/>
                </a:solidFill>
              </a:rPr>
              <a:t>范围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dirty="0" smtClean="0"/>
              <a:t>;          </a:t>
            </a:r>
            <a:r>
              <a:rPr lang="en-US" altLang="zh-CN" dirty="0" smtClean="0">
                <a:solidFill>
                  <a:srgbClr val="00B050"/>
                </a:solidFill>
              </a:rPr>
              <a:t>// OK, ASCII </a:t>
            </a:r>
            <a:r>
              <a:rPr lang="zh-CN" altLang="en-US" dirty="0" smtClean="0">
                <a:solidFill>
                  <a:srgbClr val="00B050"/>
                </a:solidFill>
              </a:rPr>
              <a:t>码值 </a:t>
            </a:r>
            <a:r>
              <a:rPr lang="en-US" altLang="zh-CN" dirty="0" smtClean="0">
                <a:solidFill>
                  <a:srgbClr val="00B050"/>
                </a:solidFill>
              </a:rPr>
              <a:t>65 </a:t>
            </a:r>
            <a:r>
              <a:rPr lang="zh-CN" altLang="en-US" dirty="0" smtClean="0">
                <a:solidFill>
                  <a:srgbClr val="00B050"/>
                </a:solidFill>
              </a:rPr>
              <a:t>赋给变量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c = 65;     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变量</a:t>
            </a:r>
            <a:r>
              <a:rPr lang="en-US" altLang="zh-CN" dirty="0" smtClean="0">
                <a:solidFill>
                  <a:srgbClr val="00B050"/>
                </a:solidFill>
              </a:rPr>
              <a:t> c </a:t>
            </a:r>
            <a:r>
              <a:rPr lang="zh-CN" altLang="en-US" dirty="0" smtClean="0">
                <a:solidFill>
                  <a:srgbClr val="00B050"/>
                </a:solidFill>
              </a:rPr>
              <a:t>被赋值为字符 </a:t>
            </a:r>
            <a:r>
              <a:rPr lang="en-US" altLang="zh-CN" dirty="0" smtClean="0">
                <a:solidFill>
                  <a:srgbClr val="00B050"/>
                </a:solidFill>
              </a:rPr>
              <a:t>‘A’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c = 32767; </a:t>
            </a:r>
            <a:r>
              <a:rPr lang="en-US" altLang="zh-CN" dirty="0" smtClean="0">
                <a:solidFill>
                  <a:srgbClr val="00B050"/>
                </a:solidFill>
              </a:rPr>
              <a:t>// Error, </a:t>
            </a:r>
            <a:r>
              <a:rPr lang="zh-CN" altLang="en-US" dirty="0" smtClean="0">
                <a:solidFill>
                  <a:srgbClr val="00B050"/>
                </a:solidFill>
              </a:rPr>
              <a:t>超出范围 </a:t>
            </a:r>
            <a:r>
              <a:rPr lang="en-US" altLang="zh-CN" dirty="0" smtClean="0">
                <a:solidFill>
                  <a:srgbClr val="00B050"/>
                </a:solidFill>
              </a:rPr>
              <a:t>[0, 127]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字面量常量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字面量常量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3" b="3603"/>
          <a:stretch/>
        </p:blipFill>
        <p:spPr>
          <a:xfrm>
            <a:off x="0" y="1124744"/>
            <a:ext cx="9144000" cy="54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832648"/>
          </a:xfrm>
        </p:spPr>
        <p:txBody>
          <a:bodyPr/>
          <a:lstStyle/>
          <a:p>
            <a:r>
              <a:rPr lang="zh-CN" altLang="en-US" sz="2800" b="1" dirty="0" smtClean="0"/>
              <a:t>字符串常量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字符串常量是由一对</a:t>
            </a:r>
            <a:r>
              <a:rPr lang="zh-CN" altLang="en-US" b="1" dirty="0" smtClean="0">
                <a:solidFill>
                  <a:srgbClr val="FF0000"/>
                </a:solidFill>
              </a:rPr>
              <a:t>双引号</a:t>
            </a:r>
            <a:r>
              <a:rPr lang="zh-CN" altLang="en-US" dirty="0" smtClean="0"/>
              <a:t>括起来的包含零个或多个字符的序列。非打印字符通过其对应的</a:t>
            </a:r>
            <a:r>
              <a:rPr lang="zh-CN" altLang="en-US" b="1" dirty="0" smtClean="0">
                <a:solidFill>
                  <a:srgbClr val="0000FF"/>
                </a:solidFill>
              </a:rPr>
              <a:t>转义序列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转义字符</a:t>
            </a:r>
            <a:r>
              <a:rPr lang="en-US" altLang="zh-CN" dirty="0" smtClean="0"/>
              <a:t>)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进行表示。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 World”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简单字符串常量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“Hello\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tWorld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\n”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包含转义序列的字符串常量</a:t>
            </a:r>
            <a:r>
              <a:rPr lang="en-US" altLang="zh-CN" dirty="0" smtClean="0">
                <a:solidFill>
                  <a:srgbClr val="00B050"/>
                </a:solidFill>
              </a:rPr>
              <a:t>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altLang="zh-CN" dirty="0" smtClean="0"/>
              <a:t>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空字符串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 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字符串总是以 </a:t>
            </a:r>
            <a:r>
              <a:rPr lang="en-US" altLang="zh-CN" dirty="0" smtClean="0"/>
              <a:t>(</a:t>
            </a:r>
            <a:r>
              <a:rPr lang="zh-CN" altLang="en-US" dirty="0" smtClean="0"/>
              <a:t>隐含的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空字符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‘\0’</a:t>
            </a:r>
            <a:r>
              <a:rPr lang="en-US" altLang="zh-CN" dirty="0" smtClean="0"/>
              <a:t>) </a:t>
            </a:r>
            <a:r>
              <a:rPr lang="zh-CN" altLang="en-US" dirty="0" smtClean="0"/>
              <a:t>结尾。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比较 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‘0’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‘\0’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之间的区别。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字面量常量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0200" y="5517232"/>
            <a:ext cx="3378264" cy="10801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类型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    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</a:p>
          <a:p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‘0’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类型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 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48</a:t>
            </a:r>
          </a:p>
          <a:p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‘\0’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类型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 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395536" y="2564904"/>
            <a:ext cx="8352928" cy="237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5536" y="2620772"/>
            <a:ext cx="835292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存储字符串常量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“student”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需要多少字节的存储空间？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55832" y="3789040"/>
            <a:ext cx="6900544" cy="864096"/>
            <a:chOff x="1055832" y="4149080"/>
            <a:chExt cx="6900544" cy="864096"/>
          </a:xfrm>
        </p:grpSpPr>
        <p:sp>
          <p:nvSpPr>
            <p:cNvPr id="6" name="矩形 5"/>
            <p:cNvSpPr/>
            <p:nvPr/>
          </p:nvSpPr>
          <p:spPr>
            <a:xfrm>
              <a:off x="1055832" y="4149080"/>
              <a:ext cx="864096" cy="86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19928" y="4149080"/>
              <a:ext cx="864096" cy="86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90136" y="4149080"/>
              <a:ext cx="864096" cy="86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648120" y="4149080"/>
              <a:ext cx="864096" cy="86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12216" y="4149080"/>
              <a:ext cx="864096" cy="86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0200" y="4149080"/>
              <a:ext cx="864096" cy="86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34296" y="4149080"/>
              <a:ext cx="864096" cy="86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92280" y="4149080"/>
              <a:ext cx="864096" cy="86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‘\0’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707904" y="3092737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bytes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224039" y="908721"/>
            <a:ext cx="1892559" cy="635715"/>
            <a:chOff x="6534472" y="5759475"/>
            <a:chExt cx="2286000" cy="75247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Ch02_02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2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如果两个字符串常量位置紧邻且仅由</a:t>
            </a:r>
            <a:r>
              <a:rPr lang="zh-CN" altLang="en-US" b="1" dirty="0" smtClean="0">
                <a:solidFill>
                  <a:srgbClr val="0000FF"/>
                </a:solidFill>
              </a:rPr>
              <a:t>空格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00FF"/>
                </a:solidFill>
              </a:rPr>
              <a:t>缩进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0000FF"/>
                </a:solidFill>
              </a:rPr>
              <a:t>换行符</a:t>
            </a:r>
            <a:r>
              <a:rPr lang="zh-CN" altLang="en-US" dirty="0" smtClean="0"/>
              <a:t>分隔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则它们实际上是一个</a:t>
            </a:r>
            <a:r>
              <a:rPr lang="zh-CN" altLang="en-US" b="1" dirty="0" smtClean="0">
                <a:solidFill>
                  <a:srgbClr val="FF0000"/>
                </a:solidFill>
              </a:rPr>
              <a:t>整体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Hello”“World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”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紧邻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“C++”     “Programming”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空格分隔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“Computer”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换行符分隔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“Science”</a:t>
            </a: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当书写的字符串常量比较长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写在一行里不太合适时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就可以采取分开书写的方式。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字面量常量</a:t>
            </a:r>
          </a:p>
        </p:txBody>
      </p:sp>
    </p:spTree>
    <p:extLst>
      <p:ext uri="{BB962C8B-B14F-4D97-AF65-F5344CB8AC3E}">
        <p14:creationId xmlns:p14="http://schemas.microsoft.com/office/powerpoint/2010/main" val="392440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76064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常量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就是</a:t>
            </a:r>
            <a:r>
              <a:rPr lang="zh-CN" altLang="en-US" dirty="0"/>
              <a:t>在程序运行过程中其值不能被改变的量</a:t>
            </a:r>
            <a:r>
              <a:rPr lang="zh-CN" altLang="en-US" dirty="0" smtClean="0"/>
              <a:t>。常量可以通过</a:t>
            </a:r>
            <a:r>
              <a:rPr lang="zh-CN" altLang="en-US" b="1" dirty="0" smtClean="0">
                <a:solidFill>
                  <a:srgbClr val="0000FF"/>
                </a:solidFill>
              </a:rPr>
              <a:t>字面量常量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0000FF"/>
                </a:solidFill>
              </a:rPr>
              <a:t>符号常量</a:t>
            </a:r>
            <a:r>
              <a:rPr lang="zh-CN" altLang="en-US" dirty="0" smtClean="0"/>
              <a:t>进行表示。</a:t>
            </a:r>
            <a:endParaRPr lang="en-US" altLang="zh-CN" dirty="0" smtClean="0"/>
          </a:p>
          <a:p>
            <a:r>
              <a:rPr lang="en-US" altLang="zh-CN" sz="2800" b="1" dirty="0" smtClean="0"/>
              <a:t>const </a:t>
            </a:r>
            <a:r>
              <a:rPr lang="zh-CN" altLang="en-US" sz="2800" b="1" dirty="0" smtClean="0"/>
              <a:t>符号常量定义</a:t>
            </a:r>
            <a:r>
              <a:rPr lang="en-US" altLang="zh-CN" sz="2800" b="1" dirty="0" smtClean="0"/>
              <a:t>:</a:t>
            </a:r>
          </a:p>
          <a:p>
            <a:pPr indent="531813"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name = </a:t>
            </a:r>
            <a:r>
              <a:rPr lang="en-US" altLang="zh-CN" dirty="0" smtClean="0">
                <a:solidFill>
                  <a:srgbClr val="FF00FF"/>
                </a:solidFill>
              </a:rPr>
              <a:t>expression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const </a:t>
            </a:r>
            <a:r>
              <a:rPr lang="zh-CN" altLang="en-US" dirty="0" smtClean="0">
                <a:solidFill>
                  <a:srgbClr val="00B050"/>
                </a:solidFill>
              </a:rPr>
              <a:t>放在 </a:t>
            </a:r>
            <a:r>
              <a:rPr lang="en-US" altLang="zh-CN" dirty="0" smtClean="0">
                <a:solidFill>
                  <a:srgbClr val="00B050"/>
                </a:solidFill>
              </a:rPr>
              <a:t>type </a:t>
            </a:r>
            <a:r>
              <a:rPr lang="zh-CN" altLang="en-US" dirty="0" smtClean="0">
                <a:solidFill>
                  <a:srgbClr val="00B050"/>
                </a:solidFill>
              </a:rPr>
              <a:t>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531813">
              <a:spcBef>
                <a:spcPts val="60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const </a:t>
            </a:r>
            <a:r>
              <a:rPr lang="en-US" altLang="zh-CN" dirty="0" smtClean="0"/>
              <a:t>name = </a:t>
            </a:r>
            <a:r>
              <a:rPr lang="en-US" altLang="zh-CN" dirty="0" smtClean="0">
                <a:solidFill>
                  <a:srgbClr val="FF00FF"/>
                </a:solidFill>
              </a:rPr>
              <a:t>expression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const </a:t>
            </a:r>
            <a:r>
              <a:rPr lang="zh-CN" altLang="en-US" dirty="0" smtClean="0">
                <a:solidFill>
                  <a:srgbClr val="00B050"/>
                </a:solidFill>
              </a:rPr>
              <a:t>放在 </a:t>
            </a:r>
            <a:r>
              <a:rPr lang="en-US" altLang="zh-CN" dirty="0" smtClean="0">
                <a:solidFill>
                  <a:srgbClr val="00B050"/>
                </a:solidFill>
              </a:rPr>
              <a:t>type </a:t>
            </a:r>
            <a:r>
              <a:rPr lang="zh-CN" altLang="en-US" dirty="0" smtClean="0">
                <a:solidFill>
                  <a:srgbClr val="00B050"/>
                </a:solidFill>
              </a:rPr>
              <a:t>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531813"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PI = </a:t>
            </a:r>
            <a:r>
              <a:rPr lang="en-US" altLang="zh-CN" dirty="0" smtClean="0">
                <a:solidFill>
                  <a:srgbClr val="FF00FF"/>
                </a:solidFill>
              </a:rPr>
              <a:t>3.14159</a:t>
            </a:r>
            <a:r>
              <a:rPr lang="en-US" altLang="zh-CN" dirty="0" smtClean="0"/>
              <a:t>;</a:t>
            </a:r>
          </a:p>
          <a:p>
            <a:pPr indent="531813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const </a:t>
            </a:r>
            <a:r>
              <a:rPr lang="en-US" altLang="zh-CN" dirty="0" smtClean="0"/>
              <a:t>PI = </a:t>
            </a:r>
            <a:r>
              <a:rPr lang="en-US" altLang="zh-CN" dirty="0" smtClean="0">
                <a:solidFill>
                  <a:srgbClr val="FF00FF"/>
                </a:solidFill>
              </a:rPr>
              <a:t>3.14159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const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符号常量在定义时必须进行初始化。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801688">
              <a:lnSpc>
                <a:spcPct val="10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const </a:t>
            </a:r>
            <a:r>
              <a:rPr lang="zh-CN" altLang="en-US" b="1" dirty="0" smtClean="0">
                <a:solidFill>
                  <a:srgbClr val="FF0000"/>
                </a:solidFill>
              </a:rPr>
              <a:t>符号常量的值不允许修改。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801688">
              <a:lnSpc>
                <a:spcPct val="100000"/>
              </a:lnSpc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FF00FF"/>
                </a:solidFill>
              </a:rPr>
              <a:t>expression</a:t>
            </a:r>
            <a:r>
              <a:rPr lang="en-US" altLang="zh-CN" dirty="0"/>
              <a:t>] </a:t>
            </a:r>
            <a:r>
              <a:rPr lang="zh-CN" altLang="en-US" dirty="0" smtClean="0"/>
              <a:t>可以是</a:t>
            </a:r>
            <a:r>
              <a:rPr lang="zh-CN" altLang="en-US" dirty="0" smtClean="0">
                <a:solidFill>
                  <a:srgbClr val="0000FF"/>
                </a:solidFill>
              </a:rPr>
              <a:t>任意复杂的表达式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indent="801688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const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18216" y="3933056"/>
            <a:ext cx="2736304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PI;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PI = 3.14159;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7733268" y="3825044"/>
            <a:ext cx="1080120" cy="1296144"/>
          </a:xfrm>
          <a:prstGeom prst="mathMultiply">
            <a:avLst>
              <a:gd name="adj1" fmla="val 1387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2564904"/>
            <a:ext cx="5616624" cy="35643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编译时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初始化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msize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1000;  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字面量常量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4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运行时初始化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value = 10;</a:t>
            </a: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size = value;   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变量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= 10, b = 20;</a:t>
            </a: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size =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     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7210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zh-CN" sz="2800" b="1" dirty="0" err="1" smtClean="0"/>
              <a:t>constexpr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符号常量定义</a:t>
            </a:r>
            <a:r>
              <a:rPr lang="en-US" altLang="zh-CN" sz="2800" b="1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constexpr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name = </a:t>
            </a:r>
            <a:r>
              <a:rPr lang="en-US" altLang="zh-CN" dirty="0" smtClean="0">
                <a:solidFill>
                  <a:srgbClr val="FF00FF"/>
                </a:solidFill>
              </a:rPr>
              <a:t>expression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constexpr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放在 </a:t>
            </a:r>
            <a:r>
              <a:rPr lang="en-US" altLang="zh-CN" dirty="0" smtClean="0">
                <a:solidFill>
                  <a:srgbClr val="00B050"/>
                </a:solidFill>
              </a:rPr>
              <a:t>type </a:t>
            </a:r>
            <a:r>
              <a:rPr lang="zh-CN" altLang="en-US" dirty="0" smtClean="0">
                <a:solidFill>
                  <a:srgbClr val="00B050"/>
                </a:solidFill>
              </a:rPr>
              <a:t>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constexpr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name = </a:t>
            </a:r>
            <a:r>
              <a:rPr lang="en-US" altLang="zh-CN" dirty="0" smtClean="0">
                <a:solidFill>
                  <a:srgbClr val="FF00FF"/>
                </a:solidFill>
              </a:rPr>
              <a:t>expression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constexpr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放在 </a:t>
            </a:r>
            <a:r>
              <a:rPr lang="en-US" altLang="zh-CN" dirty="0" smtClean="0">
                <a:solidFill>
                  <a:srgbClr val="00B050"/>
                </a:solidFill>
              </a:rPr>
              <a:t>type </a:t>
            </a:r>
            <a:r>
              <a:rPr lang="zh-CN" altLang="en-US" dirty="0" smtClean="0">
                <a:solidFill>
                  <a:srgbClr val="00B050"/>
                </a:solidFill>
              </a:rPr>
              <a:t>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531813"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constexpr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PI = </a:t>
            </a:r>
            <a:r>
              <a:rPr lang="en-US" altLang="zh-CN" dirty="0" smtClean="0">
                <a:solidFill>
                  <a:srgbClr val="FF00FF"/>
                </a:solidFill>
              </a:rPr>
              <a:t>3.14159</a:t>
            </a:r>
            <a:r>
              <a:rPr lang="en-US" altLang="zh-CN" dirty="0" smtClean="0"/>
              <a:t>;</a:t>
            </a:r>
          </a:p>
          <a:p>
            <a:pPr indent="531813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constexpr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PI = </a:t>
            </a:r>
            <a:r>
              <a:rPr lang="en-US" altLang="zh-CN" dirty="0" smtClean="0">
                <a:solidFill>
                  <a:srgbClr val="FF00FF"/>
                </a:solidFill>
              </a:rPr>
              <a:t>3.14159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constexpr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符号常量在定义时必须进行初始化。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801688">
              <a:lnSpc>
                <a:spcPct val="10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constexpr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符号常量的值不允许修改。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801688">
              <a:lnSpc>
                <a:spcPct val="100000"/>
              </a:lnSpc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FF00FF"/>
                </a:solidFill>
              </a:rPr>
              <a:t>expression</a:t>
            </a:r>
            <a:r>
              <a:rPr lang="en-US" altLang="zh-CN" dirty="0"/>
              <a:t>] </a:t>
            </a:r>
            <a:r>
              <a:rPr lang="zh-CN" altLang="en-US" dirty="0" smtClean="0"/>
              <a:t>必须是</a:t>
            </a:r>
            <a:r>
              <a:rPr lang="zh-CN" altLang="en-US" dirty="0" smtClean="0">
                <a:solidFill>
                  <a:srgbClr val="0000FF"/>
                </a:solidFill>
              </a:rPr>
              <a:t>常量表达式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其值在</a:t>
            </a:r>
            <a:r>
              <a:rPr lang="zh-CN" altLang="en-US" dirty="0" smtClean="0">
                <a:solidFill>
                  <a:srgbClr val="0000FF"/>
                </a:solidFill>
              </a:rPr>
              <a:t>编译</a:t>
            </a:r>
            <a:r>
              <a:rPr lang="zh-CN" altLang="en-US" dirty="0" smtClean="0"/>
              <a:t>时就能确定。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b="1" dirty="0" smtClean="0"/>
              <a:t>例如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10, b = 20;</a:t>
            </a:r>
          </a:p>
          <a:p>
            <a:pPr>
              <a:lnSpc>
                <a:spcPct val="10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constexpr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size = a + b;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错误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en-US" altLang="zh-CN" dirty="0" err="1" smtClean="0">
                <a:solidFill>
                  <a:srgbClr val="00B050"/>
                </a:solidFill>
              </a:rPr>
              <a:t>a+b</a:t>
            </a:r>
            <a:r>
              <a:rPr lang="zh-CN" altLang="en-US" dirty="0" smtClean="0">
                <a:solidFill>
                  <a:srgbClr val="00B050"/>
                </a:solidFill>
              </a:rPr>
              <a:t>的值在编译时无法确定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const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58101" y="2636912"/>
            <a:ext cx="3018355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constexpr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PI;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PI = 3.14159;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7740352" y="3068960"/>
            <a:ext cx="1080120" cy="1296144"/>
          </a:xfrm>
          <a:prstGeom prst="mathMultiply">
            <a:avLst>
              <a:gd name="adj1" fmla="val 1387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640960" cy="5473207"/>
          </a:xfrm>
        </p:spPr>
        <p:txBody>
          <a:bodyPr/>
          <a:lstStyle/>
          <a:p>
            <a:r>
              <a:rPr lang="en-US" altLang="zh-CN" sz="2800" b="1" dirty="0" smtClean="0"/>
              <a:t>C++ </a:t>
            </a:r>
            <a:r>
              <a:rPr lang="zh-CN" altLang="en-US" sz="2800" b="1" dirty="0" smtClean="0"/>
              <a:t>字符集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 C++ </a:t>
            </a:r>
            <a:r>
              <a:rPr lang="zh-CN" altLang="en-US" dirty="0" smtClean="0"/>
              <a:t>程序由下列字符所组成的 </a:t>
            </a:r>
            <a:r>
              <a:rPr lang="zh-CN" altLang="en-US" b="1" dirty="0" smtClean="0">
                <a:solidFill>
                  <a:srgbClr val="FF0000"/>
                </a:solidFill>
              </a:rPr>
              <a:t>字符集 </a:t>
            </a:r>
            <a:r>
              <a:rPr lang="zh-CN" altLang="en-US" dirty="0" smtClean="0"/>
              <a:t>构成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26 </a:t>
            </a:r>
            <a:r>
              <a:rPr lang="zh-CN" altLang="en-US" dirty="0" smtClean="0">
                <a:solidFill>
                  <a:srgbClr val="FF0000"/>
                </a:solidFill>
              </a:rPr>
              <a:t>个小写字母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abcdefghijklmnopqrstuvwxyz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26 </a:t>
            </a:r>
            <a:r>
              <a:rPr lang="zh-CN" altLang="en-US" dirty="0" smtClean="0">
                <a:solidFill>
                  <a:srgbClr val="FF0000"/>
                </a:solidFill>
              </a:rPr>
              <a:t>个大写字母</a:t>
            </a:r>
            <a:r>
              <a:rPr lang="en-US" altLang="zh-CN" dirty="0" smtClean="0"/>
              <a:t>: ABCDEFGHIJKLMNOPQRSTUVWXYZ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10 </a:t>
            </a:r>
            <a:r>
              <a:rPr lang="zh-CN" altLang="en-US" dirty="0" smtClean="0">
                <a:solidFill>
                  <a:srgbClr val="FF0000"/>
                </a:solidFill>
              </a:rPr>
              <a:t>个数字</a:t>
            </a:r>
            <a:r>
              <a:rPr lang="en-US" altLang="zh-CN" dirty="0" smtClean="0"/>
              <a:t>: 0 1 2 3 4 5 6 7 8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其他特殊字符</a:t>
            </a:r>
            <a:r>
              <a:rPr lang="en-US" altLang="zh-CN" dirty="0" smtClean="0"/>
              <a:t>: + - * / = , . _ : ; ? \ “ ‘ ~ | ! # % &amp; $ ( ) [ ] { } ^</a:t>
            </a:r>
          </a:p>
          <a:p>
            <a:pPr indent="2330450"/>
            <a:r>
              <a:rPr lang="en-US" altLang="zh-CN" dirty="0" smtClean="0"/>
              <a:t>&lt; &gt; (blank space)</a:t>
            </a:r>
          </a:p>
          <a:p>
            <a:endParaRPr lang="en-US" altLang="zh-CN" dirty="0"/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</a:p>
          <a:p>
            <a:r>
              <a:rPr lang="en-US" altLang="zh-CN" dirty="0" smtClean="0"/>
              <a:t>C++ </a:t>
            </a:r>
            <a:r>
              <a:rPr lang="zh-CN" altLang="en-US" dirty="0" smtClean="0"/>
              <a:t>是</a:t>
            </a:r>
            <a:r>
              <a:rPr lang="zh-CN" altLang="en-US" b="1" dirty="0" smtClean="0">
                <a:solidFill>
                  <a:srgbClr val="0000FF"/>
                </a:solidFill>
              </a:rPr>
              <a:t>大小写敏感的</a:t>
            </a:r>
            <a:r>
              <a:rPr lang="en-US" altLang="zh-CN" dirty="0" smtClean="0"/>
              <a:t>!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C++ </a:t>
            </a:r>
            <a:r>
              <a:rPr lang="zh-CN" altLang="en-US" dirty="0" smtClean="0"/>
              <a:t>字符集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3888" y="5013176"/>
            <a:ext cx="1440159" cy="15860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12061" y="5445224"/>
            <a:ext cx="1404155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2320" y="5445224"/>
            <a:ext cx="1404155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不等于号 6"/>
          <p:cNvSpPr/>
          <p:nvPr/>
        </p:nvSpPr>
        <p:spPr>
          <a:xfrm>
            <a:off x="6597405" y="5518183"/>
            <a:ext cx="792088" cy="432048"/>
          </a:xfrm>
          <a:prstGeom prst="mathNotEqua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 fontScale="92500"/>
          </a:bodyPr>
          <a:lstStyle/>
          <a:p>
            <a:r>
              <a:rPr lang="zh-CN" altLang="en-US" sz="2800" b="1" dirty="0" smtClean="0"/>
              <a:t>类型别名</a:t>
            </a:r>
            <a:endParaRPr lang="en-US" altLang="zh-CN" sz="2800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类型别名</a:t>
            </a:r>
            <a:r>
              <a:rPr lang="zh-CN" altLang="en-US" dirty="0" smtClean="0"/>
              <a:t>是一个名字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它是</a:t>
            </a:r>
            <a:r>
              <a:rPr lang="zh-CN" altLang="en-US" b="1" dirty="0" smtClean="0">
                <a:solidFill>
                  <a:srgbClr val="0000FF"/>
                </a:solidFill>
              </a:rPr>
              <a:t>某种类型的同义词</a:t>
            </a:r>
            <a:r>
              <a:rPr lang="zh-CN" altLang="en-US" dirty="0" smtClean="0"/>
              <a:t>。使用类型别名可以让复杂的类型名字变得简单明了、易于理解和使用。</a:t>
            </a:r>
            <a:endParaRPr lang="en-US" altLang="zh-CN" dirty="0" smtClean="0"/>
          </a:p>
          <a:p>
            <a:r>
              <a:rPr lang="zh-CN" altLang="en-US" dirty="0" smtClean="0"/>
              <a:t>使用关键字 </a:t>
            </a:r>
            <a:r>
              <a:rPr lang="en-US" altLang="zh-CN" dirty="0" err="1" smtClean="0">
                <a:solidFill>
                  <a:srgbClr val="0000FF"/>
                </a:solidFill>
              </a:rPr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定义类型别名：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typedef</a:t>
            </a:r>
            <a:r>
              <a:rPr lang="en-US" altLang="zh-CN" dirty="0" smtClean="0">
                <a:solidFill>
                  <a:srgbClr val="0000FF"/>
                </a:solidFill>
              </a:rPr>
              <a:t> double</a:t>
            </a:r>
            <a:r>
              <a:rPr lang="en-US" altLang="zh-CN" dirty="0" smtClean="0"/>
              <a:t> wages;          </a:t>
            </a:r>
            <a:r>
              <a:rPr lang="en-US" altLang="zh-CN" dirty="0" smtClean="0">
                <a:solidFill>
                  <a:srgbClr val="00B050"/>
                </a:solidFill>
              </a:rPr>
              <a:t>// wages </a:t>
            </a:r>
            <a:r>
              <a:rPr lang="zh-CN" altLang="en-US" dirty="0" smtClean="0">
                <a:solidFill>
                  <a:srgbClr val="00B050"/>
                </a:solidFill>
              </a:rPr>
              <a:t>是 </a:t>
            </a:r>
            <a:r>
              <a:rPr lang="en-US" altLang="zh-CN" dirty="0" smtClean="0">
                <a:solidFill>
                  <a:srgbClr val="00B050"/>
                </a:solidFill>
              </a:rPr>
              <a:t>double </a:t>
            </a:r>
            <a:r>
              <a:rPr lang="zh-CN" altLang="en-US" dirty="0" smtClean="0">
                <a:solidFill>
                  <a:srgbClr val="00B050"/>
                </a:solidFill>
              </a:rPr>
              <a:t>的同义词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typedef</a:t>
            </a:r>
            <a:r>
              <a:rPr lang="en-US" altLang="zh-CN" dirty="0" smtClean="0">
                <a:solidFill>
                  <a:srgbClr val="0000FF"/>
                </a:solidFill>
              </a:rPr>
              <a:t> double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dpointer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dpointer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是 </a:t>
            </a:r>
            <a:r>
              <a:rPr lang="en-US" altLang="zh-CN" dirty="0" smtClean="0">
                <a:solidFill>
                  <a:srgbClr val="00B050"/>
                </a:solidFill>
              </a:rPr>
              <a:t>double * </a:t>
            </a:r>
            <a:r>
              <a:rPr lang="zh-CN" altLang="en-US" dirty="0" smtClean="0">
                <a:solidFill>
                  <a:srgbClr val="00B050"/>
                </a:solidFill>
              </a:rPr>
              <a:t>的同义词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typedef</a:t>
            </a:r>
            <a:r>
              <a:rPr lang="en-US" altLang="zh-CN" dirty="0" smtClean="0">
                <a:solidFill>
                  <a:srgbClr val="0000FF"/>
                </a:solidFill>
              </a:rPr>
              <a:t> 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LLong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pLLong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同时定义多个类型别名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使用关键字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using </a:t>
            </a:r>
            <a:r>
              <a:rPr lang="zh-CN" altLang="en-US" dirty="0" smtClean="0"/>
              <a:t>定义类型别名：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using</a:t>
            </a:r>
            <a:r>
              <a:rPr lang="en-US" altLang="zh-CN" dirty="0" smtClean="0"/>
              <a:t> wages =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// </a:t>
            </a:r>
            <a:r>
              <a:rPr lang="en-US" altLang="zh-CN" dirty="0">
                <a:solidFill>
                  <a:srgbClr val="00B050"/>
                </a:solidFill>
              </a:rPr>
              <a:t>wages </a:t>
            </a:r>
            <a:r>
              <a:rPr lang="zh-CN" altLang="en-US" dirty="0">
                <a:solidFill>
                  <a:srgbClr val="00B050"/>
                </a:solidFill>
              </a:rPr>
              <a:t>是 </a:t>
            </a:r>
            <a:r>
              <a:rPr lang="en-US" altLang="zh-CN" dirty="0">
                <a:solidFill>
                  <a:srgbClr val="00B050"/>
                </a:solidFill>
              </a:rPr>
              <a:t>double </a:t>
            </a:r>
            <a:r>
              <a:rPr lang="zh-CN" altLang="en-US" dirty="0">
                <a:solidFill>
                  <a:srgbClr val="00B050"/>
                </a:solidFill>
              </a:rPr>
              <a:t>的同义词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using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dpointer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// </a:t>
            </a:r>
            <a:r>
              <a:rPr lang="en-US" altLang="zh-CN" dirty="0" err="1">
                <a:solidFill>
                  <a:srgbClr val="00B050"/>
                </a:solidFill>
              </a:rPr>
              <a:t>dpointer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是 </a:t>
            </a:r>
            <a:r>
              <a:rPr lang="en-US" altLang="zh-CN" dirty="0">
                <a:solidFill>
                  <a:srgbClr val="00B050"/>
                </a:solidFill>
              </a:rPr>
              <a:t>double * 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 smtClean="0">
                <a:solidFill>
                  <a:srgbClr val="00B050"/>
                </a:solidFill>
              </a:rPr>
              <a:t>同义词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00FF"/>
                </a:solidFill>
              </a:rPr>
              <a:t>类型别名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类型的名字</a:t>
            </a:r>
            <a:r>
              <a:rPr lang="zh-CN" altLang="en-US" dirty="0" smtClean="0"/>
              <a:t>等价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只要是类型的名字能出现的地方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就能使用类型别名。例如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FF0000"/>
                </a:solidFill>
              </a:rPr>
              <a:t>wages</a:t>
            </a:r>
            <a:r>
              <a:rPr lang="en-US" altLang="zh-CN" dirty="0" smtClean="0"/>
              <a:t> salary;   </a:t>
            </a:r>
            <a:r>
              <a:rPr lang="en-US" altLang="zh-CN" dirty="0" err="1" smtClean="0">
                <a:solidFill>
                  <a:srgbClr val="FF0000"/>
                </a:solidFill>
              </a:rPr>
              <a:t>dpointer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类型</a:t>
            </a:r>
            <a:r>
              <a:rPr lang="zh-CN" altLang="en-US" dirty="0"/>
              <a:t>别名、</a:t>
            </a:r>
            <a:r>
              <a:rPr lang="en-US" altLang="zh-CN" dirty="0"/>
              <a:t>auto</a:t>
            </a:r>
            <a:r>
              <a:rPr lang="zh-CN" altLang="en-US" dirty="0"/>
              <a:t>类型</a:t>
            </a:r>
            <a:r>
              <a:rPr lang="zh-CN" altLang="en-US" dirty="0" smtClean="0"/>
              <a:t>说明符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7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auto</a:t>
            </a:r>
            <a:r>
              <a:rPr lang="zh-CN" altLang="en-US" sz="2800" b="1" dirty="0" smtClean="0"/>
              <a:t>类型说明符</a:t>
            </a:r>
            <a:endParaRPr lang="en-US" altLang="zh-CN" sz="2800" b="1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auto</a:t>
            </a:r>
            <a:r>
              <a:rPr lang="zh-CN" altLang="en-US" b="1" dirty="0" smtClean="0">
                <a:solidFill>
                  <a:srgbClr val="FF0000"/>
                </a:solidFill>
              </a:rPr>
              <a:t>类型说明符</a:t>
            </a:r>
            <a:r>
              <a:rPr lang="zh-CN" altLang="en-US" dirty="0" smtClean="0"/>
              <a:t>能让编译器替我们去分析表达式所属的类型。</a:t>
            </a:r>
            <a:r>
              <a:rPr lang="en-US" altLang="zh-CN" dirty="0" smtClean="0">
                <a:solidFill>
                  <a:srgbClr val="FF0000"/>
                </a:solidFill>
              </a:rPr>
              <a:t>auto</a:t>
            </a:r>
            <a:r>
              <a:rPr lang="zh-CN" altLang="en-US" dirty="0" smtClean="0"/>
              <a:t>定义的变量必须有</a:t>
            </a:r>
            <a:r>
              <a:rPr lang="zh-CN" altLang="en-US" dirty="0" smtClean="0">
                <a:solidFill>
                  <a:srgbClr val="0000FF"/>
                </a:solidFill>
              </a:rPr>
              <a:t>初始值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 </a:t>
            </a:r>
            <a:r>
              <a:rPr lang="en-US" altLang="zh-CN" dirty="0" smtClean="0"/>
              <a:t>value1 = 25.3, value2 = 52.6;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auto</a:t>
            </a:r>
            <a:r>
              <a:rPr lang="en-US" altLang="zh-CN" dirty="0" smtClean="0"/>
              <a:t> item = value1 + value2;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item </a:t>
            </a:r>
            <a:r>
              <a:rPr lang="zh-CN" altLang="en-US" dirty="0" smtClean="0">
                <a:solidFill>
                  <a:srgbClr val="00B050"/>
                </a:solidFill>
              </a:rPr>
              <a:t>的类型为 </a:t>
            </a:r>
            <a:r>
              <a:rPr lang="en-US" altLang="zh-CN" dirty="0" smtClean="0">
                <a:solidFill>
                  <a:srgbClr val="00B050"/>
                </a:solidFill>
              </a:rPr>
              <a:t>double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value1 </a:t>
            </a:r>
            <a:r>
              <a:rPr lang="en-US" altLang="zh-CN" dirty="0"/>
              <a:t>= </a:t>
            </a:r>
            <a:r>
              <a:rPr lang="en-US" altLang="zh-CN" dirty="0" smtClean="0"/>
              <a:t>25, </a:t>
            </a:r>
            <a:r>
              <a:rPr lang="en-US" altLang="zh-CN" dirty="0"/>
              <a:t>value2 = </a:t>
            </a:r>
            <a:r>
              <a:rPr lang="en-US" altLang="zh-CN" dirty="0" smtClean="0"/>
              <a:t>52;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auto</a:t>
            </a:r>
            <a:r>
              <a:rPr lang="en-US" altLang="zh-CN" dirty="0"/>
              <a:t> item = value1 + value2</a:t>
            </a:r>
            <a:r>
              <a:rPr lang="en-US" altLang="zh-CN" dirty="0" smtClean="0"/>
              <a:t>;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item </a:t>
            </a:r>
            <a:r>
              <a:rPr lang="zh-CN" altLang="en-US" dirty="0" smtClean="0">
                <a:solidFill>
                  <a:srgbClr val="00B050"/>
                </a:solidFill>
              </a:rPr>
              <a:t>的类型为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auto</a:t>
            </a:r>
            <a:r>
              <a:rPr lang="zh-CN" altLang="en-US" dirty="0" smtClean="0"/>
              <a:t>可以在一条语句中声明多个变量。因为一条声明语句只能有一个基本数据类型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所以该语句中所有变量的初始基本数据类型都</a:t>
            </a:r>
            <a:r>
              <a:rPr lang="zh-CN" altLang="en-US" dirty="0" smtClean="0">
                <a:solidFill>
                  <a:srgbClr val="0000FF"/>
                </a:solidFill>
              </a:rPr>
              <a:t>必须一样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auto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0, *p = 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正确       </a:t>
            </a:r>
            <a:r>
              <a:rPr lang="en-US" altLang="zh-CN" dirty="0" smtClean="0">
                <a:solidFill>
                  <a:srgbClr val="0000FF"/>
                </a:solidFill>
              </a:rPr>
              <a:t>auto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sz</a:t>
            </a:r>
            <a:r>
              <a:rPr lang="en-US" altLang="zh-CN" dirty="0" smtClean="0"/>
              <a:t> = 0, pi = 3.14;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错误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类型别名、</a:t>
            </a:r>
            <a:r>
              <a:rPr lang="en-US" altLang="zh-CN" dirty="0"/>
              <a:t>auto</a:t>
            </a:r>
            <a:r>
              <a:rPr lang="zh-CN" altLang="en-US" dirty="0"/>
              <a:t>类型说明符</a:t>
            </a:r>
          </a:p>
        </p:txBody>
      </p:sp>
    </p:spTree>
    <p:extLst>
      <p:ext uri="{BB962C8B-B14F-4D97-AF65-F5344CB8AC3E}">
        <p14:creationId xmlns:p14="http://schemas.microsoft.com/office/powerpoint/2010/main" val="24363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I/O </a:t>
            </a:r>
            <a:r>
              <a:rPr lang="zh-CN" altLang="en-US" sz="2800" b="1" dirty="0" smtClean="0"/>
              <a:t>流对象</a:t>
            </a:r>
            <a:r>
              <a:rPr lang="en-US" altLang="zh-CN" sz="2800" b="1" dirty="0" smtClean="0"/>
              <a:t>:</a:t>
            </a:r>
          </a:p>
          <a:p>
            <a:pPr marL="625475" indent="-625475">
              <a:spcAft>
                <a:spcPts val="600"/>
              </a:spcAft>
            </a:pPr>
            <a:r>
              <a:rPr lang="en-US" altLang="zh-CN" b="1" dirty="0" err="1" smtClean="0">
                <a:solidFill>
                  <a:srgbClr val="0000FF"/>
                </a:solidFill>
              </a:rPr>
              <a:t>cin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 smtClean="0"/>
              <a:t> (</a:t>
            </a:r>
            <a:r>
              <a:rPr lang="zh-CN" altLang="en-US" dirty="0" smtClean="0"/>
              <a:t>输入流类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标准输入设备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键盘</a:t>
            </a:r>
            <a:r>
              <a:rPr lang="en-US" altLang="zh-CN" dirty="0" smtClean="0"/>
              <a:t>) </a:t>
            </a:r>
            <a:r>
              <a:rPr lang="zh-CN" altLang="en-US" dirty="0" smtClean="0"/>
              <a:t>相关联</a:t>
            </a:r>
            <a:endParaRPr lang="en-US" altLang="zh-CN" dirty="0" smtClean="0"/>
          </a:p>
          <a:p>
            <a:pPr marL="625475" indent="-625475">
              <a:spcAft>
                <a:spcPts val="1200"/>
              </a:spcAft>
            </a:pPr>
            <a:r>
              <a:rPr lang="en-US" altLang="zh-CN" b="1" dirty="0" err="1" smtClean="0">
                <a:solidFill>
                  <a:srgbClr val="0000FF"/>
                </a:solidFill>
              </a:rPr>
              <a:t>cout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dirty="0" smtClean="0"/>
              <a:t> (</a:t>
            </a:r>
            <a:r>
              <a:rPr lang="zh-CN" altLang="en-US" dirty="0" smtClean="0"/>
              <a:t>输出流类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标准输出设备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屏幕</a:t>
            </a:r>
            <a:r>
              <a:rPr lang="en-US" altLang="zh-CN" dirty="0" smtClean="0"/>
              <a:t>) </a:t>
            </a:r>
            <a:r>
              <a:rPr lang="zh-CN" altLang="en-US" dirty="0" smtClean="0"/>
              <a:t>相关联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以上两个流对象都定义在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命名空间下的 </a:t>
            </a:r>
            <a:r>
              <a:rPr lang="en-US" altLang="zh-CN" dirty="0" err="1" smtClean="0">
                <a:solidFill>
                  <a:srgbClr val="0000FF"/>
                </a:solidFill>
              </a:rPr>
              <a:t>iostream</a:t>
            </a:r>
            <a:r>
              <a:rPr lang="en-US" altLang="zh-CN" dirty="0" smtClean="0"/>
              <a:t> </a:t>
            </a:r>
            <a:r>
              <a:rPr lang="zh-CN" altLang="en-US" dirty="0" smtClean="0"/>
              <a:t>头文件中。因此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在使用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流对象时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需要在程序的开始位置添加如下的</a:t>
            </a:r>
            <a:r>
              <a:rPr lang="zh-CN" altLang="en-US" b="1" dirty="0" smtClean="0">
                <a:solidFill>
                  <a:srgbClr val="FF0000"/>
                </a:solidFill>
              </a:rPr>
              <a:t>编译预处理指令</a:t>
            </a:r>
            <a:r>
              <a:rPr lang="zh-CN" altLang="en-US" dirty="0" smtClean="0"/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using</a:t>
            </a:r>
            <a:r>
              <a:rPr lang="zh-CN" altLang="en-US" b="1" dirty="0" smtClean="0">
                <a:solidFill>
                  <a:srgbClr val="FF0000"/>
                </a:solidFill>
              </a:rPr>
              <a:t>语句</a:t>
            </a:r>
            <a:r>
              <a:rPr lang="en-US" altLang="zh-CN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输入输出 </a:t>
            </a:r>
            <a:r>
              <a:rPr lang="en-US" altLang="zh-CN" dirty="0" smtClean="0"/>
              <a:t>(</a:t>
            </a:r>
            <a:r>
              <a:rPr lang="en-US" altLang="zh-CN" dirty="0"/>
              <a:t>I/O) 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6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en-US" altLang="zh-CN" sz="2800" b="1" dirty="0" err="1" smtClean="0"/>
              <a:t>cout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用法</a:t>
            </a:r>
            <a:r>
              <a:rPr lang="en-US" altLang="zh-CN" sz="2800" b="1" dirty="0" smtClean="0"/>
              <a:t>:</a:t>
            </a:r>
          </a:p>
          <a:p>
            <a:pPr indent="1793875"/>
            <a:r>
              <a:rPr lang="en-US" altLang="zh-CN" dirty="0" err="1" smtClean="0"/>
              <a:t>cout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>
                <a:solidFill>
                  <a:srgbClr val="FF00FF"/>
                </a:solidFill>
              </a:rPr>
              <a:t>[output content]</a:t>
            </a:r>
            <a:r>
              <a:rPr lang="en-US" altLang="zh-CN" b="1" dirty="0" smtClean="0"/>
              <a:t>;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spcAft>
                <a:spcPts val="1200"/>
              </a:spcAft>
            </a:pPr>
            <a:r>
              <a:rPr lang="en-US" altLang="zh-CN" dirty="0" err="1" smtClean="0"/>
              <a:t>cout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字面量</a:t>
            </a:r>
            <a:r>
              <a:rPr lang="en-US" altLang="zh-CN" dirty="0" smtClean="0">
                <a:solidFill>
                  <a:srgbClr val="00B050"/>
                </a:solidFill>
              </a:rPr>
              <a:t>                  </a:t>
            </a:r>
            <a:r>
              <a:rPr lang="en-US" altLang="zh-CN" dirty="0" err="1" smtClean="0"/>
              <a:t>cout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2+3;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表达式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FF"/>
                </a:solidFill>
              </a:rPr>
              <a:t>[output content] </a:t>
            </a:r>
            <a:r>
              <a:rPr lang="zh-CN" altLang="en-US" dirty="0" smtClean="0"/>
              <a:t>是向屏幕输出的内容。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FF"/>
                </a:solidFill>
              </a:rPr>
              <a:t>[output content] </a:t>
            </a:r>
            <a:r>
              <a:rPr lang="zh-CN" altLang="en-US" dirty="0" smtClean="0"/>
              <a:t>可以是常量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表达式等。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多个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[output content] </a:t>
            </a:r>
            <a:r>
              <a:rPr lang="zh-CN" altLang="en-US" dirty="0" smtClean="0"/>
              <a:t>可以通过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zh-CN" altLang="en-US" dirty="0" smtClean="0"/>
              <a:t>串联起来进行同时输出。</a:t>
            </a:r>
            <a:endParaRPr lang="en-US" altLang="zh-CN" dirty="0" smtClean="0"/>
          </a:p>
          <a:p>
            <a:pPr indent="358775"/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358775"/>
            <a:r>
              <a:rPr lang="en-US" altLang="zh-CN" dirty="0" err="1" smtClean="0"/>
              <a:t>cout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“Student Score: ”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90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输入输出 </a:t>
            </a:r>
            <a:r>
              <a:rPr lang="en-US" altLang="zh-CN" dirty="0"/>
              <a:t>(I/O) </a:t>
            </a:r>
            <a:r>
              <a:rPr lang="zh-CN" altLang="en-US" dirty="0"/>
              <a:t>流</a:t>
            </a:r>
          </a:p>
        </p:txBody>
      </p:sp>
      <p:sp>
        <p:nvSpPr>
          <p:cNvPr id="4" name="矩形 3"/>
          <p:cNvSpPr/>
          <p:nvPr/>
        </p:nvSpPr>
        <p:spPr>
          <a:xfrm>
            <a:off x="5508104" y="1412776"/>
            <a:ext cx="2880320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输出运算符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832648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 err="1" smtClean="0"/>
              <a:t>cin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用法</a:t>
            </a:r>
            <a:r>
              <a:rPr lang="en-US" altLang="zh-CN" sz="2800" b="1" dirty="0" smtClean="0"/>
              <a:t>:</a:t>
            </a:r>
          </a:p>
          <a:p>
            <a:pPr indent="1966913"/>
            <a:r>
              <a:rPr lang="en-US" altLang="zh-CN" dirty="0" err="1" smtClean="0"/>
              <a:t>cin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>
                <a:solidFill>
                  <a:srgbClr val="FF00FF"/>
                </a:solidFill>
              </a:rPr>
              <a:t>[variable]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age;</a:t>
            </a:r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cin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/>
              <a:t>age;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从键盘读取一个整型值并赋给变量</a:t>
            </a:r>
            <a:r>
              <a:rPr lang="en-US" altLang="zh-CN" dirty="0" smtClean="0">
                <a:solidFill>
                  <a:srgbClr val="00B050"/>
                </a:solidFill>
              </a:rPr>
              <a:t>age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zh-CN" dirty="0" err="1" smtClean="0"/>
              <a:t>cout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age;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在屏幕上输出变量</a:t>
            </a:r>
            <a:r>
              <a:rPr lang="en-US" altLang="zh-CN" dirty="0" smtClean="0">
                <a:solidFill>
                  <a:srgbClr val="00B050"/>
                </a:solidFill>
              </a:rPr>
              <a:t>age</a:t>
            </a:r>
            <a:r>
              <a:rPr lang="zh-CN" altLang="en-US" dirty="0" smtClean="0">
                <a:solidFill>
                  <a:srgbClr val="00B050"/>
                </a:solidFill>
              </a:rPr>
              <a:t>的值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/>
              <a:t>多个数据可以通过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zh-CN" altLang="en-US" dirty="0" smtClean="0"/>
              <a:t>串联起来进行同时输入。输入时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不同数据之间需要通过</a:t>
            </a:r>
            <a:r>
              <a:rPr lang="zh-CN" altLang="en-US" b="1" dirty="0" smtClean="0">
                <a:solidFill>
                  <a:srgbClr val="FF0000"/>
                </a:solidFill>
              </a:rPr>
              <a:t>空白</a:t>
            </a:r>
            <a:r>
              <a:rPr lang="zh-CN" altLang="en-US" dirty="0" smtClean="0"/>
              <a:t>进行分隔 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 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a;</a:t>
            </a:r>
          </a:p>
          <a:p>
            <a:pPr indent="801688"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b;</a:t>
            </a:r>
          </a:p>
          <a:p>
            <a:pPr indent="801688">
              <a:lnSpc>
                <a:spcPct val="110000"/>
              </a:lnSpc>
            </a:pPr>
            <a:r>
              <a:rPr lang="en-US" altLang="zh-CN" dirty="0" err="1" smtClean="0"/>
              <a:t>cin</a:t>
            </a:r>
            <a:r>
              <a:rPr lang="en-US" altLang="zh-CN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/>
              <a:t>b;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输入输出 </a:t>
            </a:r>
            <a:r>
              <a:rPr lang="en-US" altLang="zh-CN" dirty="0"/>
              <a:t>(I/O) </a:t>
            </a:r>
            <a:r>
              <a:rPr lang="zh-CN" altLang="en-US" dirty="0"/>
              <a:t>流</a:t>
            </a:r>
          </a:p>
        </p:txBody>
      </p:sp>
      <p:sp>
        <p:nvSpPr>
          <p:cNvPr id="4" name="矩形 3"/>
          <p:cNvSpPr/>
          <p:nvPr/>
        </p:nvSpPr>
        <p:spPr>
          <a:xfrm>
            <a:off x="5508104" y="1340768"/>
            <a:ext cx="2880320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&gt;&gt;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输入运算符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838" y="5995368"/>
            <a:ext cx="5706634" cy="5287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cin</a:t>
            </a:r>
            <a:r>
              <a:rPr lang="en-US" altLang="zh-CN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能够自动识别变量的位置和类型。</a:t>
            </a:r>
            <a:endParaRPr lang="zh-CN" altLang="en-US" sz="2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61939" y="3447536"/>
            <a:ext cx="1892559" cy="635715"/>
            <a:chOff x="6534472" y="5759475"/>
            <a:chExt cx="2286000" cy="7524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Ch02_03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13838" y="5249367"/>
            <a:ext cx="2394266" cy="5287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输入格式</a:t>
            </a:r>
            <a:r>
              <a:rPr lang="en-US" altLang="zh-CN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20  30</a:t>
            </a:r>
            <a:endParaRPr lang="zh-CN" altLang="en-US" sz="2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603230"/>
          </a:xfrm>
        </p:spPr>
        <p:txBody>
          <a:bodyPr/>
          <a:lstStyle/>
          <a:p>
            <a:r>
              <a:rPr lang="en-US" altLang="zh-CN" sz="2800" b="1" dirty="0" smtClean="0"/>
              <a:t>I/O</a:t>
            </a:r>
            <a:r>
              <a:rPr lang="zh-CN" altLang="en-US" sz="2800" b="1" dirty="0" smtClean="0"/>
              <a:t>控制符</a:t>
            </a:r>
            <a:endParaRPr lang="en-US" altLang="zh-CN" sz="2800" b="1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流</a:t>
            </a:r>
            <a:r>
              <a:rPr lang="zh-CN" altLang="en-US" dirty="0"/>
              <a:t>的默认格式输出有时不能满足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这时</a:t>
            </a:r>
            <a:r>
              <a:rPr lang="zh-CN" altLang="en-US" dirty="0"/>
              <a:t>可用</a:t>
            </a:r>
            <a:r>
              <a:rPr lang="zh-CN" altLang="en-US" b="1" dirty="0">
                <a:solidFill>
                  <a:srgbClr val="FF0000"/>
                </a:solidFill>
              </a:rPr>
              <a:t>控制符</a:t>
            </a:r>
            <a:r>
              <a:rPr lang="zh-CN" altLang="en-US" dirty="0"/>
              <a:t>对</a:t>
            </a:r>
            <a:r>
              <a:rPr lang="en-US" altLang="zh-CN" dirty="0"/>
              <a:t>I/O</a:t>
            </a:r>
            <a:r>
              <a:rPr lang="zh-CN" altLang="en-US" dirty="0"/>
              <a:t>流进行控制。控制符是在</a:t>
            </a:r>
            <a:r>
              <a:rPr lang="zh-CN" altLang="en-US" dirty="0" smtClean="0"/>
              <a:t>头文件 </a:t>
            </a:r>
            <a:r>
              <a:rPr lang="en-US" altLang="zh-CN" b="1" dirty="0" err="1" smtClean="0">
                <a:solidFill>
                  <a:srgbClr val="FF00FF"/>
                </a:solidFill>
              </a:rPr>
              <a:t>iomanip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  <a:r>
              <a:rPr lang="zh-CN" altLang="en-US" dirty="0"/>
              <a:t>定义的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可</a:t>
            </a:r>
            <a:r>
              <a:rPr lang="zh-CN" altLang="en-US" b="1" dirty="0">
                <a:solidFill>
                  <a:srgbClr val="0000FF"/>
                </a:solidFill>
              </a:rPr>
              <a:t>将控制符直接</a:t>
            </a:r>
            <a:r>
              <a:rPr lang="zh-CN" altLang="en-US" b="1" dirty="0" smtClean="0">
                <a:solidFill>
                  <a:srgbClr val="0000FF"/>
                </a:solidFill>
              </a:rPr>
              <a:t>插入到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流</a:t>
            </a:r>
            <a:r>
              <a:rPr lang="zh-CN" altLang="en-US" b="1" dirty="0">
                <a:solidFill>
                  <a:srgbClr val="0000FF"/>
                </a:solidFill>
              </a:rPr>
              <a:t>中</a:t>
            </a:r>
            <a:r>
              <a:rPr lang="zh-CN" altLang="en-US" dirty="0" smtClean="0"/>
              <a:t>。 </a:t>
            </a:r>
            <a:r>
              <a:rPr lang="zh-CN" altLang="en-US" dirty="0" smtClean="0">
                <a:solidFill>
                  <a:srgbClr val="FF00FF"/>
                </a:solidFill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iomanip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/>
              <a:t>输入输出 </a:t>
            </a:r>
            <a:r>
              <a:rPr lang="en-US" altLang="zh-CN" dirty="0"/>
              <a:t>(I/O) </a:t>
            </a:r>
            <a:r>
              <a:rPr lang="zh-CN" altLang="en-US" dirty="0"/>
              <a:t>流</a:t>
            </a:r>
          </a:p>
        </p:txBody>
      </p:sp>
      <p:graphicFrame>
        <p:nvGraphicFramePr>
          <p:cNvPr id="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86907"/>
              </p:ext>
            </p:extLst>
          </p:nvPr>
        </p:nvGraphicFramePr>
        <p:xfrm>
          <a:off x="889248" y="2903176"/>
          <a:ext cx="7239000" cy="3694176"/>
        </p:xfrm>
        <a:graphic>
          <a:graphicData uri="http://schemas.openxmlformats.org/drawingml/2006/table">
            <a:tbl>
              <a:tblPr/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4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dec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hex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oct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setfill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setprecision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setw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setiosflags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::fixed)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setiosflags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::scientific)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setiosflags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::left)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setiosflags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::right)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置基数为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10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进制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置基数为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进制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置基数为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进制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设填充字符为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设显示小数精度为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设域宽为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固定的浮点显示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指数表示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输出左对齐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输出右对齐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7" y="1038743"/>
            <a:ext cx="8733319" cy="58192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FF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FF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iomanip</a:t>
            </a:r>
            <a:r>
              <a:rPr lang="en-US" altLang="zh-CN" sz="2000" dirty="0"/>
              <a:t>&gt;       </a:t>
            </a:r>
            <a:r>
              <a:rPr lang="en-US" altLang="zh-CN" sz="2000" dirty="0" smtClean="0"/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控制符定义头文件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/>
              <a:t>{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>
                <a:solidFill>
                  <a:srgbClr val="FF0000"/>
                </a:solidFill>
              </a:rPr>
              <a:t>setfill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‘0’</a:t>
            </a:r>
            <a:r>
              <a:rPr lang="en-US" altLang="zh-CN" sz="2000" dirty="0"/>
              <a:t>);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设置填充字符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>
                <a:solidFill>
                  <a:srgbClr val="FF0000"/>
                </a:solidFill>
              </a:rPr>
              <a:t>setiosflags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::right</a:t>
            </a:r>
            <a:r>
              <a:rPr lang="en-US" altLang="zh-CN" sz="2000" dirty="0"/>
              <a:t>);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设置输出对齐方式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>
                <a:solidFill>
                  <a:srgbClr val="FF0000"/>
                </a:solidFill>
              </a:rPr>
              <a:t>setw</a:t>
            </a:r>
            <a:r>
              <a:rPr lang="en-US" altLang="zh-CN" sz="2000" dirty="0"/>
              <a:t>(2)&lt;&lt;9&lt;&lt;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“:”</a:t>
            </a:r>
            <a:r>
              <a:rPr lang="en-US" altLang="zh-CN" sz="2000" dirty="0"/>
              <a:t>&lt;&lt;</a:t>
            </a:r>
            <a:r>
              <a:rPr lang="en-US" altLang="zh-CN" sz="2000" dirty="0" err="1">
                <a:solidFill>
                  <a:srgbClr val="FF0000"/>
                </a:solidFill>
              </a:rPr>
              <a:t>setw</a:t>
            </a:r>
            <a:r>
              <a:rPr lang="en-US" altLang="zh-CN" sz="2000" dirty="0"/>
              <a:t>(2)&lt;&lt;5&lt;&lt;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“:”</a:t>
            </a:r>
            <a:r>
              <a:rPr lang="en-US" altLang="zh-CN" sz="2000" dirty="0"/>
              <a:t>&lt;&lt;</a:t>
            </a:r>
            <a:r>
              <a:rPr lang="en-US" altLang="zh-CN" sz="2000" dirty="0" err="1">
                <a:solidFill>
                  <a:srgbClr val="FF0000"/>
                </a:solidFill>
              </a:rPr>
              <a:t>setw</a:t>
            </a:r>
            <a:r>
              <a:rPr lang="en-US" altLang="zh-CN" sz="2000" dirty="0"/>
              <a:t>(2)&lt;&lt;8&lt;&lt;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域宽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>
                <a:solidFill>
                  <a:srgbClr val="FF0000"/>
                </a:solidFill>
              </a:rPr>
              <a:t>setprecision</a:t>
            </a:r>
            <a:r>
              <a:rPr lang="en-US" altLang="zh-CN" sz="2000" dirty="0"/>
              <a:t>(5)&lt;&lt;13.141151&lt;&lt;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保留 </a:t>
            </a:r>
            <a:r>
              <a:rPr lang="en-US" altLang="zh-CN" sz="2000" dirty="0" smtClean="0">
                <a:solidFill>
                  <a:srgbClr val="00B050"/>
                </a:solidFill>
              </a:rPr>
              <a:t>5 </a:t>
            </a:r>
            <a:r>
              <a:rPr lang="zh-CN" altLang="en-US" sz="2000" dirty="0" smtClean="0">
                <a:solidFill>
                  <a:srgbClr val="00B050"/>
                </a:solidFill>
              </a:rPr>
              <a:t>位有效数字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小数点后保留 </a:t>
            </a:r>
            <a:r>
              <a:rPr lang="en-US" altLang="zh-CN" sz="2000" dirty="0" smtClean="0">
                <a:solidFill>
                  <a:srgbClr val="00B050"/>
                </a:solidFill>
              </a:rPr>
              <a:t>5 </a:t>
            </a:r>
            <a:r>
              <a:rPr lang="zh-CN" altLang="en-US" sz="2000" dirty="0" smtClean="0">
                <a:solidFill>
                  <a:srgbClr val="00B050"/>
                </a:solidFill>
              </a:rPr>
              <a:t>位小数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>
                <a:solidFill>
                  <a:srgbClr val="FF0000"/>
                </a:solidFill>
              </a:rPr>
              <a:t>setiosflags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3399"/>
                </a:solidFill>
              </a:rPr>
              <a:t>ios</a:t>
            </a:r>
            <a:r>
              <a:rPr lang="en-US" altLang="zh-CN" sz="2000" dirty="0">
                <a:solidFill>
                  <a:srgbClr val="FF3399"/>
                </a:solidFill>
              </a:rPr>
              <a:t>::fixed</a:t>
            </a:r>
            <a:r>
              <a:rPr lang="en-US" altLang="zh-CN" sz="2000" dirty="0" smtClean="0"/>
              <a:t>)&lt;&lt;</a:t>
            </a:r>
            <a:r>
              <a:rPr lang="en-US" altLang="zh-CN" sz="2000" dirty="0" err="1">
                <a:solidFill>
                  <a:srgbClr val="FF0000"/>
                </a:solidFill>
              </a:rPr>
              <a:t>setprecision</a:t>
            </a:r>
            <a:r>
              <a:rPr lang="en-US" altLang="zh-CN" sz="2000" dirty="0"/>
              <a:t>(5)&lt;&lt;13.141151&lt;&lt;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“Decimal: ”</a:t>
            </a:r>
            <a:r>
              <a:rPr lang="en-US" altLang="zh-CN" sz="2000" dirty="0"/>
              <a:t>&lt;&lt;</a:t>
            </a:r>
            <a:r>
              <a:rPr lang="en-US" altLang="zh-CN" sz="2000" dirty="0" err="1">
                <a:solidFill>
                  <a:srgbClr val="FF0000"/>
                </a:solidFill>
              </a:rPr>
              <a:t>dec</a:t>
            </a:r>
            <a:r>
              <a:rPr lang="en-US" altLang="zh-CN" sz="2000" dirty="0"/>
              <a:t>&lt;&lt;100&lt;&lt;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十进制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“Hexadecimal: ”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rgbClr val="FF0000"/>
                </a:solidFill>
              </a:rPr>
              <a:t>hex</a:t>
            </a:r>
            <a:r>
              <a:rPr lang="en-US" altLang="zh-CN" sz="2000" dirty="0"/>
              <a:t>&lt;&lt;100&lt;&lt;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十六进制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“Octal: ”</a:t>
            </a:r>
            <a:r>
              <a:rPr lang="en-US" altLang="zh-CN" sz="2000" dirty="0"/>
              <a:t>&lt;&lt;</a:t>
            </a:r>
            <a:r>
              <a:rPr lang="en-US" altLang="zh-CN" sz="2000" dirty="0" err="1">
                <a:solidFill>
                  <a:srgbClr val="FF0000"/>
                </a:solidFill>
              </a:rPr>
              <a:t>oct</a:t>
            </a:r>
            <a:r>
              <a:rPr lang="en-US" altLang="zh-CN" sz="2000" dirty="0"/>
              <a:t>&lt;&lt;100&lt;&lt;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八进制</a:t>
            </a:r>
            <a:r>
              <a:rPr lang="en-US" altLang="zh-CN" sz="2000" dirty="0"/>
              <a:t>       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/>
              <a:t>输入输出 </a:t>
            </a:r>
            <a:r>
              <a:rPr lang="en-US" altLang="zh-CN" dirty="0"/>
              <a:t>(I/O) </a:t>
            </a:r>
            <a:r>
              <a:rPr lang="zh-CN" altLang="en-US" dirty="0"/>
              <a:t>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64287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Ch02_04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139952" y="1916832"/>
            <a:ext cx="4425734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注意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setw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(n)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的控制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单次有效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基本流程图形</a:t>
            </a:r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55373" y="1772816"/>
            <a:ext cx="1440160" cy="720080"/>
          </a:xfrm>
          <a:prstGeom prst="roundRect">
            <a:avLst>
              <a:gd name="adj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1218760" y="2826094"/>
            <a:ext cx="1440160" cy="617961"/>
          </a:xfrm>
          <a:prstGeom prst="parallelogram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5504" y="3736096"/>
            <a:ext cx="1368152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1246380" y="4748217"/>
            <a:ext cx="1404156" cy="830438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68914" y="6165304"/>
            <a:ext cx="1182603" cy="0"/>
          </a:xfrm>
          <a:prstGeom prst="line">
            <a:avLst/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32719" y="190202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流程的开始或结束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43605" y="290424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数据输入或输出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43605" y="386530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数据处理或数据变换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47864" y="493260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条件判定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43605" y="593447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流程线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例：计算圆的面积。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输入圆的半径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计算圆的面积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输出圆的面积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/>
              <a:t>流程图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03648" y="3861048"/>
            <a:ext cx="1944687" cy="2447925"/>
            <a:chOff x="1691680" y="3897212"/>
            <a:chExt cx="1944687" cy="2447925"/>
          </a:xfrm>
        </p:grpSpPr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1691680" y="3897212"/>
              <a:ext cx="1944687" cy="57626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输入</a:t>
              </a: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1691680" y="4833837"/>
              <a:ext cx="1944687" cy="57626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处理</a:t>
              </a:r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1691680" y="5768874"/>
              <a:ext cx="1944687" cy="57626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输出</a:t>
              </a:r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2628305" y="4473474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2628305" y="5408512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32040" y="1272133"/>
            <a:ext cx="3478089" cy="5006426"/>
            <a:chOff x="5198367" y="1518918"/>
            <a:chExt cx="3478089" cy="5006426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5494753" y="2519615"/>
              <a:ext cx="2885318" cy="732399"/>
            </a:xfrm>
            <a:prstGeom prst="flowChartInputOutpu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输入半径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radius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591054" y="4693830"/>
              <a:ext cx="2692714" cy="853878"/>
            </a:xfrm>
            <a:prstGeom prst="flowChartInputOutpu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输出面积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area</a:t>
              </a: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5198367" y="3601608"/>
              <a:ext cx="3478089" cy="74262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area=</a:t>
              </a:r>
              <a:r>
                <a:rPr lang="el-GR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π 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*radius* radius</a:t>
              </a:r>
              <a:endParaRPr lang="el-GR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267820" y="1518918"/>
              <a:ext cx="1440160" cy="613938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267820" y="5911406"/>
              <a:ext cx="1440160" cy="613938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6992748" y="2159252"/>
              <a:ext cx="0" cy="36036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6987900" y="3252014"/>
              <a:ext cx="0" cy="36036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6987900" y="4333467"/>
              <a:ext cx="0" cy="36036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6992748" y="5547708"/>
              <a:ext cx="0" cy="36036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3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运算符来计算以下数据类型的内存空间大小</a:t>
            </a:r>
            <a:r>
              <a:rPr lang="en-US" altLang="zh-CN" dirty="0" smtClean="0"/>
              <a:t>: </a:t>
            </a:r>
            <a:endParaRPr lang="en-US" altLang="zh-CN" dirty="0"/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short</a:t>
            </a:r>
            <a:r>
              <a:rPr lang="en-US" altLang="zh-CN" dirty="0" smtClean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, </a:t>
            </a:r>
          </a:p>
          <a:p>
            <a:pPr indent="358775">
              <a:spcAft>
                <a:spcPts val="1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long double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编写程序计算圆柱体的体积。</a:t>
            </a:r>
            <a:r>
              <a:rPr lang="en-US" altLang="zh-CN" dirty="0" smtClean="0"/>
              <a:t> </a:t>
            </a:r>
          </a:p>
          <a:p>
            <a:r>
              <a:rPr lang="zh-CN" altLang="en-US" b="1" dirty="0" smtClean="0"/>
              <a:t>要求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圆柱体的半径和高通过键盘输入获得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圆周率 </a:t>
            </a:r>
            <a:r>
              <a:rPr lang="en-US" altLang="zh-CN" dirty="0" smtClean="0"/>
              <a:t>PI </a:t>
            </a:r>
            <a:r>
              <a:rPr lang="zh-CN" altLang="en-US" dirty="0" smtClean="0"/>
              <a:t>被定义成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>
                <a:solidFill>
                  <a:srgbClr val="FF0000"/>
                </a:solidFill>
              </a:rPr>
              <a:t>constexpr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且值使用 </a:t>
            </a:r>
            <a:r>
              <a:rPr lang="en-US" altLang="zh-CN" dirty="0" smtClean="0"/>
              <a:t>3.14159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乘法运算符为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(</a:t>
            </a:r>
            <a:r>
              <a:rPr lang="zh-CN" altLang="en-US" dirty="0" smtClean="0"/>
              <a:t>星号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sz="2800" b="1" dirty="0" smtClean="0"/>
              <a:t>数据类型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dirty="0"/>
              <a:t>程序是对</a:t>
            </a:r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所进行</a:t>
            </a:r>
            <a:r>
              <a:rPr lang="zh-CN" altLang="en-US" dirty="0" smtClean="0"/>
              <a:t>的一系列</a:t>
            </a:r>
            <a:r>
              <a:rPr lang="zh-CN" altLang="en-US" b="1" dirty="0" smtClean="0">
                <a:solidFill>
                  <a:srgbClr val="0000FF"/>
                </a:solidFill>
              </a:rPr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数据通过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常量</a:t>
            </a:r>
            <a:r>
              <a:rPr lang="zh-CN" altLang="en-US" dirty="0" smtClean="0"/>
              <a:t>进行描述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并且每一个数据必须属于某一特定</a:t>
            </a:r>
            <a:r>
              <a:rPr lang="zh-CN" altLang="en-US" b="1" dirty="0" smtClean="0">
                <a:solidFill>
                  <a:srgbClr val="0070C0"/>
                </a:solidFill>
              </a:rPr>
              <a:t>数据类型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u="sng" dirty="0" smtClean="0">
                <a:solidFill>
                  <a:srgbClr val="0000FF"/>
                </a:solidFill>
              </a:rPr>
              <a:t>数据必有类型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类型</a:t>
            </a:r>
            <a:r>
              <a:rPr lang="en-US" altLang="zh-CN" dirty="0" smtClean="0"/>
              <a:t> </a:t>
            </a:r>
            <a:r>
              <a:rPr lang="zh-CN" altLang="en-US" dirty="0" smtClean="0"/>
              <a:t>决定了它们所能表达的</a:t>
            </a:r>
            <a:r>
              <a:rPr lang="zh-CN" altLang="en-US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范围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以及在它们上面所能进行的</a:t>
            </a:r>
            <a:r>
              <a:rPr lang="zh-CN" altLang="en-US" dirty="0" smtClean="0">
                <a:solidFill>
                  <a:srgbClr val="0000FF"/>
                </a:solidFill>
              </a:rPr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由以下三个元素构成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取值集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运算集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存储空间大小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基本内置类型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27984" y="4725144"/>
            <a:ext cx="4176464" cy="1800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类型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(16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位机器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取值集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[-32768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32767]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运算集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+, -, *, /, %...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存储空间大小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2 bytes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7"/>
            <a:ext cx="8496944" cy="5531223"/>
          </a:xfrm>
        </p:spPr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 smtClean="0"/>
              <a:t>定义了一组 </a:t>
            </a:r>
            <a:r>
              <a:rPr lang="zh-CN" altLang="en-US" dirty="0" smtClean="0">
                <a:solidFill>
                  <a:srgbClr val="0000FF"/>
                </a:solidFill>
              </a:rPr>
              <a:t>算术类型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基本内置类型</a:t>
            </a:r>
            <a:endParaRPr lang="zh-CN" altLang="en-US" dirty="0"/>
          </a:p>
        </p:txBody>
      </p:sp>
      <p:graphicFrame>
        <p:nvGraphicFramePr>
          <p:cNvPr id="4" name="Group 5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4586"/>
              </p:ext>
            </p:extLst>
          </p:nvPr>
        </p:nvGraphicFramePr>
        <p:xfrm>
          <a:off x="228600" y="1700808"/>
          <a:ext cx="8686800" cy="407376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9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7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4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类型</a:t>
                      </a:r>
                    </a:p>
                  </a:txBody>
                  <a:tcPr marT="45725" marB="45725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含义</a:t>
                      </a:r>
                    </a:p>
                  </a:txBody>
                  <a:tcPr marT="45725" marB="45725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大小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(Byte)</a:t>
                      </a:r>
                    </a:p>
                  </a:txBody>
                  <a:tcPr marT="45725" marB="45725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取值集</a:t>
                      </a:r>
                    </a:p>
                  </a:txBody>
                  <a:tcPr marT="45725" marB="45725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布尔型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字符型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-128 ~ 127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短整型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-32768 ~ 32767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整型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-2147483648~2147483647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长整型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-2147483648~2147483647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long 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long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长整型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-2</a:t>
                      </a:r>
                      <a:r>
                        <a:rPr kumimoji="1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206645833"/>
                  </a:ext>
                </a:extLst>
              </a:tr>
              <a:tr h="409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单精度浮点型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-3.4×10</a:t>
                      </a:r>
                      <a:r>
                        <a:rPr kumimoji="1" lang="en-US" altLang="zh-CN" sz="18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~  3.4×10</a:t>
                      </a:r>
                      <a:r>
                        <a:rPr kumimoji="1" lang="en-US" altLang="zh-CN" sz="180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双精度浮点型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-1.7×10</a:t>
                      </a:r>
                      <a:r>
                        <a:rPr kumimoji="1" lang="en-US" altLang="zh-CN" sz="180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308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~ 1.7×10</a:t>
                      </a:r>
                      <a:r>
                        <a:rPr kumimoji="1" lang="en-US" altLang="zh-CN" sz="180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308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double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长双精度浮点型</a:t>
                      </a: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-3.4×10</a:t>
                      </a:r>
                      <a:r>
                        <a:rPr kumimoji="1" lang="en-US" altLang="zh-CN" sz="180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4932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~ 3.4×10</a:t>
                      </a:r>
                      <a:r>
                        <a:rPr kumimoji="1" lang="en-US" altLang="zh-CN" sz="180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4932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796136" y="1052736"/>
            <a:ext cx="244827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位机器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6021288"/>
            <a:ext cx="864096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算术类型的存储空间大小与具体机器有关。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2708920"/>
            <a:ext cx="8784976" cy="187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80112" y="2762402"/>
            <a:ext cx="3240360" cy="17467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默认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signed</a:t>
            </a:r>
          </a:p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无符号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unsigned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712968" cy="5702625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计算一种类型的</a:t>
            </a:r>
            <a:r>
              <a:rPr lang="zh-CN" altLang="en-US" dirty="0" smtClean="0">
                <a:solidFill>
                  <a:srgbClr val="FF0000"/>
                </a:solidFill>
              </a:rPr>
              <a:t>存储空间大小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bytes</a:t>
            </a:r>
            <a:r>
              <a:rPr lang="en-US" altLang="zh-CN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“bool type: ”</a:t>
            </a:r>
            <a:r>
              <a:rPr lang="en-US" altLang="zh-CN" sz="2200" dirty="0" smtClean="0"/>
              <a:t>&lt;&lt;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bool</a:t>
            </a:r>
            <a:r>
              <a:rPr lang="en-US" altLang="zh-CN" sz="2200" dirty="0" smtClean="0"/>
              <a:t>)&lt;&lt;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 bytes”</a:t>
            </a:r>
            <a:r>
              <a:rPr lang="en-US" altLang="zh-CN" sz="2200" dirty="0" smtClean="0"/>
              <a:t>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“char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type: ”</a:t>
            </a:r>
            <a:r>
              <a:rPr lang="en-US" altLang="zh-CN" sz="2200" dirty="0"/>
              <a:t>&lt;&lt;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char</a:t>
            </a:r>
            <a:r>
              <a:rPr lang="en-US" altLang="zh-CN" sz="2200" dirty="0" smtClean="0"/>
              <a:t>)&lt;&lt;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bytes”</a:t>
            </a:r>
            <a:r>
              <a:rPr lang="en-US" altLang="zh-CN" sz="2200" dirty="0"/>
              <a:t>&lt;&lt;</a:t>
            </a:r>
            <a:r>
              <a:rPr lang="en-US" altLang="zh-CN" sz="2200" dirty="0" err="1"/>
              <a:t>endl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/>
              <a:t>cout</a:t>
            </a:r>
            <a:r>
              <a:rPr lang="en-US" altLang="zh-CN" sz="2200" dirty="0"/>
              <a:t>&lt;&lt;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“short type: ”</a:t>
            </a:r>
            <a:r>
              <a:rPr lang="en-US" altLang="zh-CN" sz="2200" dirty="0"/>
              <a:t>&lt;&lt;</a:t>
            </a:r>
            <a:r>
              <a:rPr lang="en-US" altLang="zh-CN" sz="2200" dirty="0" err="1">
                <a:solidFill>
                  <a:srgbClr val="0000FF"/>
                </a:solidFill>
              </a:rPr>
              <a:t>sizeof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00FF"/>
                </a:solidFill>
              </a:rPr>
              <a:t>short</a:t>
            </a:r>
            <a:r>
              <a:rPr lang="en-US" altLang="zh-CN" sz="2200" dirty="0"/>
              <a:t>)&lt;&lt;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“ bytes”</a:t>
            </a:r>
            <a:r>
              <a:rPr lang="en-US" altLang="zh-CN" sz="2200" dirty="0"/>
              <a:t>&lt;&lt;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“int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type: ”</a:t>
            </a:r>
            <a:r>
              <a:rPr lang="en-US" altLang="zh-CN" sz="2200" dirty="0"/>
              <a:t>&lt;&lt;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)&lt;&lt;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bytes”</a:t>
            </a:r>
            <a:r>
              <a:rPr lang="en-US" altLang="zh-CN" sz="2200" dirty="0"/>
              <a:t>&lt;&lt;</a:t>
            </a:r>
            <a:r>
              <a:rPr lang="en-US" altLang="zh-CN" sz="2200" dirty="0" err="1"/>
              <a:t>endl</a:t>
            </a:r>
            <a:r>
              <a:rPr lang="en-US" altLang="zh-CN" sz="2200" dirty="0" smtClean="0"/>
              <a:t>;</a:t>
            </a:r>
            <a:endParaRPr lang="en-US" altLang="zh-CN" sz="2200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“long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type: ”</a:t>
            </a:r>
            <a:r>
              <a:rPr lang="en-US" altLang="zh-CN" sz="2200" dirty="0"/>
              <a:t>&lt;&lt;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long</a:t>
            </a:r>
            <a:r>
              <a:rPr lang="en-US" altLang="zh-CN" sz="2200" dirty="0" smtClean="0"/>
              <a:t>)&lt;&lt;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bytes”</a:t>
            </a:r>
            <a:r>
              <a:rPr lang="en-US" altLang="zh-CN" sz="2200" dirty="0"/>
              <a:t>&lt;&lt;</a:t>
            </a:r>
            <a:r>
              <a:rPr lang="en-US" altLang="zh-CN" sz="2200" dirty="0" err="1"/>
              <a:t>endl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/>
              <a:t>cout</a:t>
            </a:r>
            <a:r>
              <a:rPr lang="en-US" altLang="zh-CN" sz="2200" dirty="0"/>
              <a:t>&lt;&lt;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“long </a:t>
            </a:r>
            <a:r>
              <a:rPr lang="en-US" altLang="zh-CN" sz="2200" dirty="0" err="1" smtClean="0">
                <a:solidFill>
                  <a:schemeClr val="accent6">
                    <a:lumMod val="75000"/>
                  </a:schemeClr>
                </a:solidFill>
              </a:rPr>
              <a:t>long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 type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: ”</a:t>
            </a:r>
            <a:r>
              <a:rPr lang="en-US" altLang="zh-CN" sz="2200" dirty="0"/>
              <a:t>&lt;&lt;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long long</a:t>
            </a:r>
            <a:r>
              <a:rPr lang="en-US" altLang="zh-CN" sz="2200" dirty="0" smtClean="0"/>
              <a:t>)&lt;&lt;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bytes”</a:t>
            </a:r>
            <a:r>
              <a:rPr lang="en-US" altLang="zh-CN" sz="2200" dirty="0"/>
              <a:t>&lt;&lt;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“float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type: ”</a:t>
            </a:r>
            <a:r>
              <a:rPr lang="en-US" altLang="zh-CN" sz="2200" dirty="0"/>
              <a:t>&lt;&lt;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float</a:t>
            </a:r>
            <a:r>
              <a:rPr lang="en-US" altLang="zh-CN" sz="2200" dirty="0" smtClean="0"/>
              <a:t>)&lt;&lt;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bytes”</a:t>
            </a:r>
            <a:r>
              <a:rPr lang="en-US" altLang="zh-CN" sz="2200" dirty="0"/>
              <a:t>&lt;&lt;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“double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type: ”</a:t>
            </a:r>
            <a:r>
              <a:rPr lang="en-US" altLang="zh-CN" sz="2200" dirty="0"/>
              <a:t>&lt;&lt;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)&lt;&lt;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bytes”</a:t>
            </a:r>
            <a:r>
              <a:rPr lang="en-US" altLang="zh-CN" sz="2200" dirty="0"/>
              <a:t>&lt;&lt;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err="1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“long double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type: ”</a:t>
            </a:r>
            <a:r>
              <a:rPr lang="en-US" altLang="zh-CN" sz="2200" dirty="0"/>
              <a:t>&lt;&lt;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solidFill>
                  <a:srgbClr val="0000FF"/>
                </a:solidFill>
              </a:rPr>
              <a:t>long double</a:t>
            </a:r>
            <a:r>
              <a:rPr lang="en-US" altLang="zh-CN" sz="2200" dirty="0" smtClean="0"/>
              <a:t>)&lt;&lt;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bytes”</a:t>
            </a:r>
            <a:r>
              <a:rPr lang="en-US" altLang="zh-CN" sz="2200" dirty="0"/>
              <a:t>&lt;&lt;</a:t>
            </a:r>
            <a:r>
              <a:rPr lang="en-US" altLang="zh-CN" sz="2200" dirty="0" err="1"/>
              <a:t>endl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基本内置类型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143937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Ch02_01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5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87727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整数类型</a:t>
            </a:r>
            <a:r>
              <a:rPr lang="en-US" altLang="zh-CN" sz="2800" b="1" dirty="0" smtClean="0"/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300" dirty="0" smtClean="0"/>
              <a:t>算术类型中用来表示</a:t>
            </a:r>
            <a:r>
              <a:rPr lang="zh-CN" altLang="en-US" sz="2300" dirty="0" smtClean="0">
                <a:solidFill>
                  <a:srgbClr val="0000FF"/>
                </a:solidFill>
              </a:rPr>
              <a:t>整数</a:t>
            </a:r>
            <a:r>
              <a:rPr lang="en-US" altLang="zh-CN" sz="2300" dirty="0" smtClean="0"/>
              <a:t>, </a:t>
            </a:r>
            <a:r>
              <a:rPr lang="zh-CN" altLang="en-US" sz="2300" dirty="0" smtClean="0">
                <a:solidFill>
                  <a:srgbClr val="0000FF"/>
                </a:solidFill>
              </a:rPr>
              <a:t>字符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以及</a:t>
            </a:r>
            <a:r>
              <a:rPr lang="zh-CN" altLang="en-US" sz="2300" dirty="0" smtClean="0">
                <a:solidFill>
                  <a:srgbClr val="0000FF"/>
                </a:solidFill>
              </a:rPr>
              <a:t>布尔值</a:t>
            </a:r>
            <a:r>
              <a:rPr lang="zh-CN" altLang="en-US" sz="2300" dirty="0" smtClean="0"/>
              <a:t>的类型被统称为</a:t>
            </a:r>
            <a:r>
              <a:rPr lang="en-US" altLang="zh-CN" sz="2300" dirty="0" smtClean="0"/>
              <a:t> 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整数类型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300" dirty="0" smtClean="0"/>
              <a:t>类型 </a:t>
            </a:r>
            <a:r>
              <a:rPr lang="en-US" altLang="zh-CN" sz="2300" dirty="0" smtClean="0">
                <a:solidFill>
                  <a:srgbClr val="0000FF"/>
                </a:solidFill>
              </a:rPr>
              <a:t>short</a:t>
            </a:r>
            <a:r>
              <a:rPr lang="en-US" altLang="zh-CN" sz="2300" dirty="0"/>
              <a:t>, </a:t>
            </a:r>
            <a:r>
              <a:rPr lang="en-US" altLang="zh-CN" sz="2300" dirty="0">
                <a:solidFill>
                  <a:srgbClr val="0000FF"/>
                </a:solidFill>
              </a:rPr>
              <a:t>int</a:t>
            </a:r>
            <a:r>
              <a:rPr lang="en-US" altLang="zh-CN" sz="2300" dirty="0"/>
              <a:t>, </a:t>
            </a:r>
            <a:r>
              <a:rPr lang="en-US" altLang="zh-CN" sz="2300" dirty="0" smtClean="0">
                <a:solidFill>
                  <a:srgbClr val="0000FF"/>
                </a:solidFill>
              </a:rPr>
              <a:t>long </a:t>
            </a:r>
            <a:r>
              <a:rPr lang="zh-CN" altLang="en-US" sz="2300" dirty="0" smtClean="0"/>
              <a:t>和</a:t>
            </a:r>
            <a:r>
              <a:rPr lang="en-US" altLang="zh-CN" sz="2300" dirty="0" smtClean="0"/>
              <a:t> </a:t>
            </a:r>
            <a:r>
              <a:rPr lang="en-US" altLang="zh-CN" sz="2300" dirty="0" smtClean="0">
                <a:solidFill>
                  <a:srgbClr val="0000FF"/>
                </a:solidFill>
              </a:rPr>
              <a:t>long </a:t>
            </a:r>
            <a:r>
              <a:rPr lang="en-US" altLang="zh-CN" sz="2300" dirty="0" err="1" smtClean="0">
                <a:solidFill>
                  <a:srgbClr val="0000FF"/>
                </a:solidFill>
              </a:rPr>
              <a:t>long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能够表示不同大小的整数范围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通常情况</a:t>
            </a:r>
            <a:r>
              <a:rPr lang="en-US" altLang="zh-CN" sz="2300" dirty="0" smtClean="0"/>
              <a:t>, </a:t>
            </a:r>
            <a:r>
              <a:rPr lang="en-US" altLang="zh-CN" sz="2300" i="1" dirty="0" smtClean="0">
                <a:solidFill>
                  <a:srgbClr val="0000FF"/>
                </a:solidFill>
              </a:rPr>
              <a:t>short</a:t>
            </a:r>
            <a:r>
              <a:rPr lang="en-US" altLang="zh-CN" sz="2300" dirty="0" smtClean="0"/>
              <a:t> ≤ </a:t>
            </a:r>
            <a:r>
              <a:rPr lang="en-US" altLang="zh-CN" sz="2300" i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300" dirty="0" smtClean="0"/>
              <a:t> ≤ </a:t>
            </a:r>
            <a:r>
              <a:rPr lang="en-US" altLang="zh-CN" sz="2300" i="1" dirty="0" smtClean="0">
                <a:solidFill>
                  <a:srgbClr val="0000FF"/>
                </a:solidFill>
              </a:rPr>
              <a:t>long</a:t>
            </a:r>
            <a:r>
              <a:rPr lang="en-US" altLang="zh-CN" sz="2300" dirty="0"/>
              <a:t> ≤ </a:t>
            </a:r>
            <a:r>
              <a:rPr lang="en-US" altLang="zh-CN" sz="2300" i="1" dirty="0" smtClean="0">
                <a:solidFill>
                  <a:srgbClr val="0000FF"/>
                </a:solidFill>
              </a:rPr>
              <a:t>long </a:t>
            </a:r>
            <a:r>
              <a:rPr lang="en-US" altLang="zh-CN" sz="2300" i="1" dirty="0" err="1" smtClean="0">
                <a:solidFill>
                  <a:srgbClr val="0000FF"/>
                </a:solidFill>
              </a:rPr>
              <a:t>long</a:t>
            </a:r>
            <a:endParaRPr lang="en-US" altLang="zh-CN" sz="2300" i="1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300" dirty="0" smtClean="0"/>
              <a:t>类型 </a:t>
            </a:r>
            <a:r>
              <a:rPr lang="en-US" altLang="zh-CN" sz="23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300" dirty="0" smtClean="0">
                <a:solidFill>
                  <a:srgbClr val="0000FF"/>
                </a:solidFill>
              </a:rPr>
              <a:t> </a:t>
            </a:r>
            <a:r>
              <a:rPr lang="zh-CN" altLang="en-US" sz="2300" dirty="0" smtClean="0"/>
              <a:t>表示布尔值 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逻辑值</a:t>
            </a:r>
            <a:r>
              <a:rPr lang="en-US" altLang="zh-CN" sz="2300" dirty="0" smtClean="0"/>
              <a:t>) </a:t>
            </a:r>
            <a:r>
              <a:rPr lang="en-US" altLang="zh-CN" sz="2300" dirty="0">
                <a:solidFill>
                  <a:srgbClr val="FF0000"/>
                </a:solidFill>
              </a:rPr>
              <a:t>true</a:t>
            </a:r>
            <a:r>
              <a:rPr lang="en-US" altLang="zh-CN" sz="2300" dirty="0"/>
              <a:t> </a:t>
            </a:r>
            <a:r>
              <a:rPr lang="en-US" altLang="zh-CN" sz="2300" dirty="0" smtClean="0"/>
              <a:t>(</a:t>
            </a:r>
            <a:r>
              <a:rPr lang="zh-CN" altLang="en-US" sz="2300" dirty="0" smtClean="0">
                <a:solidFill>
                  <a:srgbClr val="0000FF"/>
                </a:solidFill>
              </a:rPr>
              <a:t>真</a:t>
            </a:r>
            <a:r>
              <a:rPr lang="en-US" altLang="zh-CN" sz="2300" dirty="0" smtClean="0"/>
              <a:t>) </a:t>
            </a:r>
            <a:r>
              <a:rPr lang="zh-CN" altLang="en-US" sz="2300" dirty="0" smtClean="0"/>
              <a:t>和</a:t>
            </a:r>
            <a:r>
              <a:rPr lang="en-US" altLang="zh-CN" sz="2300" dirty="0" smtClean="0"/>
              <a:t> </a:t>
            </a:r>
            <a:r>
              <a:rPr lang="en-US" altLang="zh-CN" sz="2300" dirty="0" smtClean="0">
                <a:solidFill>
                  <a:srgbClr val="FF0000"/>
                </a:solidFill>
              </a:rPr>
              <a:t>false </a:t>
            </a:r>
            <a:r>
              <a:rPr lang="en-US" altLang="zh-CN" sz="2300" dirty="0" smtClean="0"/>
              <a:t>(</a:t>
            </a:r>
            <a:r>
              <a:rPr lang="zh-CN" altLang="en-US" sz="2300" dirty="0" smtClean="0">
                <a:solidFill>
                  <a:srgbClr val="0000FF"/>
                </a:solidFill>
              </a:rPr>
              <a:t>假</a:t>
            </a:r>
            <a:r>
              <a:rPr lang="en-US" altLang="zh-CN" sz="2300" dirty="0" smtClean="0"/>
              <a:t>)</a:t>
            </a:r>
            <a:r>
              <a:rPr lang="zh-CN" altLang="en-US" sz="2300" dirty="0" smtClean="0"/>
              <a:t>。我们可以将任何一种算术类型赋值给一个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300" dirty="0"/>
              <a:t> </a:t>
            </a:r>
            <a:r>
              <a:rPr lang="zh-CN" altLang="en-US" sz="2300" dirty="0" smtClean="0"/>
              <a:t>类型。值为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300" dirty="0" smtClean="0"/>
              <a:t>的算术类型被转换成布尔值 </a:t>
            </a:r>
            <a:r>
              <a:rPr lang="en-US" altLang="zh-CN" sz="2300" dirty="0" smtClean="0">
                <a:solidFill>
                  <a:srgbClr val="FF0000"/>
                </a:solidFill>
              </a:rPr>
              <a:t>false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而任何</a:t>
            </a:r>
            <a:r>
              <a:rPr lang="zh-CN" altLang="en-US" sz="2300" dirty="0" smtClean="0">
                <a:solidFill>
                  <a:srgbClr val="FF0000"/>
                </a:solidFill>
              </a:rPr>
              <a:t>非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300" dirty="0" smtClean="0"/>
              <a:t>值则被转换成布尔值</a:t>
            </a:r>
            <a:r>
              <a:rPr lang="en-US" altLang="zh-CN" sz="2300" dirty="0" smtClean="0"/>
              <a:t> </a:t>
            </a:r>
            <a:r>
              <a:rPr lang="en-US" altLang="zh-CN" sz="2300" dirty="0" smtClean="0">
                <a:solidFill>
                  <a:srgbClr val="FF0000"/>
                </a:solidFill>
              </a:rPr>
              <a:t>true</a:t>
            </a:r>
            <a:r>
              <a:rPr lang="zh-CN" altLang="en-US" sz="2300" dirty="0"/>
              <a:t>。</a:t>
            </a:r>
            <a:endParaRPr lang="en-US" altLang="zh-CN" sz="23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 b="1" dirty="0" smtClean="0"/>
              <a:t>浮点类型</a:t>
            </a:r>
            <a:r>
              <a:rPr lang="en-US" altLang="zh-CN" sz="2800" b="1" dirty="0" smtClean="0"/>
              <a:t>:</a:t>
            </a:r>
            <a:endParaRPr lang="en-US" altLang="zh-CN" sz="2800" b="1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300" dirty="0" smtClean="0"/>
              <a:t>类型 </a:t>
            </a:r>
            <a:r>
              <a:rPr lang="en-US" altLang="zh-CN" sz="2300" dirty="0" smtClean="0">
                <a:solidFill>
                  <a:srgbClr val="0000FF"/>
                </a:solidFill>
              </a:rPr>
              <a:t>float</a:t>
            </a:r>
            <a:r>
              <a:rPr lang="en-US" altLang="zh-CN" sz="2300" dirty="0"/>
              <a:t>, </a:t>
            </a:r>
            <a:r>
              <a:rPr lang="en-US" altLang="zh-CN" sz="2300" dirty="0">
                <a:solidFill>
                  <a:srgbClr val="0000FF"/>
                </a:solidFill>
              </a:rPr>
              <a:t>double</a:t>
            </a:r>
            <a:r>
              <a:rPr lang="en-US" altLang="zh-CN" sz="2300" dirty="0"/>
              <a:t>, </a:t>
            </a:r>
            <a:r>
              <a:rPr lang="zh-CN" altLang="en-US" sz="2300" dirty="0" smtClean="0"/>
              <a:t>以及</a:t>
            </a:r>
            <a:r>
              <a:rPr lang="en-US" altLang="zh-CN" sz="2300" dirty="0" smtClean="0"/>
              <a:t> </a:t>
            </a:r>
            <a:r>
              <a:rPr lang="en-US" altLang="zh-CN" sz="2300" dirty="0">
                <a:solidFill>
                  <a:srgbClr val="0000FF"/>
                </a:solidFill>
              </a:rPr>
              <a:t>long double </a:t>
            </a:r>
            <a:r>
              <a:rPr lang="zh-CN" altLang="en-US" sz="2300" dirty="0" smtClean="0"/>
              <a:t>分别代表单精度浮点型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双精度浮点型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以及长双精度浮点型。它们所能表示的数据范围和精度都有所不同。</a:t>
            </a:r>
            <a:r>
              <a:rPr lang="en-US" altLang="zh-CN" sz="2300" dirty="0" smtClean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300" dirty="0" smtClean="0"/>
              <a:t>通常情况</a:t>
            </a:r>
            <a:r>
              <a:rPr lang="en-US" altLang="zh-CN" sz="2300" dirty="0" smtClean="0"/>
              <a:t>, </a:t>
            </a:r>
            <a:r>
              <a:rPr lang="en-US" altLang="zh-CN" sz="2300" i="1" dirty="0" smtClean="0">
                <a:solidFill>
                  <a:srgbClr val="0000FF"/>
                </a:solidFill>
              </a:rPr>
              <a:t>float</a:t>
            </a:r>
            <a:r>
              <a:rPr lang="en-US" altLang="zh-CN" sz="2300" dirty="0" smtClean="0"/>
              <a:t> &lt; </a:t>
            </a:r>
            <a:r>
              <a:rPr lang="en-US" altLang="zh-CN" sz="2300" i="1" dirty="0" smtClean="0">
                <a:solidFill>
                  <a:srgbClr val="0000FF"/>
                </a:solidFill>
              </a:rPr>
              <a:t>double</a:t>
            </a:r>
            <a:r>
              <a:rPr lang="en-US" altLang="zh-CN" sz="2300" dirty="0" smtClean="0"/>
              <a:t> </a:t>
            </a:r>
            <a:r>
              <a:rPr lang="en-US" altLang="zh-CN" sz="2300" dirty="0"/>
              <a:t>≤</a:t>
            </a:r>
            <a:r>
              <a:rPr lang="en-US" altLang="zh-CN" sz="2300" dirty="0" smtClean="0"/>
              <a:t> </a:t>
            </a:r>
            <a:r>
              <a:rPr lang="en-US" altLang="zh-CN" sz="2300" i="1" dirty="0" smtClean="0">
                <a:solidFill>
                  <a:srgbClr val="0000FF"/>
                </a:solidFill>
              </a:rPr>
              <a:t>long double</a:t>
            </a:r>
            <a:endParaRPr lang="en-US" altLang="zh-CN" sz="2300" i="1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基本内置类型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9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标识符</a:t>
            </a:r>
            <a:r>
              <a:rPr lang="en-US" altLang="zh-CN" sz="2800" b="1" dirty="0" smtClean="0"/>
              <a:t>: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标识符</a:t>
            </a:r>
            <a:r>
              <a:rPr lang="zh-CN" altLang="en-US" dirty="0"/>
              <a:t>是用来给程序中的一些</a:t>
            </a:r>
            <a:r>
              <a:rPr lang="zh-CN" altLang="en-US" dirty="0" smtClean="0">
                <a:solidFill>
                  <a:srgbClr val="0000FF"/>
                </a:solidFill>
              </a:rPr>
              <a:t>实体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zh-CN" altLang="en-US" dirty="0"/>
              <a:t>变量、常量、函数、关键字、</a:t>
            </a:r>
            <a:r>
              <a:rPr lang="zh-CN" altLang="en-US" dirty="0" smtClean="0"/>
              <a:t>数据类型等</a:t>
            </a:r>
            <a:r>
              <a:rPr lang="en-US" altLang="zh-CN" dirty="0" smtClean="0"/>
              <a:t>) </a:t>
            </a:r>
            <a:r>
              <a:rPr lang="zh-CN" altLang="en-US" dirty="0" smtClean="0"/>
              <a:t>所</a:t>
            </a:r>
            <a:r>
              <a:rPr lang="zh-CN" altLang="en-US" dirty="0"/>
              <a:t>起的</a:t>
            </a:r>
            <a:r>
              <a:rPr lang="zh-CN" altLang="en-US" b="1" dirty="0">
                <a:solidFill>
                  <a:srgbClr val="0000FF"/>
                </a:solidFill>
              </a:rPr>
              <a:t>名字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标识符</a:t>
            </a:r>
            <a:r>
              <a:rPr lang="zh-CN" altLang="en-US" dirty="0"/>
              <a:t>是</a:t>
            </a:r>
            <a:r>
              <a:rPr lang="zh-CN" altLang="en-US" dirty="0" smtClean="0"/>
              <a:t>以</a:t>
            </a:r>
            <a:r>
              <a:rPr lang="zh-CN" altLang="en-US" b="1" dirty="0" smtClean="0">
                <a:solidFill>
                  <a:srgbClr val="0000FF"/>
                </a:solidFill>
              </a:rPr>
              <a:t>字母</a:t>
            </a:r>
            <a:r>
              <a:rPr lang="zh-CN" altLang="en-US" dirty="0"/>
              <a:t>、</a:t>
            </a:r>
            <a:r>
              <a:rPr lang="zh-CN" altLang="en-US" b="1" dirty="0" smtClean="0">
                <a:solidFill>
                  <a:srgbClr val="0000FF"/>
                </a:solidFill>
              </a:rPr>
              <a:t>下划线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_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 </a:t>
            </a:r>
            <a:r>
              <a:rPr lang="zh-CN" altLang="en-US" b="1" dirty="0" smtClean="0">
                <a:solidFill>
                  <a:srgbClr val="0000FF"/>
                </a:solidFill>
              </a:rPr>
              <a:t>美元符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$</a:t>
            </a:r>
            <a:r>
              <a:rPr lang="en-US" altLang="zh-CN" dirty="0" smtClean="0"/>
              <a:t>) 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由</a:t>
            </a:r>
            <a:r>
              <a:rPr lang="zh-CN" altLang="en-US" dirty="0" smtClean="0">
                <a:solidFill>
                  <a:srgbClr val="0000FF"/>
                </a:solidFill>
              </a:rPr>
              <a:t>字母</a:t>
            </a:r>
            <a:r>
              <a:rPr lang="zh-CN" altLang="en-US" dirty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数字</a:t>
            </a:r>
            <a:r>
              <a:rPr lang="zh-CN" altLang="en-US" dirty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下划线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00FF"/>
                </a:solidFill>
              </a:rPr>
              <a:t>美元符</a:t>
            </a:r>
            <a:r>
              <a:rPr lang="zh-CN" altLang="en-US" dirty="0" smtClean="0"/>
              <a:t>组成的符号串。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date, Age, _salary, $money, score1, _grade16c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标识符</a:t>
            </a:r>
            <a:r>
              <a:rPr lang="zh-CN" altLang="en-US" dirty="0" smtClean="0">
                <a:solidFill>
                  <a:srgbClr val="0000FF"/>
                </a:solidFill>
              </a:rPr>
              <a:t>区分大小写字母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标识符必须</a:t>
            </a:r>
            <a:r>
              <a:rPr lang="zh-CN" altLang="en-US" dirty="0" smtClean="0">
                <a:solidFill>
                  <a:srgbClr val="0000FF"/>
                </a:solidFill>
              </a:rPr>
              <a:t>先定义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或声明</a:t>
            </a:r>
            <a:r>
              <a:rPr lang="en-US" altLang="zh-CN" dirty="0" smtClean="0"/>
              <a:t>), </a:t>
            </a:r>
            <a:r>
              <a:rPr lang="zh-CN" altLang="en-US" dirty="0" smtClean="0">
                <a:solidFill>
                  <a:srgbClr val="0000FF"/>
                </a:solidFill>
              </a:rPr>
              <a:t>后使用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标识符与变量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4221088"/>
            <a:ext cx="6192688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2number,  sales-price, 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old?man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 -amount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5445224"/>
            <a:ext cx="1404155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2299" y="5445224"/>
            <a:ext cx="1404155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不等于号 6"/>
          <p:cNvSpPr/>
          <p:nvPr/>
        </p:nvSpPr>
        <p:spPr>
          <a:xfrm>
            <a:off x="6417384" y="5518183"/>
            <a:ext cx="792088" cy="432048"/>
          </a:xfrm>
          <a:prstGeom prst="mathNotEqua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乘号 7"/>
          <p:cNvSpPr/>
          <p:nvPr/>
        </p:nvSpPr>
        <p:spPr>
          <a:xfrm>
            <a:off x="6588224" y="4257568"/>
            <a:ext cx="708609" cy="64807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9472" y="4313302"/>
            <a:ext cx="173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不合法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变量</a:t>
            </a:r>
            <a:r>
              <a:rPr lang="en-US" altLang="zh-CN" sz="2800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 smtClean="0"/>
              <a:t>为程序提供了一个</a:t>
            </a:r>
            <a:r>
              <a:rPr lang="zh-CN" altLang="en-US" dirty="0" smtClean="0">
                <a:solidFill>
                  <a:srgbClr val="0000FF"/>
                </a:solidFill>
              </a:rPr>
              <a:t>具名的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可供程序操作的内存空间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每个变量都有一个特定的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该类型决定了一个变量所占内存空间的大小及其在内存中的布局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变量所能表示和存储的数据范围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以及在该变量上所能进行的操作。</a:t>
            </a:r>
            <a:endParaRPr lang="en-US" altLang="zh-CN" dirty="0" smtClean="0"/>
          </a:p>
          <a:p>
            <a:r>
              <a:rPr lang="zh-CN" altLang="en-US" sz="2800" b="1" dirty="0" smtClean="0"/>
              <a:t>变量名</a:t>
            </a:r>
            <a:r>
              <a:rPr lang="en-US" altLang="zh-CN" sz="2800" b="1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为变量所取的名字称为</a:t>
            </a:r>
            <a:r>
              <a:rPr lang="zh-CN" altLang="en-US" b="1" dirty="0" smtClean="0">
                <a:solidFill>
                  <a:srgbClr val="FF0000"/>
                </a:solidFill>
              </a:rPr>
              <a:t>变量名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变量名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0000FF"/>
                </a:solidFill>
              </a:rPr>
              <a:t>标识符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变量名应由</a:t>
            </a:r>
            <a:r>
              <a:rPr lang="zh-CN" altLang="en-US" u="sng" dirty="0" smtClean="0"/>
              <a:t>字母</a:t>
            </a:r>
            <a:r>
              <a:rPr lang="en-US" altLang="zh-CN" dirty="0" smtClean="0"/>
              <a:t>, </a:t>
            </a:r>
            <a:r>
              <a:rPr lang="zh-CN" altLang="en-US" u="sng" dirty="0" smtClean="0"/>
              <a:t>数字</a:t>
            </a:r>
            <a:r>
              <a:rPr lang="en-US" altLang="zh-CN" dirty="0" smtClean="0"/>
              <a:t>, </a:t>
            </a:r>
            <a:r>
              <a:rPr lang="zh-CN" altLang="en-US" u="sng" dirty="0" smtClean="0"/>
              <a:t>下划线</a:t>
            </a:r>
            <a:r>
              <a:rPr lang="zh-CN" altLang="en-US" dirty="0" smtClean="0"/>
              <a:t>以及</a:t>
            </a:r>
            <a:r>
              <a:rPr lang="zh-CN" altLang="en-US" u="sng" dirty="0" smtClean="0"/>
              <a:t>美元符</a:t>
            </a:r>
            <a:r>
              <a:rPr lang="zh-CN" altLang="en-US" dirty="0" smtClean="0"/>
              <a:t>组成。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 smtClean="0"/>
              <a:t>标识符与变量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24768</TotalTime>
  <Words>4306</Words>
  <Application>Microsoft Office PowerPoint</Application>
  <PresentationFormat>全屏显示(4:3)</PresentationFormat>
  <Paragraphs>571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Times New Roman</vt:lpstr>
      <vt:lpstr>PresentationModel</vt:lpstr>
      <vt:lpstr>变量和基本类型</vt:lpstr>
      <vt:lpstr>本章内容</vt:lpstr>
      <vt:lpstr>1. C++ 字符集</vt:lpstr>
      <vt:lpstr>2. 基本内置类型</vt:lpstr>
      <vt:lpstr>2. 基本内置类型</vt:lpstr>
      <vt:lpstr>2. 基本内置类型</vt:lpstr>
      <vt:lpstr>2. 基本内置类型</vt:lpstr>
      <vt:lpstr>3. 标识符与变量</vt:lpstr>
      <vt:lpstr>3. 标识符与变量</vt:lpstr>
      <vt:lpstr>3. 标识符与变量</vt:lpstr>
      <vt:lpstr>3. 标识符与变量</vt:lpstr>
      <vt:lpstr>3. 标识符与变量</vt:lpstr>
      <vt:lpstr>4. 变量定义与初始化</vt:lpstr>
      <vt:lpstr>4. 变量定义与初始化</vt:lpstr>
      <vt:lpstr>4. 变量定义与初始化</vt:lpstr>
      <vt:lpstr>4. 变量定义与初始化</vt:lpstr>
      <vt:lpstr>5. 字面量常量</vt:lpstr>
      <vt:lpstr>5. 字面量常量</vt:lpstr>
      <vt:lpstr>5. 字面量常量</vt:lpstr>
      <vt:lpstr>5. 字面量常量</vt:lpstr>
      <vt:lpstr>5. 字面量常量</vt:lpstr>
      <vt:lpstr>5. 字面量常量</vt:lpstr>
      <vt:lpstr>5. 字面量常量</vt:lpstr>
      <vt:lpstr>5. 字面量常量 </vt:lpstr>
      <vt:lpstr>5. 字面量常量 </vt:lpstr>
      <vt:lpstr>5. 字面量常量</vt:lpstr>
      <vt:lpstr>5. 字面量常量</vt:lpstr>
      <vt:lpstr>6. const 与 constexpr 修饰符</vt:lpstr>
      <vt:lpstr>6. const 与 constexpr 修饰符</vt:lpstr>
      <vt:lpstr>7. 类型别名、auto类型说明符</vt:lpstr>
      <vt:lpstr>7. 类型别名、auto类型说明符</vt:lpstr>
      <vt:lpstr>8. 输入输出 (I/O) 流</vt:lpstr>
      <vt:lpstr>8. 输入输出 (I/O) 流</vt:lpstr>
      <vt:lpstr>8. 输入输出 (I/O) 流</vt:lpstr>
      <vt:lpstr>8. 输入输出 (I/O) 流</vt:lpstr>
      <vt:lpstr>8. 输入输出 (I/O) 流</vt:lpstr>
      <vt:lpstr>9. 流程图</vt:lpstr>
      <vt:lpstr>9. 流程图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Allennessy</cp:lastModifiedBy>
  <cp:revision>1209</cp:revision>
  <cp:lastPrinted>2015-01-14T13:07:52Z</cp:lastPrinted>
  <dcterms:created xsi:type="dcterms:W3CDTF">2014-02-27T13:03:11Z</dcterms:created>
  <dcterms:modified xsi:type="dcterms:W3CDTF">2018-09-11T05:03:02Z</dcterms:modified>
</cp:coreProperties>
</file>