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75" r:id="rId15"/>
    <p:sldId id="276" r:id="rId16"/>
    <p:sldId id="277" r:id="rId17"/>
    <p:sldId id="278" r:id="rId18"/>
    <p:sldId id="279" r:id="rId19"/>
    <p:sldId id="287" r:id="rId20"/>
    <p:sldId id="280" r:id="rId21"/>
    <p:sldId id="281" r:id="rId22"/>
    <p:sldId id="282" r:id="rId23"/>
    <p:sldId id="265" r:id="rId24"/>
    <p:sldId id="266" r:id="rId25"/>
    <p:sldId id="268" r:id="rId26"/>
    <p:sldId id="269" r:id="rId27"/>
    <p:sldId id="286" r:id="rId28"/>
    <p:sldId id="267" r:id="rId29"/>
    <p:sldId id="270" r:id="rId30"/>
    <p:sldId id="283" r:id="rId31"/>
    <p:sldId id="284" r:id="rId32"/>
    <p:sldId id="285"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3399"/>
    <a:srgbClr val="F79928"/>
    <a:srgbClr val="00FF00"/>
    <a:srgbClr val="F799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5161" autoAdjust="0"/>
  </p:normalViewPr>
  <p:slideViewPr>
    <p:cSldViewPr>
      <p:cViewPr varScale="1">
        <p:scale>
          <a:sx n="111" d="100"/>
          <a:sy n="111" d="100"/>
        </p:scale>
        <p:origin x="1818" y="108"/>
      </p:cViewPr>
      <p:guideLst>
        <p:guide orient="horz" pos="2160"/>
        <p:guide pos="2880"/>
      </p:guideLst>
    </p:cSldViewPr>
  </p:slideViewPr>
  <p:notesTextViewPr>
    <p:cViewPr>
      <p:scale>
        <a:sx n="3" d="2"/>
        <a:sy n="3" d="2"/>
      </p:scale>
      <p:origin x="0" y="0"/>
    </p:cViewPr>
  </p:notesTextViewPr>
  <p:notesViewPr>
    <p:cSldViewPr>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4FB98-12F8-42D0-BD22-3E79A7A5EBCD}" type="datetimeFigureOut">
              <a:rPr lang="zh-CN" altLang="en-US" smtClean="0"/>
              <a:t>2018/9/13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C75FF-108E-4E14-899A-0964B7DE7002}" type="slidenum">
              <a:rPr lang="zh-CN" altLang="en-US" smtClean="0"/>
              <a:t>‹#›</a:t>
            </a:fld>
            <a:endParaRPr lang="zh-CN" altLang="en-US"/>
          </a:p>
        </p:txBody>
      </p:sp>
    </p:spTree>
    <p:extLst>
      <p:ext uri="{BB962C8B-B14F-4D97-AF65-F5344CB8AC3E}">
        <p14:creationId xmlns:p14="http://schemas.microsoft.com/office/powerpoint/2010/main" val="3172629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D2CAC-268A-4249-AD13-74DA1F5D8F4D}" type="datetimeFigureOut">
              <a:rPr lang="zh-CN" altLang="en-US" smtClean="0"/>
              <a:t>2018/9/13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84E63-3FB6-4D25-A608-C543CEFE0660}" type="slidenum">
              <a:rPr lang="zh-CN" altLang="en-US" smtClean="0"/>
              <a:t>‹#›</a:t>
            </a:fld>
            <a:endParaRPr lang="zh-CN" altLang="en-US"/>
          </a:p>
        </p:txBody>
      </p:sp>
    </p:spTree>
    <p:extLst>
      <p:ext uri="{BB962C8B-B14F-4D97-AF65-F5344CB8AC3E}">
        <p14:creationId xmlns:p14="http://schemas.microsoft.com/office/powerpoint/2010/main" val="123988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gradFill>
          <a:gsLst>
            <a:gs pos="53000">
              <a:schemeClr val="bg1"/>
            </a:gs>
            <a:gs pos="0">
              <a:srgbClr val="00B0F0">
                <a:alpha val="9000"/>
              </a:srgbClr>
            </a:gs>
            <a:gs pos="100000">
              <a:srgbClr val="00B0F0">
                <a:alpha val="11000"/>
              </a:srgbClr>
            </a:gs>
          </a:gsLst>
          <a:lin ang="5400000" scaled="0"/>
        </a:gra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12041"/>
            <a:ext cx="9144000" cy="2633183"/>
          </a:xfrm>
          <a:prstGeom prst="rect">
            <a:avLst/>
          </a:prstGeom>
        </p:spPr>
      </p:pic>
      <p:sp>
        <p:nvSpPr>
          <p:cNvPr id="2" name="标题 1"/>
          <p:cNvSpPr>
            <a:spLocks noGrp="1"/>
          </p:cNvSpPr>
          <p:nvPr>
            <p:ph type="ctrTitle" hasCustomPrompt="1"/>
          </p:nvPr>
        </p:nvSpPr>
        <p:spPr>
          <a:xfrm>
            <a:off x="1624136" y="3244089"/>
            <a:ext cx="5828184" cy="1470025"/>
          </a:xfrm>
        </p:spPr>
        <p:txBody>
          <a:bodyPr>
            <a:normAutofit/>
          </a:bodyPr>
          <a:lstStyle>
            <a:lvl1pPr marL="0" algn="ctr" defTabSz="914400" rtl="0" eaLnBrk="1" latinLnBrk="0" hangingPunct="1">
              <a:defRPr lang="zh-CN" altLang="en-US" sz="6000" b="1" kern="1200" baseline="0" dirty="0">
                <a:solidFill>
                  <a:srgbClr val="FFFF00"/>
                </a:solidFill>
                <a:latin typeface="Arial" panose="020B0604020202020204" pitchFamily="34" charset="0"/>
                <a:ea typeface="微软雅黑" pitchFamily="34" charset="-122"/>
                <a:cs typeface="Arial" panose="020B0604020202020204" pitchFamily="34" charset="0"/>
              </a:defRPr>
            </a:lvl1pPr>
          </a:lstStyle>
          <a:p>
            <a:r>
              <a:rPr lang="en-US" altLang="zh-CN" dirty="0" smtClean="0"/>
              <a:t>Chapter Tittle</a:t>
            </a:r>
            <a:endParaRPr lang="zh-CN" altLang="en-US" dirty="0"/>
          </a:p>
        </p:txBody>
      </p:sp>
      <p:sp>
        <p:nvSpPr>
          <p:cNvPr id="3" name="副标题 2"/>
          <p:cNvSpPr>
            <a:spLocks noGrp="1"/>
          </p:cNvSpPr>
          <p:nvPr>
            <p:ph type="subTitle" idx="1" hasCustomPrompt="1"/>
          </p:nvPr>
        </p:nvSpPr>
        <p:spPr>
          <a:xfrm>
            <a:off x="5436096" y="4828265"/>
            <a:ext cx="3528392" cy="504056"/>
          </a:xfrm>
        </p:spPr>
        <p:txBody>
          <a:bodyPr>
            <a:normAutofit/>
          </a:bodyPr>
          <a:lstStyle>
            <a:lvl1pPr marL="0" indent="0" algn="ctr">
              <a:buNone/>
              <a:defRPr lang="zh-CN" altLang="en-US" sz="4000" b="1" kern="1200" baseline="0"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Teacher Name</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323528" y="1772816"/>
            <a:ext cx="6336704" cy="623248"/>
          </a:xfrm>
          <a:prstGeom prst="rect">
            <a:avLst/>
          </a:prstGeom>
          <a:noFill/>
        </p:spPr>
        <p:txBody>
          <a:bodyPr wrap="square" lIns="68580" tIns="34290" rIns="68580" bIns="34290" rtlCol="0">
            <a:spAutoFit/>
          </a:bodyPr>
          <a:lstStyle/>
          <a:p>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《C++</a:t>
            </a:r>
            <a:r>
              <a:rPr lang="zh-CN" altLang="en-US" sz="3600" b="1" kern="1200" dirty="0" smtClean="0">
                <a:solidFill>
                  <a:srgbClr val="0070C0"/>
                </a:solidFill>
                <a:latin typeface="Arial" panose="020B0604020202020204" pitchFamily="34" charset="0"/>
                <a:ea typeface="微软雅黑" pitchFamily="34" charset="-122"/>
                <a:cs typeface="Arial" panose="020B0604020202020204" pitchFamily="34" charset="0"/>
              </a:rPr>
              <a:t>程序设计</a:t>
            </a:r>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a:t>
            </a:r>
            <a:endParaRPr lang="zh-CN" altLang="en-US" sz="3600" b="1" kern="1200" dirty="0">
              <a:solidFill>
                <a:srgbClr val="0070C0"/>
              </a:solidFill>
              <a:latin typeface="Arial" panose="020B0604020202020204" pitchFamily="34" charset="0"/>
              <a:ea typeface="微软雅黑" pitchFamily="34" charset="-122"/>
              <a:cs typeface="Arial" panose="020B0604020202020204" pitchFamily="34" charset="0"/>
            </a:endParaRPr>
          </a:p>
        </p:txBody>
      </p:sp>
      <p:sp>
        <p:nvSpPr>
          <p:cNvPr id="4" name="矩形 3"/>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3573"/>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1412776"/>
            <a:ext cx="9144000" cy="540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7308304" y="6556456"/>
            <a:ext cx="1835696" cy="1129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85423" y="402753"/>
            <a:ext cx="2592470" cy="581071"/>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04" y="320836"/>
            <a:ext cx="943897" cy="947054"/>
          </a:xfrm>
          <a:prstGeom prst="rect">
            <a:avLst/>
          </a:prstGeom>
        </p:spPr>
      </p:pic>
      <p:sp>
        <p:nvSpPr>
          <p:cNvPr id="17" name="文本框 16"/>
          <p:cNvSpPr txBox="1"/>
          <p:nvPr userDrawn="1"/>
        </p:nvSpPr>
        <p:spPr>
          <a:xfrm>
            <a:off x="1043608" y="960983"/>
            <a:ext cx="2952328" cy="307777"/>
          </a:xfrm>
          <a:prstGeom prst="rect">
            <a:avLst/>
          </a:prstGeom>
          <a:noFill/>
        </p:spPr>
        <p:txBody>
          <a:bodyPr wrap="square" rtlCol="0">
            <a:spAutoFit/>
          </a:bodyPr>
          <a:lstStyle/>
          <a:p>
            <a:r>
              <a:rPr lang="en-US" altLang="zh-CN" sz="1400" b="1" dirty="0" smtClean="0"/>
              <a:t>HUAIYIN</a:t>
            </a:r>
            <a:r>
              <a:rPr lang="en-US" altLang="zh-CN" sz="1400" b="1" baseline="0" dirty="0" smtClean="0"/>
              <a:t> INSTITUTE OF TECHNOLOGY</a:t>
            </a:r>
            <a:endParaRPr lang="zh-CN" altLang="en-US" sz="1400" b="1" dirty="0"/>
          </a:p>
        </p:txBody>
      </p:sp>
    </p:spTree>
    <p:extLst>
      <p:ext uri="{BB962C8B-B14F-4D97-AF65-F5344CB8AC3E}">
        <p14:creationId xmlns:p14="http://schemas.microsoft.com/office/powerpoint/2010/main" val="245390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3" name="内容占位符 2"/>
          <p:cNvSpPr>
            <a:spLocks noGrp="1"/>
          </p:cNvSpPr>
          <p:nvPr>
            <p:ph idx="1" hasCustomPrompt="1"/>
          </p:nvPr>
        </p:nvSpPr>
        <p:spPr>
          <a:xfrm>
            <a:off x="323528" y="1038743"/>
            <a:ext cx="8496944" cy="5473207"/>
          </a:xfrm>
        </p:spPr>
        <p:txBody>
          <a:bodyPr>
            <a:normAutofit/>
          </a:bodyPr>
          <a:lstStyle>
            <a:lvl1pPr marL="0" indent="0" algn="just">
              <a:lnSpc>
                <a:spcPct val="120000"/>
              </a:lnSpc>
              <a:buFontTx/>
              <a:buNone/>
              <a:defRPr sz="2400" baseline="0">
                <a:latin typeface="Arial" panose="020B0604020202020204" pitchFamily="34" charset="0"/>
                <a:ea typeface="微软雅黑" pitchFamily="34" charset="-122"/>
                <a:cs typeface="Arial" panose="020B0604020202020204" pitchFamily="34" charset="0"/>
              </a:defRPr>
            </a:lvl1pPr>
            <a:lvl2pPr marL="457200" indent="0" algn="just">
              <a:buFontTx/>
              <a:buNone/>
              <a:defRPr sz="2400">
                <a:latin typeface="Times New Roman" pitchFamily="18" charset="0"/>
                <a:ea typeface="微软雅黑" pitchFamily="34" charset="-122"/>
                <a:cs typeface="Times New Roman" pitchFamily="18" charset="0"/>
              </a:defRPr>
            </a:lvl2pPr>
            <a:lvl3pPr marL="914400" indent="0" algn="just">
              <a:buFontTx/>
              <a:buNone/>
              <a:defRPr sz="2400">
                <a:latin typeface="Times New Roman" pitchFamily="18" charset="0"/>
                <a:ea typeface="微软雅黑" pitchFamily="34" charset="-122"/>
                <a:cs typeface="Times New Roman" pitchFamily="18" charset="0"/>
              </a:defRPr>
            </a:lvl3pPr>
            <a:lvl4pPr marL="1371600" indent="0" algn="just">
              <a:buFontTx/>
              <a:buNone/>
              <a:defRPr sz="2400">
                <a:latin typeface="Times New Roman" pitchFamily="18" charset="0"/>
                <a:ea typeface="微软雅黑" pitchFamily="34" charset="-122"/>
                <a:cs typeface="Times New Roman" pitchFamily="18" charset="0"/>
              </a:defRPr>
            </a:lvl4pPr>
            <a:lvl5pPr marL="1828800" indent="0" algn="just">
              <a:buFontTx/>
              <a:buNone/>
              <a:defRPr sz="2400">
                <a:latin typeface="Times New Roman" pitchFamily="18" charset="0"/>
                <a:ea typeface="微软雅黑" pitchFamily="34" charset="-122"/>
                <a:cs typeface="Times New Roman" pitchFamily="18" charset="0"/>
              </a:defRPr>
            </a:lvl5pPr>
          </a:lstStyle>
          <a:p>
            <a:pPr lvl="0"/>
            <a:r>
              <a:rPr lang="en-US" altLang="zh-CN" dirty="0" smtClean="0"/>
              <a:t>Insert Contents</a:t>
            </a:r>
            <a:endParaRPr lang="zh-CN" altLang="en-US" dirty="0"/>
          </a:p>
        </p:txBody>
      </p:sp>
      <p:sp>
        <p:nvSpPr>
          <p:cNvPr id="8" name="矩形 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2"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baseline="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5" name="矩形 14"/>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23528" y="1061521"/>
            <a:ext cx="4172272" cy="5450429"/>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en-US" altLang="zh-CN" dirty="0" smtClean="0"/>
              <a:t>Insert Contents</a:t>
            </a:r>
            <a:endParaRPr lang="zh-CN" altLang="en-US" dirty="0"/>
          </a:p>
        </p:txBody>
      </p:sp>
      <p:sp>
        <p:nvSpPr>
          <p:cNvPr id="4" name="内容占位符 3"/>
          <p:cNvSpPr>
            <a:spLocks noGrp="1"/>
          </p:cNvSpPr>
          <p:nvPr>
            <p:ph sz="half" idx="2" hasCustomPrompt="1"/>
          </p:nvPr>
        </p:nvSpPr>
        <p:spPr>
          <a:xfrm>
            <a:off x="4648200" y="1061521"/>
            <a:ext cx="4172272" cy="5450429"/>
          </a:xfrm>
        </p:spPr>
        <p:txBody>
          <a:bodyPr>
            <a:normAutofit/>
          </a:bodyPr>
          <a:lstStyle>
            <a:lvl1pPr marL="0" indent="0" algn="just">
              <a:lnSpc>
                <a:spcPct val="120000"/>
              </a:lnSpc>
              <a:buNone/>
              <a:defRPr lang="zh-CN" altLang="en-US" sz="2400"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marL="0" lvl="0" indent="0" algn="just" defTabSz="914400" rtl="0" eaLnBrk="1" latinLnBrk="0" hangingPunct="1">
              <a:spcBef>
                <a:spcPct val="20000"/>
              </a:spcBef>
              <a:buFont typeface="Arial" pitchFamily="34" charset="0"/>
              <a:buNone/>
            </a:pPr>
            <a:r>
              <a:rPr lang="en-US" altLang="zh-CN" dirty="0" smtClean="0"/>
              <a:t>Insert Contents</a:t>
            </a:r>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6" name="矩形 15"/>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8"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9" name="图片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0" name="矩形 19"/>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251520" y="1061046"/>
            <a:ext cx="4245868" cy="580673"/>
          </a:xfrm>
        </p:spPr>
        <p:txBody>
          <a:bodyPr anchor="b">
            <a:normAutofit/>
          </a:bodyPr>
          <a:lstStyle>
            <a:lvl1pPr marL="0" indent="0">
              <a:buNone/>
              <a:defRPr lang="zh-CN" altLang="en-US" sz="2400" b="1"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ltLang="zh-CN" dirty="0" err="1" smtClean="0"/>
              <a:t>Subtittle</a:t>
            </a:r>
            <a:endParaRPr lang="zh-CN" altLang="en-US" dirty="0"/>
          </a:p>
        </p:txBody>
      </p:sp>
      <p:sp>
        <p:nvSpPr>
          <p:cNvPr id="4" name="内容占位符 3"/>
          <p:cNvSpPr>
            <a:spLocks noGrp="1"/>
          </p:cNvSpPr>
          <p:nvPr>
            <p:ph sz="half" idx="2" hasCustomPrompt="1"/>
          </p:nvPr>
        </p:nvSpPr>
        <p:spPr>
          <a:xfrm>
            <a:off x="251520" y="1692499"/>
            <a:ext cx="4245868" cy="4760838"/>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sp>
        <p:nvSpPr>
          <p:cNvPr id="5" name="文本占位符 4"/>
          <p:cNvSpPr>
            <a:spLocks noGrp="1"/>
          </p:cNvSpPr>
          <p:nvPr>
            <p:ph type="body" sz="quarter" idx="3" hasCustomPrompt="1"/>
          </p:nvPr>
        </p:nvSpPr>
        <p:spPr>
          <a:xfrm>
            <a:off x="4645025" y="1052736"/>
            <a:ext cx="4247455" cy="588983"/>
          </a:xfrm>
        </p:spPr>
        <p:txBody>
          <a:bodyPr anchor="b"/>
          <a:lstStyle>
            <a:lvl1pPr marL="0" indent="0">
              <a:buNone/>
              <a:defRPr sz="2400" b="1">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err="1" smtClean="0"/>
              <a:t>Subtittle</a:t>
            </a:r>
            <a:endParaRPr lang="zh-CN" altLang="en-US" dirty="0"/>
          </a:p>
        </p:txBody>
      </p:sp>
      <p:sp>
        <p:nvSpPr>
          <p:cNvPr id="6" name="内容占位符 5"/>
          <p:cNvSpPr>
            <a:spLocks noGrp="1"/>
          </p:cNvSpPr>
          <p:nvPr>
            <p:ph sz="quarter" idx="4" hasCustomPrompt="1"/>
          </p:nvPr>
        </p:nvSpPr>
        <p:spPr>
          <a:xfrm>
            <a:off x="4645025" y="1692499"/>
            <a:ext cx="4247455" cy="4760837"/>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8" name="矩形 1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20"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2" name="矩形 21"/>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4" name="矩形 13"/>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6"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8" name="矩形 17"/>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0" r:id="rId2"/>
    <p:sldLayoutId id="2147483652" r:id="rId3"/>
    <p:sldLayoutId id="2147483653" r:id="rId4"/>
    <p:sldLayoutId id="2147483654"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表  达  式</a:t>
            </a:r>
            <a:endParaRPr lang="zh-CN" altLang="en-US" dirty="0"/>
          </a:p>
        </p:txBody>
      </p:sp>
      <p:sp>
        <p:nvSpPr>
          <p:cNvPr id="3" name="副标题 2"/>
          <p:cNvSpPr>
            <a:spLocks noGrp="1"/>
          </p:cNvSpPr>
          <p:nvPr>
            <p:ph type="subTitle" idx="1"/>
          </p:nvPr>
        </p:nvSpPr>
        <p:spPr/>
        <p:txBody>
          <a:bodyPr>
            <a:normAutofit fontScale="77500" lnSpcReduction="20000"/>
          </a:bodyPr>
          <a:lstStyle/>
          <a:p>
            <a:r>
              <a:rPr lang="zh-CN" altLang="en-US" dirty="0" smtClean="0"/>
              <a:t>主讲教师：于永涛</a:t>
            </a:r>
            <a:endParaRPr lang="zh-CN" altLang="en-US" dirty="0"/>
          </a:p>
        </p:txBody>
      </p:sp>
    </p:spTree>
    <p:extLst>
      <p:ext uri="{BB962C8B-B14F-4D97-AF65-F5344CB8AC3E}">
        <p14:creationId xmlns:p14="http://schemas.microsoft.com/office/powerpoint/2010/main" val="438150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赋值运算符</a:t>
            </a:r>
            <a:r>
              <a:rPr lang="en-US" altLang="zh-CN" sz="2800" b="1" dirty="0" smtClean="0"/>
              <a:t>:</a:t>
            </a:r>
          </a:p>
          <a:p>
            <a:r>
              <a:rPr lang="en-US" altLang="zh-CN" b="1" dirty="0" smtClean="0">
                <a:solidFill>
                  <a:srgbClr val="FF0000"/>
                </a:solidFill>
              </a:rPr>
              <a:t>= </a:t>
            </a:r>
            <a:r>
              <a:rPr lang="en-US" altLang="zh-CN" dirty="0" smtClean="0"/>
              <a:t>     </a:t>
            </a:r>
            <a:r>
              <a:rPr lang="en-US" altLang="zh-CN" b="1" dirty="0" smtClean="0">
                <a:solidFill>
                  <a:srgbClr val="0000FF"/>
                </a:solidFill>
              </a:rPr>
              <a:t>+=      -=      *=       /=      %=</a:t>
            </a:r>
          </a:p>
          <a:p>
            <a:pPr>
              <a:spcBef>
                <a:spcPts val="1800"/>
              </a:spcBef>
            </a:pPr>
            <a:r>
              <a:rPr lang="zh-CN" altLang="en-US" sz="2800" b="1" dirty="0" smtClean="0"/>
              <a:t>赋值表达式</a:t>
            </a:r>
            <a:r>
              <a:rPr lang="en-US" altLang="zh-CN" sz="2800" b="1" dirty="0" smtClean="0"/>
              <a:t>:</a:t>
            </a:r>
          </a:p>
          <a:p>
            <a:pPr indent="357188">
              <a:spcAft>
                <a:spcPts val="1200"/>
              </a:spcAft>
            </a:pPr>
            <a:r>
              <a:rPr lang="en-US" altLang="zh-CN" dirty="0" smtClean="0">
                <a:solidFill>
                  <a:srgbClr val="FF3399"/>
                </a:solidFill>
              </a:rPr>
              <a:t>[</a:t>
            </a:r>
            <a:r>
              <a:rPr lang="en-US" altLang="zh-CN" dirty="0" err="1">
                <a:solidFill>
                  <a:srgbClr val="FF3399"/>
                </a:solidFill>
              </a:rPr>
              <a:t>l</a:t>
            </a:r>
            <a:r>
              <a:rPr lang="en-US" altLang="zh-CN" dirty="0" err="1" smtClean="0">
                <a:solidFill>
                  <a:srgbClr val="FF3399"/>
                </a:solidFill>
              </a:rPr>
              <a:t>value</a:t>
            </a:r>
            <a:r>
              <a:rPr lang="en-US" altLang="zh-CN" dirty="0" smtClean="0">
                <a:solidFill>
                  <a:srgbClr val="FF3399"/>
                </a:solidFill>
              </a:rPr>
              <a:t> expression] </a:t>
            </a:r>
            <a:r>
              <a:rPr lang="en-US" altLang="zh-CN" dirty="0" smtClean="0">
                <a:solidFill>
                  <a:srgbClr val="0000FF"/>
                </a:solidFill>
              </a:rPr>
              <a:t>&lt;assignment operator&gt;</a:t>
            </a:r>
            <a:r>
              <a:rPr lang="en-US" altLang="zh-CN" dirty="0" smtClean="0"/>
              <a:t> </a:t>
            </a:r>
            <a:r>
              <a:rPr lang="en-US" altLang="zh-CN" dirty="0" smtClean="0">
                <a:solidFill>
                  <a:srgbClr val="FF3399"/>
                </a:solidFill>
              </a:rPr>
              <a:t>[expression]</a:t>
            </a:r>
          </a:p>
          <a:p>
            <a:r>
              <a:rPr lang="zh-CN" altLang="en-US" b="1" dirty="0" smtClean="0"/>
              <a:t>说明</a:t>
            </a:r>
            <a:r>
              <a:rPr lang="en-US" altLang="zh-CN" b="1" dirty="0" smtClean="0"/>
              <a:t>:</a:t>
            </a:r>
            <a:endParaRPr lang="en-US" altLang="zh-CN" dirty="0" smtClean="0">
              <a:solidFill>
                <a:srgbClr val="FF3399"/>
              </a:solidFill>
            </a:endParaRPr>
          </a:p>
          <a:p>
            <a:pPr marL="342900" indent="-342900">
              <a:buFont typeface="Arial" panose="020B0604020202020204" pitchFamily="34" charset="0"/>
              <a:buChar char="•"/>
            </a:pPr>
            <a:r>
              <a:rPr lang="en-US" altLang="zh-CN" dirty="0" smtClean="0">
                <a:solidFill>
                  <a:srgbClr val="FF3399"/>
                </a:solidFill>
              </a:rPr>
              <a:t>[</a:t>
            </a:r>
            <a:r>
              <a:rPr lang="en-US" altLang="zh-CN" dirty="0" err="1">
                <a:solidFill>
                  <a:srgbClr val="FF3399"/>
                </a:solidFill>
              </a:rPr>
              <a:t>lvalue</a:t>
            </a:r>
            <a:r>
              <a:rPr lang="en-US" altLang="zh-CN" dirty="0">
                <a:solidFill>
                  <a:srgbClr val="FF3399"/>
                </a:solidFill>
              </a:rPr>
              <a:t> expression]</a:t>
            </a:r>
            <a:r>
              <a:rPr lang="en-US" altLang="zh-CN" dirty="0" smtClean="0"/>
              <a:t> </a:t>
            </a:r>
            <a:r>
              <a:rPr lang="zh-CN" altLang="en-US" dirty="0" smtClean="0"/>
              <a:t>必须是一个</a:t>
            </a:r>
            <a:r>
              <a:rPr lang="zh-CN" altLang="en-US" dirty="0" smtClean="0">
                <a:solidFill>
                  <a:srgbClr val="0000FF"/>
                </a:solidFill>
              </a:rPr>
              <a:t>非常量左值表达式</a:t>
            </a:r>
            <a:r>
              <a:rPr lang="en-US" altLang="zh-CN" dirty="0" smtClean="0"/>
              <a:t>, </a:t>
            </a:r>
            <a:r>
              <a:rPr lang="zh-CN" altLang="en-US" dirty="0" smtClean="0"/>
              <a:t>如</a:t>
            </a:r>
            <a:r>
              <a:rPr lang="en-US" altLang="zh-CN" dirty="0" smtClean="0"/>
              <a:t>: </a:t>
            </a:r>
            <a:r>
              <a:rPr lang="zh-CN" altLang="en-US" dirty="0" smtClean="0"/>
              <a:t>变量。</a:t>
            </a:r>
            <a:endParaRPr lang="en-US" altLang="zh-CN" dirty="0" smtClean="0"/>
          </a:p>
          <a:p>
            <a:pPr marL="342900" indent="-342900">
              <a:buFont typeface="Arial" panose="020B0604020202020204" pitchFamily="34" charset="0"/>
              <a:buChar char="•"/>
            </a:pPr>
            <a:r>
              <a:rPr lang="zh-CN" altLang="en-US" dirty="0" smtClean="0"/>
              <a:t>赋值运算符左右两边的操作数的</a:t>
            </a:r>
            <a:r>
              <a:rPr lang="zh-CN" altLang="en-US" dirty="0" smtClean="0">
                <a:solidFill>
                  <a:srgbClr val="0000FF"/>
                </a:solidFill>
              </a:rPr>
              <a:t>类型要具有一致性</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t>运算方式</a:t>
            </a:r>
            <a:r>
              <a:rPr lang="en-US" altLang="zh-CN" dirty="0" smtClean="0"/>
              <a:t>: </a:t>
            </a:r>
            <a:r>
              <a:rPr lang="zh-CN" altLang="en-US" dirty="0" smtClean="0"/>
              <a:t>首先</a:t>
            </a:r>
            <a:r>
              <a:rPr lang="en-US" altLang="zh-CN" dirty="0" smtClean="0"/>
              <a:t>, </a:t>
            </a:r>
            <a:r>
              <a:rPr lang="zh-CN" altLang="en-US" dirty="0" smtClean="0"/>
              <a:t>计算 </a:t>
            </a:r>
            <a:r>
              <a:rPr lang="en-US" altLang="zh-CN" dirty="0" smtClean="0">
                <a:solidFill>
                  <a:srgbClr val="FF3399"/>
                </a:solidFill>
              </a:rPr>
              <a:t>[expression] </a:t>
            </a:r>
            <a:r>
              <a:rPr lang="zh-CN" altLang="en-US" dirty="0" smtClean="0"/>
              <a:t>的值</a:t>
            </a:r>
            <a:r>
              <a:rPr lang="en-US" altLang="zh-CN" dirty="0" smtClean="0"/>
              <a:t>; </a:t>
            </a:r>
            <a:r>
              <a:rPr lang="zh-CN" altLang="en-US" dirty="0" smtClean="0"/>
              <a:t>然后</a:t>
            </a:r>
            <a:r>
              <a:rPr lang="en-US" altLang="zh-CN" dirty="0" smtClean="0"/>
              <a:t>, </a:t>
            </a:r>
            <a:r>
              <a:rPr lang="zh-CN" altLang="en-US" dirty="0" smtClean="0"/>
              <a:t>将其值赋给左边的</a:t>
            </a:r>
            <a:r>
              <a:rPr lang="en-US" altLang="zh-CN" dirty="0" smtClean="0"/>
              <a:t> </a:t>
            </a:r>
            <a:r>
              <a:rPr lang="en-US" altLang="zh-CN" dirty="0" smtClean="0">
                <a:solidFill>
                  <a:srgbClr val="FF3399"/>
                </a:solidFill>
              </a:rPr>
              <a:t>[</a:t>
            </a:r>
            <a:r>
              <a:rPr lang="en-US" altLang="zh-CN" dirty="0" err="1" smtClean="0">
                <a:solidFill>
                  <a:srgbClr val="FF3399"/>
                </a:solidFill>
              </a:rPr>
              <a:t>lvalue</a:t>
            </a:r>
            <a:r>
              <a:rPr lang="en-US" altLang="zh-CN" dirty="0" smtClean="0">
                <a:solidFill>
                  <a:srgbClr val="FF3399"/>
                </a:solidFill>
              </a:rPr>
              <a:t> expression]</a:t>
            </a:r>
            <a:r>
              <a:rPr lang="zh-CN" altLang="en-US" dirty="0" smtClean="0"/>
              <a:t>。</a:t>
            </a:r>
            <a:r>
              <a:rPr lang="zh-CN" altLang="en-US" b="1" dirty="0" smtClean="0"/>
              <a:t>赋值表达式的结果就是 </a:t>
            </a:r>
            <a:r>
              <a:rPr lang="en-US" altLang="zh-CN" b="1" dirty="0" smtClean="0">
                <a:solidFill>
                  <a:srgbClr val="FF3399"/>
                </a:solidFill>
              </a:rPr>
              <a:t>[</a:t>
            </a:r>
            <a:r>
              <a:rPr lang="en-US" altLang="zh-CN" b="1" dirty="0" err="1" smtClean="0">
                <a:solidFill>
                  <a:srgbClr val="FF3399"/>
                </a:solidFill>
              </a:rPr>
              <a:t>lvalue</a:t>
            </a:r>
            <a:r>
              <a:rPr lang="en-US" altLang="zh-CN" b="1" dirty="0" smtClean="0">
                <a:solidFill>
                  <a:srgbClr val="FF3399"/>
                </a:solidFill>
              </a:rPr>
              <a:t> expression]</a:t>
            </a:r>
            <a:r>
              <a:rPr lang="en-US" altLang="zh-CN" b="1" dirty="0" smtClean="0"/>
              <a:t> </a:t>
            </a:r>
            <a:r>
              <a:rPr lang="zh-CN" altLang="en-US" b="1" dirty="0" smtClean="0"/>
              <a:t>的值</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4. </a:t>
            </a:r>
            <a:r>
              <a:rPr lang="zh-CN" altLang="en-US" dirty="0" smtClean="0"/>
              <a:t>赋值运算符</a:t>
            </a:r>
            <a:endParaRPr lang="zh-CN" altLang="en-US" dirty="0"/>
          </a:p>
        </p:txBody>
      </p:sp>
      <p:sp>
        <p:nvSpPr>
          <p:cNvPr id="4" name="矩形 3"/>
          <p:cNvSpPr/>
          <p:nvPr/>
        </p:nvSpPr>
        <p:spPr>
          <a:xfrm>
            <a:off x="5153617" y="1556792"/>
            <a:ext cx="3090792"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复合赋值运算符</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 name="直接连接符 5"/>
          <p:cNvCxnSpPr/>
          <p:nvPr/>
        </p:nvCxnSpPr>
        <p:spPr>
          <a:xfrm>
            <a:off x="1115616" y="2060848"/>
            <a:ext cx="37444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圆角矩形标注 4"/>
          <p:cNvSpPr/>
          <p:nvPr/>
        </p:nvSpPr>
        <p:spPr>
          <a:xfrm>
            <a:off x="5241688" y="3501008"/>
            <a:ext cx="1944216" cy="504056"/>
          </a:xfrm>
          <a:prstGeom prst="wedgeRoundRectCallout">
            <a:avLst>
              <a:gd name="adj1" fmla="val 66575"/>
              <a:gd name="adj2" fmla="val -99227"/>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可以是列表</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3336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randombar(horizont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lnSpcReduction="10000"/>
          </a:bodyPr>
          <a:lstStyle/>
          <a:p>
            <a:r>
              <a:rPr lang="zh-CN" altLang="en-US" b="1" dirty="0" smtClean="0">
                <a:solidFill>
                  <a:srgbClr val="FF0000"/>
                </a:solidFill>
              </a:rPr>
              <a:t>左值 </a:t>
            </a:r>
            <a:r>
              <a:rPr lang="en-US" altLang="zh-CN" b="1" dirty="0" smtClean="0">
                <a:solidFill>
                  <a:srgbClr val="FF0000"/>
                </a:solidFill>
              </a:rPr>
              <a:t>(</a:t>
            </a:r>
            <a:r>
              <a:rPr lang="en-US" altLang="zh-CN" b="1" dirty="0" err="1" smtClean="0">
                <a:solidFill>
                  <a:srgbClr val="FF0000"/>
                </a:solidFill>
              </a:rPr>
              <a:t>lvalue</a:t>
            </a:r>
            <a:r>
              <a:rPr lang="en-US" altLang="zh-CN" b="1" dirty="0" smtClean="0">
                <a:solidFill>
                  <a:srgbClr val="FF0000"/>
                </a:solidFill>
              </a:rPr>
              <a:t>): </a:t>
            </a:r>
          </a:p>
          <a:p>
            <a:r>
              <a:rPr lang="zh-CN" altLang="en-US" dirty="0"/>
              <a:t>能出现在赋值表达式</a:t>
            </a:r>
            <a:r>
              <a:rPr lang="zh-CN" altLang="en-US" b="1" dirty="0">
                <a:solidFill>
                  <a:srgbClr val="0000FF"/>
                </a:solidFill>
              </a:rPr>
              <a:t>左边</a:t>
            </a:r>
            <a:r>
              <a:rPr lang="zh-CN" altLang="en-US" dirty="0"/>
              <a:t>的</a:t>
            </a:r>
            <a:r>
              <a:rPr lang="zh-CN" altLang="en-US" dirty="0" smtClean="0"/>
              <a:t>表达式</a:t>
            </a:r>
            <a:r>
              <a:rPr lang="zh-CN" altLang="en-US" dirty="0"/>
              <a:t>。左</a:t>
            </a:r>
            <a:r>
              <a:rPr lang="zh-CN" altLang="en-US" dirty="0" smtClean="0"/>
              <a:t>值具有</a:t>
            </a:r>
            <a:r>
              <a:rPr lang="zh-CN" altLang="en-US" dirty="0">
                <a:solidFill>
                  <a:srgbClr val="0000FF"/>
                </a:solidFill>
              </a:rPr>
              <a:t>存储数据的</a:t>
            </a:r>
            <a:r>
              <a:rPr lang="zh-CN" altLang="en-US" dirty="0" smtClean="0">
                <a:solidFill>
                  <a:srgbClr val="0000FF"/>
                </a:solidFill>
              </a:rPr>
              <a:t>空间</a:t>
            </a:r>
            <a:r>
              <a:rPr lang="en-US" altLang="zh-CN" dirty="0" smtClean="0"/>
              <a:t>, </a:t>
            </a:r>
            <a:r>
              <a:rPr lang="zh-CN" altLang="en-US" dirty="0" smtClean="0"/>
              <a:t>通常</a:t>
            </a:r>
            <a:r>
              <a:rPr lang="zh-CN" altLang="en-US" dirty="0"/>
              <a:t>是</a:t>
            </a:r>
            <a:r>
              <a:rPr lang="zh-CN" altLang="en-US" dirty="0">
                <a:solidFill>
                  <a:srgbClr val="0000FF"/>
                </a:solidFill>
              </a:rPr>
              <a:t>变量</a:t>
            </a:r>
            <a:r>
              <a:rPr lang="zh-CN" altLang="en-US" dirty="0" smtClean="0">
                <a:solidFill>
                  <a:srgbClr val="0000FF"/>
                </a:solidFill>
              </a:rPr>
              <a:t>标识符</a:t>
            </a:r>
            <a:r>
              <a:rPr lang="zh-CN" altLang="en-US" dirty="0" smtClean="0"/>
              <a:t>。左值既可以读取也可以被修改。如</a:t>
            </a:r>
            <a:r>
              <a:rPr lang="en-US" altLang="zh-CN" dirty="0" smtClean="0"/>
              <a:t>: </a:t>
            </a:r>
            <a:r>
              <a:rPr lang="zh-CN" altLang="en-US" dirty="0" smtClean="0"/>
              <a:t>变量</a:t>
            </a:r>
            <a:endParaRPr lang="en-US" altLang="zh-CN" dirty="0" smtClean="0"/>
          </a:p>
          <a:p>
            <a:pPr>
              <a:spcAft>
                <a:spcPts val="1200"/>
              </a:spcAft>
            </a:pPr>
            <a:r>
              <a:rPr lang="zh-CN" altLang="en-US" dirty="0" smtClean="0"/>
              <a:t>例如</a:t>
            </a:r>
            <a:r>
              <a:rPr lang="en-US" altLang="zh-CN" dirty="0" smtClean="0"/>
              <a:t>:  </a:t>
            </a:r>
            <a:r>
              <a:rPr lang="en-US" altLang="zh-CN" dirty="0" err="1" smtClean="0">
                <a:solidFill>
                  <a:srgbClr val="0000FF"/>
                </a:solidFill>
              </a:rPr>
              <a:t>int</a:t>
            </a:r>
            <a:r>
              <a:rPr lang="en-US" altLang="zh-CN" dirty="0" smtClean="0"/>
              <a:t> a;     a = 10;    </a:t>
            </a:r>
            <a:r>
              <a:rPr lang="en-US" altLang="zh-CN" dirty="0" smtClean="0">
                <a:solidFill>
                  <a:srgbClr val="00B050"/>
                </a:solidFill>
              </a:rPr>
              <a:t>// a </a:t>
            </a:r>
            <a:r>
              <a:rPr lang="zh-CN" altLang="en-US" dirty="0" smtClean="0">
                <a:solidFill>
                  <a:srgbClr val="00B050"/>
                </a:solidFill>
              </a:rPr>
              <a:t>为左值</a:t>
            </a:r>
            <a:endParaRPr lang="en-US" altLang="zh-CN" dirty="0" smtClean="0">
              <a:solidFill>
                <a:srgbClr val="00B050"/>
              </a:solidFill>
            </a:endParaRPr>
          </a:p>
          <a:p>
            <a:r>
              <a:rPr lang="zh-CN" altLang="en-US" b="1" dirty="0" smtClean="0">
                <a:solidFill>
                  <a:srgbClr val="FF0000"/>
                </a:solidFill>
              </a:rPr>
              <a:t>右值 </a:t>
            </a:r>
            <a:r>
              <a:rPr lang="en-US" altLang="zh-CN" b="1" dirty="0" smtClean="0">
                <a:solidFill>
                  <a:srgbClr val="FF0000"/>
                </a:solidFill>
              </a:rPr>
              <a:t>(</a:t>
            </a:r>
            <a:r>
              <a:rPr lang="en-US" altLang="zh-CN" b="1" dirty="0" err="1" smtClean="0">
                <a:solidFill>
                  <a:srgbClr val="FF0000"/>
                </a:solidFill>
              </a:rPr>
              <a:t>rvalue</a:t>
            </a:r>
            <a:r>
              <a:rPr lang="en-US" altLang="zh-CN" b="1" dirty="0" smtClean="0">
                <a:solidFill>
                  <a:srgbClr val="FF0000"/>
                </a:solidFill>
              </a:rPr>
              <a:t>):</a:t>
            </a:r>
            <a:r>
              <a:rPr lang="zh-CN" altLang="en-US" b="1" dirty="0" smtClean="0">
                <a:solidFill>
                  <a:srgbClr val="FF0000"/>
                </a:solidFill>
              </a:rPr>
              <a:t> </a:t>
            </a:r>
            <a:endParaRPr lang="en-US" altLang="zh-CN" b="1" dirty="0" smtClean="0">
              <a:solidFill>
                <a:srgbClr val="FF0000"/>
              </a:solidFill>
            </a:endParaRPr>
          </a:p>
          <a:p>
            <a:r>
              <a:rPr lang="zh-CN" altLang="en-US" dirty="0" smtClean="0"/>
              <a:t>只能出现在赋值表达式</a:t>
            </a:r>
            <a:r>
              <a:rPr lang="zh-CN" altLang="en-US" b="1" dirty="0" smtClean="0">
                <a:solidFill>
                  <a:srgbClr val="0000FF"/>
                </a:solidFill>
              </a:rPr>
              <a:t>右边</a:t>
            </a:r>
            <a:r>
              <a:rPr lang="zh-CN" altLang="en-US" dirty="0" smtClean="0"/>
              <a:t>的表达式。右值只能读取不能被修改。如</a:t>
            </a:r>
            <a:r>
              <a:rPr lang="en-US" altLang="zh-CN" dirty="0" smtClean="0"/>
              <a:t>: </a:t>
            </a:r>
            <a:r>
              <a:rPr lang="zh-CN" altLang="en-US" dirty="0" smtClean="0"/>
              <a:t>常量</a:t>
            </a:r>
            <a:endParaRPr lang="en-US" altLang="zh-CN" dirty="0" smtClean="0"/>
          </a:p>
          <a:p>
            <a:pPr>
              <a:spcAft>
                <a:spcPts val="1200"/>
              </a:spcAft>
            </a:pPr>
            <a:r>
              <a:rPr lang="zh-CN" altLang="en-US" dirty="0" smtClean="0"/>
              <a:t>例如</a:t>
            </a:r>
            <a:r>
              <a:rPr lang="en-US" altLang="zh-CN" dirty="0" smtClean="0"/>
              <a:t>: </a:t>
            </a: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FF"/>
                </a:solidFill>
              </a:rPr>
              <a:t> </a:t>
            </a:r>
            <a:r>
              <a:rPr lang="en-US" altLang="zh-CN" dirty="0" smtClean="0"/>
              <a:t>a;     </a:t>
            </a:r>
            <a:r>
              <a:rPr lang="en-US" altLang="zh-CN" dirty="0" err="1" smtClean="0">
                <a:solidFill>
                  <a:srgbClr val="FF0000"/>
                </a:solidFill>
              </a:rPr>
              <a:t>const</a:t>
            </a:r>
            <a:r>
              <a:rPr lang="en-US" altLang="zh-CN" dirty="0" smtClean="0"/>
              <a:t> </a:t>
            </a:r>
            <a:r>
              <a:rPr lang="en-US" altLang="zh-CN" dirty="0" err="1" smtClean="0">
                <a:solidFill>
                  <a:srgbClr val="0000FF"/>
                </a:solidFill>
              </a:rPr>
              <a:t>int</a:t>
            </a:r>
            <a:r>
              <a:rPr lang="en-US" altLang="zh-CN" dirty="0" smtClean="0"/>
              <a:t> b = 10;     a = b;    </a:t>
            </a:r>
            <a:r>
              <a:rPr lang="en-US" altLang="zh-CN" dirty="0" smtClean="0">
                <a:solidFill>
                  <a:srgbClr val="00B050"/>
                </a:solidFill>
              </a:rPr>
              <a:t>// b </a:t>
            </a:r>
            <a:r>
              <a:rPr lang="zh-CN" altLang="en-US" dirty="0" smtClean="0">
                <a:solidFill>
                  <a:srgbClr val="00B050"/>
                </a:solidFill>
              </a:rPr>
              <a:t>为右值</a:t>
            </a:r>
            <a:endParaRPr lang="en-US" altLang="zh-CN" dirty="0" smtClean="0">
              <a:solidFill>
                <a:srgbClr val="00B050"/>
              </a:solidFill>
            </a:endParaRPr>
          </a:p>
          <a:p>
            <a:r>
              <a:rPr lang="zh-CN" altLang="en-US" b="1" dirty="0" smtClean="0"/>
              <a:t>说明</a:t>
            </a:r>
            <a:r>
              <a:rPr lang="en-US" altLang="zh-CN" b="1" dirty="0" smtClean="0"/>
              <a:t>:</a:t>
            </a:r>
          </a:p>
          <a:p>
            <a:r>
              <a:rPr lang="zh-CN" altLang="en-US" dirty="0" smtClean="0"/>
              <a:t>右值只能出现在赋值表达式的右边</a:t>
            </a:r>
            <a:r>
              <a:rPr lang="en-US" altLang="zh-CN" dirty="0" smtClean="0"/>
              <a:t>, </a:t>
            </a:r>
            <a:r>
              <a:rPr lang="zh-CN" altLang="en-US" dirty="0" smtClean="0"/>
              <a:t>而左值既可以出现在赋值表达式的左边</a:t>
            </a:r>
            <a:r>
              <a:rPr lang="en-US" altLang="zh-CN" dirty="0" smtClean="0"/>
              <a:t>, </a:t>
            </a:r>
            <a:r>
              <a:rPr lang="zh-CN" altLang="en-US" dirty="0" smtClean="0"/>
              <a:t>又可以出现在赋值表达式的右边。</a:t>
            </a:r>
            <a:endParaRPr lang="en-US" altLang="zh-CN" dirty="0"/>
          </a:p>
        </p:txBody>
      </p:sp>
      <p:sp>
        <p:nvSpPr>
          <p:cNvPr id="3" name="标题 2"/>
          <p:cNvSpPr>
            <a:spLocks noGrp="1"/>
          </p:cNvSpPr>
          <p:nvPr>
            <p:ph type="title"/>
          </p:nvPr>
        </p:nvSpPr>
        <p:spPr/>
        <p:txBody>
          <a:bodyPr/>
          <a:lstStyle/>
          <a:p>
            <a:r>
              <a:rPr lang="en-US" altLang="zh-CN" dirty="0"/>
              <a:t>4. </a:t>
            </a:r>
            <a:r>
              <a:rPr lang="zh-CN" altLang="en-US" dirty="0"/>
              <a:t>赋值运算符</a:t>
            </a:r>
          </a:p>
        </p:txBody>
      </p:sp>
    </p:spTree>
    <p:extLst>
      <p:ext uri="{BB962C8B-B14F-4D97-AF65-F5344CB8AC3E}">
        <p14:creationId xmlns:p14="http://schemas.microsoft.com/office/powerpoint/2010/main" val="313432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8" dur="500"/>
                                        <p:tgtEl>
                                          <p:spTgt spid="2">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640960" cy="5630617"/>
          </a:xfrm>
        </p:spPr>
        <p:txBody>
          <a:bodyPr>
            <a:normAutofit/>
          </a:bodyPr>
          <a:lstStyle/>
          <a:p>
            <a:r>
              <a:rPr lang="zh-CN" altLang="en-US" b="1" dirty="0" smtClean="0"/>
              <a:t>例如</a:t>
            </a:r>
            <a:r>
              <a:rPr lang="en-US" altLang="zh-CN" b="1" dirty="0" smtClean="0"/>
              <a:t>:</a:t>
            </a:r>
          </a:p>
          <a:p>
            <a:pPr>
              <a:lnSpc>
                <a:spcPct val="100000"/>
              </a:lnSpc>
            </a:pPr>
            <a:r>
              <a:rPr lang="en-US" altLang="zh-CN" dirty="0" smtClean="0">
                <a:solidFill>
                  <a:srgbClr val="0000FF"/>
                </a:solidFill>
              </a:rPr>
              <a:t>int</a:t>
            </a:r>
            <a:r>
              <a:rPr lang="en-US" altLang="zh-CN" dirty="0" smtClean="0"/>
              <a:t> a, b, c;</a:t>
            </a:r>
          </a:p>
          <a:p>
            <a:pPr>
              <a:lnSpc>
                <a:spcPct val="100000"/>
              </a:lnSpc>
            </a:pPr>
            <a:r>
              <a:rPr lang="en-US" altLang="zh-CN" dirty="0" smtClean="0"/>
              <a:t>a</a:t>
            </a:r>
            <a:r>
              <a:rPr lang="en-US" altLang="zh-CN" dirty="0" smtClean="0">
                <a:solidFill>
                  <a:srgbClr val="FF0000"/>
                </a:solidFill>
              </a:rPr>
              <a:t> = </a:t>
            </a:r>
            <a:r>
              <a:rPr lang="en-US" altLang="zh-CN" dirty="0" smtClean="0"/>
              <a:t>1;          </a:t>
            </a:r>
            <a:r>
              <a:rPr lang="en-US" altLang="zh-CN" dirty="0" smtClean="0">
                <a:solidFill>
                  <a:srgbClr val="00B050"/>
                </a:solidFill>
              </a:rPr>
              <a:t>// OK,  </a:t>
            </a:r>
            <a:r>
              <a:rPr lang="zh-CN" altLang="en-US" dirty="0" smtClean="0">
                <a:solidFill>
                  <a:srgbClr val="00B050"/>
                </a:solidFill>
              </a:rPr>
              <a:t>将值 </a:t>
            </a:r>
            <a:r>
              <a:rPr lang="en-US" altLang="zh-CN" dirty="0" smtClean="0">
                <a:solidFill>
                  <a:srgbClr val="00B050"/>
                </a:solidFill>
              </a:rPr>
              <a:t>1 </a:t>
            </a:r>
            <a:r>
              <a:rPr lang="zh-CN" altLang="en-US" dirty="0" smtClean="0">
                <a:solidFill>
                  <a:srgbClr val="00B050"/>
                </a:solidFill>
              </a:rPr>
              <a:t>赋值给 </a:t>
            </a:r>
            <a:r>
              <a:rPr lang="en-US" altLang="zh-CN" dirty="0" smtClean="0">
                <a:solidFill>
                  <a:srgbClr val="00B050"/>
                </a:solidFill>
              </a:rPr>
              <a:t>a</a:t>
            </a:r>
          </a:p>
          <a:p>
            <a:pPr>
              <a:lnSpc>
                <a:spcPct val="100000"/>
              </a:lnSpc>
            </a:pPr>
            <a:r>
              <a:rPr lang="en-US" altLang="zh-CN" dirty="0"/>
              <a:t>b </a:t>
            </a:r>
            <a:r>
              <a:rPr lang="en-US" altLang="zh-CN" dirty="0">
                <a:solidFill>
                  <a:srgbClr val="FF0000"/>
                </a:solidFill>
              </a:rPr>
              <a:t>=</a:t>
            </a:r>
            <a:r>
              <a:rPr lang="en-US" altLang="zh-CN" dirty="0"/>
              <a:t> </a:t>
            </a:r>
            <a:r>
              <a:rPr lang="en-US" altLang="zh-CN" dirty="0" smtClean="0"/>
              <a:t>{3};        </a:t>
            </a:r>
            <a:r>
              <a:rPr lang="en-US" altLang="zh-CN" dirty="0" smtClean="0">
                <a:solidFill>
                  <a:srgbClr val="00B050"/>
                </a:solidFill>
              </a:rPr>
              <a:t>//</a:t>
            </a:r>
            <a:r>
              <a:rPr lang="en-US" altLang="zh-CN" dirty="0">
                <a:solidFill>
                  <a:srgbClr val="00B050"/>
                </a:solidFill>
              </a:rPr>
              <a:t>OK, </a:t>
            </a:r>
            <a:r>
              <a:rPr lang="zh-CN" altLang="en-US" dirty="0" smtClean="0">
                <a:solidFill>
                  <a:srgbClr val="00B050"/>
                </a:solidFill>
              </a:rPr>
              <a:t>将</a:t>
            </a:r>
            <a:r>
              <a:rPr lang="zh-CN" altLang="en-US" dirty="0">
                <a:solidFill>
                  <a:srgbClr val="00B050"/>
                </a:solidFill>
              </a:rPr>
              <a:t>值 </a:t>
            </a:r>
            <a:r>
              <a:rPr lang="en-US" altLang="zh-CN" dirty="0">
                <a:solidFill>
                  <a:srgbClr val="00B050"/>
                </a:solidFill>
              </a:rPr>
              <a:t>3 </a:t>
            </a:r>
            <a:r>
              <a:rPr lang="zh-CN" altLang="en-US" dirty="0">
                <a:solidFill>
                  <a:srgbClr val="00B050"/>
                </a:solidFill>
              </a:rPr>
              <a:t>赋值给</a:t>
            </a:r>
            <a:r>
              <a:rPr lang="en-US" altLang="zh-CN" dirty="0">
                <a:solidFill>
                  <a:srgbClr val="00B050"/>
                </a:solidFill>
              </a:rPr>
              <a:t> </a:t>
            </a:r>
            <a:r>
              <a:rPr lang="en-US" altLang="zh-CN" dirty="0" smtClean="0">
                <a:solidFill>
                  <a:srgbClr val="00B050"/>
                </a:solidFill>
              </a:rPr>
              <a:t>b</a:t>
            </a:r>
          </a:p>
          <a:p>
            <a:pPr>
              <a:lnSpc>
                <a:spcPct val="100000"/>
              </a:lnSpc>
            </a:pPr>
            <a:r>
              <a:rPr lang="en-US" altLang="zh-CN" dirty="0" smtClean="0"/>
              <a:t>b </a:t>
            </a:r>
            <a:r>
              <a:rPr lang="en-US" altLang="zh-CN" dirty="0" smtClean="0">
                <a:solidFill>
                  <a:srgbClr val="FF0000"/>
                </a:solidFill>
              </a:rPr>
              <a:t>=</a:t>
            </a:r>
            <a:r>
              <a:rPr lang="en-US" altLang="zh-CN" dirty="0" smtClean="0"/>
              <a:t> 2*a+1;   </a:t>
            </a:r>
            <a:r>
              <a:rPr lang="en-US" altLang="zh-CN" dirty="0" smtClean="0">
                <a:solidFill>
                  <a:srgbClr val="00B050"/>
                </a:solidFill>
              </a:rPr>
              <a:t>//OK, </a:t>
            </a:r>
            <a:r>
              <a:rPr lang="zh-CN" altLang="en-US" dirty="0" smtClean="0">
                <a:solidFill>
                  <a:srgbClr val="00B050"/>
                </a:solidFill>
              </a:rPr>
              <a:t>首先计算 </a:t>
            </a:r>
            <a:r>
              <a:rPr lang="en-US" altLang="zh-CN" dirty="0" smtClean="0">
                <a:solidFill>
                  <a:srgbClr val="00B050"/>
                </a:solidFill>
              </a:rPr>
              <a:t>2*a+1, </a:t>
            </a:r>
            <a:r>
              <a:rPr lang="zh-CN" altLang="en-US" dirty="0" smtClean="0">
                <a:solidFill>
                  <a:srgbClr val="00B050"/>
                </a:solidFill>
              </a:rPr>
              <a:t>再将值 </a:t>
            </a:r>
            <a:r>
              <a:rPr lang="en-US" altLang="zh-CN" dirty="0" smtClean="0">
                <a:solidFill>
                  <a:srgbClr val="00B050"/>
                </a:solidFill>
              </a:rPr>
              <a:t>3 </a:t>
            </a:r>
            <a:r>
              <a:rPr lang="zh-CN" altLang="en-US" dirty="0" smtClean="0">
                <a:solidFill>
                  <a:srgbClr val="00B050"/>
                </a:solidFill>
              </a:rPr>
              <a:t>赋值给</a:t>
            </a:r>
            <a:r>
              <a:rPr lang="en-US" altLang="zh-CN" dirty="0" smtClean="0">
                <a:solidFill>
                  <a:srgbClr val="00B050"/>
                </a:solidFill>
              </a:rPr>
              <a:t> b</a:t>
            </a:r>
          </a:p>
          <a:p>
            <a:pPr>
              <a:lnSpc>
                <a:spcPct val="100000"/>
              </a:lnSpc>
            </a:pPr>
            <a:r>
              <a:rPr lang="en-US" altLang="zh-CN" dirty="0" smtClean="0"/>
              <a:t>c </a:t>
            </a:r>
            <a:r>
              <a:rPr lang="en-US" altLang="zh-CN" dirty="0" smtClean="0">
                <a:solidFill>
                  <a:srgbClr val="FF0000"/>
                </a:solidFill>
              </a:rPr>
              <a:t>=</a:t>
            </a:r>
            <a:r>
              <a:rPr lang="en-US" altLang="zh-CN" dirty="0" smtClean="0"/>
              <a:t> a </a:t>
            </a:r>
            <a:r>
              <a:rPr lang="en-US" altLang="zh-CN" dirty="0" smtClean="0">
                <a:solidFill>
                  <a:srgbClr val="FF0000"/>
                </a:solidFill>
              </a:rPr>
              <a:t>=</a:t>
            </a:r>
            <a:r>
              <a:rPr lang="en-US" altLang="zh-CN" dirty="0" smtClean="0"/>
              <a:t> b;     </a:t>
            </a:r>
            <a:r>
              <a:rPr lang="en-US" altLang="zh-CN" dirty="0" smtClean="0">
                <a:solidFill>
                  <a:srgbClr val="00B050"/>
                </a:solidFill>
              </a:rPr>
              <a:t>// OK, </a:t>
            </a:r>
            <a:r>
              <a:rPr lang="zh-CN" altLang="en-US" dirty="0" smtClean="0">
                <a:solidFill>
                  <a:srgbClr val="00B050"/>
                </a:solidFill>
              </a:rPr>
              <a:t>首先执行 </a:t>
            </a:r>
            <a:r>
              <a:rPr lang="en-US" altLang="zh-CN" dirty="0" smtClean="0">
                <a:solidFill>
                  <a:srgbClr val="00B050"/>
                </a:solidFill>
              </a:rPr>
              <a:t>a = b, </a:t>
            </a:r>
            <a:r>
              <a:rPr lang="zh-CN" altLang="en-US" dirty="0" smtClean="0">
                <a:solidFill>
                  <a:srgbClr val="00B050"/>
                </a:solidFill>
              </a:rPr>
              <a:t>再执行 </a:t>
            </a:r>
            <a:r>
              <a:rPr lang="en-US" altLang="zh-CN" dirty="0" smtClean="0">
                <a:solidFill>
                  <a:srgbClr val="00B050"/>
                </a:solidFill>
              </a:rPr>
              <a:t>c = a</a:t>
            </a:r>
          </a:p>
          <a:p>
            <a:pPr>
              <a:lnSpc>
                <a:spcPct val="100000"/>
              </a:lnSpc>
              <a:spcAft>
                <a:spcPts val="1200"/>
              </a:spcAft>
            </a:pPr>
            <a:r>
              <a:rPr lang="en-US" altLang="zh-CN" dirty="0" smtClean="0"/>
              <a:t>b </a:t>
            </a:r>
            <a:r>
              <a:rPr lang="en-US" altLang="zh-CN" dirty="0" smtClean="0">
                <a:solidFill>
                  <a:srgbClr val="FF0000"/>
                </a:solidFill>
              </a:rPr>
              <a:t>=</a:t>
            </a:r>
            <a:r>
              <a:rPr lang="en-US" altLang="zh-CN" dirty="0" smtClean="0"/>
              <a:t> (a </a:t>
            </a:r>
            <a:r>
              <a:rPr lang="en-US" altLang="zh-CN" dirty="0" smtClean="0">
                <a:solidFill>
                  <a:srgbClr val="FF0000"/>
                </a:solidFill>
              </a:rPr>
              <a:t>=</a:t>
            </a:r>
            <a:r>
              <a:rPr lang="en-US" altLang="zh-CN" dirty="0" smtClean="0"/>
              <a:t> 4) + 5; </a:t>
            </a:r>
            <a:r>
              <a:rPr lang="en-US" altLang="zh-CN" dirty="0" smtClean="0">
                <a:solidFill>
                  <a:srgbClr val="00B050"/>
                </a:solidFill>
              </a:rPr>
              <a:t>// OK, </a:t>
            </a:r>
            <a:r>
              <a:rPr lang="zh-CN" altLang="en-US" dirty="0" smtClean="0">
                <a:solidFill>
                  <a:srgbClr val="00B050"/>
                </a:solidFill>
              </a:rPr>
              <a:t>首先执行 </a:t>
            </a:r>
            <a:r>
              <a:rPr lang="en-US" altLang="zh-CN" dirty="0" smtClean="0">
                <a:solidFill>
                  <a:srgbClr val="00B050"/>
                </a:solidFill>
              </a:rPr>
              <a:t>a = 4, </a:t>
            </a:r>
            <a:r>
              <a:rPr lang="zh-CN" altLang="en-US" dirty="0" smtClean="0">
                <a:solidFill>
                  <a:srgbClr val="00B050"/>
                </a:solidFill>
              </a:rPr>
              <a:t>再执行 </a:t>
            </a:r>
            <a:r>
              <a:rPr lang="en-US" altLang="zh-CN" dirty="0" smtClean="0">
                <a:solidFill>
                  <a:srgbClr val="00B050"/>
                </a:solidFill>
              </a:rPr>
              <a:t>b = a + 5</a:t>
            </a:r>
          </a:p>
          <a:p>
            <a:pPr>
              <a:lnSpc>
                <a:spcPct val="100000"/>
              </a:lnSpc>
            </a:pPr>
            <a:r>
              <a:rPr lang="en-US" altLang="zh-CN" dirty="0" smtClean="0">
                <a:solidFill>
                  <a:srgbClr val="0000FF"/>
                </a:solidFill>
              </a:rPr>
              <a:t>int</a:t>
            </a:r>
            <a:r>
              <a:rPr lang="en-US" altLang="zh-CN" dirty="0" smtClean="0"/>
              <a:t> m </a:t>
            </a:r>
            <a:r>
              <a:rPr lang="en-US" altLang="zh-CN" dirty="0" smtClean="0">
                <a:solidFill>
                  <a:srgbClr val="FF0000"/>
                </a:solidFill>
              </a:rPr>
              <a:t>=</a:t>
            </a:r>
            <a:r>
              <a:rPr lang="en-US" altLang="zh-CN" dirty="0" smtClean="0"/>
              <a:t> 2, n </a:t>
            </a:r>
            <a:r>
              <a:rPr lang="en-US" altLang="zh-CN" dirty="0" smtClean="0">
                <a:solidFill>
                  <a:srgbClr val="FF0000"/>
                </a:solidFill>
              </a:rPr>
              <a:t>=</a:t>
            </a:r>
            <a:r>
              <a:rPr lang="en-US" altLang="zh-CN" dirty="0" smtClean="0"/>
              <a:t> 3, </a:t>
            </a:r>
            <a:r>
              <a:rPr lang="en-US" altLang="zh-CN" dirty="0" err="1" smtClean="0"/>
              <a:t>ivalue</a:t>
            </a:r>
            <a:r>
              <a:rPr lang="en-US" altLang="zh-CN" dirty="0" smtClean="0"/>
              <a:t> </a:t>
            </a:r>
            <a:r>
              <a:rPr lang="en-US" altLang="zh-CN" dirty="0" smtClean="0">
                <a:solidFill>
                  <a:srgbClr val="FF0000"/>
                </a:solidFill>
              </a:rPr>
              <a:t>=</a:t>
            </a:r>
            <a:r>
              <a:rPr lang="en-US" altLang="zh-CN" dirty="0" smtClean="0"/>
              <a:t> 4; </a:t>
            </a:r>
            <a:r>
              <a:rPr lang="en-US" altLang="zh-CN" dirty="0" smtClean="0">
                <a:solidFill>
                  <a:srgbClr val="00B050"/>
                </a:solidFill>
              </a:rPr>
              <a:t>// OK, </a:t>
            </a:r>
            <a:r>
              <a:rPr lang="zh-CN" altLang="en-US" dirty="0" smtClean="0">
                <a:solidFill>
                  <a:srgbClr val="00B050"/>
                </a:solidFill>
              </a:rPr>
              <a:t>初始化而非赋值</a:t>
            </a:r>
            <a:endParaRPr lang="en-US" altLang="zh-CN" dirty="0" smtClean="0">
              <a:solidFill>
                <a:srgbClr val="00B050"/>
              </a:solidFill>
            </a:endParaRPr>
          </a:p>
          <a:p>
            <a:pPr>
              <a:lnSpc>
                <a:spcPct val="100000"/>
              </a:lnSpc>
            </a:pPr>
            <a:r>
              <a:rPr lang="en-US" altLang="zh-CN" dirty="0" err="1" smtClean="0">
                <a:solidFill>
                  <a:srgbClr val="FF0000"/>
                </a:solidFill>
              </a:rPr>
              <a:t>const</a:t>
            </a:r>
            <a:r>
              <a:rPr lang="en-US" altLang="zh-CN" dirty="0" smtClean="0"/>
              <a:t> </a:t>
            </a:r>
            <a:r>
              <a:rPr lang="en-US" altLang="zh-CN" dirty="0" err="1" smtClean="0">
                <a:solidFill>
                  <a:srgbClr val="0000FF"/>
                </a:solidFill>
              </a:rPr>
              <a:t>int</a:t>
            </a:r>
            <a:r>
              <a:rPr lang="en-US" altLang="zh-CN" dirty="0" smtClean="0">
                <a:solidFill>
                  <a:srgbClr val="0000FF"/>
                </a:solidFill>
              </a:rPr>
              <a:t> </a:t>
            </a:r>
            <a:r>
              <a:rPr lang="en-US" altLang="zh-CN" dirty="0" smtClean="0"/>
              <a:t>ci </a:t>
            </a:r>
            <a:r>
              <a:rPr lang="en-US" altLang="zh-CN" dirty="0" smtClean="0">
                <a:solidFill>
                  <a:srgbClr val="FF0000"/>
                </a:solidFill>
              </a:rPr>
              <a:t>=</a:t>
            </a:r>
            <a:r>
              <a:rPr lang="en-US" altLang="zh-CN" dirty="0" smtClean="0"/>
              <a:t> m;     </a:t>
            </a:r>
            <a:r>
              <a:rPr lang="en-US" altLang="zh-CN" dirty="0" smtClean="0">
                <a:solidFill>
                  <a:srgbClr val="00B050"/>
                </a:solidFill>
              </a:rPr>
              <a:t>// OK, </a:t>
            </a:r>
            <a:r>
              <a:rPr lang="zh-CN" altLang="en-US" dirty="0" smtClean="0">
                <a:solidFill>
                  <a:srgbClr val="00B050"/>
                </a:solidFill>
              </a:rPr>
              <a:t>初始化而非赋值</a:t>
            </a:r>
            <a:endParaRPr lang="en-US" altLang="zh-CN" dirty="0" smtClean="0">
              <a:solidFill>
                <a:srgbClr val="00B050"/>
              </a:solidFill>
            </a:endParaRPr>
          </a:p>
          <a:p>
            <a:pPr>
              <a:lnSpc>
                <a:spcPct val="100000"/>
              </a:lnSpc>
            </a:pPr>
            <a:r>
              <a:rPr lang="en-US" altLang="zh-CN" dirty="0" smtClean="0"/>
              <a:t>1024 </a:t>
            </a:r>
            <a:r>
              <a:rPr lang="en-US" altLang="zh-CN" dirty="0" smtClean="0">
                <a:solidFill>
                  <a:srgbClr val="FF0000"/>
                </a:solidFill>
              </a:rPr>
              <a:t>=</a:t>
            </a:r>
            <a:r>
              <a:rPr lang="en-US" altLang="zh-CN" dirty="0" smtClean="0"/>
              <a:t> </a:t>
            </a:r>
            <a:r>
              <a:rPr lang="en-US" altLang="zh-CN" dirty="0" err="1" smtClean="0"/>
              <a:t>ivalue</a:t>
            </a:r>
            <a:r>
              <a:rPr lang="en-US" altLang="zh-CN" dirty="0" smtClean="0"/>
              <a:t>;       </a:t>
            </a:r>
            <a:r>
              <a:rPr lang="en-US" altLang="zh-CN" dirty="0" smtClean="0">
                <a:solidFill>
                  <a:srgbClr val="00B050"/>
                </a:solidFill>
              </a:rPr>
              <a:t>// Error, </a:t>
            </a:r>
            <a:r>
              <a:rPr lang="zh-CN" altLang="en-US" dirty="0" smtClean="0">
                <a:solidFill>
                  <a:srgbClr val="00B050"/>
                </a:solidFill>
              </a:rPr>
              <a:t>字面量常量是右值</a:t>
            </a:r>
            <a:endParaRPr lang="en-US" altLang="zh-CN" dirty="0" smtClean="0">
              <a:solidFill>
                <a:srgbClr val="00B050"/>
              </a:solidFill>
            </a:endParaRPr>
          </a:p>
          <a:p>
            <a:pPr>
              <a:lnSpc>
                <a:spcPct val="100000"/>
              </a:lnSpc>
            </a:pPr>
            <a:r>
              <a:rPr lang="en-US" altLang="zh-CN" dirty="0" err="1" smtClean="0"/>
              <a:t>m+n</a:t>
            </a:r>
            <a:r>
              <a:rPr lang="en-US" altLang="zh-CN" dirty="0" smtClean="0"/>
              <a:t> </a:t>
            </a:r>
            <a:r>
              <a:rPr lang="en-US" altLang="zh-CN" dirty="0" smtClean="0">
                <a:solidFill>
                  <a:srgbClr val="FF0000"/>
                </a:solidFill>
              </a:rPr>
              <a:t>=</a:t>
            </a:r>
            <a:r>
              <a:rPr lang="en-US" altLang="zh-CN" dirty="0" smtClean="0"/>
              <a:t> </a:t>
            </a:r>
            <a:r>
              <a:rPr lang="en-US" altLang="zh-CN" dirty="0" err="1" smtClean="0"/>
              <a:t>ivalue</a:t>
            </a:r>
            <a:r>
              <a:rPr lang="en-US" altLang="zh-CN" dirty="0" smtClean="0"/>
              <a:t>;        </a:t>
            </a:r>
            <a:r>
              <a:rPr lang="en-US" altLang="zh-CN" dirty="0" smtClean="0">
                <a:solidFill>
                  <a:srgbClr val="00B050"/>
                </a:solidFill>
              </a:rPr>
              <a:t>// Error, </a:t>
            </a:r>
            <a:r>
              <a:rPr lang="zh-CN" altLang="en-US" dirty="0" smtClean="0">
                <a:solidFill>
                  <a:srgbClr val="00B050"/>
                </a:solidFill>
              </a:rPr>
              <a:t>算术表达式是右值</a:t>
            </a:r>
            <a:endParaRPr lang="en-US" altLang="zh-CN" dirty="0" smtClean="0">
              <a:solidFill>
                <a:srgbClr val="00B050"/>
              </a:solidFill>
            </a:endParaRPr>
          </a:p>
          <a:p>
            <a:pPr>
              <a:lnSpc>
                <a:spcPct val="100000"/>
              </a:lnSpc>
            </a:pPr>
            <a:r>
              <a:rPr lang="en-US" altLang="zh-CN" dirty="0" smtClean="0"/>
              <a:t>ci </a:t>
            </a:r>
            <a:r>
              <a:rPr lang="en-US" altLang="zh-CN" dirty="0" smtClean="0">
                <a:solidFill>
                  <a:srgbClr val="FF0000"/>
                </a:solidFill>
              </a:rPr>
              <a:t>=</a:t>
            </a:r>
            <a:r>
              <a:rPr lang="en-US" altLang="zh-CN" dirty="0" smtClean="0"/>
              <a:t> </a:t>
            </a:r>
            <a:r>
              <a:rPr lang="en-US" altLang="zh-CN" dirty="0" err="1" smtClean="0"/>
              <a:t>ivalue</a:t>
            </a:r>
            <a:r>
              <a:rPr lang="en-US" altLang="zh-CN" dirty="0" smtClean="0"/>
              <a:t>;             </a:t>
            </a:r>
            <a:r>
              <a:rPr lang="en-US" altLang="zh-CN" dirty="0" smtClean="0">
                <a:solidFill>
                  <a:srgbClr val="00B050"/>
                </a:solidFill>
              </a:rPr>
              <a:t>// Error, </a:t>
            </a:r>
            <a:r>
              <a:rPr lang="zh-CN" altLang="en-US" dirty="0" smtClean="0">
                <a:solidFill>
                  <a:srgbClr val="00B050"/>
                </a:solidFill>
              </a:rPr>
              <a:t>符号常量是右值</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4. </a:t>
            </a:r>
            <a:r>
              <a:rPr lang="zh-CN" altLang="en-US" dirty="0"/>
              <a:t>赋值运算符</a:t>
            </a:r>
          </a:p>
        </p:txBody>
      </p:sp>
      <p:sp>
        <p:nvSpPr>
          <p:cNvPr id="4" name="矩形 3"/>
          <p:cNvSpPr/>
          <p:nvPr/>
        </p:nvSpPr>
        <p:spPr>
          <a:xfrm>
            <a:off x="3059832" y="1268760"/>
            <a:ext cx="4608512"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赋值运算是右结合的</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5214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2" dur="500"/>
                                        <p:tgtEl>
                                          <p:spTgt spid="2">
                                            <p:txEl>
                                              <p:pRg st="7" end="7"/>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5" dur="500"/>
                                        <p:tgtEl>
                                          <p:spTgt spid="2">
                                            <p:txEl>
                                              <p:pRg st="8" end="8"/>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18" dur="500"/>
                                        <p:tgtEl>
                                          <p:spTgt spid="2">
                                            <p:txEl>
                                              <p:pRg st="9" end="9"/>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21" dur="500"/>
                                        <p:tgtEl>
                                          <p:spTgt spid="2">
                                            <p:txEl>
                                              <p:pRg st="10" end="10"/>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2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832648"/>
          </a:xfrm>
        </p:spPr>
        <p:txBody>
          <a:bodyPr>
            <a:normAutofit/>
          </a:bodyPr>
          <a:lstStyle/>
          <a:p>
            <a:r>
              <a:rPr lang="zh-CN" altLang="en-US" sz="2800" b="1" dirty="0" smtClean="0"/>
              <a:t>复合赋值运算符</a:t>
            </a:r>
            <a:r>
              <a:rPr lang="en-US" altLang="zh-CN" sz="2800" b="1" dirty="0" smtClean="0"/>
              <a:t>:</a:t>
            </a:r>
          </a:p>
          <a:p>
            <a:r>
              <a:rPr lang="zh-CN" altLang="en-US" dirty="0" smtClean="0"/>
              <a:t>很多情况下</a:t>
            </a:r>
            <a:r>
              <a:rPr lang="en-US" altLang="zh-CN" dirty="0" smtClean="0"/>
              <a:t>, </a:t>
            </a:r>
            <a:r>
              <a:rPr lang="zh-CN" altLang="en-US" dirty="0" smtClean="0"/>
              <a:t>我们会将运算符作用于某个变量上</a:t>
            </a:r>
            <a:r>
              <a:rPr lang="en-US" altLang="zh-CN" dirty="0" smtClean="0"/>
              <a:t>, </a:t>
            </a:r>
            <a:r>
              <a:rPr lang="zh-CN" altLang="en-US" dirty="0" smtClean="0"/>
              <a:t>再将运算结果重新赋值给该变量。</a:t>
            </a:r>
            <a:endParaRPr lang="en-US" altLang="zh-CN" dirty="0" smtClean="0"/>
          </a:p>
          <a:p>
            <a:pPr indent="358775">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 b = 3;</a:t>
            </a:r>
          </a:p>
          <a:p>
            <a:pPr indent="358775">
              <a:lnSpc>
                <a:spcPct val="100000"/>
              </a:lnSpc>
              <a:spcBef>
                <a:spcPts val="0"/>
              </a:spcBef>
            </a:pPr>
            <a:r>
              <a:rPr lang="en-US" altLang="zh-CN" dirty="0" smtClean="0"/>
              <a:t>b </a:t>
            </a:r>
            <a:r>
              <a:rPr lang="en-US" altLang="zh-CN" dirty="0"/>
              <a:t>= </a:t>
            </a:r>
            <a:r>
              <a:rPr lang="en-US" altLang="zh-CN" dirty="0" smtClean="0"/>
              <a:t>b + 1</a:t>
            </a:r>
            <a:r>
              <a:rPr lang="en-US" altLang="zh-CN" dirty="0"/>
              <a:t>;    </a:t>
            </a:r>
            <a:r>
              <a:rPr lang="en-US" altLang="zh-CN" dirty="0" smtClean="0"/>
              <a:t>  </a:t>
            </a:r>
            <a:r>
              <a:rPr lang="en-US" altLang="zh-CN" dirty="0" smtClean="0">
                <a:solidFill>
                  <a:srgbClr val="00B050"/>
                </a:solidFill>
              </a:rPr>
              <a:t>// b</a:t>
            </a:r>
            <a:r>
              <a:rPr lang="zh-CN" altLang="en-US" dirty="0" smtClean="0">
                <a:solidFill>
                  <a:srgbClr val="00B050"/>
                </a:solidFill>
              </a:rPr>
              <a:t> 为</a:t>
            </a:r>
            <a:r>
              <a:rPr lang="en-US" altLang="zh-CN" dirty="0" smtClean="0">
                <a:solidFill>
                  <a:srgbClr val="00B050"/>
                </a:solidFill>
              </a:rPr>
              <a:t> 4</a:t>
            </a:r>
            <a:endParaRPr lang="en-US" altLang="zh-CN" dirty="0">
              <a:solidFill>
                <a:srgbClr val="00B050"/>
              </a:solidFill>
            </a:endParaRPr>
          </a:p>
          <a:p>
            <a:pPr indent="358775">
              <a:lnSpc>
                <a:spcPct val="100000"/>
              </a:lnSpc>
              <a:spcBef>
                <a:spcPts val="0"/>
              </a:spcBef>
            </a:pPr>
            <a:r>
              <a:rPr lang="en-US" altLang="zh-CN" dirty="0" smtClean="0"/>
              <a:t>b = b – 2;      </a:t>
            </a:r>
            <a:r>
              <a:rPr lang="en-US" altLang="zh-CN" dirty="0" smtClean="0">
                <a:solidFill>
                  <a:srgbClr val="00B050"/>
                </a:solidFill>
              </a:rPr>
              <a:t>// b </a:t>
            </a:r>
            <a:r>
              <a:rPr lang="zh-CN" altLang="en-US" dirty="0" smtClean="0">
                <a:solidFill>
                  <a:srgbClr val="00B050"/>
                </a:solidFill>
              </a:rPr>
              <a:t>为</a:t>
            </a:r>
            <a:r>
              <a:rPr lang="en-US" altLang="zh-CN" dirty="0" smtClean="0">
                <a:solidFill>
                  <a:srgbClr val="00B050"/>
                </a:solidFill>
              </a:rPr>
              <a:t> 2</a:t>
            </a:r>
          </a:p>
          <a:p>
            <a:pPr indent="358775">
              <a:lnSpc>
                <a:spcPct val="100000"/>
              </a:lnSpc>
              <a:spcBef>
                <a:spcPts val="0"/>
              </a:spcBef>
            </a:pPr>
            <a:r>
              <a:rPr lang="en-US" altLang="zh-CN" dirty="0" smtClean="0"/>
              <a:t>b </a:t>
            </a:r>
            <a:r>
              <a:rPr lang="en-US" altLang="zh-CN" dirty="0"/>
              <a:t>= </a:t>
            </a:r>
            <a:r>
              <a:rPr lang="en-US" altLang="zh-CN" dirty="0" smtClean="0"/>
              <a:t>b * 3;      </a:t>
            </a:r>
            <a:r>
              <a:rPr lang="en-US" altLang="zh-CN" dirty="0" smtClean="0">
                <a:solidFill>
                  <a:srgbClr val="00B050"/>
                </a:solidFill>
              </a:rPr>
              <a:t>// b</a:t>
            </a:r>
            <a:r>
              <a:rPr lang="zh-CN" altLang="en-US" dirty="0">
                <a:solidFill>
                  <a:srgbClr val="00B050"/>
                </a:solidFill>
              </a:rPr>
              <a:t> </a:t>
            </a:r>
            <a:r>
              <a:rPr lang="zh-CN" altLang="en-US" dirty="0" smtClean="0">
                <a:solidFill>
                  <a:srgbClr val="00B050"/>
                </a:solidFill>
              </a:rPr>
              <a:t>为</a:t>
            </a:r>
            <a:r>
              <a:rPr lang="en-US" altLang="zh-CN" dirty="0" smtClean="0">
                <a:solidFill>
                  <a:srgbClr val="00B050"/>
                </a:solidFill>
              </a:rPr>
              <a:t> 6</a:t>
            </a:r>
            <a:endParaRPr lang="en-US" altLang="zh-CN" dirty="0">
              <a:solidFill>
                <a:srgbClr val="00B050"/>
              </a:solidFill>
            </a:endParaRPr>
          </a:p>
          <a:p>
            <a:pPr indent="358775">
              <a:lnSpc>
                <a:spcPct val="100000"/>
              </a:lnSpc>
              <a:spcBef>
                <a:spcPts val="0"/>
              </a:spcBef>
            </a:pPr>
            <a:r>
              <a:rPr lang="en-US" altLang="zh-CN" dirty="0"/>
              <a:t>b = </a:t>
            </a:r>
            <a:r>
              <a:rPr lang="en-US" altLang="zh-CN" dirty="0" smtClean="0"/>
              <a:t>b / 4</a:t>
            </a:r>
            <a:r>
              <a:rPr lang="en-US" altLang="zh-CN" dirty="0"/>
              <a:t>;     </a:t>
            </a:r>
            <a:r>
              <a:rPr lang="en-US" altLang="zh-CN" dirty="0" smtClean="0"/>
              <a:t>  </a:t>
            </a:r>
            <a:r>
              <a:rPr lang="en-US" altLang="zh-CN" dirty="0" smtClean="0">
                <a:solidFill>
                  <a:srgbClr val="00B050"/>
                </a:solidFill>
              </a:rPr>
              <a:t>// b </a:t>
            </a:r>
            <a:r>
              <a:rPr lang="zh-CN" altLang="en-US" dirty="0" smtClean="0">
                <a:solidFill>
                  <a:srgbClr val="00B050"/>
                </a:solidFill>
              </a:rPr>
              <a:t>为</a:t>
            </a:r>
            <a:r>
              <a:rPr lang="en-US" altLang="zh-CN" dirty="0" smtClean="0">
                <a:solidFill>
                  <a:srgbClr val="00B050"/>
                </a:solidFill>
              </a:rPr>
              <a:t> 1</a:t>
            </a:r>
            <a:endParaRPr lang="en-US" altLang="zh-CN" dirty="0">
              <a:solidFill>
                <a:srgbClr val="00B050"/>
              </a:solidFill>
            </a:endParaRPr>
          </a:p>
          <a:p>
            <a:pPr indent="358775">
              <a:lnSpc>
                <a:spcPct val="100000"/>
              </a:lnSpc>
              <a:spcBef>
                <a:spcPts val="0"/>
              </a:spcBef>
            </a:pPr>
            <a:r>
              <a:rPr lang="en-US" altLang="zh-CN" dirty="0"/>
              <a:t>b = </a:t>
            </a:r>
            <a:r>
              <a:rPr lang="en-US" altLang="zh-CN" dirty="0" smtClean="0"/>
              <a:t>b % 4</a:t>
            </a:r>
            <a:r>
              <a:rPr lang="en-US" altLang="zh-CN" dirty="0"/>
              <a:t>;   </a:t>
            </a:r>
            <a:r>
              <a:rPr lang="en-US" altLang="zh-CN" dirty="0" smtClean="0"/>
              <a:t>  </a:t>
            </a:r>
            <a:r>
              <a:rPr lang="en-US" altLang="zh-CN" dirty="0" smtClean="0">
                <a:solidFill>
                  <a:srgbClr val="00B050"/>
                </a:solidFill>
              </a:rPr>
              <a:t>// b</a:t>
            </a:r>
            <a:r>
              <a:rPr lang="zh-CN" altLang="en-US" dirty="0">
                <a:solidFill>
                  <a:srgbClr val="00B050"/>
                </a:solidFill>
              </a:rPr>
              <a:t> </a:t>
            </a:r>
            <a:r>
              <a:rPr lang="zh-CN" altLang="en-US" dirty="0" smtClean="0">
                <a:solidFill>
                  <a:srgbClr val="00B050"/>
                </a:solidFill>
              </a:rPr>
              <a:t>为</a:t>
            </a:r>
            <a:r>
              <a:rPr lang="en-US" altLang="zh-CN" dirty="0" smtClean="0">
                <a:solidFill>
                  <a:srgbClr val="00B050"/>
                </a:solidFill>
              </a:rPr>
              <a:t> 1 </a:t>
            </a:r>
            <a:endParaRPr lang="en-US" altLang="zh-CN" dirty="0">
              <a:solidFill>
                <a:srgbClr val="00B050"/>
              </a:solidFill>
            </a:endParaRPr>
          </a:p>
          <a:p>
            <a:r>
              <a:rPr lang="zh-CN" altLang="en-US" b="1" dirty="0" smtClean="0"/>
              <a:t>复合赋值运算符</a:t>
            </a:r>
            <a:r>
              <a:rPr lang="en-US" altLang="zh-CN" dirty="0" smtClean="0"/>
              <a:t>:  </a:t>
            </a:r>
          </a:p>
          <a:p>
            <a:pPr indent="358775"/>
            <a:r>
              <a:rPr lang="en-US" altLang="zh-CN" dirty="0" smtClean="0"/>
              <a:t>a </a:t>
            </a:r>
            <a:r>
              <a:rPr lang="en-US" altLang="zh-CN" dirty="0" smtClean="0">
                <a:solidFill>
                  <a:srgbClr val="0000FF"/>
                </a:solidFill>
              </a:rPr>
              <a:t>op</a:t>
            </a:r>
            <a:r>
              <a:rPr lang="en-US" altLang="zh-CN" dirty="0" smtClean="0">
                <a:solidFill>
                  <a:srgbClr val="FF0000"/>
                </a:solidFill>
              </a:rPr>
              <a:t>=</a:t>
            </a:r>
            <a:r>
              <a:rPr lang="en-US" altLang="zh-CN" dirty="0" smtClean="0"/>
              <a:t> b                </a:t>
            </a:r>
            <a:r>
              <a:rPr lang="zh-CN" altLang="en-US" dirty="0" smtClean="0"/>
              <a:t>等价于</a:t>
            </a:r>
            <a:r>
              <a:rPr lang="en-US" altLang="zh-CN" dirty="0" smtClean="0"/>
              <a:t>            a </a:t>
            </a:r>
            <a:r>
              <a:rPr lang="en-US" altLang="zh-CN" dirty="0" smtClean="0">
                <a:solidFill>
                  <a:srgbClr val="FF0000"/>
                </a:solidFill>
              </a:rPr>
              <a:t>=</a:t>
            </a:r>
            <a:r>
              <a:rPr lang="en-US" altLang="zh-CN" dirty="0" smtClean="0"/>
              <a:t> a </a:t>
            </a:r>
            <a:r>
              <a:rPr lang="en-US" altLang="zh-CN" dirty="0" smtClean="0">
                <a:solidFill>
                  <a:srgbClr val="0000FF"/>
                </a:solidFill>
              </a:rPr>
              <a:t>op</a:t>
            </a:r>
            <a:r>
              <a:rPr lang="en-US" altLang="zh-CN" dirty="0" smtClean="0"/>
              <a:t> b</a:t>
            </a:r>
          </a:p>
          <a:p>
            <a:pPr>
              <a:spcBef>
                <a:spcPts val="376"/>
              </a:spcBef>
            </a:pPr>
            <a:r>
              <a:rPr lang="zh-CN" altLang="en-US" b="1" dirty="0" smtClean="0"/>
              <a:t>说明</a:t>
            </a:r>
            <a:r>
              <a:rPr lang="en-US" altLang="zh-CN" b="1" dirty="0" smtClean="0"/>
              <a:t>: </a:t>
            </a:r>
            <a:r>
              <a:rPr lang="en-US" altLang="zh-CN" dirty="0" smtClean="0">
                <a:solidFill>
                  <a:srgbClr val="0000FF"/>
                </a:solidFill>
              </a:rPr>
              <a:t>op</a:t>
            </a:r>
            <a:r>
              <a:rPr lang="en-US" altLang="zh-CN" dirty="0" smtClean="0"/>
              <a:t> </a:t>
            </a:r>
            <a:r>
              <a:rPr lang="zh-CN" altLang="en-US" dirty="0" smtClean="0"/>
              <a:t>可以是 </a:t>
            </a:r>
            <a:r>
              <a:rPr lang="en-US" altLang="zh-CN" b="1" dirty="0" smtClean="0">
                <a:solidFill>
                  <a:srgbClr val="0000FF"/>
                </a:solidFill>
              </a:rPr>
              <a:t>+</a:t>
            </a:r>
            <a:r>
              <a:rPr lang="en-US" altLang="zh-CN" dirty="0" smtClean="0"/>
              <a:t>, </a:t>
            </a:r>
            <a:r>
              <a:rPr lang="en-US" altLang="zh-CN" b="1" dirty="0">
                <a:solidFill>
                  <a:srgbClr val="0000FF"/>
                </a:solidFill>
              </a:rPr>
              <a:t>–</a:t>
            </a:r>
            <a:r>
              <a:rPr lang="en-US" altLang="zh-CN" dirty="0" smtClean="0"/>
              <a:t>, </a:t>
            </a:r>
            <a:r>
              <a:rPr lang="en-US" altLang="zh-CN" b="1" dirty="0" smtClean="0">
                <a:solidFill>
                  <a:srgbClr val="0000FF"/>
                </a:solidFill>
              </a:rPr>
              <a:t>*</a:t>
            </a:r>
            <a:r>
              <a:rPr lang="en-US" altLang="zh-CN" dirty="0" smtClean="0"/>
              <a:t>, </a:t>
            </a:r>
            <a:r>
              <a:rPr lang="en-US" altLang="zh-CN" b="1" dirty="0" smtClean="0">
                <a:solidFill>
                  <a:srgbClr val="0000FF"/>
                </a:solidFill>
              </a:rPr>
              <a:t>/</a:t>
            </a:r>
            <a:r>
              <a:rPr lang="en-US" altLang="zh-CN" dirty="0" smtClean="0"/>
              <a:t>, </a:t>
            </a:r>
            <a:r>
              <a:rPr lang="en-US" altLang="zh-CN" b="1" dirty="0" smtClean="0">
                <a:solidFill>
                  <a:srgbClr val="0000FF"/>
                </a:solidFill>
              </a:rPr>
              <a:t>%</a:t>
            </a:r>
            <a:r>
              <a:rPr lang="en-US" altLang="zh-CN" dirty="0" smtClean="0"/>
              <a:t> </a:t>
            </a:r>
            <a:r>
              <a:rPr lang="zh-CN" altLang="en-US" dirty="0" smtClean="0"/>
              <a:t>中的任意一个</a:t>
            </a:r>
            <a:r>
              <a:rPr lang="en-US" altLang="zh-CN" dirty="0" smtClean="0"/>
              <a:t>, </a:t>
            </a:r>
            <a:r>
              <a:rPr lang="zh-CN" altLang="en-US" dirty="0" smtClean="0"/>
              <a:t>则有</a:t>
            </a:r>
            <a:r>
              <a:rPr lang="en-US" altLang="zh-CN" dirty="0" smtClean="0"/>
              <a:t>: </a:t>
            </a:r>
          </a:p>
          <a:p>
            <a:pPr indent="358775"/>
            <a:r>
              <a:rPr lang="en-US" altLang="zh-CN" b="1" dirty="0" smtClean="0">
                <a:solidFill>
                  <a:srgbClr val="0000FF"/>
                </a:solidFill>
              </a:rPr>
              <a:t>+</a:t>
            </a:r>
            <a:r>
              <a:rPr lang="en-US" altLang="zh-CN" dirty="0" smtClean="0">
                <a:solidFill>
                  <a:srgbClr val="FF0000"/>
                </a:solidFill>
              </a:rPr>
              <a:t>=</a:t>
            </a:r>
            <a:r>
              <a:rPr lang="en-US" altLang="zh-CN" dirty="0" smtClean="0"/>
              <a:t>       </a:t>
            </a:r>
            <a:r>
              <a:rPr lang="en-US" altLang="zh-CN" b="1" dirty="0" smtClean="0">
                <a:solidFill>
                  <a:srgbClr val="0000FF"/>
                </a:solidFill>
              </a:rPr>
              <a:t>–</a:t>
            </a:r>
            <a:r>
              <a:rPr lang="en-US" altLang="zh-CN" dirty="0" smtClean="0">
                <a:solidFill>
                  <a:srgbClr val="FF0000"/>
                </a:solidFill>
              </a:rPr>
              <a:t>=</a:t>
            </a:r>
            <a:r>
              <a:rPr lang="en-US" altLang="zh-CN" dirty="0" smtClean="0"/>
              <a:t>        </a:t>
            </a:r>
            <a:r>
              <a:rPr lang="en-US" altLang="zh-CN" b="1" dirty="0" smtClean="0">
                <a:solidFill>
                  <a:srgbClr val="0000FF"/>
                </a:solidFill>
              </a:rPr>
              <a:t>*</a:t>
            </a:r>
            <a:r>
              <a:rPr lang="en-US" altLang="zh-CN" dirty="0" smtClean="0">
                <a:solidFill>
                  <a:srgbClr val="FF0000"/>
                </a:solidFill>
              </a:rPr>
              <a:t>=</a:t>
            </a:r>
            <a:r>
              <a:rPr lang="en-US" altLang="zh-CN" dirty="0" smtClean="0"/>
              <a:t>         </a:t>
            </a:r>
            <a:r>
              <a:rPr lang="en-US" altLang="zh-CN" b="1" dirty="0" smtClean="0">
                <a:solidFill>
                  <a:srgbClr val="0000FF"/>
                </a:solidFill>
              </a:rPr>
              <a:t>/</a:t>
            </a:r>
            <a:r>
              <a:rPr lang="en-US" altLang="zh-CN" dirty="0" smtClean="0">
                <a:solidFill>
                  <a:srgbClr val="FF0000"/>
                </a:solidFill>
              </a:rPr>
              <a:t>=</a:t>
            </a:r>
            <a:r>
              <a:rPr lang="en-US" altLang="zh-CN" dirty="0" smtClean="0"/>
              <a:t>        </a:t>
            </a:r>
            <a:r>
              <a:rPr lang="en-US" altLang="zh-CN" b="1" dirty="0" smtClean="0">
                <a:solidFill>
                  <a:srgbClr val="0000FF"/>
                </a:solidFill>
              </a:rPr>
              <a:t>%</a:t>
            </a:r>
            <a:r>
              <a:rPr lang="en-US" altLang="zh-CN" dirty="0" smtClean="0">
                <a:solidFill>
                  <a:srgbClr val="FF0000"/>
                </a:solidFill>
              </a:rPr>
              <a:t>=</a:t>
            </a:r>
            <a:endParaRPr lang="zh-CN" altLang="en-US" dirty="0">
              <a:solidFill>
                <a:srgbClr val="FF0000"/>
              </a:solidFill>
            </a:endParaRPr>
          </a:p>
        </p:txBody>
      </p:sp>
      <p:sp>
        <p:nvSpPr>
          <p:cNvPr id="3" name="标题 2"/>
          <p:cNvSpPr>
            <a:spLocks noGrp="1"/>
          </p:cNvSpPr>
          <p:nvPr>
            <p:ph type="title"/>
          </p:nvPr>
        </p:nvSpPr>
        <p:spPr/>
        <p:txBody>
          <a:bodyPr/>
          <a:lstStyle/>
          <a:p>
            <a:r>
              <a:rPr lang="en-US" altLang="zh-CN" dirty="0"/>
              <a:t>4. </a:t>
            </a:r>
            <a:r>
              <a:rPr lang="zh-CN" altLang="en-US" dirty="0"/>
              <a:t>赋值运算符</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2276872"/>
            <a:ext cx="1656184" cy="1656184"/>
          </a:xfrm>
          <a:prstGeom prst="rect">
            <a:avLst/>
          </a:prstGeom>
        </p:spPr>
      </p:pic>
      <p:sp>
        <p:nvSpPr>
          <p:cNvPr id="5" name="矩形 4"/>
          <p:cNvSpPr/>
          <p:nvPr/>
        </p:nvSpPr>
        <p:spPr>
          <a:xfrm>
            <a:off x="4680012" y="3951059"/>
            <a:ext cx="3888432" cy="6300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如何使运算变得更简洁</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4572000" y="2379714"/>
            <a:ext cx="4068452"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smtClean="0">
                <a:latin typeface="Arial" panose="020B0604020202020204" pitchFamily="34" charset="0"/>
                <a:cs typeface="Arial" panose="020B0604020202020204" pitchFamily="34" charset="0"/>
              </a:rPr>
              <a:t>   b </a:t>
            </a:r>
            <a:r>
              <a:rPr lang="en-US" altLang="zh-CN" sz="2400" dirty="0" smtClean="0">
                <a:solidFill>
                  <a:srgbClr val="0000FF"/>
                </a:solidFill>
                <a:latin typeface="Arial" panose="020B0604020202020204" pitchFamily="34" charset="0"/>
                <a:cs typeface="Arial" panose="020B0604020202020204" pitchFamily="34" charset="0"/>
              </a:rPr>
              <a:t>+</a:t>
            </a:r>
            <a:r>
              <a:rPr lang="en-US" altLang="zh-CN" sz="2400" dirty="0" smtClean="0">
                <a:solidFill>
                  <a:srgbClr val="FF0000"/>
                </a:solidFill>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1;      </a:t>
            </a:r>
            <a:r>
              <a:rPr lang="en-US" altLang="zh-CN" sz="2400" dirty="0" smtClean="0">
                <a:solidFill>
                  <a:srgbClr val="00B050"/>
                </a:solidFill>
                <a:latin typeface="Arial" panose="020B0604020202020204" pitchFamily="34" charset="0"/>
                <a:cs typeface="Arial" panose="020B0604020202020204" pitchFamily="34" charset="0"/>
              </a:rPr>
              <a:t>// b = b + 1;</a:t>
            </a:r>
          </a:p>
          <a:p>
            <a:r>
              <a:rPr lang="en-US" altLang="zh-CN" sz="2400" dirty="0" smtClean="0">
                <a:latin typeface="Arial" panose="020B0604020202020204" pitchFamily="34" charset="0"/>
                <a:cs typeface="Arial" panose="020B0604020202020204" pitchFamily="34" charset="0"/>
              </a:rPr>
              <a:t>   b </a:t>
            </a:r>
            <a:r>
              <a:rPr lang="en-US" altLang="zh-CN" sz="2400" dirty="0" smtClean="0">
                <a:solidFill>
                  <a:srgbClr val="0000FF"/>
                </a:solidFill>
                <a:latin typeface="Arial" panose="020B0604020202020204" pitchFamily="34" charset="0"/>
                <a:cs typeface="Arial" panose="020B0604020202020204" pitchFamily="34" charset="0"/>
              </a:rPr>
              <a:t>-</a:t>
            </a:r>
            <a:r>
              <a:rPr lang="en-US" altLang="zh-CN" sz="2400" dirty="0" smtClean="0">
                <a:solidFill>
                  <a:srgbClr val="FF0000"/>
                </a:solidFill>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2;       </a:t>
            </a:r>
            <a:r>
              <a:rPr lang="en-US" altLang="zh-CN" sz="2400" dirty="0" smtClean="0">
                <a:solidFill>
                  <a:srgbClr val="00B050"/>
                </a:solidFill>
                <a:latin typeface="Arial" panose="020B0604020202020204" pitchFamily="34" charset="0"/>
                <a:cs typeface="Arial" panose="020B0604020202020204" pitchFamily="34" charset="0"/>
              </a:rPr>
              <a:t>// b = b – 2;</a:t>
            </a:r>
          </a:p>
          <a:p>
            <a:r>
              <a:rPr lang="en-US" altLang="zh-CN" sz="2400" dirty="0" smtClean="0">
                <a:latin typeface="Arial" panose="020B0604020202020204" pitchFamily="34" charset="0"/>
                <a:cs typeface="Arial" panose="020B0604020202020204" pitchFamily="34" charset="0"/>
              </a:rPr>
              <a:t>   b </a:t>
            </a:r>
            <a:r>
              <a:rPr lang="en-US" altLang="zh-CN" sz="2400" dirty="0" smtClean="0">
                <a:solidFill>
                  <a:srgbClr val="0000FF"/>
                </a:solidFill>
                <a:latin typeface="Arial" panose="020B0604020202020204" pitchFamily="34" charset="0"/>
                <a:cs typeface="Arial" panose="020B0604020202020204" pitchFamily="34" charset="0"/>
              </a:rPr>
              <a:t>*</a:t>
            </a:r>
            <a:r>
              <a:rPr lang="en-US" altLang="zh-CN" sz="2400" dirty="0" smtClean="0">
                <a:solidFill>
                  <a:srgbClr val="FF0000"/>
                </a:solidFill>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3;       </a:t>
            </a:r>
            <a:r>
              <a:rPr lang="en-US" altLang="zh-CN" sz="2400" dirty="0" smtClean="0">
                <a:solidFill>
                  <a:srgbClr val="00B050"/>
                </a:solidFill>
                <a:latin typeface="Arial" panose="020B0604020202020204" pitchFamily="34" charset="0"/>
                <a:cs typeface="Arial" panose="020B0604020202020204" pitchFamily="34" charset="0"/>
              </a:rPr>
              <a:t>// b = b * 3;</a:t>
            </a:r>
          </a:p>
          <a:p>
            <a:r>
              <a:rPr lang="en-US" altLang="zh-CN" sz="2400" dirty="0" smtClean="0">
                <a:latin typeface="Arial" panose="020B0604020202020204" pitchFamily="34" charset="0"/>
                <a:cs typeface="Arial" panose="020B0604020202020204" pitchFamily="34" charset="0"/>
              </a:rPr>
              <a:t>   b </a:t>
            </a:r>
            <a:r>
              <a:rPr lang="en-US" altLang="zh-CN" sz="2400" dirty="0" smtClean="0">
                <a:solidFill>
                  <a:srgbClr val="0000FF"/>
                </a:solidFill>
                <a:latin typeface="Arial" panose="020B0604020202020204" pitchFamily="34" charset="0"/>
                <a:cs typeface="Arial" panose="020B0604020202020204" pitchFamily="34" charset="0"/>
              </a:rPr>
              <a:t>/</a:t>
            </a:r>
            <a:r>
              <a:rPr lang="en-US" altLang="zh-CN" sz="2400" dirty="0" smtClean="0">
                <a:solidFill>
                  <a:srgbClr val="FF0000"/>
                </a:solidFill>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4;       </a:t>
            </a:r>
            <a:r>
              <a:rPr lang="en-US" altLang="zh-CN" sz="2400" dirty="0" smtClean="0">
                <a:solidFill>
                  <a:srgbClr val="00B050"/>
                </a:solidFill>
                <a:latin typeface="Arial" panose="020B0604020202020204" pitchFamily="34" charset="0"/>
                <a:cs typeface="Arial" panose="020B0604020202020204" pitchFamily="34" charset="0"/>
              </a:rPr>
              <a:t>// b = b / 4;</a:t>
            </a:r>
          </a:p>
          <a:p>
            <a:r>
              <a:rPr lang="en-US" altLang="zh-CN" sz="2400" dirty="0" smtClean="0">
                <a:latin typeface="Arial" panose="020B0604020202020204" pitchFamily="34" charset="0"/>
                <a:cs typeface="Arial" panose="020B0604020202020204" pitchFamily="34" charset="0"/>
              </a:rPr>
              <a:t>   b </a:t>
            </a:r>
            <a:r>
              <a:rPr lang="en-US" altLang="zh-CN" sz="2400" dirty="0" smtClean="0">
                <a:solidFill>
                  <a:srgbClr val="0000FF"/>
                </a:solidFill>
                <a:latin typeface="Arial" panose="020B0604020202020204" pitchFamily="34" charset="0"/>
                <a:cs typeface="Arial" panose="020B0604020202020204" pitchFamily="34" charset="0"/>
              </a:rPr>
              <a:t>%</a:t>
            </a:r>
            <a:r>
              <a:rPr lang="en-US" altLang="zh-CN" sz="2400" dirty="0" smtClean="0">
                <a:solidFill>
                  <a:srgbClr val="FF0000"/>
                </a:solidFill>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4;     </a:t>
            </a:r>
            <a:r>
              <a:rPr lang="en-US" altLang="zh-CN" sz="2400" dirty="0" smtClean="0">
                <a:solidFill>
                  <a:srgbClr val="00B050"/>
                </a:solidFill>
                <a:latin typeface="Arial" panose="020B0604020202020204" pitchFamily="34" charset="0"/>
                <a:cs typeface="Arial" panose="020B0604020202020204" pitchFamily="34" charset="0"/>
              </a:rPr>
              <a:t>// b = b % 4;</a:t>
            </a:r>
            <a:endParaRPr lang="zh-CN" altLang="en-US" sz="2400" dirty="0">
              <a:solidFill>
                <a:srgbClr val="00B050"/>
              </a:solidFill>
              <a:latin typeface="Arial" panose="020B0604020202020204" pitchFamily="34" charset="0"/>
              <a:cs typeface="Arial" panose="020B0604020202020204" pitchFamily="34" charset="0"/>
            </a:endParaRPr>
          </a:p>
        </p:txBody>
      </p:sp>
      <p:sp>
        <p:nvSpPr>
          <p:cNvPr id="7" name="矩形 6"/>
          <p:cNvSpPr/>
          <p:nvPr/>
        </p:nvSpPr>
        <p:spPr>
          <a:xfrm>
            <a:off x="5580112" y="6165304"/>
            <a:ext cx="338437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中间不允许出现空格</a:t>
            </a:r>
            <a:r>
              <a:rPr lang="en-US" altLang="zh-CN"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0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8410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5" dur="500"/>
                                        <p:tgtEl>
                                          <p:spTgt spid="2">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8" dur="5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3" dur="500"/>
                                        <p:tgtEl>
                                          <p:spTgt spid="2">
                                            <p:txEl>
                                              <p:pRg st="10" end="10"/>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6" dur="500"/>
                                        <p:tgtEl>
                                          <p:spTgt spid="2">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randombar(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smtClean="0"/>
              <a:t>变量的多次赋值操作</a:t>
            </a:r>
            <a:r>
              <a:rPr lang="en-US" altLang="zh-CN" b="1" dirty="0" smtClean="0"/>
              <a:t>:</a:t>
            </a:r>
          </a:p>
          <a:p>
            <a:r>
              <a:rPr lang="zh-CN" altLang="en-US" dirty="0" smtClean="0"/>
              <a:t>当对某一变量进行</a:t>
            </a:r>
            <a:r>
              <a:rPr lang="zh-CN" altLang="en-US" dirty="0" smtClean="0">
                <a:solidFill>
                  <a:srgbClr val="FF0000"/>
                </a:solidFill>
              </a:rPr>
              <a:t>多次赋值操作</a:t>
            </a:r>
            <a:r>
              <a:rPr lang="zh-CN" altLang="en-US" dirty="0" smtClean="0"/>
              <a:t>时</a:t>
            </a:r>
            <a:r>
              <a:rPr lang="en-US" altLang="zh-CN" dirty="0" smtClean="0"/>
              <a:t>, </a:t>
            </a:r>
            <a:r>
              <a:rPr lang="zh-CN" altLang="en-US" dirty="0" smtClean="0"/>
              <a:t>变量的最终值为</a:t>
            </a:r>
            <a:r>
              <a:rPr lang="zh-CN" altLang="en-US" dirty="0" smtClean="0">
                <a:solidFill>
                  <a:srgbClr val="0000FF"/>
                </a:solidFill>
              </a:rPr>
              <a:t>最后一次赋值操作的结果</a:t>
            </a:r>
            <a:r>
              <a:rPr lang="zh-CN" altLang="en-US" dirty="0" smtClean="0"/>
              <a:t>。</a:t>
            </a:r>
            <a:endParaRPr lang="en-US" altLang="zh-CN" dirty="0" smtClean="0"/>
          </a:p>
          <a:p>
            <a:r>
              <a:rPr lang="zh-CN" altLang="en-US" dirty="0" smtClean="0"/>
              <a:t>例如</a:t>
            </a:r>
            <a:r>
              <a:rPr lang="en-US" altLang="zh-CN" dirty="0" smtClean="0"/>
              <a:t>:</a:t>
            </a:r>
          </a:p>
          <a:p>
            <a:pPr indent="358775">
              <a:spcBef>
                <a:spcPts val="0"/>
              </a:spcBef>
            </a:pPr>
            <a:r>
              <a:rPr lang="en-US" altLang="zh-CN" dirty="0" err="1" smtClean="0">
                <a:solidFill>
                  <a:srgbClr val="0000FF"/>
                </a:solidFill>
              </a:rPr>
              <a:t>int</a:t>
            </a:r>
            <a:r>
              <a:rPr lang="en-US" altLang="zh-CN" dirty="0" smtClean="0"/>
              <a:t> a = 2, b = 3;</a:t>
            </a:r>
          </a:p>
          <a:p>
            <a:pPr indent="358775">
              <a:spcBef>
                <a:spcPts val="0"/>
              </a:spcBef>
            </a:pPr>
            <a:r>
              <a:rPr lang="en-US" altLang="zh-CN" dirty="0" smtClean="0"/>
              <a:t>a = b +3;</a:t>
            </a:r>
          </a:p>
          <a:p>
            <a:pPr indent="358775">
              <a:spcBef>
                <a:spcPts val="0"/>
              </a:spcBef>
            </a:pPr>
            <a:r>
              <a:rPr lang="en-US" altLang="zh-CN" dirty="0" smtClean="0"/>
              <a:t>a *= 2;</a:t>
            </a:r>
          </a:p>
          <a:p>
            <a:pPr indent="358775">
              <a:spcBef>
                <a:spcPts val="0"/>
              </a:spcBef>
            </a:pPr>
            <a:r>
              <a:rPr lang="en-US" altLang="zh-CN" dirty="0" smtClean="0"/>
              <a:t>a += (a + b);</a:t>
            </a:r>
          </a:p>
          <a:p>
            <a:r>
              <a:rPr lang="zh-CN" altLang="en-US" dirty="0" smtClean="0"/>
              <a:t>变量 </a:t>
            </a:r>
            <a:r>
              <a:rPr lang="en-US" altLang="zh-CN" dirty="0" smtClean="0"/>
              <a:t>a </a:t>
            </a:r>
            <a:r>
              <a:rPr lang="zh-CN" altLang="en-US" dirty="0" smtClean="0"/>
              <a:t>的最终值为</a:t>
            </a:r>
            <a:r>
              <a:rPr lang="en-US" altLang="zh-CN" dirty="0" smtClean="0"/>
              <a:t> </a:t>
            </a:r>
            <a:r>
              <a:rPr lang="en-US" altLang="zh-CN" b="1" dirty="0" smtClean="0">
                <a:solidFill>
                  <a:srgbClr val="FF0000"/>
                </a:solidFill>
              </a:rPr>
              <a:t>27</a:t>
            </a:r>
            <a:r>
              <a:rPr lang="zh-CN" altLang="en-US" dirty="0" smtClean="0"/>
              <a:t>。</a:t>
            </a:r>
            <a:endParaRPr lang="en-US" altLang="zh-CN" dirty="0" smtClean="0"/>
          </a:p>
          <a:p>
            <a:r>
              <a:rPr lang="zh-CN" altLang="en-US" dirty="0" smtClean="0"/>
              <a:t>表达式 </a:t>
            </a:r>
            <a:r>
              <a:rPr lang="en-US" altLang="zh-CN" dirty="0" smtClean="0"/>
              <a:t>a </a:t>
            </a:r>
            <a:r>
              <a:rPr lang="en-US" altLang="zh-CN" dirty="0"/>
              <a:t>+= (a + b</a:t>
            </a:r>
            <a:r>
              <a:rPr lang="en-US" altLang="zh-CN" dirty="0" smtClean="0"/>
              <a:t>) </a:t>
            </a:r>
            <a:r>
              <a:rPr lang="zh-CN" altLang="en-US" dirty="0" smtClean="0"/>
              <a:t>的值。</a:t>
            </a:r>
            <a:endParaRPr lang="zh-CN" altLang="en-US" dirty="0"/>
          </a:p>
        </p:txBody>
      </p:sp>
      <p:sp>
        <p:nvSpPr>
          <p:cNvPr id="3" name="标题 2"/>
          <p:cNvSpPr>
            <a:spLocks noGrp="1"/>
          </p:cNvSpPr>
          <p:nvPr>
            <p:ph type="title"/>
          </p:nvPr>
        </p:nvSpPr>
        <p:spPr/>
        <p:txBody>
          <a:bodyPr/>
          <a:lstStyle/>
          <a:p>
            <a:r>
              <a:rPr lang="en-US" altLang="zh-CN" dirty="0"/>
              <a:t>4. </a:t>
            </a:r>
            <a:r>
              <a:rPr lang="zh-CN" altLang="en-US" dirty="0"/>
              <a:t>赋值运算符</a:t>
            </a:r>
          </a:p>
        </p:txBody>
      </p:sp>
    </p:spTree>
    <p:extLst>
      <p:ext uri="{BB962C8B-B14F-4D97-AF65-F5344CB8AC3E}">
        <p14:creationId xmlns:p14="http://schemas.microsoft.com/office/powerpoint/2010/main" val="427105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lstStyle/>
          <a:p>
            <a:r>
              <a:rPr lang="zh-CN" altLang="en-US" sz="2800" b="1" dirty="0" smtClean="0"/>
              <a:t>值交换</a:t>
            </a:r>
            <a:r>
              <a:rPr lang="en-US" altLang="zh-CN" dirty="0" smtClean="0"/>
              <a:t>:</a:t>
            </a:r>
          </a:p>
          <a:p>
            <a:pPr>
              <a:spcAft>
                <a:spcPts val="1200"/>
              </a:spcAft>
            </a:pPr>
            <a:r>
              <a:rPr lang="zh-CN" altLang="en-US" b="1" dirty="0" smtClean="0"/>
              <a:t>问题</a:t>
            </a:r>
            <a:r>
              <a:rPr lang="en-US" altLang="zh-CN" dirty="0" smtClean="0"/>
              <a:t>: </a:t>
            </a:r>
            <a:r>
              <a:rPr lang="zh-CN" altLang="en-US" dirty="0" smtClean="0"/>
              <a:t>如何实现两个相同类型变量之间的</a:t>
            </a:r>
            <a:r>
              <a:rPr lang="zh-CN" altLang="en-US" b="1" dirty="0" smtClean="0">
                <a:solidFill>
                  <a:srgbClr val="0000FF"/>
                </a:solidFill>
              </a:rPr>
              <a:t>值交换</a:t>
            </a:r>
            <a:r>
              <a:rPr lang="en-US" altLang="zh-CN" dirty="0" smtClean="0"/>
              <a:t>?</a:t>
            </a:r>
          </a:p>
          <a:p>
            <a:r>
              <a:rPr lang="en-US" altLang="zh-CN" dirty="0" smtClean="0">
                <a:solidFill>
                  <a:srgbClr val="0000FF"/>
                </a:solidFill>
              </a:rPr>
              <a:t>int</a:t>
            </a:r>
            <a:r>
              <a:rPr lang="en-US" altLang="zh-CN" dirty="0" smtClean="0"/>
              <a:t> a = 2, b = 3;</a:t>
            </a:r>
          </a:p>
          <a:p>
            <a:r>
              <a:rPr lang="zh-CN" altLang="en-US" dirty="0" smtClean="0"/>
              <a:t>交换变量 </a:t>
            </a:r>
            <a:r>
              <a:rPr lang="en-US" altLang="zh-CN" dirty="0" smtClean="0"/>
              <a:t>a </a:t>
            </a:r>
            <a:r>
              <a:rPr lang="zh-CN" altLang="en-US" dirty="0" smtClean="0"/>
              <a:t>和</a:t>
            </a:r>
            <a:r>
              <a:rPr lang="en-US" altLang="zh-CN" dirty="0" smtClean="0"/>
              <a:t> b </a:t>
            </a:r>
            <a:r>
              <a:rPr lang="zh-CN" altLang="en-US" dirty="0" smtClean="0"/>
              <a:t>的值</a:t>
            </a:r>
            <a:r>
              <a:rPr lang="en-US" altLang="zh-CN" dirty="0" smtClean="0"/>
              <a:t>:</a:t>
            </a:r>
          </a:p>
          <a:p>
            <a:pPr>
              <a:lnSpc>
                <a:spcPct val="100000"/>
              </a:lnSpc>
            </a:pPr>
            <a:r>
              <a:rPr lang="en-US" altLang="zh-CN" dirty="0" smtClean="0"/>
              <a:t>a = b;</a:t>
            </a:r>
          </a:p>
          <a:p>
            <a:pPr>
              <a:lnSpc>
                <a:spcPct val="100000"/>
              </a:lnSpc>
              <a:spcAft>
                <a:spcPts val="1200"/>
              </a:spcAft>
            </a:pPr>
            <a:r>
              <a:rPr lang="en-US" altLang="zh-CN" dirty="0" smtClean="0"/>
              <a:t>b = a;</a:t>
            </a:r>
          </a:p>
          <a:p>
            <a:pPr>
              <a:spcAft>
                <a:spcPts val="600"/>
              </a:spcAft>
            </a:pPr>
            <a:r>
              <a:rPr lang="zh-CN" altLang="en-US" b="1" dirty="0" smtClean="0"/>
              <a:t>正确方法</a:t>
            </a:r>
            <a:r>
              <a:rPr lang="en-US" altLang="zh-CN" dirty="0" smtClean="0"/>
              <a:t>:</a:t>
            </a:r>
          </a:p>
          <a:p>
            <a:pPr>
              <a:lnSpc>
                <a:spcPct val="100000"/>
              </a:lnSpc>
              <a:spcBef>
                <a:spcPts val="0"/>
              </a:spcBef>
              <a:spcAft>
                <a:spcPts val="100"/>
              </a:spcAft>
            </a:pPr>
            <a:r>
              <a:rPr lang="en-US" altLang="zh-CN" dirty="0" smtClean="0">
                <a:solidFill>
                  <a:srgbClr val="0000FF"/>
                </a:solidFill>
              </a:rPr>
              <a:t>int</a:t>
            </a:r>
            <a:r>
              <a:rPr lang="en-US" altLang="zh-CN" dirty="0" smtClean="0"/>
              <a:t> a = 2, b = 3, </a:t>
            </a:r>
            <a:r>
              <a:rPr lang="en-US" altLang="zh-CN" dirty="0" err="1" smtClean="0"/>
              <a:t>tmp</a:t>
            </a:r>
            <a:r>
              <a:rPr lang="en-US" altLang="zh-CN" dirty="0" smtClean="0"/>
              <a:t>;    </a:t>
            </a:r>
            <a:r>
              <a:rPr lang="en-US" altLang="zh-CN" dirty="0" smtClean="0">
                <a:solidFill>
                  <a:srgbClr val="00B050"/>
                </a:solidFill>
              </a:rPr>
              <a:t>// </a:t>
            </a:r>
            <a:r>
              <a:rPr lang="zh-CN" altLang="en-US" dirty="0" smtClean="0">
                <a:solidFill>
                  <a:srgbClr val="00B050"/>
                </a:solidFill>
              </a:rPr>
              <a:t>定义一个临时变量</a:t>
            </a:r>
            <a:endParaRPr lang="en-US" altLang="zh-CN" dirty="0" smtClean="0">
              <a:solidFill>
                <a:srgbClr val="00B050"/>
              </a:solidFill>
            </a:endParaRPr>
          </a:p>
          <a:p>
            <a:pPr>
              <a:lnSpc>
                <a:spcPct val="100000"/>
              </a:lnSpc>
              <a:spcBef>
                <a:spcPts val="0"/>
              </a:spcBef>
              <a:spcAft>
                <a:spcPts val="100"/>
              </a:spcAft>
            </a:pPr>
            <a:r>
              <a:rPr lang="en-US" altLang="zh-CN" dirty="0" err="1" smtClean="0"/>
              <a:t>tmp</a:t>
            </a:r>
            <a:r>
              <a:rPr lang="en-US" altLang="zh-CN" dirty="0" smtClean="0"/>
              <a:t> = a;             </a:t>
            </a:r>
            <a:r>
              <a:rPr lang="en-US" altLang="zh-CN" dirty="0" smtClean="0">
                <a:solidFill>
                  <a:srgbClr val="00B050"/>
                </a:solidFill>
              </a:rPr>
              <a:t>// </a:t>
            </a:r>
            <a:r>
              <a:rPr lang="zh-CN" altLang="en-US" dirty="0" smtClean="0">
                <a:solidFill>
                  <a:srgbClr val="00B050"/>
                </a:solidFill>
              </a:rPr>
              <a:t>将 </a:t>
            </a:r>
            <a:r>
              <a:rPr lang="en-US" altLang="zh-CN" dirty="0" smtClean="0">
                <a:solidFill>
                  <a:srgbClr val="00B050"/>
                </a:solidFill>
              </a:rPr>
              <a:t>a </a:t>
            </a:r>
            <a:r>
              <a:rPr lang="zh-CN" altLang="en-US" dirty="0" smtClean="0">
                <a:solidFill>
                  <a:srgbClr val="00B050"/>
                </a:solidFill>
              </a:rPr>
              <a:t>的原始值暂存到</a:t>
            </a:r>
            <a:r>
              <a:rPr lang="en-US" altLang="zh-CN" dirty="0" smtClean="0">
                <a:solidFill>
                  <a:srgbClr val="00B050"/>
                </a:solidFill>
              </a:rPr>
              <a:t> </a:t>
            </a:r>
            <a:r>
              <a:rPr lang="en-US" altLang="zh-CN" dirty="0" err="1" smtClean="0">
                <a:solidFill>
                  <a:srgbClr val="00B050"/>
                </a:solidFill>
              </a:rPr>
              <a:t>tmp</a:t>
            </a:r>
            <a:r>
              <a:rPr lang="en-US" altLang="zh-CN" dirty="0" smtClean="0">
                <a:solidFill>
                  <a:srgbClr val="00B050"/>
                </a:solidFill>
              </a:rPr>
              <a:t> </a:t>
            </a:r>
            <a:r>
              <a:rPr lang="zh-CN" altLang="en-US" dirty="0" smtClean="0">
                <a:solidFill>
                  <a:srgbClr val="00B050"/>
                </a:solidFill>
              </a:rPr>
              <a:t>中</a:t>
            </a:r>
            <a:endParaRPr lang="en-US" altLang="zh-CN" dirty="0" smtClean="0">
              <a:solidFill>
                <a:srgbClr val="00B050"/>
              </a:solidFill>
            </a:endParaRPr>
          </a:p>
          <a:p>
            <a:pPr>
              <a:lnSpc>
                <a:spcPct val="100000"/>
              </a:lnSpc>
              <a:spcBef>
                <a:spcPts val="0"/>
              </a:spcBef>
              <a:spcAft>
                <a:spcPts val="100"/>
              </a:spcAft>
            </a:pPr>
            <a:r>
              <a:rPr lang="en-US" altLang="zh-CN" dirty="0" smtClean="0"/>
              <a:t>a = b;                 </a:t>
            </a:r>
            <a:r>
              <a:rPr lang="en-US" altLang="zh-CN" dirty="0" smtClean="0">
                <a:solidFill>
                  <a:srgbClr val="00B050"/>
                </a:solidFill>
              </a:rPr>
              <a:t>// </a:t>
            </a:r>
            <a:r>
              <a:rPr lang="zh-CN" altLang="en-US" dirty="0" smtClean="0">
                <a:solidFill>
                  <a:srgbClr val="00B050"/>
                </a:solidFill>
              </a:rPr>
              <a:t>将 </a:t>
            </a:r>
            <a:r>
              <a:rPr lang="en-US" altLang="zh-CN" dirty="0" smtClean="0">
                <a:solidFill>
                  <a:srgbClr val="00B050"/>
                </a:solidFill>
              </a:rPr>
              <a:t>b </a:t>
            </a:r>
            <a:r>
              <a:rPr lang="zh-CN" altLang="en-US" dirty="0" smtClean="0">
                <a:solidFill>
                  <a:srgbClr val="00B050"/>
                </a:solidFill>
              </a:rPr>
              <a:t>的值赋给</a:t>
            </a:r>
            <a:r>
              <a:rPr lang="en-US" altLang="zh-CN" dirty="0" smtClean="0">
                <a:solidFill>
                  <a:srgbClr val="00B050"/>
                </a:solidFill>
              </a:rPr>
              <a:t> a</a:t>
            </a:r>
          </a:p>
          <a:p>
            <a:pPr>
              <a:lnSpc>
                <a:spcPct val="100000"/>
              </a:lnSpc>
              <a:spcBef>
                <a:spcPts val="0"/>
              </a:spcBef>
              <a:spcAft>
                <a:spcPts val="100"/>
              </a:spcAft>
            </a:pPr>
            <a:r>
              <a:rPr lang="en-US" altLang="zh-CN" dirty="0" smtClean="0"/>
              <a:t>b = </a:t>
            </a:r>
            <a:r>
              <a:rPr lang="en-US" altLang="zh-CN" dirty="0" err="1" smtClean="0"/>
              <a:t>tmp</a:t>
            </a:r>
            <a:r>
              <a:rPr lang="en-US" altLang="zh-CN" dirty="0" smtClean="0"/>
              <a:t>;             </a:t>
            </a:r>
            <a:r>
              <a:rPr lang="en-US" altLang="zh-CN" dirty="0" smtClean="0">
                <a:solidFill>
                  <a:srgbClr val="00B050"/>
                </a:solidFill>
              </a:rPr>
              <a:t>// </a:t>
            </a:r>
            <a:r>
              <a:rPr lang="zh-CN" altLang="en-US" dirty="0" smtClean="0">
                <a:solidFill>
                  <a:srgbClr val="00B050"/>
                </a:solidFill>
              </a:rPr>
              <a:t>将</a:t>
            </a:r>
            <a:r>
              <a:rPr lang="en-US" altLang="zh-CN" dirty="0">
                <a:solidFill>
                  <a:srgbClr val="00B050"/>
                </a:solidFill>
              </a:rPr>
              <a:t> </a:t>
            </a:r>
            <a:r>
              <a:rPr lang="en-US" altLang="zh-CN" dirty="0" smtClean="0">
                <a:solidFill>
                  <a:srgbClr val="00B050"/>
                </a:solidFill>
              </a:rPr>
              <a:t>a </a:t>
            </a:r>
            <a:r>
              <a:rPr lang="zh-CN" altLang="en-US" dirty="0" smtClean="0">
                <a:solidFill>
                  <a:srgbClr val="00B050"/>
                </a:solidFill>
              </a:rPr>
              <a:t>的原始值由 </a:t>
            </a:r>
            <a:r>
              <a:rPr lang="en-US" altLang="zh-CN" dirty="0" err="1" smtClean="0">
                <a:solidFill>
                  <a:srgbClr val="00B050"/>
                </a:solidFill>
              </a:rPr>
              <a:t>tmp</a:t>
            </a:r>
            <a:r>
              <a:rPr lang="en-US" altLang="zh-CN" dirty="0" smtClean="0">
                <a:solidFill>
                  <a:srgbClr val="00B050"/>
                </a:solidFill>
              </a:rPr>
              <a:t> </a:t>
            </a:r>
            <a:r>
              <a:rPr lang="zh-CN" altLang="en-US" dirty="0" smtClean="0">
                <a:solidFill>
                  <a:srgbClr val="00B050"/>
                </a:solidFill>
              </a:rPr>
              <a:t>赋给</a:t>
            </a:r>
            <a:r>
              <a:rPr lang="en-US" altLang="zh-CN" dirty="0" smtClean="0">
                <a:solidFill>
                  <a:srgbClr val="00B050"/>
                </a:solidFill>
              </a:rPr>
              <a:t> b</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4. </a:t>
            </a:r>
            <a:r>
              <a:rPr lang="zh-CN" altLang="en-US" dirty="0"/>
              <a:t>赋值运算符</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224" y="2204864"/>
            <a:ext cx="1512168" cy="1512168"/>
          </a:xfrm>
          <a:prstGeom prst="rect">
            <a:avLst/>
          </a:prstGeom>
        </p:spPr>
      </p:pic>
      <p:sp>
        <p:nvSpPr>
          <p:cNvPr id="5" name="矩形 4"/>
          <p:cNvSpPr/>
          <p:nvPr/>
        </p:nvSpPr>
        <p:spPr>
          <a:xfrm>
            <a:off x="5652120" y="3789040"/>
            <a:ext cx="338437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正确？有效？</a:t>
            </a:r>
            <a:endParaRPr lang="zh-CN" altLang="en-US" sz="20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文本框 5"/>
          <p:cNvSpPr txBox="1"/>
          <p:nvPr/>
        </p:nvSpPr>
        <p:spPr>
          <a:xfrm>
            <a:off x="1907704" y="3327375"/>
            <a:ext cx="2664296" cy="461665"/>
          </a:xfrm>
          <a:prstGeom prst="rect">
            <a:avLst/>
          </a:prstGeom>
          <a:noFill/>
        </p:spPr>
        <p:txBody>
          <a:bodyPr wrap="square" rtlCol="0">
            <a:spAutoFit/>
          </a:bodyPr>
          <a:lstStyle/>
          <a:p>
            <a:r>
              <a:rPr lang="en-US" altLang="zh-CN" sz="2400" dirty="0" smtClean="0">
                <a:solidFill>
                  <a:srgbClr val="FF0000"/>
                </a:solidFill>
                <a:latin typeface="Arial" panose="020B0604020202020204" pitchFamily="34" charset="0"/>
                <a:cs typeface="Arial" panose="020B0604020202020204" pitchFamily="34" charset="0"/>
              </a:rPr>
              <a:t>a </a:t>
            </a:r>
            <a:r>
              <a:rPr lang="zh-CN" altLang="en-US" sz="24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的值为 </a:t>
            </a:r>
            <a:r>
              <a:rPr lang="en-US" altLang="zh-CN" sz="2400" dirty="0" smtClean="0">
                <a:solidFill>
                  <a:srgbClr val="0000FF"/>
                </a:solidFill>
                <a:latin typeface="Arial" panose="020B0604020202020204" pitchFamily="34" charset="0"/>
                <a:cs typeface="Arial" panose="020B0604020202020204" pitchFamily="34" charset="0"/>
              </a:rPr>
              <a:t>3</a:t>
            </a:r>
            <a:endParaRPr lang="zh-CN" altLang="en-US" sz="2400" dirty="0">
              <a:solidFill>
                <a:srgbClr val="0000FF"/>
              </a:solidFill>
              <a:latin typeface="Arial" panose="020B0604020202020204" pitchFamily="34" charset="0"/>
              <a:cs typeface="Arial" panose="020B0604020202020204" pitchFamily="34" charset="0"/>
            </a:endParaRPr>
          </a:p>
        </p:txBody>
      </p:sp>
      <p:sp>
        <p:nvSpPr>
          <p:cNvPr id="7" name="文本框 6"/>
          <p:cNvSpPr txBox="1"/>
          <p:nvPr/>
        </p:nvSpPr>
        <p:spPr>
          <a:xfrm>
            <a:off x="1907704" y="3789040"/>
            <a:ext cx="2664296" cy="461665"/>
          </a:xfrm>
          <a:prstGeom prst="rect">
            <a:avLst/>
          </a:prstGeom>
          <a:noFill/>
        </p:spPr>
        <p:txBody>
          <a:bodyPr wrap="square" rtlCol="0">
            <a:spAutoFit/>
          </a:bodyPr>
          <a:lstStyle/>
          <a:p>
            <a:r>
              <a:rPr lang="en-US" altLang="zh-CN" sz="2400" dirty="0" smtClean="0">
                <a:solidFill>
                  <a:srgbClr val="FF0000"/>
                </a:solidFill>
                <a:latin typeface="Arial" panose="020B0604020202020204" pitchFamily="34" charset="0"/>
                <a:cs typeface="Arial" panose="020B0604020202020204" pitchFamily="34" charset="0"/>
              </a:rPr>
              <a:t>b</a:t>
            </a:r>
            <a:r>
              <a:rPr lang="en-US" altLang="zh-CN" sz="24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的值这 </a:t>
            </a:r>
            <a:r>
              <a:rPr lang="en-US" altLang="zh-CN" sz="2400" dirty="0" smtClean="0">
                <a:solidFill>
                  <a:srgbClr val="0000FF"/>
                </a:solidFill>
                <a:latin typeface="Arial" panose="020B0604020202020204" pitchFamily="34" charset="0"/>
                <a:cs typeface="Arial" panose="020B0604020202020204" pitchFamily="34" charset="0"/>
              </a:rPr>
              <a:t>3</a:t>
            </a:r>
            <a:endParaRPr lang="zh-CN" altLang="en-US" sz="2400" dirty="0">
              <a:solidFill>
                <a:srgbClr val="0000FF"/>
              </a:solidFill>
              <a:latin typeface="Arial" panose="020B0604020202020204" pitchFamily="34" charset="0"/>
              <a:cs typeface="Arial" panose="020B0604020202020204" pitchFamily="34" charset="0"/>
            </a:endParaRPr>
          </a:p>
        </p:txBody>
      </p:sp>
      <p:sp>
        <p:nvSpPr>
          <p:cNvPr id="8" name="矩形 7"/>
          <p:cNvSpPr/>
          <p:nvPr/>
        </p:nvSpPr>
        <p:spPr>
          <a:xfrm>
            <a:off x="5634517" y="4365104"/>
            <a:ext cx="338437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交换失败</a:t>
            </a:r>
            <a:r>
              <a:rPr lang="en-US" altLang="zh-CN" sz="20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0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8589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randombar(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6" dur="500"/>
                                        <p:tgtEl>
                                          <p:spTgt spid="2">
                                            <p:txEl>
                                              <p:pRg st="6" end="6"/>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2" dur="500"/>
                                        <p:tgtEl>
                                          <p:spTgt spid="2">
                                            <p:txEl>
                                              <p:pRg st="8" end="8"/>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55" dur="500"/>
                                        <p:tgtEl>
                                          <p:spTgt spid="2">
                                            <p:txEl>
                                              <p:pRg st="9" end="9"/>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06871"/>
            <a:ext cx="8496944" cy="5505080"/>
          </a:xfrm>
        </p:spPr>
        <p:txBody>
          <a:bodyPr/>
          <a:lstStyle/>
          <a:p>
            <a:r>
              <a:rPr lang="zh-CN" altLang="en-US" dirty="0" smtClean="0"/>
              <a:t>当一个</a:t>
            </a:r>
            <a:r>
              <a:rPr lang="zh-CN" altLang="en-US" dirty="0" smtClean="0">
                <a:solidFill>
                  <a:srgbClr val="0000FF"/>
                </a:solidFill>
              </a:rPr>
              <a:t>运算符的两个操作数具有不同数据类型时</a:t>
            </a:r>
            <a:r>
              <a:rPr lang="en-US" altLang="zh-CN" dirty="0" smtClean="0"/>
              <a:t>, </a:t>
            </a:r>
            <a:r>
              <a:rPr lang="zh-CN" altLang="en-US" b="1" dirty="0" smtClean="0">
                <a:solidFill>
                  <a:srgbClr val="FF0000"/>
                </a:solidFill>
              </a:rPr>
              <a:t>类型转换</a:t>
            </a:r>
            <a:r>
              <a:rPr lang="zh-CN" altLang="en-US" dirty="0" smtClean="0"/>
              <a:t>则会发生。</a:t>
            </a:r>
            <a:r>
              <a:rPr lang="en-US" altLang="zh-CN" dirty="0" smtClean="0"/>
              <a:t>C++</a:t>
            </a:r>
            <a:r>
              <a:rPr lang="zh-CN" altLang="en-US" dirty="0" smtClean="0"/>
              <a:t>会</a:t>
            </a:r>
            <a:r>
              <a:rPr lang="zh-CN" altLang="en-US" dirty="0" smtClean="0">
                <a:solidFill>
                  <a:srgbClr val="0000FF"/>
                </a:solidFill>
              </a:rPr>
              <a:t>自动</a:t>
            </a:r>
            <a:r>
              <a:rPr lang="zh-CN" altLang="en-US" dirty="0" smtClean="0"/>
              <a:t>将两个操作数作适当的类型转换</a:t>
            </a:r>
            <a:r>
              <a:rPr lang="en-US" altLang="zh-CN" dirty="0" smtClean="0"/>
              <a:t>, </a:t>
            </a:r>
            <a:r>
              <a:rPr lang="zh-CN" altLang="en-US" dirty="0" smtClean="0"/>
              <a:t>转换成相同类型后再进行</a:t>
            </a:r>
            <a:r>
              <a:rPr lang="zh-CN" altLang="en-US" dirty="0"/>
              <a:t>计算。转换总是朝表达数据能力</a:t>
            </a:r>
            <a:r>
              <a:rPr lang="zh-CN" altLang="en-US" dirty="0">
                <a:solidFill>
                  <a:srgbClr val="FF0000"/>
                </a:solidFill>
              </a:rPr>
              <a:t>更强</a:t>
            </a:r>
            <a:r>
              <a:rPr lang="zh-CN" altLang="en-US" dirty="0"/>
              <a:t>的</a:t>
            </a:r>
            <a:r>
              <a:rPr lang="zh-CN" altLang="en-US" dirty="0" smtClean="0"/>
              <a:t>方向</a:t>
            </a:r>
            <a:r>
              <a:rPr lang="en-US" altLang="zh-CN" dirty="0" smtClean="0"/>
              <a:t>, </a:t>
            </a:r>
            <a:r>
              <a:rPr lang="zh-CN" altLang="en-US" dirty="0" smtClean="0"/>
              <a:t>并且</a:t>
            </a:r>
            <a:r>
              <a:rPr lang="zh-CN" altLang="en-US" dirty="0"/>
              <a:t>转换总是</a:t>
            </a:r>
            <a:r>
              <a:rPr lang="zh-CN" altLang="en-US" b="1" dirty="0">
                <a:solidFill>
                  <a:srgbClr val="FF0000"/>
                </a:solidFill>
              </a:rPr>
              <a:t>逐个运算符</a:t>
            </a:r>
            <a:r>
              <a:rPr lang="zh-CN" altLang="en-US" dirty="0"/>
              <a:t>进行</a:t>
            </a:r>
            <a:r>
              <a:rPr lang="zh-CN" altLang="en-US" dirty="0" smtClean="0"/>
              <a:t>的。</a:t>
            </a:r>
            <a:endParaRPr lang="en-US" altLang="zh-CN" dirty="0" smtClean="0"/>
          </a:p>
          <a:p>
            <a:r>
              <a:rPr lang="zh-CN" altLang="en-US" dirty="0" smtClean="0"/>
              <a:t>例如</a:t>
            </a:r>
            <a:r>
              <a:rPr lang="en-US" altLang="zh-CN" dirty="0" smtClean="0"/>
              <a:t>:</a:t>
            </a:r>
          </a:p>
          <a:p>
            <a:pPr>
              <a:lnSpc>
                <a:spcPct val="100000"/>
              </a:lnSpc>
            </a:pPr>
            <a:r>
              <a:rPr lang="en-US" altLang="zh-CN" dirty="0" smtClean="0">
                <a:solidFill>
                  <a:srgbClr val="0000FF"/>
                </a:solidFill>
              </a:rPr>
              <a:t>int</a:t>
            </a:r>
            <a:r>
              <a:rPr lang="en-US" altLang="zh-CN" dirty="0" smtClean="0"/>
              <a:t> a = 2;                  </a:t>
            </a:r>
            <a:r>
              <a:rPr lang="en-US" altLang="zh-CN" dirty="0" smtClean="0">
                <a:solidFill>
                  <a:srgbClr val="00B050"/>
                </a:solidFill>
              </a:rPr>
              <a:t>// </a:t>
            </a:r>
            <a:r>
              <a:rPr lang="en-US" altLang="zh-CN" dirty="0" err="1" smtClean="0">
                <a:solidFill>
                  <a:srgbClr val="00B050"/>
                </a:solidFill>
              </a:rPr>
              <a:t>int</a:t>
            </a:r>
            <a:endParaRPr lang="en-US" altLang="zh-CN" dirty="0" smtClean="0">
              <a:solidFill>
                <a:srgbClr val="00B050"/>
              </a:solidFill>
            </a:endParaRPr>
          </a:p>
          <a:p>
            <a:pPr>
              <a:lnSpc>
                <a:spcPct val="100000"/>
              </a:lnSpc>
            </a:pPr>
            <a:r>
              <a:rPr lang="en-US" altLang="zh-CN" dirty="0" smtClean="0">
                <a:solidFill>
                  <a:srgbClr val="0000FF"/>
                </a:solidFill>
              </a:rPr>
              <a:t>double</a:t>
            </a:r>
            <a:r>
              <a:rPr lang="en-US" altLang="zh-CN" dirty="0" smtClean="0"/>
              <a:t> b = 3.14;      </a:t>
            </a:r>
            <a:r>
              <a:rPr lang="en-US" altLang="zh-CN" dirty="0" smtClean="0">
                <a:solidFill>
                  <a:srgbClr val="00B050"/>
                </a:solidFill>
              </a:rPr>
              <a:t>// double</a:t>
            </a:r>
          </a:p>
          <a:p>
            <a:pPr>
              <a:lnSpc>
                <a:spcPct val="100000"/>
              </a:lnSpc>
            </a:pPr>
            <a:r>
              <a:rPr lang="en-US" altLang="zh-CN" dirty="0" smtClean="0"/>
              <a:t>a + b;       </a:t>
            </a:r>
            <a:r>
              <a:rPr lang="en-US" altLang="zh-CN" dirty="0" smtClean="0">
                <a:solidFill>
                  <a:srgbClr val="00B050"/>
                </a:solidFill>
              </a:rPr>
              <a:t>// </a:t>
            </a:r>
            <a:r>
              <a:rPr lang="zh-CN" altLang="en-US" dirty="0" smtClean="0">
                <a:solidFill>
                  <a:srgbClr val="00B050"/>
                </a:solidFill>
              </a:rPr>
              <a:t>发生了什么</a:t>
            </a:r>
            <a:r>
              <a:rPr lang="en-US" altLang="zh-CN" dirty="0" smtClean="0">
                <a:solidFill>
                  <a:srgbClr val="00B050"/>
                </a:solidFill>
              </a:rPr>
              <a:t>?</a:t>
            </a:r>
          </a:p>
          <a:p>
            <a:pPr>
              <a:lnSpc>
                <a:spcPct val="100000"/>
              </a:lnSpc>
            </a:pPr>
            <a:r>
              <a:rPr lang="en-US" altLang="zh-CN" dirty="0" smtClean="0"/>
              <a:t>b = a;       </a:t>
            </a:r>
            <a:r>
              <a:rPr lang="en-US" altLang="zh-CN" dirty="0" smtClean="0">
                <a:solidFill>
                  <a:srgbClr val="00B050"/>
                </a:solidFill>
              </a:rPr>
              <a:t>// </a:t>
            </a:r>
            <a:r>
              <a:rPr lang="zh-CN" altLang="en-US" dirty="0" smtClean="0">
                <a:solidFill>
                  <a:srgbClr val="00B050"/>
                </a:solidFill>
              </a:rPr>
              <a:t>发生了什么</a:t>
            </a:r>
            <a:r>
              <a:rPr lang="en-US" altLang="zh-CN" dirty="0" smtClean="0">
                <a:solidFill>
                  <a:srgbClr val="00B050"/>
                </a:solidFill>
              </a:rPr>
              <a:t>?</a:t>
            </a:r>
          </a:p>
          <a:p>
            <a:pPr>
              <a:lnSpc>
                <a:spcPct val="100000"/>
              </a:lnSpc>
            </a:pPr>
            <a:r>
              <a:rPr lang="en-US" altLang="zh-CN" dirty="0" smtClean="0"/>
              <a:t>a = b;       </a:t>
            </a:r>
            <a:r>
              <a:rPr lang="en-US" altLang="zh-CN" dirty="0" smtClean="0">
                <a:solidFill>
                  <a:srgbClr val="00B050"/>
                </a:solidFill>
              </a:rPr>
              <a:t>// </a:t>
            </a:r>
            <a:r>
              <a:rPr lang="zh-CN" altLang="en-US" dirty="0" smtClean="0">
                <a:solidFill>
                  <a:srgbClr val="00B050"/>
                </a:solidFill>
              </a:rPr>
              <a:t>发生了什么</a:t>
            </a:r>
            <a:r>
              <a:rPr lang="en-US" altLang="zh-CN" dirty="0" smtClean="0">
                <a:solidFill>
                  <a:srgbClr val="00B050"/>
                </a:solidFill>
              </a:rPr>
              <a:t>?</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smtClean="0"/>
              <a:t>5. </a:t>
            </a:r>
            <a:r>
              <a:rPr lang="zh-CN" altLang="en-US" dirty="0" smtClean="0"/>
              <a:t>算术类型转换</a:t>
            </a:r>
            <a:endParaRPr lang="zh-CN" altLang="en-US" dirty="0"/>
          </a:p>
        </p:txBody>
      </p:sp>
      <p:sp>
        <p:nvSpPr>
          <p:cNvPr id="26" name="矩形 25"/>
          <p:cNvSpPr/>
          <p:nvPr/>
        </p:nvSpPr>
        <p:spPr>
          <a:xfrm>
            <a:off x="323528" y="5589240"/>
            <a:ext cx="4896544" cy="1017843"/>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0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当将一个表达能力强的类型的数据赋值给一个表达能力较弱的类型的数据时则会发生</a:t>
            </a:r>
            <a:r>
              <a:rPr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向下类型转换 </a:t>
            </a:r>
            <a:r>
              <a:rPr lang="en-US" altLang="zh-CN" sz="20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downcast</a:t>
            </a:r>
            <a:r>
              <a:rPr lang="en-US" altLang="zh-CN" sz="20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323528" y="5127038"/>
            <a:ext cx="3888432" cy="462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5060288" y="2492896"/>
            <a:ext cx="3688176" cy="4104456"/>
            <a:chOff x="4860032" y="2492896"/>
            <a:chExt cx="3688176" cy="4104456"/>
          </a:xfrm>
        </p:grpSpPr>
        <p:grpSp>
          <p:nvGrpSpPr>
            <p:cNvPr id="25" name="组合 24"/>
            <p:cNvGrpSpPr/>
            <p:nvPr/>
          </p:nvGrpSpPr>
          <p:grpSpPr>
            <a:xfrm>
              <a:off x="4860032" y="2492896"/>
              <a:ext cx="3688176" cy="4104456"/>
              <a:chOff x="4860032" y="2502627"/>
              <a:chExt cx="3688176" cy="4104456"/>
            </a:xfrm>
          </p:grpSpPr>
          <p:sp>
            <p:nvSpPr>
              <p:cNvPr id="4" name="矩形 3"/>
              <p:cNvSpPr/>
              <p:nvPr/>
            </p:nvSpPr>
            <p:spPr>
              <a:xfrm>
                <a:off x="4860032" y="2502627"/>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char</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5" name="矩形 4"/>
              <p:cNvSpPr/>
              <p:nvPr/>
            </p:nvSpPr>
            <p:spPr>
              <a:xfrm>
                <a:off x="6300192" y="2502627"/>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short</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6" name="矩形 5"/>
              <p:cNvSpPr/>
              <p:nvPr/>
            </p:nvSpPr>
            <p:spPr>
              <a:xfrm>
                <a:off x="5508104" y="3294715"/>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int</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7" name="矩形 6"/>
              <p:cNvSpPr/>
              <p:nvPr/>
            </p:nvSpPr>
            <p:spPr>
              <a:xfrm>
                <a:off x="5508104" y="4014795"/>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long</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8" name="矩形 7"/>
              <p:cNvSpPr/>
              <p:nvPr/>
            </p:nvSpPr>
            <p:spPr>
              <a:xfrm>
                <a:off x="7324072" y="4745012"/>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float</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9" name="矩形 8"/>
              <p:cNvSpPr/>
              <p:nvPr/>
            </p:nvSpPr>
            <p:spPr>
              <a:xfrm>
                <a:off x="6372200" y="5445224"/>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double</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10" name="矩形 9"/>
              <p:cNvSpPr/>
              <p:nvPr/>
            </p:nvSpPr>
            <p:spPr>
              <a:xfrm>
                <a:off x="6048164" y="6175441"/>
                <a:ext cx="1872208" cy="4316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long double</a:t>
                </a:r>
                <a:endParaRPr lang="zh-CN" altLang="en-US" sz="2400" dirty="0">
                  <a:solidFill>
                    <a:srgbClr val="FFFF00"/>
                  </a:solidFill>
                  <a:latin typeface="Arial" panose="020B0604020202020204" pitchFamily="34" charset="0"/>
                  <a:cs typeface="Arial" panose="020B0604020202020204" pitchFamily="34" charset="0"/>
                </a:endParaRPr>
              </a:p>
            </p:txBody>
          </p:sp>
          <p:cxnSp>
            <p:nvCxnSpPr>
              <p:cNvPr id="12" name="直接箭头连接符 11"/>
              <p:cNvCxnSpPr>
                <a:stCxn id="4" idx="2"/>
              </p:cNvCxnSpPr>
              <p:nvPr/>
            </p:nvCxnSpPr>
            <p:spPr>
              <a:xfrm>
                <a:off x="5472100" y="2934675"/>
                <a:ext cx="414046" cy="36004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2"/>
              </p:cNvCxnSpPr>
              <p:nvPr/>
            </p:nvCxnSpPr>
            <p:spPr>
              <a:xfrm flipH="1">
                <a:off x="6434090" y="2934675"/>
                <a:ext cx="478170" cy="36004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a:endCxn id="7" idx="0"/>
              </p:cNvCxnSpPr>
              <p:nvPr/>
            </p:nvCxnSpPr>
            <p:spPr>
              <a:xfrm>
                <a:off x="6120172" y="3726763"/>
                <a:ext cx="0" cy="288032"/>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10" idx="0"/>
              </p:cNvCxnSpPr>
              <p:nvPr/>
            </p:nvCxnSpPr>
            <p:spPr>
              <a:xfrm>
                <a:off x="6984268" y="5877272"/>
                <a:ext cx="0" cy="298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2"/>
                <a:endCxn id="27" idx="0"/>
              </p:cNvCxnSpPr>
              <p:nvPr/>
            </p:nvCxnSpPr>
            <p:spPr>
              <a:xfrm>
                <a:off x="6120172" y="4446843"/>
                <a:ext cx="0" cy="298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p:cNvCxnSpPr>
              <p:nvPr/>
            </p:nvCxnSpPr>
            <p:spPr>
              <a:xfrm flipH="1">
                <a:off x="7259357" y="5177060"/>
                <a:ext cx="676783" cy="260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5220072" y="4735281"/>
              <a:ext cx="1800200"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long </a:t>
              </a:r>
              <a:r>
                <a:rPr lang="en-US" altLang="zh-CN" sz="2400" dirty="0" err="1" smtClean="0">
                  <a:solidFill>
                    <a:srgbClr val="FFFF00"/>
                  </a:solidFill>
                  <a:latin typeface="Arial" panose="020B0604020202020204" pitchFamily="34" charset="0"/>
                  <a:cs typeface="Arial" panose="020B0604020202020204" pitchFamily="34" charset="0"/>
                </a:rPr>
                <a:t>long</a:t>
              </a:r>
              <a:endParaRPr lang="zh-CN" altLang="en-US" sz="2400" dirty="0">
                <a:solidFill>
                  <a:srgbClr val="FFFF00"/>
                </a:solidFill>
                <a:latin typeface="Arial" panose="020B0604020202020204" pitchFamily="34" charset="0"/>
                <a:cs typeface="Arial" panose="020B0604020202020204" pitchFamily="34" charset="0"/>
              </a:endParaRPr>
            </a:p>
          </p:txBody>
        </p:sp>
        <p:cxnSp>
          <p:nvCxnSpPr>
            <p:cNvPr id="30" name="直接箭头连接符 29"/>
            <p:cNvCxnSpPr/>
            <p:nvPr/>
          </p:nvCxnSpPr>
          <p:spPr>
            <a:xfrm>
              <a:off x="6121484" y="5167329"/>
              <a:ext cx="610756" cy="260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899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496944" cy="5531222"/>
          </a:xfrm>
        </p:spPr>
        <p:txBody>
          <a:bodyPr/>
          <a:lstStyle/>
          <a:p>
            <a:r>
              <a:rPr lang="zh-CN" altLang="en-US" b="1" dirty="0" smtClean="0"/>
              <a:t>例如</a:t>
            </a:r>
            <a:r>
              <a:rPr lang="en-US" altLang="zh-CN" dirty="0" smtClean="0"/>
              <a:t>:</a:t>
            </a:r>
          </a:p>
          <a:p>
            <a:pPr indent="447675">
              <a:lnSpc>
                <a:spcPct val="100000"/>
              </a:lnSpc>
              <a:spcBef>
                <a:spcPts val="276"/>
              </a:spcBef>
            </a:pPr>
            <a:r>
              <a:rPr lang="en-US" altLang="zh-CN" dirty="0" smtClean="0">
                <a:solidFill>
                  <a:srgbClr val="0000FF"/>
                </a:solidFill>
              </a:rPr>
              <a:t>int</a:t>
            </a:r>
            <a:r>
              <a:rPr lang="en-US" altLang="zh-CN" dirty="0" smtClean="0"/>
              <a:t> a = 2, b = 9 </a:t>
            </a:r>
            <a:r>
              <a:rPr lang="en-US" altLang="zh-CN" dirty="0"/>
              <a:t>;</a:t>
            </a:r>
          </a:p>
          <a:p>
            <a:pPr indent="447675">
              <a:lnSpc>
                <a:spcPct val="100000"/>
              </a:lnSpc>
              <a:spcBef>
                <a:spcPts val="276"/>
              </a:spcBef>
            </a:pPr>
            <a:r>
              <a:rPr lang="en-US" altLang="zh-CN" dirty="0">
                <a:solidFill>
                  <a:srgbClr val="0000FF"/>
                </a:solidFill>
              </a:rPr>
              <a:t>char</a:t>
            </a:r>
            <a:r>
              <a:rPr lang="en-US" altLang="zh-CN" dirty="0"/>
              <a:t> </a:t>
            </a:r>
            <a:r>
              <a:rPr lang="en-US" altLang="zh-CN" dirty="0" smtClean="0"/>
              <a:t>c = </a:t>
            </a:r>
            <a:r>
              <a:rPr lang="en-US" altLang="zh-CN" dirty="0">
                <a:solidFill>
                  <a:schemeClr val="accent6">
                    <a:lumMod val="75000"/>
                  </a:schemeClr>
                </a:solidFill>
              </a:rPr>
              <a:t>‘A’ </a:t>
            </a:r>
            <a:r>
              <a:rPr lang="en-US" altLang="zh-CN" dirty="0"/>
              <a:t>;   </a:t>
            </a:r>
            <a:r>
              <a:rPr lang="en-US" altLang="zh-CN" dirty="0">
                <a:solidFill>
                  <a:srgbClr val="00B050"/>
                </a:solidFill>
              </a:rPr>
              <a:t>// </a:t>
            </a:r>
            <a:r>
              <a:rPr lang="en-US" altLang="zh-CN" dirty="0" smtClean="0">
                <a:solidFill>
                  <a:srgbClr val="00B050"/>
                </a:solidFill>
              </a:rPr>
              <a:t>ASCII </a:t>
            </a:r>
            <a:r>
              <a:rPr lang="zh-CN" altLang="en-US" dirty="0" smtClean="0">
                <a:solidFill>
                  <a:srgbClr val="00B050"/>
                </a:solidFill>
              </a:rPr>
              <a:t>码</a:t>
            </a:r>
            <a:r>
              <a:rPr lang="en-US" altLang="zh-CN" dirty="0" smtClean="0">
                <a:solidFill>
                  <a:srgbClr val="00B050"/>
                </a:solidFill>
              </a:rPr>
              <a:t>: 65</a:t>
            </a:r>
            <a:endParaRPr lang="en-US" altLang="zh-CN" dirty="0">
              <a:solidFill>
                <a:srgbClr val="00B050"/>
              </a:solidFill>
            </a:endParaRPr>
          </a:p>
          <a:p>
            <a:pPr indent="447675">
              <a:lnSpc>
                <a:spcPct val="100000"/>
              </a:lnSpc>
              <a:spcBef>
                <a:spcPts val="276"/>
              </a:spcBef>
            </a:pPr>
            <a:r>
              <a:rPr lang="en-US" altLang="zh-CN" dirty="0" smtClean="0">
                <a:solidFill>
                  <a:srgbClr val="0000FF"/>
                </a:solidFill>
              </a:rPr>
              <a:t>long</a:t>
            </a:r>
            <a:r>
              <a:rPr lang="en-US" altLang="zh-CN" dirty="0" smtClean="0"/>
              <a:t> m = 100</a:t>
            </a:r>
            <a:r>
              <a:rPr lang="en-US" altLang="zh-CN" dirty="0"/>
              <a:t>;</a:t>
            </a:r>
          </a:p>
          <a:p>
            <a:pPr indent="447675">
              <a:lnSpc>
                <a:spcPct val="100000"/>
              </a:lnSpc>
              <a:spcBef>
                <a:spcPts val="276"/>
              </a:spcBef>
            </a:pPr>
            <a:r>
              <a:rPr lang="en-US" altLang="zh-CN" dirty="0">
                <a:solidFill>
                  <a:srgbClr val="0000FF"/>
                </a:solidFill>
              </a:rPr>
              <a:t>double</a:t>
            </a:r>
            <a:r>
              <a:rPr lang="en-US" altLang="zh-CN" dirty="0"/>
              <a:t> </a:t>
            </a:r>
            <a:r>
              <a:rPr lang="en-US" altLang="zh-CN" dirty="0" smtClean="0"/>
              <a:t>x = 3.0</a:t>
            </a:r>
            <a:r>
              <a:rPr lang="en-US" altLang="zh-CN" dirty="0"/>
              <a:t>;</a:t>
            </a:r>
          </a:p>
          <a:p>
            <a:r>
              <a:rPr lang="zh-CN" altLang="en-US" dirty="0" smtClean="0"/>
              <a:t>则</a:t>
            </a:r>
            <a:endParaRPr lang="en-US" altLang="zh-CN" dirty="0" smtClean="0"/>
          </a:p>
          <a:p>
            <a:pPr indent="447675">
              <a:spcBef>
                <a:spcPts val="0"/>
              </a:spcBef>
            </a:pPr>
            <a:r>
              <a:rPr lang="en-US" altLang="zh-CN" dirty="0" smtClean="0"/>
              <a:t>c + </a:t>
            </a:r>
            <a:r>
              <a:rPr lang="pt-BR" altLang="zh-CN" dirty="0" smtClean="0"/>
              <a:t>b / a + 2 * m – x</a:t>
            </a:r>
            <a:r>
              <a:rPr lang="zh-CN" altLang="en-US" dirty="0" smtClean="0"/>
              <a:t>  </a:t>
            </a:r>
            <a:endParaRPr lang="pt-BR" altLang="zh-CN" dirty="0" smtClean="0"/>
          </a:p>
          <a:p>
            <a:endParaRPr lang="zh-CN" altLang="en-US" dirty="0"/>
          </a:p>
        </p:txBody>
      </p:sp>
      <p:sp>
        <p:nvSpPr>
          <p:cNvPr id="3" name="标题 2"/>
          <p:cNvSpPr>
            <a:spLocks noGrp="1"/>
          </p:cNvSpPr>
          <p:nvPr>
            <p:ph type="title"/>
          </p:nvPr>
        </p:nvSpPr>
        <p:spPr/>
        <p:txBody>
          <a:bodyPr/>
          <a:lstStyle/>
          <a:p>
            <a:r>
              <a:rPr lang="en-US" altLang="zh-CN" dirty="0"/>
              <a:t>5. </a:t>
            </a:r>
            <a:r>
              <a:rPr lang="zh-CN" altLang="en-US" dirty="0"/>
              <a:t>算术类型转换</a:t>
            </a:r>
          </a:p>
        </p:txBody>
      </p:sp>
      <p:grpSp>
        <p:nvGrpSpPr>
          <p:cNvPr id="18" name="组合 17"/>
          <p:cNvGrpSpPr/>
          <p:nvPr/>
        </p:nvGrpSpPr>
        <p:grpSpPr>
          <a:xfrm>
            <a:off x="1393227" y="4005064"/>
            <a:ext cx="576064" cy="661766"/>
            <a:chOff x="1743140" y="3516931"/>
            <a:chExt cx="576064" cy="661766"/>
          </a:xfrm>
        </p:grpSpPr>
        <p:grpSp>
          <p:nvGrpSpPr>
            <p:cNvPr id="19" name="组合 18"/>
            <p:cNvGrpSpPr/>
            <p:nvPr/>
          </p:nvGrpSpPr>
          <p:grpSpPr>
            <a:xfrm>
              <a:off x="1763688" y="3516931"/>
              <a:ext cx="432048" cy="258415"/>
              <a:chOff x="1763688" y="3516931"/>
              <a:chExt cx="360040" cy="258415"/>
            </a:xfrm>
          </p:grpSpPr>
          <p:cxnSp>
            <p:nvCxnSpPr>
              <p:cNvPr id="21" name="直接连接符 20"/>
              <p:cNvCxnSpPr/>
              <p:nvPr/>
            </p:nvCxnSpPr>
            <p:spPr>
              <a:xfrm>
                <a:off x="1763688" y="3516931"/>
                <a:ext cx="0" cy="258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763688" y="377534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123728" y="3516931"/>
                <a:ext cx="0" cy="258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Text Box 23"/>
            <p:cNvSpPr txBox="1">
              <a:spLocks noChangeArrowheads="1"/>
            </p:cNvSpPr>
            <p:nvPr/>
          </p:nvSpPr>
          <p:spPr bwMode="auto">
            <a:xfrm>
              <a:off x="1743140" y="3717032"/>
              <a:ext cx="5760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int</a:t>
              </a:r>
              <a:endParaRPr lang="en-US" altLang="zh-CN" sz="2400" dirty="0">
                <a:solidFill>
                  <a:srgbClr val="FF0000"/>
                </a:solidFill>
                <a:latin typeface="Arial" panose="020B0604020202020204" pitchFamily="34" charset="0"/>
                <a:ea typeface="微软雅黑" pitchFamily="34" charset="-122"/>
                <a:cs typeface="Arial" panose="020B0604020202020204" pitchFamily="34" charset="0"/>
              </a:endParaRPr>
            </a:p>
          </p:txBody>
        </p:sp>
      </p:grpSp>
      <p:grpSp>
        <p:nvGrpSpPr>
          <p:cNvPr id="24" name="组合 23"/>
          <p:cNvGrpSpPr/>
          <p:nvPr/>
        </p:nvGrpSpPr>
        <p:grpSpPr>
          <a:xfrm>
            <a:off x="2205863" y="4005064"/>
            <a:ext cx="812008" cy="661766"/>
            <a:chOff x="2555776" y="3516931"/>
            <a:chExt cx="812008" cy="661766"/>
          </a:xfrm>
        </p:grpSpPr>
        <p:grpSp>
          <p:nvGrpSpPr>
            <p:cNvPr id="25" name="组合 24"/>
            <p:cNvGrpSpPr/>
            <p:nvPr/>
          </p:nvGrpSpPr>
          <p:grpSpPr>
            <a:xfrm>
              <a:off x="2715248" y="3516931"/>
              <a:ext cx="432048" cy="258415"/>
              <a:chOff x="1763688" y="3516931"/>
              <a:chExt cx="360040" cy="258415"/>
            </a:xfrm>
          </p:grpSpPr>
          <p:cxnSp>
            <p:nvCxnSpPr>
              <p:cNvPr id="27" name="直接连接符 26"/>
              <p:cNvCxnSpPr/>
              <p:nvPr/>
            </p:nvCxnSpPr>
            <p:spPr>
              <a:xfrm>
                <a:off x="1763688" y="3516931"/>
                <a:ext cx="0" cy="258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63688" y="377534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23728" y="3516931"/>
                <a:ext cx="0" cy="258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 Box 23"/>
            <p:cNvSpPr txBox="1">
              <a:spLocks noChangeArrowheads="1"/>
            </p:cNvSpPr>
            <p:nvPr/>
          </p:nvSpPr>
          <p:spPr bwMode="auto">
            <a:xfrm>
              <a:off x="2555776" y="3717032"/>
              <a:ext cx="812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long</a:t>
              </a:r>
              <a:endParaRPr lang="en-US" altLang="zh-CN" sz="2400" dirty="0">
                <a:solidFill>
                  <a:srgbClr val="FF0000"/>
                </a:solidFill>
                <a:latin typeface="Arial" panose="020B0604020202020204" pitchFamily="34" charset="0"/>
                <a:ea typeface="微软雅黑" pitchFamily="34" charset="-122"/>
                <a:cs typeface="Arial" panose="020B0604020202020204" pitchFamily="34" charset="0"/>
              </a:endParaRPr>
            </a:p>
          </p:txBody>
        </p:sp>
      </p:grpSp>
      <p:grpSp>
        <p:nvGrpSpPr>
          <p:cNvPr id="30" name="组合 29"/>
          <p:cNvGrpSpPr/>
          <p:nvPr/>
        </p:nvGrpSpPr>
        <p:grpSpPr>
          <a:xfrm>
            <a:off x="925175" y="4005064"/>
            <a:ext cx="700160" cy="1343690"/>
            <a:chOff x="1275088" y="3516931"/>
            <a:chExt cx="700160" cy="1343690"/>
          </a:xfrm>
        </p:grpSpPr>
        <p:grpSp>
          <p:nvGrpSpPr>
            <p:cNvPr id="31" name="组合 30"/>
            <p:cNvGrpSpPr/>
            <p:nvPr/>
          </p:nvGrpSpPr>
          <p:grpSpPr>
            <a:xfrm>
              <a:off x="1275088" y="3516931"/>
              <a:ext cx="700160" cy="920181"/>
              <a:chOff x="1763688" y="3516931"/>
              <a:chExt cx="360040" cy="258415"/>
            </a:xfrm>
          </p:grpSpPr>
          <p:cxnSp>
            <p:nvCxnSpPr>
              <p:cNvPr id="33" name="直接连接符 32"/>
              <p:cNvCxnSpPr/>
              <p:nvPr/>
            </p:nvCxnSpPr>
            <p:spPr>
              <a:xfrm>
                <a:off x="1763688" y="3516931"/>
                <a:ext cx="0" cy="258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763688" y="377534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123728" y="3714680"/>
                <a:ext cx="0" cy="60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Text Box 23"/>
            <p:cNvSpPr txBox="1">
              <a:spLocks noChangeArrowheads="1"/>
            </p:cNvSpPr>
            <p:nvPr/>
          </p:nvSpPr>
          <p:spPr bwMode="auto">
            <a:xfrm>
              <a:off x="1355073" y="4398956"/>
              <a:ext cx="5760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int</a:t>
              </a:r>
              <a:endParaRPr lang="en-US" altLang="zh-CN" sz="2400" dirty="0">
                <a:solidFill>
                  <a:srgbClr val="FF0000"/>
                </a:solidFill>
                <a:latin typeface="Arial" panose="020B0604020202020204" pitchFamily="34" charset="0"/>
                <a:ea typeface="微软雅黑" pitchFamily="34" charset="-122"/>
                <a:cs typeface="Arial" panose="020B0604020202020204" pitchFamily="34" charset="0"/>
              </a:endParaRPr>
            </a:p>
          </p:txBody>
        </p:sp>
      </p:grpSp>
      <p:grpSp>
        <p:nvGrpSpPr>
          <p:cNvPr id="36" name="组合 35"/>
          <p:cNvGrpSpPr/>
          <p:nvPr/>
        </p:nvGrpSpPr>
        <p:grpSpPr>
          <a:xfrm>
            <a:off x="1259271" y="4666830"/>
            <a:ext cx="1317624" cy="1314912"/>
            <a:chOff x="1609184" y="4178697"/>
            <a:chExt cx="1317624" cy="1314912"/>
          </a:xfrm>
        </p:grpSpPr>
        <p:grpSp>
          <p:nvGrpSpPr>
            <p:cNvPr id="37" name="组合 36"/>
            <p:cNvGrpSpPr/>
            <p:nvPr/>
          </p:nvGrpSpPr>
          <p:grpSpPr>
            <a:xfrm>
              <a:off x="1609184" y="4178697"/>
              <a:ext cx="1317624" cy="908212"/>
              <a:chOff x="1763688" y="2867135"/>
              <a:chExt cx="360040" cy="908212"/>
            </a:xfrm>
          </p:grpSpPr>
          <p:cxnSp>
            <p:nvCxnSpPr>
              <p:cNvPr id="39" name="直接连接符 38"/>
              <p:cNvCxnSpPr/>
              <p:nvPr/>
            </p:nvCxnSpPr>
            <p:spPr>
              <a:xfrm>
                <a:off x="1763688" y="3516931"/>
                <a:ext cx="0" cy="258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763688" y="377534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123728" y="2867135"/>
                <a:ext cx="0" cy="9082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8" name="Text Box 23"/>
            <p:cNvSpPr txBox="1">
              <a:spLocks noChangeArrowheads="1"/>
            </p:cNvSpPr>
            <p:nvPr/>
          </p:nvSpPr>
          <p:spPr bwMode="auto">
            <a:xfrm>
              <a:off x="1868868" y="5031944"/>
              <a:ext cx="812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long</a:t>
              </a:r>
              <a:endParaRPr lang="en-US" altLang="zh-CN" sz="2400" dirty="0">
                <a:solidFill>
                  <a:srgbClr val="FF0000"/>
                </a:solidFill>
                <a:latin typeface="Arial" panose="020B0604020202020204" pitchFamily="34" charset="0"/>
                <a:ea typeface="微软雅黑" pitchFamily="34" charset="-122"/>
                <a:cs typeface="Arial" panose="020B0604020202020204" pitchFamily="34" charset="0"/>
              </a:endParaRPr>
            </a:p>
          </p:txBody>
        </p:sp>
      </p:grpSp>
      <p:grpSp>
        <p:nvGrpSpPr>
          <p:cNvPr id="42" name="组合 41"/>
          <p:cNvGrpSpPr/>
          <p:nvPr/>
        </p:nvGrpSpPr>
        <p:grpSpPr>
          <a:xfrm>
            <a:off x="1881783" y="4005064"/>
            <a:ext cx="1476208" cy="2661615"/>
            <a:chOff x="2231696" y="3516931"/>
            <a:chExt cx="1476208" cy="2661615"/>
          </a:xfrm>
        </p:grpSpPr>
        <p:grpSp>
          <p:nvGrpSpPr>
            <p:cNvPr id="43" name="组合 42"/>
            <p:cNvGrpSpPr/>
            <p:nvPr/>
          </p:nvGrpSpPr>
          <p:grpSpPr>
            <a:xfrm>
              <a:off x="2231696" y="3516931"/>
              <a:ext cx="1476208" cy="2199951"/>
              <a:chOff x="1763688" y="1575396"/>
              <a:chExt cx="360040" cy="2199951"/>
            </a:xfrm>
          </p:grpSpPr>
          <p:cxnSp>
            <p:nvCxnSpPr>
              <p:cNvPr id="45" name="直接连接符 44"/>
              <p:cNvCxnSpPr/>
              <p:nvPr/>
            </p:nvCxnSpPr>
            <p:spPr>
              <a:xfrm>
                <a:off x="1763688" y="3516931"/>
                <a:ext cx="0" cy="258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763688" y="3775346"/>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123728" y="1575396"/>
                <a:ext cx="0" cy="21999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Text Box 23"/>
            <p:cNvSpPr txBox="1">
              <a:spLocks noChangeArrowheads="1"/>
            </p:cNvSpPr>
            <p:nvPr/>
          </p:nvSpPr>
          <p:spPr bwMode="auto">
            <a:xfrm>
              <a:off x="2430632" y="5716881"/>
              <a:ext cx="11643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double</a:t>
              </a:r>
              <a:endParaRPr lang="en-US" altLang="zh-CN" sz="2400" dirty="0">
                <a:solidFill>
                  <a:srgbClr val="FF0000"/>
                </a:solidFill>
                <a:latin typeface="Arial" panose="020B0604020202020204" pitchFamily="34" charset="0"/>
                <a:ea typeface="微软雅黑" pitchFamily="34" charset="-122"/>
                <a:cs typeface="Arial" panose="020B0604020202020204" pitchFamily="34" charset="0"/>
              </a:endParaRPr>
            </a:p>
          </p:txBody>
        </p:sp>
      </p:grpSp>
      <p:sp>
        <p:nvSpPr>
          <p:cNvPr id="48" name="Text Box 23"/>
          <p:cNvSpPr txBox="1">
            <a:spLocks noChangeArrowheads="1"/>
          </p:cNvSpPr>
          <p:nvPr/>
        </p:nvSpPr>
        <p:spPr bwMode="auto">
          <a:xfrm>
            <a:off x="3627273" y="3602283"/>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FF"/>
                </a:solidFill>
                <a:latin typeface="Arial" panose="020B0604020202020204" pitchFamily="34" charset="0"/>
                <a:ea typeface="微软雅黑" pitchFamily="34" charset="-122"/>
                <a:cs typeface="Arial" panose="020B0604020202020204" pitchFamily="34" charset="0"/>
              </a:rPr>
              <a:t>=    </a:t>
            </a:r>
            <a:r>
              <a:rPr lang="en-US" altLang="zh-CN" sz="2400" b="1" dirty="0" smtClean="0">
                <a:solidFill>
                  <a:srgbClr val="0000FF"/>
                </a:solidFill>
                <a:latin typeface="Arial" panose="020B0604020202020204" pitchFamily="34" charset="0"/>
                <a:ea typeface="微软雅黑" pitchFamily="34" charset="-122"/>
                <a:cs typeface="Arial" panose="020B0604020202020204" pitchFamily="34" charset="0"/>
              </a:rPr>
              <a:t>266.0</a:t>
            </a:r>
            <a:endParaRPr lang="en-US" altLang="zh-CN" sz="2400" b="1" dirty="0">
              <a:solidFill>
                <a:srgbClr val="0000FF"/>
              </a:solidFill>
              <a:latin typeface="Arial" panose="020B0604020202020204" pitchFamily="34" charset="0"/>
              <a:ea typeface="微软雅黑" pitchFamily="34" charset="-122"/>
              <a:cs typeface="Arial" panose="020B0604020202020204" pitchFamily="34" charset="0"/>
            </a:endParaRPr>
          </a:p>
        </p:txBody>
      </p:sp>
      <p:sp>
        <p:nvSpPr>
          <p:cNvPr id="49" name="文本框 48"/>
          <p:cNvSpPr txBox="1"/>
          <p:nvPr/>
        </p:nvSpPr>
        <p:spPr>
          <a:xfrm>
            <a:off x="3538024" y="5373216"/>
            <a:ext cx="5426464"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zh-CN" altLang="en-US" sz="24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注</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rPr>
              <a:t>类型</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转换</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是针对一个运算符的两</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个操作数的</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类型</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而言。在表达式中</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比</a:t>
            </a:r>
            <a:r>
              <a:rPr lang="en-US" altLang="zh-CN" sz="2400" dirty="0" err="1"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int</a:t>
            </a:r>
            <a:r>
              <a:rPr lang="en-US" altLang="zh-CN" sz="24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类型小的整型值会自动提升为</a:t>
            </a:r>
            <a:r>
              <a:rPr lang="en-US" altLang="zh-CN" sz="2400" dirty="0" err="1"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int</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类型。</a:t>
            </a:r>
            <a:endParaRPr lang="zh-CN" altLang="en-US"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文本框 49"/>
          <p:cNvSpPr txBox="1"/>
          <p:nvPr/>
        </p:nvSpPr>
        <p:spPr>
          <a:xfrm>
            <a:off x="1467372" y="3904095"/>
            <a:ext cx="300559" cy="400110"/>
          </a:xfrm>
          <a:prstGeom prst="rect">
            <a:avLst/>
          </a:prstGeom>
          <a:noFill/>
        </p:spPr>
        <p:txBody>
          <a:bodyPr wrap="square" rtlCol="0">
            <a:spAutoFit/>
          </a:bodyPr>
          <a:lstStyle/>
          <a:p>
            <a:r>
              <a:rPr lang="en-US" altLang="zh-CN" sz="2000" dirty="0" smtClean="0">
                <a:solidFill>
                  <a:srgbClr val="0000FF"/>
                </a:solidFill>
                <a:latin typeface="Arial" panose="020B0604020202020204" pitchFamily="34" charset="0"/>
                <a:cs typeface="Arial" panose="020B0604020202020204" pitchFamily="34" charset="0"/>
              </a:rPr>
              <a:t>4</a:t>
            </a:r>
            <a:endParaRPr lang="zh-CN" altLang="en-US" sz="2000" dirty="0">
              <a:solidFill>
                <a:srgbClr val="0000FF"/>
              </a:solidFill>
              <a:latin typeface="Arial" panose="020B0604020202020204" pitchFamily="34" charset="0"/>
              <a:cs typeface="Arial" panose="020B0604020202020204" pitchFamily="34" charset="0"/>
            </a:endParaRPr>
          </a:p>
        </p:txBody>
      </p:sp>
      <p:sp>
        <p:nvSpPr>
          <p:cNvPr id="51" name="文本框 50"/>
          <p:cNvSpPr txBox="1"/>
          <p:nvPr/>
        </p:nvSpPr>
        <p:spPr>
          <a:xfrm>
            <a:off x="2319660" y="3941034"/>
            <a:ext cx="573686" cy="338554"/>
          </a:xfrm>
          <a:prstGeom prst="rect">
            <a:avLst/>
          </a:prstGeom>
          <a:noFill/>
        </p:spPr>
        <p:txBody>
          <a:bodyPr wrap="square" rtlCol="0">
            <a:spAutoFit/>
          </a:bodyPr>
          <a:lstStyle/>
          <a:p>
            <a:r>
              <a:rPr lang="en-US" altLang="zh-CN" sz="1600" dirty="0" smtClean="0">
                <a:solidFill>
                  <a:srgbClr val="0000FF"/>
                </a:solidFill>
                <a:latin typeface="Arial" panose="020B0604020202020204" pitchFamily="34" charset="0"/>
                <a:cs typeface="Arial" panose="020B0604020202020204" pitchFamily="34" charset="0"/>
              </a:rPr>
              <a:t>200</a:t>
            </a:r>
            <a:endParaRPr lang="zh-CN" altLang="en-US" sz="1600" dirty="0">
              <a:solidFill>
                <a:srgbClr val="0000FF"/>
              </a:solidFill>
              <a:latin typeface="Arial" panose="020B0604020202020204" pitchFamily="34" charset="0"/>
              <a:cs typeface="Arial" panose="020B0604020202020204" pitchFamily="34" charset="0"/>
            </a:endParaRPr>
          </a:p>
        </p:txBody>
      </p:sp>
      <p:sp>
        <p:nvSpPr>
          <p:cNvPr id="52" name="文本框 51"/>
          <p:cNvSpPr txBox="1"/>
          <p:nvPr/>
        </p:nvSpPr>
        <p:spPr>
          <a:xfrm>
            <a:off x="1037829" y="4544959"/>
            <a:ext cx="474851" cy="400110"/>
          </a:xfrm>
          <a:prstGeom prst="rect">
            <a:avLst/>
          </a:prstGeom>
          <a:noFill/>
        </p:spPr>
        <p:txBody>
          <a:bodyPr wrap="square" rtlCol="0">
            <a:spAutoFit/>
          </a:bodyPr>
          <a:lstStyle/>
          <a:p>
            <a:r>
              <a:rPr lang="en-US" altLang="zh-CN" sz="2000" dirty="0" smtClean="0">
                <a:solidFill>
                  <a:srgbClr val="0000FF"/>
                </a:solidFill>
                <a:latin typeface="Arial" panose="020B0604020202020204" pitchFamily="34" charset="0"/>
                <a:cs typeface="Arial" panose="020B0604020202020204" pitchFamily="34" charset="0"/>
              </a:rPr>
              <a:t>69</a:t>
            </a:r>
            <a:endParaRPr lang="zh-CN" altLang="en-US" sz="2000" dirty="0">
              <a:solidFill>
                <a:srgbClr val="0000FF"/>
              </a:solidFill>
              <a:latin typeface="Arial" panose="020B0604020202020204" pitchFamily="34" charset="0"/>
              <a:cs typeface="Arial" panose="020B0604020202020204" pitchFamily="34" charset="0"/>
            </a:endParaRPr>
          </a:p>
        </p:txBody>
      </p:sp>
      <p:sp>
        <p:nvSpPr>
          <p:cNvPr id="53" name="文本框 52"/>
          <p:cNvSpPr txBox="1"/>
          <p:nvPr/>
        </p:nvSpPr>
        <p:spPr>
          <a:xfrm>
            <a:off x="1617651" y="5174931"/>
            <a:ext cx="668649" cy="400110"/>
          </a:xfrm>
          <a:prstGeom prst="rect">
            <a:avLst/>
          </a:prstGeom>
          <a:noFill/>
        </p:spPr>
        <p:txBody>
          <a:bodyPr wrap="square" rtlCol="0">
            <a:spAutoFit/>
          </a:bodyPr>
          <a:lstStyle/>
          <a:p>
            <a:r>
              <a:rPr lang="en-US" altLang="zh-CN" sz="2000" dirty="0" smtClean="0">
                <a:solidFill>
                  <a:srgbClr val="0000FF"/>
                </a:solidFill>
                <a:latin typeface="Arial" panose="020B0604020202020204" pitchFamily="34" charset="0"/>
                <a:cs typeface="Arial" panose="020B0604020202020204" pitchFamily="34" charset="0"/>
              </a:rPr>
              <a:t>269</a:t>
            </a:r>
            <a:endParaRPr lang="zh-CN" altLang="en-US" sz="2000" dirty="0">
              <a:solidFill>
                <a:srgbClr val="0000FF"/>
              </a:solidFill>
              <a:latin typeface="Arial" panose="020B0604020202020204" pitchFamily="34" charset="0"/>
              <a:cs typeface="Arial" panose="020B0604020202020204" pitchFamily="34" charset="0"/>
            </a:endParaRPr>
          </a:p>
        </p:txBody>
      </p:sp>
      <p:sp>
        <p:nvSpPr>
          <p:cNvPr id="54" name="文本框 53"/>
          <p:cNvSpPr txBox="1"/>
          <p:nvPr/>
        </p:nvSpPr>
        <p:spPr>
          <a:xfrm>
            <a:off x="2277740" y="5811205"/>
            <a:ext cx="839880" cy="400110"/>
          </a:xfrm>
          <a:prstGeom prst="rect">
            <a:avLst/>
          </a:prstGeom>
          <a:noFill/>
        </p:spPr>
        <p:txBody>
          <a:bodyPr wrap="square" rtlCol="0">
            <a:spAutoFit/>
          </a:bodyPr>
          <a:lstStyle/>
          <a:p>
            <a:r>
              <a:rPr lang="en-US" altLang="zh-CN" sz="2000" dirty="0" smtClean="0">
                <a:solidFill>
                  <a:srgbClr val="0000FF"/>
                </a:solidFill>
                <a:latin typeface="Arial" panose="020B0604020202020204" pitchFamily="34" charset="0"/>
                <a:cs typeface="Arial" panose="020B0604020202020204" pitchFamily="34" charset="0"/>
              </a:rPr>
              <a:t>266.0</a:t>
            </a:r>
            <a:endParaRPr lang="zh-CN" altLang="en-US" sz="2000" dirty="0">
              <a:solidFill>
                <a:srgbClr val="0000FF"/>
              </a:solidFill>
              <a:latin typeface="Arial" panose="020B0604020202020204" pitchFamily="34" charset="0"/>
              <a:cs typeface="Arial" panose="020B0604020202020204" pitchFamily="34" charset="0"/>
            </a:endParaRPr>
          </a:p>
        </p:txBody>
      </p:sp>
      <p:grpSp>
        <p:nvGrpSpPr>
          <p:cNvPr id="55" name="组合 54"/>
          <p:cNvGrpSpPr/>
          <p:nvPr/>
        </p:nvGrpSpPr>
        <p:grpSpPr>
          <a:xfrm>
            <a:off x="5232976" y="1124744"/>
            <a:ext cx="3688176" cy="4104456"/>
            <a:chOff x="4860032" y="2492896"/>
            <a:chExt cx="3688176" cy="4104456"/>
          </a:xfrm>
        </p:grpSpPr>
        <p:grpSp>
          <p:nvGrpSpPr>
            <p:cNvPr id="56" name="组合 55"/>
            <p:cNvGrpSpPr/>
            <p:nvPr/>
          </p:nvGrpSpPr>
          <p:grpSpPr>
            <a:xfrm>
              <a:off x="4860032" y="2492896"/>
              <a:ext cx="3688176" cy="4104456"/>
              <a:chOff x="4860032" y="2502627"/>
              <a:chExt cx="3688176" cy="4104456"/>
            </a:xfrm>
          </p:grpSpPr>
          <p:sp>
            <p:nvSpPr>
              <p:cNvPr id="59" name="矩形 58"/>
              <p:cNvSpPr/>
              <p:nvPr/>
            </p:nvSpPr>
            <p:spPr>
              <a:xfrm>
                <a:off x="4860032" y="2502627"/>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char</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60" name="矩形 59"/>
              <p:cNvSpPr/>
              <p:nvPr/>
            </p:nvSpPr>
            <p:spPr>
              <a:xfrm>
                <a:off x="6300192" y="2502627"/>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short</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61" name="矩形 60"/>
              <p:cNvSpPr/>
              <p:nvPr/>
            </p:nvSpPr>
            <p:spPr>
              <a:xfrm>
                <a:off x="5508104" y="3294715"/>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int</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62" name="矩形 61"/>
              <p:cNvSpPr/>
              <p:nvPr/>
            </p:nvSpPr>
            <p:spPr>
              <a:xfrm>
                <a:off x="5508104" y="4014795"/>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long</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63" name="矩形 62"/>
              <p:cNvSpPr/>
              <p:nvPr/>
            </p:nvSpPr>
            <p:spPr>
              <a:xfrm>
                <a:off x="7324072" y="4745012"/>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float</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64" name="矩形 63"/>
              <p:cNvSpPr/>
              <p:nvPr/>
            </p:nvSpPr>
            <p:spPr>
              <a:xfrm>
                <a:off x="6372200" y="5445224"/>
                <a:ext cx="1224136"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double</a:t>
                </a:r>
                <a:endParaRPr lang="zh-CN" altLang="en-US" sz="2400" dirty="0">
                  <a:solidFill>
                    <a:srgbClr val="FFFF00"/>
                  </a:solidFill>
                  <a:latin typeface="Arial" panose="020B0604020202020204" pitchFamily="34" charset="0"/>
                  <a:cs typeface="Arial" panose="020B0604020202020204" pitchFamily="34" charset="0"/>
                </a:endParaRPr>
              </a:p>
            </p:txBody>
          </p:sp>
          <p:sp>
            <p:nvSpPr>
              <p:cNvPr id="65" name="矩形 64"/>
              <p:cNvSpPr/>
              <p:nvPr/>
            </p:nvSpPr>
            <p:spPr>
              <a:xfrm>
                <a:off x="6048164" y="6175441"/>
                <a:ext cx="1872208" cy="4316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long double</a:t>
                </a:r>
                <a:endParaRPr lang="zh-CN" altLang="en-US" sz="2400" dirty="0">
                  <a:solidFill>
                    <a:srgbClr val="FFFF00"/>
                  </a:solidFill>
                  <a:latin typeface="Arial" panose="020B0604020202020204" pitchFamily="34" charset="0"/>
                  <a:cs typeface="Arial" panose="020B0604020202020204" pitchFamily="34" charset="0"/>
                </a:endParaRPr>
              </a:p>
            </p:txBody>
          </p:sp>
          <p:cxnSp>
            <p:nvCxnSpPr>
              <p:cNvPr id="66" name="直接箭头连接符 65"/>
              <p:cNvCxnSpPr>
                <a:stCxn id="59" idx="2"/>
              </p:cNvCxnSpPr>
              <p:nvPr/>
            </p:nvCxnSpPr>
            <p:spPr>
              <a:xfrm>
                <a:off x="5472100" y="2934675"/>
                <a:ext cx="414046" cy="36004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0" idx="2"/>
              </p:cNvCxnSpPr>
              <p:nvPr/>
            </p:nvCxnSpPr>
            <p:spPr>
              <a:xfrm flipH="1">
                <a:off x="6434090" y="2934675"/>
                <a:ext cx="478170" cy="36004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1" idx="2"/>
                <a:endCxn id="62" idx="0"/>
              </p:cNvCxnSpPr>
              <p:nvPr/>
            </p:nvCxnSpPr>
            <p:spPr>
              <a:xfrm>
                <a:off x="6120172" y="3726763"/>
                <a:ext cx="0" cy="288032"/>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4" idx="2"/>
                <a:endCxn id="65" idx="0"/>
              </p:cNvCxnSpPr>
              <p:nvPr/>
            </p:nvCxnSpPr>
            <p:spPr>
              <a:xfrm>
                <a:off x="6984268" y="5877272"/>
                <a:ext cx="0" cy="298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2" idx="2"/>
                <a:endCxn id="57" idx="0"/>
              </p:cNvCxnSpPr>
              <p:nvPr/>
            </p:nvCxnSpPr>
            <p:spPr>
              <a:xfrm>
                <a:off x="6120172" y="4446843"/>
                <a:ext cx="0" cy="298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2"/>
              </p:cNvCxnSpPr>
              <p:nvPr/>
            </p:nvCxnSpPr>
            <p:spPr>
              <a:xfrm flipH="1">
                <a:off x="7259357" y="5177060"/>
                <a:ext cx="676783" cy="260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矩形 56"/>
            <p:cNvSpPr/>
            <p:nvPr/>
          </p:nvSpPr>
          <p:spPr>
            <a:xfrm>
              <a:off x="5220072" y="4735281"/>
              <a:ext cx="1800200"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solidFill>
                    <a:srgbClr val="FFFF00"/>
                  </a:solidFill>
                  <a:latin typeface="Arial" panose="020B0604020202020204" pitchFamily="34" charset="0"/>
                  <a:cs typeface="Arial" panose="020B0604020202020204" pitchFamily="34" charset="0"/>
                </a:rPr>
                <a:t>long </a:t>
              </a:r>
              <a:r>
                <a:rPr lang="en-US" altLang="zh-CN" sz="2400" dirty="0" err="1" smtClean="0">
                  <a:solidFill>
                    <a:srgbClr val="FFFF00"/>
                  </a:solidFill>
                  <a:latin typeface="Arial" panose="020B0604020202020204" pitchFamily="34" charset="0"/>
                  <a:cs typeface="Arial" panose="020B0604020202020204" pitchFamily="34" charset="0"/>
                </a:rPr>
                <a:t>long</a:t>
              </a:r>
              <a:endParaRPr lang="zh-CN" altLang="en-US" sz="2400" dirty="0">
                <a:solidFill>
                  <a:srgbClr val="FFFF00"/>
                </a:solidFill>
                <a:latin typeface="Arial" panose="020B0604020202020204" pitchFamily="34" charset="0"/>
                <a:cs typeface="Arial" panose="020B0604020202020204" pitchFamily="34" charset="0"/>
              </a:endParaRPr>
            </a:p>
          </p:txBody>
        </p:sp>
        <p:cxnSp>
          <p:nvCxnSpPr>
            <p:cNvPr id="58" name="直接箭头连接符 57"/>
            <p:cNvCxnSpPr/>
            <p:nvPr/>
          </p:nvCxnSpPr>
          <p:spPr>
            <a:xfrm>
              <a:off x="6121484" y="5167329"/>
              <a:ext cx="610756" cy="26016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401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7" dur="500"/>
                                        <p:tgtEl>
                                          <p:spTgt spid="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0" dur="500"/>
                                        <p:tgtEl>
                                          <p:spTgt spid="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randombar(horizontal)">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randombar(horizontal)">
                                      <p:cBhvr>
                                        <p:cTn id="23" dur="500"/>
                                        <p:tgtEl>
                                          <p:spTgt spid="2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randombar(horizontal)">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randombar(horizontal)">
                                      <p:cBhvr>
                                        <p:cTn id="31" dur="500"/>
                                        <p:tgtEl>
                                          <p:spTgt spid="3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randombar(horizontal)">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randombar(horizontal)">
                                      <p:cBhvr>
                                        <p:cTn id="39" dur="500"/>
                                        <p:tgtEl>
                                          <p:spTgt spid="3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randombar(horizont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randombar(horizontal)">
                                      <p:cBhvr>
                                        <p:cTn id="47" dur="500"/>
                                        <p:tgtEl>
                                          <p:spTgt spid="4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randombar(horizontal)">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1+#ppt_w/2"/>
                                          </p:val>
                                        </p:tav>
                                        <p:tav tm="100000">
                                          <p:val>
                                            <p:strVal val="#ppt_x"/>
                                          </p:val>
                                        </p:tav>
                                      </p:tavLst>
                                    </p:anim>
                                    <p:anim calcmode="lin" valueType="num">
                                      <p:cBhvr additive="base">
                                        <p:cTn id="5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randombar(horizontal)">
                                      <p:cBhvr>
                                        <p:cTn id="6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P spid="49" grpId="0" animBg="1"/>
      <p:bldP spid="50" grpId="0"/>
      <p:bldP spid="51" grpId="0"/>
      <p:bldP spid="52" grpId="0"/>
      <p:bldP spid="53"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832648"/>
          </a:xfrm>
        </p:spPr>
        <p:txBody>
          <a:bodyPr>
            <a:normAutofit/>
          </a:bodyPr>
          <a:lstStyle/>
          <a:p>
            <a:r>
              <a:rPr lang="zh-CN" altLang="en-US" b="1" dirty="0" smtClean="0"/>
              <a:t>隐式类型转换</a:t>
            </a:r>
            <a:r>
              <a:rPr lang="en-US" altLang="zh-CN" b="1" dirty="0" smtClean="0"/>
              <a:t>:</a:t>
            </a:r>
          </a:p>
          <a:p>
            <a:r>
              <a:rPr lang="zh-CN" altLang="en-US" dirty="0" smtClean="0"/>
              <a:t>数据运算过程中</a:t>
            </a:r>
            <a:r>
              <a:rPr lang="zh-CN" altLang="en-US" dirty="0" smtClean="0">
                <a:solidFill>
                  <a:srgbClr val="0000FF"/>
                </a:solidFill>
              </a:rPr>
              <a:t>由编译器自动进行的类型转换</a:t>
            </a:r>
            <a:r>
              <a:rPr lang="zh-CN" altLang="en-US" dirty="0" smtClean="0"/>
              <a:t>称之为</a:t>
            </a:r>
            <a:r>
              <a:rPr lang="zh-CN" altLang="en-US" b="1" dirty="0" smtClean="0">
                <a:solidFill>
                  <a:srgbClr val="FF0000"/>
                </a:solidFill>
              </a:rPr>
              <a:t>隐式类型转换</a:t>
            </a:r>
            <a:r>
              <a:rPr lang="zh-CN" altLang="en-US" dirty="0" smtClean="0"/>
              <a:t>。</a:t>
            </a:r>
            <a:endParaRPr lang="en-US" altLang="zh-CN" dirty="0" smtClean="0"/>
          </a:p>
          <a:p>
            <a:pPr>
              <a:spcAft>
                <a:spcPts val="1200"/>
              </a:spcAft>
            </a:pPr>
            <a:r>
              <a:rPr lang="zh-CN" altLang="en-US" dirty="0" smtClean="0"/>
              <a:t>例如</a:t>
            </a:r>
            <a:r>
              <a:rPr lang="en-US" altLang="zh-CN" dirty="0" smtClean="0"/>
              <a:t>:   </a:t>
            </a:r>
            <a:r>
              <a:rPr lang="en-US" altLang="zh-CN" dirty="0" smtClean="0">
                <a:solidFill>
                  <a:srgbClr val="0000FF"/>
                </a:solidFill>
              </a:rPr>
              <a:t>double</a:t>
            </a:r>
            <a:r>
              <a:rPr lang="en-US" altLang="zh-CN" dirty="0" smtClean="0"/>
              <a:t> m = 6/10;   </a:t>
            </a:r>
            <a:r>
              <a:rPr lang="en-US" altLang="zh-CN" dirty="0" smtClean="0">
                <a:solidFill>
                  <a:srgbClr val="00B050"/>
                </a:solidFill>
              </a:rPr>
              <a:t>// </a:t>
            </a:r>
            <a:r>
              <a:rPr lang="zh-CN" altLang="en-US" dirty="0" smtClean="0">
                <a:solidFill>
                  <a:srgbClr val="00B050"/>
                </a:solidFill>
              </a:rPr>
              <a:t>结果为 </a:t>
            </a:r>
            <a:r>
              <a:rPr lang="en-US" altLang="zh-CN" dirty="0" smtClean="0">
                <a:solidFill>
                  <a:srgbClr val="00B050"/>
                </a:solidFill>
              </a:rPr>
              <a:t>0</a:t>
            </a:r>
            <a:endParaRPr lang="en-US" altLang="zh-CN" dirty="0" smtClean="0"/>
          </a:p>
          <a:p>
            <a:r>
              <a:rPr lang="zh-CN" altLang="en-US" b="1" dirty="0" smtClean="0"/>
              <a:t>显示类型转换</a:t>
            </a:r>
            <a:r>
              <a:rPr lang="en-US" altLang="zh-CN" b="1" dirty="0" smtClean="0"/>
              <a:t> (</a:t>
            </a:r>
            <a:r>
              <a:rPr lang="zh-CN" altLang="en-US" b="1" dirty="0" smtClean="0"/>
              <a:t>强制类型转换</a:t>
            </a:r>
            <a:r>
              <a:rPr lang="en-US" altLang="zh-CN" b="1" dirty="0" smtClean="0"/>
              <a:t>):</a:t>
            </a:r>
          </a:p>
          <a:p>
            <a:r>
              <a:rPr lang="zh-CN" altLang="en-US" dirty="0" smtClean="0"/>
              <a:t>通过</a:t>
            </a:r>
            <a:r>
              <a:rPr lang="zh-CN" altLang="en-US" dirty="0" smtClean="0">
                <a:solidFill>
                  <a:srgbClr val="0000FF"/>
                </a:solidFill>
              </a:rPr>
              <a:t>类型转换运算符 </a:t>
            </a:r>
            <a:r>
              <a:rPr lang="en-US" altLang="zh-CN" b="1" dirty="0" smtClean="0">
                <a:solidFill>
                  <a:srgbClr val="FF0000"/>
                </a:solidFill>
              </a:rPr>
              <a:t>( ) </a:t>
            </a:r>
            <a:r>
              <a:rPr lang="zh-CN" altLang="en-US" dirty="0" smtClean="0"/>
              <a:t>可以显式地将某一类型的数据强制地转换成指定的类型。</a:t>
            </a:r>
            <a:endParaRPr lang="en-US" altLang="zh-CN" dirty="0" smtClean="0"/>
          </a:p>
          <a:p>
            <a:pPr indent="358775"/>
            <a:r>
              <a:rPr lang="en-US" altLang="zh-CN" b="1" dirty="0" smtClean="0">
                <a:solidFill>
                  <a:srgbClr val="FF0000"/>
                </a:solidFill>
              </a:rPr>
              <a:t>(</a:t>
            </a:r>
            <a:r>
              <a:rPr lang="en-US" altLang="zh-CN" dirty="0" smtClean="0">
                <a:solidFill>
                  <a:srgbClr val="0000FF"/>
                </a:solidFill>
              </a:rPr>
              <a:t>type</a:t>
            </a:r>
            <a:r>
              <a:rPr lang="en-US" altLang="zh-CN" b="1" dirty="0" smtClean="0">
                <a:solidFill>
                  <a:srgbClr val="FF0000"/>
                </a:solidFill>
              </a:rPr>
              <a:t>)</a:t>
            </a:r>
            <a:r>
              <a:rPr lang="en-US" altLang="zh-CN" dirty="0" smtClean="0"/>
              <a:t>expression            </a:t>
            </a:r>
            <a:r>
              <a:rPr lang="zh-CN" altLang="en-US" dirty="0" smtClean="0"/>
              <a:t>或</a:t>
            </a:r>
            <a:r>
              <a:rPr lang="en-US" altLang="zh-CN" dirty="0" smtClean="0"/>
              <a:t>         </a:t>
            </a:r>
            <a:r>
              <a:rPr lang="en-US" altLang="zh-CN" b="1" dirty="0" smtClean="0">
                <a:solidFill>
                  <a:srgbClr val="0000FF"/>
                </a:solidFill>
              </a:rPr>
              <a:t>type</a:t>
            </a:r>
            <a:r>
              <a:rPr lang="en-US" altLang="zh-CN" b="1" dirty="0" smtClean="0">
                <a:solidFill>
                  <a:srgbClr val="FF0000"/>
                </a:solidFill>
              </a:rPr>
              <a:t>(</a:t>
            </a:r>
            <a:r>
              <a:rPr lang="en-US" altLang="zh-CN" dirty="0" smtClean="0"/>
              <a:t>expression</a:t>
            </a:r>
            <a:r>
              <a:rPr lang="en-US" altLang="zh-CN" b="1" dirty="0" smtClean="0">
                <a:solidFill>
                  <a:srgbClr val="FF0000"/>
                </a:solidFill>
              </a:rPr>
              <a:t>)</a:t>
            </a:r>
          </a:p>
          <a:p>
            <a:pPr>
              <a:lnSpc>
                <a:spcPct val="100000"/>
              </a:lnSpc>
            </a:pPr>
            <a:r>
              <a:rPr lang="zh-CN" altLang="en-US" dirty="0" smtClean="0"/>
              <a:t>例如</a:t>
            </a:r>
            <a:r>
              <a:rPr lang="en-US" altLang="zh-CN" dirty="0" smtClean="0"/>
              <a:t>:  </a:t>
            </a:r>
          </a:p>
          <a:p>
            <a:pPr indent="363538">
              <a:lnSpc>
                <a:spcPct val="100000"/>
              </a:lnSpc>
            </a:pPr>
            <a:r>
              <a:rPr lang="en-US" altLang="zh-CN" dirty="0" smtClean="0">
                <a:solidFill>
                  <a:srgbClr val="0000FF"/>
                </a:solidFill>
              </a:rPr>
              <a:t>double</a:t>
            </a:r>
            <a:r>
              <a:rPr lang="en-US" altLang="zh-CN" dirty="0" smtClean="0"/>
              <a:t> m =</a:t>
            </a:r>
            <a:r>
              <a:rPr lang="en-US" altLang="zh-CN" b="1" dirty="0" smtClean="0">
                <a:solidFill>
                  <a:srgbClr val="FF0000"/>
                </a:solidFill>
              </a:rPr>
              <a:t> (</a:t>
            </a:r>
            <a:r>
              <a:rPr lang="en-US" altLang="zh-CN" dirty="0" smtClean="0">
                <a:solidFill>
                  <a:srgbClr val="0000FF"/>
                </a:solidFill>
              </a:rPr>
              <a:t>double</a:t>
            </a:r>
            <a:r>
              <a:rPr lang="en-US" altLang="zh-CN" b="1" dirty="0" smtClean="0">
                <a:solidFill>
                  <a:srgbClr val="FF0000"/>
                </a:solidFill>
              </a:rPr>
              <a:t>)</a:t>
            </a:r>
            <a:r>
              <a:rPr lang="en-US" altLang="zh-CN" dirty="0" smtClean="0"/>
              <a:t>2;       </a:t>
            </a:r>
            <a:r>
              <a:rPr lang="en-US" altLang="zh-CN" dirty="0" smtClean="0">
                <a:solidFill>
                  <a:srgbClr val="00B050"/>
                </a:solidFill>
              </a:rPr>
              <a:t>// </a:t>
            </a:r>
            <a:r>
              <a:rPr lang="zh-CN" altLang="en-US" dirty="0" smtClean="0">
                <a:solidFill>
                  <a:srgbClr val="00B050"/>
                </a:solidFill>
              </a:rPr>
              <a:t>转换单个目标</a:t>
            </a:r>
            <a:endParaRPr lang="en-US" altLang="zh-CN" dirty="0" smtClean="0">
              <a:solidFill>
                <a:srgbClr val="00B050"/>
              </a:solidFill>
            </a:endParaRPr>
          </a:p>
          <a:p>
            <a:pPr indent="363538">
              <a:lnSpc>
                <a:spcPct val="100000"/>
              </a:lnSpc>
            </a:pPr>
            <a:r>
              <a:rPr lang="en-US" altLang="zh-CN" dirty="0" smtClean="0">
                <a:solidFill>
                  <a:srgbClr val="0000FF"/>
                </a:solidFill>
              </a:rPr>
              <a:t>int</a:t>
            </a:r>
            <a:r>
              <a:rPr lang="en-US" altLang="zh-CN" dirty="0" smtClean="0"/>
              <a:t> n = </a:t>
            </a:r>
            <a:r>
              <a:rPr lang="en-US" altLang="zh-CN" dirty="0" smtClean="0">
                <a:solidFill>
                  <a:srgbClr val="0000FF"/>
                </a:solidFill>
              </a:rPr>
              <a:t>int</a:t>
            </a:r>
            <a:r>
              <a:rPr lang="en-US" altLang="zh-CN" b="1" dirty="0" smtClean="0">
                <a:solidFill>
                  <a:srgbClr val="FF0000"/>
                </a:solidFill>
              </a:rPr>
              <a:t>(</a:t>
            </a:r>
            <a:r>
              <a:rPr lang="en-US" altLang="zh-CN" dirty="0" smtClean="0"/>
              <a:t>3.14+2.3</a:t>
            </a:r>
            <a:r>
              <a:rPr lang="en-US" altLang="zh-CN" b="1" dirty="0" smtClean="0">
                <a:solidFill>
                  <a:srgbClr val="FF0000"/>
                </a:solidFill>
              </a:rPr>
              <a:t>)</a:t>
            </a:r>
            <a:r>
              <a:rPr lang="en-US" altLang="zh-CN" dirty="0" smtClean="0"/>
              <a:t>;        </a:t>
            </a:r>
            <a:r>
              <a:rPr lang="zh-CN" altLang="en-US" dirty="0" smtClean="0"/>
              <a:t> </a:t>
            </a:r>
            <a:r>
              <a:rPr lang="en-US" altLang="zh-CN" dirty="0" smtClean="0"/>
              <a:t> </a:t>
            </a:r>
            <a:r>
              <a:rPr lang="en-US" altLang="zh-CN" dirty="0" smtClean="0">
                <a:solidFill>
                  <a:srgbClr val="00B050"/>
                </a:solidFill>
              </a:rPr>
              <a:t>// </a:t>
            </a:r>
            <a:r>
              <a:rPr lang="zh-CN" altLang="en-US" dirty="0" smtClean="0">
                <a:solidFill>
                  <a:srgbClr val="00B050"/>
                </a:solidFill>
              </a:rPr>
              <a:t>转换表达式</a:t>
            </a:r>
            <a:endParaRPr lang="en-US" altLang="zh-CN" dirty="0">
              <a:solidFill>
                <a:srgbClr val="00B050"/>
              </a:solidFill>
            </a:endParaRPr>
          </a:p>
        </p:txBody>
      </p:sp>
      <p:sp>
        <p:nvSpPr>
          <p:cNvPr id="3" name="标题 2"/>
          <p:cNvSpPr>
            <a:spLocks noGrp="1"/>
          </p:cNvSpPr>
          <p:nvPr>
            <p:ph type="title"/>
          </p:nvPr>
        </p:nvSpPr>
        <p:spPr/>
        <p:txBody>
          <a:bodyPr/>
          <a:lstStyle/>
          <a:p>
            <a:r>
              <a:rPr lang="en-US" altLang="zh-CN" dirty="0"/>
              <a:t>5. </a:t>
            </a:r>
            <a:r>
              <a:rPr lang="zh-CN" altLang="en-US" dirty="0"/>
              <a:t>算术类型转换</a:t>
            </a:r>
          </a:p>
        </p:txBody>
      </p:sp>
    </p:spTree>
    <p:extLst>
      <p:ext uri="{BB962C8B-B14F-4D97-AF65-F5344CB8AC3E}">
        <p14:creationId xmlns:p14="http://schemas.microsoft.com/office/powerpoint/2010/main" val="72878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0" dur="500"/>
                                        <p:tgtEl>
                                          <p:spTgt spid="2">
                                            <p:txEl>
                                              <p:p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3" dur="500"/>
                                        <p:tgtEl>
                                          <p:spTgt spid="2">
                                            <p:txEl>
                                              <p:pRg st="7" end="7"/>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fontScale="92500" lnSpcReduction="10000"/>
          </a:bodyPr>
          <a:lstStyle/>
          <a:p>
            <a:r>
              <a:rPr lang="zh-CN" altLang="en-US" sz="2600" b="1" dirty="0" smtClean="0"/>
              <a:t>命名的强制类型转换</a:t>
            </a:r>
            <a:endParaRPr lang="en-US" altLang="zh-CN" sz="2600" b="1" dirty="0" smtClean="0"/>
          </a:p>
          <a:p>
            <a:pPr indent="715963"/>
            <a:r>
              <a:rPr lang="en-US" altLang="zh-CN" dirty="0" smtClean="0">
                <a:solidFill>
                  <a:srgbClr val="FF0000"/>
                </a:solidFill>
              </a:rPr>
              <a:t>cast-name</a:t>
            </a:r>
            <a:r>
              <a:rPr lang="en-US" altLang="zh-CN" b="1" dirty="0" smtClean="0">
                <a:solidFill>
                  <a:srgbClr val="FF3399"/>
                </a:solidFill>
              </a:rPr>
              <a:t>&lt;</a:t>
            </a:r>
            <a:r>
              <a:rPr lang="en-US" altLang="zh-CN" b="1" dirty="0" smtClean="0">
                <a:solidFill>
                  <a:srgbClr val="0000FF"/>
                </a:solidFill>
              </a:rPr>
              <a:t>type</a:t>
            </a:r>
            <a:r>
              <a:rPr lang="en-US" altLang="zh-CN" b="1" dirty="0" smtClean="0">
                <a:solidFill>
                  <a:srgbClr val="FF3399"/>
                </a:solidFill>
              </a:rPr>
              <a:t>&gt;</a:t>
            </a:r>
            <a:r>
              <a:rPr lang="en-US" altLang="zh-CN" b="1" dirty="0" smtClean="0">
                <a:solidFill>
                  <a:srgbClr val="FF0000"/>
                </a:solidFill>
              </a:rPr>
              <a:t>(</a:t>
            </a:r>
            <a:r>
              <a:rPr lang="en-US" altLang="zh-CN" dirty="0" smtClean="0"/>
              <a:t>expression</a:t>
            </a:r>
            <a:r>
              <a:rPr lang="en-US" altLang="zh-CN" b="1" dirty="0" smtClean="0">
                <a:solidFill>
                  <a:srgbClr val="FF0000"/>
                </a:solidFill>
              </a:rPr>
              <a:t>)</a:t>
            </a:r>
          </a:p>
          <a:p>
            <a:r>
              <a:rPr lang="zh-CN" altLang="en-US" b="1" dirty="0" smtClean="0"/>
              <a:t>说明</a:t>
            </a:r>
            <a:r>
              <a:rPr lang="en-US" altLang="zh-CN" dirty="0" smtClean="0"/>
              <a:t>:</a:t>
            </a:r>
          </a:p>
          <a:p>
            <a:pPr marL="342900" indent="-342900">
              <a:buFont typeface="Arial" panose="020B0604020202020204" pitchFamily="34" charset="0"/>
              <a:buChar char="•"/>
            </a:pPr>
            <a:r>
              <a:rPr lang="en-US" altLang="zh-CN" dirty="0" smtClean="0">
                <a:solidFill>
                  <a:srgbClr val="FF0000"/>
                </a:solidFill>
              </a:rPr>
              <a:t>cast-name</a:t>
            </a:r>
            <a:r>
              <a:rPr lang="zh-CN" altLang="en-US" dirty="0" smtClean="0"/>
              <a:t>是</a:t>
            </a:r>
            <a:r>
              <a:rPr lang="en-US" altLang="zh-CN" dirty="0" err="1" smtClean="0">
                <a:solidFill>
                  <a:srgbClr val="FF0000"/>
                </a:solidFill>
              </a:rPr>
              <a:t>static_cast</a:t>
            </a:r>
            <a:r>
              <a:rPr lang="en-US" altLang="zh-CN" dirty="0" smtClean="0"/>
              <a:t>, </a:t>
            </a:r>
            <a:r>
              <a:rPr lang="en-US" altLang="zh-CN" dirty="0" err="1" smtClean="0">
                <a:solidFill>
                  <a:srgbClr val="FF0000"/>
                </a:solidFill>
              </a:rPr>
              <a:t>dynamic_cast</a:t>
            </a:r>
            <a:r>
              <a:rPr lang="en-US" altLang="zh-CN" dirty="0" smtClean="0"/>
              <a:t>, </a:t>
            </a:r>
            <a:r>
              <a:rPr lang="en-US" altLang="zh-CN" dirty="0" err="1" smtClean="0">
                <a:solidFill>
                  <a:srgbClr val="FF0000"/>
                </a:solidFill>
              </a:rPr>
              <a:t>const_cast</a:t>
            </a:r>
            <a:r>
              <a:rPr lang="zh-CN" altLang="en-US" dirty="0" smtClean="0"/>
              <a:t>和</a:t>
            </a:r>
            <a:r>
              <a:rPr lang="en-US" altLang="zh-CN" dirty="0" err="1" smtClean="0">
                <a:solidFill>
                  <a:srgbClr val="FF0000"/>
                </a:solidFill>
              </a:rPr>
              <a:t>reinterpret_cast</a:t>
            </a:r>
            <a:r>
              <a:rPr lang="zh-CN" altLang="en-US" dirty="0" smtClean="0"/>
              <a:t>中的一种。</a:t>
            </a:r>
            <a:endParaRPr lang="en-US" altLang="zh-CN" dirty="0"/>
          </a:p>
          <a:p>
            <a:pPr marL="342900" indent="-342900">
              <a:buFont typeface="Arial" panose="020B0604020202020204" pitchFamily="34" charset="0"/>
              <a:buChar char="•"/>
            </a:pPr>
            <a:r>
              <a:rPr lang="zh-CN" altLang="en-US" dirty="0" smtClean="0"/>
              <a:t>任何具有明确定义的类型转换</a:t>
            </a:r>
            <a:r>
              <a:rPr lang="en-US" altLang="zh-CN" dirty="0" smtClean="0"/>
              <a:t>, </a:t>
            </a:r>
            <a:r>
              <a:rPr lang="zh-CN" altLang="en-US" dirty="0" smtClean="0"/>
              <a:t>都可以使用</a:t>
            </a:r>
            <a:r>
              <a:rPr lang="en-US" altLang="zh-CN" dirty="0" err="1" smtClean="0">
                <a:solidFill>
                  <a:srgbClr val="FF0000"/>
                </a:solidFill>
              </a:rPr>
              <a:t>static_cast</a:t>
            </a:r>
            <a:r>
              <a:rPr lang="en-US" altLang="zh-CN" dirty="0" smtClean="0"/>
              <a:t>, </a:t>
            </a:r>
            <a:r>
              <a:rPr lang="zh-CN" altLang="en-US" dirty="0" smtClean="0"/>
              <a:t>但这种类型转换没有运行时类型检查来保证转换的安全性。</a:t>
            </a:r>
            <a:endParaRPr lang="en-US" altLang="zh-CN" dirty="0" smtClean="0"/>
          </a:p>
          <a:p>
            <a:pPr marL="342900" indent="-342900">
              <a:spcAft>
                <a:spcPts val="600"/>
              </a:spcAft>
              <a:buFont typeface="Arial" panose="020B0604020202020204" pitchFamily="34" charset="0"/>
              <a:buChar char="•"/>
            </a:pPr>
            <a:r>
              <a:rPr lang="en-US" altLang="zh-CN" dirty="0" err="1" smtClean="0">
                <a:solidFill>
                  <a:srgbClr val="FF0000"/>
                </a:solidFill>
              </a:rPr>
              <a:t>dynamic_cast</a:t>
            </a:r>
            <a:r>
              <a:rPr lang="zh-CN" altLang="en-US" dirty="0" smtClean="0"/>
              <a:t>主要用于类层次结构中父类和子类之间指针和引用的转换</a:t>
            </a:r>
            <a:r>
              <a:rPr lang="en-US" altLang="zh-CN" dirty="0" smtClean="0"/>
              <a:t>, </a:t>
            </a:r>
            <a:r>
              <a:rPr lang="zh-CN" altLang="en-US" dirty="0" smtClean="0"/>
              <a:t>但这种类型转换具有运行时类型检查</a:t>
            </a:r>
            <a:r>
              <a:rPr lang="en-US" altLang="zh-CN" dirty="0" smtClean="0"/>
              <a:t>, </a:t>
            </a:r>
            <a:r>
              <a:rPr lang="zh-CN" altLang="en-US" dirty="0" smtClean="0"/>
              <a:t>可以保证转换的安全性。</a:t>
            </a:r>
            <a:endParaRPr lang="en-US" altLang="zh-CN" dirty="0" smtClean="0"/>
          </a:p>
          <a:p>
            <a:r>
              <a:rPr lang="zh-CN" altLang="en-US" b="1" dirty="0" smtClean="0"/>
              <a:t>例如</a:t>
            </a:r>
            <a:r>
              <a:rPr lang="en-US" altLang="zh-CN" dirty="0" smtClean="0"/>
              <a:t>:</a:t>
            </a:r>
          </a:p>
          <a:p>
            <a:r>
              <a:rPr lang="en-US" altLang="zh-CN" dirty="0" err="1" smtClean="0">
                <a:solidFill>
                  <a:srgbClr val="FF0000"/>
                </a:solidFill>
              </a:rPr>
              <a:t>static_cast</a:t>
            </a:r>
            <a:r>
              <a:rPr lang="en-US" altLang="zh-CN" dirty="0" smtClean="0"/>
              <a:t>&lt;</a:t>
            </a:r>
            <a:r>
              <a:rPr lang="en-US" altLang="zh-CN" dirty="0" smtClean="0">
                <a:solidFill>
                  <a:srgbClr val="0000FF"/>
                </a:solidFill>
              </a:rPr>
              <a:t>double</a:t>
            </a:r>
            <a:r>
              <a:rPr lang="en-US" altLang="zh-CN" dirty="0" smtClean="0"/>
              <a:t>&gt;(2) </a:t>
            </a:r>
            <a:r>
              <a:rPr lang="en-US" altLang="zh-CN" dirty="0" smtClean="0">
                <a:solidFill>
                  <a:srgbClr val="00B050"/>
                </a:solidFill>
              </a:rPr>
              <a:t>//</a:t>
            </a:r>
            <a:r>
              <a:rPr lang="zh-CN" altLang="en-US" dirty="0" smtClean="0">
                <a:solidFill>
                  <a:srgbClr val="00B050"/>
                </a:solidFill>
              </a:rPr>
              <a:t>正确</a:t>
            </a:r>
            <a:r>
              <a:rPr lang="en-US" altLang="zh-CN" dirty="0" smtClean="0">
                <a:solidFill>
                  <a:srgbClr val="00B050"/>
                </a:solidFill>
              </a:rPr>
              <a:t>    </a:t>
            </a:r>
            <a:r>
              <a:rPr lang="en-US" altLang="zh-CN" dirty="0" err="1" smtClean="0">
                <a:solidFill>
                  <a:srgbClr val="FF0000"/>
                </a:solidFill>
              </a:rPr>
              <a:t>dynamic_cast</a:t>
            </a:r>
            <a:r>
              <a:rPr lang="en-US" altLang="zh-CN" dirty="0" smtClean="0"/>
              <a:t>&lt;</a:t>
            </a:r>
            <a:r>
              <a:rPr lang="en-US" altLang="zh-CN" dirty="0" smtClean="0">
                <a:solidFill>
                  <a:srgbClr val="0000FF"/>
                </a:solidFill>
              </a:rPr>
              <a:t>double</a:t>
            </a:r>
            <a:r>
              <a:rPr lang="en-US" altLang="zh-CN" dirty="0" smtClean="0"/>
              <a:t>&gt;(2) </a:t>
            </a:r>
            <a:r>
              <a:rPr lang="en-US" altLang="zh-CN" dirty="0" smtClean="0">
                <a:solidFill>
                  <a:srgbClr val="00B050"/>
                </a:solidFill>
              </a:rPr>
              <a:t>//</a:t>
            </a:r>
            <a:r>
              <a:rPr lang="zh-CN" altLang="en-US" dirty="0" smtClean="0">
                <a:solidFill>
                  <a:srgbClr val="00B050"/>
                </a:solidFill>
              </a:rPr>
              <a:t>错误</a:t>
            </a:r>
            <a:endParaRPr lang="en-US" altLang="zh-CN" dirty="0" smtClean="0">
              <a:solidFill>
                <a:srgbClr val="00B050"/>
              </a:solidFill>
            </a:endParaRPr>
          </a:p>
          <a:p>
            <a:r>
              <a:rPr lang="en-US" altLang="zh-CN" dirty="0" err="1" smtClean="0">
                <a:solidFill>
                  <a:srgbClr val="FF0000"/>
                </a:solidFill>
              </a:rPr>
              <a:t>static_cast</a:t>
            </a:r>
            <a:r>
              <a:rPr lang="en-US" altLang="zh-CN" dirty="0" smtClean="0"/>
              <a:t>&lt;</a:t>
            </a:r>
            <a:r>
              <a:rPr lang="en-US" altLang="zh-CN" dirty="0" err="1" smtClean="0">
                <a:solidFill>
                  <a:srgbClr val="0000FF"/>
                </a:solidFill>
              </a:rPr>
              <a:t>int</a:t>
            </a:r>
            <a:r>
              <a:rPr lang="en-US" altLang="zh-CN" dirty="0" smtClean="0"/>
              <a:t>&gt;(3.14)   </a:t>
            </a:r>
            <a:r>
              <a:rPr lang="en-US" altLang="zh-CN" dirty="0" smtClean="0">
                <a:solidFill>
                  <a:srgbClr val="00B050"/>
                </a:solidFill>
              </a:rPr>
              <a:t>//</a:t>
            </a:r>
            <a:r>
              <a:rPr lang="zh-CN" altLang="en-US" dirty="0" smtClean="0">
                <a:solidFill>
                  <a:srgbClr val="00B050"/>
                </a:solidFill>
              </a:rPr>
              <a:t>正确</a:t>
            </a:r>
            <a:r>
              <a:rPr lang="en-US" altLang="zh-CN" dirty="0" smtClean="0">
                <a:solidFill>
                  <a:srgbClr val="00B050"/>
                </a:solidFill>
              </a:rPr>
              <a:t>    </a:t>
            </a:r>
            <a:r>
              <a:rPr lang="en-US" altLang="zh-CN" dirty="0" err="1" smtClean="0">
                <a:solidFill>
                  <a:srgbClr val="FF0000"/>
                </a:solidFill>
              </a:rPr>
              <a:t>dynamic_cast</a:t>
            </a:r>
            <a:r>
              <a:rPr lang="en-US" altLang="zh-CN" dirty="0" smtClean="0"/>
              <a:t>&lt;</a:t>
            </a:r>
            <a:r>
              <a:rPr lang="en-US" altLang="zh-CN" dirty="0" err="1" smtClean="0">
                <a:solidFill>
                  <a:srgbClr val="0000FF"/>
                </a:solidFill>
              </a:rPr>
              <a:t>int</a:t>
            </a:r>
            <a:r>
              <a:rPr lang="en-US" altLang="zh-CN" dirty="0" smtClean="0"/>
              <a:t>&gt;(3.14)   </a:t>
            </a:r>
            <a:r>
              <a:rPr lang="en-US" altLang="zh-CN" dirty="0" smtClean="0">
                <a:solidFill>
                  <a:srgbClr val="00B050"/>
                </a:solidFill>
              </a:rPr>
              <a:t>//</a:t>
            </a:r>
            <a:r>
              <a:rPr lang="zh-CN" altLang="en-US" dirty="0" smtClean="0">
                <a:solidFill>
                  <a:srgbClr val="00B050"/>
                </a:solidFill>
              </a:rPr>
              <a:t>错误</a:t>
            </a:r>
            <a:endParaRPr lang="en-US" altLang="zh-CN" dirty="0" smtClean="0">
              <a:solidFill>
                <a:srgbClr val="00B050"/>
              </a:solidFill>
            </a:endParaRPr>
          </a:p>
          <a:p>
            <a:pPr marL="342900" indent="-342900">
              <a:buFont typeface="Arial" panose="020B0604020202020204" pitchFamily="34" charset="0"/>
              <a:buChar char="•"/>
            </a:pPr>
            <a:endParaRPr lang="en-US" altLang="zh-CN" dirty="0" smtClean="0"/>
          </a:p>
        </p:txBody>
      </p:sp>
      <p:sp>
        <p:nvSpPr>
          <p:cNvPr id="3" name="标题 2"/>
          <p:cNvSpPr>
            <a:spLocks noGrp="1"/>
          </p:cNvSpPr>
          <p:nvPr>
            <p:ph type="title"/>
          </p:nvPr>
        </p:nvSpPr>
        <p:spPr/>
        <p:txBody>
          <a:bodyPr/>
          <a:lstStyle/>
          <a:p>
            <a:r>
              <a:rPr lang="en-US" altLang="zh-CN" dirty="0"/>
              <a:t>5. </a:t>
            </a:r>
            <a:r>
              <a:rPr lang="zh-CN" altLang="en-US" dirty="0"/>
              <a:t>算术类型转换</a:t>
            </a:r>
          </a:p>
        </p:txBody>
      </p:sp>
    </p:spTree>
    <p:extLst>
      <p:ext uri="{BB962C8B-B14F-4D97-AF65-F5344CB8AC3E}">
        <p14:creationId xmlns:p14="http://schemas.microsoft.com/office/powerpoint/2010/main" val="212410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8" dur="500"/>
                                        <p:tgtEl>
                                          <p:spTgt spid="2">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2736"/>
            <a:ext cx="8496944" cy="5688632"/>
          </a:xfrm>
        </p:spPr>
        <p:txBody>
          <a:bodyPr>
            <a:normAutofit/>
          </a:bodyPr>
          <a:lstStyle/>
          <a:p>
            <a:pPr marL="457200" indent="-457200">
              <a:buAutoNum type="arabicPeriod"/>
            </a:pPr>
            <a:r>
              <a:rPr lang="zh-CN" altLang="en-US" sz="2800" dirty="0" smtClean="0"/>
              <a:t>表达式与</a:t>
            </a:r>
            <a:r>
              <a:rPr lang="zh-CN" altLang="en-US" sz="2800" dirty="0"/>
              <a:t>运算符</a:t>
            </a:r>
            <a:endParaRPr lang="en-US" altLang="zh-CN" sz="2800" dirty="0" smtClean="0"/>
          </a:p>
          <a:p>
            <a:pPr marL="457200" indent="-457200">
              <a:buAutoNum type="arabicPeriod"/>
            </a:pPr>
            <a:r>
              <a:rPr lang="zh-CN" altLang="en-US" sz="2800" dirty="0" smtClean="0"/>
              <a:t>表达式语句</a:t>
            </a:r>
            <a:endParaRPr lang="en-US" altLang="zh-CN" sz="2800" dirty="0" smtClean="0"/>
          </a:p>
          <a:p>
            <a:pPr marL="457200" indent="-457200">
              <a:buAutoNum type="arabicPeriod"/>
            </a:pPr>
            <a:r>
              <a:rPr lang="zh-CN" altLang="en-US" sz="2800" dirty="0" smtClean="0"/>
              <a:t>算术运算符</a:t>
            </a:r>
            <a:endParaRPr lang="en-US" altLang="zh-CN" sz="2800" dirty="0" smtClean="0"/>
          </a:p>
          <a:p>
            <a:pPr marL="457200" indent="-457200">
              <a:buAutoNum type="arabicPeriod"/>
            </a:pPr>
            <a:r>
              <a:rPr lang="zh-CN" altLang="en-US" sz="2800" dirty="0" smtClean="0"/>
              <a:t>赋值运算符</a:t>
            </a:r>
            <a:endParaRPr lang="en-US" altLang="zh-CN" sz="2800" dirty="0" smtClean="0"/>
          </a:p>
          <a:p>
            <a:pPr marL="457200" indent="-457200">
              <a:buAutoNum type="arabicPeriod"/>
            </a:pPr>
            <a:r>
              <a:rPr lang="zh-CN" altLang="en-US" sz="2800" dirty="0" smtClean="0"/>
              <a:t>算术类型转换</a:t>
            </a:r>
            <a:endParaRPr lang="en-US" altLang="zh-CN" sz="2800" dirty="0" smtClean="0"/>
          </a:p>
          <a:p>
            <a:pPr marL="457200" indent="-457200">
              <a:buAutoNum type="arabicPeriod"/>
            </a:pPr>
            <a:r>
              <a:rPr lang="zh-CN" altLang="en-US" sz="2800" dirty="0" smtClean="0"/>
              <a:t>增量与减量运算符</a:t>
            </a:r>
            <a:endParaRPr lang="en-US" altLang="zh-CN" sz="2800" dirty="0" smtClean="0"/>
          </a:p>
          <a:p>
            <a:pPr marL="457200" indent="-457200">
              <a:buAutoNum type="arabicPeriod"/>
            </a:pPr>
            <a:r>
              <a:rPr lang="zh-CN" altLang="en-US" sz="2800" dirty="0" smtClean="0"/>
              <a:t>关系与逻辑运算符</a:t>
            </a:r>
            <a:endParaRPr lang="en-US" altLang="zh-CN" sz="2800" dirty="0" smtClean="0"/>
          </a:p>
          <a:p>
            <a:pPr marL="457200" indent="-457200">
              <a:buAutoNum type="arabicPeriod"/>
            </a:pPr>
            <a:r>
              <a:rPr lang="en-US" altLang="zh-CN" sz="2800" dirty="0" err="1" smtClean="0"/>
              <a:t>sizeof</a:t>
            </a:r>
            <a:r>
              <a:rPr lang="en-US" altLang="zh-CN" sz="2800" dirty="0" smtClean="0"/>
              <a:t> </a:t>
            </a:r>
            <a:r>
              <a:rPr lang="zh-CN" altLang="en-US" sz="2800" dirty="0" smtClean="0"/>
              <a:t>运算符</a:t>
            </a:r>
            <a:endParaRPr lang="en-US" altLang="zh-CN" sz="2800" dirty="0" smtClean="0"/>
          </a:p>
          <a:p>
            <a:pPr marL="457200" indent="-457200">
              <a:buAutoNum type="arabicPeriod"/>
            </a:pPr>
            <a:r>
              <a:rPr lang="zh-CN" altLang="en-US" sz="2800" dirty="0" smtClean="0"/>
              <a:t>逗号运算符</a:t>
            </a:r>
            <a:endParaRPr lang="en-US" altLang="zh-CN" sz="2800" dirty="0" smtClean="0"/>
          </a:p>
        </p:txBody>
      </p:sp>
      <p:sp>
        <p:nvSpPr>
          <p:cNvPr id="3" name="标题 2"/>
          <p:cNvSpPr>
            <a:spLocks noGrp="1"/>
          </p:cNvSpPr>
          <p:nvPr>
            <p:ph type="title"/>
          </p:nvPr>
        </p:nvSpPr>
        <p:spPr/>
        <p:txBody>
          <a:bodyPr/>
          <a:lstStyle/>
          <a:p>
            <a:r>
              <a:rPr lang="zh-CN" altLang="en-US" dirty="0" smtClean="0"/>
              <a:t>本章内容</a:t>
            </a:r>
            <a:endParaRPr lang="zh-CN" altLang="en-US" dirty="0"/>
          </a:p>
        </p:txBody>
      </p:sp>
    </p:spTree>
    <p:extLst>
      <p:ext uri="{BB962C8B-B14F-4D97-AF65-F5344CB8AC3E}">
        <p14:creationId xmlns:p14="http://schemas.microsoft.com/office/powerpoint/2010/main" val="808622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dirty="0" smtClean="0"/>
              <a:t>很多情况下</a:t>
            </a:r>
            <a:r>
              <a:rPr lang="en-US" altLang="zh-CN" dirty="0" smtClean="0"/>
              <a:t>, </a:t>
            </a:r>
            <a:r>
              <a:rPr lang="zh-CN" altLang="en-US" dirty="0" smtClean="0"/>
              <a:t>我们需要对一个变量执行</a:t>
            </a:r>
            <a:r>
              <a:rPr lang="zh-CN" altLang="en-US" b="1" dirty="0">
                <a:solidFill>
                  <a:srgbClr val="FF0000"/>
                </a:solidFill>
              </a:rPr>
              <a:t>加</a:t>
            </a:r>
            <a:r>
              <a:rPr lang="en-US" altLang="zh-CN" b="1" dirty="0" smtClean="0">
                <a:solidFill>
                  <a:srgbClr val="FF0000"/>
                </a:solidFill>
              </a:rPr>
              <a:t>1</a:t>
            </a:r>
            <a:r>
              <a:rPr lang="zh-CN" altLang="en-US" dirty="0" smtClean="0"/>
              <a:t>或</a:t>
            </a:r>
            <a:r>
              <a:rPr lang="zh-CN" altLang="en-US" b="1" dirty="0" smtClean="0">
                <a:solidFill>
                  <a:srgbClr val="FF0000"/>
                </a:solidFill>
              </a:rPr>
              <a:t>减</a:t>
            </a:r>
            <a:r>
              <a:rPr lang="en-US" altLang="zh-CN" b="1" dirty="0" smtClean="0">
                <a:solidFill>
                  <a:srgbClr val="FF0000"/>
                </a:solidFill>
              </a:rPr>
              <a:t>1</a:t>
            </a:r>
            <a:r>
              <a:rPr lang="zh-CN" altLang="en-US" dirty="0"/>
              <a:t>的操作</a:t>
            </a:r>
            <a:r>
              <a:rPr lang="zh-CN" altLang="en-US" dirty="0" smtClean="0"/>
              <a:t>。</a:t>
            </a:r>
            <a:endParaRPr lang="en-US" altLang="zh-CN" dirty="0" smtClean="0"/>
          </a:p>
          <a:p>
            <a:r>
              <a:rPr lang="zh-CN" altLang="en-US" dirty="0" smtClean="0"/>
              <a:t>例如</a:t>
            </a:r>
            <a:r>
              <a:rPr lang="en-US" altLang="zh-CN" dirty="0" smtClean="0"/>
              <a:t>: </a:t>
            </a:r>
          </a:p>
          <a:p>
            <a:r>
              <a:rPr lang="en-US" altLang="zh-CN" dirty="0" smtClean="0">
                <a:solidFill>
                  <a:srgbClr val="0000FF"/>
                </a:solidFill>
              </a:rPr>
              <a:t>int</a:t>
            </a:r>
            <a:r>
              <a:rPr lang="en-US" altLang="zh-CN" dirty="0" smtClean="0"/>
              <a:t> a = 0, b = 100;</a:t>
            </a:r>
          </a:p>
          <a:p>
            <a:r>
              <a:rPr lang="en-US" altLang="zh-CN" dirty="0" smtClean="0"/>
              <a:t>a = a + 1;     </a:t>
            </a:r>
            <a:r>
              <a:rPr lang="en-US" altLang="zh-CN" dirty="0" smtClean="0">
                <a:solidFill>
                  <a:srgbClr val="00B050"/>
                </a:solidFill>
              </a:rPr>
              <a:t>// </a:t>
            </a:r>
            <a:r>
              <a:rPr lang="zh-CN" altLang="en-US" dirty="0" smtClean="0">
                <a:solidFill>
                  <a:srgbClr val="00B050"/>
                </a:solidFill>
              </a:rPr>
              <a:t>自加</a:t>
            </a:r>
            <a:r>
              <a:rPr lang="en-US" altLang="zh-CN" dirty="0" smtClean="0">
                <a:solidFill>
                  <a:srgbClr val="00B050"/>
                </a:solidFill>
              </a:rPr>
              <a:t>1</a:t>
            </a:r>
          </a:p>
          <a:p>
            <a:pPr>
              <a:spcAft>
                <a:spcPts val="2400"/>
              </a:spcAft>
            </a:pPr>
            <a:r>
              <a:rPr lang="en-US" altLang="zh-CN" dirty="0" smtClean="0"/>
              <a:t>b = b – 1;     </a:t>
            </a:r>
            <a:r>
              <a:rPr lang="en-US" altLang="zh-CN" dirty="0" smtClean="0">
                <a:solidFill>
                  <a:srgbClr val="00B050"/>
                </a:solidFill>
              </a:rPr>
              <a:t>// </a:t>
            </a:r>
            <a:r>
              <a:rPr lang="zh-CN" altLang="en-US" dirty="0" smtClean="0">
                <a:solidFill>
                  <a:srgbClr val="00B050"/>
                </a:solidFill>
              </a:rPr>
              <a:t>自减</a:t>
            </a:r>
            <a:r>
              <a:rPr lang="en-US" altLang="zh-CN" dirty="0" smtClean="0">
                <a:solidFill>
                  <a:srgbClr val="00B050"/>
                </a:solidFill>
              </a:rPr>
              <a:t>1</a:t>
            </a:r>
          </a:p>
          <a:p>
            <a:r>
              <a:rPr lang="zh-CN" altLang="en-US" sz="2800" b="1" dirty="0" smtClean="0"/>
              <a:t>增量与减量运算符</a:t>
            </a:r>
            <a:r>
              <a:rPr lang="en-US" altLang="zh-CN" sz="2800" b="1" dirty="0" smtClean="0"/>
              <a:t>:</a:t>
            </a:r>
          </a:p>
          <a:p>
            <a:r>
              <a:rPr lang="zh-CN" altLang="en-US" dirty="0" smtClean="0">
                <a:solidFill>
                  <a:srgbClr val="FF0000"/>
                </a:solidFill>
              </a:rPr>
              <a:t>增量运算符</a:t>
            </a:r>
            <a:r>
              <a:rPr lang="en-US" altLang="zh-CN" dirty="0" smtClean="0"/>
              <a:t> </a:t>
            </a:r>
            <a:r>
              <a:rPr lang="en-US" altLang="zh-CN" dirty="0"/>
              <a:t>(</a:t>
            </a:r>
            <a:r>
              <a:rPr lang="en-US" altLang="zh-CN" b="1" dirty="0">
                <a:solidFill>
                  <a:srgbClr val="FF0000"/>
                </a:solidFill>
              </a:rPr>
              <a:t>++</a:t>
            </a:r>
            <a:r>
              <a:rPr lang="en-US" altLang="zh-CN" dirty="0"/>
              <a:t>) </a:t>
            </a:r>
            <a:r>
              <a:rPr lang="zh-CN" altLang="en-US" dirty="0" smtClean="0"/>
              <a:t>和</a:t>
            </a:r>
            <a:r>
              <a:rPr lang="en-US" altLang="zh-CN" dirty="0" smtClean="0"/>
              <a:t> </a:t>
            </a:r>
            <a:r>
              <a:rPr lang="zh-CN" altLang="en-US" dirty="0" smtClean="0">
                <a:solidFill>
                  <a:srgbClr val="FF0000"/>
                </a:solidFill>
              </a:rPr>
              <a:t>减量运算符</a:t>
            </a:r>
            <a:r>
              <a:rPr lang="en-US" altLang="zh-CN" dirty="0" smtClean="0"/>
              <a:t> </a:t>
            </a:r>
            <a:r>
              <a:rPr lang="en-US" altLang="zh-CN" dirty="0"/>
              <a:t>(</a:t>
            </a:r>
            <a:r>
              <a:rPr lang="en-US" altLang="zh-CN" b="1" dirty="0">
                <a:solidFill>
                  <a:srgbClr val="FF0000"/>
                </a:solidFill>
              </a:rPr>
              <a:t>--</a:t>
            </a:r>
            <a:r>
              <a:rPr lang="en-US" altLang="zh-CN" dirty="0"/>
              <a:t>) </a:t>
            </a:r>
            <a:r>
              <a:rPr lang="zh-CN" altLang="en-US" dirty="0" smtClean="0"/>
              <a:t>提供了一种更方便、更简洁的方式来对变量进行</a:t>
            </a:r>
            <a:r>
              <a:rPr lang="zh-CN" altLang="en-US" dirty="0" smtClean="0">
                <a:solidFill>
                  <a:srgbClr val="0000FF"/>
                </a:solidFill>
              </a:rPr>
              <a:t>自加</a:t>
            </a:r>
            <a:r>
              <a:rPr lang="en-US" altLang="zh-CN" dirty="0" smtClean="0">
                <a:solidFill>
                  <a:srgbClr val="0000FF"/>
                </a:solidFill>
              </a:rPr>
              <a:t>1</a:t>
            </a:r>
            <a:r>
              <a:rPr lang="zh-CN" altLang="en-US" dirty="0" smtClean="0"/>
              <a:t>和</a:t>
            </a:r>
            <a:r>
              <a:rPr lang="zh-CN" altLang="en-US" dirty="0" smtClean="0">
                <a:solidFill>
                  <a:srgbClr val="0000FF"/>
                </a:solidFill>
              </a:rPr>
              <a:t>自减</a:t>
            </a:r>
            <a:r>
              <a:rPr lang="en-US" altLang="zh-CN" dirty="0" smtClean="0">
                <a:solidFill>
                  <a:srgbClr val="0000FF"/>
                </a:solidFill>
              </a:rPr>
              <a:t>1</a:t>
            </a:r>
            <a:r>
              <a:rPr lang="zh-CN" altLang="en-US" dirty="0" smtClean="0"/>
              <a:t>的操作。</a:t>
            </a:r>
            <a:endParaRPr lang="en-US" altLang="zh-CN" dirty="0" smtClean="0"/>
          </a:p>
          <a:p>
            <a:r>
              <a:rPr lang="zh-CN" altLang="en-US" b="1" dirty="0" smtClean="0"/>
              <a:t>格式包括</a:t>
            </a:r>
            <a:r>
              <a:rPr lang="en-US" altLang="zh-CN" dirty="0" smtClean="0"/>
              <a:t>: </a:t>
            </a:r>
            <a:r>
              <a:rPr lang="zh-CN" altLang="en-US" dirty="0" smtClean="0">
                <a:solidFill>
                  <a:srgbClr val="0000FF"/>
                </a:solidFill>
              </a:rPr>
              <a:t>前缀式</a:t>
            </a:r>
            <a:r>
              <a:rPr lang="en-US" altLang="zh-CN" dirty="0" smtClean="0"/>
              <a:t> </a:t>
            </a:r>
            <a:r>
              <a:rPr lang="zh-CN" altLang="en-US" dirty="0" smtClean="0"/>
              <a:t>和</a:t>
            </a:r>
            <a:r>
              <a:rPr lang="en-US" altLang="zh-CN" dirty="0" smtClean="0"/>
              <a:t> </a:t>
            </a:r>
            <a:r>
              <a:rPr lang="zh-CN" altLang="en-US" dirty="0" smtClean="0">
                <a:solidFill>
                  <a:srgbClr val="0000FF"/>
                </a:solidFill>
              </a:rPr>
              <a:t>后缀式</a:t>
            </a:r>
            <a:r>
              <a:rPr lang="en-US" altLang="zh-CN" dirty="0" smtClean="0"/>
              <a:t> </a:t>
            </a:r>
          </a:p>
          <a:p>
            <a:r>
              <a:rPr lang="zh-CN" altLang="en-US" b="1" dirty="0" smtClean="0">
                <a:solidFill>
                  <a:srgbClr val="FF0000"/>
                </a:solidFill>
              </a:rPr>
              <a:t>注意</a:t>
            </a:r>
            <a:r>
              <a:rPr lang="en-US" altLang="zh-CN" dirty="0" smtClean="0"/>
              <a:t>: </a:t>
            </a:r>
            <a:r>
              <a:rPr lang="zh-CN" altLang="en-US" dirty="0" smtClean="0"/>
              <a:t>增量与减量运算符是一个整体</a:t>
            </a:r>
            <a:r>
              <a:rPr lang="en-US" altLang="zh-CN" dirty="0" smtClean="0"/>
              <a:t>, </a:t>
            </a:r>
            <a:r>
              <a:rPr lang="zh-CN" altLang="en-US" b="1" dirty="0" smtClean="0">
                <a:solidFill>
                  <a:srgbClr val="FF0000"/>
                </a:solidFill>
              </a:rPr>
              <a:t>中间不允许出现空格</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6. </a:t>
            </a:r>
            <a:r>
              <a:rPr lang="zh-CN" altLang="en-US" dirty="0" smtClean="0"/>
              <a:t>增量与减量运算符</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732976"/>
            <a:ext cx="1512168" cy="1512168"/>
          </a:xfrm>
          <a:prstGeom prst="rect">
            <a:avLst/>
          </a:prstGeom>
        </p:spPr>
      </p:pic>
      <p:sp>
        <p:nvSpPr>
          <p:cNvPr id="6" name="矩形 5"/>
          <p:cNvSpPr/>
          <p:nvPr/>
        </p:nvSpPr>
        <p:spPr>
          <a:xfrm>
            <a:off x="4391980" y="3261986"/>
            <a:ext cx="4320480" cy="4919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有没有更方便、更简洁的方式</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9668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9" dur="500"/>
                                        <p:tgtEl>
                                          <p:spTgt spid="2">
                                            <p:txEl>
                                              <p:pRg st="5" end="5"/>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前缀式</a:t>
            </a:r>
            <a:r>
              <a:rPr lang="en-US" altLang="zh-CN" sz="2800" b="1" dirty="0" smtClean="0"/>
              <a:t>:</a:t>
            </a:r>
          </a:p>
          <a:p>
            <a:r>
              <a:rPr lang="en-US" altLang="zh-CN" b="1" dirty="0" smtClean="0">
                <a:solidFill>
                  <a:srgbClr val="FF0000"/>
                </a:solidFill>
              </a:rPr>
              <a:t>++</a:t>
            </a:r>
            <a:r>
              <a:rPr lang="en-US" altLang="zh-CN" dirty="0" smtClean="0">
                <a:solidFill>
                  <a:srgbClr val="FF3399"/>
                </a:solidFill>
              </a:rPr>
              <a:t>[expression]</a:t>
            </a:r>
            <a:r>
              <a:rPr lang="en-US" altLang="zh-CN" dirty="0" smtClean="0"/>
              <a:t>               </a:t>
            </a:r>
            <a:r>
              <a:rPr lang="en-US" altLang="zh-CN" dirty="0" smtClean="0">
                <a:solidFill>
                  <a:srgbClr val="00B050"/>
                </a:solidFill>
              </a:rPr>
              <a:t>// </a:t>
            </a:r>
            <a:r>
              <a:rPr lang="zh-CN" altLang="en-US" dirty="0" smtClean="0">
                <a:solidFill>
                  <a:srgbClr val="00B050"/>
                </a:solidFill>
              </a:rPr>
              <a:t>前缀增量</a:t>
            </a:r>
            <a:endParaRPr lang="en-US" altLang="zh-CN" dirty="0" smtClean="0">
              <a:solidFill>
                <a:srgbClr val="00B050"/>
              </a:solidFill>
            </a:endParaRPr>
          </a:p>
          <a:p>
            <a:r>
              <a:rPr lang="en-US" altLang="zh-CN" b="1" dirty="0" smtClean="0">
                <a:solidFill>
                  <a:srgbClr val="FF0000"/>
                </a:solidFill>
              </a:rPr>
              <a:t>--</a:t>
            </a:r>
            <a:r>
              <a:rPr lang="en-US" altLang="zh-CN" dirty="0" smtClean="0">
                <a:solidFill>
                  <a:srgbClr val="FF3399"/>
                </a:solidFill>
              </a:rPr>
              <a:t>[expression]</a:t>
            </a:r>
            <a:r>
              <a:rPr lang="en-US" altLang="zh-CN" dirty="0" smtClean="0"/>
              <a:t>                 </a:t>
            </a:r>
            <a:r>
              <a:rPr lang="en-US" altLang="zh-CN" dirty="0" smtClean="0">
                <a:solidFill>
                  <a:srgbClr val="00B050"/>
                </a:solidFill>
              </a:rPr>
              <a:t>// </a:t>
            </a:r>
            <a:r>
              <a:rPr lang="zh-CN" altLang="en-US" dirty="0" smtClean="0">
                <a:solidFill>
                  <a:srgbClr val="00B050"/>
                </a:solidFill>
              </a:rPr>
              <a:t>前缀减量</a:t>
            </a:r>
            <a:endParaRPr lang="en-US" altLang="zh-CN" dirty="0" smtClean="0">
              <a:solidFill>
                <a:srgbClr val="00B050"/>
              </a:solidFill>
            </a:endParaRPr>
          </a:p>
          <a:p>
            <a:pPr>
              <a:spcAft>
                <a:spcPts val="1200"/>
              </a:spcAft>
            </a:pPr>
            <a:r>
              <a:rPr lang="zh-CN" altLang="en-US" b="1" dirty="0" smtClean="0"/>
              <a:t>说明</a:t>
            </a:r>
            <a:r>
              <a:rPr lang="en-US" altLang="zh-CN" b="1" dirty="0" smtClean="0"/>
              <a:t>: </a:t>
            </a:r>
            <a:r>
              <a:rPr lang="zh-CN" altLang="en-US" dirty="0" smtClean="0"/>
              <a:t>前缀式首先对操作数进行自加</a:t>
            </a:r>
            <a:r>
              <a:rPr lang="en-US" altLang="zh-CN" dirty="0" smtClean="0"/>
              <a:t>1 (</a:t>
            </a:r>
            <a:r>
              <a:rPr lang="zh-CN" altLang="en-US" dirty="0" smtClean="0"/>
              <a:t>或自减</a:t>
            </a:r>
            <a:r>
              <a:rPr lang="en-US" altLang="zh-CN" dirty="0" smtClean="0"/>
              <a:t>1)</a:t>
            </a:r>
            <a:r>
              <a:rPr lang="zh-CN" altLang="en-US" dirty="0"/>
              <a:t> </a:t>
            </a:r>
            <a:r>
              <a:rPr lang="zh-CN" altLang="en-US" dirty="0" smtClean="0"/>
              <a:t>的操作</a:t>
            </a:r>
            <a:r>
              <a:rPr lang="en-US" altLang="zh-CN" dirty="0" smtClean="0"/>
              <a:t>, </a:t>
            </a:r>
            <a:r>
              <a:rPr lang="zh-CN" altLang="en-US" dirty="0" smtClean="0"/>
              <a:t>然后将</a:t>
            </a:r>
            <a:r>
              <a:rPr lang="zh-CN" altLang="en-US" b="1" dirty="0" smtClean="0">
                <a:solidFill>
                  <a:srgbClr val="0000FF"/>
                </a:solidFill>
              </a:rPr>
              <a:t>改变后的值</a:t>
            </a:r>
            <a:r>
              <a:rPr lang="zh-CN" altLang="en-US" dirty="0" smtClean="0"/>
              <a:t>作为整个表达式的结果 </a:t>
            </a:r>
            <a:r>
              <a:rPr lang="en-US" altLang="zh-CN" dirty="0" smtClean="0"/>
              <a:t>(</a:t>
            </a:r>
            <a:r>
              <a:rPr lang="zh-CN" altLang="en-US" b="1" dirty="0" smtClean="0">
                <a:solidFill>
                  <a:srgbClr val="FF0000"/>
                </a:solidFill>
              </a:rPr>
              <a:t>前缀式为左值</a:t>
            </a:r>
            <a:r>
              <a:rPr lang="en-US" altLang="zh-CN" dirty="0" smtClean="0"/>
              <a:t>)</a:t>
            </a:r>
            <a:r>
              <a:rPr lang="zh-CN" altLang="en-US" dirty="0" smtClean="0"/>
              <a:t> </a:t>
            </a:r>
            <a:r>
              <a:rPr lang="zh-CN" altLang="en-US" dirty="0"/>
              <a:t>。</a:t>
            </a:r>
            <a:r>
              <a:rPr lang="en-US" altLang="zh-CN" dirty="0"/>
              <a:t> </a:t>
            </a:r>
            <a:endParaRPr lang="en-US" altLang="zh-CN" dirty="0" smtClean="0"/>
          </a:p>
          <a:p>
            <a:r>
              <a:rPr lang="zh-CN" altLang="en-US" sz="2800" b="1" dirty="0" smtClean="0"/>
              <a:t>后缀式</a:t>
            </a:r>
            <a:r>
              <a:rPr lang="en-US" altLang="zh-CN" sz="2800" b="1" dirty="0" smtClean="0"/>
              <a:t>:</a:t>
            </a:r>
          </a:p>
          <a:p>
            <a:r>
              <a:rPr lang="en-US" altLang="zh-CN" dirty="0" smtClean="0">
                <a:solidFill>
                  <a:srgbClr val="FF3399"/>
                </a:solidFill>
              </a:rPr>
              <a:t>[expression]</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后缀增量</a:t>
            </a:r>
            <a:endParaRPr lang="en-US" altLang="zh-CN" dirty="0" smtClean="0">
              <a:solidFill>
                <a:srgbClr val="00B050"/>
              </a:solidFill>
            </a:endParaRPr>
          </a:p>
          <a:p>
            <a:r>
              <a:rPr lang="en-US" altLang="zh-CN" dirty="0" smtClean="0">
                <a:solidFill>
                  <a:srgbClr val="FF3399"/>
                </a:solidFill>
              </a:rPr>
              <a:t>[expression]</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后缀减量</a:t>
            </a:r>
            <a:endParaRPr lang="en-US" altLang="zh-CN" dirty="0" smtClean="0">
              <a:solidFill>
                <a:srgbClr val="00B050"/>
              </a:solidFill>
            </a:endParaRPr>
          </a:p>
          <a:p>
            <a:r>
              <a:rPr lang="zh-CN" altLang="en-US" b="1" dirty="0" smtClean="0"/>
              <a:t>说明</a:t>
            </a:r>
            <a:r>
              <a:rPr lang="en-US" altLang="zh-CN" b="1" dirty="0" smtClean="0"/>
              <a:t>: </a:t>
            </a:r>
            <a:r>
              <a:rPr lang="zh-CN" altLang="en-US" dirty="0" smtClean="0"/>
              <a:t>后缀式首先对操作数进行自加</a:t>
            </a:r>
            <a:r>
              <a:rPr lang="en-US" altLang="zh-CN" dirty="0" smtClean="0"/>
              <a:t>1 (</a:t>
            </a:r>
            <a:r>
              <a:rPr lang="zh-CN" altLang="en-US" dirty="0" smtClean="0"/>
              <a:t>或自减</a:t>
            </a:r>
            <a:r>
              <a:rPr lang="en-US" altLang="zh-CN" dirty="0" smtClean="0"/>
              <a:t>1)</a:t>
            </a:r>
            <a:r>
              <a:rPr lang="zh-CN" altLang="en-US" dirty="0"/>
              <a:t> </a:t>
            </a:r>
            <a:r>
              <a:rPr lang="zh-CN" altLang="en-US" dirty="0" smtClean="0"/>
              <a:t>的操作</a:t>
            </a:r>
            <a:r>
              <a:rPr lang="en-US" altLang="zh-CN" dirty="0" smtClean="0"/>
              <a:t>, </a:t>
            </a:r>
            <a:r>
              <a:rPr lang="zh-CN" altLang="en-US" dirty="0" smtClean="0"/>
              <a:t>然后将</a:t>
            </a:r>
            <a:r>
              <a:rPr lang="zh-CN" altLang="en-US" b="1" dirty="0" smtClean="0">
                <a:solidFill>
                  <a:srgbClr val="0000FF"/>
                </a:solidFill>
              </a:rPr>
              <a:t>改变前的原始值</a:t>
            </a:r>
            <a:r>
              <a:rPr lang="zh-CN" altLang="en-US" dirty="0" smtClean="0"/>
              <a:t>作为整个表达式的结果 </a:t>
            </a:r>
            <a:r>
              <a:rPr lang="en-US" altLang="zh-CN" dirty="0" smtClean="0"/>
              <a:t>(</a:t>
            </a:r>
            <a:r>
              <a:rPr lang="zh-CN" altLang="en-US" b="1" dirty="0" smtClean="0">
                <a:solidFill>
                  <a:srgbClr val="FF0000"/>
                </a:solidFill>
              </a:rPr>
              <a:t>后缀式为右值</a:t>
            </a:r>
            <a:r>
              <a:rPr lang="en-US" altLang="zh-CN" dirty="0" smtClean="0"/>
              <a:t>)</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6. </a:t>
            </a:r>
            <a:r>
              <a:rPr lang="zh-CN" altLang="en-US" dirty="0"/>
              <a:t>增量与减量运算符</a:t>
            </a:r>
          </a:p>
        </p:txBody>
      </p:sp>
    </p:spTree>
    <p:extLst>
      <p:ext uri="{BB962C8B-B14F-4D97-AF65-F5344CB8AC3E}">
        <p14:creationId xmlns:p14="http://schemas.microsoft.com/office/powerpoint/2010/main" val="363321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0" dur="500"/>
                                        <p:tgtEl>
                                          <p:spTgt spid="2">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3" dur="500"/>
                                        <p:tgtEl>
                                          <p:spTgt spid="2">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例如</a:t>
            </a:r>
            <a:r>
              <a:rPr lang="en-US" altLang="zh-CN" b="1" dirty="0" smtClean="0"/>
              <a:t>:</a:t>
            </a:r>
          </a:p>
          <a:p>
            <a:r>
              <a:rPr lang="en-US" altLang="zh-CN" dirty="0" smtClean="0">
                <a:solidFill>
                  <a:srgbClr val="0000FF"/>
                </a:solidFill>
              </a:rPr>
              <a:t>int </a:t>
            </a:r>
            <a:r>
              <a:rPr lang="en-US" altLang="zh-CN" dirty="0" smtClean="0"/>
              <a:t>a = 1;</a:t>
            </a:r>
          </a:p>
          <a:p>
            <a:r>
              <a:rPr lang="en-US" altLang="zh-CN" dirty="0">
                <a:solidFill>
                  <a:srgbClr val="FF0000"/>
                </a:solidFill>
              </a:rPr>
              <a:t>++</a:t>
            </a:r>
            <a:r>
              <a:rPr lang="en-US" altLang="zh-CN" dirty="0" smtClean="0"/>
              <a:t>a;              </a:t>
            </a:r>
            <a:r>
              <a:rPr lang="en-US" altLang="zh-CN" dirty="0" smtClean="0">
                <a:solidFill>
                  <a:srgbClr val="00B050"/>
                </a:solidFill>
              </a:rPr>
              <a:t>// </a:t>
            </a:r>
            <a:r>
              <a:rPr lang="zh-CN" altLang="en-US" dirty="0" smtClean="0">
                <a:solidFill>
                  <a:srgbClr val="00B050"/>
                </a:solidFill>
              </a:rPr>
              <a:t>等价于 </a:t>
            </a:r>
            <a:r>
              <a:rPr lang="en-US" altLang="zh-CN" dirty="0" smtClean="0">
                <a:solidFill>
                  <a:srgbClr val="00B050"/>
                </a:solidFill>
              </a:rPr>
              <a:t>a = a + 1;  a </a:t>
            </a:r>
            <a:r>
              <a:rPr lang="zh-CN" altLang="en-US" dirty="0" smtClean="0">
                <a:solidFill>
                  <a:srgbClr val="00B050"/>
                </a:solidFill>
              </a:rPr>
              <a:t>的值为</a:t>
            </a:r>
            <a:r>
              <a:rPr lang="en-US" altLang="zh-CN" dirty="0" smtClean="0">
                <a:solidFill>
                  <a:srgbClr val="00B050"/>
                </a:solidFill>
              </a:rPr>
              <a:t> 2</a:t>
            </a:r>
          </a:p>
          <a:p>
            <a:r>
              <a:rPr lang="en-US" altLang="zh-CN" dirty="0" smtClean="0"/>
              <a:t>a</a:t>
            </a:r>
            <a:r>
              <a:rPr lang="en-US" altLang="zh-CN" dirty="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等价于 </a:t>
            </a:r>
            <a:r>
              <a:rPr lang="en-US" altLang="zh-CN" dirty="0" smtClean="0">
                <a:solidFill>
                  <a:srgbClr val="00B050"/>
                </a:solidFill>
              </a:rPr>
              <a:t>a = a + 1;  a </a:t>
            </a:r>
            <a:r>
              <a:rPr lang="zh-CN" altLang="en-US" dirty="0" smtClean="0">
                <a:solidFill>
                  <a:srgbClr val="00B050"/>
                </a:solidFill>
              </a:rPr>
              <a:t>的值为</a:t>
            </a:r>
            <a:r>
              <a:rPr lang="en-US" altLang="zh-CN" dirty="0" smtClean="0">
                <a:solidFill>
                  <a:srgbClr val="00B050"/>
                </a:solidFill>
              </a:rPr>
              <a:t> 3</a:t>
            </a:r>
          </a:p>
          <a:p>
            <a:r>
              <a:rPr lang="en-US" altLang="zh-CN" dirty="0" smtClean="0">
                <a:solidFill>
                  <a:srgbClr val="FF0000"/>
                </a:solidFill>
              </a:rPr>
              <a:t>--</a:t>
            </a:r>
            <a:r>
              <a:rPr lang="en-US" altLang="zh-CN" dirty="0" smtClean="0"/>
              <a:t>a;                </a:t>
            </a:r>
            <a:r>
              <a:rPr lang="en-US" altLang="zh-CN" dirty="0" smtClean="0">
                <a:solidFill>
                  <a:srgbClr val="00B050"/>
                </a:solidFill>
              </a:rPr>
              <a:t>// </a:t>
            </a:r>
            <a:r>
              <a:rPr lang="zh-CN" altLang="en-US" dirty="0" smtClean="0">
                <a:solidFill>
                  <a:srgbClr val="00B050"/>
                </a:solidFill>
              </a:rPr>
              <a:t>等价于 </a:t>
            </a:r>
            <a:r>
              <a:rPr lang="en-US" altLang="zh-CN" dirty="0" smtClean="0">
                <a:solidFill>
                  <a:srgbClr val="00B050"/>
                </a:solidFill>
              </a:rPr>
              <a:t>a = a – 1;  a </a:t>
            </a:r>
            <a:r>
              <a:rPr lang="zh-CN" altLang="en-US" dirty="0" smtClean="0">
                <a:solidFill>
                  <a:srgbClr val="00B050"/>
                </a:solidFill>
              </a:rPr>
              <a:t>的值为</a:t>
            </a:r>
            <a:r>
              <a:rPr lang="en-US" altLang="zh-CN" dirty="0" smtClean="0">
                <a:solidFill>
                  <a:srgbClr val="00B050"/>
                </a:solidFill>
              </a:rPr>
              <a:t> 2</a:t>
            </a:r>
          </a:p>
          <a:p>
            <a:pPr>
              <a:spcAft>
                <a:spcPts val="1200"/>
              </a:spcAft>
            </a:pPr>
            <a:r>
              <a:rPr lang="en-US" altLang="zh-CN" dirty="0" smtClean="0"/>
              <a:t>a</a:t>
            </a:r>
            <a:r>
              <a:rPr lang="en-US" altLang="zh-CN"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等价于 </a:t>
            </a:r>
            <a:r>
              <a:rPr lang="en-US" altLang="zh-CN" dirty="0" smtClean="0">
                <a:solidFill>
                  <a:srgbClr val="00B050"/>
                </a:solidFill>
              </a:rPr>
              <a:t>a = a – 1;  a </a:t>
            </a:r>
            <a:r>
              <a:rPr lang="zh-CN" altLang="en-US" dirty="0" smtClean="0">
                <a:solidFill>
                  <a:srgbClr val="00B050"/>
                </a:solidFill>
              </a:rPr>
              <a:t>的值为</a:t>
            </a:r>
            <a:r>
              <a:rPr lang="en-US" altLang="zh-CN" dirty="0" smtClean="0">
                <a:solidFill>
                  <a:srgbClr val="00B050"/>
                </a:solidFill>
              </a:rPr>
              <a:t> 1</a:t>
            </a:r>
          </a:p>
          <a:p>
            <a:r>
              <a:rPr lang="en-US" altLang="zh-CN" dirty="0" smtClean="0">
                <a:solidFill>
                  <a:srgbClr val="0000FF"/>
                </a:solidFill>
              </a:rPr>
              <a:t>int</a:t>
            </a:r>
            <a:r>
              <a:rPr lang="en-US" altLang="zh-CN" dirty="0" smtClean="0"/>
              <a:t> m = 0, n;</a:t>
            </a:r>
          </a:p>
          <a:p>
            <a:r>
              <a:rPr lang="en-US" altLang="zh-CN" dirty="0" smtClean="0"/>
              <a:t>n = </a:t>
            </a:r>
            <a:r>
              <a:rPr lang="en-US" altLang="zh-CN" dirty="0" smtClean="0">
                <a:solidFill>
                  <a:srgbClr val="FF0000"/>
                </a:solidFill>
              </a:rPr>
              <a:t>++</a:t>
            </a:r>
            <a:r>
              <a:rPr lang="en-US" altLang="zh-CN" dirty="0" smtClean="0"/>
              <a:t>m;       </a:t>
            </a:r>
            <a:r>
              <a:rPr lang="en-US" altLang="zh-CN" dirty="0" smtClean="0">
                <a:solidFill>
                  <a:srgbClr val="00B050"/>
                </a:solidFill>
              </a:rPr>
              <a:t>// </a:t>
            </a:r>
            <a:r>
              <a:rPr lang="zh-CN" altLang="en-US" dirty="0" smtClean="0">
                <a:solidFill>
                  <a:srgbClr val="00B050"/>
                </a:solidFill>
              </a:rPr>
              <a:t>前缀式的结果为改变后的值</a:t>
            </a:r>
            <a:r>
              <a:rPr lang="en-US" altLang="zh-CN" dirty="0" smtClean="0">
                <a:solidFill>
                  <a:srgbClr val="00B050"/>
                </a:solidFill>
              </a:rPr>
              <a:t>: m=1, n=1</a:t>
            </a:r>
          </a:p>
          <a:p>
            <a:r>
              <a:rPr lang="en-US" altLang="zh-CN" dirty="0" smtClean="0"/>
              <a:t>n = m</a:t>
            </a:r>
            <a:r>
              <a:rPr lang="en-US" altLang="zh-CN"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后缀式的结果为改变前的原始值</a:t>
            </a:r>
            <a:r>
              <a:rPr lang="en-US" altLang="zh-CN" dirty="0" smtClean="0">
                <a:solidFill>
                  <a:srgbClr val="00B050"/>
                </a:solidFill>
              </a:rPr>
              <a:t>: m=2, n=1</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6. </a:t>
            </a:r>
            <a:r>
              <a:rPr lang="zh-CN" altLang="en-US" dirty="0"/>
              <a:t>增量与减量运算符</a:t>
            </a:r>
          </a:p>
        </p:txBody>
      </p:sp>
      <p:sp>
        <p:nvSpPr>
          <p:cNvPr id="4" name="矩形 3"/>
          <p:cNvSpPr/>
          <p:nvPr/>
        </p:nvSpPr>
        <p:spPr>
          <a:xfrm>
            <a:off x="755576" y="5962674"/>
            <a:ext cx="7632848" cy="56267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建议</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没有做特殊要求或非必要时</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尽量使用</a:t>
            </a:r>
            <a:r>
              <a:rPr lang="zh-CN" altLang="en-US" sz="24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前缀式</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7164288" y="980728"/>
            <a:ext cx="1892559" cy="635715"/>
            <a:chOff x="6534472" y="5759475"/>
            <a:chExt cx="2286000" cy="75247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7" name="文本框 6"/>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Ch03_02</a:t>
              </a:r>
              <a:endParaRPr lang="zh-CN" altLang="en-US" sz="2400" b="1" dirty="0">
                <a:solidFill>
                  <a:schemeClr val="bg1"/>
                </a:solidFill>
              </a:endParaRPr>
            </a:p>
          </p:txBody>
        </p:sp>
      </p:grpSp>
    </p:spTree>
    <p:extLst>
      <p:ext uri="{BB962C8B-B14F-4D97-AF65-F5344CB8AC3E}">
        <p14:creationId xmlns:p14="http://schemas.microsoft.com/office/powerpoint/2010/main" val="245400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7" dur="500"/>
                                        <p:tgtEl>
                                          <p:spTgt spid="2">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0" dur="500"/>
                                        <p:tgtEl>
                                          <p:spTgt spid="2">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3" dur="500"/>
                                        <p:tgtEl>
                                          <p:spTgt spid="2">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760640"/>
          </a:xfrm>
        </p:spPr>
        <p:txBody>
          <a:bodyPr>
            <a:normAutofit/>
          </a:bodyPr>
          <a:lstStyle/>
          <a:p>
            <a:r>
              <a:rPr lang="zh-CN" altLang="en-US" sz="2800" b="1" dirty="0" smtClean="0"/>
              <a:t>关系与逻辑运算符</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a:spcBef>
                <a:spcPts val="1200"/>
              </a:spcBef>
            </a:pPr>
            <a:r>
              <a:rPr lang="zh-CN" altLang="en-US" b="1" dirty="0" smtClean="0"/>
              <a:t>说明</a:t>
            </a:r>
            <a:r>
              <a:rPr lang="en-US" altLang="zh-CN" b="1" dirty="0" smtClean="0"/>
              <a:t>: </a:t>
            </a:r>
            <a:r>
              <a:rPr lang="zh-CN" altLang="en-US" dirty="0" smtClean="0"/>
              <a:t>关系与逻辑运算符的操作数通常为</a:t>
            </a:r>
            <a:r>
              <a:rPr lang="zh-CN" altLang="en-US" b="1" dirty="0" smtClean="0">
                <a:solidFill>
                  <a:srgbClr val="FF0000"/>
                </a:solidFill>
              </a:rPr>
              <a:t>算术类型</a:t>
            </a:r>
            <a:r>
              <a:rPr lang="zh-CN" altLang="en-US" dirty="0" smtClean="0"/>
              <a:t>或</a:t>
            </a:r>
            <a:r>
              <a:rPr lang="zh-CN" altLang="en-US" b="1" dirty="0" smtClean="0">
                <a:solidFill>
                  <a:srgbClr val="FF0000"/>
                </a:solidFill>
              </a:rPr>
              <a:t>指针类型</a:t>
            </a:r>
            <a:r>
              <a:rPr lang="en-US" altLang="zh-CN" dirty="0" smtClean="0"/>
              <a:t>, </a:t>
            </a:r>
            <a:r>
              <a:rPr lang="zh-CN" altLang="en-US" dirty="0" smtClean="0"/>
              <a:t>运算的结果为 </a:t>
            </a:r>
            <a:r>
              <a:rPr lang="en-US" altLang="zh-CN" b="1" dirty="0" err="1" smtClean="0">
                <a:solidFill>
                  <a:srgbClr val="0000FF"/>
                </a:solidFill>
              </a:rPr>
              <a:t>bool</a:t>
            </a:r>
            <a:r>
              <a:rPr lang="en-US" altLang="zh-CN" dirty="0" smtClean="0"/>
              <a:t> </a:t>
            </a:r>
            <a:r>
              <a:rPr lang="zh-CN" altLang="en-US" dirty="0" smtClean="0"/>
              <a:t>类型。</a:t>
            </a:r>
            <a:endParaRPr lang="en-US" altLang="zh-CN" dirty="0" smtClean="0"/>
          </a:p>
        </p:txBody>
      </p:sp>
      <p:sp>
        <p:nvSpPr>
          <p:cNvPr id="3" name="标题 2"/>
          <p:cNvSpPr>
            <a:spLocks noGrp="1"/>
          </p:cNvSpPr>
          <p:nvPr>
            <p:ph type="title"/>
          </p:nvPr>
        </p:nvSpPr>
        <p:spPr>
          <a:xfrm>
            <a:off x="827584" y="242646"/>
            <a:ext cx="6336704" cy="504056"/>
          </a:xfrm>
        </p:spPr>
        <p:txBody>
          <a:bodyPr/>
          <a:lstStyle/>
          <a:p>
            <a:r>
              <a:rPr lang="en-US" altLang="zh-CN" dirty="0" smtClean="0"/>
              <a:t>7. </a:t>
            </a:r>
            <a:r>
              <a:rPr lang="zh-CN" altLang="en-US" dirty="0" smtClean="0"/>
              <a:t>关系与逻辑运算符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27424576"/>
              </p:ext>
            </p:extLst>
          </p:nvPr>
        </p:nvGraphicFramePr>
        <p:xfrm>
          <a:off x="330787" y="1626840"/>
          <a:ext cx="8496944" cy="3962400"/>
        </p:xfrm>
        <a:graphic>
          <a:graphicData uri="http://schemas.openxmlformats.org/drawingml/2006/table">
            <a:tbl>
              <a:tblPr firstRow="1" bandRow="1">
                <a:tableStyleId>{F5AB1C69-6EDB-4FF4-983F-18BD219EF322}</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844316">
                  <a:extLst>
                    <a:ext uri="{9D8B030D-6E8A-4147-A177-3AD203B41FA5}">
                      <a16:colId xmlns:a16="http://schemas.microsoft.com/office/drawing/2014/main" val="20002"/>
                    </a:ext>
                  </a:extLst>
                </a:gridCol>
                <a:gridCol w="2124236">
                  <a:extLst>
                    <a:ext uri="{9D8B030D-6E8A-4147-A177-3AD203B41FA5}">
                      <a16:colId xmlns:a16="http://schemas.microsoft.com/office/drawing/2014/main" val="20003"/>
                    </a:ext>
                  </a:extLst>
                </a:gridCol>
              </a:tblGrid>
              <a:tr h="369041">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优先级</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运算符</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功能</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用法</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0"/>
                  </a:ext>
                </a:extLst>
              </a:tr>
              <a:tr h="369041">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逻辑</a:t>
                      </a:r>
                      <a:r>
                        <a:rPr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非</a:t>
                      </a:r>
                      <a:endParaRPr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69041">
                <a:tc>
                  <a:txBody>
                    <a:bodyPr/>
                    <a:lstStyle/>
                    <a:p>
                      <a:pPr algn="ctr"/>
                      <a:r>
                        <a:rPr lang="en-US" altLang="zh-CN" sz="2000" dirty="0" smtClean="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&lt;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小于</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&lt;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369041">
                <a:tc>
                  <a:txBody>
                    <a:bodyPr/>
                    <a:lstStyle/>
                    <a:p>
                      <a:pPr algn="ctr"/>
                      <a:r>
                        <a:rPr lang="en-US" altLang="zh-CN" sz="2000" dirty="0" smtClean="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&lt;=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小于或等于</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a:t>
                      </a:r>
                      <a:r>
                        <a:rPr lang="en-US" altLang="zh-CN" sz="2000" baseline="0" dirty="0" smtClean="0">
                          <a:latin typeface="Arial" panose="020B0604020202020204" pitchFamily="34" charset="0"/>
                          <a:cs typeface="Arial" panose="020B0604020202020204" pitchFamily="34" charset="0"/>
                        </a:rPr>
                        <a:t> </a:t>
                      </a:r>
                      <a:r>
                        <a:rPr lang="en-US" altLang="zh-CN" sz="2000" b="1" baseline="0" dirty="0" smtClean="0">
                          <a:solidFill>
                            <a:srgbClr val="FF0000"/>
                          </a:solidFill>
                          <a:latin typeface="Arial" panose="020B0604020202020204" pitchFamily="34" charset="0"/>
                          <a:cs typeface="Arial" panose="020B0604020202020204" pitchFamily="34" charset="0"/>
                        </a:rPr>
                        <a:t>&lt;=</a:t>
                      </a:r>
                      <a:r>
                        <a:rPr lang="en-US" altLang="zh-CN" sz="2000" baseline="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369041">
                <a:tc>
                  <a:txBody>
                    <a:bodyPr/>
                    <a:lstStyle/>
                    <a:p>
                      <a:pPr algn="ctr"/>
                      <a:r>
                        <a:rPr lang="en-US" altLang="zh-CN" sz="2000" dirty="0" smtClean="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&gt;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大于</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i="0" dirty="0" smtClean="0">
                          <a:solidFill>
                            <a:srgbClr val="FF0000"/>
                          </a:solidFill>
                          <a:latin typeface="Arial" panose="020B0604020202020204" pitchFamily="34" charset="0"/>
                          <a:cs typeface="Arial" panose="020B0604020202020204" pitchFamily="34" charset="0"/>
                        </a:rPr>
                        <a:t>&gt;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r h="369041">
                <a:tc>
                  <a:txBody>
                    <a:bodyPr/>
                    <a:lstStyle/>
                    <a:p>
                      <a:pPr algn="ctr"/>
                      <a:r>
                        <a:rPr lang="en-US" altLang="zh-CN" sz="2000" dirty="0" smtClean="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&gt;=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大于或等于</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&gt;= </a:t>
                      </a:r>
                      <a:r>
                        <a:rPr lang="en-US" altLang="zh-CN" sz="2000" dirty="0" smtClean="0">
                          <a:latin typeface="Arial" panose="020B0604020202020204" pitchFamily="34" charset="0"/>
                          <a:cs typeface="Arial" panose="020B0604020202020204" pitchFamily="34" charset="0"/>
                        </a:rPr>
                        <a:t>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5"/>
                  </a:ext>
                </a:extLst>
              </a:tr>
              <a:tr h="369041">
                <a:tc>
                  <a:txBody>
                    <a:bodyPr/>
                    <a:lstStyle/>
                    <a:p>
                      <a:pPr algn="ctr"/>
                      <a:r>
                        <a:rPr lang="en-US" altLang="zh-CN" sz="2000" dirty="0" smtClean="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等于</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6"/>
                  </a:ext>
                </a:extLst>
              </a:tr>
              <a:tr h="369041">
                <a:tc>
                  <a:txBody>
                    <a:bodyPr/>
                    <a:lstStyle/>
                    <a:p>
                      <a:pPr algn="ctr"/>
                      <a:r>
                        <a:rPr lang="en-US" altLang="zh-CN" sz="2000" dirty="0" smtClean="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不等于</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7"/>
                  </a:ext>
                </a:extLst>
              </a:tr>
              <a:tr h="369041">
                <a:tc>
                  <a:txBody>
                    <a:bodyPr/>
                    <a:lstStyle/>
                    <a:p>
                      <a:pPr algn="ctr"/>
                      <a:r>
                        <a:rPr lang="en-US" altLang="zh-CN" sz="2000" dirty="0" smtClean="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&amp;&amp;</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逻辑</a:t>
                      </a:r>
                      <a:r>
                        <a:rPr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与</a:t>
                      </a:r>
                      <a:endParaRPr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&amp;&amp;</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8"/>
                  </a:ext>
                </a:extLst>
              </a:tr>
              <a:tr h="369041">
                <a:tc>
                  <a:txBody>
                    <a:bodyPr/>
                    <a:lstStyle/>
                    <a:p>
                      <a:pPr algn="ctr"/>
                      <a:r>
                        <a:rPr lang="en-US" altLang="zh-CN" sz="2000" dirty="0" smtClean="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逻辑</a:t>
                      </a:r>
                      <a:r>
                        <a:rPr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或</a:t>
                      </a:r>
                      <a:endParaRPr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510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800" b="1" dirty="0" smtClean="0"/>
              <a:t>关系表达式</a:t>
            </a:r>
            <a:r>
              <a:rPr lang="en-US" altLang="zh-CN" sz="2800" b="1" dirty="0" smtClean="0"/>
              <a:t>:</a:t>
            </a:r>
          </a:p>
          <a:p>
            <a:pPr indent="542925">
              <a:spcAft>
                <a:spcPts val="1200"/>
              </a:spcAft>
            </a:pPr>
            <a:r>
              <a:rPr lang="en-US" altLang="zh-CN" dirty="0" smtClean="0">
                <a:solidFill>
                  <a:srgbClr val="FF3399"/>
                </a:solidFill>
              </a:rPr>
              <a:t>[expression 1] </a:t>
            </a:r>
            <a:r>
              <a:rPr lang="en-US" altLang="zh-CN" dirty="0" smtClean="0">
                <a:solidFill>
                  <a:srgbClr val="0000FF"/>
                </a:solidFill>
              </a:rPr>
              <a:t>&lt;relational operator&gt; </a:t>
            </a:r>
            <a:r>
              <a:rPr lang="en-US" altLang="zh-CN" dirty="0" smtClean="0">
                <a:solidFill>
                  <a:srgbClr val="FF3399"/>
                </a:solidFill>
              </a:rPr>
              <a:t>[expression 2]</a:t>
            </a:r>
          </a:p>
          <a:p>
            <a:r>
              <a:rPr lang="zh-CN" altLang="en-US" b="1" dirty="0" smtClean="0"/>
              <a:t>说明</a:t>
            </a:r>
            <a:r>
              <a:rPr lang="en-US" altLang="zh-CN" b="1" dirty="0" smtClean="0"/>
              <a:t>:</a:t>
            </a:r>
          </a:p>
          <a:p>
            <a:pPr marL="342900" indent="-342900">
              <a:spcAft>
                <a:spcPts val="100"/>
              </a:spcAft>
              <a:buFont typeface="Arial" panose="020B0604020202020204" pitchFamily="34" charset="0"/>
              <a:buChar char="•"/>
            </a:pPr>
            <a:r>
              <a:rPr lang="zh-CN" altLang="en-US" dirty="0" smtClean="0"/>
              <a:t>关系表达式的结果为 </a:t>
            </a:r>
            <a:r>
              <a:rPr lang="en-US" altLang="zh-CN" dirty="0" err="1" smtClean="0">
                <a:solidFill>
                  <a:srgbClr val="0000FF"/>
                </a:solidFill>
              </a:rPr>
              <a:t>bool</a:t>
            </a:r>
            <a:r>
              <a:rPr lang="en-US" altLang="zh-CN" dirty="0" smtClean="0"/>
              <a:t> </a:t>
            </a:r>
            <a:r>
              <a:rPr lang="zh-CN" altLang="en-US" dirty="0" smtClean="0"/>
              <a:t>类型。若关系成立</a:t>
            </a:r>
            <a:r>
              <a:rPr lang="en-US" altLang="zh-CN" dirty="0" smtClean="0"/>
              <a:t>, </a:t>
            </a:r>
            <a:r>
              <a:rPr lang="zh-CN" altLang="en-US" dirty="0" smtClean="0"/>
              <a:t>则结果为布尔值 </a:t>
            </a:r>
            <a:r>
              <a:rPr lang="en-US" altLang="zh-CN" dirty="0" smtClean="0">
                <a:solidFill>
                  <a:srgbClr val="FF0000"/>
                </a:solidFill>
              </a:rPr>
              <a:t>true</a:t>
            </a:r>
            <a:r>
              <a:rPr lang="en-US" altLang="zh-CN" dirty="0" smtClean="0"/>
              <a:t>; </a:t>
            </a:r>
            <a:r>
              <a:rPr lang="zh-CN" altLang="en-US" dirty="0" smtClean="0"/>
              <a:t>若关系不成立</a:t>
            </a:r>
            <a:r>
              <a:rPr lang="en-US" altLang="zh-CN" dirty="0" smtClean="0"/>
              <a:t>, </a:t>
            </a:r>
            <a:r>
              <a:rPr lang="zh-CN" altLang="en-US" dirty="0" smtClean="0"/>
              <a:t>则结果为布尔值 </a:t>
            </a:r>
            <a:r>
              <a:rPr lang="en-US" altLang="zh-CN" dirty="0" smtClean="0">
                <a:solidFill>
                  <a:srgbClr val="FF0000"/>
                </a:solidFill>
              </a:rPr>
              <a:t>false</a:t>
            </a:r>
            <a:r>
              <a:rPr lang="zh-CN" altLang="en-US" dirty="0" smtClean="0"/>
              <a:t>。</a:t>
            </a:r>
            <a:endParaRPr lang="en-US" altLang="zh-CN" dirty="0" smtClean="0"/>
          </a:p>
          <a:p>
            <a:pPr indent="358775">
              <a:spcAft>
                <a:spcPts val="100"/>
              </a:spcAft>
            </a:pPr>
            <a:r>
              <a:rPr lang="zh-CN" altLang="en-US" dirty="0" smtClean="0"/>
              <a:t>例如</a:t>
            </a:r>
            <a:r>
              <a:rPr lang="en-US" altLang="zh-CN" dirty="0" smtClean="0"/>
              <a:t>:  2 </a:t>
            </a:r>
            <a:r>
              <a:rPr lang="en-US" altLang="zh-CN" b="1" dirty="0" smtClean="0">
                <a:solidFill>
                  <a:srgbClr val="0000FF"/>
                </a:solidFill>
              </a:rPr>
              <a:t>&lt;</a:t>
            </a:r>
            <a:r>
              <a:rPr lang="en-US" altLang="zh-CN" dirty="0" smtClean="0"/>
              <a:t> 3 </a:t>
            </a:r>
            <a:r>
              <a:rPr lang="en-US" altLang="zh-CN" dirty="0" smtClean="0">
                <a:solidFill>
                  <a:srgbClr val="00B050"/>
                </a:solidFill>
              </a:rPr>
              <a:t>// true   </a:t>
            </a:r>
            <a:r>
              <a:rPr lang="en-US" altLang="zh-CN" dirty="0" smtClean="0"/>
              <a:t>10 </a:t>
            </a:r>
            <a:r>
              <a:rPr lang="en-US" altLang="zh-CN" b="1" dirty="0" smtClean="0">
                <a:solidFill>
                  <a:srgbClr val="0000FF"/>
                </a:solidFill>
              </a:rPr>
              <a:t>&gt;=</a:t>
            </a:r>
            <a:r>
              <a:rPr lang="en-US" altLang="zh-CN" dirty="0" smtClean="0"/>
              <a:t> 15 </a:t>
            </a:r>
            <a:r>
              <a:rPr lang="en-US" altLang="zh-CN" dirty="0" smtClean="0">
                <a:solidFill>
                  <a:srgbClr val="00B050"/>
                </a:solidFill>
              </a:rPr>
              <a:t>// false  </a:t>
            </a:r>
            <a:r>
              <a:rPr lang="en-US" altLang="zh-CN" dirty="0" smtClean="0"/>
              <a:t>(2+3) </a:t>
            </a:r>
            <a:r>
              <a:rPr lang="en-US" altLang="zh-CN" b="1" dirty="0" smtClean="0">
                <a:solidFill>
                  <a:srgbClr val="0000FF"/>
                </a:solidFill>
              </a:rPr>
              <a:t>&lt;= </a:t>
            </a:r>
            <a:r>
              <a:rPr lang="en-US" altLang="zh-CN" dirty="0" smtClean="0"/>
              <a:t>(5+2)  </a:t>
            </a:r>
            <a:r>
              <a:rPr lang="en-US" altLang="zh-CN" dirty="0" smtClean="0">
                <a:solidFill>
                  <a:srgbClr val="00B050"/>
                </a:solidFill>
              </a:rPr>
              <a:t>// true</a:t>
            </a:r>
          </a:p>
          <a:p>
            <a:pPr marL="342900" indent="-342900">
              <a:spcAft>
                <a:spcPts val="100"/>
              </a:spcAft>
              <a:buFont typeface="Arial" panose="020B0604020202020204" pitchFamily="34" charset="0"/>
              <a:buChar char="•"/>
            </a:pPr>
            <a:r>
              <a:rPr lang="zh-CN" altLang="en-US" b="1" dirty="0" smtClean="0">
                <a:solidFill>
                  <a:srgbClr val="FF0000"/>
                </a:solidFill>
              </a:rPr>
              <a:t>注意</a:t>
            </a:r>
            <a:r>
              <a:rPr lang="en-US" altLang="zh-CN" dirty="0" smtClean="0"/>
              <a:t>: </a:t>
            </a:r>
            <a:r>
              <a:rPr lang="zh-CN" altLang="en-US" dirty="0" smtClean="0"/>
              <a:t>运算符 </a:t>
            </a:r>
            <a:r>
              <a:rPr lang="en-US" altLang="zh-CN" b="1" dirty="0" smtClean="0">
                <a:solidFill>
                  <a:srgbClr val="FF0000"/>
                </a:solidFill>
              </a:rPr>
              <a:t>==</a:t>
            </a:r>
            <a:r>
              <a:rPr lang="en-US" altLang="zh-CN" dirty="0" smtClean="0"/>
              <a:t> (equality) </a:t>
            </a:r>
            <a:r>
              <a:rPr lang="zh-CN" altLang="en-US" dirty="0" smtClean="0"/>
              <a:t>与</a:t>
            </a:r>
            <a:r>
              <a:rPr lang="en-US" altLang="zh-CN" dirty="0" smtClean="0"/>
              <a:t> </a:t>
            </a:r>
            <a:r>
              <a:rPr lang="en-US" altLang="zh-CN" b="1" dirty="0" smtClean="0">
                <a:solidFill>
                  <a:srgbClr val="FF0000"/>
                </a:solidFill>
              </a:rPr>
              <a:t>=</a:t>
            </a:r>
            <a:r>
              <a:rPr lang="en-US" altLang="zh-CN" dirty="0" smtClean="0"/>
              <a:t> (assignment) </a:t>
            </a:r>
            <a:r>
              <a:rPr lang="zh-CN" altLang="en-US" dirty="0" smtClean="0"/>
              <a:t>之间的区别。</a:t>
            </a:r>
            <a:endParaRPr lang="en-US" altLang="zh-CN" dirty="0" smtClean="0"/>
          </a:p>
          <a:p>
            <a:pPr marL="342900" indent="-342900">
              <a:spcAft>
                <a:spcPts val="100"/>
              </a:spcAft>
              <a:buFont typeface="Arial" panose="020B0604020202020204" pitchFamily="34" charset="0"/>
              <a:buChar char="•"/>
            </a:pPr>
            <a:r>
              <a:rPr lang="zh-CN" altLang="en-US" dirty="0" smtClean="0"/>
              <a:t>一个</a:t>
            </a:r>
            <a:r>
              <a:rPr lang="en-US" altLang="zh-CN" dirty="0" smtClean="0"/>
              <a:t> </a:t>
            </a:r>
            <a:r>
              <a:rPr lang="en-US" altLang="zh-CN" dirty="0" err="1">
                <a:solidFill>
                  <a:srgbClr val="0000FF"/>
                </a:solidFill>
              </a:rPr>
              <a:t>bool</a:t>
            </a:r>
            <a:r>
              <a:rPr lang="en-US" altLang="zh-CN" dirty="0"/>
              <a:t> </a:t>
            </a:r>
            <a:r>
              <a:rPr lang="zh-CN" altLang="en-US" dirty="0" smtClean="0"/>
              <a:t>类型的值可以被转换成任意</a:t>
            </a:r>
            <a:r>
              <a:rPr lang="zh-CN" altLang="en-US" dirty="0" smtClean="0">
                <a:solidFill>
                  <a:srgbClr val="FF0000"/>
                </a:solidFill>
              </a:rPr>
              <a:t>算术类型</a:t>
            </a:r>
            <a:r>
              <a:rPr lang="zh-CN" altLang="en-US" dirty="0" smtClean="0"/>
              <a:t>的值。布尔值 </a:t>
            </a:r>
            <a:r>
              <a:rPr lang="en-US" altLang="zh-CN" dirty="0" smtClean="0">
                <a:solidFill>
                  <a:srgbClr val="FF0000"/>
                </a:solidFill>
              </a:rPr>
              <a:t>false</a:t>
            </a:r>
            <a:r>
              <a:rPr lang="en-US" altLang="zh-CN" dirty="0" smtClean="0"/>
              <a:t> </a:t>
            </a:r>
            <a:r>
              <a:rPr lang="zh-CN" altLang="en-US" dirty="0" smtClean="0"/>
              <a:t>被转换为值</a:t>
            </a:r>
            <a:r>
              <a:rPr lang="en-US" altLang="zh-CN" dirty="0" smtClean="0"/>
              <a:t> </a:t>
            </a:r>
            <a:r>
              <a:rPr lang="en-US" altLang="zh-CN" dirty="0" smtClean="0">
                <a:solidFill>
                  <a:srgbClr val="FF3399"/>
                </a:solidFill>
              </a:rPr>
              <a:t>0</a:t>
            </a:r>
            <a:r>
              <a:rPr lang="en-US" altLang="zh-CN" dirty="0" smtClean="0"/>
              <a:t>, </a:t>
            </a:r>
            <a:r>
              <a:rPr lang="zh-CN" altLang="en-US" dirty="0" smtClean="0"/>
              <a:t>布尔值</a:t>
            </a:r>
            <a:r>
              <a:rPr lang="en-US" altLang="zh-CN" dirty="0" smtClean="0"/>
              <a:t> </a:t>
            </a:r>
            <a:r>
              <a:rPr lang="en-US" altLang="zh-CN" dirty="0">
                <a:solidFill>
                  <a:srgbClr val="FF0000"/>
                </a:solidFill>
              </a:rPr>
              <a:t>true</a:t>
            </a:r>
            <a:r>
              <a:rPr lang="en-US" altLang="zh-CN" dirty="0"/>
              <a:t> </a:t>
            </a:r>
            <a:r>
              <a:rPr lang="zh-CN" altLang="en-US" dirty="0" smtClean="0"/>
              <a:t>被转换成值 </a:t>
            </a:r>
            <a:r>
              <a:rPr lang="en-US" altLang="zh-CN" dirty="0" smtClean="0">
                <a:solidFill>
                  <a:srgbClr val="FF3399"/>
                </a:solidFill>
              </a:rPr>
              <a:t>1</a:t>
            </a:r>
            <a:r>
              <a:rPr lang="zh-CN" altLang="en-US" dirty="0" smtClean="0"/>
              <a:t>。</a:t>
            </a:r>
            <a:endParaRPr lang="en-US" altLang="zh-CN" dirty="0" smtClean="0"/>
          </a:p>
          <a:p>
            <a:pPr marL="342900" indent="-342900">
              <a:spcAft>
                <a:spcPts val="100"/>
              </a:spcAft>
              <a:buFont typeface="Arial" panose="020B0604020202020204" pitchFamily="34" charset="0"/>
              <a:buChar char="•"/>
            </a:pPr>
            <a:r>
              <a:rPr lang="zh-CN" altLang="en-US" dirty="0" smtClean="0"/>
              <a:t>任意</a:t>
            </a:r>
            <a:r>
              <a:rPr lang="zh-CN" altLang="en-US" dirty="0" smtClean="0">
                <a:solidFill>
                  <a:srgbClr val="FF0000"/>
                </a:solidFill>
              </a:rPr>
              <a:t>算术类型</a:t>
            </a:r>
            <a:r>
              <a:rPr lang="zh-CN" altLang="en-US" dirty="0" smtClean="0"/>
              <a:t>的值也可以被转换成 </a:t>
            </a:r>
            <a:r>
              <a:rPr lang="en-US" altLang="zh-CN" dirty="0" err="1" smtClean="0">
                <a:solidFill>
                  <a:srgbClr val="0000FF"/>
                </a:solidFill>
              </a:rPr>
              <a:t>bool</a:t>
            </a:r>
            <a:r>
              <a:rPr lang="en-US" altLang="zh-CN" dirty="0" smtClean="0"/>
              <a:t> </a:t>
            </a:r>
            <a:r>
              <a:rPr lang="zh-CN" altLang="en-US" dirty="0" smtClean="0"/>
              <a:t>类型的值。值 </a:t>
            </a:r>
            <a:r>
              <a:rPr lang="en-US" altLang="zh-CN" dirty="0" smtClean="0">
                <a:solidFill>
                  <a:srgbClr val="FF3399"/>
                </a:solidFill>
              </a:rPr>
              <a:t>0 </a:t>
            </a:r>
            <a:r>
              <a:rPr lang="zh-CN" altLang="en-US" dirty="0" smtClean="0"/>
              <a:t>被转换成布尔值 </a:t>
            </a:r>
            <a:r>
              <a:rPr lang="en-US" altLang="zh-CN" dirty="0" smtClean="0"/>
              <a:t> </a:t>
            </a:r>
            <a:r>
              <a:rPr lang="en-US" altLang="zh-CN" dirty="0" smtClean="0">
                <a:solidFill>
                  <a:srgbClr val="FF0000"/>
                </a:solidFill>
              </a:rPr>
              <a:t>false</a:t>
            </a:r>
            <a:r>
              <a:rPr lang="en-US" altLang="zh-CN" dirty="0" smtClean="0"/>
              <a:t>, </a:t>
            </a:r>
            <a:r>
              <a:rPr lang="zh-CN" altLang="en-US" dirty="0" smtClean="0">
                <a:solidFill>
                  <a:srgbClr val="FF3399"/>
                </a:solidFill>
              </a:rPr>
              <a:t>非</a:t>
            </a:r>
            <a:r>
              <a:rPr lang="en-US" altLang="zh-CN" dirty="0" smtClean="0">
                <a:solidFill>
                  <a:srgbClr val="FF3399"/>
                </a:solidFill>
              </a:rPr>
              <a:t>0 </a:t>
            </a:r>
            <a:r>
              <a:rPr lang="zh-CN" altLang="en-US" dirty="0" smtClean="0"/>
              <a:t>值被转换成布尔值</a:t>
            </a:r>
            <a:r>
              <a:rPr lang="en-US" altLang="zh-CN" dirty="0" smtClean="0"/>
              <a:t> </a:t>
            </a:r>
            <a:r>
              <a:rPr lang="en-US" altLang="zh-CN" dirty="0" smtClean="0">
                <a:solidFill>
                  <a:srgbClr val="FF0000"/>
                </a:solidFill>
              </a:rPr>
              <a:t>true</a:t>
            </a:r>
            <a:r>
              <a:rPr lang="zh-CN" altLang="en-US" dirty="0" smtClean="0"/>
              <a:t>。</a:t>
            </a:r>
            <a:endParaRPr lang="en-US" altLang="zh-CN" dirty="0"/>
          </a:p>
        </p:txBody>
      </p:sp>
      <p:sp>
        <p:nvSpPr>
          <p:cNvPr id="3" name="标题 2"/>
          <p:cNvSpPr>
            <a:spLocks noGrp="1"/>
          </p:cNvSpPr>
          <p:nvPr>
            <p:ph type="title"/>
          </p:nvPr>
        </p:nvSpPr>
        <p:spPr/>
        <p:txBody>
          <a:bodyPr/>
          <a:lstStyle/>
          <a:p>
            <a:r>
              <a:rPr lang="en-US" altLang="zh-CN" dirty="0"/>
              <a:t>7. </a:t>
            </a:r>
            <a:r>
              <a:rPr lang="zh-CN" altLang="en-US" dirty="0"/>
              <a:t>关系与逻辑运算符</a:t>
            </a:r>
          </a:p>
        </p:txBody>
      </p:sp>
    </p:spTree>
    <p:extLst>
      <p:ext uri="{BB962C8B-B14F-4D97-AF65-F5344CB8AC3E}">
        <p14:creationId xmlns:p14="http://schemas.microsoft.com/office/powerpoint/2010/main" val="30374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sz="2800" b="1" dirty="0" smtClean="0"/>
              <a:t>逻辑运算符</a:t>
            </a:r>
            <a:r>
              <a:rPr lang="en-US" altLang="zh-CN" sz="2800" b="1" dirty="0" smtClean="0"/>
              <a:t>:</a:t>
            </a:r>
          </a:p>
          <a:p>
            <a:pPr>
              <a:spcAft>
                <a:spcPts val="1200"/>
              </a:spcAft>
            </a:pPr>
            <a:r>
              <a:rPr lang="zh-CN" altLang="en-US" b="1" dirty="0" smtClean="0">
                <a:solidFill>
                  <a:srgbClr val="FF0000"/>
                </a:solidFill>
              </a:rPr>
              <a:t>逻辑运算符</a:t>
            </a:r>
            <a:r>
              <a:rPr lang="zh-CN" altLang="en-US" dirty="0" smtClean="0"/>
              <a:t>将其操作数当作</a:t>
            </a:r>
            <a:r>
              <a:rPr lang="zh-CN" altLang="en-US" b="1" dirty="0" smtClean="0">
                <a:solidFill>
                  <a:srgbClr val="0000FF"/>
                </a:solidFill>
              </a:rPr>
              <a:t>条件</a:t>
            </a:r>
            <a:r>
              <a:rPr lang="zh-CN" altLang="en-US" dirty="0" smtClean="0"/>
              <a:t> </a:t>
            </a:r>
            <a:r>
              <a:rPr lang="en-US" altLang="zh-CN" dirty="0" smtClean="0"/>
              <a:t>(</a:t>
            </a:r>
            <a:r>
              <a:rPr lang="en-US" altLang="zh-CN" b="1" dirty="0" smtClean="0">
                <a:solidFill>
                  <a:srgbClr val="0000FF"/>
                </a:solidFill>
              </a:rPr>
              <a:t>condition</a:t>
            </a:r>
            <a:r>
              <a:rPr lang="en-US" altLang="zh-CN" dirty="0" smtClean="0"/>
              <a:t>) </a:t>
            </a:r>
            <a:r>
              <a:rPr lang="zh-CN" altLang="en-US" dirty="0" smtClean="0"/>
              <a:t>进行对待。对操作数进行计算后</a:t>
            </a:r>
            <a:r>
              <a:rPr lang="en-US" altLang="zh-CN" dirty="0" smtClean="0"/>
              <a:t>, </a:t>
            </a:r>
            <a:r>
              <a:rPr lang="zh-CN" altLang="en-US" dirty="0" smtClean="0"/>
              <a:t>若结果为</a:t>
            </a:r>
            <a:r>
              <a:rPr lang="en-US" altLang="zh-CN" dirty="0" smtClean="0">
                <a:solidFill>
                  <a:srgbClr val="FF3399"/>
                </a:solidFill>
              </a:rPr>
              <a:t>0</a:t>
            </a:r>
            <a:r>
              <a:rPr lang="en-US" altLang="zh-CN" dirty="0" smtClean="0"/>
              <a:t> (</a:t>
            </a:r>
            <a:r>
              <a:rPr lang="zh-CN" altLang="en-US" dirty="0" smtClean="0"/>
              <a:t>或</a:t>
            </a:r>
            <a:r>
              <a:rPr lang="en-US" altLang="zh-CN" dirty="0" smtClean="0">
                <a:solidFill>
                  <a:srgbClr val="FF0000"/>
                </a:solidFill>
              </a:rPr>
              <a:t>false</a:t>
            </a:r>
            <a:r>
              <a:rPr lang="en-US" altLang="zh-CN" dirty="0" smtClean="0"/>
              <a:t>), </a:t>
            </a:r>
            <a:r>
              <a:rPr lang="zh-CN" altLang="en-US" dirty="0" smtClean="0"/>
              <a:t>则条件为</a:t>
            </a:r>
            <a:r>
              <a:rPr lang="zh-CN" altLang="en-US" b="1" dirty="0" smtClean="0">
                <a:solidFill>
                  <a:srgbClr val="FF0000"/>
                </a:solidFill>
              </a:rPr>
              <a:t>假</a:t>
            </a:r>
            <a:r>
              <a:rPr lang="en-US" altLang="zh-CN" dirty="0" smtClean="0"/>
              <a:t>, </a:t>
            </a:r>
            <a:r>
              <a:rPr lang="zh-CN" altLang="en-US" dirty="0" smtClean="0"/>
              <a:t>若结果</a:t>
            </a:r>
            <a:r>
              <a:rPr lang="zh-CN" altLang="en-US" dirty="0" smtClean="0">
                <a:solidFill>
                  <a:srgbClr val="FF3399"/>
                </a:solidFill>
              </a:rPr>
              <a:t>不为</a:t>
            </a:r>
            <a:r>
              <a:rPr lang="en-US" altLang="zh-CN" dirty="0" smtClean="0">
                <a:solidFill>
                  <a:srgbClr val="FF3399"/>
                </a:solidFill>
              </a:rPr>
              <a:t>0 </a:t>
            </a:r>
            <a:r>
              <a:rPr lang="en-US" altLang="zh-CN" dirty="0" smtClean="0"/>
              <a:t>(</a:t>
            </a:r>
            <a:r>
              <a:rPr lang="zh-CN" altLang="en-US" dirty="0" smtClean="0"/>
              <a:t>或</a:t>
            </a:r>
            <a:r>
              <a:rPr lang="en-US" altLang="zh-CN" dirty="0" smtClean="0">
                <a:solidFill>
                  <a:srgbClr val="FF0000"/>
                </a:solidFill>
              </a:rPr>
              <a:t>true</a:t>
            </a:r>
            <a:r>
              <a:rPr lang="en-US" altLang="zh-CN" dirty="0" smtClean="0"/>
              <a:t>), </a:t>
            </a:r>
            <a:r>
              <a:rPr lang="zh-CN" altLang="en-US" dirty="0" smtClean="0"/>
              <a:t>则条件为</a:t>
            </a:r>
            <a:r>
              <a:rPr lang="zh-CN" altLang="en-US" b="1" dirty="0" smtClean="0">
                <a:solidFill>
                  <a:srgbClr val="FF0000"/>
                </a:solidFill>
              </a:rPr>
              <a:t>真</a:t>
            </a:r>
            <a:r>
              <a:rPr lang="zh-CN" altLang="en-US" dirty="0" smtClean="0"/>
              <a:t>。</a:t>
            </a:r>
            <a:endParaRPr lang="en-US" altLang="zh-CN" dirty="0" smtClean="0"/>
          </a:p>
          <a:p>
            <a:r>
              <a:rPr lang="zh-CN" altLang="en-US" b="1" dirty="0" smtClean="0"/>
              <a:t>逻辑非运算符</a:t>
            </a:r>
            <a:r>
              <a:rPr lang="en-US" altLang="zh-CN" dirty="0" smtClean="0"/>
              <a:t>:</a:t>
            </a:r>
          </a:p>
          <a:p>
            <a:r>
              <a:rPr lang="zh-CN" altLang="en-US" b="1" dirty="0" smtClean="0">
                <a:solidFill>
                  <a:srgbClr val="FF0000"/>
                </a:solidFill>
              </a:rPr>
              <a:t>逻辑非运算符 </a:t>
            </a:r>
            <a:r>
              <a:rPr lang="en-US" altLang="zh-CN" dirty="0" smtClean="0"/>
              <a:t>(</a:t>
            </a:r>
            <a:r>
              <a:rPr lang="en-US" altLang="zh-CN" b="1" dirty="0" smtClean="0">
                <a:solidFill>
                  <a:srgbClr val="FF0000"/>
                </a:solidFill>
              </a:rPr>
              <a:t>!</a:t>
            </a:r>
            <a:r>
              <a:rPr lang="en-US" altLang="zh-CN" dirty="0" smtClean="0"/>
              <a:t>) </a:t>
            </a:r>
            <a:r>
              <a:rPr lang="zh-CN" altLang="en-US" dirty="0" smtClean="0"/>
              <a:t>产生一个</a:t>
            </a:r>
            <a:r>
              <a:rPr lang="zh-CN" altLang="en-US" dirty="0" smtClean="0">
                <a:solidFill>
                  <a:srgbClr val="0000FF"/>
                </a:solidFill>
              </a:rPr>
              <a:t>与其操作数的逻辑值相反的结果</a:t>
            </a:r>
            <a:r>
              <a:rPr lang="zh-CN" altLang="en-US" dirty="0" smtClean="0"/>
              <a:t>。若操作数的结果为</a:t>
            </a:r>
            <a:r>
              <a:rPr lang="zh-CN" altLang="en-US" dirty="0" smtClean="0">
                <a:solidFill>
                  <a:srgbClr val="FF3399"/>
                </a:solidFill>
              </a:rPr>
              <a:t>非</a:t>
            </a:r>
            <a:r>
              <a:rPr lang="en-US" altLang="zh-CN" dirty="0" smtClean="0">
                <a:solidFill>
                  <a:srgbClr val="FF3399"/>
                </a:solidFill>
              </a:rPr>
              <a:t>0 </a:t>
            </a:r>
            <a:r>
              <a:rPr lang="en-US" altLang="zh-CN" dirty="0" smtClean="0"/>
              <a:t>(</a:t>
            </a:r>
            <a:r>
              <a:rPr lang="zh-CN" altLang="en-US" dirty="0" smtClean="0"/>
              <a:t>或</a:t>
            </a:r>
            <a:r>
              <a:rPr lang="en-US" altLang="zh-CN" dirty="0" smtClean="0">
                <a:solidFill>
                  <a:srgbClr val="FF0000"/>
                </a:solidFill>
              </a:rPr>
              <a:t>true</a:t>
            </a:r>
            <a:r>
              <a:rPr lang="en-US" altLang="zh-CN" dirty="0" smtClean="0"/>
              <a:t>), </a:t>
            </a:r>
            <a:r>
              <a:rPr lang="zh-CN" altLang="en-US" dirty="0" smtClean="0"/>
              <a:t>则逻辑非运算后的结果为</a:t>
            </a:r>
            <a:r>
              <a:rPr lang="en-US" altLang="zh-CN" dirty="0" smtClean="0"/>
              <a:t> </a:t>
            </a:r>
            <a:r>
              <a:rPr lang="en-US" altLang="zh-CN" dirty="0" smtClean="0">
                <a:solidFill>
                  <a:srgbClr val="FF0000"/>
                </a:solidFill>
              </a:rPr>
              <a:t>false</a:t>
            </a:r>
            <a:r>
              <a:rPr lang="en-US" altLang="zh-CN" dirty="0" smtClean="0"/>
              <a:t>; </a:t>
            </a:r>
            <a:r>
              <a:rPr lang="zh-CN" altLang="en-US" dirty="0" smtClean="0"/>
              <a:t>若操作数的结果为</a:t>
            </a:r>
            <a:r>
              <a:rPr lang="en-US" altLang="zh-CN" dirty="0" smtClean="0">
                <a:solidFill>
                  <a:srgbClr val="FF3399"/>
                </a:solidFill>
              </a:rPr>
              <a:t>0</a:t>
            </a:r>
            <a:r>
              <a:rPr lang="en-US" altLang="zh-CN" dirty="0" smtClean="0"/>
              <a:t> (</a:t>
            </a:r>
            <a:r>
              <a:rPr lang="zh-CN" altLang="en-US" dirty="0" smtClean="0"/>
              <a:t>或</a:t>
            </a:r>
            <a:r>
              <a:rPr lang="en-US" altLang="zh-CN" dirty="0" smtClean="0">
                <a:solidFill>
                  <a:srgbClr val="FF0000"/>
                </a:solidFill>
              </a:rPr>
              <a:t>false</a:t>
            </a:r>
            <a:r>
              <a:rPr lang="en-US" altLang="zh-CN" dirty="0" smtClean="0"/>
              <a:t>), </a:t>
            </a:r>
            <a:r>
              <a:rPr lang="zh-CN" altLang="en-US" dirty="0" smtClean="0"/>
              <a:t>则逻辑非运算后的结果为 </a:t>
            </a:r>
            <a:r>
              <a:rPr lang="en-US" altLang="zh-CN" dirty="0" smtClean="0">
                <a:solidFill>
                  <a:srgbClr val="FF0000"/>
                </a:solidFill>
              </a:rPr>
              <a:t>true</a:t>
            </a:r>
            <a:r>
              <a:rPr lang="zh-CN" altLang="en-US" dirty="0" smtClean="0"/>
              <a:t>。</a:t>
            </a:r>
            <a:endParaRPr lang="en-US" altLang="zh-CN" dirty="0" smtClean="0"/>
          </a:p>
          <a:p>
            <a:r>
              <a:rPr lang="zh-CN" altLang="en-US" dirty="0" smtClean="0"/>
              <a:t>例如</a:t>
            </a:r>
            <a:r>
              <a:rPr lang="en-US" altLang="zh-CN" dirty="0" smtClean="0"/>
              <a:t>:</a:t>
            </a:r>
          </a:p>
          <a:p>
            <a:r>
              <a:rPr lang="en-US" altLang="zh-CN" b="1" dirty="0" smtClean="0">
                <a:solidFill>
                  <a:srgbClr val="FF0000"/>
                </a:solidFill>
              </a:rPr>
              <a:t>!</a:t>
            </a:r>
            <a:r>
              <a:rPr lang="en-US" altLang="zh-CN" dirty="0" smtClean="0"/>
              <a:t>5  </a:t>
            </a:r>
            <a:r>
              <a:rPr lang="en-US" altLang="zh-CN" dirty="0" smtClean="0">
                <a:solidFill>
                  <a:srgbClr val="00B050"/>
                </a:solidFill>
              </a:rPr>
              <a:t>// false      </a:t>
            </a:r>
            <a:r>
              <a:rPr lang="en-US" altLang="zh-CN" b="1" dirty="0" smtClean="0">
                <a:solidFill>
                  <a:srgbClr val="FF0000"/>
                </a:solidFill>
              </a:rPr>
              <a:t>!</a:t>
            </a:r>
            <a:r>
              <a:rPr lang="en-US" altLang="zh-CN" dirty="0" smtClean="0"/>
              <a:t>false   </a:t>
            </a:r>
            <a:r>
              <a:rPr lang="en-US" altLang="zh-CN" dirty="0" smtClean="0">
                <a:solidFill>
                  <a:srgbClr val="00B050"/>
                </a:solidFill>
              </a:rPr>
              <a:t>// true    </a:t>
            </a:r>
            <a:r>
              <a:rPr lang="en-US" altLang="zh-CN" b="1" dirty="0" smtClean="0">
                <a:solidFill>
                  <a:srgbClr val="FF0000"/>
                </a:solidFill>
              </a:rPr>
              <a:t>!</a:t>
            </a:r>
            <a:r>
              <a:rPr lang="en-US" altLang="zh-CN" dirty="0" smtClean="0"/>
              <a:t>(2&gt;3)   </a:t>
            </a:r>
            <a:r>
              <a:rPr lang="en-US" altLang="zh-CN" dirty="0" smtClean="0">
                <a:solidFill>
                  <a:srgbClr val="00B050"/>
                </a:solidFill>
              </a:rPr>
              <a:t>// true    </a:t>
            </a:r>
            <a:r>
              <a:rPr lang="en-US" altLang="zh-CN" b="1" dirty="0" smtClean="0">
                <a:solidFill>
                  <a:srgbClr val="FF0000"/>
                </a:solidFill>
              </a:rPr>
              <a:t>!</a:t>
            </a:r>
            <a:r>
              <a:rPr lang="en-US" altLang="zh-CN" dirty="0" smtClean="0"/>
              <a:t>(2&lt;=3)  </a:t>
            </a:r>
            <a:r>
              <a:rPr lang="en-US" altLang="zh-CN" dirty="0" smtClean="0">
                <a:solidFill>
                  <a:srgbClr val="00B050"/>
                </a:solidFill>
              </a:rPr>
              <a:t>// false</a:t>
            </a:r>
          </a:p>
        </p:txBody>
      </p:sp>
      <p:sp>
        <p:nvSpPr>
          <p:cNvPr id="3" name="标题 2"/>
          <p:cNvSpPr>
            <a:spLocks noGrp="1"/>
          </p:cNvSpPr>
          <p:nvPr>
            <p:ph type="title"/>
          </p:nvPr>
        </p:nvSpPr>
        <p:spPr/>
        <p:txBody>
          <a:bodyPr/>
          <a:lstStyle/>
          <a:p>
            <a:r>
              <a:rPr lang="en-US" altLang="zh-CN" dirty="0"/>
              <a:t>7. </a:t>
            </a:r>
            <a:r>
              <a:rPr lang="zh-CN" altLang="en-US" dirty="0"/>
              <a:t>关系与逻辑运算符</a:t>
            </a:r>
          </a:p>
        </p:txBody>
      </p:sp>
    </p:spTree>
    <p:extLst>
      <p:ext uri="{BB962C8B-B14F-4D97-AF65-F5344CB8AC3E}">
        <p14:creationId xmlns:p14="http://schemas.microsoft.com/office/powerpoint/2010/main" val="54748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smtClean="0"/>
              <a:t>逻辑与运算符</a:t>
            </a:r>
            <a:r>
              <a:rPr lang="en-US" altLang="zh-CN" b="1" dirty="0" smtClean="0"/>
              <a:t>:</a:t>
            </a:r>
          </a:p>
          <a:p>
            <a:r>
              <a:rPr lang="zh-CN" altLang="en-US" dirty="0" smtClean="0"/>
              <a:t>当且仅当</a:t>
            </a:r>
            <a:r>
              <a:rPr lang="zh-CN" altLang="en-US" b="1" dirty="0" smtClean="0">
                <a:solidFill>
                  <a:srgbClr val="FF0000"/>
                </a:solidFill>
              </a:rPr>
              <a:t>逻辑与运算符 </a:t>
            </a:r>
            <a:r>
              <a:rPr lang="en-US" altLang="zh-CN" dirty="0" smtClean="0"/>
              <a:t>(</a:t>
            </a:r>
            <a:r>
              <a:rPr lang="en-US" altLang="zh-CN" b="1" dirty="0" smtClean="0">
                <a:solidFill>
                  <a:srgbClr val="FF0000"/>
                </a:solidFill>
              </a:rPr>
              <a:t>&amp;&amp;</a:t>
            </a:r>
            <a:r>
              <a:rPr lang="en-US" altLang="zh-CN" dirty="0" smtClean="0"/>
              <a:t>) </a:t>
            </a:r>
            <a:r>
              <a:rPr lang="zh-CN" altLang="en-US" dirty="0" smtClean="0"/>
              <a:t>的两个操作数的结果同时为</a:t>
            </a:r>
            <a:r>
              <a:rPr lang="zh-CN" altLang="en-US" dirty="0" smtClean="0">
                <a:solidFill>
                  <a:srgbClr val="FF3399"/>
                </a:solidFill>
              </a:rPr>
              <a:t>非</a:t>
            </a:r>
            <a:r>
              <a:rPr lang="en-US" altLang="zh-CN" dirty="0" smtClean="0">
                <a:solidFill>
                  <a:srgbClr val="FF3399"/>
                </a:solidFill>
              </a:rPr>
              <a:t>0</a:t>
            </a:r>
            <a:r>
              <a:rPr lang="en-US" altLang="zh-CN" dirty="0" smtClean="0"/>
              <a:t> (</a:t>
            </a:r>
            <a:r>
              <a:rPr lang="zh-CN" altLang="en-US" dirty="0" smtClean="0"/>
              <a:t>或</a:t>
            </a:r>
            <a:r>
              <a:rPr lang="en-US" altLang="zh-CN" dirty="0" smtClean="0">
                <a:solidFill>
                  <a:srgbClr val="FF0000"/>
                </a:solidFill>
              </a:rPr>
              <a:t>true</a:t>
            </a:r>
            <a:r>
              <a:rPr lang="en-US" altLang="zh-CN" dirty="0" smtClean="0"/>
              <a:t>) </a:t>
            </a:r>
            <a:r>
              <a:rPr lang="zh-CN" altLang="en-US" dirty="0" smtClean="0"/>
              <a:t>时</a:t>
            </a:r>
            <a:r>
              <a:rPr lang="en-US" altLang="zh-CN" dirty="0" smtClean="0"/>
              <a:t>, </a:t>
            </a:r>
            <a:r>
              <a:rPr lang="zh-CN" altLang="en-US" dirty="0" smtClean="0"/>
              <a:t>逻辑与运算的结果才为</a:t>
            </a:r>
            <a:r>
              <a:rPr lang="en-US" altLang="zh-CN" dirty="0" smtClean="0"/>
              <a:t> </a:t>
            </a:r>
            <a:r>
              <a:rPr lang="en-US" altLang="zh-CN" dirty="0" smtClean="0">
                <a:solidFill>
                  <a:srgbClr val="FF0000"/>
                </a:solidFill>
              </a:rPr>
              <a:t>true</a:t>
            </a:r>
            <a:r>
              <a:rPr lang="zh-CN" altLang="en-US" dirty="0" smtClean="0"/>
              <a:t>。</a:t>
            </a:r>
            <a:endParaRPr lang="en-US" altLang="zh-CN" dirty="0" smtClean="0"/>
          </a:p>
          <a:p>
            <a:r>
              <a:rPr lang="zh-CN" altLang="en-US" dirty="0" smtClean="0"/>
              <a:t>例如</a:t>
            </a:r>
            <a:r>
              <a:rPr lang="en-US" altLang="zh-CN" dirty="0" smtClean="0"/>
              <a:t>:  </a:t>
            </a:r>
          </a:p>
          <a:p>
            <a:pPr>
              <a:spcAft>
                <a:spcPts val="1200"/>
              </a:spcAft>
            </a:pPr>
            <a:r>
              <a:rPr lang="en-US" altLang="zh-CN" dirty="0" smtClean="0"/>
              <a:t>5</a:t>
            </a:r>
            <a:r>
              <a:rPr lang="en-US" altLang="zh-CN" dirty="0" smtClean="0">
                <a:solidFill>
                  <a:srgbClr val="FF0000"/>
                </a:solidFill>
              </a:rPr>
              <a:t>&amp;&amp;</a:t>
            </a:r>
            <a:r>
              <a:rPr lang="en-US" altLang="zh-CN" dirty="0" smtClean="0"/>
              <a:t>2  </a:t>
            </a:r>
            <a:r>
              <a:rPr lang="en-US" altLang="zh-CN" dirty="0" smtClean="0">
                <a:solidFill>
                  <a:srgbClr val="00B050"/>
                </a:solidFill>
              </a:rPr>
              <a:t>// true     </a:t>
            </a:r>
            <a:r>
              <a:rPr lang="en-US" altLang="zh-CN" dirty="0" smtClean="0"/>
              <a:t>5&gt;2</a:t>
            </a:r>
            <a:r>
              <a:rPr lang="en-US" altLang="zh-CN" dirty="0" smtClean="0">
                <a:solidFill>
                  <a:srgbClr val="FF0000"/>
                </a:solidFill>
              </a:rPr>
              <a:t>&amp;&amp;</a:t>
            </a:r>
            <a:r>
              <a:rPr lang="en-US" altLang="zh-CN" dirty="0" smtClean="0"/>
              <a:t>4&gt;3  </a:t>
            </a:r>
            <a:r>
              <a:rPr lang="en-US" altLang="zh-CN" dirty="0" smtClean="0">
                <a:solidFill>
                  <a:srgbClr val="00B050"/>
                </a:solidFill>
              </a:rPr>
              <a:t>// true    </a:t>
            </a:r>
            <a:r>
              <a:rPr lang="en-US" altLang="zh-CN" dirty="0" smtClean="0"/>
              <a:t>5&gt;2</a:t>
            </a:r>
            <a:r>
              <a:rPr lang="en-US" altLang="zh-CN" dirty="0" smtClean="0">
                <a:solidFill>
                  <a:srgbClr val="FF0000"/>
                </a:solidFill>
              </a:rPr>
              <a:t>&amp;&amp;</a:t>
            </a:r>
            <a:r>
              <a:rPr lang="en-US" altLang="zh-CN" dirty="0" smtClean="0"/>
              <a:t>4&lt;3  </a:t>
            </a:r>
            <a:r>
              <a:rPr lang="en-US" altLang="zh-CN" dirty="0" smtClean="0">
                <a:solidFill>
                  <a:srgbClr val="00B050"/>
                </a:solidFill>
              </a:rPr>
              <a:t>// false</a:t>
            </a:r>
          </a:p>
          <a:p>
            <a:r>
              <a:rPr lang="zh-CN" altLang="en-US" b="1" dirty="0" smtClean="0"/>
              <a:t>逻辑或运算符</a:t>
            </a:r>
            <a:r>
              <a:rPr lang="en-US" altLang="zh-CN" b="1" dirty="0" smtClean="0"/>
              <a:t>:</a:t>
            </a:r>
          </a:p>
          <a:p>
            <a:r>
              <a:rPr lang="zh-CN" altLang="en-US" dirty="0" smtClean="0"/>
              <a:t>当</a:t>
            </a:r>
            <a:r>
              <a:rPr lang="zh-CN" altLang="en-US" b="1" dirty="0" smtClean="0">
                <a:solidFill>
                  <a:srgbClr val="FF0000"/>
                </a:solidFill>
              </a:rPr>
              <a:t>逻辑或运算符 </a:t>
            </a:r>
            <a:r>
              <a:rPr lang="en-US" altLang="zh-CN" dirty="0" smtClean="0"/>
              <a:t>(</a:t>
            </a:r>
            <a:r>
              <a:rPr lang="en-US" altLang="zh-CN" b="1" dirty="0" smtClean="0">
                <a:solidFill>
                  <a:srgbClr val="FF0000"/>
                </a:solidFill>
              </a:rPr>
              <a:t>||</a:t>
            </a:r>
            <a:r>
              <a:rPr lang="en-US" altLang="zh-CN" dirty="0" smtClean="0"/>
              <a:t>) </a:t>
            </a:r>
            <a:r>
              <a:rPr lang="zh-CN" altLang="en-US" dirty="0" smtClean="0"/>
              <a:t>的两个操作数中有一个操作数的结果为</a:t>
            </a:r>
            <a:r>
              <a:rPr lang="zh-CN" altLang="en-US" dirty="0" smtClean="0">
                <a:solidFill>
                  <a:srgbClr val="FF3399"/>
                </a:solidFill>
              </a:rPr>
              <a:t>非</a:t>
            </a:r>
            <a:r>
              <a:rPr lang="en-US" altLang="zh-CN" dirty="0" smtClean="0">
                <a:solidFill>
                  <a:srgbClr val="FF3399"/>
                </a:solidFill>
              </a:rPr>
              <a:t>0</a:t>
            </a:r>
            <a:r>
              <a:rPr lang="en-US" altLang="zh-CN" dirty="0" smtClean="0"/>
              <a:t> (</a:t>
            </a:r>
            <a:r>
              <a:rPr lang="zh-CN" altLang="en-US" dirty="0" smtClean="0"/>
              <a:t>或</a:t>
            </a:r>
            <a:r>
              <a:rPr lang="en-US" altLang="zh-CN" dirty="0" smtClean="0">
                <a:solidFill>
                  <a:srgbClr val="FF0000"/>
                </a:solidFill>
              </a:rPr>
              <a:t>true</a:t>
            </a:r>
            <a:r>
              <a:rPr lang="en-US" altLang="zh-CN" dirty="0" smtClean="0"/>
              <a:t>), </a:t>
            </a:r>
            <a:r>
              <a:rPr lang="zh-CN" altLang="en-US" dirty="0" smtClean="0"/>
              <a:t>逻辑或运算的结果就为</a:t>
            </a:r>
            <a:r>
              <a:rPr lang="en-US" altLang="zh-CN" dirty="0" smtClean="0"/>
              <a:t> </a:t>
            </a:r>
            <a:r>
              <a:rPr lang="en-US" altLang="zh-CN" dirty="0" smtClean="0">
                <a:solidFill>
                  <a:srgbClr val="FF0000"/>
                </a:solidFill>
              </a:rPr>
              <a:t>true</a:t>
            </a:r>
            <a:r>
              <a:rPr lang="zh-CN" altLang="en-US" dirty="0" smtClean="0"/>
              <a:t>。</a:t>
            </a:r>
            <a:endParaRPr lang="en-US" altLang="zh-CN" dirty="0" smtClean="0"/>
          </a:p>
          <a:p>
            <a:r>
              <a:rPr lang="zh-CN" altLang="en-US" dirty="0" smtClean="0"/>
              <a:t>例如</a:t>
            </a:r>
            <a:r>
              <a:rPr lang="en-US" altLang="zh-CN" dirty="0" smtClean="0"/>
              <a:t>:  </a:t>
            </a:r>
          </a:p>
          <a:p>
            <a:r>
              <a:rPr lang="en-US" altLang="zh-CN" dirty="0" smtClean="0"/>
              <a:t>5</a:t>
            </a:r>
            <a:r>
              <a:rPr lang="en-US" altLang="zh-CN" dirty="0" smtClean="0">
                <a:solidFill>
                  <a:srgbClr val="FF0000"/>
                </a:solidFill>
              </a:rPr>
              <a:t>||</a:t>
            </a:r>
            <a:r>
              <a:rPr lang="en-US" altLang="zh-CN" dirty="0" smtClean="0"/>
              <a:t>2  </a:t>
            </a:r>
            <a:r>
              <a:rPr lang="en-US" altLang="zh-CN" dirty="0" smtClean="0">
                <a:solidFill>
                  <a:srgbClr val="00B050"/>
                </a:solidFill>
              </a:rPr>
              <a:t>// true    </a:t>
            </a:r>
            <a:r>
              <a:rPr lang="en-US" altLang="zh-CN" dirty="0" smtClean="0"/>
              <a:t>5&gt;2</a:t>
            </a:r>
            <a:r>
              <a:rPr lang="en-US" altLang="zh-CN" dirty="0" smtClean="0">
                <a:solidFill>
                  <a:srgbClr val="FF0000"/>
                </a:solidFill>
              </a:rPr>
              <a:t>||</a:t>
            </a:r>
            <a:r>
              <a:rPr lang="en-US" altLang="zh-CN" dirty="0" smtClean="0"/>
              <a:t>4&lt;3  </a:t>
            </a:r>
            <a:r>
              <a:rPr lang="en-US" altLang="zh-CN" dirty="0" smtClean="0">
                <a:solidFill>
                  <a:srgbClr val="00B050"/>
                </a:solidFill>
              </a:rPr>
              <a:t>// true     </a:t>
            </a:r>
            <a:r>
              <a:rPr lang="en-US" altLang="zh-CN" dirty="0" smtClean="0"/>
              <a:t>5&lt;2</a:t>
            </a:r>
            <a:r>
              <a:rPr lang="en-US" altLang="zh-CN" dirty="0" smtClean="0">
                <a:solidFill>
                  <a:srgbClr val="FF0000"/>
                </a:solidFill>
              </a:rPr>
              <a:t>||</a:t>
            </a:r>
            <a:r>
              <a:rPr lang="en-US" altLang="zh-CN" dirty="0" smtClean="0"/>
              <a:t>4&lt;3  </a:t>
            </a:r>
            <a:r>
              <a:rPr lang="en-US" altLang="zh-CN" dirty="0" smtClean="0">
                <a:solidFill>
                  <a:srgbClr val="00B050"/>
                </a:solidFill>
              </a:rPr>
              <a:t>// false</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7. </a:t>
            </a:r>
            <a:r>
              <a:rPr lang="zh-CN" altLang="en-US" dirty="0"/>
              <a:t>关系与逻辑运算符</a:t>
            </a:r>
          </a:p>
        </p:txBody>
      </p:sp>
    </p:spTree>
    <p:extLst>
      <p:ext uri="{BB962C8B-B14F-4D97-AF65-F5344CB8AC3E}">
        <p14:creationId xmlns:p14="http://schemas.microsoft.com/office/powerpoint/2010/main" val="25482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26098591"/>
              </p:ext>
            </p:extLst>
          </p:nvPr>
        </p:nvGraphicFramePr>
        <p:xfrm>
          <a:off x="852264" y="1664216"/>
          <a:ext cx="4176141" cy="1188720"/>
        </p:xfrm>
        <a:graphic>
          <a:graphicData uri="http://schemas.openxmlformats.org/drawingml/2006/table">
            <a:tbl>
              <a:tblPr firstRow="1" bandRow="1">
                <a:tableStyleId>{5940675A-B579-460E-94D1-54222C63F5DA}</a:tableStyleId>
              </a:tblPr>
              <a:tblGrid>
                <a:gridCol w="1392047">
                  <a:extLst>
                    <a:ext uri="{9D8B030D-6E8A-4147-A177-3AD203B41FA5}">
                      <a16:colId xmlns:a16="http://schemas.microsoft.com/office/drawing/2014/main" val="20000"/>
                    </a:ext>
                  </a:extLst>
                </a:gridCol>
                <a:gridCol w="1392047">
                  <a:extLst>
                    <a:ext uri="{9D8B030D-6E8A-4147-A177-3AD203B41FA5}">
                      <a16:colId xmlns:a16="http://schemas.microsoft.com/office/drawing/2014/main" val="20001"/>
                    </a:ext>
                  </a:extLst>
                </a:gridCol>
                <a:gridCol w="1392047">
                  <a:extLst>
                    <a:ext uri="{9D8B030D-6E8A-4147-A177-3AD203B41FA5}">
                      <a16:colId xmlns:a16="http://schemas.microsoft.com/office/drawing/2014/main" val="20002"/>
                    </a:ext>
                  </a:extLst>
                </a:gridCol>
              </a:tblGrid>
              <a:tr h="370840">
                <a:tc>
                  <a:txBody>
                    <a:bodyPr/>
                    <a:lstStyle/>
                    <a:p>
                      <a:pPr algn="ct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操作数</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条件</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b="1" dirty="0" smtClean="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370840">
                <a:tc rowSpan="2">
                  <a:txBody>
                    <a:bodyPr/>
                    <a:lstStyle/>
                    <a:p>
                      <a:pPr algn="ctr"/>
                      <a:r>
                        <a:rPr lang="en-US" altLang="zh-CN" sz="2000" b="1" dirty="0" smtClean="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true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false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extLst>
                  <a:ext uri="{0D108BD9-81ED-4DB2-BD59-A6C34878D82A}">
                    <a16:rowId xmlns:a16="http://schemas.microsoft.com/office/drawing/2014/main" val="10001"/>
                  </a:ext>
                </a:extLst>
              </a:tr>
              <a:tr h="374159">
                <a:tc vMerge="1">
                  <a:txBody>
                    <a:bodyPr/>
                    <a:lstStyle/>
                    <a:p>
                      <a:endParaRPr lang="zh-CN" altLang="en-US" dirty="0"/>
                    </a:p>
                  </a:txBody>
                  <a:tcP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false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true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3" name="标题 2"/>
          <p:cNvSpPr>
            <a:spLocks noGrp="1"/>
          </p:cNvSpPr>
          <p:nvPr>
            <p:ph type="title"/>
          </p:nvPr>
        </p:nvSpPr>
        <p:spPr/>
        <p:txBody>
          <a:bodyPr/>
          <a:lstStyle/>
          <a:p>
            <a:r>
              <a:rPr lang="en-US" altLang="zh-CN" dirty="0"/>
              <a:t>7. </a:t>
            </a:r>
            <a:r>
              <a:rPr lang="zh-CN" altLang="en-US" dirty="0"/>
              <a:t>关系与逻辑运算符</a:t>
            </a:r>
          </a:p>
        </p:txBody>
      </p:sp>
      <p:graphicFrame>
        <p:nvGraphicFramePr>
          <p:cNvPr id="5" name="表格 4"/>
          <p:cNvGraphicFramePr>
            <a:graphicFrameLocks noGrp="1"/>
          </p:cNvGraphicFramePr>
          <p:nvPr>
            <p:extLst>
              <p:ext uri="{D42A27DB-BD31-4B8C-83A1-F6EECF244321}">
                <p14:modId xmlns:p14="http://schemas.microsoft.com/office/powerpoint/2010/main" val="2775433000"/>
              </p:ext>
            </p:extLst>
          </p:nvPr>
        </p:nvGraphicFramePr>
        <p:xfrm>
          <a:off x="852264" y="3068176"/>
          <a:ext cx="6096000" cy="15849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rowSpan="2" gridSpan="2">
                  <a:txBody>
                    <a:bodyPr/>
                    <a:lstStyle/>
                    <a:p>
                      <a:pPr algn="ctr"/>
                      <a:r>
                        <a:rPr lang="en-US" altLang="zh-CN" sz="2000" b="1" dirty="0" smtClean="0">
                          <a:latin typeface="Arial" panose="020B0604020202020204" pitchFamily="34" charset="0"/>
                          <a:cs typeface="Arial" panose="020B0604020202020204" pitchFamily="34" charset="0"/>
                        </a:rPr>
                        <a:t>a</a:t>
                      </a:r>
                      <a:r>
                        <a:rPr lang="en-US" altLang="zh-CN" sz="2000" b="1" dirty="0" smtClean="0">
                          <a:solidFill>
                            <a:srgbClr val="FF0000"/>
                          </a:solidFill>
                          <a:latin typeface="Arial" panose="020B0604020202020204" pitchFamily="34" charset="0"/>
                          <a:cs typeface="Arial" panose="020B0604020202020204" pitchFamily="34" charset="0"/>
                        </a:rPr>
                        <a:t>&amp;&amp;</a:t>
                      </a:r>
                      <a:r>
                        <a:rPr lang="en-US" altLang="zh-CN" sz="2000" b="1" dirty="0" smtClean="0">
                          <a:latin typeface="Arial" panose="020B0604020202020204" pitchFamily="34" charset="0"/>
                          <a:cs typeface="Arial" panose="020B0604020202020204" pitchFamily="34" charset="0"/>
                        </a:rPr>
                        <a:t>b</a:t>
                      </a:r>
                    </a:p>
                  </a:txBody>
                  <a:tcPr anchor="ctr"/>
                </a:tc>
                <a:tc rowSpan="2" hMerge="1">
                  <a:txBody>
                    <a:bodyPr/>
                    <a:lstStyle/>
                    <a:p>
                      <a:endParaRPr lang="zh-CN" altLang="en-US" dirty="0"/>
                    </a:p>
                  </a:txBody>
                  <a:tcPr/>
                </a:tc>
                <a:tc gridSpan="2">
                  <a:txBody>
                    <a:bodyPr/>
                    <a:lstStyle/>
                    <a:p>
                      <a:pPr algn="ctr"/>
                      <a:r>
                        <a:rPr lang="en-US" altLang="zh-CN" sz="2000" b="1" dirty="0" smtClean="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nchor="ctr"/>
                </a:tc>
                <a:tc hMerge="1">
                  <a:txBody>
                    <a:bodyPr/>
                    <a:lstStyle/>
                    <a:p>
                      <a:endParaRPr lang="zh-CN" altLang="en-US" dirty="0"/>
                    </a:p>
                  </a:txBody>
                  <a:tcPr/>
                </a:tc>
                <a:extLst>
                  <a:ext uri="{0D108BD9-81ED-4DB2-BD59-A6C34878D82A}">
                    <a16:rowId xmlns:a16="http://schemas.microsoft.com/office/drawing/2014/main" val="10000"/>
                  </a:ext>
                </a:extLst>
              </a:tr>
              <a:tr h="370840">
                <a:tc gridSpan="2" vMerge="1">
                  <a:txBody>
                    <a:bodyPr/>
                    <a:lstStyle/>
                    <a:p>
                      <a:endParaRPr lang="zh-CN" altLang="en-US" dirty="0"/>
                    </a:p>
                  </a:txBody>
                  <a:tcPr/>
                </a:tc>
                <a:tc hMerge="1" vMerge="1">
                  <a:txBody>
                    <a:bodyPr/>
                    <a:lstStyle/>
                    <a:p>
                      <a:endParaRPr lang="zh-CN" altLang="en-US" dirty="0"/>
                    </a:p>
                  </a:txBody>
                  <a:tcP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true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false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0001"/>
                  </a:ext>
                </a:extLst>
              </a:tr>
              <a:tr h="370840">
                <a:tc rowSpan="2">
                  <a:txBody>
                    <a:bodyPr/>
                    <a:lstStyle/>
                    <a:p>
                      <a:pPr algn="ctr"/>
                      <a:r>
                        <a:rPr lang="en-US" altLang="zh-CN" sz="2000" b="1" dirty="0" smtClean="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true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true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false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extLst>
                  <a:ext uri="{0D108BD9-81ED-4DB2-BD59-A6C34878D82A}">
                    <a16:rowId xmlns:a16="http://schemas.microsoft.com/office/drawing/2014/main" val="10002"/>
                  </a:ext>
                </a:extLst>
              </a:tr>
              <a:tr h="370840">
                <a:tc vMerge="1">
                  <a:txBody>
                    <a:bodyPr/>
                    <a:lstStyle/>
                    <a:p>
                      <a:endParaRPr lang="zh-CN" altLang="en-US" dirty="0"/>
                    </a:p>
                  </a:txBody>
                  <a:tcP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false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false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false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94333041"/>
              </p:ext>
            </p:extLst>
          </p:nvPr>
        </p:nvGraphicFramePr>
        <p:xfrm>
          <a:off x="852264" y="4868376"/>
          <a:ext cx="6096000" cy="15849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rowSpan="2" gridSpan="2">
                  <a:txBody>
                    <a:bodyPr/>
                    <a:lstStyle/>
                    <a:p>
                      <a:pPr algn="ctr"/>
                      <a:r>
                        <a:rPr lang="en-US" altLang="zh-CN" sz="2000" b="1" dirty="0" smtClean="0">
                          <a:latin typeface="Arial" panose="020B0604020202020204" pitchFamily="34" charset="0"/>
                          <a:cs typeface="Arial" panose="020B0604020202020204" pitchFamily="34" charset="0"/>
                        </a:rPr>
                        <a:t>a</a:t>
                      </a: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b="1" dirty="0" smtClean="0">
                          <a:latin typeface="Arial" panose="020B0604020202020204" pitchFamily="34" charset="0"/>
                          <a:cs typeface="Arial" panose="020B0604020202020204" pitchFamily="34" charset="0"/>
                        </a:rPr>
                        <a:t>b</a:t>
                      </a:r>
                    </a:p>
                  </a:txBody>
                  <a:tcPr anchor="ctr"/>
                </a:tc>
                <a:tc rowSpan="2" hMerge="1">
                  <a:txBody>
                    <a:bodyPr/>
                    <a:lstStyle/>
                    <a:p>
                      <a:endParaRPr lang="zh-CN" altLang="en-US" dirty="0"/>
                    </a:p>
                  </a:txBody>
                  <a:tcPr/>
                </a:tc>
                <a:tc gridSpan="2">
                  <a:txBody>
                    <a:bodyPr/>
                    <a:lstStyle/>
                    <a:p>
                      <a:pPr algn="ctr"/>
                      <a:r>
                        <a:rPr lang="en-US" altLang="zh-CN" sz="2000" b="1" dirty="0" smtClean="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nchor="ctr"/>
                </a:tc>
                <a:tc hMerge="1">
                  <a:txBody>
                    <a:bodyPr/>
                    <a:lstStyle/>
                    <a:p>
                      <a:endParaRPr lang="zh-CN" altLang="en-US" dirty="0"/>
                    </a:p>
                  </a:txBody>
                  <a:tcPr/>
                </a:tc>
                <a:extLst>
                  <a:ext uri="{0D108BD9-81ED-4DB2-BD59-A6C34878D82A}">
                    <a16:rowId xmlns:a16="http://schemas.microsoft.com/office/drawing/2014/main" val="10000"/>
                  </a:ext>
                </a:extLst>
              </a:tr>
              <a:tr h="370840">
                <a:tc gridSpan="2" vMerge="1">
                  <a:txBody>
                    <a:bodyPr/>
                    <a:lstStyle/>
                    <a:p>
                      <a:endParaRPr lang="zh-CN" altLang="en-US" dirty="0"/>
                    </a:p>
                  </a:txBody>
                  <a:tcPr/>
                </a:tc>
                <a:tc hMerge="1" vMerge="1">
                  <a:txBody>
                    <a:bodyPr/>
                    <a:lstStyle/>
                    <a:p>
                      <a:endParaRPr lang="zh-CN" altLang="en-US" dirty="0"/>
                    </a:p>
                  </a:txBody>
                  <a:tcP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true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false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0001"/>
                  </a:ext>
                </a:extLst>
              </a:tr>
              <a:tr h="370840">
                <a:tc rowSpan="2">
                  <a:txBody>
                    <a:bodyPr/>
                    <a:lstStyle/>
                    <a:p>
                      <a:pPr algn="ctr"/>
                      <a:r>
                        <a:rPr lang="en-US" altLang="zh-CN" sz="2000" b="1" dirty="0" smtClean="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true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true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true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extLst>
                  <a:ext uri="{0D108BD9-81ED-4DB2-BD59-A6C34878D82A}">
                    <a16:rowId xmlns:a16="http://schemas.microsoft.com/office/drawing/2014/main" val="10002"/>
                  </a:ext>
                </a:extLst>
              </a:tr>
              <a:tr h="370840">
                <a:tc vMerge="1">
                  <a:txBody>
                    <a:bodyPr/>
                    <a:lstStyle/>
                    <a:p>
                      <a:endParaRPr lang="zh-CN" altLang="en-US" dirty="0"/>
                    </a:p>
                  </a:txBody>
                  <a:tcPr/>
                </a:tc>
                <a:tc>
                  <a:txBody>
                    <a:bodyPr/>
                    <a:lstStyle/>
                    <a:p>
                      <a:pPr algn="ctr"/>
                      <a:r>
                        <a:rPr lang="en-US" altLang="zh-CN" sz="2000" dirty="0" smtClean="0">
                          <a:solidFill>
                            <a:srgbClr val="FF0000"/>
                          </a:solidFill>
                          <a:latin typeface="Arial" panose="020B0604020202020204" pitchFamily="34" charset="0"/>
                          <a:cs typeface="Arial" panose="020B0604020202020204" pitchFamily="34" charset="0"/>
                        </a:rPr>
                        <a:t>false</a:t>
                      </a:r>
                      <a:endParaRPr lang="zh-CN" altLang="en-US" sz="2000" dirty="0">
                        <a:solidFill>
                          <a:srgbClr val="FF0000"/>
                        </a:solidFill>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true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tc>
                  <a:txBody>
                    <a:bodyPr/>
                    <a:lstStyle/>
                    <a:p>
                      <a:pPr algn="ctr"/>
                      <a:r>
                        <a:rPr lang="en-US" altLang="zh-CN" sz="2000" dirty="0" smtClean="0">
                          <a:solidFill>
                            <a:srgbClr val="0000FF"/>
                          </a:solidFill>
                          <a:latin typeface="Arial" panose="020B0604020202020204" pitchFamily="34" charset="0"/>
                          <a:cs typeface="Arial" panose="020B0604020202020204" pitchFamily="34" charset="0"/>
                        </a:rPr>
                        <a:t>false</a:t>
                      </a:r>
                      <a:endParaRPr lang="zh-CN" altLang="en-US" sz="2000" dirty="0">
                        <a:solidFill>
                          <a:srgbClr val="0000FF"/>
                        </a:solidFill>
                        <a:latin typeface="Arial" panose="020B0604020202020204" pitchFamily="34" charset="0"/>
                        <a:cs typeface="Arial" panose="020B0604020202020204" pitchFamily="34" charset="0"/>
                      </a:endParaRPr>
                    </a:p>
                  </a:txBody>
                  <a:tcPr anchor="ctr">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
        <p:nvSpPr>
          <p:cNvPr id="7" name="矩形 6"/>
          <p:cNvSpPr/>
          <p:nvPr/>
        </p:nvSpPr>
        <p:spPr>
          <a:xfrm>
            <a:off x="889248" y="1052736"/>
            <a:ext cx="224259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rPr>
              <a:t>真值表</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40694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603230"/>
          </a:xfrm>
        </p:spPr>
        <p:txBody>
          <a:bodyPr>
            <a:normAutofit/>
          </a:bodyPr>
          <a:lstStyle/>
          <a:p>
            <a:r>
              <a:rPr lang="zh-CN" altLang="en-US" sz="2800" b="1" dirty="0" smtClean="0"/>
              <a:t>短路原则</a:t>
            </a:r>
            <a:r>
              <a:rPr lang="en-US" altLang="zh-CN" sz="2800" b="1" dirty="0" smtClean="0"/>
              <a:t>:</a:t>
            </a:r>
          </a:p>
          <a:p>
            <a:r>
              <a:rPr lang="zh-CN" altLang="en-US" b="1" dirty="0" smtClean="0">
                <a:solidFill>
                  <a:srgbClr val="FF0000"/>
                </a:solidFill>
              </a:rPr>
              <a:t>逻辑与运算符 </a:t>
            </a:r>
            <a:r>
              <a:rPr lang="en-US" altLang="zh-CN" dirty="0" smtClean="0"/>
              <a:t>(</a:t>
            </a:r>
            <a:r>
              <a:rPr lang="en-US" altLang="zh-CN" b="1" dirty="0" smtClean="0">
                <a:solidFill>
                  <a:srgbClr val="FF0000"/>
                </a:solidFill>
              </a:rPr>
              <a:t>&amp;&amp;</a:t>
            </a:r>
            <a:r>
              <a:rPr lang="en-US" altLang="zh-CN" dirty="0" smtClean="0"/>
              <a:t>) </a:t>
            </a:r>
            <a:r>
              <a:rPr lang="zh-CN" altLang="en-US" dirty="0" smtClean="0"/>
              <a:t>与 </a:t>
            </a:r>
            <a:r>
              <a:rPr lang="zh-CN" altLang="en-US" b="1" dirty="0" smtClean="0">
                <a:solidFill>
                  <a:srgbClr val="FF0000"/>
                </a:solidFill>
              </a:rPr>
              <a:t>逻辑或运算符 </a:t>
            </a:r>
            <a:r>
              <a:rPr lang="en-US" altLang="zh-CN" dirty="0" smtClean="0"/>
              <a:t>(</a:t>
            </a:r>
            <a:r>
              <a:rPr lang="en-US" altLang="zh-CN" b="1" dirty="0" smtClean="0">
                <a:solidFill>
                  <a:srgbClr val="FF0000"/>
                </a:solidFill>
              </a:rPr>
              <a:t>||</a:t>
            </a:r>
            <a:r>
              <a:rPr lang="en-US" altLang="zh-CN" dirty="0" smtClean="0"/>
              <a:t>) </a:t>
            </a:r>
            <a:r>
              <a:rPr lang="zh-CN" altLang="en-US" dirty="0" smtClean="0"/>
              <a:t>总是</a:t>
            </a:r>
            <a:r>
              <a:rPr lang="zh-CN" altLang="en-US" dirty="0" smtClean="0">
                <a:solidFill>
                  <a:srgbClr val="0000FF"/>
                </a:solidFill>
              </a:rPr>
              <a:t>先计算左操作数的值</a:t>
            </a:r>
            <a:r>
              <a:rPr lang="en-US" altLang="zh-CN" dirty="0" smtClean="0"/>
              <a:t>, </a:t>
            </a:r>
            <a:r>
              <a:rPr lang="zh-CN" altLang="en-US" dirty="0" smtClean="0"/>
              <a:t>再计算右操作数的值。</a:t>
            </a:r>
            <a:r>
              <a:rPr lang="zh-CN" altLang="en-US" u="sng" dirty="0" smtClean="0"/>
              <a:t>只有当整个逻辑表达式的结果无法通过左操作数决定时</a:t>
            </a:r>
            <a:r>
              <a:rPr lang="en-US" altLang="zh-CN" u="sng" dirty="0" smtClean="0"/>
              <a:t>, </a:t>
            </a:r>
            <a:r>
              <a:rPr lang="zh-CN" altLang="en-US" u="sng" dirty="0" smtClean="0"/>
              <a:t>右操作数才会被计算</a:t>
            </a:r>
            <a:r>
              <a:rPr lang="zh-CN" altLang="en-US" dirty="0" smtClean="0"/>
              <a:t>。否则</a:t>
            </a:r>
            <a:r>
              <a:rPr lang="en-US" altLang="zh-CN" dirty="0" smtClean="0"/>
              <a:t>, </a:t>
            </a:r>
            <a:r>
              <a:rPr lang="zh-CN" altLang="en-US" dirty="0" smtClean="0"/>
              <a:t>右操作数的计算过程不会被执行。</a:t>
            </a:r>
            <a:endParaRPr lang="en-US" altLang="zh-CN" dirty="0" smtClean="0"/>
          </a:p>
          <a:p>
            <a:pPr>
              <a:lnSpc>
                <a:spcPct val="100000"/>
              </a:lnSpc>
            </a:pPr>
            <a:r>
              <a:rPr lang="zh-CN" altLang="en-US" dirty="0" smtClean="0"/>
              <a:t>例如</a:t>
            </a:r>
            <a:r>
              <a:rPr lang="en-US" altLang="zh-CN" dirty="0" smtClean="0"/>
              <a:t>: </a:t>
            </a:r>
            <a:r>
              <a:rPr lang="en-US" altLang="zh-CN" dirty="0" smtClean="0">
                <a:solidFill>
                  <a:srgbClr val="0000FF"/>
                </a:solidFill>
              </a:rPr>
              <a:t>int </a:t>
            </a:r>
            <a:r>
              <a:rPr lang="en-US" altLang="zh-CN" dirty="0" smtClean="0"/>
              <a:t>a = 2, b = 3;</a:t>
            </a:r>
          </a:p>
          <a:p>
            <a:pPr indent="717550">
              <a:lnSpc>
                <a:spcPct val="100000"/>
              </a:lnSpc>
            </a:pPr>
            <a:r>
              <a:rPr lang="en-US" altLang="zh-CN" dirty="0" smtClean="0"/>
              <a:t>a&gt;4</a:t>
            </a:r>
            <a:r>
              <a:rPr lang="en-US" altLang="zh-CN" dirty="0" smtClean="0">
                <a:solidFill>
                  <a:srgbClr val="FF0000"/>
                </a:solidFill>
              </a:rPr>
              <a:t>&amp;&amp;</a:t>
            </a:r>
            <a:r>
              <a:rPr lang="en-US" altLang="zh-CN" dirty="0" smtClean="0"/>
              <a:t>++b&gt;1;   </a:t>
            </a:r>
            <a:r>
              <a:rPr lang="en-US" altLang="zh-CN" dirty="0" smtClean="0">
                <a:solidFill>
                  <a:srgbClr val="00B050"/>
                </a:solidFill>
              </a:rPr>
              <a:t>// </a:t>
            </a:r>
            <a:r>
              <a:rPr lang="zh-CN" altLang="en-US" dirty="0" smtClean="0">
                <a:solidFill>
                  <a:srgbClr val="00B050"/>
                </a:solidFill>
              </a:rPr>
              <a:t>右操作数未计算</a:t>
            </a:r>
            <a:r>
              <a:rPr lang="en-US" altLang="zh-CN" dirty="0" smtClean="0">
                <a:solidFill>
                  <a:srgbClr val="00B050"/>
                </a:solidFill>
              </a:rPr>
              <a:t>, b </a:t>
            </a:r>
            <a:r>
              <a:rPr lang="zh-CN" altLang="en-US" dirty="0" smtClean="0">
                <a:solidFill>
                  <a:srgbClr val="00B050"/>
                </a:solidFill>
              </a:rPr>
              <a:t>的结果仍然为</a:t>
            </a:r>
            <a:r>
              <a:rPr lang="en-US" altLang="zh-CN" dirty="0" smtClean="0">
                <a:solidFill>
                  <a:srgbClr val="00B050"/>
                </a:solidFill>
              </a:rPr>
              <a:t> 3</a:t>
            </a:r>
          </a:p>
          <a:p>
            <a:pPr indent="717550">
              <a:lnSpc>
                <a:spcPct val="100000"/>
              </a:lnSpc>
              <a:spcAft>
                <a:spcPts val="1200"/>
              </a:spcAft>
            </a:pPr>
            <a:r>
              <a:rPr lang="en-US" altLang="zh-CN" dirty="0" smtClean="0"/>
              <a:t>a&lt;4</a:t>
            </a:r>
            <a:r>
              <a:rPr lang="en-US" altLang="zh-CN" dirty="0" smtClean="0">
                <a:solidFill>
                  <a:srgbClr val="FF0000"/>
                </a:solidFill>
              </a:rPr>
              <a:t>||</a:t>
            </a:r>
            <a:r>
              <a:rPr lang="en-US" altLang="zh-CN" dirty="0" smtClean="0"/>
              <a:t>++b&lt;5;      </a:t>
            </a:r>
            <a:r>
              <a:rPr lang="en-US" altLang="zh-CN" dirty="0" smtClean="0">
                <a:solidFill>
                  <a:srgbClr val="00B050"/>
                </a:solidFill>
              </a:rPr>
              <a:t>// </a:t>
            </a:r>
            <a:r>
              <a:rPr lang="zh-CN" altLang="en-US" dirty="0" smtClean="0">
                <a:solidFill>
                  <a:srgbClr val="00B050"/>
                </a:solidFill>
              </a:rPr>
              <a:t>右操作数未计算</a:t>
            </a:r>
            <a:r>
              <a:rPr lang="en-US" altLang="zh-CN" dirty="0" smtClean="0">
                <a:solidFill>
                  <a:srgbClr val="00B050"/>
                </a:solidFill>
              </a:rPr>
              <a:t>, b </a:t>
            </a:r>
            <a:r>
              <a:rPr lang="zh-CN" altLang="en-US" dirty="0" smtClean="0">
                <a:solidFill>
                  <a:srgbClr val="00B050"/>
                </a:solidFill>
              </a:rPr>
              <a:t>的结果仍然为</a:t>
            </a:r>
            <a:r>
              <a:rPr lang="en-US" altLang="zh-CN" dirty="0" smtClean="0">
                <a:solidFill>
                  <a:srgbClr val="00B050"/>
                </a:solidFill>
              </a:rPr>
              <a:t> 3</a:t>
            </a:r>
            <a:endParaRPr lang="en-US" altLang="zh-CN" dirty="0">
              <a:solidFill>
                <a:srgbClr val="00B050"/>
              </a:solidFill>
            </a:endParaRPr>
          </a:p>
          <a:p>
            <a:r>
              <a:rPr lang="zh-CN" altLang="en-US" sz="2800" b="1" dirty="0" smtClean="0"/>
              <a:t>关系运算符不能串联</a:t>
            </a:r>
            <a:endParaRPr lang="en-US" altLang="zh-CN" sz="2800" b="1" dirty="0" smtClean="0"/>
          </a:p>
          <a:p>
            <a:r>
              <a:rPr lang="en-US" altLang="zh-CN" dirty="0" smtClean="0"/>
              <a:t>  </a:t>
            </a:r>
            <a:r>
              <a:rPr lang="zh-CN" altLang="en-US" b="1" dirty="0" smtClean="0"/>
              <a:t>数学表达式</a:t>
            </a:r>
            <a:r>
              <a:rPr lang="en-US" altLang="zh-CN" b="1" dirty="0" smtClean="0"/>
              <a:t>: </a:t>
            </a:r>
            <a:r>
              <a:rPr lang="en-US" altLang="zh-CN" dirty="0" smtClean="0"/>
              <a:t>2</a:t>
            </a:r>
            <a:r>
              <a:rPr lang="en-US" altLang="zh-CN" dirty="0"/>
              <a:t>≤</a:t>
            </a:r>
            <a:r>
              <a:rPr lang="en-US" altLang="zh-CN" dirty="0" smtClean="0"/>
              <a:t>a≤10              </a:t>
            </a:r>
            <a:r>
              <a:rPr lang="en-US" altLang="zh-CN" b="1" dirty="0" smtClean="0"/>
              <a:t>C++</a:t>
            </a:r>
            <a:r>
              <a:rPr lang="zh-CN" altLang="en-US" b="1" dirty="0" smtClean="0"/>
              <a:t>表达式</a:t>
            </a:r>
            <a:r>
              <a:rPr lang="en-US" altLang="zh-CN" dirty="0" smtClean="0"/>
              <a:t>: a&gt;=2</a:t>
            </a:r>
            <a:r>
              <a:rPr lang="en-US" altLang="zh-CN" dirty="0" smtClean="0">
                <a:solidFill>
                  <a:srgbClr val="FF0000"/>
                </a:solidFill>
              </a:rPr>
              <a:t>&amp;&amp;</a:t>
            </a:r>
            <a:r>
              <a:rPr lang="en-US" altLang="zh-CN" dirty="0" smtClean="0"/>
              <a:t>a&lt;=10</a:t>
            </a:r>
          </a:p>
          <a:p>
            <a:r>
              <a:rPr lang="en-US" altLang="zh-CN" b="1" dirty="0" smtClean="0"/>
              <a:t>  </a:t>
            </a:r>
            <a:r>
              <a:rPr lang="zh-CN" altLang="en-US" b="1" dirty="0" smtClean="0"/>
              <a:t>数学表达式</a:t>
            </a:r>
            <a:r>
              <a:rPr lang="en-US" altLang="zh-CN" b="1" dirty="0" smtClean="0"/>
              <a:t>: </a:t>
            </a:r>
            <a:r>
              <a:rPr lang="en-US" altLang="zh-CN" dirty="0" smtClean="0"/>
              <a:t>6&lt;a≤20              </a:t>
            </a:r>
            <a:r>
              <a:rPr lang="en-US" altLang="zh-CN" b="1" dirty="0" smtClean="0"/>
              <a:t>C++</a:t>
            </a:r>
            <a:r>
              <a:rPr lang="zh-CN" altLang="en-US" b="1" dirty="0" smtClean="0"/>
              <a:t>表达式</a:t>
            </a:r>
            <a:r>
              <a:rPr lang="en-US" altLang="zh-CN" dirty="0" smtClean="0"/>
              <a:t>: a&gt;6</a:t>
            </a:r>
            <a:r>
              <a:rPr lang="en-US" altLang="zh-CN" dirty="0" smtClean="0">
                <a:solidFill>
                  <a:srgbClr val="FF0000"/>
                </a:solidFill>
              </a:rPr>
              <a:t>&amp;&amp;</a:t>
            </a:r>
            <a:r>
              <a:rPr lang="en-US" altLang="zh-CN" dirty="0" smtClean="0"/>
              <a:t>a&lt;=20</a:t>
            </a:r>
            <a:endParaRPr lang="zh-CN" altLang="en-US" dirty="0"/>
          </a:p>
        </p:txBody>
      </p:sp>
      <p:sp>
        <p:nvSpPr>
          <p:cNvPr id="3" name="标题 2"/>
          <p:cNvSpPr>
            <a:spLocks noGrp="1"/>
          </p:cNvSpPr>
          <p:nvPr>
            <p:ph type="title"/>
          </p:nvPr>
        </p:nvSpPr>
        <p:spPr/>
        <p:txBody>
          <a:bodyPr/>
          <a:lstStyle/>
          <a:p>
            <a:r>
              <a:rPr lang="en-US" altLang="zh-CN" dirty="0"/>
              <a:t>7. </a:t>
            </a:r>
            <a:r>
              <a:rPr lang="zh-CN" altLang="en-US" dirty="0"/>
              <a:t>关系与逻辑运算符</a:t>
            </a:r>
          </a:p>
        </p:txBody>
      </p:sp>
    </p:spTree>
    <p:extLst>
      <p:ext uri="{BB962C8B-B14F-4D97-AF65-F5344CB8AC3E}">
        <p14:creationId xmlns:p14="http://schemas.microsoft.com/office/powerpoint/2010/main" val="34676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486601"/>
          </a:xfrm>
        </p:spPr>
        <p:txBody>
          <a:bodyPr/>
          <a:lstStyle/>
          <a:p>
            <a:r>
              <a:rPr lang="zh-CN" altLang="en-US" b="1" dirty="0" smtClean="0"/>
              <a:t>例</a:t>
            </a:r>
            <a:r>
              <a:rPr lang="en-US" altLang="zh-CN" b="1" dirty="0" smtClean="0"/>
              <a:t>1</a:t>
            </a:r>
            <a:r>
              <a:rPr lang="en-US" altLang="zh-CN" dirty="0" smtClean="0"/>
              <a:t>: </a:t>
            </a:r>
          </a:p>
          <a:p>
            <a:pPr indent="447675">
              <a:lnSpc>
                <a:spcPct val="100000"/>
              </a:lnSpc>
            </a:pPr>
            <a:r>
              <a:rPr lang="en-US" altLang="zh-CN" dirty="0" smtClean="0">
                <a:solidFill>
                  <a:srgbClr val="0000FF"/>
                </a:solidFill>
              </a:rPr>
              <a:t>int</a:t>
            </a:r>
            <a:r>
              <a:rPr lang="en-US" altLang="zh-CN" dirty="0" smtClean="0"/>
              <a:t> a = 2, b = 3, c = 5;</a:t>
            </a:r>
          </a:p>
          <a:p>
            <a:pPr indent="447675">
              <a:lnSpc>
                <a:spcPct val="100000"/>
              </a:lnSpc>
            </a:pPr>
            <a:r>
              <a:rPr lang="en-US" altLang="zh-CN" dirty="0" smtClean="0"/>
              <a:t>a&lt;b</a:t>
            </a:r>
            <a:r>
              <a:rPr lang="en-US" altLang="zh-CN" b="1" dirty="0" smtClean="0">
                <a:solidFill>
                  <a:srgbClr val="FF0000"/>
                </a:solidFill>
              </a:rPr>
              <a:t>&amp;&amp;</a:t>
            </a:r>
            <a:r>
              <a:rPr lang="en-US" altLang="zh-CN" dirty="0" smtClean="0"/>
              <a:t>b&lt;c;</a:t>
            </a:r>
          </a:p>
          <a:p>
            <a:pPr indent="447675">
              <a:lnSpc>
                <a:spcPct val="100000"/>
              </a:lnSpc>
            </a:pPr>
            <a:r>
              <a:rPr lang="en-US" altLang="zh-CN" dirty="0" smtClean="0"/>
              <a:t>c&gt;b&gt;a;</a:t>
            </a:r>
          </a:p>
          <a:p>
            <a:pPr indent="447675">
              <a:lnSpc>
                <a:spcPct val="100000"/>
              </a:lnSpc>
              <a:spcAft>
                <a:spcPts val="2400"/>
              </a:spcAft>
            </a:pPr>
            <a:r>
              <a:rPr lang="en-US" altLang="zh-CN" dirty="0" smtClean="0"/>
              <a:t>a&gt;b</a:t>
            </a:r>
            <a:r>
              <a:rPr lang="en-US" altLang="zh-CN" b="1" dirty="0" smtClean="0">
                <a:solidFill>
                  <a:srgbClr val="FF0000"/>
                </a:solidFill>
              </a:rPr>
              <a:t>||</a:t>
            </a:r>
            <a:r>
              <a:rPr lang="en-US" altLang="zh-CN" dirty="0" smtClean="0"/>
              <a:t>b&lt;</a:t>
            </a:r>
            <a:r>
              <a:rPr lang="en-US" altLang="zh-CN" dirty="0" err="1" smtClean="0"/>
              <a:t>a+c</a:t>
            </a:r>
            <a:endParaRPr lang="en-US" altLang="zh-CN" dirty="0" smtClean="0"/>
          </a:p>
          <a:p>
            <a:r>
              <a:rPr lang="zh-CN" altLang="en-US" b="1" dirty="0" smtClean="0"/>
              <a:t>例</a:t>
            </a:r>
            <a:r>
              <a:rPr lang="en-US" altLang="zh-CN" b="1" dirty="0" smtClean="0"/>
              <a:t>2</a:t>
            </a:r>
            <a:r>
              <a:rPr lang="en-US" altLang="zh-CN" dirty="0" smtClean="0"/>
              <a:t>: </a:t>
            </a:r>
            <a:r>
              <a:rPr lang="zh-CN" altLang="en-US" dirty="0" smtClean="0"/>
              <a:t>闰年判断问题。</a:t>
            </a:r>
            <a:endParaRPr lang="en-US" altLang="zh-CN" dirty="0" smtClean="0"/>
          </a:p>
          <a:p>
            <a:r>
              <a:rPr lang="zh-CN" altLang="en-US" dirty="0" smtClean="0"/>
              <a:t>年份 </a:t>
            </a:r>
            <a:r>
              <a:rPr lang="en-US" altLang="zh-CN" dirty="0" smtClean="0">
                <a:solidFill>
                  <a:srgbClr val="0000FF"/>
                </a:solidFill>
              </a:rPr>
              <a:t>year</a:t>
            </a:r>
            <a:r>
              <a:rPr lang="en-US" altLang="zh-CN" dirty="0" smtClean="0"/>
              <a:t> </a:t>
            </a:r>
            <a:r>
              <a:rPr lang="zh-CN" altLang="en-US" dirty="0" smtClean="0"/>
              <a:t>是闰年必须满足下面条件之一</a:t>
            </a:r>
            <a:r>
              <a:rPr lang="en-US" altLang="zh-CN" dirty="0" smtClean="0"/>
              <a:t>:</a:t>
            </a:r>
          </a:p>
          <a:p>
            <a:pPr marL="342900" indent="-342900">
              <a:lnSpc>
                <a:spcPct val="100000"/>
              </a:lnSpc>
              <a:buFont typeface="Arial" panose="020B0604020202020204" pitchFamily="34" charset="0"/>
              <a:buChar char="•"/>
            </a:pPr>
            <a:r>
              <a:rPr lang="en-US" altLang="zh-CN" dirty="0" smtClean="0">
                <a:solidFill>
                  <a:srgbClr val="0000FF"/>
                </a:solidFill>
              </a:rPr>
              <a:t>year</a:t>
            </a:r>
            <a:r>
              <a:rPr lang="en-US" altLang="zh-CN" dirty="0" smtClean="0"/>
              <a:t> </a:t>
            </a:r>
            <a:r>
              <a:rPr lang="zh-CN" altLang="en-US" dirty="0" smtClean="0"/>
              <a:t>能被 </a:t>
            </a:r>
            <a:r>
              <a:rPr lang="en-US" altLang="zh-CN" dirty="0" smtClean="0"/>
              <a:t>4 </a:t>
            </a:r>
            <a:r>
              <a:rPr lang="zh-CN" altLang="en-US" dirty="0" smtClean="0"/>
              <a:t>整除</a:t>
            </a:r>
            <a:r>
              <a:rPr lang="en-US" altLang="zh-CN" dirty="0" smtClean="0"/>
              <a:t>, </a:t>
            </a:r>
            <a:r>
              <a:rPr lang="zh-CN" altLang="en-US" dirty="0" smtClean="0"/>
              <a:t>但不能被</a:t>
            </a:r>
            <a:r>
              <a:rPr lang="en-US" altLang="zh-CN" dirty="0" smtClean="0"/>
              <a:t> 100 </a:t>
            </a:r>
            <a:r>
              <a:rPr lang="zh-CN" altLang="en-US" dirty="0" smtClean="0"/>
              <a:t>整除</a:t>
            </a:r>
            <a:r>
              <a:rPr lang="en-US" altLang="zh-CN" dirty="0" smtClean="0"/>
              <a:t>;</a:t>
            </a:r>
          </a:p>
          <a:p>
            <a:pPr marL="342900" indent="-342900">
              <a:lnSpc>
                <a:spcPct val="100000"/>
              </a:lnSpc>
              <a:spcAft>
                <a:spcPts val="2400"/>
              </a:spcAft>
              <a:buFont typeface="Arial" panose="020B0604020202020204" pitchFamily="34" charset="0"/>
              <a:buChar char="•"/>
            </a:pPr>
            <a:r>
              <a:rPr lang="en-US" altLang="zh-CN" dirty="0" smtClean="0">
                <a:solidFill>
                  <a:srgbClr val="0000FF"/>
                </a:solidFill>
              </a:rPr>
              <a:t>year</a:t>
            </a:r>
            <a:r>
              <a:rPr lang="en-US" altLang="zh-CN" dirty="0" smtClean="0"/>
              <a:t> </a:t>
            </a:r>
            <a:r>
              <a:rPr lang="zh-CN" altLang="en-US" dirty="0" smtClean="0"/>
              <a:t>能被 </a:t>
            </a:r>
            <a:r>
              <a:rPr lang="en-US" altLang="zh-CN" dirty="0" smtClean="0"/>
              <a:t>400 </a:t>
            </a:r>
            <a:r>
              <a:rPr lang="zh-CN" altLang="en-US" dirty="0" smtClean="0"/>
              <a:t>整除。</a:t>
            </a:r>
            <a:endParaRPr lang="en-US" altLang="zh-CN" dirty="0" smtClean="0"/>
          </a:p>
          <a:p>
            <a:pPr>
              <a:lnSpc>
                <a:spcPct val="100000"/>
              </a:lnSpc>
            </a:pPr>
            <a:r>
              <a:rPr lang="en-US" altLang="zh-CN" dirty="0" smtClean="0"/>
              <a:t>    (</a:t>
            </a:r>
            <a:r>
              <a:rPr lang="en-US" altLang="zh-CN" dirty="0" smtClean="0">
                <a:solidFill>
                  <a:srgbClr val="0000FF"/>
                </a:solidFill>
              </a:rPr>
              <a:t>year</a:t>
            </a:r>
            <a:r>
              <a:rPr lang="en-US" altLang="zh-CN" dirty="0" smtClean="0"/>
              <a:t>%4==0</a:t>
            </a:r>
            <a:r>
              <a:rPr lang="en-US" altLang="zh-CN" b="1" dirty="0" smtClean="0">
                <a:solidFill>
                  <a:srgbClr val="FF0000"/>
                </a:solidFill>
              </a:rPr>
              <a:t>&amp;&amp;</a:t>
            </a:r>
            <a:r>
              <a:rPr lang="en-US" altLang="zh-CN" dirty="0" smtClean="0">
                <a:solidFill>
                  <a:srgbClr val="0000FF"/>
                </a:solidFill>
              </a:rPr>
              <a:t>year</a:t>
            </a:r>
            <a:r>
              <a:rPr lang="en-US" altLang="zh-CN" dirty="0" smtClean="0"/>
              <a:t>%100!=0) </a:t>
            </a:r>
            <a:r>
              <a:rPr lang="en-US" altLang="zh-CN" b="1" dirty="0" smtClean="0">
                <a:solidFill>
                  <a:srgbClr val="FF0000"/>
                </a:solidFill>
              </a:rPr>
              <a:t>||</a:t>
            </a:r>
            <a:r>
              <a:rPr lang="en-US" altLang="zh-CN" dirty="0" smtClean="0"/>
              <a:t> (</a:t>
            </a:r>
            <a:r>
              <a:rPr lang="en-US" altLang="zh-CN" dirty="0" smtClean="0">
                <a:solidFill>
                  <a:srgbClr val="0000FF"/>
                </a:solidFill>
              </a:rPr>
              <a:t>year</a:t>
            </a:r>
            <a:r>
              <a:rPr lang="en-US" altLang="zh-CN" dirty="0" smtClean="0"/>
              <a:t>%400==0)</a:t>
            </a:r>
          </a:p>
        </p:txBody>
      </p:sp>
      <p:sp>
        <p:nvSpPr>
          <p:cNvPr id="3" name="标题 2"/>
          <p:cNvSpPr>
            <a:spLocks noGrp="1"/>
          </p:cNvSpPr>
          <p:nvPr>
            <p:ph type="title"/>
          </p:nvPr>
        </p:nvSpPr>
        <p:spPr/>
        <p:txBody>
          <a:bodyPr/>
          <a:lstStyle/>
          <a:p>
            <a:r>
              <a:rPr lang="en-US" altLang="zh-CN" dirty="0"/>
              <a:t>7. </a:t>
            </a:r>
            <a:r>
              <a:rPr lang="zh-CN" altLang="en-US" dirty="0"/>
              <a:t>关系与逻辑运算符</a:t>
            </a:r>
          </a:p>
        </p:txBody>
      </p:sp>
      <p:sp>
        <p:nvSpPr>
          <p:cNvPr id="4" name="文本框 3"/>
          <p:cNvSpPr txBox="1"/>
          <p:nvPr/>
        </p:nvSpPr>
        <p:spPr>
          <a:xfrm>
            <a:off x="3203848" y="1999609"/>
            <a:ext cx="710451" cy="461665"/>
          </a:xfrm>
          <a:prstGeom prst="rect">
            <a:avLst/>
          </a:prstGeom>
          <a:noFill/>
        </p:spPr>
        <p:txBody>
          <a:bodyPr wrap="none" rtlCol="0">
            <a:spAutoFit/>
          </a:bodyPr>
          <a:lstStyle/>
          <a:p>
            <a:r>
              <a:rPr lang="en-US" altLang="zh-CN" sz="2400" dirty="0" smtClean="0">
                <a:solidFill>
                  <a:srgbClr val="FF0000"/>
                </a:solidFill>
                <a:latin typeface="Arial" panose="020B0604020202020204" pitchFamily="34" charset="0"/>
                <a:cs typeface="Arial" panose="020B0604020202020204" pitchFamily="34" charset="0"/>
              </a:rPr>
              <a:t>true</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5" name="文本框 4"/>
          <p:cNvSpPr txBox="1"/>
          <p:nvPr/>
        </p:nvSpPr>
        <p:spPr>
          <a:xfrm>
            <a:off x="3203848" y="2461274"/>
            <a:ext cx="835485" cy="461665"/>
          </a:xfrm>
          <a:prstGeom prst="rect">
            <a:avLst/>
          </a:prstGeom>
          <a:noFill/>
        </p:spPr>
        <p:txBody>
          <a:bodyPr wrap="none" rtlCol="0">
            <a:spAutoFit/>
          </a:bodyPr>
          <a:lstStyle/>
          <a:p>
            <a:r>
              <a:rPr lang="en-US" altLang="zh-CN" sz="2400" dirty="0" smtClean="0">
                <a:solidFill>
                  <a:srgbClr val="FF0000"/>
                </a:solidFill>
                <a:latin typeface="Arial" panose="020B0604020202020204" pitchFamily="34" charset="0"/>
                <a:cs typeface="Arial" panose="020B0604020202020204" pitchFamily="34" charset="0"/>
              </a:rPr>
              <a:t>false</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6" name="文本框 5"/>
          <p:cNvSpPr txBox="1"/>
          <p:nvPr/>
        </p:nvSpPr>
        <p:spPr>
          <a:xfrm>
            <a:off x="3203848" y="2852936"/>
            <a:ext cx="715260" cy="461665"/>
          </a:xfrm>
          <a:prstGeom prst="rect">
            <a:avLst/>
          </a:prstGeom>
          <a:noFill/>
        </p:spPr>
        <p:txBody>
          <a:bodyPr wrap="none" rtlCol="0">
            <a:spAutoFit/>
          </a:bodyPr>
          <a:lstStyle/>
          <a:p>
            <a:r>
              <a:rPr lang="en-US" altLang="zh-CN" sz="2400" dirty="0" smtClean="0">
                <a:solidFill>
                  <a:srgbClr val="FF0000"/>
                </a:solidFill>
                <a:latin typeface="Arial" panose="020B0604020202020204" pitchFamily="34" charset="0"/>
                <a:cs typeface="Arial" panose="020B0604020202020204" pitchFamily="34" charset="0"/>
              </a:rPr>
              <a:t>true</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97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3" dur="5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smtClean="0"/>
              <a:t>表达式</a:t>
            </a:r>
            <a:r>
              <a:rPr lang="en-US" altLang="zh-CN" sz="2800" b="1" dirty="0" smtClean="0"/>
              <a:t>:</a:t>
            </a:r>
          </a:p>
          <a:p>
            <a:r>
              <a:rPr lang="zh-CN" altLang="en-US" dirty="0" smtClean="0"/>
              <a:t>一个</a:t>
            </a:r>
            <a:r>
              <a:rPr lang="zh-CN" altLang="en-US" b="1" dirty="0" smtClean="0">
                <a:solidFill>
                  <a:srgbClr val="FF0000"/>
                </a:solidFill>
              </a:rPr>
              <a:t>表达式</a:t>
            </a:r>
            <a:r>
              <a:rPr lang="zh-CN" altLang="en-US" dirty="0" smtClean="0"/>
              <a:t>是由</a:t>
            </a:r>
            <a:r>
              <a:rPr lang="zh-CN" altLang="en-US" b="1" dirty="0" smtClean="0">
                <a:solidFill>
                  <a:srgbClr val="0000FF"/>
                </a:solidFill>
              </a:rPr>
              <a:t>运算符</a:t>
            </a:r>
            <a:r>
              <a:rPr lang="zh-CN" altLang="en-US" dirty="0" smtClean="0"/>
              <a:t>所连接的一个或多个</a:t>
            </a:r>
            <a:r>
              <a:rPr lang="zh-CN" altLang="en-US" b="1" dirty="0" smtClean="0">
                <a:solidFill>
                  <a:srgbClr val="0000FF"/>
                </a:solidFill>
              </a:rPr>
              <a:t>操作数</a:t>
            </a:r>
            <a:r>
              <a:rPr lang="zh-CN" altLang="en-US" dirty="0" smtClean="0"/>
              <a:t>所组成的序列。每个表达式都产生一个</a:t>
            </a:r>
            <a:r>
              <a:rPr lang="zh-CN" altLang="en-US" b="1" dirty="0" smtClean="0">
                <a:solidFill>
                  <a:srgbClr val="FF0000"/>
                </a:solidFill>
              </a:rPr>
              <a:t>结果</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运算符</a:t>
            </a:r>
            <a:r>
              <a:rPr lang="en-US" altLang="zh-CN" dirty="0" smtClean="0"/>
              <a:t>: </a:t>
            </a:r>
            <a:r>
              <a:rPr lang="zh-CN" altLang="en-US" dirty="0" smtClean="0"/>
              <a:t>用来表征表达式所进行的操作的符号。</a:t>
            </a:r>
            <a:r>
              <a:rPr lang="en-US" altLang="zh-CN" dirty="0" smtClean="0"/>
              <a:t>C++</a:t>
            </a:r>
            <a:r>
              <a:rPr lang="zh-CN" altLang="en-US" dirty="0" smtClean="0"/>
              <a:t>定义了一系列的运算符</a:t>
            </a:r>
            <a:r>
              <a:rPr lang="en-US" altLang="zh-CN" dirty="0" smtClean="0"/>
              <a:t>, </a:t>
            </a:r>
            <a:r>
              <a:rPr lang="zh-CN" altLang="en-US" dirty="0" smtClean="0"/>
              <a:t>以及这些运算符作用于基本内置类型的数据时所代表的含意。</a:t>
            </a:r>
            <a:r>
              <a:rPr lang="en-US" altLang="zh-CN" dirty="0" smtClean="0"/>
              <a:t>C++</a:t>
            </a:r>
            <a:r>
              <a:rPr lang="zh-CN" altLang="en-US" dirty="0" smtClean="0"/>
              <a:t>也为这些运算符定义了相应的</a:t>
            </a:r>
            <a:r>
              <a:rPr lang="zh-CN" altLang="en-US" dirty="0" smtClean="0">
                <a:solidFill>
                  <a:srgbClr val="FF0000"/>
                </a:solidFill>
              </a:rPr>
              <a:t>优先级</a:t>
            </a:r>
            <a:r>
              <a:rPr lang="zh-CN" altLang="en-US" dirty="0" smtClean="0"/>
              <a:t>和</a:t>
            </a:r>
            <a:r>
              <a:rPr lang="zh-CN" altLang="en-US" dirty="0" smtClean="0">
                <a:solidFill>
                  <a:srgbClr val="FF0000"/>
                </a:solidFill>
              </a:rPr>
              <a:t>结合性</a:t>
            </a:r>
            <a:r>
              <a:rPr lang="en-US" altLang="zh-CN" dirty="0" smtClean="0"/>
              <a:t>, </a:t>
            </a:r>
            <a:r>
              <a:rPr lang="zh-CN" altLang="en-US" dirty="0" smtClean="0"/>
              <a:t>以及每个运算符所能操作的</a:t>
            </a:r>
            <a:r>
              <a:rPr lang="zh-CN" altLang="en-US" dirty="0" smtClean="0">
                <a:solidFill>
                  <a:srgbClr val="FF0000"/>
                </a:solidFill>
              </a:rPr>
              <a:t>操作数个数</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操作数</a:t>
            </a:r>
            <a:r>
              <a:rPr lang="en-US" altLang="zh-CN" dirty="0" smtClean="0"/>
              <a:t>: </a:t>
            </a:r>
            <a:r>
              <a:rPr lang="zh-CN" altLang="en-US" dirty="0" smtClean="0"/>
              <a:t>表达式中所操作的</a:t>
            </a:r>
            <a:r>
              <a:rPr lang="zh-CN" altLang="en-US" dirty="0" smtClean="0">
                <a:solidFill>
                  <a:srgbClr val="FF0000"/>
                </a:solidFill>
              </a:rPr>
              <a:t>值</a:t>
            </a:r>
            <a:r>
              <a:rPr lang="en-US" altLang="zh-CN" dirty="0" smtClean="0"/>
              <a:t> (</a:t>
            </a:r>
            <a:r>
              <a:rPr lang="zh-CN" altLang="en-US" dirty="0" smtClean="0"/>
              <a:t>或</a:t>
            </a:r>
            <a:r>
              <a:rPr lang="zh-CN" altLang="en-US" dirty="0" smtClean="0">
                <a:solidFill>
                  <a:srgbClr val="FF0000"/>
                </a:solidFill>
              </a:rPr>
              <a:t>数据</a:t>
            </a:r>
            <a:r>
              <a:rPr lang="en-US" altLang="zh-CN" dirty="0" smtClean="0"/>
              <a:t>)</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结果</a:t>
            </a:r>
            <a:r>
              <a:rPr lang="en-US" altLang="zh-CN" dirty="0" smtClean="0"/>
              <a:t>: </a:t>
            </a:r>
            <a:r>
              <a:rPr lang="zh-CN" altLang="en-US" dirty="0" smtClean="0"/>
              <a:t>表达式运算完所产生的结果。</a:t>
            </a:r>
            <a:endParaRPr lang="en-US" altLang="zh-CN" dirty="0" smtClean="0"/>
          </a:p>
          <a:p>
            <a:pPr indent="268288"/>
            <a:r>
              <a:rPr lang="zh-CN" altLang="en-US" dirty="0" smtClean="0"/>
              <a:t>例如</a:t>
            </a:r>
            <a:r>
              <a:rPr lang="en-US" altLang="zh-CN" dirty="0" smtClean="0"/>
              <a:t>:   </a:t>
            </a:r>
          </a:p>
          <a:p>
            <a:pPr indent="268288"/>
            <a:r>
              <a:rPr lang="en-US" altLang="zh-CN" dirty="0" smtClean="0"/>
              <a:t>3 + 2     </a:t>
            </a:r>
            <a:r>
              <a:rPr lang="zh-CN" altLang="en-US" dirty="0" smtClean="0"/>
              <a:t>运算符</a:t>
            </a:r>
            <a:r>
              <a:rPr lang="en-US" altLang="zh-CN" dirty="0" smtClean="0"/>
              <a:t>: </a:t>
            </a:r>
            <a:r>
              <a:rPr lang="en-US" altLang="zh-CN" dirty="0" smtClean="0">
                <a:solidFill>
                  <a:srgbClr val="FF0000"/>
                </a:solidFill>
              </a:rPr>
              <a:t>+</a:t>
            </a:r>
            <a:r>
              <a:rPr lang="en-US" altLang="zh-CN" dirty="0" smtClean="0"/>
              <a:t>     </a:t>
            </a:r>
            <a:r>
              <a:rPr lang="zh-CN" altLang="en-US" dirty="0" smtClean="0"/>
              <a:t>操作数</a:t>
            </a:r>
            <a:r>
              <a:rPr lang="en-US" altLang="zh-CN" dirty="0" smtClean="0"/>
              <a:t>: </a:t>
            </a:r>
            <a:r>
              <a:rPr lang="en-US" altLang="zh-CN" dirty="0" smtClean="0">
                <a:solidFill>
                  <a:srgbClr val="FF0000"/>
                </a:solidFill>
              </a:rPr>
              <a:t>3</a:t>
            </a:r>
            <a:r>
              <a:rPr lang="en-US" altLang="zh-CN" dirty="0" smtClean="0"/>
              <a:t>, </a:t>
            </a:r>
            <a:r>
              <a:rPr lang="en-US" altLang="zh-CN" dirty="0" smtClean="0">
                <a:solidFill>
                  <a:srgbClr val="FF0000"/>
                </a:solidFill>
              </a:rPr>
              <a:t>2</a:t>
            </a:r>
            <a:r>
              <a:rPr lang="en-US" altLang="zh-CN" dirty="0" smtClean="0"/>
              <a:t>     </a:t>
            </a:r>
            <a:r>
              <a:rPr lang="zh-CN" altLang="en-US" dirty="0" smtClean="0"/>
              <a:t>结果</a:t>
            </a:r>
            <a:r>
              <a:rPr lang="en-US" altLang="zh-CN" dirty="0" smtClean="0"/>
              <a:t>: </a:t>
            </a:r>
            <a:r>
              <a:rPr lang="en-US" altLang="zh-CN" dirty="0" smtClean="0">
                <a:solidFill>
                  <a:srgbClr val="FF0000"/>
                </a:solidFill>
              </a:rPr>
              <a:t>5</a:t>
            </a:r>
            <a:endParaRPr lang="zh-CN" altLang="en-US" dirty="0">
              <a:solidFill>
                <a:srgbClr val="FF0000"/>
              </a:solidFill>
            </a:endParaRPr>
          </a:p>
        </p:txBody>
      </p:sp>
      <p:sp>
        <p:nvSpPr>
          <p:cNvPr id="3" name="标题 2"/>
          <p:cNvSpPr>
            <a:spLocks noGrp="1"/>
          </p:cNvSpPr>
          <p:nvPr>
            <p:ph type="title"/>
          </p:nvPr>
        </p:nvSpPr>
        <p:spPr/>
        <p:txBody>
          <a:bodyPr/>
          <a:lstStyle/>
          <a:p>
            <a:r>
              <a:rPr lang="en-US" altLang="zh-CN" dirty="0"/>
              <a:t>1. </a:t>
            </a:r>
            <a:r>
              <a:rPr lang="zh-CN" altLang="en-US" dirty="0" smtClean="0"/>
              <a:t>表达式与运算符</a:t>
            </a:r>
            <a:endParaRPr lang="zh-CN" altLang="en-US" dirty="0"/>
          </a:p>
        </p:txBody>
      </p:sp>
    </p:spTree>
    <p:extLst>
      <p:ext uri="{BB962C8B-B14F-4D97-AF65-F5344CB8AC3E}">
        <p14:creationId xmlns:p14="http://schemas.microsoft.com/office/powerpoint/2010/main" val="203479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832648"/>
          </a:xfrm>
        </p:spPr>
        <p:txBody>
          <a:bodyPr>
            <a:normAutofit/>
          </a:bodyPr>
          <a:lstStyle/>
          <a:p>
            <a:r>
              <a:rPr lang="en-US" altLang="zh-CN" dirty="0" err="1">
                <a:solidFill>
                  <a:srgbClr val="FF0000"/>
                </a:solidFill>
              </a:rPr>
              <a:t>sizeof</a:t>
            </a:r>
            <a:r>
              <a:rPr lang="en-US" altLang="zh-CN" dirty="0"/>
              <a:t> </a:t>
            </a:r>
            <a:r>
              <a:rPr lang="zh-CN" altLang="en-US" dirty="0"/>
              <a:t>运算符用于</a:t>
            </a:r>
            <a:r>
              <a:rPr lang="zh-CN" altLang="en-US" dirty="0" smtClean="0"/>
              <a:t>计算一个</a:t>
            </a:r>
            <a:r>
              <a:rPr lang="zh-CN" altLang="en-US" b="1" dirty="0" smtClean="0">
                <a:solidFill>
                  <a:srgbClr val="0000FF"/>
                </a:solidFill>
              </a:rPr>
              <a:t>对象</a:t>
            </a:r>
            <a:r>
              <a:rPr lang="zh-CN" altLang="en-US" dirty="0" smtClean="0"/>
              <a:t>或一个</a:t>
            </a:r>
            <a:r>
              <a:rPr lang="zh-CN" altLang="en-US" b="1" dirty="0" smtClean="0">
                <a:solidFill>
                  <a:srgbClr val="0000FF"/>
                </a:solidFill>
              </a:rPr>
              <a:t>类型</a:t>
            </a:r>
            <a:r>
              <a:rPr lang="zh-CN" altLang="en-US" dirty="0" smtClean="0"/>
              <a:t>所占存储空间的大小 </a:t>
            </a:r>
            <a:r>
              <a:rPr lang="en-US" altLang="zh-CN" dirty="0" smtClean="0"/>
              <a:t>(</a:t>
            </a:r>
            <a:r>
              <a:rPr lang="zh-CN" altLang="en-US" dirty="0" smtClean="0"/>
              <a:t>以字节表示</a:t>
            </a:r>
            <a:r>
              <a:rPr lang="en-US" altLang="zh-CN" dirty="0" smtClean="0"/>
              <a:t>)</a:t>
            </a:r>
            <a:r>
              <a:rPr lang="zh-CN" altLang="en-US" dirty="0" smtClean="0"/>
              <a:t>。</a:t>
            </a:r>
            <a:r>
              <a:rPr lang="en-US" altLang="zh-CN" dirty="0" err="1" smtClean="0">
                <a:solidFill>
                  <a:srgbClr val="FF0000"/>
                </a:solidFill>
              </a:rPr>
              <a:t>sizeof</a:t>
            </a:r>
            <a:r>
              <a:rPr lang="en-US" altLang="zh-CN" dirty="0" smtClean="0"/>
              <a:t> </a:t>
            </a:r>
            <a:r>
              <a:rPr lang="zh-CN" altLang="en-US" dirty="0"/>
              <a:t>运算符的结果类型为</a:t>
            </a:r>
            <a:r>
              <a:rPr lang="en-US" altLang="zh-CN" dirty="0"/>
              <a:t> </a:t>
            </a:r>
            <a:r>
              <a:rPr lang="en-US" altLang="zh-CN" dirty="0" err="1" smtClean="0">
                <a:solidFill>
                  <a:srgbClr val="0000FF"/>
                </a:solidFill>
              </a:rPr>
              <a:t>size_t</a:t>
            </a:r>
            <a:r>
              <a:rPr lang="zh-CN" altLang="en-US" dirty="0" smtClean="0"/>
              <a:t>。</a:t>
            </a:r>
            <a:r>
              <a:rPr lang="en-US" altLang="zh-CN" dirty="0" smtClean="0"/>
              <a:t> </a:t>
            </a:r>
          </a:p>
          <a:p>
            <a:r>
              <a:rPr lang="zh-CN" altLang="en-US" b="1" dirty="0" smtClean="0"/>
              <a:t>格式</a:t>
            </a:r>
            <a:r>
              <a:rPr lang="en-US" altLang="zh-CN" dirty="0" smtClean="0"/>
              <a:t>:</a:t>
            </a:r>
          </a:p>
          <a:p>
            <a:pPr indent="358775">
              <a:lnSpc>
                <a:spcPct val="100000"/>
              </a:lnSpc>
            </a:pPr>
            <a:r>
              <a:rPr lang="en-US" altLang="zh-CN" dirty="0" err="1" smtClean="0">
                <a:solidFill>
                  <a:srgbClr val="FF0000"/>
                </a:solidFill>
              </a:rPr>
              <a:t>sizeof</a:t>
            </a:r>
            <a:r>
              <a:rPr lang="en-US" altLang="zh-CN" dirty="0" smtClean="0"/>
              <a:t> (</a:t>
            </a:r>
            <a:r>
              <a:rPr lang="en-US" altLang="zh-CN" dirty="0" smtClean="0">
                <a:solidFill>
                  <a:srgbClr val="0000FF"/>
                </a:solidFill>
              </a:rPr>
              <a:t>type name</a:t>
            </a:r>
            <a:r>
              <a:rPr lang="en-US" altLang="zh-CN" dirty="0" smtClean="0"/>
              <a:t>);</a:t>
            </a:r>
          </a:p>
          <a:p>
            <a:pPr indent="358775">
              <a:lnSpc>
                <a:spcPct val="100000"/>
              </a:lnSpc>
            </a:pPr>
            <a:r>
              <a:rPr lang="en-US" altLang="zh-CN" dirty="0" smtClean="0">
                <a:solidFill>
                  <a:srgbClr val="FF0000"/>
                </a:solidFill>
              </a:rPr>
              <a:t>sizeof</a:t>
            </a:r>
            <a:r>
              <a:rPr lang="en-US" altLang="zh-CN" dirty="0" smtClean="0"/>
              <a:t> (</a:t>
            </a:r>
            <a:r>
              <a:rPr lang="en-US" altLang="zh-CN" dirty="0" smtClean="0">
                <a:solidFill>
                  <a:srgbClr val="FF3399"/>
                </a:solidFill>
              </a:rPr>
              <a:t>expression</a:t>
            </a:r>
            <a:r>
              <a:rPr lang="en-US" altLang="zh-CN" dirty="0" smtClean="0"/>
              <a:t>);</a:t>
            </a:r>
          </a:p>
          <a:p>
            <a:pPr indent="358775">
              <a:lnSpc>
                <a:spcPct val="100000"/>
              </a:lnSpc>
            </a:pPr>
            <a:r>
              <a:rPr lang="en-US" altLang="zh-CN" dirty="0" smtClean="0">
                <a:solidFill>
                  <a:srgbClr val="FF0000"/>
                </a:solidFill>
              </a:rPr>
              <a:t>sizeof</a:t>
            </a:r>
            <a:r>
              <a:rPr lang="en-US" altLang="zh-CN" dirty="0" smtClean="0"/>
              <a:t> </a:t>
            </a:r>
            <a:r>
              <a:rPr lang="en-US" altLang="zh-CN" dirty="0" smtClean="0">
                <a:solidFill>
                  <a:srgbClr val="FF3399"/>
                </a:solidFill>
              </a:rPr>
              <a:t>expression</a:t>
            </a:r>
            <a:r>
              <a:rPr lang="en-US" altLang="zh-CN" dirty="0" smtClean="0"/>
              <a:t>;          </a:t>
            </a:r>
            <a:r>
              <a:rPr lang="en-US" altLang="zh-CN" dirty="0" smtClean="0">
                <a:solidFill>
                  <a:srgbClr val="00B050"/>
                </a:solidFill>
              </a:rPr>
              <a:t>// </a:t>
            </a:r>
            <a:r>
              <a:rPr lang="zh-CN" altLang="en-US" dirty="0" smtClean="0">
                <a:solidFill>
                  <a:srgbClr val="00B050"/>
                </a:solidFill>
              </a:rPr>
              <a:t>不推荐使用</a:t>
            </a:r>
            <a:endParaRPr lang="en-US" altLang="zh-CN" dirty="0" smtClean="0">
              <a:solidFill>
                <a:srgbClr val="00B050"/>
              </a:solidFill>
            </a:endParaRPr>
          </a:p>
          <a:p>
            <a:pPr>
              <a:spcAft>
                <a:spcPts val="600"/>
              </a:spcAft>
            </a:pPr>
            <a:r>
              <a:rPr lang="zh-CN" altLang="en-US" b="1" dirty="0" smtClean="0"/>
              <a:t>说明</a:t>
            </a:r>
            <a:r>
              <a:rPr lang="en-US" altLang="zh-CN" b="1" dirty="0" smtClean="0"/>
              <a:t>: </a:t>
            </a:r>
            <a:r>
              <a:rPr lang="zh-CN" altLang="en-US" dirty="0" smtClean="0"/>
              <a:t>将</a:t>
            </a:r>
            <a:r>
              <a:rPr lang="en-US" altLang="zh-CN" dirty="0" smtClean="0"/>
              <a:t> </a:t>
            </a:r>
            <a:r>
              <a:rPr lang="en-US" altLang="zh-CN" dirty="0" err="1" smtClean="0">
                <a:solidFill>
                  <a:srgbClr val="FF0000"/>
                </a:solidFill>
              </a:rPr>
              <a:t>sizeof</a:t>
            </a:r>
            <a:r>
              <a:rPr lang="en-US" altLang="zh-CN" dirty="0" smtClean="0">
                <a:solidFill>
                  <a:srgbClr val="FF0000"/>
                </a:solidFill>
              </a:rPr>
              <a:t> </a:t>
            </a:r>
            <a:r>
              <a:rPr lang="zh-CN" altLang="en-US" dirty="0" smtClean="0"/>
              <a:t>运算符作用于一个表达式时</a:t>
            </a:r>
            <a:r>
              <a:rPr lang="en-US" altLang="zh-CN" dirty="0" smtClean="0"/>
              <a:t>, </a:t>
            </a:r>
            <a:r>
              <a:rPr lang="zh-CN" altLang="en-US" dirty="0" smtClean="0"/>
              <a:t>结果为</a:t>
            </a:r>
            <a:r>
              <a:rPr lang="zh-CN" altLang="en-US" dirty="0" smtClean="0">
                <a:solidFill>
                  <a:srgbClr val="0000FF"/>
                </a:solidFill>
              </a:rPr>
              <a:t>表达式的结果所对应的类型</a:t>
            </a:r>
            <a:r>
              <a:rPr lang="zh-CN" altLang="en-US" dirty="0" smtClean="0"/>
              <a:t>的存储空间大小 </a:t>
            </a:r>
            <a:r>
              <a:rPr lang="en-US" altLang="zh-CN" dirty="0" smtClean="0"/>
              <a:t>(bytes)</a:t>
            </a:r>
            <a:r>
              <a:rPr lang="zh-CN" altLang="en-US" dirty="0" smtClean="0"/>
              <a:t>。</a:t>
            </a:r>
            <a:endParaRPr lang="en-US" altLang="zh-CN" dirty="0" smtClean="0"/>
          </a:p>
          <a:p>
            <a:pPr>
              <a:lnSpc>
                <a:spcPct val="100000"/>
              </a:lnSpc>
              <a:spcBef>
                <a:spcPts val="0"/>
              </a:spcBef>
              <a:spcAft>
                <a:spcPts val="200"/>
              </a:spcAft>
            </a:pPr>
            <a:r>
              <a:rPr lang="zh-CN" altLang="en-US" dirty="0" smtClean="0"/>
              <a:t>例如</a:t>
            </a:r>
            <a:r>
              <a:rPr lang="en-US" altLang="zh-CN" dirty="0" smtClean="0"/>
              <a:t>:     </a:t>
            </a:r>
            <a:r>
              <a:rPr lang="en-US" altLang="zh-CN" dirty="0" smtClean="0">
                <a:solidFill>
                  <a:srgbClr val="0000FF"/>
                </a:solidFill>
              </a:rPr>
              <a:t>int </a:t>
            </a:r>
            <a:r>
              <a:rPr lang="en-US" altLang="zh-CN" dirty="0" smtClean="0"/>
              <a:t>a = 2;</a:t>
            </a:r>
          </a:p>
          <a:p>
            <a:pPr indent="1076325">
              <a:lnSpc>
                <a:spcPct val="100000"/>
              </a:lnSpc>
              <a:spcBef>
                <a:spcPts val="0"/>
              </a:spcBef>
              <a:spcAft>
                <a:spcPts val="200"/>
              </a:spcAft>
            </a:pPr>
            <a:r>
              <a:rPr lang="en-US" altLang="zh-CN" dirty="0" smtClean="0">
                <a:solidFill>
                  <a:srgbClr val="FF0000"/>
                </a:solidFill>
              </a:rPr>
              <a:t>sizeof</a:t>
            </a:r>
            <a:r>
              <a:rPr lang="en-US" altLang="zh-CN" dirty="0" smtClean="0"/>
              <a:t>(</a:t>
            </a:r>
            <a:r>
              <a:rPr lang="en-US" altLang="zh-CN" dirty="0" smtClean="0">
                <a:solidFill>
                  <a:srgbClr val="0000FF"/>
                </a:solidFill>
              </a:rPr>
              <a:t>double</a:t>
            </a:r>
            <a:r>
              <a:rPr lang="en-US" altLang="zh-CN" dirty="0" smtClean="0"/>
              <a:t>);        </a:t>
            </a:r>
            <a:r>
              <a:rPr lang="en-US" altLang="zh-CN" dirty="0" smtClean="0">
                <a:solidFill>
                  <a:srgbClr val="00B050"/>
                </a:solidFill>
              </a:rPr>
              <a:t>// </a:t>
            </a:r>
            <a:r>
              <a:rPr lang="zh-CN" altLang="en-US" dirty="0" smtClean="0">
                <a:solidFill>
                  <a:srgbClr val="00B050"/>
                </a:solidFill>
              </a:rPr>
              <a:t>类型 </a:t>
            </a:r>
            <a:r>
              <a:rPr lang="en-US" altLang="zh-CN" dirty="0" smtClean="0">
                <a:solidFill>
                  <a:srgbClr val="00B050"/>
                </a:solidFill>
              </a:rPr>
              <a:t>double</a:t>
            </a:r>
          </a:p>
          <a:p>
            <a:pPr indent="1076325">
              <a:lnSpc>
                <a:spcPct val="100000"/>
              </a:lnSpc>
              <a:spcBef>
                <a:spcPts val="0"/>
              </a:spcBef>
              <a:spcAft>
                <a:spcPts val="200"/>
              </a:spcAft>
            </a:pPr>
            <a:r>
              <a:rPr lang="en-US" altLang="zh-CN" dirty="0" smtClean="0">
                <a:solidFill>
                  <a:srgbClr val="FF0000"/>
                </a:solidFill>
              </a:rPr>
              <a:t>sizeof</a:t>
            </a:r>
            <a:r>
              <a:rPr lang="en-US" altLang="zh-CN" dirty="0" smtClean="0"/>
              <a:t>(a);                 </a:t>
            </a:r>
            <a:r>
              <a:rPr lang="en-US" altLang="zh-CN" dirty="0" smtClean="0">
                <a:solidFill>
                  <a:srgbClr val="00B050"/>
                </a:solidFill>
              </a:rPr>
              <a:t>// </a:t>
            </a:r>
            <a:r>
              <a:rPr lang="zh-CN" altLang="en-US" dirty="0" smtClean="0">
                <a:solidFill>
                  <a:srgbClr val="00B050"/>
                </a:solidFill>
              </a:rPr>
              <a:t>类型 </a:t>
            </a:r>
            <a:r>
              <a:rPr lang="en-US" altLang="zh-CN" dirty="0" err="1" smtClean="0">
                <a:solidFill>
                  <a:srgbClr val="00B050"/>
                </a:solidFill>
              </a:rPr>
              <a:t>int</a:t>
            </a:r>
            <a:endParaRPr lang="en-US" altLang="zh-CN" dirty="0" smtClean="0">
              <a:solidFill>
                <a:srgbClr val="00B050"/>
              </a:solidFill>
            </a:endParaRPr>
          </a:p>
          <a:p>
            <a:pPr indent="1076325">
              <a:lnSpc>
                <a:spcPct val="100000"/>
              </a:lnSpc>
              <a:spcBef>
                <a:spcPts val="0"/>
              </a:spcBef>
              <a:spcAft>
                <a:spcPts val="200"/>
              </a:spcAft>
            </a:pPr>
            <a:r>
              <a:rPr lang="en-US" altLang="zh-CN" dirty="0" err="1" smtClean="0">
                <a:solidFill>
                  <a:srgbClr val="FF0000"/>
                </a:solidFill>
              </a:rPr>
              <a:t>sizeof</a:t>
            </a:r>
            <a:r>
              <a:rPr lang="en-US" altLang="zh-CN" dirty="0" smtClean="0"/>
              <a:t>(a+1);             </a:t>
            </a:r>
            <a:r>
              <a:rPr lang="en-US" altLang="zh-CN" dirty="0" smtClean="0">
                <a:solidFill>
                  <a:srgbClr val="00B050"/>
                </a:solidFill>
              </a:rPr>
              <a:t>// </a:t>
            </a:r>
            <a:r>
              <a:rPr lang="zh-CN" altLang="en-US" dirty="0" smtClean="0">
                <a:solidFill>
                  <a:srgbClr val="00B050"/>
                </a:solidFill>
              </a:rPr>
              <a:t>类型 </a:t>
            </a:r>
            <a:r>
              <a:rPr lang="en-US" altLang="zh-CN" dirty="0" err="1" smtClean="0">
                <a:solidFill>
                  <a:srgbClr val="00B050"/>
                </a:solidFill>
              </a:rPr>
              <a:t>int</a:t>
            </a:r>
            <a:endParaRPr lang="en-US" altLang="zh-CN" dirty="0" smtClean="0">
              <a:solidFill>
                <a:srgbClr val="00B050"/>
              </a:solidFill>
            </a:endParaRPr>
          </a:p>
          <a:p>
            <a:pPr indent="1076325">
              <a:lnSpc>
                <a:spcPct val="100000"/>
              </a:lnSpc>
              <a:spcBef>
                <a:spcPts val="0"/>
              </a:spcBef>
              <a:spcAft>
                <a:spcPts val="200"/>
              </a:spcAft>
            </a:pPr>
            <a:r>
              <a:rPr lang="en-US" altLang="zh-CN" dirty="0" smtClean="0">
                <a:solidFill>
                  <a:srgbClr val="FF0000"/>
                </a:solidFill>
              </a:rPr>
              <a:t>sizeof</a:t>
            </a:r>
            <a:r>
              <a:rPr lang="en-US" altLang="zh-CN" dirty="0" smtClean="0"/>
              <a:t>(a+3.14);        </a:t>
            </a:r>
            <a:r>
              <a:rPr lang="en-US" altLang="zh-CN" dirty="0" smtClean="0">
                <a:solidFill>
                  <a:srgbClr val="00B050"/>
                </a:solidFill>
              </a:rPr>
              <a:t>// </a:t>
            </a:r>
            <a:r>
              <a:rPr lang="zh-CN" altLang="en-US" dirty="0" smtClean="0">
                <a:solidFill>
                  <a:srgbClr val="00B050"/>
                </a:solidFill>
              </a:rPr>
              <a:t>类型 </a:t>
            </a:r>
            <a:r>
              <a:rPr lang="en-US" altLang="zh-CN" dirty="0" smtClean="0">
                <a:solidFill>
                  <a:srgbClr val="00B050"/>
                </a:solidFill>
              </a:rPr>
              <a:t>double</a:t>
            </a:r>
          </a:p>
        </p:txBody>
      </p:sp>
      <p:sp>
        <p:nvSpPr>
          <p:cNvPr id="3" name="标题 2"/>
          <p:cNvSpPr>
            <a:spLocks noGrp="1"/>
          </p:cNvSpPr>
          <p:nvPr>
            <p:ph type="title"/>
          </p:nvPr>
        </p:nvSpPr>
        <p:spPr/>
        <p:txBody>
          <a:bodyPr/>
          <a:lstStyle/>
          <a:p>
            <a:r>
              <a:rPr lang="en-US" altLang="zh-CN" dirty="0" smtClean="0"/>
              <a:t>8. </a:t>
            </a:r>
            <a:r>
              <a:rPr lang="en-US" altLang="zh-CN" dirty="0" err="1" smtClean="0"/>
              <a:t>sizeof</a:t>
            </a:r>
            <a:r>
              <a:rPr lang="en-US" altLang="zh-CN" dirty="0" smtClean="0"/>
              <a:t> </a:t>
            </a:r>
            <a:r>
              <a:rPr lang="zh-CN" altLang="en-US" dirty="0" smtClean="0"/>
              <a:t>运算符</a:t>
            </a:r>
            <a:endParaRPr lang="zh-CN" altLang="en-US" dirty="0"/>
          </a:p>
        </p:txBody>
      </p:sp>
      <p:sp>
        <p:nvSpPr>
          <p:cNvPr id="4" name="矩形 3"/>
          <p:cNvSpPr/>
          <p:nvPr/>
        </p:nvSpPr>
        <p:spPr>
          <a:xfrm>
            <a:off x="4067944" y="1988840"/>
            <a:ext cx="4752528"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b="1" dirty="0" err="1" smtClean="0">
                <a:latin typeface="Arial" panose="020B0604020202020204" pitchFamily="34" charset="0"/>
                <a:ea typeface="微软雅黑" panose="020B0503020204020204" pitchFamily="34" charset="-122"/>
                <a:cs typeface="Arial" panose="020B0604020202020204" pitchFamily="34" charset="0"/>
              </a:rPr>
              <a:t>size_t</a:t>
            </a:r>
            <a:r>
              <a:rPr lang="en-US" altLang="zh-CN" dirty="0" smtClean="0">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与机器相关的无符号 </a:t>
            </a:r>
            <a:r>
              <a:rPr lang="en-US" altLang="zh-CN"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r>
              <a:rPr lang="en-US" altLang="zh-CN"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unsigned</a:t>
            </a:r>
            <a:r>
              <a:rPr lang="en-US" altLang="zh-CN"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整型</a:t>
            </a:r>
            <a:endParaRPr lang="zh-CN" altLang="en-US"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7414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1" dur="500"/>
                                        <p:tgtEl>
                                          <p:spTgt spid="2">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4" dur="500"/>
                                        <p:tgtEl>
                                          <p:spTgt spid="2">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7" dur="500"/>
                                        <p:tgtEl>
                                          <p:spTgt spid="2">
                                            <p:txEl>
                                              <p:pRg st="8" end="8"/>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0" dur="500"/>
                                        <p:tgtEl>
                                          <p:spTgt spid="2">
                                            <p:txEl>
                                              <p:pRg st="9" end="9"/>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b="1" dirty="0" smtClean="0">
                <a:solidFill>
                  <a:srgbClr val="FF0000"/>
                </a:solidFill>
              </a:rPr>
              <a:t>逗号表达式 </a:t>
            </a:r>
            <a:r>
              <a:rPr lang="zh-CN" altLang="en-US" dirty="0" smtClean="0"/>
              <a:t>是一系列由 </a:t>
            </a:r>
            <a:r>
              <a:rPr lang="zh-CN" altLang="en-US" b="1" dirty="0" smtClean="0">
                <a:solidFill>
                  <a:srgbClr val="0000FF"/>
                </a:solidFill>
              </a:rPr>
              <a:t>逗号运算符</a:t>
            </a:r>
            <a:r>
              <a:rPr lang="en-US" altLang="zh-CN" b="1" dirty="0" smtClean="0">
                <a:solidFill>
                  <a:srgbClr val="0000FF"/>
                </a:solidFill>
              </a:rPr>
              <a:t> </a:t>
            </a:r>
            <a:r>
              <a:rPr lang="en-US" altLang="zh-CN" dirty="0" smtClean="0"/>
              <a:t>(</a:t>
            </a:r>
            <a:r>
              <a:rPr lang="en-US" altLang="zh-CN" b="1" dirty="0" smtClean="0">
                <a:solidFill>
                  <a:srgbClr val="0000FF"/>
                </a:solidFill>
              </a:rPr>
              <a:t>,</a:t>
            </a:r>
            <a:r>
              <a:rPr lang="en-US" altLang="zh-CN" dirty="0" smtClean="0"/>
              <a:t>) </a:t>
            </a:r>
            <a:r>
              <a:rPr lang="zh-CN" altLang="en-US" dirty="0" smtClean="0"/>
              <a:t>分隔的表达式所构成的。所有的表达式</a:t>
            </a:r>
            <a:r>
              <a:rPr lang="zh-CN" altLang="en-US" dirty="0" smtClean="0">
                <a:solidFill>
                  <a:srgbClr val="0000FF"/>
                </a:solidFill>
              </a:rPr>
              <a:t>从左到右依次进行计算</a:t>
            </a:r>
            <a:r>
              <a:rPr lang="zh-CN" altLang="en-US" dirty="0" smtClean="0"/>
              <a:t>。</a:t>
            </a:r>
            <a:r>
              <a:rPr lang="zh-CN" altLang="en-US" dirty="0" smtClean="0">
                <a:solidFill>
                  <a:srgbClr val="FF0000"/>
                </a:solidFill>
              </a:rPr>
              <a:t>整个逗号表达式的结果为最右边的表达式的结果</a:t>
            </a:r>
            <a:r>
              <a:rPr lang="zh-CN" altLang="en-US" dirty="0" smtClean="0"/>
              <a:t>。</a:t>
            </a:r>
            <a:endParaRPr lang="en-US" altLang="zh-CN" dirty="0" smtClean="0"/>
          </a:p>
          <a:p>
            <a:r>
              <a:rPr lang="zh-CN" altLang="en-US" dirty="0" smtClean="0"/>
              <a:t>例如</a:t>
            </a:r>
            <a:r>
              <a:rPr lang="en-US" altLang="zh-CN" dirty="0" smtClean="0"/>
              <a:t>:</a:t>
            </a:r>
          </a:p>
          <a:p>
            <a:r>
              <a:rPr lang="en-US" altLang="zh-CN" dirty="0" smtClean="0">
                <a:solidFill>
                  <a:srgbClr val="0000FF"/>
                </a:solidFill>
              </a:rPr>
              <a:t>int</a:t>
            </a:r>
            <a:r>
              <a:rPr lang="en-US" altLang="zh-CN" dirty="0" smtClean="0"/>
              <a:t> a = 2, b = 3;</a:t>
            </a:r>
          </a:p>
          <a:p>
            <a:r>
              <a:rPr lang="en-US" altLang="zh-CN" dirty="0" smtClean="0">
                <a:solidFill>
                  <a:srgbClr val="0000FF"/>
                </a:solidFill>
              </a:rPr>
              <a:t>double</a:t>
            </a:r>
            <a:r>
              <a:rPr lang="en-US" altLang="zh-CN" dirty="0" smtClean="0"/>
              <a:t> c = 3.14;</a:t>
            </a:r>
          </a:p>
          <a:p>
            <a:r>
              <a:rPr lang="en-US" altLang="zh-CN" dirty="0" smtClean="0"/>
              <a:t>a = b + 4</a:t>
            </a:r>
            <a:r>
              <a:rPr lang="en-US" altLang="zh-CN" b="1" dirty="0" smtClean="0">
                <a:solidFill>
                  <a:srgbClr val="FF0000"/>
                </a:solidFill>
              </a:rPr>
              <a:t>,</a:t>
            </a:r>
            <a:r>
              <a:rPr lang="en-US" altLang="zh-CN" dirty="0" smtClean="0"/>
              <a:t> ++b</a:t>
            </a:r>
            <a:r>
              <a:rPr lang="en-US" altLang="zh-CN" b="1" dirty="0" smtClean="0">
                <a:solidFill>
                  <a:srgbClr val="FF0000"/>
                </a:solidFill>
              </a:rPr>
              <a:t>,</a:t>
            </a:r>
            <a:r>
              <a:rPr lang="en-US" altLang="zh-CN" dirty="0" smtClean="0"/>
              <a:t> c *= 2;   </a:t>
            </a:r>
            <a:r>
              <a:rPr lang="en-US" altLang="zh-CN" dirty="0" smtClean="0">
                <a:solidFill>
                  <a:srgbClr val="00B050"/>
                </a:solidFill>
              </a:rPr>
              <a:t>// </a:t>
            </a:r>
            <a:r>
              <a:rPr lang="zh-CN" altLang="en-US" dirty="0" smtClean="0">
                <a:solidFill>
                  <a:srgbClr val="00B050"/>
                </a:solidFill>
              </a:rPr>
              <a:t>逗号表达式</a:t>
            </a:r>
            <a:endParaRPr lang="en-US" altLang="zh-CN" dirty="0" smtClean="0">
              <a:solidFill>
                <a:srgbClr val="00B050"/>
              </a:solidFill>
            </a:endParaRPr>
          </a:p>
          <a:p>
            <a:r>
              <a:rPr lang="zh-CN" altLang="en-US" dirty="0" smtClean="0"/>
              <a:t>逗号表达式的结果为 </a:t>
            </a:r>
            <a:r>
              <a:rPr lang="en-US" altLang="zh-CN" dirty="0" smtClean="0">
                <a:solidFill>
                  <a:srgbClr val="FF0000"/>
                </a:solidFill>
              </a:rPr>
              <a:t>6.28</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9. </a:t>
            </a:r>
            <a:r>
              <a:rPr lang="zh-CN" altLang="en-US" dirty="0" smtClean="0"/>
              <a:t>逗号运算符</a:t>
            </a:r>
            <a:endParaRPr lang="zh-CN" altLang="en-US" dirty="0"/>
          </a:p>
        </p:txBody>
      </p:sp>
    </p:spTree>
    <p:extLst>
      <p:ext uri="{BB962C8B-B14F-4D97-AF65-F5344CB8AC3E}">
        <p14:creationId xmlns:p14="http://schemas.microsoft.com/office/powerpoint/2010/main" val="296356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en-US" altLang="zh-CN" dirty="0" smtClean="0"/>
                  <a:t>1. </a:t>
                </a:r>
                <a:r>
                  <a:rPr lang="zh-CN" altLang="en-US" dirty="0" smtClean="0"/>
                  <a:t>依据运算符的</a:t>
                </a:r>
                <a:r>
                  <a:rPr lang="zh-CN" altLang="en-US" dirty="0" smtClean="0">
                    <a:solidFill>
                      <a:srgbClr val="FF0000"/>
                    </a:solidFill>
                  </a:rPr>
                  <a:t>优先级</a:t>
                </a:r>
                <a:r>
                  <a:rPr lang="zh-CN" altLang="en-US" dirty="0" smtClean="0"/>
                  <a:t>和</a:t>
                </a:r>
                <a:r>
                  <a:rPr lang="zh-CN" altLang="en-US" dirty="0" smtClean="0">
                    <a:solidFill>
                      <a:srgbClr val="FF0000"/>
                    </a:solidFill>
                  </a:rPr>
                  <a:t>结合性</a:t>
                </a:r>
                <a:r>
                  <a:rPr lang="zh-CN" altLang="en-US" dirty="0" smtClean="0"/>
                  <a:t>对下面的算术表达式进行计算</a:t>
                </a:r>
                <a:r>
                  <a:rPr lang="en-US" altLang="zh-CN" dirty="0" smtClean="0"/>
                  <a:t>, </a:t>
                </a:r>
                <a:r>
                  <a:rPr lang="zh-CN" altLang="en-US" dirty="0" smtClean="0"/>
                  <a:t>并编写程序对计算结果进行验证。</a:t>
                </a:r>
                <a:endParaRPr lang="en-US" altLang="zh-CN" dirty="0" smtClean="0"/>
              </a:p>
              <a:p>
                <a:pPr algn="ctr">
                  <a:spcAft>
                    <a:spcPts val="1200"/>
                  </a:spcAft>
                </a:pPr>
                <a:r>
                  <a:rPr lang="en-US" altLang="zh-CN" dirty="0" smtClean="0"/>
                  <a:t>12 / 3 * 4 + 5 * 15 + 24 % 4 / 2</a:t>
                </a:r>
              </a:p>
              <a:p>
                <a:r>
                  <a:rPr lang="en-US" altLang="zh-CN" dirty="0" smtClean="0"/>
                  <a:t>2. </a:t>
                </a:r>
                <a:r>
                  <a:rPr lang="zh-CN" altLang="en-US" dirty="0" smtClean="0"/>
                  <a:t>编写程序将摄氏温度转换成华氏温度。</a:t>
                </a:r>
                <a:endParaRPr lang="en-US" altLang="zh-CN" dirty="0" smtClean="0"/>
              </a:p>
              <a:p>
                <a:r>
                  <a:rPr lang="zh-CN" altLang="en-US" dirty="0" smtClean="0"/>
                  <a:t>温度转换公式</a:t>
                </a:r>
                <a:r>
                  <a:rPr lang="en-US" altLang="zh-CN" dirty="0" smtClean="0"/>
                  <a:t>:</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5</m:t>
                          </m:r>
                        </m:den>
                      </m:f>
                      <m:r>
                        <a:rPr lang="en-US" altLang="zh-CN" b="0" i="1" smtClean="0">
                          <a:latin typeface="Cambria Math" panose="02040503050406030204" pitchFamily="18" charset="0"/>
                        </a:rPr>
                        <m:t>𝑐</m:t>
                      </m:r>
                      <m:r>
                        <a:rPr lang="en-US" altLang="zh-CN" b="0" i="1" smtClean="0">
                          <a:latin typeface="Cambria Math" panose="02040503050406030204" pitchFamily="18" charset="0"/>
                        </a:rPr>
                        <m:t>+32</m:t>
                      </m:r>
                    </m:oMath>
                  </m:oMathPara>
                </a14:m>
                <a:endParaRPr lang="en-US" altLang="zh-CN" dirty="0" smtClean="0"/>
              </a:p>
              <a:p>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76" t="-223" r="-215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420903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运算符分类</a:t>
            </a:r>
            <a:r>
              <a:rPr lang="en-US" altLang="zh-CN" sz="2800" b="1" dirty="0" smtClean="0"/>
              <a:t>:</a:t>
            </a:r>
          </a:p>
          <a:p>
            <a:pPr marL="342900" indent="-342900">
              <a:buFont typeface="Arial" panose="020B0604020202020204" pitchFamily="34" charset="0"/>
              <a:buChar char="•"/>
            </a:pPr>
            <a:r>
              <a:rPr lang="zh-CN" altLang="en-US" b="1" dirty="0" smtClean="0">
                <a:solidFill>
                  <a:srgbClr val="0000FF"/>
                </a:solidFill>
              </a:rPr>
              <a:t>单目运算符</a:t>
            </a:r>
            <a:r>
              <a:rPr lang="en-US" altLang="zh-CN" dirty="0" smtClean="0"/>
              <a:t>: </a:t>
            </a:r>
            <a:r>
              <a:rPr lang="zh-CN" altLang="en-US" dirty="0" smtClean="0"/>
              <a:t>作用于一个操作数</a:t>
            </a:r>
            <a:endParaRPr lang="en-US" altLang="zh-CN" dirty="0" smtClean="0"/>
          </a:p>
          <a:p>
            <a:pPr marL="342900" indent="-342900">
              <a:buFont typeface="Arial" panose="020B0604020202020204" pitchFamily="34" charset="0"/>
              <a:buChar char="•"/>
            </a:pPr>
            <a:r>
              <a:rPr lang="zh-CN" altLang="en-US" b="1" dirty="0" smtClean="0">
                <a:solidFill>
                  <a:srgbClr val="0000FF"/>
                </a:solidFill>
              </a:rPr>
              <a:t>双目运算符</a:t>
            </a:r>
            <a:r>
              <a:rPr lang="en-US" altLang="zh-CN" dirty="0" smtClean="0"/>
              <a:t>: </a:t>
            </a:r>
            <a:r>
              <a:rPr lang="zh-CN" altLang="en-US" dirty="0" smtClean="0"/>
              <a:t>作用于两个操作数</a:t>
            </a:r>
            <a:endParaRPr lang="en-US" altLang="zh-CN" dirty="0" smtClean="0"/>
          </a:p>
          <a:p>
            <a:pPr marL="342900" indent="-342900">
              <a:buFont typeface="Arial" panose="020B0604020202020204" pitchFamily="34" charset="0"/>
              <a:buChar char="•"/>
            </a:pPr>
            <a:r>
              <a:rPr lang="zh-CN" altLang="en-US" b="1" dirty="0" smtClean="0">
                <a:solidFill>
                  <a:srgbClr val="0000FF"/>
                </a:solidFill>
              </a:rPr>
              <a:t>三目运算符</a:t>
            </a:r>
            <a:r>
              <a:rPr lang="en-US" altLang="zh-CN" dirty="0" smtClean="0"/>
              <a:t>: </a:t>
            </a:r>
            <a:r>
              <a:rPr lang="zh-CN" altLang="en-US" dirty="0" smtClean="0"/>
              <a:t>作用于三个操作数</a:t>
            </a:r>
            <a:endParaRPr lang="en-US" altLang="zh-CN" dirty="0" smtClean="0"/>
          </a:p>
          <a:p>
            <a:r>
              <a:rPr lang="zh-CN" altLang="en-US" sz="2800" b="1" dirty="0" smtClean="0"/>
              <a:t>运算符属性</a:t>
            </a:r>
            <a:r>
              <a:rPr lang="en-US" altLang="zh-CN" sz="2800" b="1" dirty="0" smtClean="0"/>
              <a:t>:</a:t>
            </a:r>
          </a:p>
          <a:p>
            <a:pPr marL="342900" indent="-342900">
              <a:buFont typeface="Arial" panose="020B0604020202020204" pitchFamily="34" charset="0"/>
              <a:buChar char="•"/>
            </a:pPr>
            <a:r>
              <a:rPr lang="zh-CN" altLang="en-US" b="1" dirty="0" smtClean="0">
                <a:solidFill>
                  <a:srgbClr val="FF0000"/>
                </a:solidFill>
              </a:rPr>
              <a:t>优先级</a:t>
            </a:r>
            <a:r>
              <a:rPr lang="en-US" altLang="zh-CN" dirty="0" smtClean="0"/>
              <a:t>: </a:t>
            </a:r>
            <a:r>
              <a:rPr lang="zh-CN" altLang="en-US" dirty="0" smtClean="0"/>
              <a:t>定义了表达式中出现</a:t>
            </a:r>
            <a:r>
              <a:rPr lang="zh-CN" altLang="en-US" dirty="0" smtClean="0">
                <a:solidFill>
                  <a:srgbClr val="0000FF"/>
                </a:solidFill>
              </a:rPr>
              <a:t>不同运算符</a:t>
            </a:r>
            <a:r>
              <a:rPr lang="zh-CN" altLang="en-US" dirty="0" smtClean="0"/>
              <a:t>时的运算顺序</a:t>
            </a:r>
            <a:r>
              <a:rPr lang="en-US" altLang="zh-CN" dirty="0" smtClean="0"/>
              <a:t>, </a:t>
            </a:r>
            <a:r>
              <a:rPr lang="zh-CN" altLang="en-US" dirty="0" smtClean="0"/>
              <a:t>总是先进行优先级</a:t>
            </a:r>
            <a:r>
              <a:rPr lang="zh-CN" altLang="en-US" dirty="0"/>
              <a:t>高的</a:t>
            </a:r>
            <a:r>
              <a:rPr lang="zh-CN" altLang="en-US" dirty="0" smtClean="0"/>
              <a:t>运算 </a:t>
            </a:r>
            <a:r>
              <a:rPr lang="en-US" altLang="zh-CN" dirty="0" smtClean="0"/>
              <a:t>(</a:t>
            </a:r>
            <a:r>
              <a:rPr lang="zh-CN" altLang="en-US" dirty="0" smtClean="0"/>
              <a:t>例如</a:t>
            </a:r>
            <a:r>
              <a:rPr lang="en-US" altLang="zh-CN" dirty="0" smtClean="0"/>
              <a:t>:  2</a:t>
            </a:r>
            <a:r>
              <a:rPr lang="en-US" altLang="zh-CN" dirty="0" smtClean="0">
                <a:solidFill>
                  <a:srgbClr val="FF0000"/>
                </a:solidFill>
              </a:rPr>
              <a:t>+</a:t>
            </a:r>
            <a:r>
              <a:rPr lang="en-US" altLang="zh-CN" dirty="0" smtClean="0"/>
              <a:t>4</a:t>
            </a:r>
            <a:r>
              <a:rPr lang="en-US" altLang="zh-CN" dirty="0" smtClean="0">
                <a:solidFill>
                  <a:srgbClr val="FF0000"/>
                </a:solidFill>
              </a:rPr>
              <a:t>/</a:t>
            </a:r>
            <a:r>
              <a:rPr lang="en-US" altLang="zh-CN" dirty="0" smtClean="0"/>
              <a:t>2)</a:t>
            </a:r>
          </a:p>
          <a:p>
            <a:pPr marL="342900" indent="-342900">
              <a:buFont typeface="Arial" panose="020B0604020202020204" pitchFamily="34" charset="0"/>
              <a:buChar char="•"/>
            </a:pPr>
            <a:r>
              <a:rPr lang="zh-CN" altLang="en-US" b="1" dirty="0" smtClean="0">
                <a:solidFill>
                  <a:srgbClr val="FF0000"/>
                </a:solidFill>
              </a:rPr>
              <a:t>结合性</a:t>
            </a:r>
            <a:r>
              <a:rPr lang="en-US" altLang="zh-CN" dirty="0" smtClean="0"/>
              <a:t>: </a:t>
            </a:r>
            <a:r>
              <a:rPr lang="zh-CN" altLang="en-US" dirty="0" smtClean="0"/>
              <a:t>决定了表达式中出现</a:t>
            </a:r>
            <a:r>
              <a:rPr lang="zh-CN" altLang="en-US" dirty="0" smtClean="0">
                <a:solidFill>
                  <a:srgbClr val="0000FF"/>
                </a:solidFill>
              </a:rPr>
              <a:t>相同优先级的运算符</a:t>
            </a:r>
            <a:r>
              <a:rPr lang="zh-CN" altLang="en-US" dirty="0" smtClean="0"/>
              <a:t>时的运算顺序</a:t>
            </a:r>
            <a:r>
              <a:rPr lang="en-US" altLang="zh-CN" dirty="0" smtClean="0"/>
              <a:t> (</a:t>
            </a:r>
            <a:r>
              <a:rPr lang="zh-CN" altLang="en-US" dirty="0" smtClean="0"/>
              <a:t>例如</a:t>
            </a:r>
            <a:r>
              <a:rPr lang="en-US" altLang="zh-CN" dirty="0" smtClean="0"/>
              <a:t>:  2</a:t>
            </a:r>
            <a:r>
              <a:rPr lang="en-US" altLang="zh-CN" dirty="0" smtClean="0">
                <a:solidFill>
                  <a:srgbClr val="FF0000"/>
                </a:solidFill>
              </a:rPr>
              <a:t>*</a:t>
            </a:r>
            <a:r>
              <a:rPr lang="en-US" altLang="zh-CN" dirty="0" smtClean="0"/>
              <a:t>3</a:t>
            </a:r>
            <a:r>
              <a:rPr lang="en-US" altLang="zh-CN" dirty="0" smtClean="0">
                <a:solidFill>
                  <a:srgbClr val="FF0000"/>
                </a:solidFill>
              </a:rPr>
              <a:t>/</a:t>
            </a:r>
            <a:r>
              <a:rPr lang="en-US" altLang="zh-CN" dirty="0" smtClean="0"/>
              <a:t>2)</a:t>
            </a:r>
          </a:p>
          <a:p>
            <a:pPr marL="342900" indent="-342900">
              <a:buFont typeface="Arial" panose="020B0604020202020204" pitchFamily="34" charset="0"/>
              <a:buChar char="•"/>
            </a:pPr>
            <a:r>
              <a:rPr lang="zh-CN" altLang="en-US" b="1" dirty="0" smtClean="0">
                <a:solidFill>
                  <a:srgbClr val="FF0000"/>
                </a:solidFill>
              </a:rPr>
              <a:t>约定</a:t>
            </a:r>
            <a:r>
              <a:rPr lang="en-US" altLang="zh-CN" dirty="0" smtClean="0"/>
              <a:t>: </a:t>
            </a:r>
            <a:r>
              <a:rPr lang="zh-CN" altLang="en-US" dirty="0" smtClean="0"/>
              <a:t>决定了</a:t>
            </a:r>
            <a:r>
              <a:rPr lang="zh-CN" altLang="en-US" dirty="0" smtClean="0">
                <a:solidFill>
                  <a:srgbClr val="0000FF"/>
                </a:solidFill>
              </a:rPr>
              <a:t>不同类型操作数</a:t>
            </a:r>
            <a:r>
              <a:rPr lang="zh-CN" altLang="en-US" dirty="0" smtClean="0"/>
              <a:t>间的类型转换方式</a:t>
            </a:r>
            <a:r>
              <a:rPr lang="en-US" altLang="zh-CN" dirty="0" smtClean="0"/>
              <a:t> (</a:t>
            </a:r>
            <a:r>
              <a:rPr lang="zh-CN" altLang="en-US" dirty="0" smtClean="0"/>
              <a:t>例如</a:t>
            </a:r>
            <a:r>
              <a:rPr lang="en-US" altLang="zh-CN" dirty="0" smtClean="0"/>
              <a:t>:  2+3.5)</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表达式与运算符</a:t>
            </a:r>
          </a:p>
        </p:txBody>
      </p:sp>
    </p:spTree>
    <p:extLst>
      <p:ext uri="{BB962C8B-B14F-4D97-AF65-F5344CB8AC3E}">
        <p14:creationId xmlns:p14="http://schemas.microsoft.com/office/powerpoint/2010/main" val="64705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0" dur="500"/>
                                        <p:tgtEl>
                                          <p:spTgt spid="2">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3" dur="500"/>
                                        <p:tgtEl>
                                          <p:spTgt spid="2">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51932279"/>
              </p:ext>
            </p:extLst>
          </p:nvPr>
        </p:nvGraphicFramePr>
        <p:xfrm>
          <a:off x="323528" y="1052736"/>
          <a:ext cx="8496300" cy="4922520"/>
        </p:xfrm>
        <a:graphic>
          <a:graphicData uri="http://schemas.openxmlformats.org/drawingml/2006/table">
            <a:tbl>
              <a:tblPr firstRow="1" bandRow="1">
                <a:tableStyleId>{F5AB1C69-6EDB-4FF4-983F-18BD219EF322}</a:tableStyleId>
              </a:tblPr>
              <a:tblGrid>
                <a:gridCol w="1152128">
                  <a:extLst>
                    <a:ext uri="{9D8B030D-6E8A-4147-A177-3AD203B41FA5}">
                      <a16:colId xmlns:a16="http://schemas.microsoft.com/office/drawing/2014/main" val="20000"/>
                    </a:ext>
                  </a:extLst>
                </a:gridCol>
                <a:gridCol w="5328592">
                  <a:extLst>
                    <a:ext uri="{9D8B030D-6E8A-4147-A177-3AD203B41FA5}">
                      <a16:colId xmlns:a16="http://schemas.microsoft.com/office/drawing/2014/main" val="20001"/>
                    </a:ext>
                  </a:extLst>
                </a:gridCol>
                <a:gridCol w="2015580">
                  <a:extLst>
                    <a:ext uri="{9D8B030D-6E8A-4147-A177-3AD203B41FA5}">
                      <a16:colId xmlns:a16="http://schemas.microsoft.com/office/drawing/2014/main" val="20002"/>
                    </a:ext>
                  </a:extLst>
                </a:gridCol>
              </a:tblGrid>
              <a:tr h="288032">
                <a:tc>
                  <a:txBody>
                    <a:bodyPr/>
                    <a:lstStyle/>
                    <a:p>
                      <a:pPr algn="ctr"/>
                      <a:r>
                        <a:rPr lang="zh-CN" altLang="en-US" sz="1300" dirty="0" smtClean="0">
                          <a:latin typeface="微软雅黑" panose="020B0503020204020204" pitchFamily="34" charset="-122"/>
                          <a:ea typeface="微软雅黑" panose="020B0503020204020204" pitchFamily="34" charset="-122"/>
                          <a:cs typeface="Arial" panose="020B0604020202020204" pitchFamily="34" charset="0"/>
                        </a:rPr>
                        <a:t>优先级</a:t>
                      </a:r>
                      <a:endParaRPr lang="zh-CN" altLang="en-US" sz="13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1300" dirty="0" smtClean="0">
                          <a:latin typeface="微软雅黑" panose="020B0503020204020204" pitchFamily="34" charset="-122"/>
                          <a:ea typeface="微软雅黑" panose="020B0503020204020204" pitchFamily="34" charset="-122"/>
                          <a:cs typeface="Arial" panose="020B0604020202020204" pitchFamily="34" charset="0"/>
                        </a:rPr>
                        <a:t>运行符</a:t>
                      </a:r>
                      <a:endParaRPr lang="zh-CN" altLang="en-US" sz="13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1300" dirty="0" smtClean="0">
                          <a:latin typeface="微软雅黑" panose="020B0503020204020204" pitchFamily="34" charset="-122"/>
                          <a:ea typeface="微软雅黑" panose="020B0503020204020204" pitchFamily="34" charset="-122"/>
                          <a:cs typeface="Arial" panose="020B0604020202020204" pitchFamily="34" charset="0"/>
                        </a:rPr>
                        <a:t>结合性</a:t>
                      </a:r>
                      <a:endParaRPr lang="zh-CN" altLang="en-US" sz="1300" dirty="0">
                        <a:latin typeface="微软雅黑" panose="020B0503020204020204" pitchFamily="34" charset="-122"/>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0"/>
                  </a:ext>
                </a:extLst>
              </a:tr>
              <a:tr h="288032">
                <a:tc>
                  <a:txBody>
                    <a:bodyPr/>
                    <a:lstStyle/>
                    <a:p>
                      <a:pPr algn="ctr"/>
                      <a:r>
                        <a:rPr lang="en-US" altLang="zh-CN" sz="1300" b="1" dirty="0" smtClean="0">
                          <a:latin typeface="Arial" panose="020B0604020202020204" pitchFamily="34" charset="0"/>
                          <a:cs typeface="Arial" panose="020B0604020202020204" pitchFamily="34" charset="0"/>
                        </a:rPr>
                        <a:t>1</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solidFill>
                            <a:srgbClr val="FF0000"/>
                          </a:solidFill>
                          <a:latin typeface="Arial" panose="020B0604020202020204" pitchFamily="34" charset="0"/>
                          <a:cs typeface="Arial" panose="020B0604020202020204" pitchFamily="34" charset="0"/>
                        </a:rPr>
                        <a:t>( )   </a:t>
                      </a:r>
                      <a:r>
                        <a:rPr lang="en-US" altLang="zh-CN" sz="1300" b="1" dirty="0" smtClean="0">
                          <a:latin typeface="Arial" panose="020B0604020202020204" pitchFamily="34" charset="0"/>
                          <a:cs typeface="Arial" panose="020B0604020202020204" pitchFamily="34" charset="0"/>
                        </a:rPr>
                        <a:t>[ ]   -&gt;   ::</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288032">
                <a:tc>
                  <a:txBody>
                    <a:bodyPr/>
                    <a:lstStyle/>
                    <a:p>
                      <a:pPr algn="ctr"/>
                      <a:r>
                        <a:rPr lang="en-US" altLang="zh-CN" sz="1300" b="1" dirty="0" smtClean="0">
                          <a:latin typeface="Arial" panose="020B0604020202020204" pitchFamily="34" charset="0"/>
                          <a:cs typeface="Arial" panose="020B0604020202020204" pitchFamily="34" charset="0"/>
                        </a:rPr>
                        <a:t>2</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   ~   +   -   ++   --   &amp;   *   (type conversion)    sizeof   new   delete</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right</a:t>
                      </a:r>
                      <a:r>
                        <a:rPr lang="en-US" altLang="zh-CN" sz="1300" b="1" baseline="0" dirty="0" err="1" smtClean="0">
                          <a:latin typeface="Arial" panose="020B0604020202020204" pitchFamily="34" charset="0"/>
                          <a:cs typeface="Arial" panose="020B0604020202020204" pitchFamily="34" charset="0"/>
                        </a:rPr>
                        <a:t>→</a:t>
                      </a:r>
                      <a:r>
                        <a:rPr lang="en-US" altLang="zh-CN" sz="1300" b="1" dirty="0" err="1" smtClean="0">
                          <a:latin typeface="Arial" panose="020B0604020202020204" pitchFamily="34" charset="0"/>
                          <a:cs typeface="Arial" panose="020B0604020202020204" pitchFamily="34" charset="0"/>
                        </a:rPr>
                        <a:t>left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288032">
                <a:tc>
                  <a:txBody>
                    <a:bodyPr/>
                    <a:lstStyle/>
                    <a:p>
                      <a:pPr algn="ctr"/>
                      <a:r>
                        <a:rPr lang="en-US" altLang="zh-CN" sz="1300" b="1" dirty="0" smtClean="0">
                          <a:latin typeface="Arial" panose="020B0604020202020204" pitchFamily="34" charset="0"/>
                          <a:cs typeface="Arial" panose="020B0604020202020204" pitchFamily="34" charset="0"/>
                        </a:rPr>
                        <a:t>3</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    -&gt;*</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288032">
                <a:tc>
                  <a:txBody>
                    <a:bodyPr/>
                    <a:lstStyle/>
                    <a:p>
                      <a:pPr algn="ctr"/>
                      <a:r>
                        <a:rPr lang="en-US" altLang="zh-CN" sz="1300" b="1" dirty="0" smtClean="0">
                          <a:latin typeface="Arial" panose="020B0604020202020204" pitchFamily="34" charset="0"/>
                          <a:cs typeface="Arial" panose="020B0604020202020204" pitchFamily="34" charset="0"/>
                        </a:rPr>
                        <a:t>4</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    /    %</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r h="288032">
                <a:tc>
                  <a:txBody>
                    <a:bodyPr/>
                    <a:lstStyle/>
                    <a:p>
                      <a:pPr algn="ctr"/>
                      <a:r>
                        <a:rPr lang="en-US" altLang="zh-CN" sz="1300" b="1" dirty="0" smtClean="0">
                          <a:latin typeface="Arial" panose="020B0604020202020204" pitchFamily="34" charset="0"/>
                          <a:cs typeface="Arial" panose="020B0604020202020204" pitchFamily="34" charset="0"/>
                        </a:rPr>
                        <a:t>5</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    -</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5"/>
                  </a:ext>
                </a:extLst>
              </a:tr>
              <a:tr h="288032">
                <a:tc>
                  <a:txBody>
                    <a:bodyPr/>
                    <a:lstStyle/>
                    <a:p>
                      <a:pPr algn="ctr"/>
                      <a:r>
                        <a:rPr lang="en-US" altLang="zh-CN" sz="1300" b="1" dirty="0" smtClean="0">
                          <a:latin typeface="Arial" panose="020B0604020202020204" pitchFamily="34" charset="0"/>
                          <a:cs typeface="Arial" panose="020B0604020202020204" pitchFamily="34" charset="0"/>
                        </a:rPr>
                        <a:t>6</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&lt;&lt;    &gt;&gt;</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6"/>
                  </a:ext>
                </a:extLst>
              </a:tr>
              <a:tr h="288032">
                <a:tc>
                  <a:txBody>
                    <a:bodyPr/>
                    <a:lstStyle/>
                    <a:p>
                      <a:pPr algn="ctr"/>
                      <a:r>
                        <a:rPr lang="en-US" altLang="zh-CN" sz="1300" b="1" dirty="0" smtClean="0">
                          <a:latin typeface="Arial" panose="020B0604020202020204" pitchFamily="34" charset="0"/>
                          <a:cs typeface="Arial" panose="020B0604020202020204" pitchFamily="34" charset="0"/>
                        </a:rPr>
                        <a:t>7</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&lt;    &lt;=    &gt;=    &gt;</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7"/>
                  </a:ext>
                </a:extLst>
              </a:tr>
              <a:tr h="288032">
                <a:tc>
                  <a:txBody>
                    <a:bodyPr/>
                    <a:lstStyle/>
                    <a:p>
                      <a:pPr algn="ctr"/>
                      <a:r>
                        <a:rPr lang="en-US" altLang="zh-CN" sz="1300" b="1" dirty="0" smtClean="0">
                          <a:latin typeface="Arial" panose="020B0604020202020204" pitchFamily="34" charset="0"/>
                          <a:cs typeface="Arial" panose="020B0604020202020204" pitchFamily="34" charset="0"/>
                        </a:rPr>
                        <a:t>8</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     !=</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8"/>
                  </a:ext>
                </a:extLst>
              </a:tr>
              <a:tr h="288032">
                <a:tc>
                  <a:txBody>
                    <a:bodyPr/>
                    <a:lstStyle/>
                    <a:p>
                      <a:pPr algn="ctr"/>
                      <a:r>
                        <a:rPr lang="en-US" altLang="zh-CN" sz="1300" b="1" dirty="0" smtClean="0">
                          <a:latin typeface="Arial" panose="020B0604020202020204" pitchFamily="34" charset="0"/>
                          <a:cs typeface="Arial" panose="020B0604020202020204" pitchFamily="34" charset="0"/>
                        </a:rPr>
                        <a:t>9</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&amp;</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9"/>
                  </a:ext>
                </a:extLst>
              </a:tr>
              <a:tr h="288032">
                <a:tc>
                  <a:txBody>
                    <a:bodyPr/>
                    <a:lstStyle/>
                    <a:p>
                      <a:pPr algn="ctr"/>
                      <a:r>
                        <a:rPr lang="en-US" altLang="zh-CN" sz="1300" b="1" dirty="0" smtClean="0">
                          <a:latin typeface="Arial" panose="020B0604020202020204" pitchFamily="34" charset="0"/>
                          <a:cs typeface="Arial" panose="020B0604020202020204" pitchFamily="34" charset="0"/>
                        </a:rPr>
                        <a:t>10</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0"/>
                  </a:ext>
                </a:extLst>
              </a:tr>
              <a:tr h="288032">
                <a:tc>
                  <a:txBody>
                    <a:bodyPr/>
                    <a:lstStyle/>
                    <a:p>
                      <a:pPr algn="ctr"/>
                      <a:r>
                        <a:rPr lang="en-US" altLang="zh-CN" sz="1300" b="1" dirty="0" smtClean="0">
                          <a:latin typeface="Arial" panose="020B0604020202020204" pitchFamily="34" charset="0"/>
                          <a:cs typeface="Arial" panose="020B0604020202020204" pitchFamily="34" charset="0"/>
                        </a:rPr>
                        <a:t>11</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a:t>
                      </a:r>
                      <a:endParaRPr lang="zh-CN" altLang="en-US" sz="13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1"/>
                  </a:ext>
                </a:extLst>
              </a:tr>
              <a:tr h="288032">
                <a:tc>
                  <a:txBody>
                    <a:bodyPr/>
                    <a:lstStyle/>
                    <a:p>
                      <a:pPr algn="ctr"/>
                      <a:r>
                        <a:rPr lang="en-US" altLang="zh-CN" sz="1300" b="1" dirty="0" smtClean="0">
                          <a:latin typeface="Arial" panose="020B0604020202020204" pitchFamily="34" charset="0"/>
                          <a:cs typeface="Arial" panose="020B0604020202020204" pitchFamily="34" charset="0"/>
                        </a:rPr>
                        <a:t>12</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&amp;&amp;</a:t>
                      </a:r>
                      <a:endParaRPr lang="zh-CN" altLang="en-US" sz="13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a:t>
                      </a:r>
                      <a:r>
                        <a:rPr lang="en-US" altLang="zh-CN" sz="1300" b="1" dirty="0" err="1" smtClean="0">
                          <a:latin typeface="Arial" panose="020B0604020202020204" pitchFamily="34" charset="0"/>
                          <a:cs typeface="Arial" panose="020B0604020202020204" pitchFamily="34" charset="0"/>
                        </a:rPr>
                        <a:t>right</a:t>
                      </a:r>
                      <a:endParaRPr lang="zh-CN" altLang="en-US" sz="1300" b="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2"/>
                  </a:ext>
                </a:extLst>
              </a:tr>
              <a:tr h="288032">
                <a:tc>
                  <a:txBody>
                    <a:bodyPr/>
                    <a:lstStyle/>
                    <a:p>
                      <a:pPr algn="ctr"/>
                      <a:r>
                        <a:rPr lang="en-US" altLang="zh-CN" sz="1300" b="1" dirty="0" smtClean="0">
                          <a:latin typeface="Arial" panose="020B0604020202020204" pitchFamily="34" charset="0"/>
                          <a:cs typeface="Arial" panose="020B0604020202020204" pitchFamily="34" charset="0"/>
                        </a:rPr>
                        <a:t>13</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a:t>
                      </a:r>
                      <a:r>
                        <a:rPr lang="en-US" altLang="zh-CN" sz="1300" b="1" dirty="0" err="1" smtClean="0">
                          <a:latin typeface="Arial" panose="020B0604020202020204" pitchFamily="34" charset="0"/>
                          <a:cs typeface="Arial" panose="020B0604020202020204" pitchFamily="34" charset="0"/>
                        </a:rPr>
                        <a:t>right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3"/>
                  </a:ext>
                </a:extLst>
              </a:tr>
              <a:tr h="288032">
                <a:tc>
                  <a:txBody>
                    <a:bodyPr/>
                    <a:lstStyle/>
                    <a:p>
                      <a:pPr algn="ctr"/>
                      <a:r>
                        <a:rPr lang="en-US" altLang="zh-CN" sz="1300" b="1" dirty="0" smtClean="0">
                          <a:latin typeface="Arial" panose="020B0604020202020204" pitchFamily="34" charset="0"/>
                          <a:cs typeface="Arial" panose="020B0604020202020204" pitchFamily="34" charset="0"/>
                        </a:rPr>
                        <a:t>14</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 :</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right</a:t>
                      </a:r>
                      <a:r>
                        <a:rPr lang="en-US" altLang="zh-CN" sz="1300" b="1" baseline="0" dirty="0" err="1" smtClean="0">
                          <a:latin typeface="Arial" panose="020B0604020202020204" pitchFamily="34" charset="0"/>
                          <a:cs typeface="Arial" panose="020B0604020202020204" pitchFamily="34" charset="0"/>
                        </a:rPr>
                        <a:t>→</a:t>
                      </a:r>
                      <a:r>
                        <a:rPr lang="en-US" altLang="zh-CN" sz="1300" b="1" dirty="0" err="1" smtClean="0">
                          <a:latin typeface="Arial" panose="020B0604020202020204" pitchFamily="34" charset="0"/>
                          <a:cs typeface="Arial" panose="020B0604020202020204" pitchFamily="34" charset="0"/>
                        </a:rPr>
                        <a:t>left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4"/>
                  </a:ext>
                </a:extLst>
              </a:tr>
              <a:tr h="288032">
                <a:tc>
                  <a:txBody>
                    <a:bodyPr/>
                    <a:lstStyle/>
                    <a:p>
                      <a:pPr algn="ctr"/>
                      <a:r>
                        <a:rPr lang="en-US" altLang="zh-CN" sz="1300" b="1" dirty="0" smtClean="0">
                          <a:latin typeface="Arial" panose="020B0604020202020204" pitchFamily="34" charset="0"/>
                          <a:cs typeface="Arial" panose="020B0604020202020204" pitchFamily="34" charset="0"/>
                        </a:rPr>
                        <a:t>15</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    *=    /=    +=    -=    |=    &lt;&lt;=    &gt;&gt;=</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right</a:t>
                      </a:r>
                      <a:r>
                        <a:rPr lang="en-US" altLang="zh-CN" sz="1300" b="1" baseline="0" dirty="0" err="1" smtClean="0">
                          <a:latin typeface="Arial" panose="020B0604020202020204" pitchFamily="34" charset="0"/>
                          <a:cs typeface="Arial" panose="020B0604020202020204" pitchFamily="34" charset="0"/>
                        </a:rPr>
                        <a:t>→</a:t>
                      </a:r>
                      <a:r>
                        <a:rPr lang="en-US" altLang="zh-CN" sz="1300" b="1" dirty="0" err="1" smtClean="0">
                          <a:latin typeface="Arial" panose="020B0604020202020204" pitchFamily="34" charset="0"/>
                          <a:cs typeface="Arial" panose="020B0604020202020204" pitchFamily="34" charset="0"/>
                        </a:rPr>
                        <a:t>left</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5"/>
                  </a:ext>
                </a:extLst>
              </a:tr>
              <a:tr h="288032">
                <a:tc>
                  <a:txBody>
                    <a:bodyPr/>
                    <a:lstStyle/>
                    <a:p>
                      <a:pPr algn="ctr"/>
                      <a:r>
                        <a:rPr lang="en-US" altLang="zh-CN" sz="1300" b="1" dirty="0" smtClean="0">
                          <a:latin typeface="Arial" panose="020B0604020202020204" pitchFamily="34" charset="0"/>
                          <a:cs typeface="Arial" panose="020B0604020202020204" pitchFamily="34" charset="0"/>
                        </a:rPr>
                        <a:t>16</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smtClean="0">
                          <a:latin typeface="Arial" panose="020B0604020202020204" pitchFamily="34" charset="0"/>
                          <a:cs typeface="Arial" panose="020B0604020202020204" pitchFamily="34" charset="0"/>
                        </a:rPr>
                        <a:t>,</a:t>
                      </a:r>
                      <a:endParaRPr lang="zh-CN" altLang="en-US" sz="1300" b="1" dirty="0">
                        <a:latin typeface="Arial" panose="020B0604020202020204" pitchFamily="34" charset="0"/>
                        <a:cs typeface="Arial" panose="020B0604020202020204" pitchFamily="34" charset="0"/>
                      </a:endParaRPr>
                    </a:p>
                  </a:txBody>
                  <a:tcPr anchor="ctr"/>
                </a:tc>
                <a:tc>
                  <a:txBody>
                    <a:bodyPr/>
                    <a:lstStyle/>
                    <a:p>
                      <a:pPr algn="ctr"/>
                      <a:r>
                        <a:rPr lang="en-US" altLang="zh-CN" sz="1300" b="1" dirty="0" err="1" smtClean="0">
                          <a:latin typeface="Arial" panose="020B0604020202020204" pitchFamily="34" charset="0"/>
                          <a:cs typeface="Arial" panose="020B0604020202020204" pitchFamily="34" charset="0"/>
                        </a:rPr>
                        <a:t>left</a:t>
                      </a:r>
                      <a:r>
                        <a:rPr lang="en-US" altLang="zh-CN" sz="1300" b="1" baseline="0" dirty="0" err="1" smtClean="0">
                          <a:latin typeface="Arial" panose="020B0604020202020204" pitchFamily="34" charset="0"/>
                          <a:cs typeface="Arial" panose="020B0604020202020204" pitchFamily="34" charset="0"/>
                        </a:rPr>
                        <a:t>→</a:t>
                      </a:r>
                      <a:r>
                        <a:rPr lang="en-US" altLang="zh-CN" sz="1300" b="1" dirty="0" err="1" smtClean="0">
                          <a:latin typeface="Arial" panose="020B0604020202020204" pitchFamily="34" charset="0"/>
                          <a:cs typeface="Arial" panose="020B0604020202020204" pitchFamily="34" charset="0"/>
                        </a:rPr>
                        <a:t>right</a:t>
                      </a:r>
                      <a:r>
                        <a:rPr lang="en-US" altLang="zh-CN" sz="1300" b="1" dirty="0" smtClean="0">
                          <a:latin typeface="Arial" panose="020B0604020202020204" pitchFamily="34" charset="0"/>
                          <a:cs typeface="Arial" panose="020B0604020202020204" pitchFamily="34" charset="0"/>
                        </a:rPr>
                        <a:t> </a:t>
                      </a:r>
                      <a:endParaRPr lang="zh-CN" altLang="en-US" sz="13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16"/>
                  </a:ext>
                </a:extLst>
              </a:tr>
            </a:tbl>
          </a:graphicData>
        </a:graphic>
      </p:graphicFrame>
      <p:sp>
        <p:nvSpPr>
          <p:cNvPr id="3" name="标题 2"/>
          <p:cNvSpPr>
            <a:spLocks noGrp="1"/>
          </p:cNvSpPr>
          <p:nvPr>
            <p:ph type="title"/>
          </p:nvPr>
        </p:nvSpPr>
        <p:spPr/>
        <p:txBody>
          <a:bodyPr/>
          <a:lstStyle/>
          <a:p>
            <a:r>
              <a:rPr lang="en-US" altLang="zh-CN" dirty="0"/>
              <a:t>1. </a:t>
            </a:r>
            <a:r>
              <a:rPr lang="zh-CN" altLang="en-US" dirty="0"/>
              <a:t>表达式与运算符</a:t>
            </a:r>
          </a:p>
        </p:txBody>
      </p:sp>
      <p:sp>
        <p:nvSpPr>
          <p:cNvPr id="4" name="矩形 3"/>
          <p:cNvSpPr/>
          <p:nvPr/>
        </p:nvSpPr>
        <p:spPr>
          <a:xfrm>
            <a:off x="23192" y="6093296"/>
            <a:ext cx="9085312" cy="7200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表达式计算原则</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首先根据运算符</a:t>
            </a:r>
            <a:r>
              <a:rPr lang="zh-CN" altLang="en-US"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优先级</a:t>
            </a:r>
            <a:r>
              <a:rPr lang="zh-CN" altLang="en-US"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按</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从高到低的顺序进行计算</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只有出现同等优先级的运算符时</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才根据它们的</a:t>
            </a:r>
            <a:r>
              <a:rPr lang="zh-CN" altLang="en-US"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结合性</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进行计算。</a:t>
            </a:r>
            <a:r>
              <a:rPr lang="zh-CN" altLang="en-US"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注</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括号</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无视优先级与结合</a:t>
            </a:r>
            <a:r>
              <a:rPr lang="zh-CN" altLang="en-US" dirty="0">
                <a:latin typeface="微软雅黑" panose="020B0503020204020204" pitchFamily="34" charset="-122"/>
                <a:ea typeface="微软雅黑" panose="020B0503020204020204" pitchFamily="34" charset="-122"/>
                <a:cs typeface="Arial" panose="020B0604020202020204" pitchFamily="34" charset="0"/>
              </a:rPr>
              <a:t>性</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1439972" y="2901928"/>
            <a:ext cx="5688632" cy="12241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优先级和结合性规定了运算对象的</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组合方式</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但并没有说明运算对象的</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求值顺序</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7597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496944" cy="5819257"/>
          </a:xfrm>
        </p:spPr>
        <p:txBody>
          <a:bodyPr>
            <a:normAutofit/>
          </a:bodyPr>
          <a:lstStyle/>
          <a:p>
            <a:r>
              <a:rPr lang="zh-CN" altLang="en-US" sz="2800" b="1" dirty="0" smtClean="0"/>
              <a:t>语句</a:t>
            </a:r>
            <a:r>
              <a:rPr lang="en-US" altLang="zh-CN" sz="2800" b="1" dirty="0" smtClean="0"/>
              <a:t>:</a:t>
            </a:r>
          </a:p>
          <a:p>
            <a:r>
              <a:rPr lang="zh-CN" altLang="en-US" dirty="0" smtClean="0"/>
              <a:t>一个程序是由一系列不同类型的</a:t>
            </a:r>
            <a:r>
              <a:rPr lang="zh-CN" altLang="en-US" b="1" dirty="0" smtClean="0">
                <a:solidFill>
                  <a:srgbClr val="FF0000"/>
                </a:solidFill>
              </a:rPr>
              <a:t>语句</a:t>
            </a:r>
            <a:r>
              <a:rPr lang="zh-CN" altLang="en-US" dirty="0" smtClean="0"/>
              <a:t>组成的。在</a:t>
            </a:r>
            <a:r>
              <a:rPr lang="en-US" altLang="zh-CN" dirty="0" smtClean="0"/>
              <a:t>C++</a:t>
            </a:r>
            <a:r>
              <a:rPr lang="zh-CN" altLang="en-US" dirty="0" smtClean="0"/>
              <a:t>中</a:t>
            </a:r>
            <a:r>
              <a:rPr lang="en-US" altLang="zh-CN" dirty="0" smtClean="0"/>
              <a:t>, </a:t>
            </a:r>
            <a:r>
              <a:rPr lang="zh-CN" altLang="en-US" dirty="0" smtClean="0"/>
              <a:t>语句总是以</a:t>
            </a:r>
            <a:r>
              <a:rPr lang="zh-CN" altLang="en-US" b="1" dirty="0" smtClean="0">
                <a:solidFill>
                  <a:srgbClr val="FF0000"/>
                </a:solidFill>
              </a:rPr>
              <a:t>分号</a:t>
            </a:r>
            <a:r>
              <a:rPr lang="zh-CN" altLang="en-US" dirty="0" smtClean="0"/>
              <a:t> </a:t>
            </a:r>
            <a:r>
              <a:rPr lang="en-US" altLang="zh-CN" dirty="0" smtClean="0"/>
              <a:t>(</a:t>
            </a:r>
            <a:r>
              <a:rPr lang="en-US" altLang="zh-CN" b="1" dirty="0" smtClean="0">
                <a:solidFill>
                  <a:srgbClr val="FF0000"/>
                </a:solidFill>
              </a:rPr>
              <a:t>;</a:t>
            </a:r>
            <a:r>
              <a:rPr lang="en-US" altLang="zh-CN" dirty="0" smtClean="0"/>
              <a:t>) </a:t>
            </a:r>
            <a:r>
              <a:rPr lang="zh-CN" altLang="en-US" dirty="0" smtClean="0"/>
              <a:t>结尾。通常</a:t>
            </a:r>
            <a:r>
              <a:rPr lang="en-US" altLang="zh-CN" dirty="0" smtClean="0"/>
              <a:t>, </a:t>
            </a:r>
            <a:r>
              <a:rPr lang="zh-CN" altLang="en-US" dirty="0" smtClean="0"/>
              <a:t>在</a:t>
            </a:r>
            <a:r>
              <a:rPr lang="zh-CN" altLang="en-US" dirty="0"/>
              <a:t>没有跳转和分支的情况</a:t>
            </a:r>
            <a:r>
              <a:rPr lang="zh-CN" altLang="en-US" dirty="0" smtClean="0"/>
              <a:t>下</a:t>
            </a:r>
            <a:r>
              <a:rPr lang="en-US" altLang="zh-CN" dirty="0" smtClean="0"/>
              <a:t>, </a:t>
            </a:r>
            <a:r>
              <a:rPr lang="zh-CN" altLang="en-US" dirty="0" smtClean="0"/>
              <a:t>一个程序按照其源程序</a:t>
            </a:r>
            <a:r>
              <a:rPr lang="zh-CN" altLang="en-US" dirty="0">
                <a:solidFill>
                  <a:srgbClr val="0000FF"/>
                </a:solidFill>
              </a:rPr>
              <a:t>自上而下顺序</a:t>
            </a:r>
            <a:r>
              <a:rPr lang="zh-CN" altLang="en-US" dirty="0" smtClean="0">
                <a:solidFill>
                  <a:srgbClr val="0000FF"/>
                </a:solidFill>
              </a:rPr>
              <a:t>执行每一条语句</a:t>
            </a:r>
            <a:r>
              <a:rPr lang="zh-CN" altLang="en-US" dirty="0" smtClean="0"/>
              <a:t>。</a:t>
            </a:r>
            <a:endParaRPr lang="zh-CN" altLang="en-US" dirty="0"/>
          </a:p>
          <a:p>
            <a:r>
              <a:rPr lang="zh-CN" altLang="en-US" sz="2800" b="1" dirty="0" smtClean="0"/>
              <a:t>表达式语句</a:t>
            </a:r>
            <a:r>
              <a:rPr lang="en-US" altLang="zh-CN" sz="2800" b="1" dirty="0" smtClean="0"/>
              <a:t>:</a:t>
            </a:r>
          </a:p>
          <a:p>
            <a:pPr indent="1076325"/>
            <a:r>
              <a:rPr lang="en-US" altLang="zh-CN" dirty="0" smtClean="0">
                <a:solidFill>
                  <a:srgbClr val="FF3399"/>
                </a:solidFill>
              </a:rPr>
              <a:t>&lt;expression&gt; </a:t>
            </a:r>
            <a:r>
              <a:rPr lang="en-US" altLang="zh-CN" b="1" dirty="0" smtClean="0">
                <a:solidFill>
                  <a:srgbClr val="FF0000"/>
                </a:solidFill>
              </a:rPr>
              <a:t>;</a:t>
            </a:r>
          </a:p>
          <a:p>
            <a:r>
              <a:rPr lang="zh-CN" altLang="en-US" b="1" dirty="0" smtClean="0"/>
              <a:t>说明</a:t>
            </a:r>
            <a:r>
              <a:rPr lang="en-US" altLang="zh-CN" b="1" dirty="0" smtClean="0"/>
              <a:t>:</a:t>
            </a:r>
          </a:p>
          <a:p>
            <a:r>
              <a:rPr lang="en-US" altLang="zh-CN" dirty="0" smtClean="0">
                <a:solidFill>
                  <a:srgbClr val="FF3399"/>
                </a:solidFill>
              </a:rPr>
              <a:t>&lt;expression&gt; </a:t>
            </a:r>
            <a:r>
              <a:rPr lang="zh-CN" altLang="en-US" dirty="0" smtClean="0"/>
              <a:t>可以是任意类型的</a:t>
            </a:r>
            <a:r>
              <a:rPr lang="en-US" altLang="zh-CN" dirty="0" smtClean="0"/>
              <a:t>C++</a:t>
            </a:r>
            <a:r>
              <a:rPr lang="zh-CN" altLang="en-US" dirty="0" smtClean="0"/>
              <a:t>表达式。</a:t>
            </a:r>
            <a:endParaRPr lang="en-US" altLang="zh-CN" dirty="0" smtClean="0"/>
          </a:p>
          <a:p>
            <a:r>
              <a:rPr lang="zh-CN" altLang="en-US" dirty="0" smtClean="0"/>
              <a:t>例如</a:t>
            </a:r>
            <a:r>
              <a:rPr lang="en-US" altLang="zh-CN" dirty="0" smtClean="0"/>
              <a:t>:</a:t>
            </a:r>
          </a:p>
          <a:p>
            <a:pPr indent="538163">
              <a:lnSpc>
                <a:spcPct val="100000"/>
              </a:lnSpc>
              <a:spcBef>
                <a:spcPts val="0"/>
              </a:spcBef>
            </a:pPr>
            <a:r>
              <a:rPr lang="en-US" altLang="zh-CN" dirty="0" smtClean="0">
                <a:solidFill>
                  <a:srgbClr val="0000FF"/>
                </a:solidFill>
              </a:rPr>
              <a:t>int </a:t>
            </a:r>
            <a:r>
              <a:rPr lang="en-US" altLang="zh-CN" dirty="0" smtClean="0"/>
              <a:t>a = 1, b;</a:t>
            </a:r>
            <a:endParaRPr lang="en-US" altLang="zh-CN" dirty="0"/>
          </a:p>
          <a:p>
            <a:pPr indent="538163">
              <a:lnSpc>
                <a:spcPct val="100000"/>
              </a:lnSpc>
              <a:spcBef>
                <a:spcPts val="0"/>
              </a:spcBef>
            </a:pPr>
            <a:r>
              <a:rPr lang="en-US" altLang="zh-CN" dirty="0" smtClean="0"/>
              <a:t>a + 2</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算术表达式语句</a:t>
            </a:r>
            <a:endParaRPr lang="en-US" altLang="zh-CN" dirty="0" smtClean="0">
              <a:solidFill>
                <a:srgbClr val="00B050"/>
              </a:solidFill>
            </a:endParaRPr>
          </a:p>
          <a:p>
            <a:pPr indent="538163">
              <a:lnSpc>
                <a:spcPct val="100000"/>
              </a:lnSpc>
              <a:spcBef>
                <a:spcPts val="0"/>
              </a:spcBef>
            </a:pPr>
            <a:r>
              <a:rPr lang="en-US" altLang="zh-CN" dirty="0" smtClean="0"/>
              <a:t>b = a + 5</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赋值表达式语句</a:t>
            </a:r>
            <a:endParaRPr lang="en-US" altLang="zh-CN" dirty="0" smtClean="0">
              <a:solidFill>
                <a:srgbClr val="00B050"/>
              </a:solidFill>
            </a:endParaRPr>
          </a:p>
        </p:txBody>
      </p:sp>
      <p:sp>
        <p:nvSpPr>
          <p:cNvPr id="3" name="标题 2"/>
          <p:cNvSpPr>
            <a:spLocks noGrp="1"/>
          </p:cNvSpPr>
          <p:nvPr>
            <p:ph type="title"/>
          </p:nvPr>
        </p:nvSpPr>
        <p:spPr/>
        <p:txBody>
          <a:bodyPr/>
          <a:lstStyle/>
          <a:p>
            <a:r>
              <a:rPr lang="en-US" altLang="zh-CN" dirty="0" smtClean="0"/>
              <a:t>2. </a:t>
            </a:r>
            <a:r>
              <a:rPr lang="zh-CN" altLang="en-US" dirty="0" smtClean="0"/>
              <a:t>表达式语句</a:t>
            </a:r>
            <a:endParaRPr lang="en-US" altLang="zh-CN" dirty="0"/>
          </a:p>
        </p:txBody>
      </p:sp>
    </p:spTree>
    <p:extLst>
      <p:ext uri="{BB962C8B-B14F-4D97-AF65-F5344CB8AC3E}">
        <p14:creationId xmlns:p14="http://schemas.microsoft.com/office/powerpoint/2010/main" val="112224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9" dur="500"/>
                                        <p:tgtEl>
                                          <p:spTgt spid="2">
                                            <p:txEl>
                                              <p:pRg st="8" end="8"/>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496944" cy="5747249"/>
          </a:xfrm>
        </p:spPr>
        <p:txBody>
          <a:bodyPr>
            <a:normAutofit/>
          </a:bodyPr>
          <a:lstStyle/>
          <a:p>
            <a:r>
              <a:rPr lang="zh-CN" altLang="en-US" sz="2800" b="1" dirty="0" smtClean="0"/>
              <a:t>算术运算符</a:t>
            </a:r>
            <a:r>
              <a:rPr lang="en-US" altLang="zh-CN" sz="2800" b="1" dirty="0" smtClean="0"/>
              <a:t>:</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a:spcBef>
                <a:spcPts val="3000"/>
              </a:spcBef>
            </a:pPr>
            <a:r>
              <a:rPr lang="zh-CN" altLang="en-US" b="1" dirty="0" smtClean="0"/>
              <a:t>说明</a:t>
            </a:r>
            <a:r>
              <a:rPr lang="en-US" altLang="zh-CN" b="1" dirty="0" smtClean="0"/>
              <a:t>:</a:t>
            </a:r>
          </a:p>
          <a:p>
            <a:r>
              <a:rPr lang="zh-CN" altLang="en-US" dirty="0" smtClean="0"/>
              <a:t>除非特殊说明</a:t>
            </a:r>
            <a:r>
              <a:rPr lang="en-US" altLang="zh-CN" dirty="0" smtClean="0"/>
              <a:t>, </a:t>
            </a:r>
            <a:r>
              <a:rPr lang="zh-CN" altLang="en-US" dirty="0" smtClean="0"/>
              <a:t>以上算术运算符可以作用于任意</a:t>
            </a:r>
            <a:r>
              <a:rPr lang="zh-CN" altLang="en-US" dirty="0" smtClean="0">
                <a:solidFill>
                  <a:srgbClr val="FF0000"/>
                </a:solidFill>
              </a:rPr>
              <a:t>算术类型</a:t>
            </a:r>
            <a:r>
              <a:rPr lang="zh-CN" altLang="en-US" dirty="0" smtClean="0"/>
              <a:t>的操作数或能转换成算术类型的其他类型的操作数。</a:t>
            </a:r>
            <a:endParaRPr lang="zh-CN" altLang="en-US" dirty="0"/>
          </a:p>
        </p:txBody>
      </p:sp>
      <p:sp>
        <p:nvSpPr>
          <p:cNvPr id="3" name="标题 2"/>
          <p:cNvSpPr>
            <a:spLocks noGrp="1"/>
          </p:cNvSpPr>
          <p:nvPr>
            <p:ph type="title"/>
          </p:nvPr>
        </p:nvSpPr>
        <p:spPr/>
        <p:txBody>
          <a:bodyPr/>
          <a:lstStyle/>
          <a:p>
            <a:r>
              <a:rPr lang="en-US" altLang="zh-CN" dirty="0" smtClean="0"/>
              <a:t>3. </a:t>
            </a:r>
            <a:r>
              <a:rPr lang="zh-CN" altLang="en-US" dirty="0" smtClean="0"/>
              <a:t>算术运算符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93260143"/>
              </p:ext>
            </p:extLst>
          </p:nvPr>
        </p:nvGraphicFramePr>
        <p:xfrm>
          <a:off x="1043608" y="1699240"/>
          <a:ext cx="7056784" cy="3169920"/>
        </p:xfrm>
        <a:graphic>
          <a:graphicData uri="http://schemas.openxmlformats.org/drawingml/2006/table">
            <a:tbl>
              <a:tblPr firstRow="1" bandRow="1">
                <a:tableStyleId>{F5AB1C69-6EDB-4FF4-983F-18BD219EF322}</a:tableStyleId>
              </a:tblPr>
              <a:tblGrid>
                <a:gridCol w="1764196">
                  <a:extLst>
                    <a:ext uri="{9D8B030D-6E8A-4147-A177-3AD203B41FA5}">
                      <a16:colId xmlns:a16="http://schemas.microsoft.com/office/drawing/2014/main" val="20000"/>
                    </a:ext>
                  </a:extLst>
                </a:gridCol>
                <a:gridCol w="1476164">
                  <a:extLst>
                    <a:ext uri="{9D8B030D-6E8A-4147-A177-3AD203B41FA5}">
                      <a16:colId xmlns:a16="http://schemas.microsoft.com/office/drawing/2014/main" val="20001"/>
                    </a:ext>
                  </a:extLst>
                </a:gridCol>
                <a:gridCol w="2052228">
                  <a:extLst>
                    <a:ext uri="{9D8B030D-6E8A-4147-A177-3AD203B41FA5}">
                      <a16:colId xmlns:a16="http://schemas.microsoft.com/office/drawing/2014/main" val="20002"/>
                    </a:ext>
                  </a:extLst>
                </a:gridCol>
                <a:gridCol w="1764196">
                  <a:extLst>
                    <a:ext uri="{9D8B030D-6E8A-4147-A177-3AD203B41FA5}">
                      <a16:colId xmlns:a16="http://schemas.microsoft.com/office/drawing/2014/main" val="20003"/>
                    </a:ext>
                  </a:extLst>
                </a:gridCol>
              </a:tblGrid>
              <a:tr h="369041">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优先级</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运算符</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功能</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用法</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0"/>
                  </a:ext>
                </a:extLst>
              </a:tr>
              <a:tr h="369041">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单目正号</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69041">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单目负号</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369041">
                <a:tc>
                  <a:txBody>
                    <a:bodyPr/>
                    <a:lstStyle/>
                    <a:p>
                      <a:pPr algn="ctr"/>
                      <a:r>
                        <a:rPr lang="en-US" altLang="zh-CN" sz="2000" dirty="0" smtClean="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乘法</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a:t>
                      </a:r>
                      <a:r>
                        <a:rPr lang="en-US" altLang="zh-CN" sz="2000" baseline="0" dirty="0" smtClean="0">
                          <a:latin typeface="Arial" panose="020B0604020202020204" pitchFamily="34" charset="0"/>
                          <a:cs typeface="Arial" panose="020B0604020202020204" pitchFamily="34" charset="0"/>
                        </a:rPr>
                        <a:t> </a:t>
                      </a:r>
                      <a:r>
                        <a:rPr lang="en-US" altLang="zh-CN" sz="2000" b="1" baseline="0" dirty="0" smtClean="0">
                          <a:solidFill>
                            <a:srgbClr val="FF0000"/>
                          </a:solidFill>
                          <a:latin typeface="Arial" panose="020B0604020202020204" pitchFamily="34" charset="0"/>
                          <a:cs typeface="Arial" panose="020B0604020202020204" pitchFamily="34" charset="0"/>
                        </a:rPr>
                        <a:t>*</a:t>
                      </a:r>
                      <a:r>
                        <a:rPr lang="en-US" altLang="zh-CN" sz="2000" baseline="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369041">
                <a:tc>
                  <a:txBody>
                    <a:bodyPr/>
                    <a:lstStyle/>
                    <a:p>
                      <a:pPr algn="ctr"/>
                      <a:r>
                        <a:rPr lang="en-US" altLang="zh-CN" sz="2000" dirty="0" smtClean="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除法</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i="0"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r h="369041">
                <a:tc>
                  <a:txBody>
                    <a:bodyPr/>
                    <a:lstStyle/>
                    <a:p>
                      <a:pPr algn="ctr"/>
                      <a:r>
                        <a:rPr lang="en-US" altLang="zh-CN" sz="2000" dirty="0" smtClean="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取余 </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求模</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5"/>
                  </a:ext>
                </a:extLst>
              </a:tr>
              <a:tr h="369041">
                <a:tc>
                  <a:txBody>
                    <a:bodyPr/>
                    <a:lstStyle/>
                    <a:p>
                      <a:pPr algn="ctr"/>
                      <a:r>
                        <a:rPr lang="en-US" altLang="zh-CN" sz="2000" dirty="0" smtClean="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加法</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6"/>
                  </a:ext>
                </a:extLst>
              </a:tr>
              <a:tr h="369041">
                <a:tc>
                  <a:txBody>
                    <a:bodyPr/>
                    <a:lstStyle/>
                    <a:p>
                      <a:pPr algn="ctr"/>
                      <a:r>
                        <a:rPr lang="en-US" altLang="zh-CN" sz="2000" dirty="0" smtClean="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a:txBody>
                  <a:tcPr anchor="ctr"/>
                </a:tc>
                <a:tc>
                  <a:txBody>
                    <a:bodyPr/>
                    <a:lstStyle/>
                    <a:p>
                      <a:pPr algn="ctr"/>
                      <a:r>
                        <a:rPr lang="en-US" altLang="zh-CN" sz="2000" b="1" dirty="0" smtClean="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减法</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pPr algn="ctr"/>
                      <a:r>
                        <a:rPr lang="en-US" altLang="zh-CN" sz="2000" dirty="0" smtClean="0">
                          <a:latin typeface="Arial" panose="020B0604020202020204" pitchFamily="34" charset="0"/>
                          <a:cs typeface="Arial" panose="020B0604020202020204" pitchFamily="34" charset="0"/>
                        </a:rPr>
                        <a:t>expr </a:t>
                      </a:r>
                      <a:r>
                        <a:rPr lang="en-US" altLang="zh-CN" sz="2000" b="1" dirty="0" smtClean="0">
                          <a:solidFill>
                            <a:srgbClr val="FF0000"/>
                          </a:solidFill>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expr</a:t>
                      </a:r>
                      <a:endParaRPr lang="zh-CN" alt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5258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7" dur="500"/>
                                        <p:tgtEl>
                                          <p:spTgt spid="2">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b="1" dirty="0" smtClean="0">
                <a:solidFill>
                  <a:srgbClr val="FF0000"/>
                </a:solidFill>
              </a:rPr>
              <a:t>*</a:t>
            </a:r>
            <a:r>
              <a:rPr lang="en-US" altLang="zh-CN" dirty="0" smtClean="0"/>
              <a:t> (</a:t>
            </a:r>
            <a:r>
              <a:rPr lang="zh-CN" altLang="en-US" dirty="0" smtClean="0"/>
              <a:t>乘法运算符</a:t>
            </a:r>
            <a:r>
              <a:rPr lang="en-US" altLang="zh-CN" dirty="0" smtClean="0"/>
              <a:t>): </a:t>
            </a:r>
            <a:r>
              <a:rPr lang="zh-CN" altLang="en-US" dirty="0" smtClean="0"/>
              <a:t>在</a:t>
            </a:r>
            <a:r>
              <a:rPr lang="en-US" altLang="zh-CN" dirty="0" smtClean="0"/>
              <a:t>C++</a:t>
            </a:r>
            <a:r>
              <a:rPr lang="zh-CN" altLang="en-US" dirty="0" smtClean="0"/>
              <a:t>中</a:t>
            </a:r>
            <a:r>
              <a:rPr lang="en-US" altLang="zh-CN" dirty="0" smtClean="0"/>
              <a:t>, </a:t>
            </a:r>
            <a:r>
              <a:rPr lang="zh-CN" altLang="en-US" dirty="0" smtClean="0"/>
              <a:t>算术表达式中的</a:t>
            </a:r>
            <a:r>
              <a:rPr lang="zh-CN" altLang="en-US" dirty="0" smtClean="0">
                <a:solidFill>
                  <a:srgbClr val="0000FF"/>
                </a:solidFill>
              </a:rPr>
              <a:t>乘法运算符不能被省略</a:t>
            </a:r>
            <a:r>
              <a:rPr lang="zh-CN" altLang="en-US" dirty="0" smtClean="0"/>
              <a:t>。</a:t>
            </a:r>
            <a:endParaRPr lang="en-US" altLang="zh-CN" dirty="0" smtClean="0"/>
          </a:p>
          <a:p>
            <a:r>
              <a:rPr lang="zh-CN" altLang="en-US" dirty="0" smtClean="0"/>
              <a:t>例如</a:t>
            </a:r>
            <a:r>
              <a:rPr lang="en-US" altLang="zh-CN" dirty="0" smtClean="0"/>
              <a:t>:   </a:t>
            </a:r>
            <a:r>
              <a:rPr lang="zh-CN" altLang="en-US" b="1" dirty="0" smtClean="0"/>
              <a:t>数学表达式</a:t>
            </a:r>
            <a:r>
              <a:rPr lang="en-US" altLang="zh-CN" dirty="0" smtClean="0"/>
              <a:t>:  2(3+4)    2•(3+4)   2×(3+4)</a:t>
            </a:r>
          </a:p>
          <a:p>
            <a:pPr indent="989013">
              <a:spcAft>
                <a:spcPts val="600"/>
              </a:spcAft>
            </a:pPr>
            <a:r>
              <a:rPr lang="en-US" altLang="zh-CN" b="1" dirty="0" smtClean="0"/>
              <a:t>C++</a:t>
            </a:r>
            <a:r>
              <a:rPr lang="zh-CN" altLang="en-US" b="1" dirty="0" smtClean="0"/>
              <a:t>表达式</a:t>
            </a:r>
            <a:r>
              <a:rPr lang="en-US" altLang="zh-CN" dirty="0" smtClean="0"/>
              <a:t>:  2</a:t>
            </a:r>
            <a:r>
              <a:rPr lang="en-US" altLang="zh-CN" b="1" dirty="0" smtClean="0">
                <a:solidFill>
                  <a:srgbClr val="FF0000"/>
                </a:solidFill>
              </a:rPr>
              <a:t>*</a:t>
            </a:r>
            <a:r>
              <a:rPr lang="en-US" altLang="zh-CN" dirty="0" smtClean="0"/>
              <a:t>(3+4)</a:t>
            </a:r>
          </a:p>
          <a:p>
            <a:pPr>
              <a:spcBef>
                <a:spcPts val="0"/>
              </a:spcBef>
            </a:pPr>
            <a:r>
              <a:rPr lang="en-US" altLang="zh-CN" b="1" dirty="0" smtClean="0">
                <a:solidFill>
                  <a:srgbClr val="FF0000"/>
                </a:solidFill>
              </a:rPr>
              <a:t>/</a:t>
            </a:r>
            <a:r>
              <a:rPr lang="en-US" altLang="zh-CN" dirty="0" smtClean="0"/>
              <a:t> (</a:t>
            </a:r>
            <a:r>
              <a:rPr lang="zh-CN" altLang="en-US" dirty="0" smtClean="0"/>
              <a:t>除法运算符</a:t>
            </a:r>
            <a:r>
              <a:rPr lang="en-US" altLang="zh-CN" dirty="0" smtClean="0"/>
              <a:t>): </a:t>
            </a:r>
            <a:r>
              <a:rPr lang="zh-CN" altLang="en-US" dirty="0" smtClean="0">
                <a:solidFill>
                  <a:srgbClr val="0000FF"/>
                </a:solidFill>
              </a:rPr>
              <a:t>若两个操作数均为整数</a:t>
            </a:r>
            <a:r>
              <a:rPr lang="en-US" altLang="zh-CN" dirty="0" smtClean="0">
                <a:solidFill>
                  <a:srgbClr val="0000FF"/>
                </a:solidFill>
              </a:rPr>
              <a:t>, </a:t>
            </a:r>
            <a:r>
              <a:rPr lang="zh-CN" altLang="en-US" dirty="0" smtClean="0">
                <a:solidFill>
                  <a:srgbClr val="0000FF"/>
                </a:solidFill>
              </a:rPr>
              <a:t>则为</a:t>
            </a:r>
            <a:r>
              <a:rPr lang="zh-CN" altLang="en-US" dirty="0" smtClean="0">
                <a:solidFill>
                  <a:srgbClr val="FF0000"/>
                </a:solidFill>
              </a:rPr>
              <a:t>整除</a:t>
            </a:r>
            <a:r>
              <a:rPr lang="en-US" altLang="zh-CN" dirty="0" smtClean="0">
                <a:solidFill>
                  <a:srgbClr val="0000FF"/>
                </a:solidFill>
              </a:rPr>
              <a:t>, </a:t>
            </a:r>
            <a:r>
              <a:rPr lang="zh-CN" altLang="en-US" dirty="0" smtClean="0">
                <a:solidFill>
                  <a:srgbClr val="FF0000"/>
                </a:solidFill>
              </a:rPr>
              <a:t>结果为整数</a:t>
            </a:r>
            <a:r>
              <a:rPr lang="zh-CN" altLang="en-US" dirty="0" smtClean="0"/>
              <a:t>。即</a:t>
            </a:r>
            <a:r>
              <a:rPr lang="en-US" altLang="zh-CN" dirty="0" smtClean="0"/>
              <a:t>, </a:t>
            </a:r>
            <a:r>
              <a:rPr lang="zh-CN" altLang="en-US" dirty="0" smtClean="0"/>
              <a:t>结果中的小数部分将被直接截掉</a:t>
            </a:r>
            <a:r>
              <a:rPr lang="en-US" altLang="zh-CN" dirty="0" smtClean="0"/>
              <a:t>, </a:t>
            </a:r>
            <a:r>
              <a:rPr lang="zh-CN" altLang="en-US" dirty="0" smtClean="0"/>
              <a:t>只保留整数部分 </a:t>
            </a:r>
            <a:r>
              <a:rPr lang="en-US" altLang="zh-CN" dirty="0" smtClean="0"/>
              <a:t>(</a:t>
            </a:r>
            <a:r>
              <a:rPr lang="zh-CN" altLang="en-US" b="1" dirty="0" smtClean="0">
                <a:solidFill>
                  <a:srgbClr val="FF0000"/>
                </a:solidFill>
              </a:rPr>
              <a:t>商一律向</a:t>
            </a:r>
            <a:r>
              <a:rPr lang="en-US" altLang="zh-CN" b="1" dirty="0" smtClean="0">
                <a:solidFill>
                  <a:srgbClr val="FF0000"/>
                </a:solidFill>
              </a:rPr>
              <a:t>0</a:t>
            </a:r>
            <a:r>
              <a:rPr lang="zh-CN" altLang="en-US" b="1" dirty="0" smtClean="0">
                <a:solidFill>
                  <a:srgbClr val="FF0000"/>
                </a:solidFill>
              </a:rPr>
              <a:t>取整</a:t>
            </a:r>
            <a:r>
              <a:rPr lang="en-US" altLang="zh-CN" dirty="0" smtClean="0"/>
              <a:t>)</a:t>
            </a:r>
            <a:r>
              <a:rPr lang="zh-CN" altLang="en-US" dirty="0" smtClean="0"/>
              <a:t>。</a:t>
            </a:r>
            <a:r>
              <a:rPr lang="zh-CN" altLang="en-US" dirty="0" smtClean="0">
                <a:solidFill>
                  <a:srgbClr val="0000FF"/>
                </a:solidFill>
              </a:rPr>
              <a:t>若两个操作数中有一个不为整数</a:t>
            </a:r>
            <a:r>
              <a:rPr lang="en-US" altLang="zh-CN" dirty="0" smtClean="0">
                <a:solidFill>
                  <a:srgbClr val="0000FF"/>
                </a:solidFill>
              </a:rPr>
              <a:t>, </a:t>
            </a:r>
            <a:r>
              <a:rPr lang="zh-CN" altLang="en-US" dirty="0" smtClean="0">
                <a:solidFill>
                  <a:srgbClr val="0000FF"/>
                </a:solidFill>
              </a:rPr>
              <a:t>则进行通常意义下的实数除法</a:t>
            </a:r>
            <a:r>
              <a:rPr lang="zh-CN" altLang="en-US" dirty="0" smtClean="0"/>
              <a:t>。</a:t>
            </a:r>
            <a:endParaRPr lang="en-US" altLang="zh-CN" dirty="0" smtClean="0"/>
          </a:p>
          <a:p>
            <a:pPr>
              <a:lnSpc>
                <a:spcPct val="100000"/>
              </a:lnSpc>
            </a:pPr>
            <a:r>
              <a:rPr lang="zh-CN" altLang="en-US" dirty="0" smtClean="0"/>
              <a:t>例如</a:t>
            </a:r>
            <a:r>
              <a:rPr lang="en-US" altLang="zh-CN" dirty="0" smtClean="0"/>
              <a:t>:  </a:t>
            </a:r>
            <a:r>
              <a:rPr lang="en-US" altLang="zh-CN" dirty="0" smtClean="0">
                <a:solidFill>
                  <a:srgbClr val="0000FF"/>
                </a:solidFill>
              </a:rPr>
              <a:t>int</a:t>
            </a:r>
            <a:r>
              <a:rPr lang="en-US" altLang="zh-CN" dirty="0" smtClean="0"/>
              <a:t> value1 = 6</a:t>
            </a:r>
            <a:r>
              <a:rPr lang="en-US" altLang="zh-CN" b="1" dirty="0" smtClean="0">
                <a:solidFill>
                  <a:srgbClr val="FF0000"/>
                </a:solidFill>
              </a:rPr>
              <a:t>/</a:t>
            </a:r>
            <a:r>
              <a:rPr lang="en-US" altLang="zh-CN" dirty="0" smtClean="0"/>
              <a:t>5;               </a:t>
            </a:r>
            <a:r>
              <a:rPr lang="en-US" altLang="zh-CN" dirty="0" smtClean="0">
                <a:solidFill>
                  <a:srgbClr val="00B050"/>
                </a:solidFill>
              </a:rPr>
              <a:t>// </a:t>
            </a:r>
            <a:r>
              <a:rPr lang="zh-CN" altLang="en-US" dirty="0" smtClean="0">
                <a:solidFill>
                  <a:srgbClr val="00B050"/>
                </a:solidFill>
              </a:rPr>
              <a:t>整数结果</a:t>
            </a:r>
            <a:r>
              <a:rPr lang="en-US" altLang="zh-CN" dirty="0" smtClean="0">
                <a:solidFill>
                  <a:srgbClr val="00B050"/>
                </a:solidFill>
              </a:rPr>
              <a:t>: 1</a:t>
            </a:r>
          </a:p>
          <a:p>
            <a:pPr indent="806450">
              <a:lnSpc>
                <a:spcPct val="100000"/>
              </a:lnSpc>
            </a:pPr>
            <a:r>
              <a:rPr lang="en-US" altLang="zh-CN" dirty="0" smtClean="0">
                <a:solidFill>
                  <a:srgbClr val="0000FF"/>
                </a:solidFill>
              </a:rPr>
              <a:t>double</a:t>
            </a:r>
            <a:r>
              <a:rPr lang="en-US" altLang="zh-CN" dirty="0" smtClean="0"/>
              <a:t> value2 = 12.4</a:t>
            </a:r>
            <a:r>
              <a:rPr lang="en-US" altLang="zh-CN" b="1" dirty="0" smtClean="0">
                <a:solidFill>
                  <a:srgbClr val="FF0000"/>
                </a:solidFill>
              </a:rPr>
              <a:t>/</a:t>
            </a:r>
            <a:r>
              <a:rPr lang="en-US" altLang="zh-CN" dirty="0" smtClean="0"/>
              <a:t>2;   </a:t>
            </a:r>
            <a:r>
              <a:rPr lang="en-US" altLang="zh-CN" dirty="0" smtClean="0">
                <a:solidFill>
                  <a:srgbClr val="00B050"/>
                </a:solidFill>
              </a:rPr>
              <a:t>// </a:t>
            </a:r>
            <a:r>
              <a:rPr lang="zh-CN" altLang="en-US" dirty="0" smtClean="0">
                <a:solidFill>
                  <a:srgbClr val="00B050"/>
                </a:solidFill>
              </a:rPr>
              <a:t>浮点数结果</a:t>
            </a:r>
            <a:r>
              <a:rPr lang="en-US" altLang="zh-CN" dirty="0" smtClean="0">
                <a:solidFill>
                  <a:srgbClr val="00B050"/>
                </a:solidFill>
              </a:rPr>
              <a:t>: 6.2</a:t>
            </a:r>
          </a:p>
          <a:p>
            <a:pPr indent="806450">
              <a:lnSpc>
                <a:spcPct val="100000"/>
              </a:lnSpc>
            </a:pPr>
            <a:r>
              <a:rPr lang="en-US" altLang="zh-CN" dirty="0" smtClean="0">
                <a:solidFill>
                  <a:srgbClr val="0000FF"/>
                </a:solidFill>
              </a:rPr>
              <a:t>double</a:t>
            </a:r>
            <a:r>
              <a:rPr lang="en-US" altLang="zh-CN" dirty="0" smtClean="0"/>
              <a:t> value3 = 7.36</a:t>
            </a:r>
            <a:r>
              <a:rPr lang="en-US" altLang="zh-CN" b="1" dirty="0" smtClean="0">
                <a:solidFill>
                  <a:srgbClr val="FF0000"/>
                </a:solidFill>
              </a:rPr>
              <a:t>/</a:t>
            </a:r>
            <a:r>
              <a:rPr lang="en-US" altLang="zh-CN" dirty="0" smtClean="0"/>
              <a:t>3.2; </a:t>
            </a:r>
            <a:r>
              <a:rPr lang="en-US" altLang="zh-CN" dirty="0" smtClean="0">
                <a:solidFill>
                  <a:srgbClr val="00B050"/>
                </a:solidFill>
              </a:rPr>
              <a:t>// </a:t>
            </a:r>
            <a:r>
              <a:rPr lang="zh-CN" altLang="en-US" dirty="0" smtClean="0">
                <a:solidFill>
                  <a:srgbClr val="00B050"/>
                </a:solidFill>
              </a:rPr>
              <a:t>浮点数结果</a:t>
            </a:r>
            <a:r>
              <a:rPr lang="en-US" altLang="zh-CN" dirty="0" smtClean="0">
                <a:solidFill>
                  <a:srgbClr val="00B050"/>
                </a:solidFill>
              </a:rPr>
              <a:t>: 2.3</a:t>
            </a:r>
          </a:p>
          <a:p>
            <a:pPr indent="806450">
              <a:lnSpc>
                <a:spcPct val="100000"/>
              </a:lnSpc>
            </a:pPr>
            <a:r>
              <a:rPr lang="en-US" altLang="zh-CN" dirty="0" err="1" smtClean="0">
                <a:solidFill>
                  <a:srgbClr val="0000FF"/>
                </a:solidFill>
              </a:rPr>
              <a:t>int</a:t>
            </a:r>
            <a:r>
              <a:rPr lang="en-US" altLang="zh-CN" dirty="0" smtClean="0"/>
              <a:t> value4 = -10</a:t>
            </a:r>
            <a:r>
              <a:rPr lang="en-US" altLang="zh-CN" b="1" dirty="0" smtClean="0">
                <a:solidFill>
                  <a:srgbClr val="FF0000"/>
                </a:solidFill>
              </a:rPr>
              <a:t>/</a:t>
            </a:r>
            <a:r>
              <a:rPr lang="en-US" altLang="zh-CN" dirty="0" smtClean="0"/>
              <a:t>3;             </a:t>
            </a:r>
            <a:r>
              <a:rPr lang="en-US" altLang="zh-CN" dirty="0" smtClean="0">
                <a:solidFill>
                  <a:srgbClr val="00B050"/>
                </a:solidFill>
              </a:rPr>
              <a:t>// </a:t>
            </a:r>
            <a:r>
              <a:rPr lang="zh-CN" altLang="en-US" dirty="0" smtClean="0">
                <a:solidFill>
                  <a:srgbClr val="00B050"/>
                </a:solidFill>
              </a:rPr>
              <a:t>整数结果</a:t>
            </a:r>
            <a:r>
              <a:rPr lang="en-US" altLang="zh-CN" dirty="0" smtClean="0">
                <a:solidFill>
                  <a:srgbClr val="00B050"/>
                </a:solidFill>
              </a:rPr>
              <a:t>: -3</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3. </a:t>
            </a:r>
            <a:r>
              <a:rPr lang="zh-CN" altLang="en-US" dirty="0"/>
              <a:t>算术运算符</a:t>
            </a:r>
          </a:p>
        </p:txBody>
      </p:sp>
    </p:spTree>
    <p:extLst>
      <p:ext uri="{BB962C8B-B14F-4D97-AF65-F5344CB8AC3E}">
        <p14:creationId xmlns:p14="http://schemas.microsoft.com/office/powerpoint/2010/main" val="97716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0" dur="500"/>
                                        <p:tgtEl>
                                          <p:spTgt spid="2">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6" dur="500"/>
                                        <p:tgtEl>
                                          <p:spTgt spid="2">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23528" y="1038743"/>
                <a:ext cx="8496944" cy="5774633"/>
              </a:xfrm>
            </p:spPr>
            <p:txBody>
              <a:bodyPr>
                <a:normAutofit/>
              </a:bodyPr>
              <a:lstStyle/>
              <a:p>
                <a:pPr>
                  <a:spcAft>
                    <a:spcPts val="600"/>
                  </a:spcAft>
                </a:pPr>
                <a:r>
                  <a:rPr lang="en-US" altLang="zh-CN" b="1" dirty="0" smtClean="0">
                    <a:solidFill>
                      <a:srgbClr val="FF0000"/>
                    </a:solidFill>
                  </a:rPr>
                  <a:t>%</a:t>
                </a:r>
                <a:r>
                  <a:rPr lang="en-US" altLang="zh-CN" dirty="0" smtClean="0"/>
                  <a:t> (</a:t>
                </a:r>
                <a:r>
                  <a:rPr lang="zh-CN" altLang="en-US" dirty="0" smtClean="0"/>
                  <a:t>取余或求模运算符</a:t>
                </a:r>
                <a:r>
                  <a:rPr lang="en-US" altLang="zh-CN" dirty="0" smtClean="0"/>
                  <a:t>): </a:t>
                </a:r>
                <a:r>
                  <a:rPr lang="zh-CN" altLang="en-US" dirty="0" smtClean="0"/>
                  <a:t>计算左操作数被右操作数除后所得的</a:t>
                </a:r>
                <a:r>
                  <a:rPr lang="zh-CN" altLang="en-US" b="1" dirty="0" smtClean="0">
                    <a:solidFill>
                      <a:srgbClr val="FF0000"/>
                    </a:solidFill>
                  </a:rPr>
                  <a:t>余数 </a:t>
                </a:r>
                <a:r>
                  <a:rPr lang="en-US" altLang="zh-CN" dirty="0" smtClean="0"/>
                  <a:t>(</a:t>
                </a:r>
                <a:r>
                  <a:rPr lang="zh-CN" altLang="en-US" b="1" dirty="0" smtClean="0">
                    <a:solidFill>
                      <a:srgbClr val="0000FF"/>
                    </a:solidFill>
                  </a:rPr>
                  <a:t>余数的符号与左操作数相同</a:t>
                </a:r>
                <a:r>
                  <a:rPr lang="en-US" altLang="zh-CN" dirty="0" smtClean="0"/>
                  <a:t>)</a:t>
                </a:r>
                <a:r>
                  <a:rPr lang="zh-CN" altLang="en-US" dirty="0" smtClean="0"/>
                  <a:t>。该运算符的两个操作数必须为</a:t>
                </a:r>
                <a:r>
                  <a:rPr lang="zh-CN" altLang="en-US" dirty="0" smtClean="0">
                    <a:solidFill>
                      <a:srgbClr val="FF0000"/>
                    </a:solidFill>
                  </a:rPr>
                  <a:t>整数类型</a:t>
                </a:r>
                <a:r>
                  <a:rPr lang="en-US" altLang="zh-CN" dirty="0" smtClean="0"/>
                  <a:t>: </a:t>
                </a:r>
                <a:r>
                  <a:rPr lang="en-US" altLang="zh-CN" dirty="0">
                    <a:solidFill>
                      <a:srgbClr val="0000FF"/>
                    </a:solidFill>
                  </a:rPr>
                  <a:t>bool</a:t>
                </a:r>
                <a:r>
                  <a:rPr lang="en-US" altLang="zh-CN" dirty="0"/>
                  <a:t>, </a:t>
                </a:r>
                <a:r>
                  <a:rPr lang="en-US" altLang="zh-CN" dirty="0">
                    <a:solidFill>
                      <a:srgbClr val="0000FF"/>
                    </a:solidFill>
                  </a:rPr>
                  <a:t>char</a:t>
                </a:r>
                <a:r>
                  <a:rPr lang="en-US" altLang="zh-CN" dirty="0"/>
                  <a:t>, </a:t>
                </a:r>
                <a:r>
                  <a:rPr lang="en-US" altLang="zh-CN" dirty="0">
                    <a:solidFill>
                      <a:srgbClr val="0000FF"/>
                    </a:solidFill>
                  </a:rPr>
                  <a:t>short</a:t>
                </a:r>
                <a:r>
                  <a:rPr lang="en-US" altLang="zh-CN" dirty="0"/>
                  <a:t>, </a:t>
                </a:r>
                <a:r>
                  <a:rPr lang="en-US" altLang="zh-CN" dirty="0">
                    <a:solidFill>
                      <a:srgbClr val="0000FF"/>
                    </a:solidFill>
                  </a:rPr>
                  <a:t>int</a:t>
                </a:r>
                <a:r>
                  <a:rPr lang="en-US" altLang="zh-CN" dirty="0"/>
                  <a:t>, </a:t>
                </a:r>
                <a:r>
                  <a:rPr lang="en-US" altLang="zh-CN" dirty="0" smtClean="0">
                    <a:solidFill>
                      <a:srgbClr val="0000FF"/>
                    </a:solidFill>
                  </a:rPr>
                  <a:t>long </a:t>
                </a:r>
                <a:r>
                  <a:rPr lang="zh-CN" altLang="en-US" dirty="0" smtClean="0"/>
                  <a:t>和</a:t>
                </a:r>
                <a:r>
                  <a:rPr lang="en-US" altLang="zh-CN" dirty="0" smtClean="0"/>
                  <a:t> </a:t>
                </a:r>
                <a:r>
                  <a:rPr lang="en-US" altLang="zh-CN" dirty="0" smtClean="0">
                    <a:solidFill>
                      <a:srgbClr val="0000FF"/>
                    </a:solidFill>
                  </a:rPr>
                  <a:t>long </a:t>
                </a:r>
                <a:r>
                  <a:rPr lang="en-US" altLang="zh-CN" dirty="0" err="1" smtClean="0">
                    <a:solidFill>
                      <a:srgbClr val="0000FF"/>
                    </a:solidFill>
                  </a:rPr>
                  <a:t>long</a:t>
                </a:r>
                <a:r>
                  <a:rPr lang="zh-CN" altLang="en-US" dirty="0" smtClean="0"/>
                  <a:t>。</a:t>
                </a:r>
                <a:endParaRPr lang="en-US" altLang="zh-CN" dirty="0" smtClean="0"/>
              </a:p>
              <a:p>
                <a:pPr>
                  <a:lnSpc>
                    <a:spcPct val="100000"/>
                  </a:lnSpc>
                  <a:spcBef>
                    <a:spcPts val="0"/>
                  </a:spcBef>
                </a:pPr>
                <a:r>
                  <a:rPr lang="zh-CN" altLang="en-US" dirty="0" smtClean="0"/>
                  <a:t>例如</a:t>
                </a:r>
                <a:r>
                  <a:rPr lang="en-US" altLang="zh-CN" dirty="0" smtClean="0"/>
                  <a:t>:  </a:t>
                </a:r>
                <a:r>
                  <a:rPr lang="en-US" altLang="zh-CN" dirty="0" smtClean="0">
                    <a:solidFill>
                      <a:srgbClr val="0000FF"/>
                    </a:solidFill>
                  </a:rPr>
                  <a:t>int</a:t>
                </a:r>
                <a:r>
                  <a:rPr lang="en-US" altLang="zh-CN" dirty="0" smtClean="0"/>
                  <a:t> </a:t>
                </a:r>
                <a:r>
                  <a:rPr lang="en-US" altLang="zh-CN" dirty="0" err="1" smtClean="0"/>
                  <a:t>ivalue</a:t>
                </a:r>
                <a:r>
                  <a:rPr lang="en-US" altLang="zh-CN" dirty="0" smtClean="0"/>
                  <a:t> = 42;</a:t>
                </a:r>
              </a:p>
              <a:p>
                <a:pPr indent="800100">
                  <a:lnSpc>
                    <a:spcPct val="100000"/>
                  </a:lnSpc>
                  <a:spcBef>
                    <a:spcPts val="0"/>
                  </a:spcBef>
                </a:pPr>
                <a:r>
                  <a:rPr lang="en-US" altLang="zh-CN" dirty="0" smtClean="0">
                    <a:solidFill>
                      <a:srgbClr val="0000FF"/>
                    </a:solidFill>
                  </a:rPr>
                  <a:t>double</a:t>
                </a:r>
                <a:r>
                  <a:rPr lang="en-US" altLang="zh-CN" dirty="0" smtClean="0"/>
                  <a:t> </a:t>
                </a:r>
                <a:r>
                  <a:rPr lang="en-US" altLang="zh-CN" dirty="0" err="1" smtClean="0"/>
                  <a:t>dvalue</a:t>
                </a:r>
                <a:r>
                  <a:rPr lang="en-US" altLang="zh-CN" dirty="0" smtClean="0"/>
                  <a:t> = 3.14;</a:t>
                </a:r>
              </a:p>
              <a:p>
                <a:pPr indent="800100">
                  <a:lnSpc>
                    <a:spcPct val="100000"/>
                  </a:lnSpc>
                  <a:spcBef>
                    <a:spcPts val="0"/>
                  </a:spcBef>
                </a:pPr>
                <a:r>
                  <a:rPr lang="en-US" altLang="zh-CN" dirty="0" err="1" smtClean="0"/>
                  <a:t>ivalue</a:t>
                </a:r>
                <a:r>
                  <a:rPr lang="en-US" altLang="zh-CN" dirty="0" smtClean="0"/>
                  <a:t> </a:t>
                </a:r>
                <a:r>
                  <a:rPr lang="en-US" altLang="zh-CN" b="1" dirty="0" smtClean="0">
                    <a:solidFill>
                      <a:srgbClr val="FF0000"/>
                    </a:solidFill>
                  </a:rPr>
                  <a:t>%</a:t>
                </a:r>
                <a:r>
                  <a:rPr lang="en-US" altLang="zh-CN" dirty="0" smtClean="0"/>
                  <a:t> 12;        </a:t>
                </a:r>
                <a:r>
                  <a:rPr lang="en-US" altLang="zh-CN" dirty="0" smtClean="0">
                    <a:solidFill>
                      <a:srgbClr val="00B050"/>
                    </a:solidFill>
                  </a:rPr>
                  <a:t>// OK, </a:t>
                </a:r>
                <a:r>
                  <a:rPr lang="zh-CN" altLang="en-US" dirty="0" smtClean="0">
                    <a:solidFill>
                      <a:srgbClr val="00B050"/>
                    </a:solidFill>
                  </a:rPr>
                  <a:t>整数类型</a:t>
                </a:r>
                <a:r>
                  <a:rPr lang="en-US" altLang="zh-CN" dirty="0" smtClean="0">
                    <a:solidFill>
                      <a:srgbClr val="00B050"/>
                    </a:solidFill>
                  </a:rPr>
                  <a:t>, </a:t>
                </a:r>
                <a:r>
                  <a:rPr lang="zh-CN" altLang="en-US" dirty="0" smtClean="0">
                    <a:solidFill>
                      <a:srgbClr val="00B050"/>
                    </a:solidFill>
                  </a:rPr>
                  <a:t>结果</a:t>
                </a:r>
                <a:r>
                  <a:rPr lang="en-US" altLang="zh-CN" dirty="0" smtClean="0">
                    <a:solidFill>
                      <a:srgbClr val="00B050"/>
                    </a:solidFill>
                  </a:rPr>
                  <a:t>: 6</a:t>
                </a:r>
              </a:p>
              <a:p>
                <a:pPr indent="800100">
                  <a:lnSpc>
                    <a:spcPct val="100000"/>
                  </a:lnSpc>
                  <a:spcBef>
                    <a:spcPts val="0"/>
                  </a:spcBef>
                </a:pPr>
                <a:r>
                  <a:rPr lang="en-US" altLang="zh-CN" dirty="0" err="1" smtClean="0"/>
                  <a:t>ivalue</a:t>
                </a:r>
                <a:r>
                  <a:rPr lang="en-US" altLang="zh-CN" dirty="0" smtClean="0"/>
                  <a:t> </a:t>
                </a:r>
                <a:r>
                  <a:rPr lang="en-US" altLang="zh-CN" b="1" dirty="0" smtClean="0">
                    <a:solidFill>
                      <a:srgbClr val="FF0000"/>
                    </a:solidFill>
                  </a:rPr>
                  <a:t>%</a:t>
                </a:r>
                <a:r>
                  <a:rPr lang="en-US" altLang="zh-CN" dirty="0" smtClean="0"/>
                  <a:t> -12;       </a:t>
                </a:r>
                <a:r>
                  <a:rPr lang="en-US" altLang="zh-CN" dirty="0" smtClean="0">
                    <a:solidFill>
                      <a:srgbClr val="00B050"/>
                    </a:solidFill>
                  </a:rPr>
                  <a:t>// OK, </a:t>
                </a:r>
                <a:r>
                  <a:rPr lang="zh-CN" altLang="en-US" dirty="0" smtClean="0">
                    <a:solidFill>
                      <a:srgbClr val="00B050"/>
                    </a:solidFill>
                  </a:rPr>
                  <a:t>整数类型</a:t>
                </a:r>
                <a:r>
                  <a:rPr lang="en-US" altLang="zh-CN" dirty="0" smtClean="0">
                    <a:solidFill>
                      <a:srgbClr val="00B050"/>
                    </a:solidFill>
                  </a:rPr>
                  <a:t>, </a:t>
                </a:r>
                <a:r>
                  <a:rPr lang="zh-CN" altLang="en-US" dirty="0" smtClean="0">
                    <a:solidFill>
                      <a:srgbClr val="00B050"/>
                    </a:solidFill>
                  </a:rPr>
                  <a:t>结果</a:t>
                </a:r>
                <a:r>
                  <a:rPr lang="en-US" altLang="zh-CN" dirty="0" smtClean="0">
                    <a:solidFill>
                      <a:srgbClr val="00B050"/>
                    </a:solidFill>
                  </a:rPr>
                  <a:t>: 6</a:t>
                </a:r>
              </a:p>
              <a:p>
                <a:pPr indent="800100">
                  <a:lnSpc>
                    <a:spcPct val="100000"/>
                  </a:lnSpc>
                  <a:spcBef>
                    <a:spcPts val="0"/>
                  </a:spcBef>
                  <a:spcAft>
                    <a:spcPts val="600"/>
                  </a:spcAft>
                </a:pPr>
                <a:r>
                  <a:rPr lang="en-US" altLang="zh-CN" dirty="0" err="1" smtClean="0"/>
                  <a:t>dvalue</a:t>
                </a:r>
                <a:r>
                  <a:rPr lang="en-US" altLang="zh-CN" dirty="0" smtClean="0">
                    <a:solidFill>
                      <a:srgbClr val="FF0000"/>
                    </a:solidFill>
                  </a:rPr>
                  <a:t> </a:t>
                </a:r>
                <a:r>
                  <a:rPr lang="en-US" altLang="zh-CN" b="1" dirty="0" smtClean="0">
                    <a:solidFill>
                      <a:srgbClr val="FF0000"/>
                    </a:solidFill>
                  </a:rPr>
                  <a:t>%</a:t>
                </a:r>
                <a:r>
                  <a:rPr lang="en-US" altLang="zh-CN" dirty="0" smtClean="0">
                    <a:solidFill>
                      <a:srgbClr val="FF0000"/>
                    </a:solidFill>
                  </a:rPr>
                  <a:t> </a:t>
                </a:r>
                <a:r>
                  <a:rPr lang="en-US" altLang="zh-CN" dirty="0" err="1" smtClean="0"/>
                  <a:t>ivalue</a:t>
                </a:r>
                <a:r>
                  <a:rPr lang="en-US" altLang="zh-CN" dirty="0" smtClean="0"/>
                  <a:t>;  </a:t>
                </a:r>
                <a:r>
                  <a:rPr lang="en-US" altLang="zh-CN" dirty="0" smtClean="0">
                    <a:solidFill>
                      <a:srgbClr val="00B050"/>
                    </a:solidFill>
                  </a:rPr>
                  <a:t>// Error, </a:t>
                </a:r>
                <a:r>
                  <a:rPr lang="zh-CN" altLang="en-US" dirty="0" smtClean="0">
                    <a:solidFill>
                      <a:srgbClr val="00B050"/>
                    </a:solidFill>
                  </a:rPr>
                  <a:t>浮点型操作数</a:t>
                </a:r>
                <a:endParaRPr lang="en-US" altLang="zh-CN" dirty="0" smtClean="0">
                  <a:solidFill>
                    <a:srgbClr val="00B050"/>
                  </a:solidFill>
                </a:endParaRPr>
              </a:p>
              <a:p>
                <a:r>
                  <a:rPr lang="zh-CN" altLang="en-US" b="1" dirty="0" smtClean="0"/>
                  <a:t>测试</a:t>
                </a:r>
                <a:r>
                  <a:rPr lang="en-US" altLang="zh-CN" b="1" dirty="0" smtClean="0"/>
                  <a:t>:</a:t>
                </a:r>
              </a:p>
              <a:p>
                <a:r>
                  <a:rPr lang="en-US" altLang="zh-CN" dirty="0" smtClean="0"/>
                  <a:t>       x</a:t>
                </a:r>
                <a:r>
                  <a:rPr lang="en-US" altLang="zh-CN" baseline="30000" dirty="0" smtClean="0"/>
                  <a:t>2</a:t>
                </a:r>
                <a:r>
                  <a:rPr lang="en-US" altLang="zh-CN" dirty="0" smtClean="0"/>
                  <a:t>+2xy+y</a:t>
                </a:r>
                <a:r>
                  <a:rPr lang="en-US" altLang="zh-CN" baseline="30000" dirty="0" smtClean="0"/>
                  <a:t>2</a:t>
                </a:r>
              </a:p>
              <a:p>
                <a:r>
                  <a:rPr lang="en-US" altLang="zh-CN" dirty="0" smtClean="0"/>
                  <a:t>       (x-y)(2x+y)</a:t>
                </a:r>
              </a:p>
              <a:p>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den>
                    </m:f>
                  </m:oMath>
                </a14:m>
                <a:r>
                  <a:rPr lang="zh-CN" altLang="en-US" dirty="0" smtClean="0"/>
                  <a:t> </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23528" y="1038743"/>
                <a:ext cx="8496944" cy="5774633"/>
              </a:xfrm>
              <a:blipFill>
                <a:blip r:embed="rId2"/>
                <a:stretch>
                  <a:fillRect l="-1076" t="-211" r="-114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3. </a:t>
            </a:r>
            <a:r>
              <a:rPr lang="zh-CN" altLang="en-US" dirty="0"/>
              <a:t>算术运算符</a:t>
            </a:r>
          </a:p>
        </p:txBody>
      </p:sp>
      <p:sp>
        <p:nvSpPr>
          <p:cNvPr id="4" name="文本框 3"/>
          <p:cNvSpPr txBox="1"/>
          <p:nvPr/>
        </p:nvSpPr>
        <p:spPr>
          <a:xfrm>
            <a:off x="3923928" y="4981525"/>
            <a:ext cx="2520280" cy="461665"/>
          </a:xfrm>
          <a:prstGeom prst="rect">
            <a:avLst/>
          </a:prstGeom>
          <a:noFill/>
        </p:spPr>
        <p:txBody>
          <a:bodyPr wrap="square" rtlCol="0">
            <a:spAutoFit/>
          </a:bodyPr>
          <a:lstStyle/>
          <a:p>
            <a:r>
              <a:rPr lang="en-US" altLang="zh-CN" sz="2400" dirty="0">
                <a:latin typeface="Arial" panose="020B0604020202020204" pitchFamily="34" charset="0"/>
                <a:ea typeface="微软雅黑" pitchFamily="34" charset="-122"/>
                <a:cs typeface="Arial" panose="020B0604020202020204" pitchFamily="34" charset="0"/>
              </a:rPr>
              <a:t>x</a:t>
            </a:r>
            <a:r>
              <a:rPr lang="en-US" altLang="zh-CN" sz="2400" dirty="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a:latin typeface="Arial" panose="020B0604020202020204" pitchFamily="34" charset="0"/>
                <a:ea typeface="微软雅黑" pitchFamily="34" charset="-122"/>
                <a:cs typeface="Arial" panose="020B0604020202020204" pitchFamily="34" charset="0"/>
              </a:rPr>
              <a:t>x + 2</a:t>
            </a:r>
            <a:r>
              <a:rPr lang="en-US" altLang="zh-CN" sz="2400" dirty="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a:latin typeface="Arial" panose="020B0604020202020204" pitchFamily="34" charset="0"/>
                <a:ea typeface="微软雅黑" pitchFamily="34" charset="-122"/>
                <a:cs typeface="Arial" panose="020B0604020202020204" pitchFamily="34" charset="0"/>
              </a:rPr>
              <a:t>x</a:t>
            </a:r>
            <a:r>
              <a:rPr lang="en-US" altLang="zh-CN" sz="2400" dirty="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a:latin typeface="Arial" panose="020B0604020202020204" pitchFamily="34" charset="0"/>
                <a:ea typeface="微软雅黑" pitchFamily="34" charset="-122"/>
                <a:cs typeface="Arial" panose="020B0604020202020204" pitchFamily="34" charset="0"/>
              </a:rPr>
              <a:t>y + y</a:t>
            </a:r>
            <a:r>
              <a:rPr lang="en-US" altLang="zh-CN" sz="2400" dirty="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a:latin typeface="Arial" panose="020B0604020202020204" pitchFamily="34" charset="0"/>
                <a:ea typeface="微软雅黑" pitchFamily="34" charset="-122"/>
                <a:cs typeface="Arial" panose="020B0604020202020204" pitchFamily="34" charset="0"/>
              </a:rPr>
              <a:t>y</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5" name="文本框 4"/>
          <p:cNvSpPr txBox="1"/>
          <p:nvPr/>
        </p:nvSpPr>
        <p:spPr>
          <a:xfrm>
            <a:off x="3923928" y="5443190"/>
            <a:ext cx="2520280" cy="461665"/>
          </a:xfrm>
          <a:prstGeom prst="rect">
            <a:avLst/>
          </a:prstGeom>
          <a:noFill/>
        </p:spPr>
        <p:txBody>
          <a:bodyPr wrap="square" rtlCol="0">
            <a:spAutoFit/>
          </a:bodyPr>
          <a:lstStyle/>
          <a:p>
            <a:r>
              <a:rPr lang="en-US" altLang="zh-CN" sz="2400" dirty="0" smtClean="0">
                <a:latin typeface="Arial" panose="020B0604020202020204" pitchFamily="34" charset="0"/>
                <a:ea typeface="微软雅黑" pitchFamily="34" charset="-122"/>
                <a:cs typeface="Arial" panose="020B0604020202020204" pitchFamily="34" charset="0"/>
              </a:rPr>
              <a:t>(x-y)</a:t>
            </a: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smtClean="0">
                <a:latin typeface="Arial" panose="020B0604020202020204" pitchFamily="34" charset="0"/>
                <a:ea typeface="微软雅黑" pitchFamily="34" charset="-122"/>
                <a:cs typeface="Arial" panose="020B0604020202020204" pitchFamily="34" charset="0"/>
              </a:rPr>
              <a:t>(2</a:t>
            </a: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err="1" smtClean="0">
                <a:latin typeface="Arial" panose="020B0604020202020204" pitchFamily="34" charset="0"/>
                <a:ea typeface="微软雅黑" pitchFamily="34" charset="-122"/>
                <a:cs typeface="Arial" panose="020B0604020202020204" pitchFamily="34" charset="0"/>
              </a:rPr>
              <a:t>x+y</a:t>
            </a:r>
            <a:r>
              <a:rPr lang="en-US" altLang="zh-CN" sz="2400" dirty="0" smtClean="0">
                <a:latin typeface="Arial" panose="020B0604020202020204" pitchFamily="34" charset="0"/>
                <a:ea typeface="微软雅黑" pitchFamily="34" charset="-122"/>
                <a:cs typeface="Arial" panose="020B0604020202020204" pitchFamily="34" charset="0"/>
              </a:rPr>
              <a:t>)</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6" name="文本框 5"/>
          <p:cNvSpPr txBox="1"/>
          <p:nvPr/>
        </p:nvSpPr>
        <p:spPr>
          <a:xfrm>
            <a:off x="3948536" y="6135687"/>
            <a:ext cx="2520280" cy="461665"/>
          </a:xfrm>
          <a:prstGeom prst="rect">
            <a:avLst/>
          </a:prstGeom>
          <a:noFill/>
        </p:spPr>
        <p:txBody>
          <a:bodyPr wrap="square" rtlCol="0">
            <a:spAutoFit/>
          </a:bodyPr>
          <a:lstStyle/>
          <a:p>
            <a:r>
              <a:rPr lang="en-US" altLang="zh-CN" sz="2400" dirty="0" smtClean="0">
                <a:latin typeface="Arial" panose="020B0604020202020204" pitchFamily="34" charset="0"/>
                <a:ea typeface="微软雅黑" pitchFamily="34" charset="-122"/>
                <a:cs typeface="Arial" panose="020B0604020202020204" pitchFamily="34" charset="0"/>
              </a:rPr>
              <a:t>x/</a:t>
            </a: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err="1" smtClean="0">
                <a:latin typeface="Arial" panose="020B0604020202020204" pitchFamily="34" charset="0"/>
                <a:ea typeface="微软雅黑" pitchFamily="34" charset="-122"/>
                <a:cs typeface="Arial" panose="020B0604020202020204" pitchFamily="34" charset="0"/>
              </a:rPr>
              <a:t>y+z</a:t>
            </a:r>
            <a:r>
              <a:rPr lang="en-US" altLang="zh-CN" sz="2400" dirty="0" smtClean="0">
                <a:solidFill>
                  <a:srgbClr val="FF0000"/>
                </a:solidFill>
                <a:latin typeface="Arial" panose="020B0604020202020204" pitchFamily="34" charset="0"/>
                <a:ea typeface="微软雅黑" pitchFamily="34" charset="-122"/>
                <a:cs typeface="Arial" panose="020B0604020202020204" pitchFamily="34" charset="0"/>
              </a:rPr>
              <a:t>)</a:t>
            </a:r>
            <a:endParaRPr lang="zh-CN" altLang="en-US" sz="2400" dirty="0">
              <a:solidFill>
                <a:srgbClr val="FF0000"/>
              </a:solidFill>
              <a:latin typeface="Arial" panose="020B0604020202020204" pitchFamily="34" charset="0"/>
              <a:ea typeface="微软雅黑" pitchFamily="34" charset="-122"/>
              <a:cs typeface="Arial" panose="020B0604020202020204" pitchFamily="34" charset="0"/>
            </a:endParaRPr>
          </a:p>
        </p:txBody>
      </p:sp>
      <p:cxnSp>
        <p:nvCxnSpPr>
          <p:cNvPr id="8" name="直接箭头连接符 7"/>
          <p:cNvCxnSpPr/>
          <p:nvPr/>
        </p:nvCxnSpPr>
        <p:spPr>
          <a:xfrm>
            <a:off x="2555776" y="5227166"/>
            <a:ext cx="12961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555776" y="5688831"/>
            <a:ext cx="12961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555776" y="6381328"/>
            <a:ext cx="12961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7164288" y="5936296"/>
            <a:ext cx="1892559" cy="635715"/>
            <a:chOff x="6534472" y="5759475"/>
            <a:chExt cx="2286000" cy="752475"/>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13" name="文本框 12"/>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Ch03_01</a:t>
              </a:r>
              <a:endParaRPr lang="zh-CN" altLang="en-US" sz="2400" b="1" dirty="0">
                <a:solidFill>
                  <a:schemeClr val="bg1"/>
                </a:solidFill>
              </a:endParaRPr>
            </a:p>
          </p:txBody>
        </p:sp>
      </p:grpSp>
    </p:spTree>
    <p:extLst>
      <p:ext uri="{BB962C8B-B14F-4D97-AF65-F5344CB8AC3E}">
        <p14:creationId xmlns:p14="http://schemas.microsoft.com/office/powerpoint/2010/main" val="333026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3" dur="500"/>
                                        <p:tgtEl>
                                          <p:spTgt spid="2">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6" dur="500"/>
                                        <p:tgtEl>
                                          <p:spTgt spid="2">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par>
                                <p:cTn id="42" presetID="14" presetClass="entr" presetSubtype="1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randombar(horizont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randombar(horizontal)">
                                      <p:cBhvr>
                                        <p:cTn id="49" dur="500"/>
                                        <p:tgtEl>
                                          <p:spTgt spid="5"/>
                                        </p:tgtEl>
                                      </p:cBhvr>
                                    </p:animEffect>
                                  </p:childTnLst>
                                </p:cTn>
                              </p:par>
                              <p:par>
                                <p:cTn id="50" presetID="14" presetClass="entr" presetSubtype="1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randombar(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randombar(horizontal)">
                                      <p:cBhvr>
                                        <p:cTn id="57" dur="500"/>
                                        <p:tgtEl>
                                          <p:spTgt spid="6"/>
                                        </p:tgtEl>
                                      </p:cBhvr>
                                    </p:animEffect>
                                  </p:childTnLst>
                                </p:cTn>
                              </p:par>
                              <p:par>
                                <p:cTn id="58" presetID="14" presetClass="entr" presetSubtype="10"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PresentationMod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1" id="{B5E81477-45DF-4A35-832B-9D4EEF420904}" vid="{C1A612DF-C4CA-4900-8FD7-BA18C86CBE9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Presentation-Model2(En)</Template>
  <TotalTime>25183</TotalTime>
  <Words>3667</Words>
  <Application>Microsoft Office PowerPoint</Application>
  <PresentationFormat>全屏显示(4:3)</PresentationFormat>
  <Paragraphs>494</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宋体</vt:lpstr>
      <vt:lpstr>微软雅黑</vt:lpstr>
      <vt:lpstr>Arial</vt:lpstr>
      <vt:lpstr>Calibri</vt:lpstr>
      <vt:lpstr>Cambria Math</vt:lpstr>
      <vt:lpstr>Times New Roman</vt:lpstr>
      <vt:lpstr>PresentationModel</vt:lpstr>
      <vt:lpstr>表  达  式</vt:lpstr>
      <vt:lpstr>本章内容</vt:lpstr>
      <vt:lpstr>1. 表达式与运算符</vt:lpstr>
      <vt:lpstr>1. 表达式与运算符</vt:lpstr>
      <vt:lpstr>1. 表达式与运算符</vt:lpstr>
      <vt:lpstr>2. 表达式语句</vt:lpstr>
      <vt:lpstr>3. 算术运算符</vt:lpstr>
      <vt:lpstr>3. 算术运算符</vt:lpstr>
      <vt:lpstr>3. 算术运算符</vt:lpstr>
      <vt:lpstr>4. 赋值运算符</vt:lpstr>
      <vt:lpstr>4. 赋值运算符</vt:lpstr>
      <vt:lpstr>4. 赋值运算符</vt:lpstr>
      <vt:lpstr>4. 赋值运算符</vt:lpstr>
      <vt:lpstr>4. 赋值运算符</vt:lpstr>
      <vt:lpstr>4. 赋值运算符</vt:lpstr>
      <vt:lpstr>5. 算术类型转换</vt:lpstr>
      <vt:lpstr>5. 算术类型转换</vt:lpstr>
      <vt:lpstr>5. 算术类型转换</vt:lpstr>
      <vt:lpstr>5. 算术类型转换</vt:lpstr>
      <vt:lpstr>6. 增量与减量运算符</vt:lpstr>
      <vt:lpstr>6. 增量与减量运算符</vt:lpstr>
      <vt:lpstr>6. 增量与减量运算符</vt:lpstr>
      <vt:lpstr>7. 关系与逻辑运算符</vt:lpstr>
      <vt:lpstr>7. 关系与逻辑运算符</vt:lpstr>
      <vt:lpstr>7. 关系与逻辑运算符</vt:lpstr>
      <vt:lpstr>7. 关系与逻辑运算符</vt:lpstr>
      <vt:lpstr>7. 关系与逻辑运算符</vt:lpstr>
      <vt:lpstr>7. 关系与逻辑运算符</vt:lpstr>
      <vt:lpstr>7. 关系与逻辑运算符</vt:lpstr>
      <vt:lpstr>8. sizeof 运算符</vt:lpstr>
      <vt:lpstr>9. 逗号运算符</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to Deep Learning</dc:title>
  <dc:creator>Allennessy</dc:creator>
  <cp:lastModifiedBy>Allennessy</cp:lastModifiedBy>
  <cp:revision>1195</cp:revision>
  <cp:lastPrinted>2015-01-14T13:07:52Z</cp:lastPrinted>
  <dcterms:created xsi:type="dcterms:W3CDTF">2014-02-27T13:03:11Z</dcterms:created>
  <dcterms:modified xsi:type="dcterms:W3CDTF">2018-09-13T11:11:03Z</dcterms:modified>
</cp:coreProperties>
</file>