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8.jpg" ContentType="image/png"/>
  <Override PartName="/ppt/notesSlides/notesSlide2.xml" ContentType="application/vnd.openxmlformats-officedocument.presentationml.notesSlide+xml"/>
  <Override PartName="/ppt/media/image12.jpg" ContentType="image/gif"/>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6" r:id="rId18"/>
    <p:sldId id="277"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4" r:id="rId38"/>
    <p:sldId id="295" r:id="rId39"/>
    <p:sldId id="297" r:id="rId40"/>
    <p:sldId id="296" r:id="rId41"/>
    <p:sldId id="298" r:id="rId42"/>
    <p:sldId id="302" r:id="rId43"/>
    <p:sldId id="299" r:id="rId44"/>
    <p:sldId id="300" r:id="rId45"/>
    <p:sldId id="301" r:id="rId46"/>
    <p:sldId id="303" r:id="rId47"/>
    <p:sldId id="304" r:id="rId48"/>
    <p:sldId id="305" r:id="rId49"/>
    <p:sldId id="306" r:id="rId50"/>
    <p:sldId id="308" r:id="rId51"/>
    <p:sldId id="309" r:id="rId52"/>
    <p:sldId id="310" r:id="rId53"/>
    <p:sldId id="307" r:id="rId54"/>
    <p:sldId id="311" r:id="rId55"/>
    <p:sldId id="293" r:id="rId56"/>
    <p:sldId id="312" r:id="rId57"/>
    <p:sldId id="313" r:id="rId58"/>
    <p:sldId id="314" r:id="rId59"/>
    <p:sldId id="315" r:id="rId60"/>
    <p:sldId id="316" r:id="rId61"/>
    <p:sldId id="317" r:id="rId62"/>
    <p:sldId id="318" r:id="rId63"/>
    <p:sldId id="320" r:id="rId64"/>
    <p:sldId id="321" r:id="rId65"/>
    <p:sldId id="322" r:id="rId66"/>
    <p:sldId id="326" r:id="rId67"/>
    <p:sldId id="323" r:id="rId68"/>
    <p:sldId id="324" r:id="rId69"/>
    <p:sldId id="325" r:id="rId70"/>
    <p:sldId id="329" r:id="rId71"/>
    <p:sldId id="330" r:id="rId72"/>
    <p:sldId id="331" r:id="rId73"/>
    <p:sldId id="327" r:id="rId74"/>
    <p:sldId id="328" r:id="rId75"/>
    <p:sldId id="287" r:id="rId76"/>
    <p:sldId id="319"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FF0000"/>
    <a:srgbClr val="F79928"/>
    <a:srgbClr val="00FF00"/>
    <a:srgbClr val="F799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8" autoAdjust="0"/>
    <p:restoredTop sz="91626" autoAdjust="0"/>
  </p:normalViewPr>
  <p:slideViewPr>
    <p:cSldViewPr>
      <p:cViewPr varScale="1">
        <p:scale>
          <a:sx n="102" d="100"/>
          <a:sy n="102" d="100"/>
        </p:scale>
        <p:origin x="2088" y="96"/>
      </p:cViewPr>
      <p:guideLst>
        <p:guide orient="horz" pos="2160"/>
        <p:guide pos="2880"/>
      </p:guideLst>
    </p:cSldViewPr>
  </p:slideViewPr>
  <p:notesTextViewPr>
    <p:cViewPr>
      <p:scale>
        <a:sx n="3" d="2"/>
        <a:sy n="3" d="2"/>
      </p:scale>
      <p:origin x="0" y="0"/>
    </p:cViewPr>
  </p:notesTextViewPr>
  <p:notesViewPr>
    <p:cSldViewPr>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4FB98-12F8-42D0-BD22-3E79A7A5EBCD}" type="datetimeFigureOut">
              <a:rPr lang="zh-CN" altLang="en-US" smtClean="0"/>
              <a:t>2018/9/17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C75FF-108E-4E14-899A-0964B7DE7002}" type="slidenum">
              <a:rPr lang="zh-CN" altLang="en-US" smtClean="0"/>
              <a:t>‹#›</a:t>
            </a:fld>
            <a:endParaRPr lang="zh-CN" altLang="en-US"/>
          </a:p>
        </p:txBody>
      </p:sp>
    </p:spTree>
    <p:extLst>
      <p:ext uri="{BB962C8B-B14F-4D97-AF65-F5344CB8AC3E}">
        <p14:creationId xmlns:p14="http://schemas.microsoft.com/office/powerpoint/2010/main" val="3172629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D2CAC-268A-4249-AD13-74DA1F5D8F4D}" type="datetimeFigureOut">
              <a:rPr lang="zh-CN" altLang="en-US" smtClean="0"/>
              <a:t>2018/9/17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84E63-3FB6-4D25-A608-C543CEFE0660}" type="slidenum">
              <a:rPr lang="zh-CN" altLang="en-US" smtClean="0"/>
              <a:t>‹#›</a:t>
            </a:fld>
            <a:endParaRPr lang="zh-CN" altLang="en-US"/>
          </a:p>
        </p:txBody>
      </p:sp>
    </p:spTree>
    <p:extLst>
      <p:ext uri="{BB962C8B-B14F-4D97-AF65-F5344CB8AC3E}">
        <p14:creationId xmlns:p14="http://schemas.microsoft.com/office/powerpoint/2010/main" val="123988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284E63-3FB6-4D25-A608-C543CEFE0660}" type="slidenum">
              <a:rPr lang="zh-CN" altLang="en-US" smtClean="0"/>
              <a:t>1</a:t>
            </a:fld>
            <a:endParaRPr lang="zh-CN" altLang="en-US"/>
          </a:p>
        </p:txBody>
      </p:sp>
    </p:spTree>
    <p:extLst>
      <p:ext uri="{BB962C8B-B14F-4D97-AF65-F5344CB8AC3E}">
        <p14:creationId xmlns:p14="http://schemas.microsoft.com/office/powerpoint/2010/main" val="332912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284E63-3FB6-4D25-A608-C543CEFE0660}" type="slidenum">
              <a:rPr lang="zh-CN" altLang="en-US" smtClean="0"/>
              <a:t>17</a:t>
            </a:fld>
            <a:endParaRPr lang="zh-CN" altLang="en-US"/>
          </a:p>
        </p:txBody>
      </p:sp>
    </p:spTree>
    <p:extLst>
      <p:ext uri="{BB962C8B-B14F-4D97-AF65-F5344CB8AC3E}">
        <p14:creationId xmlns:p14="http://schemas.microsoft.com/office/powerpoint/2010/main" val="139827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284E63-3FB6-4D25-A608-C543CEFE0660}" type="slidenum">
              <a:rPr lang="zh-CN" altLang="en-US" smtClean="0"/>
              <a:t>41</a:t>
            </a:fld>
            <a:endParaRPr lang="zh-CN" altLang="en-US"/>
          </a:p>
        </p:txBody>
      </p:sp>
    </p:spTree>
    <p:extLst>
      <p:ext uri="{BB962C8B-B14F-4D97-AF65-F5344CB8AC3E}">
        <p14:creationId xmlns:p14="http://schemas.microsoft.com/office/powerpoint/2010/main" val="1586781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gradFill>
          <a:gsLst>
            <a:gs pos="53000">
              <a:schemeClr val="bg1"/>
            </a:gs>
            <a:gs pos="0">
              <a:srgbClr val="00B0F0">
                <a:alpha val="9000"/>
              </a:srgbClr>
            </a:gs>
            <a:gs pos="100000">
              <a:srgbClr val="00B0F0">
                <a:alpha val="11000"/>
              </a:srgbClr>
            </a:gs>
          </a:gsLst>
          <a:lin ang="5400000" scaled="0"/>
        </a:gra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12041"/>
            <a:ext cx="9144000" cy="2633183"/>
          </a:xfrm>
          <a:prstGeom prst="rect">
            <a:avLst/>
          </a:prstGeom>
        </p:spPr>
      </p:pic>
      <p:sp>
        <p:nvSpPr>
          <p:cNvPr id="2" name="标题 1"/>
          <p:cNvSpPr>
            <a:spLocks noGrp="1"/>
          </p:cNvSpPr>
          <p:nvPr>
            <p:ph type="ctrTitle" hasCustomPrompt="1"/>
          </p:nvPr>
        </p:nvSpPr>
        <p:spPr>
          <a:xfrm>
            <a:off x="1624136" y="3244089"/>
            <a:ext cx="5828184" cy="1470025"/>
          </a:xfrm>
        </p:spPr>
        <p:txBody>
          <a:bodyPr>
            <a:normAutofit/>
          </a:bodyPr>
          <a:lstStyle>
            <a:lvl1pPr marL="0" algn="ctr" defTabSz="914400" rtl="0" eaLnBrk="1" latinLnBrk="0" hangingPunct="1">
              <a:defRPr lang="zh-CN" altLang="en-US" sz="6000" b="1" kern="1200" baseline="0" dirty="0">
                <a:solidFill>
                  <a:srgbClr val="FFFF00"/>
                </a:solidFill>
                <a:latin typeface="Arial" panose="020B0604020202020204" pitchFamily="34" charset="0"/>
                <a:ea typeface="微软雅黑" pitchFamily="34" charset="-122"/>
                <a:cs typeface="Arial" panose="020B0604020202020204" pitchFamily="34" charset="0"/>
              </a:defRPr>
            </a:lvl1pPr>
          </a:lstStyle>
          <a:p>
            <a:r>
              <a:rPr lang="en-US" altLang="zh-CN" dirty="0" smtClean="0"/>
              <a:t>Chapter Tittle</a:t>
            </a:r>
            <a:endParaRPr lang="zh-CN" altLang="en-US" dirty="0"/>
          </a:p>
        </p:txBody>
      </p:sp>
      <p:sp>
        <p:nvSpPr>
          <p:cNvPr id="3" name="副标题 2"/>
          <p:cNvSpPr>
            <a:spLocks noGrp="1"/>
          </p:cNvSpPr>
          <p:nvPr>
            <p:ph type="subTitle" idx="1" hasCustomPrompt="1"/>
          </p:nvPr>
        </p:nvSpPr>
        <p:spPr>
          <a:xfrm>
            <a:off x="5436096" y="4828265"/>
            <a:ext cx="3528392" cy="504056"/>
          </a:xfrm>
        </p:spPr>
        <p:txBody>
          <a:bodyPr>
            <a:normAutofit/>
          </a:bodyPr>
          <a:lstStyle>
            <a:lvl1pPr marL="0" indent="0" algn="ctr">
              <a:buNone/>
              <a:defRPr lang="zh-CN" altLang="en-US" sz="4000" b="1" kern="1200" baseline="0"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Teacher Name</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323528" y="1772816"/>
            <a:ext cx="6336704" cy="623248"/>
          </a:xfrm>
          <a:prstGeom prst="rect">
            <a:avLst/>
          </a:prstGeom>
          <a:noFill/>
        </p:spPr>
        <p:txBody>
          <a:bodyPr wrap="square" lIns="68580" tIns="34290" rIns="68580" bIns="34290" rtlCol="0">
            <a:spAutoFit/>
          </a:bodyPr>
          <a:lstStyle/>
          <a:p>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《C++</a:t>
            </a:r>
            <a:r>
              <a:rPr lang="zh-CN" altLang="en-US" sz="3600" b="1" kern="1200" dirty="0" smtClean="0">
                <a:solidFill>
                  <a:srgbClr val="0070C0"/>
                </a:solidFill>
                <a:latin typeface="Arial" panose="020B0604020202020204" pitchFamily="34" charset="0"/>
                <a:ea typeface="微软雅黑" pitchFamily="34" charset="-122"/>
                <a:cs typeface="Arial" panose="020B0604020202020204" pitchFamily="34" charset="0"/>
              </a:rPr>
              <a:t>程序设计</a:t>
            </a:r>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a:t>
            </a:r>
            <a:endParaRPr lang="zh-CN" altLang="en-US" sz="3600" b="1" kern="1200" dirty="0">
              <a:solidFill>
                <a:srgbClr val="0070C0"/>
              </a:solidFill>
              <a:latin typeface="Arial" panose="020B0604020202020204" pitchFamily="34" charset="0"/>
              <a:ea typeface="微软雅黑" pitchFamily="34" charset="-122"/>
              <a:cs typeface="Arial" panose="020B0604020202020204" pitchFamily="34" charset="0"/>
            </a:endParaRPr>
          </a:p>
        </p:txBody>
      </p:sp>
      <p:sp>
        <p:nvSpPr>
          <p:cNvPr id="4" name="矩形 3"/>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573"/>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1412776"/>
            <a:ext cx="9144000" cy="540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7308304" y="6556456"/>
            <a:ext cx="1835696" cy="1129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85423" y="402753"/>
            <a:ext cx="2592470" cy="581071"/>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320836"/>
            <a:ext cx="943897" cy="947054"/>
          </a:xfrm>
          <a:prstGeom prst="rect">
            <a:avLst/>
          </a:prstGeom>
        </p:spPr>
      </p:pic>
      <p:sp>
        <p:nvSpPr>
          <p:cNvPr id="17" name="文本框 16"/>
          <p:cNvSpPr txBox="1"/>
          <p:nvPr userDrawn="1"/>
        </p:nvSpPr>
        <p:spPr>
          <a:xfrm>
            <a:off x="1043608" y="960983"/>
            <a:ext cx="2952328" cy="307777"/>
          </a:xfrm>
          <a:prstGeom prst="rect">
            <a:avLst/>
          </a:prstGeom>
          <a:noFill/>
        </p:spPr>
        <p:txBody>
          <a:bodyPr wrap="square" rtlCol="0">
            <a:spAutoFit/>
          </a:bodyPr>
          <a:lstStyle/>
          <a:p>
            <a:r>
              <a:rPr lang="en-US" altLang="zh-CN" sz="1400" b="1" dirty="0" smtClean="0"/>
              <a:t>HUAIYIN</a:t>
            </a:r>
            <a:r>
              <a:rPr lang="en-US" altLang="zh-CN" sz="1400" b="1" baseline="0" dirty="0" smtClean="0"/>
              <a:t> INSTITUTE OF TECHNOLOGY</a:t>
            </a:r>
            <a:endParaRPr lang="zh-CN" altLang="en-US" sz="1400" b="1" dirty="0"/>
          </a:p>
        </p:txBody>
      </p:sp>
    </p:spTree>
    <p:extLst>
      <p:ext uri="{BB962C8B-B14F-4D97-AF65-F5344CB8AC3E}">
        <p14:creationId xmlns:p14="http://schemas.microsoft.com/office/powerpoint/2010/main" val="245390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3" name="内容占位符 2"/>
          <p:cNvSpPr>
            <a:spLocks noGrp="1"/>
          </p:cNvSpPr>
          <p:nvPr>
            <p:ph idx="1" hasCustomPrompt="1"/>
          </p:nvPr>
        </p:nvSpPr>
        <p:spPr>
          <a:xfrm>
            <a:off x="323528" y="1038743"/>
            <a:ext cx="8496944" cy="5473207"/>
          </a:xfrm>
        </p:spPr>
        <p:txBody>
          <a:bodyPr>
            <a:normAutofit/>
          </a:bodyPr>
          <a:lstStyle>
            <a:lvl1pPr marL="0" indent="0" algn="just">
              <a:lnSpc>
                <a:spcPct val="120000"/>
              </a:lnSpc>
              <a:buFontTx/>
              <a:buNone/>
              <a:defRPr sz="2400" baseline="0">
                <a:latin typeface="Arial" panose="020B0604020202020204" pitchFamily="34" charset="0"/>
                <a:ea typeface="微软雅黑" pitchFamily="34" charset="-122"/>
                <a:cs typeface="Arial" panose="020B0604020202020204" pitchFamily="34" charset="0"/>
              </a:defRPr>
            </a:lvl1pPr>
            <a:lvl2pPr marL="457200" indent="0" algn="just">
              <a:buFontTx/>
              <a:buNone/>
              <a:defRPr sz="2400">
                <a:latin typeface="Times New Roman" pitchFamily="18" charset="0"/>
                <a:ea typeface="微软雅黑" pitchFamily="34" charset="-122"/>
                <a:cs typeface="Times New Roman" pitchFamily="18" charset="0"/>
              </a:defRPr>
            </a:lvl2pPr>
            <a:lvl3pPr marL="914400" indent="0" algn="just">
              <a:buFontTx/>
              <a:buNone/>
              <a:defRPr sz="2400">
                <a:latin typeface="Times New Roman" pitchFamily="18" charset="0"/>
                <a:ea typeface="微软雅黑" pitchFamily="34" charset="-122"/>
                <a:cs typeface="Times New Roman" pitchFamily="18" charset="0"/>
              </a:defRPr>
            </a:lvl3pPr>
            <a:lvl4pPr marL="1371600" indent="0" algn="just">
              <a:buFontTx/>
              <a:buNone/>
              <a:defRPr sz="2400">
                <a:latin typeface="Times New Roman" pitchFamily="18" charset="0"/>
                <a:ea typeface="微软雅黑" pitchFamily="34" charset="-122"/>
                <a:cs typeface="Times New Roman" pitchFamily="18" charset="0"/>
              </a:defRPr>
            </a:lvl4pPr>
            <a:lvl5pPr marL="1828800" indent="0" algn="just">
              <a:buFontTx/>
              <a:buNone/>
              <a:defRPr sz="2400">
                <a:latin typeface="Times New Roman" pitchFamily="18" charset="0"/>
                <a:ea typeface="微软雅黑" pitchFamily="34" charset="-122"/>
                <a:cs typeface="Times New Roman" pitchFamily="18" charset="0"/>
              </a:defRPr>
            </a:lvl5pPr>
          </a:lstStyle>
          <a:p>
            <a:pPr lvl="0"/>
            <a:r>
              <a:rPr lang="en-US" altLang="zh-CN" dirty="0" smtClean="0"/>
              <a:t>Insert Contents</a:t>
            </a:r>
            <a:endParaRPr lang="zh-CN" altLang="en-US" dirty="0"/>
          </a:p>
        </p:txBody>
      </p:sp>
      <p:sp>
        <p:nvSpPr>
          <p:cNvPr id="8" name="矩形 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2"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baseline="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5" name="矩形 14"/>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23528" y="1061521"/>
            <a:ext cx="4172272" cy="5450429"/>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en-US" altLang="zh-CN" dirty="0" smtClean="0"/>
              <a:t>Insert Contents</a:t>
            </a:r>
            <a:endParaRPr lang="zh-CN" altLang="en-US" dirty="0"/>
          </a:p>
        </p:txBody>
      </p:sp>
      <p:sp>
        <p:nvSpPr>
          <p:cNvPr id="4" name="内容占位符 3"/>
          <p:cNvSpPr>
            <a:spLocks noGrp="1"/>
          </p:cNvSpPr>
          <p:nvPr>
            <p:ph sz="half" idx="2" hasCustomPrompt="1"/>
          </p:nvPr>
        </p:nvSpPr>
        <p:spPr>
          <a:xfrm>
            <a:off x="4648200" y="1061521"/>
            <a:ext cx="4172272" cy="5450429"/>
          </a:xfrm>
        </p:spPr>
        <p:txBody>
          <a:bodyPr>
            <a:normAutofit/>
          </a:bodyPr>
          <a:lstStyle>
            <a:lvl1pPr marL="0" indent="0" algn="just">
              <a:lnSpc>
                <a:spcPct val="120000"/>
              </a:lnSpc>
              <a:buNone/>
              <a:defRPr lang="zh-CN" altLang="en-US" sz="2400"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marL="0" lvl="0" indent="0" algn="just" defTabSz="914400" rtl="0" eaLnBrk="1" latinLnBrk="0" hangingPunct="1">
              <a:spcBef>
                <a:spcPct val="20000"/>
              </a:spcBef>
              <a:buFont typeface="Arial" pitchFamily="34" charset="0"/>
              <a:buNone/>
            </a:pPr>
            <a:r>
              <a:rPr lang="en-US" altLang="zh-CN" dirty="0" smtClean="0"/>
              <a:t>Insert Contents</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6" name="矩形 15"/>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8"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9" name="图片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0" name="矩形 19"/>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251520" y="1061046"/>
            <a:ext cx="4245868" cy="580673"/>
          </a:xfrm>
        </p:spPr>
        <p:txBody>
          <a:bodyPr anchor="b">
            <a:normAutofit/>
          </a:bodyPr>
          <a:lstStyle>
            <a:lvl1pPr marL="0" indent="0">
              <a:buNone/>
              <a:defRPr lang="zh-CN" altLang="en-US" sz="2400" b="1"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ltLang="zh-CN" dirty="0" err="1" smtClean="0"/>
              <a:t>Subtittle</a:t>
            </a:r>
            <a:endParaRPr lang="zh-CN" altLang="en-US" dirty="0"/>
          </a:p>
        </p:txBody>
      </p:sp>
      <p:sp>
        <p:nvSpPr>
          <p:cNvPr id="4" name="内容占位符 3"/>
          <p:cNvSpPr>
            <a:spLocks noGrp="1"/>
          </p:cNvSpPr>
          <p:nvPr>
            <p:ph sz="half" idx="2" hasCustomPrompt="1"/>
          </p:nvPr>
        </p:nvSpPr>
        <p:spPr>
          <a:xfrm>
            <a:off x="251520" y="1692499"/>
            <a:ext cx="4245868" cy="4760838"/>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sp>
        <p:nvSpPr>
          <p:cNvPr id="5" name="文本占位符 4"/>
          <p:cNvSpPr>
            <a:spLocks noGrp="1"/>
          </p:cNvSpPr>
          <p:nvPr>
            <p:ph type="body" sz="quarter" idx="3" hasCustomPrompt="1"/>
          </p:nvPr>
        </p:nvSpPr>
        <p:spPr>
          <a:xfrm>
            <a:off x="4645025" y="1052736"/>
            <a:ext cx="4247455" cy="588983"/>
          </a:xfrm>
        </p:spPr>
        <p:txBody>
          <a:bodyPr anchor="b"/>
          <a:lstStyle>
            <a:lvl1pPr marL="0" indent="0">
              <a:buNone/>
              <a:defRPr sz="2400" b="1">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err="1" smtClean="0"/>
              <a:t>Subtittle</a:t>
            </a:r>
            <a:endParaRPr lang="zh-CN" altLang="en-US" dirty="0"/>
          </a:p>
        </p:txBody>
      </p:sp>
      <p:sp>
        <p:nvSpPr>
          <p:cNvPr id="6" name="内容占位符 5"/>
          <p:cNvSpPr>
            <a:spLocks noGrp="1"/>
          </p:cNvSpPr>
          <p:nvPr>
            <p:ph sz="quarter" idx="4" hasCustomPrompt="1"/>
          </p:nvPr>
        </p:nvSpPr>
        <p:spPr>
          <a:xfrm>
            <a:off x="4645025" y="1692499"/>
            <a:ext cx="4247455" cy="4760837"/>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8" name="矩形 1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20"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2" name="矩形 21"/>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4" name="矩形 13"/>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6"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8" name="矩形 17"/>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0" r:id="rId2"/>
    <p:sldLayoutId id="2147483652" r:id="rId3"/>
    <p:sldLayoutId id="2147483653" r:id="rId4"/>
    <p:sldLayoutId id="2147483654"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语      句</a:t>
            </a:r>
            <a:endParaRPr lang="zh-CN" altLang="en-US" dirty="0"/>
          </a:p>
        </p:txBody>
      </p:sp>
      <p:sp>
        <p:nvSpPr>
          <p:cNvPr id="3" name="副标题 2"/>
          <p:cNvSpPr>
            <a:spLocks noGrp="1"/>
          </p:cNvSpPr>
          <p:nvPr>
            <p:ph type="subTitle" idx="1"/>
          </p:nvPr>
        </p:nvSpPr>
        <p:spPr/>
        <p:txBody>
          <a:bodyPr>
            <a:normAutofit fontScale="77500" lnSpcReduction="20000"/>
          </a:bodyPr>
          <a:lstStyle/>
          <a:p>
            <a:r>
              <a:rPr lang="zh-CN" altLang="en-US" dirty="0" smtClean="0"/>
              <a:t>主讲教师：于永涛</a:t>
            </a:r>
            <a:endParaRPr lang="zh-CN" altLang="en-US" dirty="0"/>
          </a:p>
        </p:txBody>
      </p:sp>
    </p:spTree>
    <p:extLst>
      <p:ext uri="{BB962C8B-B14F-4D97-AF65-F5344CB8AC3E}">
        <p14:creationId xmlns:p14="http://schemas.microsoft.com/office/powerpoint/2010/main" val="43815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949280"/>
          </a:xfrm>
        </p:spPr>
        <p:txBody>
          <a:bodyPr>
            <a:normAutofit/>
          </a:bodyPr>
          <a:lstStyle/>
          <a:p>
            <a:pPr>
              <a:spcAft>
                <a:spcPts val="600"/>
              </a:spcAft>
            </a:pPr>
            <a:r>
              <a:rPr lang="zh-CN" altLang="en-US" b="1" dirty="0" smtClean="0"/>
              <a:t>例</a:t>
            </a:r>
            <a:r>
              <a:rPr lang="en-US" altLang="zh-CN" b="1" dirty="0" smtClean="0"/>
              <a:t>: </a:t>
            </a:r>
            <a:r>
              <a:rPr lang="zh-CN" altLang="en-US" dirty="0" smtClean="0"/>
              <a:t>计算两个数中的最大值。</a:t>
            </a:r>
            <a:endParaRPr lang="en-US" altLang="zh-CN" dirty="0"/>
          </a:p>
          <a:p>
            <a:pPr>
              <a:lnSpc>
                <a:spcPct val="10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10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100000"/>
              </a:lnSpc>
              <a:spcBef>
                <a:spcPts val="0"/>
              </a:spcBef>
            </a:pPr>
            <a:r>
              <a:rPr lang="en-US" altLang="zh-CN" dirty="0"/>
              <a:t>{</a:t>
            </a:r>
          </a:p>
          <a:p>
            <a:pPr indent="358775">
              <a:lnSpc>
                <a:spcPct val="100000"/>
              </a:lnSpc>
              <a:spcBef>
                <a:spcPts val="0"/>
              </a:spcBef>
            </a:pPr>
            <a:r>
              <a:rPr lang="en-US" altLang="zh-CN" dirty="0">
                <a:solidFill>
                  <a:srgbClr val="0000FF"/>
                </a:solidFill>
              </a:rPr>
              <a:t>double</a:t>
            </a:r>
            <a:r>
              <a:rPr lang="en-US" altLang="zh-CN" dirty="0"/>
              <a:t> num1, num2, </a:t>
            </a:r>
            <a:r>
              <a:rPr lang="en-US" altLang="zh-CN" dirty="0" err="1"/>
              <a:t>maxValue</a:t>
            </a:r>
            <a:r>
              <a:rPr lang="en-US" altLang="zh-CN" dirty="0"/>
              <a:t>;</a:t>
            </a:r>
          </a:p>
          <a:p>
            <a:pPr indent="358775">
              <a:lnSpc>
                <a:spcPct val="100000"/>
              </a:lnSpc>
              <a:spcBef>
                <a:spcPts val="0"/>
              </a:spcBef>
            </a:pPr>
            <a:r>
              <a:rPr lang="en-US" altLang="zh-CN" dirty="0" err="1"/>
              <a:t>cout</a:t>
            </a:r>
            <a:r>
              <a:rPr lang="en-US" altLang="zh-CN" dirty="0"/>
              <a:t>&lt;&lt;</a:t>
            </a:r>
            <a:r>
              <a:rPr lang="en-US" altLang="zh-CN" dirty="0">
                <a:solidFill>
                  <a:schemeClr val="accent6">
                    <a:lumMod val="75000"/>
                  </a:schemeClr>
                </a:solidFill>
              </a:rPr>
              <a:t>“Please input two numbers: ”</a:t>
            </a:r>
            <a:r>
              <a:rPr lang="en-US" altLang="zh-CN" dirty="0"/>
              <a:t>;     </a:t>
            </a:r>
            <a:r>
              <a:rPr lang="en-US" altLang="zh-CN" dirty="0">
                <a:solidFill>
                  <a:srgbClr val="00B050"/>
                </a:solidFill>
              </a:rPr>
              <a:t>// </a:t>
            </a:r>
            <a:r>
              <a:rPr lang="zh-CN" altLang="en-US" dirty="0" smtClean="0">
                <a:solidFill>
                  <a:srgbClr val="00B050"/>
                </a:solidFill>
              </a:rPr>
              <a:t>打印提示信息</a:t>
            </a:r>
            <a:endParaRPr lang="en-US" altLang="zh-CN" dirty="0">
              <a:solidFill>
                <a:srgbClr val="00B050"/>
              </a:solidFill>
            </a:endParaRPr>
          </a:p>
          <a:p>
            <a:pPr indent="358775">
              <a:lnSpc>
                <a:spcPct val="100000"/>
              </a:lnSpc>
              <a:spcBef>
                <a:spcPts val="0"/>
              </a:spcBef>
            </a:pPr>
            <a:r>
              <a:rPr lang="en-US" altLang="zh-CN" dirty="0" err="1"/>
              <a:t>cin</a:t>
            </a:r>
            <a:r>
              <a:rPr lang="en-US" altLang="zh-CN" dirty="0"/>
              <a:t>&gt;&gt;num1&gt;&gt;num2;    </a:t>
            </a:r>
            <a:r>
              <a:rPr lang="en-US" altLang="zh-CN" dirty="0">
                <a:solidFill>
                  <a:srgbClr val="00B050"/>
                </a:solidFill>
              </a:rPr>
              <a:t>// </a:t>
            </a:r>
            <a:r>
              <a:rPr lang="zh-CN" altLang="en-US" dirty="0" smtClean="0">
                <a:solidFill>
                  <a:srgbClr val="00B050"/>
                </a:solidFill>
              </a:rPr>
              <a:t>从键盘输入两个数</a:t>
            </a:r>
            <a:endParaRPr lang="en-US" altLang="zh-CN" dirty="0">
              <a:solidFill>
                <a:srgbClr val="00B050"/>
              </a:solidFill>
            </a:endParaRPr>
          </a:p>
          <a:p>
            <a:pPr indent="358775">
              <a:lnSpc>
                <a:spcPct val="100000"/>
              </a:lnSpc>
              <a:spcBef>
                <a:spcPts val="0"/>
              </a:spcBef>
            </a:pPr>
            <a:r>
              <a:rPr lang="en-US" altLang="zh-CN" dirty="0" smtClean="0">
                <a:solidFill>
                  <a:srgbClr val="0000FF"/>
                </a:solidFill>
              </a:rPr>
              <a:t>if</a:t>
            </a:r>
            <a:r>
              <a:rPr lang="en-US" altLang="zh-CN" dirty="0" smtClean="0"/>
              <a:t>(num1&gt;num2)     </a:t>
            </a:r>
            <a:r>
              <a:rPr lang="en-US" altLang="zh-CN" dirty="0">
                <a:solidFill>
                  <a:srgbClr val="00B050"/>
                </a:solidFill>
              </a:rPr>
              <a:t>// </a:t>
            </a:r>
            <a:r>
              <a:rPr lang="zh-CN" altLang="en-US" dirty="0" smtClean="0">
                <a:solidFill>
                  <a:srgbClr val="00B050"/>
                </a:solidFill>
              </a:rPr>
              <a:t>比较 </a:t>
            </a:r>
            <a:r>
              <a:rPr lang="en-US" altLang="zh-CN" dirty="0" smtClean="0">
                <a:solidFill>
                  <a:srgbClr val="00B050"/>
                </a:solidFill>
              </a:rPr>
              <a:t>num1 </a:t>
            </a:r>
            <a:r>
              <a:rPr lang="zh-CN" altLang="en-US" dirty="0" smtClean="0">
                <a:solidFill>
                  <a:srgbClr val="00B050"/>
                </a:solidFill>
              </a:rPr>
              <a:t>和 </a:t>
            </a:r>
            <a:r>
              <a:rPr lang="en-US" altLang="zh-CN" dirty="0" smtClean="0">
                <a:solidFill>
                  <a:srgbClr val="00B050"/>
                </a:solidFill>
              </a:rPr>
              <a:t>num2 </a:t>
            </a:r>
            <a:r>
              <a:rPr lang="zh-CN" altLang="en-US" dirty="0" smtClean="0">
                <a:solidFill>
                  <a:srgbClr val="00B050"/>
                </a:solidFill>
              </a:rPr>
              <a:t>的值</a:t>
            </a:r>
            <a:endParaRPr lang="en-US" altLang="zh-CN" dirty="0" smtClean="0">
              <a:solidFill>
                <a:srgbClr val="00B050"/>
              </a:solidFill>
            </a:endParaRPr>
          </a:p>
          <a:p>
            <a:pPr indent="717550">
              <a:lnSpc>
                <a:spcPct val="100000"/>
              </a:lnSpc>
              <a:spcBef>
                <a:spcPts val="0"/>
              </a:spcBef>
            </a:pPr>
            <a:r>
              <a:rPr lang="en-US" altLang="zh-CN" dirty="0" err="1" smtClean="0"/>
              <a:t>maxValue</a:t>
            </a:r>
            <a:r>
              <a:rPr lang="en-US" altLang="zh-CN" dirty="0" smtClean="0"/>
              <a:t> = num1;  </a:t>
            </a:r>
            <a:r>
              <a:rPr lang="en-US" altLang="zh-CN" dirty="0" smtClean="0">
                <a:solidFill>
                  <a:srgbClr val="00B050"/>
                </a:solidFill>
              </a:rPr>
              <a:t>// num1 </a:t>
            </a:r>
            <a:r>
              <a:rPr lang="zh-CN" altLang="en-US" dirty="0" smtClean="0">
                <a:solidFill>
                  <a:srgbClr val="00B050"/>
                </a:solidFill>
              </a:rPr>
              <a:t>是最大值</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else                       </a:t>
            </a:r>
            <a:r>
              <a:rPr lang="en-US" altLang="zh-CN" dirty="0" smtClean="0">
                <a:solidFill>
                  <a:srgbClr val="00B050"/>
                </a:solidFill>
              </a:rPr>
              <a:t>// </a:t>
            </a:r>
            <a:r>
              <a:rPr lang="zh-CN" altLang="en-US" dirty="0" smtClean="0">
                <a:solidFill>
                  <a:srgbClr val="00B050"/>
                </a:solidFill>
              </a:rPr>
              <a:t>意味着</a:t>
            </a:r>
            <a:r>
              <a:rPr lang="en-US" altLang="zh-CN" dirty="0" smtClean="0">
                <a:solidFill>
                  <a:srgbClr val="00B050"/>
                </a:solidFill>
              </a:rPr>
              <a:t> num1&lt;=num2</a:t>
            </a:r>
          </a:p>
          <a:p>
            <a:pPr indent="717550">
              <a:lnSpc>
                <a:spcPct val="100000"/>
              </a:lnSpc>
              <a:spcBef>
                <a:spcPts val="0"/>
              </a:spcBef>
            </a:pPr>
            <a:r>
              <a:rPr lang="en-US" altLang="zh-CN" dirty="0" err="1" smtClean="0"/>
              <a:t>maxValue</a:t>
            </a:r>
            <a:r>
              <a:rPr lang="en-US" altLang="zh-CN" dirty="0" smtClean="0"/>
              <a:t> = num2;  </a:t>
            </a:r>
            <a:r>
              <a:rPr lang="en-US" altLang="zh-CN" dirty="0" smtClean="0">
                <a:solidFill>
                  <a:srgbClr val="00B050"/>
                </a:solidFill>
              </a:rPr>
              <a:t>// num2 </a:t>
            </a:r>
            <a:r>
              <a:rPr lang="zh-CN" altLang="en-US" dirty="0" smtClean="0">
                <a:solidFill>
                  <a:srgbClr val="00B050"/>
                </a:solidFill>
              </a:rPr>
              <a:t>是最大值</a:t>
            </a:r>
            <a:endParaRPr lang="en-US" altLang="zh-CN" dirty="0" smtClean="0"/>
          </a:p>
          <a:p>
            <a:pPr indent="358775">
              <a:lnSpc>
                <a:spcPct val="100000"/>
              </a:lnSpc>
              <a:spcBef>
                <a:spcPts val="0"/>
              </a:spcBef>
            </a:pPr>
            <a:r>
              <a:rPr lang="en-US" altLang="zh-CN" dirty="0" err="1" smtClean="0"/>
              <a:t>cout</a:t>
            </a:r>
            <a:r>
              <a:rPr lang="en-US" altLang="zh-CN" dirty="0"/>
              <a:t>&lt;&lt;</a:t>
            </a:r>
            <a:r>
              <a:rPr lang="en-US" altLang="zh-CN" dirty="0">
                <a:solidFill>
                  <a:schemeClr val="accent6">
                    <a:lumMod val="75000"/>
                  </a:schemeClr>
                </a:solidFill>
              </a:rPr>
              <a:t>“</a:t>
            </a:r>
            <a:r>
              <a:rPr lang="en-US" altLang="zh-CN" dirty="0" err="1">
                <a:solidFill>
                  <a:schemeClr val="accent6">
                    <a:lumMod val="75000"/>
                  </a:schemeClr>
                </a:solidFill>
              </a:rPr>
              <a:t>maxValue</a:t>
            </a:r>
            <a:r>
              <a:rPr lang="en-US" altLang="zh-CN" dirty="0">
                <a:solidFill>
                  <a:schemeClr val="accent6">
                    <a:lumMod val="75000"/>
                  </a:schemeClr>
                </a:solidFill>
              </a:rPr>
              <a:t> = ”</a:t>
            </a:r>
            <a:r>
              <a:rPr lang="en-US" altLang="zh-CN" dirty="0"/>
              <a:t>&lt;&lt;</a:t>
            </a:r>
            <a:r>
              <a:rPr lang="en-US" altLang="zh-CN" dirty="0" err="1"/>
              <a:t>maxValue</a:t>
            </a:r>
            <a:r>
              <a:rPr lang="en-US" altLang="zh-CN" dirty="0"/>
              <a:t>&lt;&lt;</a:t>
            </a:r>
            <a:r>
              <a:rPr lang="en-US" altLang="zh-CN" dirty="0" err="1"/>
              <a:t>endl</a:t>
            </a:r>
            <a:r>
              <a:rPr lang="en-US" altLang="zh-CN" dirty="0"/>
              <a:t>;  </a:t>
            </a:r>
            <a:r>
              <a:rPr lang="en-US" altLang="zh-CN" dirty="0">
                <a:solidFill>
                  <a:srgbClr val="00B050"/>
                </a:solidFill>
              </a:rPr>
              <a:t>// </a:t>
            </a:r>
            <a:r>
              <a:rPr lang="zh-CN" altLang="en-US" dirty="0" smtClean="0">
                <a:solidFill>
                  <a:srgbClr val="00B050"/>
                </a:solidFill>
              </a:rPr>
              <a:t>打印结果</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spTree>
    <p:extLst>
      <p:ext uri="{BB962C8B-B14F-4D97-AF65-F5344CB8AC3E}">
        <p14:creationId xmlns:p14="http://schemas.microsoft.com/office/powerpoint/2010/main" val="333203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46"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double</a:t>
            </a:r>
            <a:r>
              <a:rPr lang="en-US" altLang="zh-CN" sz="2000" dirty="0" smtClean="0"/>
              <a:t> radius, result;</a:t>
            </a:r>
          </a:p>
          <a:p>
            <a:pPr indent="358775">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type;</a:t>
            </a:r>
          </a:p>
          <a:p>
            <a:pPr indent="358775">
              <a:lnSpc>
                <a:spcPct val="80000"/>
              </a:lnSpc>
              <a:spcBef>
                <a:spcPts val="0"/>
              </a:spcBef>
              <a:spcAft>
                <a:spcPts val="100"/>
              </a:spcAft>
            </a:pPr>
            <a:r>
              <a:rPr lang="en-US" altLang="zh-CN" sz="2000" dirty="0" err="1" smtClean="0">
                <a:solidFill>
                  <a:srgbClr val="FF0000"/>
                </a:solidFill>
              </a:rPr>
              <a:t>const</a:t>
            </a:r>
            <a:r>
              <a:rPr lang="en-US" altLang="zh-CN" sz="2000" dirty="0" smtClean="0"/>
              <a:t> </a:t>
            </a:r>
            <a:r>
              <a:rPr lang="en-US" altLang="zh-CN" sz="2000" dirty="0" smtClean="0">
                <a:solidFill>
                  <a:srgbClr val="0000FF"/>
                </a:solidFill>
              </a:rPr>
              <a:t>double</a:t>
            </a:r>
            <a:r>
              <a:rPr lang="en-US" altLang="zh-CN" sz="2000" dirty="0" smtClean="0"/>
              <a:t> </a:t>
            </a:r>
            <a:r>
              <a:rPr lang="en-US" altLang="zh-CN" sz="2000" dirty="0" smtClean="0">
                <a:solidFill>
                  <a:srgbClr val="FF3399"/>
                </a:solidFill>
              </a:rPr>
              <a:t>PI</a:t>
            </a:r>
            <a:r>
              <a:rPr lang="en-US" altLang="zh-CN" sz="2000" dirty="0" smtClean="0"/>
              <a:t> = 3.1415;    </a:t>
            </a:r>
            <a:r>
              <a:rPr lang="en-US" altLang="zh-CN" sz="2000" dirty="0" smtClean="0">
                <a:solidFill>
                  <a:srgbClr val="00B050"/>
                </a:solidFill>
              </a:rPr>
              <a:t>// </a:t>
            </a:r>
            <a:r>
              <a:rPr lang="en-US" altLang="zh-CN" sz="2000" dirty="0" err="1" smtClean="0">
                <a:solidFill>
                  <a:srgbClr val="00B050"/>
                </a:solidFill>
              </a:rPr>
              <a:t>const</a:t>
            </a:r>
            <a:r>
              <a:rPr lang="en-US" altLang="zh-CN" sz="2000" dirty="0" smtClean="0">
                <a:solidFill>
                  <a:srgbClr val="00B050"/>
                </a:solidFill>
              </a:rPr>
              <a:t> </a:t>
            </a:r>
            <a:r>
              <a:rPr lang="zh-CN" altLang="en-US" sz="2000" dirty="0" smtClean="0">
                <a:solidFill>
                  <a:srgbClr val="00B050"/>
                </a:solidFill>
              </a:rPr>
              <a:t>常量的定义与初始化</a:t>
            </a:r>
            <a:endParaRPr lang="en-US" altLang="zh-CN" sz="2000" dirty="0" smtClean="0">
              <a:solidFill>
                <a:srgbClr val="00B050"/>
              </a:solidFill>
            </a:endParaRPr>
          </a:p>
          <a:p>
            <a:pPr indent="358775">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a radius and the computation type: ”</a:t>
            </a:r>
            <a:r>
              <a:rPr lang="en-US" altLang="zh-CN" sz="2000" dirty="0" smtClean="0"/>
              <a:t>;</a:t>
            </a:r>
          </a:p>
          <a:p>
            <a:pPr indent="358775">
              <a:lnSpc>
                <a:spcPct val="80000"/>
              </a:lnSpc>
              <a:spcBef>
                <a:spcPts val="0"/>
              </a:spcBef>
              <a:spcAft>
                <a:spcPts val="100"/>
              </a:spcAft>
            </a:pPr>
            <a:r>
              <a:rPr lang="en-US" altLang="zh-CN" sz="2000" dirty="0" err="1" smtClean="0"/>
              <a:t>cin</a:t>
            </a:r>
            <a:r>
              <a:rPr lang="en-US" altLang="zh-CN" sz="2000" dirty="0" smtClean="0"/>
              <a:t>&gt;&gt;radius&gt;&gt;type;</a:t>
            </a:r>
          </a:p>
          <a:p>
            <a:pPr indent="358775">
              <a:lnSpc>
                <a:spcPct val="80000"/>
              </a:lnSpc>
              <a:spcBef>
                <a:spcPts val="0"/>
              </a:spcBef>
              <a:spcAft>
                <a:spcPts val="100"/>
              </a:spcAft>
            </a:pPr>
            <a:r>
              <a:rPr lang="en-US" altLang="zh-CN" sz="2000" dirty="0" smtClean="0">
                <a:solidFill>
                  <a:srgbClr val="0000FF"/>
                </a:solidFill>
              </a:rPr>
              <a:t>if</a:t>
            </a:r>
            <a:r>
              <a:rPr lang="en-US" altLang="zh-CN" sz="2000" dirty="0" smtClean="0"/>
              <a:t>(type</a:t>
            </a:r>
            <a:r>
              <a:rPr lang="en-US" altLang="zh-CN" sz="2000" b="1" dirty="0" smtClean="0">
                <a:solidFill>
                  <a:srgbClr val="FF0000"/>
                </a:solidFill>
              </a:rPr>
              <a:t>==</a:t>
            </a:r>
            <a:r>
              <a:rPr lang="en-US" altLang="zh-CN" sz="2000" dirty="0" smtClean="0"/>
              <a:t>0)         </a:t>
            </a:r>
            <a:r>
              <a:rPr lang="en-US" altLang="zh-CN" sz="2000" dirty="0" smtClean="0">
                <a:solidFill>
                  <a:srgbClr val="00B050"/>
                </a:solidFill>
              </a:rPr>
              <a:t>// </a:t>
            </a:r>
            <a:r>
              <a:rPr lang="zh-CN" altLang="en-US" sz="2000" dirty="0" smtClean="0">
                <a:solidFill>
                  <a:srgbClr val="00B050"/>
                </a:solidFill>
              </a:rPr>
              <a:t>计算圆的面积</a:t>
            </a:r>
            <a:endParaRPr lang="en-US" altLang="zh-CN" sz="2000" dirty="0" smtClean="0">
              <a:solidFill>
                <a:srgbClr val="00B050"/>
              </a:solidFill>
            </a:endParaRPr>
          </a:p>
          <a:p>
            <a:pPr indent="358775">
              <a:lnSpc>
                <a:spcPct val="80000"/>
              </a:lnSpc>
              <a:spcBef>
                <a:spcPts val="0"/>
              </a:spcBef>
              <a:spcAft>
                <a:spcPts val="100"/>
              </a:spcAft>
            </a:pPr>
            <a:r>
              <a:rPr lang="en-US" altLang="zh-CN" sz="2000" b="1" dirty="0" smtClean="0">
                <a:solidFill>
                  <a:srgbClr val="FF0000"/>
                </a:solidFill>
              </a:rPr>
              <a:t>{</a:t>
            </a:r>
          </a:p>
          <a:p>
            <a:pPr indent="717550">
              <a:lnSpc>
                <a:spcPct val="80000"/>
              </a:lnSpc>
              <a:spcBef>
                <a:spcPts val="0"/>
              </a:spcBef>
              <a:spcAft>
                <a:spcPts val="100"/>
              </a:spcAft>
            </a:pPr>
            <a:r>
              <a:rPr lang="en-US" altLang="zh-CN" sz="2000" dirty="0" smtClean="0"/>
              <a:t>result = </a:t>
            </a:r>
            <a:r>
              <a:rPr lang="en-US" altLang="zh-CN" sz="2000" dirty="0" smtClean="0">
                <a:solidFill>
                  <a:srgbClr val="FF3399"/>
                </a:solidFill>
              </a:rPr>
              <a:t>PI</a:t>
            </a:r>
            <a:r>
              <a:rPr lang="en-US" altLang="zh-CN" sz="2000" dirty="0" smtClean="0"/>
              <a:t>*radius*radius;</a:t>
            </a:r>
          </a:p>
          <a:p>
            <a:pPr indent="717550">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“Circle Area = ”</a:t>
            </a:r>
            <a:r>
              <a:rPr lang="en-US" altLang="zh-CN" sz="2000" dirty="0" smtClean="0"/>
              <a:t>&lt;&lt;result&lt;&lt;</a:t>
            </a:r>
            <a:r>
              <a:rPr lang="en-US" altLang="zh-CN" sz="2000" dirty="0" err="1" smtClean="0"/>
              <a:t>endl</a:t>
            </a:r>
            <a:r>
              <a:rPr lang="en-US" altLang="zh-CN" sz="2000" dirty="0" smtClean="0"/>
              <a:t>;</a:t>
            </a:r>
          </a:p>
          <a:p>
            <a:pPr indent="358775">
              <a:lnSpc>
                <a:spcPct val="80000"/>
              </a:lnSpc>
              <a:spcBef>
                <a:spcPts val="0"/>
              </a:spcBef>
              <a:spcAft>
                <a:spcPts val="100"/>
              </a:spcAft>
            </a:pPr>
            <a:r>
              <a:rPr lang="en-US" altLang="zh-CN" sz="2000" b="1" dirty="0" smtClean="0">
                <a:solidFill>
                  <a:srgbClr val="FF0000"/>
                </a:solidFill>
              </a:rPr>
              <a:t>}</a:t>
            </a:r>
          </a:p>
          <a:p>
            <a:pPr indent="358775">
              <a:lnSpc>
                <a:spcPct val="80000"/>
              </a:lnSpc>
              <a:spcBef>
                <a:spcPts val="0"/>
              </a:spcBef>
              <a:spcAft>
                <a:spcPts val="100"/>
              </a:spcAft>
            </a:pPr>
            <a:r>
              <a:rPr lang="en-US" altLang="zh-CN" sz="2000" dirty="0" smtClean="0">
                <a:solidFill>
                  <a:srgbClr val="0000FF"/>
                </a:solidFill>
              </a:rPr>
              <a:t>else</a:t>
            </a:r>
            <a:r>
              <a:rPr lang="en-US" altLang="zh-CN" sz="2000" dirty="0" smtClean="0"/>
              <a:t>                    </a:t>
            </a:r>
            <a:r>
              <a:rPr lang="en-US" altLang="zh-CN" sz="2000" dirty="0" smtClean="0">
                <a:solidFill>
                  <a:srgbClr val="00B050"/>
                </a:solidFill>
              </a:rPr>
              <a:t>// </a:t>
            </a:r>
            <a:r>
              <a:rPr lang="zh-CN" altLang="en-US" sz="2000" dirty="0" smtClean="0">
                <a:solidFill>
                  <a:srgbClr val="00B050"/>
                </a:solidFill>
              </a:rPr>
              <a:t>计算圆的周长</a:t>
            </a:r>
            <a:endParaRPr lang="en-US" altLang="zh-CN" sz="2000" dirty="0" smtClean="0">
              <a:solidFill>
                <a:srgbClr val="00B050"/>
              </a:solidFill>
            </a:endParaRPr>
          </a:p>
          <a:p>
            <a:pPr indent="358775">
              <a:lnSpc>
                <a:spcPct val="80000"/>
              </a:lnSpc>
              <a:spcBef>
                <a:spcPts val="0"/>
              </a:spcBef>
              <a:spcAft>
                <a:spcPts val="100"/>
              </a:spcAft>
            </a:pPr>
            <a:r>
              <a:rPr lang="en-US" altLang="zh-CN" sz="2000" b="1" dirty="0" smtClean="0">
                <a:solidFill>
                  <a:srgbClr val="FF0000"/>
                </a:solidFill>
              </a:rPr>
              <a:t>{</a:t>
            </a:r>
          </a:p>
          <a:p>
            <a:pPr indent="717550">
              <a:lnSpc>
                <a:spcPct val="80000"/>
              </a:lnSpc>
              <a:spcBef>
                <a:spcPts val="0"/>
              </a:spcBef>
              <a:spcAft>
                <a:spcPts val="100"/>
              </a:spcAft>
            </a:pPr>
            <a:r>
              <a:rPr lang="en-US" altLang="zh-CN" sz="2000" dirty="0" smtClean="0"/>
              <a:t>result = 2*</a:t>
            </a:r>
            <a:r>
              <a:rPr lang="en-US" altLang="zh-CN" sz="2000" dirty="0" smtClean="0">
                <a:solidFill>
                  <a:srgbClr val="FF3399"/>
                </a:solidFill>
              </a:rPr>
              <a:t>PI</a:t>
            </a:r>
            <a:r>
              <a:rPr lang="en-US" altLang="zh-CN" sz="2000" dirty="0" smtClean="0"/>
              <a:t>*radius;</a:t>
            </a:r>
          </a:p>
          <a:p>
            <a:pPr indent="717550">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“Circle Perimeter = ”</a:t>
            </a:r>
            <a:r>
              <a:rPr lang="en-US" altLang="zh-CN" sz="2000" dirty="0" smtClean="0"/>
              <a:t>&lt;&lt;result&lt;&lt;</a:t>
            </a:r>
            <a:r>
              <a:rPr lang="en-US" altLang="zh-CN" sz="2000" dirty="0" err="1" smtClean="0"/>
              <a:t>endl</a:t>
            </a:r>
            <a:r>
              <a:rPr lang="en-US" altLang="zh-CN" sz="2000" dirty="0" smtClean="0"/>
              <a:t>;</a:t>
            </a:r>
          </a:p>
          <a:p>
            <a:pPr indent="358775">
              <a:lnSpc>
                <a:spcPct val="80000"/>
              </a:lnSpc>
              <a:spcBef>
                <a:spcPts val="0"/>
              </a:spcBef>
              <a:spcAft>
                <a:spcPts val="100"/>
              </a:spcAft>
            </a:pPr>
            <a:r>
              <a:rPr lang="en-US" altLang="zh-CN" sz="2000" b="1" dirty="0" smtClean="0">
                <a:solidFill>
                  <a:srgbClr val="FF0000"/>
                </a:solidFill>
              </a:rPr>
              <a:t>}</a:t>
            </a:r>
          </a:p>
          <a:p>
            <a:pPr indent="358775">
              <a:lnSpc>
                <a:spcPct val="80000"/>
              </a:lnSpc>
              <a:spcBef>
                <a:spcPts val="0"/>
              </a:spcBef>
              <a:spcAft>
                <a:spcPts val="100"/>
              </a:spcAft>
            </a:pPr>
            <a:r>
              <a:rPr lang="en-US" altLang="zh-CN" sz="2000" dirty="0" smtClean="0">
                <a:solidFill>
                  <a:srgbClr val="0000FF"/>
                </a:solidFill>
              </a:rPr>
              <a:t>return </a:t>
            </a:r>
            <a:r>
              <a:rPr lang="en-US" altLang="zh-CN" sz="2000" dirty="0" smtClean="0"/>
              <a:t>0;</a:t>
            </a:r>
          </a:p>
          <a:p>
            <a:pPr>
              <a:lnSpc>
                <a:spcPct val="80000"/>
              </a:lnSpc>
              <a:spcBef>
                <a:spcPts val="0"/>
              </a:spcBef>
              <a:spcAft>
                <a:spcPts val="1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3. if </a:t>
            </a:r>
            <a:r>
              <a:rPr lang="zh-CN" altLang="en-US" dirty="0"/>
              <a:t>语句</a:t>
            </a:r>
          </a:p>
        </p:txBody>
      </p:sp>
      <p:grpSp>
        <p:nvGrpSpPr>
          <p:cNvPr id="6" name="组合 5"/>
          <p:cNvGrpSpPr/>
          <p:nvPr/>
        </p:nvGrpSpPr>
        <p:grpSpPr>
          <a:xfrm>
            <a:off x="7164288" y="5949280"/>
            <a:ext cx="1892559" cy="635715"/>
            <a:chOff x="6534472" y="5759475"/>
            <a:chExt cx="2286000" cy="752475"/>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8" name="文本框 7"/>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Ch04_03</a:t>
              </a:r>
              <a:endParaRPr lang="zh-CN" altLang="en-US" sz="2400" b="1" dirty="0">
                <a:solidFill>
                  <a:schemeClr val="bg1"/>
                </a:solidFill>
              </a:endParaRPr>
            </a:p>
          </p:txBody>
        </p:sp>
      </p:grpSp>
    </p:spTree>
    <p:extLst>
      <p:ext uri="{BB962C8B-B14F-4D97-AF65-F5344CB8AC3E}">
        <p14:creationId xmlns:p14="http://schemas.microsoft.com/office/powerpoint/2010/main" val="123393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lstStyle/>
          <a:p>
            <a:r>
              <a:rPr lang="en-US" altLang="zh-CN" sz="2800" b="1" dirty="0" smtClean="0">
                <a:solidFill>
                  <a:srgbClr val="FF0000"/>
                </a:solidFill>
              </a:rPr>
              <a:t>if-else </a:t>
            </a:r>
            <a:r>
              <a:rPr lang="en-US" altLang="zh-CN" sz="2800" b="1" dirty="0" err="1" smtClean="0">
                <a:solidFill>
                  <a:srgbClr val="FF0000"/>
                </a:solidFill>
              </a:rPr>
              <a:t>if-else</a:t>
            </a:r>
            <a:r>
              <a:rPr lang="en-US" altLang="zh-CN" sz="2800" b="1" dirty="0" smtClean="0">
                <a:solidFill>
                  <a:srgbClr val="FF0000"/>
                </a:solidFill>
              </a:rPr>
              <a:t> </a:t>
            </a:r>
            <a:r>
              <a:rPr lang="zh-CN" altLang="en-US" sz="2800" b="1" dirty="0" smtClean="0"/>
              <a:t>语句</a:t>
            </a:r>
            <a:r>
              <a:rPr lang="en-US" altLang="zh-CN" sz="2800" b="1" dirty="0" smtClean="0"/>
              <a:t>:</a:t>
            </a:r>
          </a:p>
          <a:p>
            <a:r>
              <a:rPr lang="zh-CN" altLang="en-US" b="1" dirty="0" smtClean="0"/>
              <a:t>格式</a:t>
            </a:r>
            <a:r>
              <a:rPr lang="en-US" altLang="zh-CN" b="1" dirty="0" smtClean="0"/>
              <a:t>:</a:t>
            </a:r>
          </a:p>
          <a:p>
            <a:pPr indent="357188">
              <a:lnSpc>
                <a:spcPct val="100000"/>
              </a:lnSpc>
              <a:spcBef>
                <a:spcPts val="0"/>
              </a:spcBef>
            </a:pPr>
            <a:r>
              <a:rPr lang="en-US" altLang="zh-CN" b="1" dirty="0" smtClean="0">
                <a:solidFill>
                  <a:srgbClr val="FF0000"/>
                </a:solidFill>
              </a:rPr>
              <a:t>if</a:t>
            </a:r>
            <a:r>
              <a:rPr lang="en-US" altLang="zh-CN" dirty="0" smtClean="0"/>
              <a:t> </a:t>
            </a:r>
            <a:r>
              <a:rPr lang="en-US" altLang="zh-CN" b="1" dirty="0" smtClean="0">
                <a:solidFill>
                  <a:srgbClr val="0000FF"/>
                </a:solidFill>
              </a:rPr>
              <a:t>(</a:t>
            </a:r>
            <a:r>
              <a:rPr lang="en-US" altLang="zh-CN" dirty="0" smtClean="0">
                <a:solidFill>
                  <a:srgbClr val="FF3399"/>
                </a:solidFill>
              </a:rPr>
              <a:t>[condition1]</a:t>
            </a:r>
            <a:r>
              <a:rPr lang="en-US" altLang="zh-CN" b="1" dirty="0" smtClean="0">
                <a:solidFill>
                  <a:srgbClr val="0000FF"/>
                </a:solidFill>
              </a:rPr>
              <a:t>)</a:t>
            </a:r>
          </a:p>
          <a:p>
            <a:pPr indent="714375">
              <a:lnSpc>
                <a:spcPct val="100000"/>
              </a:lnSpc>
              <a:spcBef>
                <a:spcPts val="0"/>
              </a:spcBef>
            </a:pPr>
            <a:r>
              <a:rPr lang="en-US" altLang="zh-CN" dirty="0" smtClean="0">
                <a:solidFill>
                  <a:srgbClr val="FF3399"/>
                </a:solidFill>
              </a:rPr>
              <a:t>[statement1]</a:t>
            </a:r>
          </a:p>
          <a:p>
            <a:pPr indent="357188">
              <a:lnSpc>
                <a:spcPct val="100000"/>
              </a:lnSpc>
              <a:spcBef>
                <a:spcPts val="0"/>
              </a:spcBef>
            </a:pPr>
            <a:r>
              <a:rPr lang="en-US" altLang="zh-CN" b="1" dirty="0" smtClean="0">
                <a:solidFill>
                  <a:srgbClr val="FF0000"/>
                </a:solidFill>
              </a:rPr>
              <a:t>else if </a:t>
            </a:r>
            <a:r>
              <a:rPr lang="en-US" altLang="zh-CN" b="1" dirty="0" smtClean="0">
                <a:solidFill>
                  <a:srgbClr val="0000FF"/>
                </a:solidFill>
              </a:rPr>
              <a:t>(</a:t>
            </a:r>
            <a:r>
              <a:rPr lang="en-US" altLang="zh-CN" dirty="0" smtClean="0">
                <a:solidFill>
                  <a:srgbClr val="FF3399"/>
                </a:solidFill>
              </a:rPr>
              <a:t>[condition2]</a:t>
            </a:r>
            <a:r>
              <a:rPr lang="en-US" altLang="zh-CN" b="1" dirty="0" smtClean="0">
                <a:solidFill>
                  <a:srgbClr val="0000FF"/>
                </a:solidFill>
              </a:rPr>
              <a:t>)</a:t>
            </a:r>
          </a:p>
          <a:p>
            <a:pPr indent="714375">
              <a:lnSpc>
                <a:spcPct val="100000"/>
              </a:lnSpc>
              <a:spcBef>
                <a:spcPts val="0"/>
              </a:spcBef>
            </a:pPr>
            <a:r>
              <a:rPr lang="en-US" altLang="zh-CN" dirty="0" smtClean="0">
                <a:solidFill>
                  <a:srgbClr val="FF3399"/>
                </a:solidFill>
              </a:rPr>
              <a:t>[statement2]</a:t>
            </a:r>
          </a:p>
          <a:p>
            <a:pPr indent="357188">
              <a:lnSpc>
                <a:spcPct val="100000"/>
              </a:lnSpc>
              <a:spcBef>
                <a:spcPts val="0"/>
              </a:spcBef>
            </a:pPr>
            <a:r>
              <a:rPr lang="en-US" altLang="zh-CN" b="1" dirty="0" smtClean="0">
                <a:solidFill>
                  <a:srgbClr val="FF0000"/>
                </a:solidFill>
              </a:rPr>
              <a:t>else</a:t>
            </a:r>
          </a:p>
          <a:p>
            <a:pPr indent="714375">
              <a:lnSpc>
                <a:spcPct val="100000"/>
              </a:lnSpc>
              <a:spcBef>
                <a:spcPts val="0"/>
              </a:spcBef>
            </a:pPr>
            <a:r>
              <a:rPr lang="en-US" altLang="zh-CN" dirty="0" smtClean="0">
                <a:solidFill>
                  <a:srgbClr val="FF3399"/>
                </a:solidFill>
              </a:rPr>
              <a:t>[statement3]</a:t>
            </a:r>
          </a:p>
          <a:p>
            <a:r>
              <a:rPr lang="zh-CN" altLang="en-US" b="1" dirty="0" smtClean="0"/>
              <a:t>说明</a:t>
            </a:r>
            <a:r>
              <a:rPr lang="en-US" altLang="zh-CN" b="1" dirty="0" smtClean="0"/>
              <a:t>:</a:t>
            </a:r>
          </a:p>
          <a:p>
            <a:pPr marL="342900" indent="-342900">
              <a:buFont typeface="Arial" panose="020B0604020202020204" pitchFamily="34" charset="0"/>
              <a:buChar char="•"/>
            </a:pPr>
            <a:r>
              <a:rPr lang="en-US" altLang="zh-CN" dirty="0">
                <a:solidFill>
                  <a:srgbClr val="FF3399"/>
                </a:solidFill>
              </a:rPr>
              <a:t>[statement1] </a:t>
            </a:r>
            <a:r>
              <a:rPr lang="zh-CN" altLang="en-US" dirty="0" smtClean="0"/>
              <a:t>至</a:t>
            </a:r>
            <a:r>
              <a:rPr lang="en-US" altLang="zh-CN" dirty="0" smtClean="0"/>
              <a:t> </a:t>
            </a:r>
            <a:r>
              <a:rPr lang="en-US" altLang="zh-CN" dirty="0">
                <a:solidFill>
                  <a:srgbClr val="FF3399"/>
                </a:solidFill>
              </a:rPr>
              <a:t>[statement3] </a:t>
            </a:r>
            <a:r>
              <a:rPr lang="zh-CN" altLang="en-US" dirty="0" smtClean="0"/>
              <a:t>既可以是</a:t>
            </a:r>
            <a:r>
              <a:rPr lang="zh-CN" altLang="en-US" dirty="0" smtClean="0">
                <a:solidFill>
                  <a:srgbClr val="0000FF"/>
                </a:solidFill>
              </a:rPr>
              <a:t>简单语句</a:t>
            </a:r>
            <a:r>
              <a:rPr lang="en-US" altLang="zh-CN" dirty="0" smtClean="0"/>
              <a:t>, </a:t>
            </a:r>
            <a:r>
              <a:rPr lang="zh-CN" altLang="en-US" dirty="0" smtClean="0"/>
              <a:t>也可以是</a:t>
            </a:r>
            <a:r>
              <a:rPr lang="zh-CN" altLang="en-US" dirty="0" smtClean="0">
                <a:solidFill>
                  <a:srgbClr val="0000FF"/>
                </a:solidFill>
              </a:rPr>
              <a:t>复合语句</a:t>
            </a:r>
            <a:r>
              <a:rPr lang="zh-CN" altLang="en-US" dirty="0" smtClean="0"/>
              <a:t>。</a:t>
            </a:r>
            <a:endParaRPr lang="en-US" altLang="zh-CN" dirty="0"/>
          </a:p>
          <a:p>
            <a:pPr marL="342900" indent="-342900">
              <a:buFont typeface="Arial" panose="020B0604020202020204" pitchFamily="34" charset="0"/>
              <a:buChar char="•"/>
            </a:pPr>
            <a:r>
              <a:rPr lang="zh-CN" altLang="en-US" dirty="0" smtClean="0"/>
              <a:t>在 </a:t>
            </a:r>
            <a:r>
              <a:rPr lang="en-US" altLang="zh-CN" dirty="0" smtClean="0">
                <a:solidFill>
                  <a:srgbClr val="FF0000"/>
                </a:solidFill>
              </a:rPr>
              <a:t>if </a:t>
            </a:r>
            <a:r>
              <a:rPr lang="zh-CN" altLang="en-US" dirty="0" smtClean="0"/>
              <a:t>语句部分</a:t>
            </a:r>
            <a:r>
              <a:rPr lang="zh-CN" altLang="en-US" dirty="0" smtClean="0">
                <a:solidFill>
                  <a:srgbClr val="FF0000"/>
                </a:solidFill>
              </a:rPr>
              <a:t> </a:t>
            </a:r>
            <a:r>
              <a:rPr lang="zh-CN" altLang="en-US" dirty="0" smtClean="0"/>
              <a:t>和</a:t>
            </a:r>
            <a:r>
              <a:rPr lang="en-US" altLang="zh-CN" dirty="0" smtClean="0"/>
              <a:t> </a:t>
            </a:r>
            <a:r>
              <a:rPr lang="en-US" altLang="zh-CN" dirty="0" smtClean="0">
                <a:solidFill>
                  <a:srgbClr val="FF0000"/>
                </a:solidFill>
              </a:rPr>
              <a:t>else</a:t>
            </a:r>
            <a:r>
              <a:rPr lang="en-US" altLang="zh-CN" dirty="0" smtClean="0"/>
              <a:t> </a:t>
            </a:r>
            <a:r>
              <a:rPr lang="zh-CN" altLang="en-US" dirty="0" smtClean="0"/>
              <a:t>语句部分 之间可以出现</a:t>
            </a:r>
            <a:r>
              <a:rPr lang="zh-CN" altLang="en-US" dirty="0" smtClean="0">
                <a:solidFill>
                  <a:srgbClr val="0000FF"/>
                </a:solidFill>
              </a:rPr>
              <a:t>任意多个</a:t>
            </a:r>
            <a:r>
              <a:rPr lang="zh-CN" altLang="en-US" dirty="0" smtClean="0"/>
              <a:t> </a:t>
            </a:r>
            <a:r>
              <a:rPr lang="en-US" altLang="zh-CN" dirty="0" smtClean="0">
                <a:solidFill>
                  <a:srgbClr val="FF0000"/>
                </a:solidFill>
              </a:rPr>
              <a:t>else </a:t>
            </a:r>
            <a:r>
              <a:rPr lang="en-US" altLang="zh-CN" dirty="0">
                <a:solidFill>
                  <a:srgbClr val="FF0000"/>
                </a:solidFill>
              </a:rPr>
              <a:t>if </a:t>
            </a:r>
            <a:r>
              <a:rPr lang="zh-CN" altLang="en-US" dirty="0" smtClean="0"/>
              <a:t>语句。（</a:t>
            </a:r>
            <a:r>
              <a:rPr lang="zh-CN" altLang="en-US" b="1" dirty="0" smtClean="0">
                <a:solidFill>
                  <a:srgbClr val="FF0000"/>
                </a:solidFill>
              </a:rPr>
              <a:t>自上而下依次判断每个条件表达式</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pic>
        <p:nvPicPr>
          <p:cNvPr id="6" name="图片 5"/>
          <p:cNvPicPr>
            <a:picLocks noChangeAspect="1"/>
          </p:cNvPicPr>
          <p:nvPr/>
        </p:nvPicPr>
        <p:blipFill>
          <a:blip r:embed="rId2"/>
          <a:stretch>
            <a:fillRect/>
          </a:stretch>
        </p:blipFill>
        <p:spPr>
          <a:xfrm>
            <a:off x="5148064" y="1916832"/>
            <a:ext cx="2366871" cy="2160240"/>
          </a:xfrm>
          <a:prstGeom prst="rect">
            <a:avLst/>
          </a:prstGeom>
        </p:spPr>
      </p:pic>
      <p:sp>
        <p:nvSpPr>
          <p:cNvPr id="5" name="矩形 4"/>
          <p:cNvSpPr/>
          <p:nvPr/>
        </p:nvSpPr>
        <p:spPr>
          <a:xfrm>
            <a:off x="3584685" y="1628800"/>
            <a:ext cx="5256584" cy="29564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2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执行</a:t>
            </a:r>
            <a:r>
              <a:rPr lang="en-US" altLang="zh-CN" sz="22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p>
          <a:p>
            <a:pPr algn="just"/>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首先</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计算条件表达式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[condition1]</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的逻辑值。若其值为</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true</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则执行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[statement1] </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执行完后跳过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if </a:t>
            </a:r>
            <a:r>
              <a:rPr lang="zh-CN" altLang="en-US" sz="2200" dirty="0">
                <a:solidFill>
                  <a:schemeClr val="bg1"/>
                </a:solidFill>
                <a:latin typeface="Arial" panose="020B0604020202020204" pitchFamily="34" charset="0"/>
                <a:ea typeface="微软雅黑" panose="020B0503020204020204" pitchFamily="34" charset="-122"/>
                <a:cs typeface="Arial" panose="020B0604020202020204" pitchFamily="34" charset="0"/>
              </a:rPr>
              <a:t>语句中的所有其他</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语句</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否则</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计算条件表达式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[condition2]</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的逻辑值。若其值为</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true</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则执行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[statement2] </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执行完后跳过</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[statement3]</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否则</a:t>
            </a:r>
            <a:r>
              <a:rPr lang="en-US" altLang="zh-CN"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执行 </a:t>
            </a:r>
            <a:r>
              <a:rPr lang="en-US" altLang="zh-CN" sz="22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[statement3]</a:t>
            </a:r>
            <a:r>
              <a:rPr lang="zh-CN" altLang="en-US" sz="22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zh-CN" altLang="en-US" sz="2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9628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7" dur="500"/>
                                        <p:tgtEl>
                                          <p:spTgt spid="2">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10" dur="500"/>
                                        <p:tgtEl>
                                          <p:spTgt spid="2">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15" dur="500"/>
                                        <p:tgtEl>
                                          <p:spTgt spid="2">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lstStyle/>
          <a:p>
            <a:r>
              <a:rPr lang="zh-CN" altLang="en-US" b="1" dirty="0" smtClean="0"/>
              <a:t>例</a:t>
            </a:r>
            <a:r>
              <a:rPr lang="en-US" altLang="zh-CN" b="1" dirty="0" smtClean="0"/>
              <a:t>: </a:t>
            </a:r>
            <a:r>
              <a:rPr lang="zh-CN" altLang="en-US" dirty="0" smtClean="0"/>
              <a:t>输入一个百分制成绩</a:t>
            </a:r>
            <a:r>
              <a:rPr lang="en-US" altLang="zh-CN" dirty="0" smtClean="0"/>
              <a:t>, </a:t>
            </a:r>
            <a:r>
              <a:rPr lang="zh-CN" altLang="en-US" dirty="0" smtClean="0"/>
              <a:t>并将其转换成五分制成绩。</a:t>
            </a:r>
            <a:r>
              <a:rPr lang="en-US" altLang="zh-CN" dirty="0" smtClean="0"/>
              <a:t> </a:t>
            </a:r>
          </a:p>
          <a:p>
            <a:pPr>
              <a:spcAft>
                <a:spcPts val="1200"/>
              </a:spcAft>
            </a:pPr>
            <a:r>
              <a:rPr lang="zh-CN" altLang="en-US" dirty="0" smtClean="0"/>
              <a:t>转换规则</a:t>
            </a:r>
            <a:r>
              <a:rPr lang="en-US" altLang="zh-CN" dirty="0" smtClean="0"/>
              <a:t>: </a:t>
            </a:r>
            <a:r>
              <a:rPr lang="en-US" altLang="zh-CN" dirty="0" smtClean="0">
                <a:solidFill>
                  <a:srgbClr val="FF0000"/>
                </a:solidFill>
              </a:rPr>
              <a:t>A</a:t>
            </a:r>
            <a:r>
              <a:rPr lang="en-US" altLang="zh-CN" dirty="0" smtClean="0"/>
              <a:t>: 90~100, </a:t>
            </a:r>
            <a:r>
              <a:rPr lang="en-US" altLang="zh-CN" dirty="0" smtClean="0">
                <a:solidFill>
                  <a:srgbClr val="FF0000"/>
                </a:solidFill>
              </a:rPr>
              <a:t>B</a:t>
            </a:r>
            <a:r>
              <a:rPr lang="en-US" altLang="zh-CN" dirty="0" smtClean="0"/>
              <a:t>: 80~89, </a:t>
            </a:r>
            <a:r>
              <a:rPr lang="en-US" altLang="zh-CN" dirty="0" smtClean="0">
                <a:solidFill>
                  <a:srgbClr val="FF0000"/>
                </a:solidFill>
              </a:rPr>
              <a:t>C</a:t>
            </a:r>
            <a:r>
              <a:rPr lang="en-US" altLang="zh-CN" dirty="0" smtClean="0"/>
              <a:t>: 70~79, </a:t>
            </a:r>
            <a:r>
              <a:rPr lang="en-US" altLang="zh-CN" dirty="0" smtClean="0">
                <a:solidFill>
                  <a:srgbClr val="FF0000"/>
                </a:solidFill>
              </a:rPr>
              <a:t>D</a:t>
            </a:r>
            <a:r>
              <a:rPr lang="en-US" altLang="zh-CN" dirty="0" smtClean="0"/>
              <a:t>: 60~69, </a:t>
            </a:r>
            <a:r>
              <a:rPr lang="en-US" altLang="zh-CN" dirty="0" smtClean="0">
                <a:solidFill>
                  <a:srgbClr val="FF0000"/>
                </a:solidFill>
              </a:rPr>
              <a:t>E</a:t>
            </a:r>
            <a:r>
              <a:rPr lang="en-US" altLang="zh-CN" dirty="0" smtClean="0"/>
              <a:t>: 0~59</a:t>
            </a:r>
          </a:p>
          <a:p>
            <a:r>
              <a:rPr lang="zh-CN" altLang="en-US" b="1" dirty="0" smtClean="0"/>
              <a:t>分析</a:t>
            </a:r>
            <a:r>
              <a:rPr lang="en-US" altLang="zh-CN" b="1" dirty="0" smtClean="0"/>
              <a:t>:</a:t>
            </a:r>
          </a:p>
          <a:p>
            <a:r>
              <a:rPr lang="zh-CN" altLang="en-US" dirty="0" smtClean="0"/>
              <a:t>如何确定一个百分制成绩落在哪一个五分制成绩段中</a:t>
            </a:r>
            <a:r>
              <a:rPr lang="en-US" altLang="zh-CN" dirty="0" smtClean="0"/>
              <a:t>?</a:t>
            </a:r>
            <a:endParaRPr lang="en-US" altLang="zh-CN" dirty="0"/>
          </a:p>
          <a:p>
            <a:r>
              <a:rPr lang="en-US" altLang="zh-CN" b="1" dirty="0" smtClean="0">
                <a:solidFill>
                  <a:srgbClr val="FF0000"/>
                </a:solidFill>
              </a:rPr>
              <a:t>A</a:t>
            </a:r>
            <a:r>
              <a:rPr lang="en-US" altLang="zh-CN" dirty="0" smtClean="0"/>
              <a:t>:  90~100</a:t>
            </a:r>
          </a:p>
          <a:p>
            <a:r>
              <a:rPr lang="zh-CN" altLang="en-US" dirty="0" smtClean="0">
                <a:solidFill>
                  <a:srgbClr val="0000FF"/>
                </a:solidFill>
              </a:rPr>
              <a:t>数学表达式</a:t>
            </a:r>
            <a:r>
              <a:rPr lang="en-US" altLang="zh-CN" dirty="0" smtClean="0"/>
              <a:t>:   90≤score</a:t>
            </a:r>
            <a:r>
              <a:rPr lang="en-US" altLang="zh-CN" dirty="0"/>
              <a:t> </a:t>
            </a:r>
            <a:r>
              <a:rPr lang="en-US" altLang="zh-CN" dirty="0" smtClean="0"/>
              <a:t>≤100</a:t>
            </a:r>
          </a:p>
          <a:p>
            <a:pPr>
              <a:spcAft>
                <a:spcPts val="600"/>
              </a:spcAft>
            </a:pPr>
            <a:r>
              <a:rPr lang="en-US" altLang="zh-CN" dirty="0" smtClean="0">
                <a:solidFill>
                  <a:srgbClr val="0000FF"/>
                </a:solidFill>
              </a:rPr>
              <a:t>C++ </a:t>
            </a:r>
            <a:r>
              <a:rPr lang="zh-CN" altLang="en-US" dirty="0" smtClean="0">
                <a:solidFill>
                  <a:srgbClr val="0000FF"/>
                </a:solidFill>
              </a:rPr>
              <a:t>表达式</a:t>
            </a:r>
            <a:r>
              <a:rPr lang="en-US" altLang="zh-CN" dirty="0" smtClean="0"/>
              <a:t>:  score&gt;=90 </a:t>
            </a:r>
            <a:r>
              <a:rPr lang="en-US" altLang="zh-CN" dirty="0" smtClean="0">
                <a:solidFill>
                  <a:srgbClr val="FF0000"/>
                </a:solidFill>
              </a:rPr>
              <a:t>&amp;&amp;</a:t>
            </a:r>
            <a:r>
              <a:rPr lang="en-US" altLang="zh-CN" dirty="0" smtClean="0"/>
              <a:t> score &lt;= 100</a:t>
            </a:r>
          </a:p>
          <a:p>
            <a:r>
              <a:rPr lang="en-US" altLang="zh-CN" b="1" dirty="0" smtClean="0">
                <a:solidFill>
                  <a:srgbClr val="FF0000"/>
                </a:solidFill>
              </a:rPr>
              <a:t>if</a:t>
            </a:r>
            <a:r>
              <a:rPr lang="en-US" altLang="zh-CN" b="1" dirty="0" smtClean="0"/>
              <a:t> </a:t>
            </a:r>
            <a:r>
              <a:rPr lang="zh-CN" altLang="en-US" b="1" dirty="0" smtClean="0"/>
              <a:t>语句</a:t>
            </a:r>
            <a:r>
              <a:rPr lang="en-US" altLang="zh-CN" b="1" dirty="0" smtClean="0"/>
              <a:t>:</a:t>
            </a:r>
          </a:p>
          <a:p>
            <a:r>
              <a:rPr lang="en-US" altLang="zh-CN" dirty="0" smtClean="0">
                <a:solidFill>
                  <a:srgbClr val="0000FF"/>
                </a:solidFill>
              </a:rPr>
              <a:t>if</a:t>
            </a:r>
            <a:r>
              <a:rPr lang="en-US" altLang="zh-CN" dirty="0" smtClean="0"/>
              <a:t>(score</a:t>
            </a:r>
            <a:r>
              <a:rPr lang="en-US" altLang="zh-CN" dirty="0"/>
              <a:t>&gt;=90 </a:t>
            </a:r>
            <a:r>
              <a:rPr lang="en-US" altLang="zh-CN" dirty="0">
                <a:solidFill>
                  <a:srgbClr val="FF0000"/>
                </a:solidFill>
              </a:rPr>
              <a:t>&amp;&amp;</a:t>
            </a:r>
            <a:r>
              <a:rPr lang="en-US" altLang="zh-CN" dirty="0"/>
              <a:t> score &lt;= 100</a:t>
            </a:r>
            <a:r>
              <a:rPr lang="en-US" altLang="zh-CN" dirty="0" smtClean="0"/>
              <a:t>)</a:t>
            </a:r>
          </a:p>
          <a:p>
            <a:pPr indent="358775"/>
            <a:r>
              <a:rPr lang="en-US" altLang="zh-CN" dirty="0" smtClean="0"/>
              <a:t>result = </a:t>
            </a:r>
            <a:r>
              <a:rPr lang="en-US" altLang="zh-CN" dirty="0" smtClean="0">
                <a:solidFill>
                  <a:schemeClr val="accent6">
                    <a:lumMod val="75000"/>
                  </a:schemeClr>
                </a:solidFill>
              </a:rPr>
              <a:t>‘A’</a:t>
            </a:r>
            <a:r>
              <a:rPr lang="en-US" altLang="zh-CN" dirty="0" smtClean="0"/>
              <a:t>;      </a:t>
            </a:r>
            <a:r>
              <a:rPr lang="en-US" altLang="zh-CN" dirty="0" smtClean="0">
                <a:solidFill>
                  <a:srgbClr val="00B050"/>
                </a:solidFill>
              </a:rPr>
              <a:t>// </a:t>
            </a:r>
            <a:r>
              <a:rPr lang="zh-CN" altLang="en-US" dirty="0" smtClean="0">
                <a:solidFill>
                  <a:srgbClr val="00B050"/>
                </a:solidFill>
              </a:rPr>
              <a:t>五分制成绩</a:t>
            </a:r>
            <a:endParaRPr lang="en-US" altLang="zh-CN" dirty="0" smtClean="0">
              <a:solidFill>
                <a:srgbClr val="00B050"/>
              </a:solidFill>
            </a:endParaRPr>
          </a:p>
        </p:txBody>
      </p:sp>
      <p:sp>
        <p:nvSpPr>
          <p:cNvPr id="3" name="标题 2"/>
          <p:cNvSpPr>
            <a:spLocks noGrp="1"/>
          </p:cNvSpPr>
          <p:nvPr>
            <p:ph type="title"/>
          </p:nvPr>
        </p:nvSpPr>
        <p:spPr/>
        <p:txBody>
          <a:bodyPr/>
          <a:lstStyle/>
          <a:p>
            <a:r>
              <a:rPr lang="en-US" altLang="zh-CN" dirty="0"/>
              <a:t>3. if </a:t>
            </a:r>
            <a:r>
              <a:rPr lang="zh-CN" altLang="en-US" dirty="0"/>
              <a:t>语句</a:t>
            </a:r>
          </a:p>
        </p:txBody>
      </p:sp>
    </p:spTree>
    <p:extLst>
      <p:ext uri="{BB962C8B-B14F-4D97-AF65-F5344CB8AC3E}">
        <p14:creationId xmlns:p14="http://schemas.microsoft.com/office/powerpoint/2010/main" val="284874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3" dur="500"/>
                                        <p:tgtEl>
                                          <p:spTgt spid="2">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pPr>
              <a:lnSpc>
                <a:spcPct val="80000"/>
              </a:lnSpc>
              <a:spcBef>
                <a:spcPts val="0"/>
              </a:spcBef>
              <a:spcAft>
                <a:spcPts val="100"/>
              </a:spcAft>
            </a:pPr>
            <a:r>
              <a:rPr lang="en-US" altLang="zh-CN" sz="2000" dirty="0">
                <a:solidFill>
                  <a:srgbClr val="FF3399"/>
                </a:solidFill>
              </a:rPr>
              <a:t>#include </a:t>
            </a:r>
            <a:r>
              <a:rPr lang="en-US" altLang="zh-CN" sz="2000" dirty="0"/>
              <a:t>&lt;</a:t>
            </a:r>
            <a:r>
              <a:rPr lang="en-US" altLang="zh-CN" sz="2000" dirty="0" err="1"/>
              <a:t>iostream</a:t>
            </a:r>
            <a:r>
              <a:rPr lang="en-US" altLang="zh-CN" sz="2000" dirty="0"/>
              <a:t>&gt;</a:t>
            </a:r>
          </a:p>
          <a:p>
            <a:pPr>
              <a:lnSpc>
                <a:spcPct val="80000"/>
              </a:lnSpc>
              <a:spcBef>
                <a:spcPts val="0"/>
              </a:spcBef>
              <a:spcAft>
                <a:spcPts val="100"/>
              </a:spcAft>
            </a:pPr>
            <a:r>
              <a:rPr lang="en-US" altLang="zh-CN" sz="2000" dirty="0">
                <a:solidFill>
                  <a:srgbClr val="0000FF"/>
                </a:solidFill>
              </a:rPr>
              <a:t>using namespace </a:t>
            </a:r>
            <a:r>
              <a:rPr lang="en-US" altLang="zh-CN" sz="2000" dirty="0" err="1">
                <a:solidFill>
                  <a:srgbClr val="0000FF"/>
                </a:solidFill>
              </a:rPr>
              <a:t>std</a:t>
            </a:r>
            <a:r>
              <a:rPr lang="en-US" altLang="zh-CN" sz="2000" dirty="0"/>
              <a:t>;</a:t>
            </a:r>
          </a:p>
          <a:p>
            <a:pPr>
              <a:lnSpc>
                <a:spcPct val="80000"/>
              </a:lnSpc>
              <a:spcBef>
                <a:spcPts val="0"/>
              </a:spcBef>
              <a:spcAft>
                <a:spcPts val="100"/>
              </a:spcAft>
            </a:pPr>
            <a:r>
              <a:rPr lang="en-US" altLang="zh-CN" sz="2000" dirty="0" err="1">
                <a:solidFill>
                  <a:srgbClr val="0000FF"/>
                </a:solidFill>
              </a:rPr>
              <a:t>int</a:t>
            </a:r>
            <a:r>
              <a:rPr lang="en-US" altLang="zh-CN" sz="2000" dirty="0">
                <a:solidFill>
                  <a:srgbClr val="0000FF"/>
                </a:solidFill>
              </a:rPr>
              <a:t> </a:t>
            </a:r>
            <a:r>
              <a:rPr lang="en-US" altLang="zh-CN" sz="2000" dirty="0"/>
              <a:t>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double</a:t>
            </a:r>
            <a:r>
              <a:rPr lang="en-US" altLang="zh-CN" sz="2000" dirty="0" smtClean="0"/>
              <a:t> score;      </a:t>
            </a:r>
            <a:r>
              <a:rPr lang="en-US" altLang="zh-CN" sz="2000" dirty="0" smtClean="0">
                <a:solidFill>
                  <a:srgbClr val="00B050"/>
                </a:solidFill>
              </a:rPr>
              <a:t>// </a:t>
            </a:r>
            <a:r>
              <a:rPr lang="zh-CN" altLang="en-US" sz="2000" dirty="0" smtClean="0">
                <a:solidFill>
                  <a:srgbClr val="00B050"/>
                </a:solidFill>
              </a:rPr>
              <a:t>存放百分制成绩</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char</a:t>
            </a:r>
            <a:r>
              <a:rPr lang="en-US" altLang="zh-CN" sz="2000" dirty="0" smtClean="0"/>
              <a:t> result;          </a:t>
            </a:r>
            <a:r>
              <a:rPr lang="en-US" altLang="zh-CN" sz="2000" dirty="0" smtClean="0">
                <a:solidFill>
                  <a:srgbClr val="00B050"/>
                </a:solidFill>
              </a:rPr>
              <a:t>// </a:t>
            </a:r>
            <a:r>
              <a:rPr lang="zh-CN" altLang="en-US" sz="2000" dirty="0" smtClean="0">
                <a:solidFill>
                  <a:srgbClr val="00B050"/>
                </a:solidFill>
              </a:rPr>
              <a:t>存放五分制成绩</a:t>
            </a:r>
            <a:endParaRPr lang="en-US" altLang="zh-CN" sz="2000" dirty="0" smtClean="0">
              <a:solidFill>
                <a:srgbClr val="00B050"/>
              </a:solidFill>
            </a:endParaRPr>
          </a:p>
          <a:p>
            <a:pPr indent="358775">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a score in centesimal system (0~100): ”</a:t>
            </a:r>
            <a:r>
              <a:rPr lang="en-US" altLang="zh-CN" sz="2000" dirty="0" smtClean="0"/>
              <a:t>;</a:t>
            </a:r>
          </a:p>
          <a:p>
            <a:pPr indent="358775">
              <a:lnSpc>
                <a:spcPct val="80000"/>
              </a:lnSpc>
              <a:spcBef>
                <a:spcPts val="0"/>
              </a:spcBef>
              <a:spcAft>
                <a:spcPts val="100"/>
              </a:spcAft>
            </a:pPr>
            <a:r>
              <a:rPr lang="en-US" altLang="zh-CN" sz="2000" dirty="0" err="1" smtClean="0"/>
              <a:t>cin</a:t>
            </a:r>
            <a:r>
              <a:rPr lang="en-US" altLang="zh-CN" sz="2000" dirty="0" smtClean="0"/>
              <a:t>&gt;&gt;score;</a:t>
            </a:r>
          </a:p>
          <a:p>
            <a:pPr indent="358775">
              <a:lnSpc>
                <a:spcPct val="80000"/>
              </a:lnSpc>
              <a:spcBef>
                <a:spcPts val="0"/>
              </a:spcBef>
              <a:spcAft>
                <a:spcPts val="100"/>
              </a:spcAft>
            </a:pPr>
            <a:r>
              <a:rPr lang="en-US" altLang="zh-CN" sz="2000" dirty="0" smtClean="0">
                <a:solidFill>
                  <a:srgbClr val="0000FF"/>
                </a:solidFill>
              </a:rPr>
              <a:t>if</a:t>
            </a:r>
            <a:r>
              <a:rPr lang="en-US" altLang="zh-CN" sz="2000" dirty="0" smtClean="0"/>
              <a:t>(score&gt;=90</a:t>
            </a:r>
            <a:r>
              <a:rPr lang="en-US" altLang="zh-CN" sz="2000" b="1" dirty="0" smtClean="0">
                <a:solidFill>
                  <a:srgbClr val="FF0000"/>
                </a:solidFill>
              </a:rPr>
              <a:t>&amp;&amp;</a:t>
            </a:r>
            <a:r>
              <a:rPr lang="en-US" altLang="zh-CN" sz="2000" dirty="0" smtClean="0"/>
              <a:t>score&lt;=100)          </a:t>
            </a:r>
            <a:r>
              <a:rPr lang="en-US" altLang="zh-CN" sz="2000" dirty="0" smtClean="0">
                <a:solidFill>
                  <a:srgbClr val="00B050"/>
                </a:solidFill>
              </a:rPr>
              <a:t>// </a:t>
            </a:r>
            <a:r>
              <a:rPr lang="zh-CN" altLang="en-US" sz="2000" dirty="0" smtClean="0">
                <a:solidFill>
                  <a:srgbClr val="00B050"/>
                </a:solidFill>
              </a:rPr>
              <a:t>依次判断每一个条件</a:t>
            </a:r>
            <a:endParaRPr lang="en-US" altLang="zh-CN" sz="2000" dirty="0" smtClean="0">
              <a:solidFill>
                <a:srgbClr val="00B050"/>
              </a:solidFill>
            </a:endParaRPr>
          </a:p>
          <a:p>
            <a:pPr indent="717550">
              <a:lnSpc>
                <a:spcPct val="80000"/>
              </a:lnSpc>
              <a:spcBef>
                <a:spcPts val="0"/>
              </a:spcBef>
              <a:spcAft>
                <a:spcPts val="100"/>
              </a:spcAft>
            </a:pPr>
            <a:r>
              <a:rPr lang="en-US" altLang="zh-CN" sz="2000" dirty="0" smtClean="0"/>
              <a:t>result = </a:t>
            </a:r>
            <a:r>
              <a:rPr lang="en-US" altLang="zh-CN" sz="2000" dirty="0" smtClean="0">
                <a:solidFill>
                  <a:schemeClr val="accent6">
                    <a:lumMod val="75000"/>
                  </a:schemeClr>
                </a:solidFill>
              </a:rPr>
              <a:t>‘A’</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else if</a:t>
            </a:r>
            <a:r>
              <a:rPr lang="en-US" altLang="zh-CN" sz="2000" dirty="0" smtClean="0"/>
              <a:t>(score&gt;=80</a:t>
            </a:r>
            <a:r>
              <a:rPr lang="en-US" altLang="zh-CN" sz="2000" b="1" dirty="0" smtClean="0">
                <a:solidFill>
                  <a:srgbClr val="FF0000"/>
                </a:solidFill>
              </a:rPr>
              <a:t>&amp;&amp;</a:t>
            </a:r>
            <a:r>
              <a:rPr lang="en-US" altLang="zh-CN" sz="2000" dirty="0" smtClean="0"/>
              <a:t>score&lt;=89)</a:t>
            </a:r>
          </a:p>
          <a:p>
            <a:pPr indent="717550">
              <a:lnSpc>
                <a:spcPct val="80000"/>
              </a:lnSpc>
              <a:spcBef>
                <a:spcPts val="0"/>
              </a:spcBef>
              <a:spcAft>
                <a:spcPts val="100"/>
              </a:spcAft>
            </a:pPr>
            <a:r>
              <a:rPr lang="en-US" altLang="zh-CN" sz="2000" dirty="0" smtClean="0"/>
              <a:t>result = </a:t>
            </a:r>
            <a:r>
              <a:rPr lang="en-US" altLang="zh-CN" sz="2000" dirty="0" smtClean="0">
                <a:solidFill>
                  <a:schemeClr val="accent6">
                    <a:lumMod val="75000"/>
                  </a:schemeClr>
                </a:solidFill>
              </a:rPr>
              <a:t>‘B’</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else if</a:t>
            </a:r>
            <a:r>
              <a:rPr lang="en-US" altLang="zh-CN" sz="2000" dirty="0" smtClean="0"/>
              <a:t>(score&gt;=70</a:t>
            </a:r>
            <a:r>
              <a:rPr lang="en-US" altLang="zh-CN" sz="2000" b="1" dirty="0" smtClean="0">
                <a:solidFill>
                  <a:srgbClr val="FF0000"/>
                </a:solidFill>
              </a:rPr>
              <a:t>&amp;&amp;</a:t>
            </a:r>
            <a:r>
              <a:rPr lang="en-US" altLang="zh-CN" sz="2000" dirty="0" smtClean="0"/>
              <a:t>score&lt;=79)</a:t>
            </a:r>
          </a:p>
          <a:p>
            <a:pPr indent="717550">
              <a:lnSpc>
                <a:spcPct val="80000"/>
              </a:lnSpc>
              <a:spcBef>
                <a:spcPts val="0"/>
              </a:spcBef>
              <a:spcAft>
                <a:spcPts val="100"/>
              </a:spcAft>
            </a:pPr>
            <a:r>
              <a:rPr lang="en-US" altLang="zh-CN" sz="2000" dirty="0" smtClean="0"/>
              <a:t>result = </a:t>
            </a:r>
            <a:r>
              <a:rPr lang="en-US" altLang="zh-CN" sz="2000" dirty="0" smtClean="0">
                <a:solidFill>
                  <a:schemeClr val="accent6">
                    <a:lumMod val="75000"/>
                  </a:schemeClr>
                </a:solidFill>
              </a:rPr>
              <a:t>‘C’</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else if</a:t>
            </a:r>
            <a:r>
              <a:rPr lang="en-US" altLang="zh-CN" sz="2000" dirty="0" smtClean="0"/>
              <a:t>(score&gt;=60</a:t>
            </a:r>
            <a:r>
              <a:rPr lang="en-US" altLang="zh-CN" sz="2000" b="1" dirty="0" smtClean="0">
                <a:solidFill>
                  <a:srgbClr val="FF0000"/>
                </a:solidFill>
              </a:rPr>
              <a:t>&amp;&amp;</a:t>
            </a:r>
            <a:r>
              <a:rPr lang="en-US" altLang="zh-CN" sz="2000" dirty="0" smtClean="0"/>
              <a:t>score&lt;=69)</a:t>
            </a:r>
          </a:p>
          <a:p>
            <a:pPr indent="717550">
              <a:lnSpc>
                <a:spcPct val="80000"/>
              </a:lnSpc>
              <a:spcBef>
                <a:spcPts val="0"/>
              </a:spcBef>
              <a:spcAft>
                <a:spcPts val="100"/>
              </a:spcAft>
            </a:pPr>
            <a:r>
              <a:rPr lang="en-US" altLang="zh-CN" sz="2000" dirty="0" smtClean="0"/>
              <a:t>result = </a:t>
            </a:r>
            <a:r>
              <a:rPr lang="en-US" altLang="zh-CN" sz="2000" dirty="0" smtClean="0">
                <a:solidFill>
                  <a:schemeClr val="accent6">
                    <a:lumMod val="75000"/>
                  </a:schemeClr>
                </a:solidFill>
              </a:rPr>
              <a:t>‘D’</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else</a:t>
            </a:r>
          </a:p>
          <a:p>
            <a:pPr indent="717550">
              <a:lnSpc>
                <a:spcPct val="80000"/>
              </a:lnSpc>
              <a:spcBef>
                <a:spcPts val="0"/>
              </a:spcBef>
              <a:spcAft>
                <a:spcPts val="100"/>
              </a:spcAft>
            </a:pPr>
            <a:r>
              <a:rPr lang="en-US" altLang="zh-CN" sz="2000" dirty="0" smtClean="0"/>
              <a:t>result = </a:t>
            </a:r>
            <a:r>
              <a:rPr lang="en-US" altLang="zh-CN" sz="2000" dirty="0" smtClean="0">
                <a:solidFill>
                  <a:schemeClr val="accent6">
                    <a:lumMod val="75000"/>
                  </a:schemeClr>
                </a:solidFill>
              </a:rPr>
              <a:t>‘E’</a:t>
            </a:r>
            <a:r>
              <a:rPr lang="en-US" altLang="zh-CN" sz="2000" dirty="0" smtClean="0"/>
              <a:t>;</a:t>
            </a:r>
          </a:p>
          <a:p>
            <a:pPr indent="358775">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“Score in five-grade marking system: ”</a:t>
            </a:r>
            <a:r>
              <a:rPr lang="en-US" altLang="zh-CN" sz="2000" dirty="0" smtClean="0"/>
              <a:t>&lt;&lt;result&lt;&lt;</a:t>
            </a:r>
            <a:r>
              <a:rPr lang="en-US" altLang="zh-CN" sz="2000" dirty="0" err="1" smtClean="0"/>
              <a:t>endl</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return</a:t>
            </a:r>
            <a:r>
              <a:rPr lang="en-US" altLang="zh-CN" sz="2000" dirty="0" smtClean="0"/>
              <a:t> 0;</a:t>
            </a:r>
            <a:endParaRPr lang="en-US" altLang="zh-CN" sz="2000" dirty="0"/>
          </a:p>
          <a:p>
            <a:pPr>
              <a:lnSpc>
                <a:spcPct val="80000"/>
              </a:lnSpc>
              <a:spcBef>
                <a:spcPts val="0"/>
              </a:spcBef>
              <a:spcAft>
                <a:spcPts val="100"/>
              </a:spcAft>
            </a:pPr>
            <a:r>
              <a:rPr lang="en-US" altLang="zh-CN" sz="2000" dirty="0"/>
              <a:t>}</a:t>
            </a:r>
            <a:endParaRPr lang="zh-CN" altLang="en-US" sz="2000" dirty="0"/>
          </a:p>
          <a:p>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grpSp>
        <p:nvGrpSpPr>
          <p:cNvPr id="4" name="组合 3"/>
          <p:cNvGrpSpPr/>
          <p:nvPr/>
        </p:nvGrpSpPr>
        <p:grpSpPr>
          <a:xfrm>
            <a:off x="7185460" y="1007381"/>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Ch04_04</a:t>
              </a:r>
              <a:endParaRPr lang="zh-CN" altLang="en-US" sz="2400" b="1" dirty="0">
                <a:solidFill>
                  <a:schemeClr val="bg1"/>
                </a:solidFill>
              </a:endParaRPr>
            </a:p>
          </p:txBody>
        </p:sp>
      </p:grpSp>
    </p:spTree>
    <p:extLst>
      <p:ext uri="{BB962C8B-B14F-4D97-AF65-F5344CB8AC3E}">
        <p14:creationId xmlns:p14="http://schemas.microsoft.com/office/powerpoint/2010/main" val="89969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r>
              <a:rPr lang="zh-CN" altLang="en-US" b="1" dirty="0" smtClean="0"/>
              <a:t>例</a:t>
            </a:r>
            <a:r>
              <a:rPr lang="en-US" altLang="zh-CN" b="1" dirty="0" smtClean="0"/>
              <a:t>: </a:t>
            </a:r>
            <a:r>
              <a:rPr lang="zh-CN" altLang="en-US" dirty="0" smtClean="0"/>
              <a:t>计算圆的面积。</a:t>
            </a:r>
            <a:endParaRPr lang="en-US" altLang="zh-CN" dirty="0" smtClean="0"/>
          </a:p>
          <a:p>
            <a:pPr>
              <a:lnSpc>
                <a:spcPct val="100000"/>
              </a:lnSpc>
              <a:spcBef>
                <a:spcPts val="276"/>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276"/>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276"/>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276"/>
              </a:spcBef>
            </a:pPr>
            <a:r>
              <a:rPr lang="en-US" altLang="zh-CN" dirty="0" smtClean="0"/>
              <a:t>{</a:t>
            </a:r>
          </a:p>
          <a:p>
            <a:pPr indent="358775">
              <a:lnSpc>
                <a:spcPct val="100000"/>
              </a:lnSpc>
              <a:spcBef>
                <a:spcPts val="276"/>
              </a:spcBef>
            </a:pPr>
            <a:r>
              <a:rPr lang="en-US" altLang="zh-CN" dirty="0" smtClean="0">
                <a:solidFill>
                  <a:srgbClr val="0000FF"/>
                </a:solidFill>
              </a:rPr>
              <a:t>double</a:t>
            </a:r>
            <a:r>
              <a:rPr lang="en-US" altLang="zh-CN" dirty="0" smtClean="0"/>
              <a:t> radius, area;</a:t>
            </a:r>
          </a:p>
          <a:p>
            <a:pPr indent="358775">
              <a:lnSpc>
                <a:spcPct val="100000"/>
              </a:lnSpc>
              <a:spcBef>
                <a:spcPts val="276"/>
              </a:spcBef>
            </a:pPr>
            <a:r>
              <a:rPr lang="en-US" altLang="zh-CN" dirty="0" err="1" smtClean="0">
                <a:solidFill>
                  <a:srgbClr val="FF0000"/>
                </a:solidFill>
              </a:rPr>
              <a:t>const</a:t>
            </a:r>
            <a:r>
              <a:rPr lang="en-US" altLang="zh-CN" dirty="0" smtClean="0"/>
              <a:t> </a:t>
            </a:r>
            <a:r>
              <a:rPr lang="en-US" altLang="zh-CN" dirty="0" smtClean="0">
                <a:solidFill>
                  <a:srgbClr val="0000FF"/>
                </a:solidFill>
              </a:rPr>
              <a:t>double</a:t>
            </a:r>
            <a:r>
              <a:rPr lang="en-US" altLang="zh-CN" dirty="0" smtClean="0"/>
              <a:t> </a:t>
            </a:r>
            <a:r>
              <a:rPr lang="en-US" altLang="zh-CN" b="1" dirty="0" smtClean="0">
                <a:solidFill>
                  <a:srgbClr val="FF3399"/>
                </a:solidFill>
              </a:rPr>
              <a:t>PI</a:t>
            </a:r>
            <a:r>
              <a:rPr lang="en-US" altLang="zh-CN" dirty="0" smtClean="0"/>
              <a:t> = 3.1415;</a:t>
            </a:r>
          </a:p>
          <a:p>
            <a:pPr indent="358775">
              <a:lnSpc>
                <a:spcPct val="100000"/>
              </a:lnSpc>
              <a:spcBef>
                <a:spcPts val="276"/>
              </a:spcBef>
            </a:pPr>
            <a:r>
              <a:rPr lang="en-US" altLang="zh-CN" dirty="0" err="1" smtClean="0"/>
              <a:t>cout</a:t>
            </a:r>
            <a:r>
              <a:rPr lang="en-US" altLang="zh-CN" dirty="0" smtClean="0"/>
              <a:t>&lt;&lt;</a:t>
            </a:r>
            <a:r>
              <a:rPr lang="en-US" altLang="zh-CN" dirty="0" smtClean="0">
                <a:solidFill>
                  <a:schemeClr val="accent6">
                    <a:lumMod val="75000"/>
                  </a:schemeClr>
                </a:solidFill>
              </a:rPr>
              <a:t>“Please input a radius: ”</a:t>
            </a:r>
            <a:r>
              <a:rPr lang="en-US" altLang="zh-CN" dirty="0" smtClean="0"/>
              <a:t>;</a:t>
            </a:r>
          </a:p>
          <a:p>
            <a:pPr indent="358775">
              <a:lnSpc>
                <a:spcPct val="100000"/>
              </a:lnSpc>
              <a:spcBef>
                <a:spcPts val="276"/>
              </a:spcBef>
            </a:pPr>
            <a:r>
              <a:rPr lang="en-US" altLang="zh-CN" dirty="0" err="1" smtClean="0"/>
              <a:t>cin</a:t>
            </a:r>
            <a:r>
              <a:rPr lang="en-US" altLang="zh-CN" dirty="0" smtClean="0"/>
              <a:t>&gt;&gt;radius;</a:t>
            </a:r>
          </a:p>
          <a:p>
            <a:pPr indent="358775">
              <a:lnSpc>
                <a:spcPct val="100000"/>
              </a:lnSpc>
              <a:spcBef>
                <a:spcPts val="276"/>
              </a:spcBef>
            </a:pPr>
            <a:r>
              <a:rPr lang="en-US" altLang="zh-CN" dirty="0" smtClean="0"/>
              <a:t>area = </a:t>
            </a:r>
            <a:r>
              <a:rPr lang="en-US" altLang="zh-CN" b="1" dirty="0" smtClean="0">
                <a:solidFill>
                  <a:srgbClr val="FF3399"/>
                </a:solidFill>
              </a:rPr>
              <a:t>PI</a:t>
            </a:r>
            <a:r>
              <a:rPr lang="en-US" altLang="zh-CN" dirty="0" smtClean="0"/>
              <a:t>*radius*radius;</a:t>
            </a:r>
          </a:p>
          <a:p>
            <a:pPr indent="358775">
              <a:lnSpc>
                <a:spcPct val="100000"/>
              </a:lnSpc>
              <a:spcBef>
                <a:spcPts val="276"/>
              </a:spcBef>
            </a:pPr>
            <a:r>
              <a:rPr lang="en-US" altLang="zh-CN" dirty="0" err="1" smtClean="0"/>
              <a:t>cout</a:t>
            </a:r>
            <a:r>
              <a:rPr lang="en-US" altLang="zh-CN" dirty="0" smtClean="0"/>
              <a:t>&lt;&lt;</a:t>
            </a:r>
            <a:r>
              <a:rPr lang="en-US" altLang="zh-CN" dirty="0" smtClean="0">
                <a:solidFill>
                  <a:schemeClr val="accent6">
                    <a:lumMod val="75000"/>
                  </a:schemeClr>
                </a:solidFill>
              </a:rPr>
              <a:t>“Circle Area = ”</a:t>
            </a:r>
            <a:r>
              <a:rPr lang="en-US" altLang="zh-CN" dirty="0" smtClean="0"/>
              <a:t>&lt;&lt;area&lt;&lt;</a:t>
            </a:r>
            <a:r>
              <a:rPr lang="en-US" altLang="zh-CN" dirty="0" err="1" smtClean="0"/>
              <a:t>endl</a:t>
            </a:r>
            <a:r>
              <a:rPr lang="en-US" altLang="zh-CN" dirty="0" smtClean="0"/>
              <a:t>;</a:t>
            </a:r>
          </a:p>
          <a:p>
            <a:pPr indent="358775">
              <a:lnSpc>
                <a:spcPct val="100000"/>
              </a:lnSpc>
              <a:spcBef>
                <a:spcPts val="276"/>
              </a:spcBef>
            </a:pPr>
            <a:r>
              <a:rPr lang="en-US" altLang="zh-CN" dirty="0" smtClean="0">
                <a:solidFill>
                  <a:srgbClr val="0000FF"/>
                </a:solidFill>
              </a:rPr>
              <a:t>return</a:t>
            </a:r>
            <a:r>
              <a:rPr lang="en-US" altLang="zh-CN" dirty="0" smtClean="0"/>
              <a:t> 0;</a:t>
            </a:r>
          </a:p>
          <a:p>
            <a:pPr>
              <a:lnSpc>
                <a:spcPct val="100000"/>
              </a:lnSpc>
              <a:spcBef>
                <a:spcPts val="276"/>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109" y="1570920"/>
            <a:ext cx="1512168" cy="1512168"/>
          </a:xfrm>
          <a:prstGeom prst="rect">
            <a:avLst/>
          </a:prstGeom>
        </p:spPr>
      </p:pic>
      <p:sp>
        <p:nvSpPr>
          <p:cNvPr id="5" name="矩形 4"/>
          <p:cNvSpPr/>
          <p:nvPr/>
        </p:nvSpPr>
        <p:spPr>
          <a:xfrm>
            <a:off x="4552945" y="3140968"/>
            <a:ext cx="4464496"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该程序是否完全正确</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4552945" y="4437112"/>
            <a:ext cx="4464496" cy="74820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当输入的半径值为负数时程序会作出怎样的反应</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3604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949280"/>
          </a:xfrm>
        </p:spPr>
        <p:txBody>
          <a:bodyPr>
            <a:normAutofit fontScale="92500" lnSpcReduction="10000"/>
          </a:bodyPr>
          <a:lstStyle/>
          <a:p>
            <a:pPr>
              <a:spcAft>
                <a:spcPts val="600"/>
              </a:spcAft>
            </a:pPr>
            <a:r>
              <a:rPr lang="zh-CN" altLang="en-US" b="1" dirty="0" smtClean="0"/>
              <a:t>例</a:t>
            </a:r>
            <a:r>
              <a:rPr lang="en-US" altLang="zh-CN" b="1" dirty="0" smtClean="0"/>
              <a:t>: </a:t>
            </a:r>
            <a:r>
              <a:rPr lang="zh-CN" altLang="en-US" dirty="0" smtClean="0"/>
              <a:t>计算圆的面积 </a:t>
            </a:r>
            <a:r>
              <a:rPr lang="en-US" altLang="zh-CN" dirty="0" smtClean="0"/>
              <a:t>(</a:t>
            </a:r>
            <a:r>
              <a:rPr lang="zh-CN" altLang="en-US" dirty="0" smtClean="0"/>
              <a:t>正确实现方式</a:t>
            </a:r>
            <a:r>
              <a:rPr lang="en-US" altLang="zh-CN" dirty="0" smtClean="0"/>
              <a:t>)</a:t>
            </a:r>
            <a:r>
              <a:rPr lang="zh-CN" altLang="en-US" dirty="0" smtClean="0"/>
              <a:t>。</a:t>
            </a:r>
            <a:endParaRPr lang="en-US" altLang="zh-CN" dirty="0" smtClean="0"/>
          </a:p>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0"/>
              </a:spcBef>
            </a:pPr>
            <a:r>
              <a:rPr lang="en-US" altLang="zh-CN" dirty="0" smtClean="0"/>
              <a:t>{</a:t>
            </a:r>
          </a:p>
          <a:p>
            <a:pPr indent="358775">
              <a:lnSpc>
                <a:spcPct val="100000"/>
              </a:lnSpc>
              <a:spcBef>
                <a:spcPts val="0"/>
              </a:spcBef>
            </a:pPr>
            <a:r>
              <a:rPr lang="en-US" altLang="zh-CN" dirty="0" smtClean="0">
                <a:solidFill>
                  <a:srgbClr val="0000FF"/>
                </a:solidFill>
              </a:rPr>
              <a:t>double</a:t>
            </a:r>
            <a:r>
              <a:rPr lang="en-US" altLang="zh-CN" dirty="0" smtClean="0"/>
              <a:t> radius, area;</a:t>
            </a:r>
          </a:p>
          <a:p>
            <a:pPr indent="358775">
              <a:lnSpc>
                <a:spcPct val="100000"/>
              </a:lnSpc>
              <a:spcBef>
                <a:spcPts val="0"/>
              </a:spcBef>
            </a:pPr>
            <a:r>
              <a:rPr lang="en-US" altLang="zh-CN" dirty="0" err="1" smtClean="0">
                <a:solidFill>
                  <a:srgbClr val="FF0000"/>
                </a:solidFill>
              </a:rPr>
              <a:t>const</a:t>
            </a:r>
            <a:r>
              <a:rPr lang="en-US" altLang="zh-CN" dirty="0" smtClean="0">
                <a:solidFill>
                  <a:srgbClr val="FF0000"/>
                </a:solidFill>
              </a:rPr>
              <a:t> </a:t>
            </a:r>
            <a:r>
              <a:rPr lang="en-US" altLang="zh-CN" dirty="0" smtClean="0">
                <a:solidFill>
                  <a:srgbClr val="0000FF"/>
                </a:solidFill>
              </a:rPr>
              <a:t>double</a:t>
            </a:r>
            <a:r>
              <a:rPr lang="en-US" altLang="zh-CN" dirty="0" smtClean="0"/>
              <a:t> </a:t>
            </a:r>
            <a:r>
              <a:rPr lang="en-US" altLang="zh-CN" b="1" dirty="0" smtClean="0">
                <a:solidFill>
                  <a:srgbClr val="FF3399"/>
                </a:solidFill>
              </a:rPr>
              <a:t>PI</a:t>
            </a:r>
            <a:r>
              <a:rPr lang="en-US" altLang="zh-CN" dirty="0" smtClean="0"/>
              <a:t> = 3.1415;</a:t>
            </a: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a radius: ”</a:t>
            </a:r>
            <a:r>
              <a:rPr lang="en-US" altLang="zh-CN" dirty="0" smtClean="0"/>
              <a:t>;</a:t>
            </a:r>
          </a:p>
          <a:p>
            <a:pPr indent="358775">
              <a:lnSpc>
                <a:spcPct val="100000"/>
              </a:lnSpc>
              <a:spcBef>
                <a:spcPts val="0"/>
              </a:spcBef>
            </a:pPr>
            <a:r>
              <a:rPr lang="en-US" altLang="zh-CN" dirty="0" err="1" smtClean="0"/>
              <a:t>cin</a:t>
            </a:r>
            <a:r>
              <a:rPr lang="en-US" altLang="zh-CN" dirty="0" smtClean="0"/>
              <a:t>&gt;&gt;radius;</a:t>
            </a:r>
          </a:p>
          <a:p>
            <a:pPr indent="358775">
              <a:lnSpc>
                <a:spcPct val="100000"/>
              </a:lnSpc>
              <a:spcBef>
                <a:spcPts val="0"/>
              </a:spcBef>
            </a:pPr>
            <a:r>
              <a:rPr lang="en-US" altLang="zh-CN" dirty="0" smtClean="0">
                <a:solidFill>
                  <a:srgbClr val="0000FF"/>
                </a:solidFill>
              </a:rPr>
              <a:t>if</a:t>
            </a:r>
            <a:r>
              <a:rPr lang="en-US" altLang="zh-CN" dirty="0" smtClean="0"/>
              <a:t>(radius&lt;0)          </a:t>
            </a:r>
            <a:r>
              <a:rPr lang="en-US" altLang="zh-CN" dirty="0" smtClean="0">
                <a:solidFill>
                  <a:srgbClr val="00B050"/>
                </a:solidFill>
              </a:rPr>
              <a:t>// </a:t>
            </a:r>
            <a:r>
              <a:rPr lang="zh-CN" altLang="en-US" dirty="0" smtClean="0">
                <a:solidFill>
                  <a:srgbClr val="00B050"/>
                </a:solidFill>
              </a:rPr>
              <a:t>判断半径值是否合法</a:t>
            </a:r>
            <a:endParaRPr lang="en-US" altLang="zh-CN" dirty="0" smtClean="0">
              <a:solidFill>
                <a:srgbClr val="00B050"/>
              </a:solidFill>
            </a:endParaRPr>
          </a:p>
          <a:p>
            <a:pPr indent="717550">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“Input error! Radius is negative!”</a:t>
            </a:r>
            <a:r>
              <a:rPr lang="en-US" altLang="zh-CN" dirty="0" smtClean="0"/>
              <a:t>&lt;&lt;</a:t>
            </a:r>
            <a:r>
              <a:rPr lang="en-US" altLang="zh-CN" dirty="0" err="1" smtClean="0"/>
              <a:t>endl</a:t>
            </a:r>
            <a:r>
              <a:rPr lang="en-US" altLang="zh-CN" dirty="0" smtClean="0"/>
              <a:t>;</a:t>
            </a:r>
          </a:p>
          <a:p>
            <a:pPr indent="358775">
              <a:lnSpc>
                <a:spcPct val="100000"/>
              </a:lnSpc>
              <a:spcBef>
                <a:spcPts val="0"/>
              </a:spcBef>
            </a:pPr>
            <a:r>
              <a:rPr lang="en-US" altLang="zh-CN" dirty="0" smtClean="0">
                <a:solidFill>
                  <a:srgbClr val="0000FF"/>
                </a:solidFill>
              </a:rPr>
              <a:t>else</a:t>
            </a:r>
          </a:p>
          <a:p>
            <a:pPr indent="358775">
              <a:lnSpc>
                <a:spcPct val="100000"/>
              </a:lnSpc>
              <a:spcBef>
                <a:spcPts val="0"/>
              </a:spcBef>
            </a:pPr>
            <a:r>
              <a:rPr lang="en-US" altLang="zh-CN" dirty="0"/>
              <a:t>{</a:t>
            </a:r>
            <a:endParaRPr lang="en-US" altLang="zh-CN" dirty="0" smtClean="0"/>
          </a:p>
          <a:p>
            <a:pPr indent="717550">
              <a:lnSpc>
                <a:spcPct val="100000"/>
              </a:lnSpc>
              <a:spcBef>
                <a:spcPts val="0"/>
              </a:spcBef>
            </a:pPr>
            <a:r>
              <a:rPr lang="en-US" altLang="zh-CN" dirty="0" smtClean="0"/>
              <a:t>area = </a:t>
            </a:r>
            <a:r>
              <a:rPr lang="en-US" altLang="zh-CN" b="1" dirty="0" smtClean="0">
                <a:solidFill>
                  <a:srgbClr val="FF3399"/>
                </a:solidFill>
              </a:rPr>
              <a:t>PI</a:t>
            </a:r>
            <a:r>
              <a:rPr lang="en-US" altLang="zh-CN" dirty="0" smtClean="0"/>
              <a:t>*radius*radius;</a:t>
            </a:r>
          </a:p>
          <a:p>
            <a:pPr indent="717550">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“Circle Area = ”</a:t>
            </a:r>
            <a:r>
              <a:rPr lang="en-US" altLang="zh-CN" dirty="0" smtClean="0"/>
              <a:t>&lt;&lt;area&lt;&lt;</a:t>
            </a:r>
            <a:r>
              <a:rPr lang="en-US" altLang="zh-CN" dirty="0" err="1" smtClean="0"/>
              <a:t>endl</a:t>
            </a:r>
            <a:r>
              <a:rPr lang="en-US" altLang="zh-CN" dirty="0" smtClean="0"/>
              <a:t>;</a:t>
            </a:r>
          </a:p>
          <a:p>
            <a:pPr indent="358775">
              <a:lnSpc>
                <a:spcPct val="100000"/>
              </a:lnSpc>
              <a:spcBef>
                <a:spcPts val="0"/>
              </a:spcBef>
            </a:pPr>
            <a:r>
              <a:rPr lang="en-US" altLang="zh-CN" dirty="0"/>
              <a:t>}</a:t>
            </a:r>
            <a:endParaRPr lang="en-US" altLang="zh-CN" dirty="0" smtClean="0"/>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spTree>
    <p:extLst>
      <p:ext uri="{BB962C8B-B14F-4D97-AF65-F5344CB8AC3E}">
        <p14:creationId xmlns:p14="http://schemas.microsoft.com/office/powerpoint/2010/main" val="2358365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23528" y="980729"/>
                <a:ext cx="8496944" cy="5904656"/>
              </a:xfrm>
            </p:spPr>
            <p:txBody>
              <a:bodyPr/>
              <a:lstStyle/>
              <a:p>
                <a:r>
                  <a:rPr lang="zh-CN" altLang="en-US" b="1" dirty="0" smtClean="0"/>
                  <a:t>例</a:t>
                </a:r>
                <a:r>
                  <a:rPr lang="en-US" altLang="zh-CN" b="1" dirty="0" smtClean="0"/>
                  <a:t>: </a:t>
                </a:r>
              </a:p>
              <a:p>
                <a:r>
                  <a:rPr lang="zh-CN" altLang="en-US" dirty="0" smtClean="0"/>
                  <a:t>符号函数</a:t>
                </a:r>
                <a:r>
                  <a:rPr lang="en-US" altLang="zh-CN" dirty="0" smtClean="0"/>
                  <a:t> </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𝑥</m:t>
                              </m:r>
                              <m:r>
                                <a:rPr lang="en-US" altLang="zh-CN" i="1">
                                  <a:latin typeface="Cambria Math" panose="02040503050406030204" pitchFamily="18" charset="0"/>
                                </a:rPr>
                                <m:t>&lt;0</m:t>
                              </m:r>
                            </m:e>
                            <m:e>
                              <m:r>
                                <a:rPr lang="en-US" altLang="zh-CN" i="1">
                                  <a:latin typeface="Cambria Math" panose="02040503050406030204" pitchFamily="18" charset="0"/>
                                </a:rPr>
                                <m:t>0          </m:t>
                              </m:r>
                              <m:r>
                                <a:rPr lang="en-US" altLang="zh-CN" i="1">
                                  <a:latin typeface="Cambria Math" panose="02040503050406030204" pitchFamily="18" charset="0"/>
                                </a:rPr>
                                <m:t>𝑥</m:t>
                              </m:r>
                              <m:r>
                                <a:rPr lang="en-US" altLang="zh-CN" i="1">
                                  <a:latin typeface="Cambria Math" panose="02040503050406030204" pitchFamily="18" charset="0"/>
                                </a:rPr>
                                <m:t>=0</m:t>
                              </m:r>
                            </m:e>
                            <m:e>
                              <m:r>
                                <a:rPr lang="en-US" altLang="zh-CN" i="1">
                                  <a:latin typeface="Cambria Math" panose="02040503050406030204" pitchFamily="18" charset="0"/>
                                </a:rPr>
                                <m:t>1          </m:t>
                              </m:r>
                              <m:r>
                                <a:rPr lang="en-US" altLang="zh-CN" i="1">
                                  <a:latin typeface="Cambria Math" panose="02040503050406030204" pitchFamily="18" charset="0"/>
                                </a:rPr>
                                <m:t>𝑥</m:t>
                              </m:r>
                              <m:r>
                                <a:rPr lang="en-US" altLang="zh-CN" i="1">
                                  <a:latin typeface="Cambria Math" panose="02040503050406030204" pitchFamily="18" charset="0"/>
                                </a:rPr>
                                <m:t>&gt;0</m:t>
                              </m:r>
                            </m:e>
                          </m:eqArr>
                        </m:e>
                      </m:d>
                    </m:oMath>
                  </m:oMathPara>
                </a14:m>
                <a:endParaRPr lang="en-US" altLang="zh-CN" dirty="0" smtClean="0"/>
              </a:p>
              <a:p>
                <a:r>
                  <a:rPr lang="zh-CN" altLang="en-US" dirty="0" smtClean="0"/>
                  <a:t>编写程序</a:t>
                </a:r>
                <a:r>
                  <a:rPr lang="en-US" altLang="zh-CN" dirty="0" smtClean="0"/>
                  <a:t>, </a:t>
                </a:r>
                <a:r>
                  <a:rPr lang="zh-CN" altLang="en-US" dirty="0" smtClean="0"/>
                  <a:t>计算某一输入数值的符号。</a:t>
                </a:r>
                <a:endParaRPr lang="en-US" altLang="zh-CN" dirty="0" smtClean="0"/>
              </a:p>
              <a:p>
                <a:r>
                  <a:rPr lang="zh-CN" altLang="en-US" b="1" dirty="0" smtClean="0"/>
                  <a:t>分析</a:t>
                </a:r>
                <a:r>
                  <a:rPr lang="en-US" altLang="zh-CN" b="1" dirty="0" smtClean="0"/>
                  <a:t>:</a:t>
                </a:r>
              </a:p>
              <a:p>
                <a:pPr>
                  <a:lnSpc>
                    <a:spcPct val="100000"/>
                  </a:lnSpc>
                  <a:spcBef>
                    <a:spcPts val="0"/>
                  </a:spcBef>
                </a:pPr>
                <a:r>
                  <a:rPr lang="en-US" altLang="zh-CN" dirty="0" smtClean="0">
                    <a:solidFill>
                      <a:srgbClr val="0000FF"/>
                    </a:solidFill>
                  </a:rPr>
                  <a:t>if</a:t>
                </a:r>
                <a:r>
                  <a:rPr lang="en-US" altLang="zh-CN" dirty="0" smtClean="0"/>
                  <a:t>(x&lt;0)</a:t>
                </a:r>
              </a:p>
              <a:p>
                <a:pPr indent="358775">
                  <a:lnSpc>
                    <a:spcPct val="100000"/>
                  </a:lnSpc>
                  <a:spcBef>
                    <a:spcPts val="0"/>
                  </a:spcBef>
                </a:pPr>
                <a:r>
                  <a:rPr lang="en-US" altLang="zh-CN" dirty="0" smtClean="0"/>
                  <a:t>y = -1;</a:t>
                </a:r>
              </a:p>
              <a:p>
                <a:pPr>
                  <a:lnSpc>
                    <a:spcPct val="100000"/>
                  </a:lnSpc>
                  <a:spcBef>
                    <a:spcPts val="0"/>
                  </a:spcBef>
                </a:pPr>
                <a:r>
                  <a:rPr lang="en-US" altLang="zh-CN" dirty="0" smtClean="0">
                    <a:solidFill>
                      <a:srgbClr val="0000FF"/>
                    </a:solidFill>
                  </a:rPr>
                  <a:t>else if</a:t>
                </a:r>
                <a:r>
                  <a:rPr lang="en-US" altLang="zh-CN" dirty="0" smtClean="0"/>
                  <a:t>(x</a:t>
                </a:r>
                <a:r>
                  <a:rPr lang="en-US" altLang="zh-CN" b="1" dirty="0" smtClean="0">
                    <a:solidFill>
                      <a:srgbClr val="FF0000"/>
                    </a:solidFill>
                  </a:rPr>
                  <a:t>==</a:t>
                </a:r>
                <a:r>
                  <a:rPr lang="en-US" altLang="zh-CN" dirty="0" smtClean="0"/>
                  <a:t>0)</a:t>
                </a:r>
                <a:r>
                  <a:rPr lang="en-US" altLang="zh-CN" dirty="0"/>
                  <a:t> </a:t>
                </a:r>
                <a:r>
                  <a:rPr lang="en-US" altLang="zh-CN" dirty="0" smtClean="0"/>
                  <a:t>  </a:t>
                </a:r>
                <a:r>
                  <a:rPr lang="en-US" altLang="zh-CN" dirty="0" smtClean="0">
                    <a:solidFill>
                      <a:srgbClr val="00B050"/>
                    </a:solidFill>
                  </a:rPr>
                  <a:t>// </a:t>
                </a:r>
                <a:r>
                  <a:rPr lang="en-US" altLang="zh-CN" dirty="0">
                    <a:solidFill>
                      <a:srgbClr val="00B050"/>
                    </a:solidFill>
                  </a:rPr>
                  <a:t>equality</a:t>
                </a:r>
                <a:endParaRPr lang="en-US" altLang="zh-CN" dirty="0" smtClean="0">
                  <a:solidFill>
                    <a:srgbClr val="00B050"/>
                  </a:solidFill>
                </a:endParaRPr>
              </a:p>
              <a:p>
                <a:pPr indent="358775">
                  <a:lnSpc>
                    <a:spcPct val="100000"/>
                  </a:lnSpc>
                  <a:spcBef>
                    <a:spcPts val="0"/>
                  </a:spcBef>
                </a:pPr>
                <a:r>
                  <a:rPr lang="en-US" altLang="zh-CN" dirty="0" smtClean="0"/>
                  <a:t>y = 0;</a:t>
                </a:r>
              </a:p>
              <a:p>
                <a:pPr>
                  <a:lnSpc>
                    <a:spcPct val="100000"/>
                  </a:lnSpc>
                  <a:spcBef>
                    <a:spcPts val="0"/>
                  </a:spcBef>
                </a:pPr>
                <a:r>
                  <a:rPr lang="en-US" altLang="zh-CN" dirty="0" smtClean="0">
                    <a:solidFill>
                      <a:srgbClr val="0000FF"/>
                    </a:solidFill>
                  </a:rPr>
                  <a:t>else</a:t>
                </a:r>
              </a:p>
              <a:p>
                <a:pPr indent="358775">
                  <a:lnSpc>
                    <a:spcPct val="100000"/>
                  </a:lnSpc>
                  <a:spcBef>
                    <a:spcPts val="0"/>
                  </a:spcBef>
                </a:pPr>
                <a:r>
                  <a:rPr lang="en-US" altLang="zh-CN" dirty="0" smtClean="0"/>
                  <a:t>y = 1;</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23528" y="980729"/>
                <a:ext cx="8496944" cy="5904656"/>
              </a:xfrm>
              <a:blipFill rotWithShape="0">
                <a:blip r:embed="rId3"/>
                <a:stretch>
                  <a:fillRect l="-1076" t="-20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3. if </a:t>
            </a:r>
            <a:r>
              <a:rPr lang="zh-CN" altLang="en-US" dirty="0"/>
              <a:t>语句</a:t>
            </a:r>
          </a:p>
        </p:txBody>
      </p:sp>
    </p:spTree>
    <p:extLst>
      <p:ext uri="{BB962C8B-B14F-4D97-AF65-F5344CB8AC3E}">
        <p14:creationId xmlns:p14="http://schemas.microsoft.com/office/powerpoint/2010/main" val="343819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3" dur="500"/>
                                        <p:tgtEl>
                                          <p:spTgt spid="2">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6" dur="500"/>
                                        <p:tgtEl>
                                          <p:spTgt spid="2">
                                            <p:txEl>
                                              <p:pRg st="7" end="7"/>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9" dur="500"/>
                                        <p:tgtEl>
                                          <p:spTgt spid="2">
                                            <p:txEl>
                                              <p:pRg st="8" end="8"/>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2" dur="500"/>
                                        <p:tgtEl>
                                          <p:spTgt spid="2">
                                            <p:txEl>
                                              <p:pRg st="9" end="9"/>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2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lstStyle/>
          <a:p>
            <a:pPr>
              <a:lnSpc>
                <a:spcPct val="9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9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90000"/>
              </a:lnSpc>
              <a:spcBef>
                <a:spcPts val="0"/>
              </a:spcBef>
            </a:pPr>
            <a:r>
              <a:rPr lang="en-US" altLang="zh-CN" dirty="0" err="1" smtClean="0">
                <a:solidFill>
                  <a:srgbClr val="0000FF"/>
                </a:solidFill>
              </a:rPr>
              <a:t>int</a:t>
            </a:r>
            <a:r>
              <a:rPr lang="en-US" altLang="zh-CN" dirty="0" smtClean="0"/>
              <a:t> main()</a:t>
            </a:r>
          </a:p>
          <a:p>
            <a:pPr>
              <a:lnSpc>
                <a:spcPct val="90000"/>
              </a:lnSpc>
              <a:spcBef>
                <a:spcPts val="0"/>
              </a:spcBef>
            </a:pPr>
            <a:r>
              <a:rPr lang="en-US" altLang="zh-CN" dirty="0" smtClean="0"/>
              <a:t>{</a:t>
            </a:r>
          </a:p>
          <a:p>
            <a:pPr indent="358775">
              <a:lnSpc>
                <a:spcPct val="90000"/>
              </a:lnSpc>
              <a:spcBef>
                <a:spcPts val="0"/>
              </a:spcBef>
            </a:pPr>
            <a:r>
              <a:rPr lang="en-US" altLang="zh-CN" dirty="0" smtClean="0">
                <a:solidFill>
                  <a:srgbClr val="0000FF"/>
                </a:solidFill>
              </a:rPr>
              <a:t>double</a:t>
            </a:r>
            <a:r>
              <a:rPr lang="en-US" altLang="zh-CN" dirty="0" smtClean="0"/>
              <a:t> x, y;</a:t>
            </a:r>
          </a:p>
          <a:p>
            <a:pPr indent="358775">
              <a:lnSpc>
                <a:spcPct val="9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a numerical value: ”</a:t>
            </a:r>
            <a:r>
              <a:rPr lang="en-US" altLang="zh-CN" dirty="0" smtClean="0"/>
              <a:t>;</a:t>
            </a:r>
          </a:p>
          <a:p>
            <a:pPr indent="358775">
              <a:lnSpc>
                <a:spcPct val="90000"/>
              </a:lnSpc>
              <a:spcBef>
                <a:spcPts val="0"/>
              </a:spcBef>
            </a:pPr>
            <a:r>
              <a:rPr lang="en-US" altLang="zh-CN" dirty="0" err="1" smtClean="0"/>
              <a:t>cin</a:t>
            </a:r>
            <a:r>
              <a:rPr lang="en-US" altLang="zh-CN" dirty="0" smtClean="0"/>
              <a:t>&gt;&gt;x;</a:t>
            </a:r>
          </a:p>
          <a:p>
            <a:pPr indent="358775">
              <a:lnSpc>
                <a:spcPct val="90000"/>
              </a:lnSpc>
              <a:spcBef>
                <a:spcPts val="0"/>
              </a:spcBef>
            </a:pPr>
            <a:r>
              <a:rPr lang="en-US" altLang="zh-CN" dirty="0">
                <a:solidFill>
                  <a:srgbClr val="0000FF"/>
                </a:solidFill>
              </a:rPr>
              <a:t>if</a:t>
            </a:r>
            <a:r>
              <a:rPr lang="en-US" altLang="zh-CN" dirty="0"/>
              <a:t>(x&lt;0)</a:t>
            </a:r>
          </a:p>
          <a:p>
            <a:pPr indent="717550">
              <a:lnSpc>
                <a:spcPct val="90000"/>
              </a:lnSpc>
              <a:spcBef>
                <a:spcPts val="0"/>
              </a:spcBef>
            </a:pPr>
            <a:r>
              <a:rPr lang="en-US" altLang="zh-CN" dirty="0"/>
              <a:t>y = -1;</a:t>
            </a:r>
          </a:p>
          <a:p>
            <a:pPr indent="358775">
              <a:lnSpc>
                <a:spcPct val="90000"/>
              </a:lnSpc>
              <a:spcBef>
                <a:spcPts val="0"/>
              </a:spcBef>
            </a:pPr>
            <a:r>
              <a:rPr lang="en-US" altLang="zh-CN" dirty="0">
                <a:solidFill>
                  <a:srgbClr val="0000FF"/>
                </a:solidFill>
              </a:rPr>
              <a:t>else if</a:t>
            </a:r>
            <a:r>
              <a:rPr lang="en-US" altLang="zh-CN" dirty="0"/>
              <a:t>(x</a:t>
            </a:r>
            <a:r>
              <a:rPr lang="en-US" altLang="zh-CN" b="1" dirty="0">
                <a:solidFill>
                  <a:srgbClr val="FF0000"/>
                </a:solidFill>
              </a:rPr>
              <a:t>==</a:t>
            </a:r>
            <a:r>
              <a:rPr lang="en-US" altLang="zh-CN" dirty="0"/>
              <a:t>0</a:t>
            </a:r>
            <a:r>
              <a:rPr lang="en-US" altLang="zh-CN" dirty="0" smtClean="0"/>
              <a:t>)   </a:t>
            </a:r>
            <a:r>
              <a:rPr lang="en-US" altLang="zh-CN" dirty="0" smtClean="0">
                <a:solidFill>
                  <a:srgbClr val="00B050"/>
                </a:solidFill>
              </a:rPr>
              <a:t>// equality</a:t>
            </a:r>
            <a:endParaRPr lang="en-US" altLang="zh-CN" dirty="0">
              <a:solidFill>
                <a:srgbClr val="00B050"/>
              </a:solidFill>
            </a:endParaRPr>
          </a:p>
          <a:p>
            <a:pPr indent="717550">
              <a:lnSpc>
                <a:spcPct val="90000"/>
              </a:lnSpc>
              <a:spcBef>
                <a:spcPts val="0"/>
              </a:spcBef>
            </a:pPr>
            <a:r>
              <a:rPr lang="en-US" altLang="zh-CN" dirty="0"/>
              <a:t>y = 0;</a:t>
            </a:r>
          </a:p>
          <a:p>
            <a:pPr indent="358775">
              <a:lnSpc>
                <a:spcPct val="90000"/>
              </a:lnSpc>
              <a:spcBef>
                <a:spcPts val="0"/>
              </a:spcBef>
            </a:pPr>
            <a:r>
              <a:rPr lang="en-US" altLang="zh-CN" dirty="0">
                <a:solidFill>
                  <a:srgbClr val="0000FF"/>
                </a:solidFill>
              </a:rPr>
              <a:t>else</a:t>
            </a:r>
          </a:p>
          <a:p>
            <a:pPr indent="717550">
              <a:lnSpc>
                <a:spcPct val="90000"/>
              </a:lnSpc>
              <a:spcBef>
                <a:spcPts val="0"/>
              </a:spcBef>
            </a:pPr>
            <a:r>
              <a:rPr lang="en-US" altLang="zh-CN" dirty="0"/>
              <a:t>y = 1</a:t>
            </a:r>
            <a:r>
              <a:rPr lang="en-US" altLang="zh-CN" dirty="0" smtClean="0"/>
              <a:t>;</a:t>
            </a:r>
          </a:p>
          <a:p>
            <a:pPr indent="358775">
              <a:lnSpc>
                <a:spcPct val="9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“The sign is ”</a:t>
            </a:r>
            <a:r>
              <a:rPr lang="en-US" altLang="zh-CN" dirty="0" smtClean="0"/>
              <a:t>&lt;&lt;y&lt;&lt;</a:t>
            </a:r>
            <a:r>
              <a:rPr lang="en-US" altLang="zh-CN" dirty="0" err="1" smtClean="0"/>
              <a:t>endl</a:t>
            </a:r>
            <a:r>
              <a:rPr lang="en-US" altLang="zh-CN" dirty="0" smtClean="0"/>
              <a:t>;</a:t>
            </a:r>
          </a:p>
          <a:p>
            <a:pPr indent="358775">
              <a:lnSpc>
                <a:spcPct val="90000"/>
              </a:lnSpc>
              <a:spcBef>
                <a:spcPts val="0"/>
              </a:spcBef>
            </a:pPr>
            <a:r>
              <a:rPr lang="en-US" altLang="zh-CN" dirty="0" smtClean="0">
                <a:solidFill>
                  <a:srgbClr val="0000FF"/>
                </a:solidFill>
              </a:rPr>
              <a:t>return</a:t>
            </a:r>
            <a:r>
              <a:rPr lang="en-US" altLang="zh-CN" dirty="0" smtClean="0"/>
              <a:t> 0;</a:t>
            </a:r>
          </a:p>
          <a:p>
            <a:pPr>
              <a:lnSpc>
                <a:spcPct val="9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spTree>
    <p:extLst>
      <p:ext uri="{BB962C8B-B14F-4D97-AF65-F5344CB8AC3E}">
        <p14:creationId xmlns:p14="http://schemas.microsoft.com/office/powerpoint/2010/main" val="277597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en-US" altLang="zh-CN" sz="2800" b="1" dirty="0" smtClean="0">
                <a:solidFill>
                  <a:srgbClr val="FF0000"/>
                </a:solidFill>
              </a:rPr>
              <a:t>if </a:t>
            </a:r>
            <a:r>
              <a:rPr lang="zh-CN" altLang="en-US" sz="2800" b="1" dirty="0" smtClean="0"/>
              <a:t>语句的嵌套</a:t>
            </a:r>
            <a:r>
              <a:rPr lang="en-US" altLang="zh-CN" sz="2800" b="1" dirty="0" smtClean="0"/>
              <a:t>:</a:t>
            </a:r>
          </a:p>
          <a:p>
            <a:r>
              <a:rPr lang="zh-CN" altLang="en-US" dirty="0" smtClean="0"/>
              <a:t>三种形式的 </a:t>
            </a:r>
            <a:r>
              <a:rPr lang="en-US" altLang="zh-CN" b="1" dirty="0" smtClean="0">
                <a:solidFill>
                  <a:srgbClr val="FF0000"/>
                </a:solidFill>
              </a:rPr>
              <a:t>if</a:t>
            </a:r>
            <a:r>
              <a:rPr lang="en-US" altLang="zh-CN" dirty="0" smtClean="0"/>
              <a:t> </a:t>
            </a:r>
            <a:r>
              <a:rPr lang="zh-CN" altLang="en-US" dirty="0" smtClean="0"/>
              <a:t>语句的</a:t>
            </a:r>
            <a:r>
              <a:rPr lang="en-US" altLang="zh-CN" dirty="0" smtClean="0"/>
              <a:t> </a:t>
            </a:r>
            <a:r>
              <a:rPr lang="en-US" altLang="zh-CN" dirty="0" smtClean="0">
                <a:solidFill>
                  <a:srgbClr val="FF3399"/>
                </a:solidFill>
              </a:rPr>
              <a:t>[statement] </a:t>
            </a:r>
            <a:r>
              <a:rPr lang="zh-CN" altLang="en-US" dirty="0" smtClean="0"/>
              <a:t>部分可以包含任意形式的 </a:t>
            </a:r>
            <a:r>
              <a:rPr lang="en-US" altLang="zh-CN" dirty="0" smtClean="0">
                <a:solidFill>
                  <a:srgbClr val="FF0000"/>
                </a:solidFill>
              </a:rPr>
              <a:t>if</a:t>
            </a:r>
            <a:r>
              <a:rPr lang="en-US" altLang="zh-CN" dirty="0" smtClean="0"/>
              <a:t> </a:t>
            </a:r>
            <a:r>
              <a:rPr lang="zh-CN" altLang="en-US" dirty="0" smtClean="0"/>
              <a:t>语句。</a:t>
            </a:r>
            <a:endParaRPr lang="en-US" altLang="zh-CN" dirty="0" smtClean="0"/>
          </a:p>
          <a:p>
            <a:r>
              <a:rPr lang="zh-CN" altLang="en-US" b="1" dirty="0" smtClean="0"/>
              <a:t>例</a:t>
            </a:r>
            <a:r>
              <a:rPr lang="en-US" altLang="zh-CN" dirty="0" smtClean="0"/>
              <a:t>: </a:t>
            </a:r>
            <a:r>
              <a:rPr lang="zh-CN" altLang="en-US" dirty="0" smtClean="0"/>
              <a:t>计算三个数中的最大值。</a:t>
            </a:r>
            <a:endParaRPr lang="en-US" altLang="zh-CN" dirty="0" smtClean="0"/>
          </a:p>
          <a:p>
            <a:r>
              <a:rPr lang="zh-CN" altLang="en-US" b="1" dirty="0" smtClean="0"/>
              <a:t>分析</a:t>
            </a:r>
            <a:r>
              <a:rPr lang="en-US" altLang="zh-CN" b="1" dirty="0" smtClean="0"/>
              <a:t>:</a:t>
            </a:r>
          </a:p>
          <a:p>
            <a:r>
              <a:rPr lang="zh-CN" altLang="en-US" dirty="0" smtClean="0"/>
              <a:t>三个数</a:t>
            </a:r>
            <a:r>
              <a:rPr lang="en-US" altLang="zh-CN" dirty="0" smtClean="0"/>
              <a:t>: </a:t>
            </a:r>
            <a:r>
              <a:rPr lang="en-US" altLang="zh-CN" dirty="0" smtClean="0">
                <a:solidFill>
                  <a:srgbClr val="C00000"/>
                </a:solidFill>
              </a:rPr>
              <a:t>a</a:t>
            </a:r>
            <a:r>
              <a:rPr lang="en-US" altLang="zh-CN" dirty="0" smtClean="0"/>
              <a:t>, </a:t>
            </a:r>
            <a:r>
              <a:rPr lang="en-US" altLang="zh-CN" dirty="0" smtClean="0">
                <a:solidFill>
                  <a:srgbClr val="C00000"/>
                </a:solidFill>
              </a:rPr>
              <a:t>b</a:t>
            </a:r>
            <a:r>
              <a:rPr lang="en-US" altLang="zh-CN" dirty="0" smtClean="0"/>
              <a:t>, </a:t>
            </a:r>
            <a:r>
              <a:rPr lang="en-US" altLang="zh-CN" dirty="0" smtClean="0">
                <a:solidFill>
                  <a:srgbClr val="C00000"/>
                </a:solidFill>
              </a:rPr>
              <a:t>c</a:t>
            </a:r>
          </a:p>
          <a:p>
            <a:r>
              <a:rPr lang="zh-CN" altLang="en-US" dirty="0" smtClean="0"/>
              <a:t>如何计算 </a:t>
            </a:r>
            <a:r>
              <a:rPr lang="en-US" altLang="zh-CN" dirty="0" smtClean="0">
                <a:solidFill>
                  <a:srgbClr val="C00000"/>
                </a:solidFill>
              </a:rPr>
              <a:t>a</a:t>
            </a:r>
            <a:r>
              <a:rPr lang="en-US" altLang="zh-CN" dirty="0" smtClean="0"/>
              <a:t>, </a:t>
            </a:r>
            <a:r>
              <a:rPr lang="en-US" altLang="zh-CN" dirty="0" smtClean="0">
                <a:solidFill>
                  <a:srgbClr val="C00000"/>
                </a:solidFill>
              </a:rPr>
              <a:t>b</a:t>
            </a:r>
            <a:r>
              <a:rPr lang="en-US" altLang="zh-CN" dirty="0" smtClean="0"/>
              <a:t>, </a:t>
            </a:r>
            <a:r>
              <a:rPr lang="en-US" altLang="zh-CN" dirty="0" smtClean="0">
                <a:solidFill>
                  <a:srgbClr val="C00000"/>
                </a:solidFill>
              </a:rPr>
              <a:t>c </a:t>
            </a:r>
            <a:r>
              <a:rPr lang="zh-CN" altLang="en-US" dirty="0" smtClean="0"/>
              <a:t>中的最大值呢</a:t>
            </a:r>
            <a:r>
              <a:rPr lang="en-US" altLang="zh-CN" dirty="0" smtClean="0"/>
              <a:t>?</a:t>
            </a:r>
          </a:p>
          <a:p>
            <a:r>
              <a:rPr lang="en-US" altLang="zh-CN" dirty="0" smtClean="0"/>
              <a:t>If </a:t>
            </a:r>
            <a:r>
              <a:rPr lang="en-US" altLang="zh-CN" dirty="0" smtClean="0">
                <a:solidFill>
                  <a:srgbClr val="C00000"/>
                </a:solidFill>
              </a:rPr>
              <a:t>a</a:t>
            </a:r>
            <a:r>
              <a:rPr lang="en-US" altLang="zh-CN" dirty="0" smtClean="0"/>
              <a:t>&gt;</a:t>
            </a:r>
            <a:r>
              <a:rPr lang="en-US" altLang="zh-CN" dirty="0" smtClean="0">
                <a:solidFill>
                  <a:srgbClr val="C00000"/>
                </a:solidFill>
              </a:rPr>
              <a:t>b</a:t>
            </a:r>
            <a:r>
              <a:rPr lang="en-US" altLang="zh-CN" dirty="0" smtClean="0"/>
              <a:t>,  then if </a:t>
            </a:r>
            <a:r>
              <a:rPr lang="en-US" altLang="zh-CN" dirty="0" smtClean="0">
                <a:solidFill>
                  <a:srgbClr val="C00000"/>
                </a:solidFill>
              </a:rPr>
              <a:t>a</a:t>
            </a:r>
            <a:r>
              <a:rPr lang="en-US" altLang="zh-CN" dirty="0" smtClean="0"/>
              <a:t>&gt;</a:t>
            </a:r>
            <a:r>
              <a:rPr lang="en-US" altLang="zh-CN" dirty="0" smtClean="0">
                <a:solidFill>
                  <a:srgbClr val="C00000"/>
                </a:solidFill>
              </a:rPr>
              <a:t>c</a:t>
            </a:r>
            <a:r>
              <a:rPr lang="en-US" altLang="zh-CN" dirty="0" smtClean="0"/>
              <a:t>, then </a:t>
            </a:r>
            <a:r>
              <a:rPr lang="en-US" altLang="zh-CN" dirty="0" err="1" smtClean="0">
                <a:solidFill>
                  <a:srgbClr val="0000FF"/>
                </a:solidFill>
              </a:rPr>
              <a:t>maxValue</a:t>
            </a:r>
            <a:r>
              <a:rPr lang="en-US" altLang="zh-CN" dirty="0" smtClean="0"/>
              <a:t> =</a:t>
            </a:r>
            <a:r>
              <a:rPr lang="en-US" altLang="zh-CN" dirty="0" smtClean="0">
                <a:solidFill>
                  <a:srgbClr val="C00000"/>
                </a:solidFill>
              </a:rPr>
              <a:t>a</a:t>
            </a:r>
            <a:r>
              <a:rPr lang="en-US" altLang="zh-CN" dirty="0" smtClean="0"/>
              <a:t>;</a:t>
            </a:r>
          </a:p>
          <a:p>
            <a:pPr indent="1698625"/>
            <a:r>
              <a:rPr lang="en-US" altLang="zh-CN" dirty="0" smtClean="0"/>
              <a:t>otherwise, </a:t>
            </a:r>
            <a:r>
              <a:rPr lang="en-US" altLang="zh-CN" dirty="0" err="1" smtClean="0">
                <a:solidFill>
                  <a:srgbClr val="0000FF"/>
                </a:solidFill>
              </a:rPr>
              <a:t>maxValue</a:t>
            </a:r>
            <a:r>
              <a:rPr lang="en-US" altLang="zh-CN" dirty="0" smtClean="0"/>
              <a:t> = </a:t>
            </a:r>
            <a:r>
              <a:rPr lang="en-US" altLang="zh-CN" dirty="0" smtClean="0">
                <a:solidFill>
                  <a:srgbClr val="C00000"/>
                </a:solidFill>
              </a:rPr>
              <a:t>c</a:t>
            </a:r>
            <a:r>
              <a:rPr lang="en-US" altLang="zh-CN" dirty="0" smtClean="0"/>
              <a:t>.</a:t>
            </a:r>
          </a:p>
          <a:p>
            <a:r>
              <a:rPr lang="en-US" altLang="zh-CN" dirty="0" smtClean="0"/>
              <a:t>Otherwise, if </a:t>
            </a:r>
            <a:r>
              <a:rPr lang="en-US" altLang="zh-CN" dirty="0" smtClean="0">
                <a:solidFill>
                  <a:srgbClr val="C00000"/>
                </a:solidFill>
              </a:rPr>
              <a:t>b</a:t>
            </a:r>
            <a:r>
              <a:rPr lang="en-US" altLang="zh-CN" dirty="0" smtClean="0"/>
              <a:t>&gt;</a:t>
            </a:r>
            <a:r>
              <a:rPr lang="en-US" altLang="zh-CN" dirty="0" smtClean="0">
                <a:solidFill>
                  <a:srgbClr val="C00000"/>
                </a:solidFill>
              </a:rPr>
              <a:t>c</a:t>
            </a:r>
            <a:r>
              <a:rPr lang="en-US" altLang="zh-CN" dirty="0" smtClean="0"/>
              <a:t>, then </a:t>
            </a:r>
            <a:r>
              <a:rPr lang="en-US" altLang="zh-CN" dirty="0" err="1" smtClean="0">
                <a:solidFill>
                  <a:srgbClr val="0000FF"/>
                </a:solidFill>
              </a:rPr>
              <a:t>maxValue</a:t>
            </a:r>
            <a:r>
              <a:rPr lang="en-US" altLang="zh-CN" dirty="0" smtClean="0"/>
              <a:t> = </a:t>
            </a:r>
            <a:r>
              <a:rPr lang="en-US" altLang="zh-CN" dirty="0" smtClean="0">
                <a:solidFill>
                  <a:srgbClr val="C00000"/>
                </a:solidFill>
              </a:rPr>
              <a:t>b</a:t>
            </a:r>
            <a:r>
              <a:rPr lang="en-US" altLang="zh-CN" dirty="0" smtClean="0"/>
              <a:t>;</a:t>
            </a:r>
          </a:p>
          <a:p>
            <a:pPr indent="1524000"/>
            <a:r>
              <a:rPr lang="en-US" altLang="zh-CN" dirty="0" smtClean="0"/>
              <a:t>otherwise, </a:t>
            </a:r>
            <a:r>
              <a:rPr lang="en-US" altLang="zh-CN" dirty="0" err="1" smtClean="0">
                <a:solidFill>
                  <a:srgbClr val="0000FF"/>
                </a:solidFill>
              </a:rPr>
              <a:t>maxValue</a:t>
            </a:r>
            <a:r>
              <a:rPr lang="en-US" altLang="zh-CN" dirty="0" smtClean="0"/>
              <a:t> = </a:t>
            </a:r>
            <a:r>
              <a:rPr lang="en-US" altLang="zh-CN" dirty="0" smtClean="0">
                <a:solidFill>
                  <a:srgbClr val="C00000"/>
                </a:solidFill>
              </a:rPr>
              <a:t>c</a:t>
            </a:r>
            <a:r>
              <a:rPr lang="en-US" altLang="zh-CN" dirty="0" smtClean="0"/>
              <a:t>.</a:t>
            </a:r>
          </a:p>
        </p:txBody>
      </p:sp>
      <p:sp>
        <p:nvSpPr>
          <p:cNvPr id="3" name="标题 2"/>
          <p:cNvSpPr>
            <a:spLocks noGrp="1"/>
          </p:cNvSpPr>
          <p:nvPr>
            <p:ph type="title"/>
          </p:nvPr>
        </p:nvSpPr>
        <p:spPr/>
        <p:txBody>
          <a:bodyPr/>
          <a:lstStyle/>
          <a:p>
            <a:r>
              <a:rPr lang="en-US" altLang="zh-CN" dirty="0"/>
              <a:t>3. if </a:t>
            </a:r>
            <a:r>
              <a:rPr lang="zh-CN" altLang="en-US" dirty="0"/>
              <a:t>语句</a:t>
            </a:r>
          </a:p>
        </p:txBody>
      </p:sp>
      <p:sp>
        <p:nvSpPr>
          <p:cNvPr id="4" name="矩形 3"/>
          <p:cNvSpPr/>
          <p:nvPr/>
        </p:nvSpPr>
        <p:spPr>
          <a:xfrm>
            <a:off x="6012160" y="2301691"/>
            <a:ext cx="2736304" cy="41626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357188"/>
            <a:r>
              <a:rPr lang="en-US" altLang="zh-CN" b="1" dirty="0">
                <a:solidFill>
                  <a:srgbClr val="FF0000"/>
                </a:solidFill>
                <a:latin typeface="Arial" panose="020B0604020202020204" pitchFamily="34" charset="0"/>
                <a:cs typeface="Arial" panose="020B0604020202020204" pitchFamily="34" charset="0"/>
              </a:rPr>
              <a:t>if </a:t>
            </a:r>
            <a:r>
              <a:rPr lang="en-US" altLang="zh-CN" b="1" dirty="0">
                <a:solidFill>
                  <a:srgbClr val="0000FF"/>
                </a:solidFill>
                <a:latin typeface="Arial" panose="020B0604020202020204" pitchFamily="34" charset="0"/>
                <a:cs typeface="Arial" panose="020B0604020202020204" pitchFamily="34" charset="0"/>
              </a:rPr>
              <a:t>(</a:t>
            </a:r>
            <a:r>
              <a:rPr lang="en-US" altLang="zh-CN" dirty="0">
                <a:solidFill>
                  <a:srgbClr val="FF3399"/>
                </a:solidFill>
                <a:latin typeface="Arial" panose="020B0604020202020204" pitchFamily="34" charset="0"/>
                <a:cs typeface="Arial" panose="020B0604020202020204" pitchFamily="34" charset="0"/>
              </a:rPr>
              <a:t>[condition]</a:t>
            </a:r>
            <a:r>
              <a:rPr lang="en-US" altLang="zh-CN" b="1" dirty="0">
                <a:solidFill>
                  <a:srgbClr val="0000FF"/>
                </a:solidFill>
                <a:latin typeface="Arial" panose="020B0604020202020204" pitchFamily="34" charset="0"/>
                <a:cs typeface="Arial" panose="020B0604020202020204" pitchFamily="34" charset="0"/>
              </a:rPr>
              <a:t>)</a:t>
            </a:r>
          </a:p>
          <a:p>
            <a:pPr indent="714375"/>
            <a:r>
              <a:rPr lang="en-US" altLang="zh-CN" dirty="0">
                <a:solidFill>
                  <a:srgbClr val="FF3399"/>
                </a:solidFill>
                <a:latin typeface="Arial" panose="020B0604020202020204" pitchFamily="34" charset="0"/>
                <a:cs typeface="Arial" panose="020B0604020202020204" pitchFamily="34" charset="0"/>
              </a:rPr>
              <a:t>[statement</a:t>
            </a:r>
            <a:r>
              <a:rPr lang="en-US" altLang="zh-CN" dirty="0" smtClean="0">
                <a:solidFill>
                  <a:srgbClr val="FF3399"/>
                </a:solidFill>
                <a:latin typeface="Arial" panose="020B0604020202020204" pitchFamily="34" charset="0"/>
                <a:cs typeface="Arial" panose="020B0604020202020204" pitchFamily="34" charset="0"/>
              </a:rPr>
              <a:t>]</a:t>
            </a:r>
          </a:p>
          <a:p>
            <a:pPr indent="714375"/>
            <a:endParaRPr lang="en-US" altLang="zh-CN" dirty="0" smtClean="0">
              <a:solidFill>
                <a:srgbClr val="FF3399"/>
              </a:solidFill>
              <a:latin typeface="Arial" panose="020B0604020202020204" pitchFamily="34" charset="0"/>
              <a:cs typeface="Arial" panose="020B0604020202020204" pitchFamily="34" charset="0"/>
            </a:endParaRPr>
          </a:p>
          <a:p>
            <a:pPr indent="358775">
              <a:lnSpc>
                <a:spcPct val="100000"/>
              </a:lnSpc>
              <a:spcBef>
                <a:spcPts val="276"/>
              </a:spcBef>
            </a:pPr>
            <a:r>
              <a:rPr lang="en-US" altLang="zh-CN" b="1" dirty="0">
                <a:solidFill>
                  <a:srgbClr val="FF0000"/>
                </a:solidFill>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r>
              <a:rPr lang="en-US" altLang="zh-CN" b="1" dirty="0">
                <a:solidFill>
                  <a:srgbClr val="0000FF"/>
                </a:solidFill>
                <a:latin typeface="Arial" panose="020B0604020202020204" pitchFamily="34" charset="0"/>
                <a:cs typeface="Arial" panose="020B0604020202020204" pitchFamily="34" charset="0"/>
              </a:rPr>
              <a:t>(</a:t>
            </a:r>
            <a:r>
              <a:rPr lang="en-US" altLang="zh-CN" dirty="0">
                <a:solidFill>
                  <a:srgbClr val="FF3399"/>
                </a:solidFill>
                <a:latin typeface="Arial" panose="020B0604020202020204" pitchFamily="34" charset="0"/>
                <a:cs typeface="Arial" panose="020B0604020202020204" pitchFamily="34" charset="0"/>
              </a:rPr>
              <a:t>[condition]</a:t>
            </a:r>
            <a:r>
              <a:rPr lang="en-US" altLang="zh-CN" b="1" dirty="0">
                <a:solidFill>
                  <a:srgbClr val="0000FF"/>
                </a:solidFill>
                <a:latin typeface="Arial" panose="020B0604020202020204" pitchFamily="34" charset="0"/>
                <a:cs typeface="Arial" panose="020B0604020202020204" pitchFamily="34" charset="0"/>
              </a:rPr>
              <a:t>)</a:t>
            </a:r>
          </a:p>
          <a:p>
            <a:pPr indent="717550">
              <a:lnSpc>
                <a:spcPct val="100000"/>
              </a:lnSpc>
              <a:spcBef>
                <a:spcPts val="276"/>
              </a:spcBef>
            </a:pPr>
            <a:r>
              <a:rPr lang="en-US" altLang="zh-CN" dirty="0">
                <a:solidFill>
                  <a:srgbClr val="FF3399"/>
                </a:solidFill>
                <a:latin typeface="Arial" panose="020B0604020202020204" pitchFamily="34" charset="0"/>
                <a:cs typeface="Arial" panose="020B0604020202020204" pitchFamily="34" charset="0"/>
              </a:rPr>
              <a:t>[statement1]</a:t>
            </a:r>
          </a:p>
          <a:p>
            <a:pPr indent="358775">
              <a:lnSpc>
                <a:spcPct val="100000"/>
              </a:lnSpc>
              <a:spcBef>
                <a:spcPts val="276"/>
              </a:spcBef>
            </a:pPr>
            <a:r>
              <a:rPr lang="en-US" altLang="zh-CN" b="1" dirty="0">
                <a:solidFill>
                  <a:srgbClr val="FF0000"/>
                </a:solidFill>
                <a:latin typeface="Arial" panose="020B0604020202020204" pitchFamily="34" charset="0"/>
                <a:cs typeface="Arial" panose="020B0604020202020204" pitchFamily="34" charset="0"/>
              </a:rPr>
              <a:t>else</a:t>
            </a:r>
          </a:p>
          <a:p>
            <a:pPr indent="717550">
              <a:lnSpc>
                <a:spcPct val="100000"/>
              </a:lnSpc>
              <a:spcBef>
                <a:spcPts val="276"/>
              </a:spcBef>
            </a:pPr>
            <a:r>
              <a:rPr lang="en-US" altLang="zh-CN" dirty="0">
                <a:solidFill>
                  <a:srgbClr val="FF3399"/>
                </a:solidFill>
                <a:latin typeface="Arial" panose="020B0604020202020204" pitchFamily="34" charset="0"/>
                <a:cs typeface="Arial" panose="020B0604020202020204" pitchFamily="34" charset="0"/>
              </a:rPr>
              <a:t>[statement2</a:t>
            </a:r>
            <a:r>
              <a:rPr lang="en-US" altLang="zh-CN" dirty="0" smtClean="0">
                <a:solidFill>
                  <a:srgbClr val="FF3399"/>
                </a:solidFill>
                <a:latin typeface="Arial" panose="020B0604020202020204" pitchFamily="34" charset="0"/>
                <a:cs typeface="Arial" panose="020B0604020202020204" pitchFamily="34" charset="0"/>
              </a:rPr>
              <a:t>]</a:t>
            </a:r>
          </a:p>
          <a:p>
            <a:pPr indent="717550">
              <a:lnSpc>
                <a:spcPct val="100000"/>
              </a:lnSpc>
              <a:spcBef>
                <a:spcPts val="276"/>
              </a:spcBef>
            </a:pPr>
            <a:endParaRPr lang="en-US" altLang="zh-CN" dirty="0">
              <a:solidFill>
                <a:srgbClr val="FF3399"/>
              </a:solidFill>
              <a:latin typeface="Arial" panose="020B0604020202020204" pitchFamily="34" charset="0"/>
              <a:cs typeface="Arial" panose="020B0604020202020204" pitchFamily="34" charset="0"/>
            </a:endParaRPr>
          </a:p>
          <a:p>
            <a:pPr indent="357188">
              <a:lnSpc>
                <a:spcPct val="100000"/>
              </a:lnSpc>
              <a:spcBef>
                <a:spcPts val="0"/>
              </a:spcBef>
            </a:pPr>
            <a:r>
              <a:rPr lang="en-US" altLang="zh-CN" b="1" dirty="0">
                <a:solidFill>
                  <a:srgbClr val="FF0000"/>
                </a:solidFill>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r>
              <a:rPr lang="en-US" altLang="zh-CN" b="1" dirty="0">
                <a:solidFill>
                  <a:srgbClr val="0000FF"/>
                </a:solidFill>
                <a:latin typeface="Arial" panose="020B0604020202020204" pitchFamily="34" charset="0"/>
                <a:cs typeface="Arial" panose="020B0604020202020204" pitchFamily="34" charset="0"/>
              </a:rPr>
              <a:t>(</a:t>
            </a:r>
            <a:r>
              <a:rPr lang="en-US" altLang="zh-CN" dirty="0">
                <a:solidFill>
                  <a:srgbClr val="FF3399"/>
                </a:solidFill>
                <a:latin typeface="Arial" panose="020B0604020202020204" pitchFamily="34" charset="0"/>
                <a:cs typeface="Arial" panose="020B0604020202020204" pitchFamily="34" charset="0"/>
              </a:rPr>
              <a:t>[condition1]</a:t>
            </a:r>
            <a:r>
              <a:rPr lang="en-US" altLang="zh-CN" b="1" dirty="0">
                <a:solidFill>
                  <a:srgbClr val="0000FF"/>
                </a:solidFill>
                <a:latin typeface="Arial" panose="020B0604020202020204" pitchFamily="34" charset="0"/>
                <a:cs typeface="Arial" panose="020B0604020202020204" pitchFamily="34" charset="0"/>
              </a:rPr>
              <a:t>)</a:t>
            </a:r>
          </a:p>
          <a:p>
            <a:pPr indent="714375">
              <a:lnSpc>
                <a:spcPct val="100000"/>
              </a:lnSpc>
              <a:spcBef>
                <a:spcPts val="0"/>
              </a:spcBef>
            </a:pPr>
            <a:r>
              <a:rPr lang="en-US" altLang="zh-CN" dirty="0">
                <a:solidFill>
                  <a:srgbClr val="FF3399"/>
                </a:solidFill>
                <a:latin typeface="Arial" panose="020B0604020202020204" pitchFamily="34" charset="0"/>
                <a:cs typeface="Arial" panose="020B0604020202020204" pitchFamily="34" charset="0"/>
              </a:rPr>
              <a:t>[statement1]</a:t>
            </a:r>
          </a:p>
          <a:p>
            <a:pPr indent="357188">
              <a:lnSpc>
                <a:spcPct val="100000"/>
              </a:lnSpc>
              <a:spcBef>
                <a:spcPts val="0"/>
              </a:spcBef>
            </a:pPr>
            <a:r>
              <a:rPr lang="en-US" altLang="zh-CN" b="1" dirty="0">
                <a:solidFill>
                  <a:srgbClr val="FF0000"/>
                </a:solidFill>
                <a:latin typeface="Arial" panose="020B0604020202020204" pitchFamily="34" charset="0"/>
                <a:cs typeface="Arial" panose="020B0604020202020204" pitchFamily="34" charset="0"/>
              </a:rPr>
              <a:t>else if </a:t>
            </a:r>
            <a:r>
              <a:rPr lang="en-US" altLang="zh-CN" b="1" dirty="0">
                <a:solidFill>
                  <a:srgbClr val="0000FF"/>
                </a:solidFill>
                <a:latin typeface="Arial" panose="020B0604020202020204" pitchFamily="34" charset="0"/>
                <a:cs typeface="Arial" panose="020B0604020202020204" pitchFamily="34" charset="0"/>
              </a:rPr>
              <a:t>(</a:t>
            </a:r>
            <a:r>
              <a:rPr lang="en-US" altLang="zh-CN" dirty="0">
                <a:solidFill>
                  <a:srgbClr val="FF3399"/>
                </a:solidFill>
                <a:latin typeface="Arial" panose="020B0604020202020204" pitchFamily="34" charset="0"/>
                <a:cs typeface="Arial" panose="020B0604020202020204" pitchFamily="34" charset="0"/>
              </a:rPr>
              <a:t>[condition2]</a:t>
            </a:r>
            <a:r>
              <a:rPr lang="en-US" altLang="zh-CN" b="1" dirty="0">
                <a:solidFill>
                  <a:srgbClr val="0000FF"/>
                </a:solidFill>
                <a:latin typeface="Arial" panose="020B0604020202020204" pitchFamily="34" charset="0"/>
                <a:cs typeface="Arial" panose="020B0604020202020204" pitchFamily="34" charset="0"/>
              </a:rPr>
              <a:t>)</a:t>
            </a:r>
          </a:p>
          <a:p>
            <a:pPr indent="714375">
              <a:lnSpc>
                <a:spcPct val="100000"/>
              </a:lnSpc>
              <a:spcBef>
                <a:spcPts val="0"/>
              </a:spcBef>
            </a:pPr>
            <a:r>
              <a:rPr lang="en-US" altLang="zh-CN" dirty="0">
                <a:solidFill>
                  <a:srgbClr val="FF3399"/>
                </a:solidFill>
                <a:latin typeface="Arial" panose="020B0604020202020204" pitchFamily="34" charset="0"/>
                <a:cs typeface="Arial" panose="020B0604020202020204" pitchFamily="34" charset="0"/>
              </a:rPr>
              <a:t>[statement2]</a:t>
            </a:r>
          </a:p>
          <a:p>
            <a:pPr indent="357188">
              <a:lnSpc>
                <a:spcPct val="100000"/>
              </a:lnSpc>
              <a:spcBef>
                <a:spcPts val="0"/>
              </a:spcBef>
            </a:pPr>
            <a:r>
              <a:rPr lang="en-US" altLang="zh-CN" b="1" dirty="0">
                <a:solidFill>
                  <a:srgbClr val="FF0000"/>
                </a:solidFill>
                <a:latin typeface="Arial" panose="020B0604020202020204" pitchFamily="34" charset="0"/>
                <a:cs typeface="Arial" panose="020B0604020202020204" pitchFamily="34" charset="0"/>
              </a:rPr>
              <a:t>else</a:t>
            </a:r>
          </a:p>
          <a:p>
            <a:pPr indent="714375">
              <a:lnSpc>
                <a:spcPct val="100000"/>
              </a:lnSpc>
              <a:spcBef>
                <a:spcPts val="0"/>
              </a:spcBef>
            </a:pPr>
            <a:r>
              <a:rPr lang="en-US" altLang="zh-CN" dirty="0">
                <a:solidFill>
                  <a:srgbClr val="FF3399"/>
                </a:solidFill>
                <a:latin typeface="Arial" panose="020B0604020202020204" pitchFamily="34" charset="0"/>
                <a:cs typeface="Arial" panose="020B0604020202020204" pitchFamily="34" charset="0"/>
              </a:rPr>
              <a:t>[statement3</a:t>
            </a:r>
            <a:r>
              <a:rPr lang="en-US" altLang="zh-CN" dirty="0" smtClean="0">
                <a:solidFill>
                  <a:srgbClr val="FF3399"/>
                </a:solidFill>
                <a:latin typeface="Arial" panose="020B0604020202020204" pitchFamily="34" charset="0"/>
                <a:cs typeface="Arial" panose="020B0604020202020204" pitchFamily="34" charset="0"/>
              </a:rPr>
              <a:t>]</a:t>
            </a:r>
            <a:endParaRPr lang="en-US" altLang="zh-CN" dirty="0">
              <a:solidFill>
                <a:srgbClr val="FF3399"/>
              </a:solidFill>
              <a:latin typeface="Arial" panose="020B0604020202020204" pitchFamily="34" charset="0"/>
              <a:cs typeface="Arial" panose="020B0604020202020204" pitchFamily="34" charset="0"/>
            </a:endParaRPr>
          </a:p>
        </p:txBody>
      </p:sp>
      <p:cxnSp>
        <p:nvCxnSpPr>
          <p:cNvPr id="6" name="直接连接符 5"/>
          <p:cNvCxnSpPr/>
          <p:nvPr/>
        </p:nvCxnSpPr>
        <p:spPr>
          <a:xfrm>
            <a:off x="6228184" y="3068960"/>
            <a:ext cx="230425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直接连接符 6"/>
          <p:cNvCxnSpPr/>
          <p:nvPr/>
        </p:nvCxnSpPr>
        <p:spPr>
          <a:xfrm>
            <a:off x="6228184" y="4581128"/>
            <a:ext cx="2304256"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0577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980728"/>
            <a:ext cx="8280920" cy="5473207"/>
          </a:xfrm>
        </p:spPr>
        <p:txBody>
          <a:bodyPr>
            <a:noAutofit/>
          </a:bodyPr>
          <a:lstStyle/>
          <a:p>
            <a:pPr marL="457200" indent="-457200">
              <a:spcBef>
                <a:spcPts val="0"/>
              </a:spcBef>
              <a:buAutoNum type="arabicPeriod"/>
            </a:pPr>
            <a:r>
              <a:rPr lang="zh-CN" altLang="en-US" sz="2600" dirty="0" smtClean="0"/>
              <a:t>简单语句</a:t>
            </a:r>
            <a:endParaRPr lang="en-US" altLang="zh-CN" sz="2600" dirty="0" smtClean="0"/>
          </a:p>
          <a:p>
            <a:pPr marL="457200" indent="-457200">
              <a:spcBef>
                <a:spcPts val="0"/>
              </a:spcBef>
              <a:buAutoNum type="arabicPeriod"/>
            </a:pPr>
            <a:r>
              <a:rPr lang="zh-CN" altLang="en-US" sz="2600" dirty="0" smtClean="0"/>
              <a:t>复合语句</a:t>
            </a:r>
            <a:endParaRPr lang="en-US" altLang="zh-CN" sz="2600" dirty="0" smtClean="0"/>
          </a:p>
          <a:p>
            <a:pPr marL="457200" indent="-457200">
              <a:spcBef>
                <a:spcPts val="0"/>
              </a:spcBef>
              <a:buAutoNum type="arabicPeriod"/>
            </a:pPr>
            <a:r>
              <a:rPr lang="en-US" altLang="zh-CN" sz="2600" dirty="0" smtClean="0"/>
              <a:t>if </a:t>
            </a:r>
            <a:r>
              <a:rPr lang="zh-CN" altLang="en-US" sz="2600" dirty="0" smtClean="0"/>
              <a:t>语句</a:t>
            </a:r>
            <a:endParaRPr lang="en-US" altLang="zh-CN" sz="2600" dirty="0" smtClean="0"/>
          </a:p>
          <a:p>
            <a:pPr marL="457200" indent="-457200">
              <a:spcBef>
                <a:spcPts val="0"/>
              </a:spcBef>
              <a:buAutoNum type="arabicPeriod"/>
            </a:pPr>
            <a:r>
              <a:rPr lang="zh-CN" altLang="en-US" sz="2600" dirty="0" smtClean="0"/>
              <a:t>条件运算符</a:t>
            </a:r>
            <a:endParaRPr lang="en-US" altLang="zh-CN" sz="2600" dirty="0" smtClean="0"/>
          </a:p>
          <a:p>
            <a:pPr marL="457200" indent="-457200">
              <a:spcBef>
                <a:spcPts val="0"/>
              </a:spcBef>
              <a:buAutoNum type="arabicPeriod"/>
            </a:pPr>
            <a:r>
              <a:rPr lang="en-US" altLang="zh-CN" sz="2600" dirty="0" smtClean="0"/>
              <a:t>switch </a:t>
            </a:r>
            <a:r>
              <a:rPr lang="zh-CN" altLang="en-US" sz="2600" dirty="0" smtClean="0"/>
              <a:t>语句</a:t>
            </a:r>
            <a:endParaRPr lang="en-US" altLang="zh-CN" sz="2600" dirty="0" smtClean="0"/>
          </a:p>
          <a:p>
            <a:pPr marL="457200" indent="-457200">
              <a:spcBef>
                <a:spcPts val="0"/>
              </a:spcBef>
              <a:buAutoNum type="arabicPeriod"/>
            </a:pPr>
            <a:r>
              <a:rPr lang="en-US" altLang="zh-CN" sz="2600" dirty="0" smtClean="0"/>
              <a:t>while </a:t>
            </a:r>
            <a:r>
              <a:rPr lang="zh-CN" altLang="en-US" sz="2600" dirty="0" smtClean="0"/>
              <a:t>语句</a:t>
            </a:r>
            <a:endParaRPr lang="en-US" altLang="zh-CN" sz="2600" dirty="0" smtClean="0"/>
          </a:p>
          <a:p>
            <a:pPr marL="457200" indent="-457200">
              <a:spcBef>
                <a:spcPts val="0"/>
              </a:spcBef>
              <a:buAutoNum type="arabicPeriod"/>
            </a:pPr>
            <a:r>
              <a:rPr lang="en-US" altLang="zh-CN" sz="2600" dirty="0" smtClean="0"/>
              <a:t>do while </a:t>
            </a:r>
            <a:r>
              <a:rPr lang="zh-CN" altLang="en-US" sz="2600" dirty="0" smtClean="0"/>
              <a:t>语句</a:t>
            </a:r>
            <a:endParaRPr lang="en-US" altLang="zh-CN" sz="2600" dirty="0" smtClean="0"/>
          </a:p>
          <a:p>
            <a:pPr marL="457200" indent="-457200">
              <a:spcBef>
                <a:spcPts val="0"/>
              </a:spcBef>
              <a:buAutoNum type="arabicPeriod"/>
            </a:pPr>
            <a:r>
              <a:rPr lang="en-US" altLang="zh-CN" sz="2600" dirty="0" smtClean="0"/>
              <a:t>for </a:t>
            </a:r>
            <a:r>
              <a:rPr lang="zh-CN" altLang="en-US" sz="2600" dirty="0" smtClean="0"/>
              <a:t>语句</a:t>
            </a:r>
            <a:endParaRPr lang="en-US" altLang="zh-CN" sz="2600" dirty="0" smtClean="0"/>
          </a:p>
          <a:p>
            <a:pPr marL="457200" indent="-457200">
              <a:spcBef>
                <a:spcPts val="0"/>
              </a:spcBef>
              <a:buAutoNum type="arabicPeriod"/>
            </a:pPr>
            <a:r>
              <a:rPr lang="en-US" altLang="zh-CN" sz="2600" dirty="0" smtClean="0"/>
              <a:t>break </a:t>
            </a:r>
            <a:r>
              <a:rPr lang="zh-CN" altLang="en-US" sz="2600" dirty="0" smtClean="0"/>
              <a:t>语句</a:t>
            </a:r>
            <a:endParaRPr lang="en-US" altLang="zh-CN" sz="2600" dirty="0" smtClean="0"/>
          </a:p>
          <a:p>
            <a:pPr marL="457200" indent="-457200">
              <a:spcBef>
                <a:spcPts val="0"/>
              </a:spcBef>
              <a:buAutoNum type="arabicPeriod"/>
            </a:pPr>
            <a:r>
              <a:rPr lang="en-US" altLang="zh-CN" sz="2600" dirty="0" smtClean="0"/>
              <a:t> continue </a:t>
            </a:r>
            <a:r>
              <a:rPr lang="zh-CN" altLang="en-US" sz="2600" dirty="0" smtClean="0"/>
              <a:t>语句</a:t>
            </a:r>
            <a:endParaRPr lang="en-US" altLang="zh-CN" sz="2600" dirty="0" smtClean="0"/>
          </a:p>
          <a:p>
            <a:pPr marL="457200" indent="-457200">
              <a:spcBef>
                <a:spcPts val="0"/>
              </a:spcBef>
              <a:buAutoNum type="arabicPeriod"/>
            </a:pPr>
            <a:r>
              <a:rPr lang="en-US" altLang="zh-CN" sz="2600" dirty="0"/>
              <a:t> </a:t>
            </a:r>
            <a:r>
              <a:rPr lang="zh-CN" altLang="en-US" sz="2600" dirty="0" smtClean="0"/>
              <a:t>循环嵌套语句</a:t>
            </a:r>
            <a:endParaRPr lang="zh-CN" altLang="en-US" sz="2600" dirty="0"/>
          </a:p>
        </p:txBody>
      </p:sp>
      <p:sp>
        <p:nvSpPr>
          <p:cNvPr id="3" name="标题 2"/>
          <p:cNvSpPr>
            <a:spLocks noGrp="1"/>
          </p:cNvSpPr>
          <p:nvPr>
            <p:ph type="title"/>
          </p:nvPr>
        </p:nvSpPr>
        <p:spPr/>
        <p:txBody>
          <a:bodyPr/>
          <a:lstStyle/>
          <a:p>
            <a:r>
              <a:rPr lang="zh-CN" altLang="en-US" dirty="0" smtClean="0"/>
              <a:t>本章内容</a:t>
            </a:r>
            <a:endParaRPr lang="zh-CN" altLang="en-US" dirty="0"/>
          </a:p>
        </p:txBody>
      </p:sp>
    </p:spTree>
    <p:extLst>
      <p:ext uri="{BB962C8B-B14F-4D97-AF65-F5344CB8AC3E}">
        <p14:creationId xmlns:p14="http://schemas.microsoft.com/office/powerpoint/2010/main" val="1596685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fontScale="92500" lnSpcReduction="20000"/>
          </a:bodyPr>
          <a:lstStyle/>
          <a:p>
            <a:pPr>
              <a:lnSpc>
                <a:spcPct val="10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10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100000"/>
              </a:lnSpc>
              <a:spcBef>
                <a:spcPts val="0"/>
              </a:spcBef>
            </a:pPr>
            <a:r>
              <a:rPr lang="en-US" altLang="zh-CN" sz="2000" dirty="0" smtClean="0"/>
              <a:t>{</a:t>
            </a:r>
          </a:p>
          <a:p>
            <a:pPr indent="358775">
              <a:lnSpc>
                <a:spcPct val="100000"/>
              </a:lnSpc>
              <a:spcBef>
                <a:spcPts val="0"/>
              </a:spcBef>
            </a:pPr>
            <a:r>
              <a:rPr lang="en-US" altLang="zh-CN" sz="2000" dirty="0" smtClean="0">
                <a:solidFill>
                  <a:srgbClr val="0000FF"/>
                </a:solidFill>
              </a:rPr>
              <a:t>double</a:t>
            </a:r>
            <a:r>
              <a:rPr lang="en-US" altLang="zh-CN" sz="2000" dirty="0" smtClean="0"/>
              <a:t> a, b, c, </a:t>
            </a:r>
            <a:r>
              <a:rPr lang="en-US" altLang="zh-CN" sz="2000" dirty="0" err="1" smtClean="0"/>
              <a:t>maxValue</a:t>
            </a:r>
            <a:r>
              <a:rPr lang="en-US" altLang="zh-CN" sz="2000" dirty="0" smtClean="0"/>
              <a:t>;</a:t>
            </a:r>
          </a:p>
          <a:p>
            <a:pPr indent="358775">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three values: ”</a:t>
            </a:r>
            <a:r>
              <a:rPr lang="en-US" altLang="zh-CN" sz="2000" dirty="0" smtClean="0"/>
              <a:t>;</a:t>
            </a:r>
          </a:p>
          <a:p>
            <a:pPr indent="358775">
              <a:lnSpc>
                <a:spcPct val="100000"/>
              </a:lnSpc>
              <a:spcBef>
                <a:spcPts val="0"/>
              </a:spcBef>
            </a:pPr>
            <a:r>
              <a:rPr lang="en-US" altLang="zh-CN" sz="2000" dirty="0" err="1" smtClean="0"/>
              <a:t>cin</a:t>
            </a:r>
            <a:r>
              <a:rPr lang="en-US" altLang="zh-CN" sz="2000" dirty="0" smtClean="0"/>
              <a:t>&gt;&gt;a&gt;&gt;b&gt;&gt;c;</a:t>
            </a:r>
          </a:p>
          <a:p>
            <a:pPr indent="358775">
              <a:lnSpc>
                <a:spcPct val="100000"/>
              </a:lnSpc>
              <a:spcBef>
                <a:spcPts val="0"/>
              </a:spcBef>
            </a:pPr>
            <a:r>
              <a:rPr lang="en-US" altLang="zh-CN" sz="2000" dirty="0" smtClean="0">
                <a:solidFill>
                  <a:srgbClr val="0000FF"/>
                </a:solidFill>
              </a:rPr>
              <a:t>if</a:t>
            </a:r>
            <a:r>
              <a:rPr lang="en-US" altLang="zh-CN" sz="2000" dirty="0" smtClean="0"/>
              <a:t>(a&gt;b)</a:t>
            </a:r>
          </a:p>
          <a:p>
            <a:pPr indent="358775">
              <a:lnSpc>
                <a:spcPct val="100000"/>
              </a:lnSpc>
              <a:spcBef>
                <a:spcPts val="0"/>
              </a:spcBef>
            </a:pPr>
            <a:r>
              <a:rPr lang="en-US" altLang="zh-CN" sz="2000" dirty="0" smtClean="0"/>
              <a:t>{</a:t>
            </a:r>
          </a:p>
          <a:p>
            <a:pPr indent="717550">
              <a:lnSpc>
                <a:spcPct val="100000"/>
              </a:lnSpc>
              <a:spcBef>
                <a:spcPts val="0"/>
              </a:spcBef>
            </a:pPr>
            <a:r>
              <a:rPr lang="en-US" altLang="zh-CN" sz="2000" dirty="0" smtClean="0">
                <a:solidFill>
                  <a:srgbClr val="0000FF"/>
                </a:solidFill>
              </a:rPr>
              <a:t>if</a:t>
            </a:r>
            <a:r>
              <a:rPr lang="en-US" altLang="zh-CN" sz="2000" dirty="0" smtClean="0"/>
              <a:t>(a&gt;c)                             </a:t>
            </a:r>
            <a:r>
              <a:rPr lang="en-US" altLang="zh-CN" sz="2000" dirty="0" smtClean="0">
                <a:solidFill>
                  <a:srgbClr val="00B050"/>
                </a:solidFill>
              </a:rPr>
              <a:t>// </a:t>
            </a:r>
            <a:r>
              <a:rPr lang="zh-CN" altLang="en-US" sz="2000" dirty="0" smtClean="0">
                <a:solidFill>
                  <a:srgbClr val="00B050"/>
                </a:solidFill>
              </a:rPr>
              <a:t>嵌套的</a:t>
            </a:r>
            <a:r>
              <a:rPr lang="en-US" altLang="zh-CN" sz="2000" dirty="0" smtClean="0">
                <a:solidFill>
                  <a:srgbClr val="00B050"/>
                </a:solidFill>
              </a:rPr>
              <a:t> if-else </a:t>
            </a:r>
            <a:r>
              <a:rPr lang="zh-CN" altLang="en-US" sz="2000" dirty="0" smtClean="0">
                <a:solidFill>
                  <a:srgbClr val="00B050"/>
                </a:solidFill>
              </a:rPr>
              <a:t>语句</a:t>
            </a:r>
            <a:endParaRPr lang="en-US" altLang="zh-CN" sz="2000" dirty="0" smtClean="0">
              <a:solidFill>
                <a:srgbClr val="00B050"/>
              </a:solidFill>
            </a:endParaRPr>
          </a:p>
          <a:p>
            <a:pPr indent="1076325">
              <a:lnSpc>
                <a:spcPct val="100000"/>
              </a:lnSpc>
              <a:spcBef>
                <a:spcPts val="0"/>
              </a:spcBef>
            </a:pPr>
            <a:r>
              <a:rPr lang="en-US" altLang="zh-CN" sz="2000" dirty="0" err="1" smtClean="0"/>
              <a:t>maxValue</a:t>
            </a:r>
            <a:r>
              <a:rPr lang="en-US" altLang="zh-CN" sz="2000" dirty="0" smtClean="0"/>
              <a:t> = a;</a:t>
            </a:r>
          </a:p>
          <a:p>
            <a:pPr indent="717550">
              <a:lnSpc>
                <a:spcPct val="100000"/>
              </a:lnSpc>
              <a:spcBef>
                <a:spcPts val="0"/>
              </a:spcBef>
            </a:pPr>
            <a:r>
              <a:rPr lang="en-US" altLang="zh-CN" sz="2000" dirty="0" smtClean="0">
                <a:solidFill>
                  <a:srgbClr val="0000FF"/>
                </a:solidFill>
              </a:rPr>
              <a:t>else</a:t>
            </a:r>
          </a:p>
          <a:p>
            <a:pPr indent="1076325">
              <a:lnSpc>
                <a:spcPct val="100000"/>
              </a:lnSpc>
              <a:spcBef>
                <a:spcPts val="0"/>
              </a:spcBef>
            </a:pPr>
            <a:r>
              <a:rPr lang="en-US" altLang="zh-CN" sz="2000" dirty="0" err="1" smtClean="0"/>
              <a:t>maxValue</a:t>
            </a:r>
            <a:r>
              <a:rPr lang="en-US" altLang="zh-CN" sz="2000" dirty="0" smtClean="0"/>
              <a:t> = c;</a:t>
            </a:r>
          </a:p>
          <a:p>
            <a:pPr indent="358775">
              <a:lnSpc>
                <a:spcPct val="100000"/>
              </a:lnSpc>
              <a:spcBef>
                <a:spcPts val="0"/>
              </a:spcBef>
            </a:pPr>
            <a:r>
              <a:rPr lang="en-US" altLang="zh-CN" sz="2000" dirty="0" smtClean="0"/>
              <a:t>}</a:t>
            </a:r>
          </a:p>
          <a:p>
            <a:pPr indent="358775">
              <a:lnSpc>
                <a:spcPct val="100000"/>
              </a:lnSpc>
              <a:spcBef>
                <a:spcPts val="0"/>
              </a:spcBef>
            </a:pPr>
            <a:r>
              <a:rPr lang="en-US" altLang="zh-CN" sz="2000" dirty="0" smtClean="0">
                <a:solidFill>
                  <a:srgbClr val="0000FF"/>
                </a:solidFill>
              </a:rPr>
              <a:t>else</a:t>
            </a:r>
          </a:p>
          <a:p>
            <a:pPr indent="358775">
              <a:lnSpc>
                <a:spcPct val="100000"/>
              </a:lnSpc>
              <a:spcBef>
                <a:spcPts val="0"/>
              </a:spcBef>
            </a:pPr>
            <a:r>
              <a:rPr lang="en-US" altLang="zh-CN" sz="2000" dirty="0" smtClean="0"/>
              <a:t>{</a:t>
            </a:r>
          </a:p>
          <a:p>
            <a:pPr indent="717550">
              <a:lnSpc>
                <a:spcPct val="100000"/>
              </a:lnSpc>
              <a:spcBef>
                <a:spcPts val="0"/>
              </a:spcBef>
            </a:pPr>
            <a:r>
              <a:rPr lang="en-US" altLang="zh-CN" sz="2000" dirty="0" smtClean="0">
                <a:solidFill>
                  <a:srgbClr val="0000FF"/>
                </a:solidFill>
              </a:rPr>
              <a:t>if</a:t>
            </a:r>
            <a:r>
              <a:rPr lang="en-US" altLang="zh-CN" sz="2000" dirty="0" smtClean="0"/>
              <a:t>(b&gt;c)</a:t>
            </a:r>
            <a:r>
              <a:rPr lang="en-US" altLang="zh-CN" sz="2000" dirty="0"/>
              <a:t> </a:t>
            </a:r>
            <a:r>
              <a:rPr lang="en-US" altLang="zh-CN" sz="2000" dirty="0" smtClean="0"/>
              <a:t>                            </a:t>
            </a:r>
            <a:r>
              <a:rPr lang="en-US" altLang="zh-CN" sz="2000" dirty="0" smtClean="0">
                <a:solidFill>
                  <a:srgbClr val="00B050"/>
                </a:solidFill>
              </a:rPr>
              <a:t>// </a:t>
            </a:r>
            <a:r>
              <a:rPr lang="zh-CN" altLang="en-US" sz="2000" dirty="0" smtClean="0">
                <a:solidFill>
                  <a:srgbClr val="00B050"/>
                </a:solidFill>
              </a:rPr>
              <a:t>嵌套的</a:t>
            </a:r>
            <a:r>
              <a:rPr lang="en-US" altLang="zh-CN" sz="2000" dirty="0" smtClean="0">
                <a:solidFill>
                  <a:srgbClr val="00B050"/>
                </a:solidFill>
              </a:rPr>
              <a:t> </a:t>
            </a:r>
            <a:r>
              <a:rPr lang="en-US" altLang="zh-CN" sz="2000" dirty="0">
                <a:solidFill>
                  <a:srgbClr val="00B050"/>
                </a:solidFill>
              </a:rPr>
              <a:t>if-else </a:t>
            </a:r>
            <a:r>
              <a:rPr lang="zh-CN" altLang="en-US" sz="2000" dirty="0" smtClean="0">
                <a:solidFill>
                  <a:srgbClr val="00B050"/>
                </a:solidFill>
              </a:rPr>
              <a:t>语句</a:t>
            </a:r>
            <a:endParaRPr lang="en-US" altLang="zh-CN" sz="2000" dirty="0" smtClean="0">
              <a:solidFill>
                <a:srgbClr val="00B050"/>
              </a:solidFill>
            </a:endParaRPr>
          </a:p>
          <a:p>
            <a:pPr indent="1076325">
              <a:lnSpc>
                <a:spcPct val="100000"/>
              </a:lnSpc>
              <a:spcBef>
                <a:spcPts val="0"/>
              </a:spcBef>
            </a:pPr>
            <a:r>
              <a:rPr lang="en-US" altLang="zh-CN" sz="2000" dirty="0" err="1" smtClean="0"/>
              <a:t>maxValue</a:t>
            </a:r>
            <a:r>
              <a:rPr lang="en-US" altLang="zh-CN" sz="2000" dirty="0" smtClean="0"/>
              <a:t> = b;</a:t>
            </a:r>
          </a:p>
          <a:p>
            <a:pPr indent="717550">
              <a:lnSpc>
                <a:spcPct val="100000"/>
              </a:lnSpc>
              <a:spcBef>
                <a:spcPts val="0"/>
              </a:spcBef>
            </a:pPr>
            <a:r>
              <a:rPr lang="en-US" altLang="zh-CN" sz="2000" dirty="0" smtClean="0">
                <a:solidFill>
                  <a:srgbClr val="0000FF"/>
                </a:solidFill>
              </a:rPr>
              <a:t>else</a:t>
            </a:r>
          </a:p>
          <a:p>
            <a:pPr indent="1076325">
              <a:lnSpc>
                <a:spcPct val="100000"/>
              </a:lnSpc>
              <a:spcBef>
                <a:spcPts val="0"/>
              </a:spcBef>
            </a:pPr>
            <a:r>
              <a:rPr lang="en-US" altLang="zh-CN" sz="2000" dirty="0" err="1" smtClean="0"/>
              <a:t>maxValue</a:t>
            </a:r>
            <a:r>
              <a:rPr lang="en-US" altLang="zh-CN" sz="2000" dirty="0" smtClean="0"/>
              <a:t> = c;</a:t>
            </a:r>
          </a:p>
          <a:p>
            <a:pPr indent="358775">
              <a:lnSpc>
                <a:spcPct val="100000"/>
              </a:lnSpc>
              <a:spcBef>
                <a:spcPts val="0"/>
              </a:spcBef>
            </a:pPr>
            <a:r>
              <a:rPr lang="en-US" altLang="zh-CN" sz="2000" dirty="0" smtClean="0"/>
              <a:t>}</a:t>
            </a:r>
          </a:p>
          <a:p>
            <a:pPr indent="358775">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“The maximum value is ”</a:t>
            </a:r>
            <a:r>
              <a:rPr lang="en-US" altLang="zh-CN" sz="2000" dirty="0" smtClean="0"/>
              <a:t>&lt;&lt;</a:t>
            </a:r>
            <a:r>
              <a:rPr lang="en-US" altLang="zh-CN" sz="2000" dirty="0" err="1" smtClean="0"/>
              <a:t>maxValue</a:t>
            </a:r>
            <a:r>
              <a:rPr lang="en-US" altLang="zh-CN" sz="2000" dirty="0" smtClean="0"/>
              <a:t>&lt;&lt;</a:t>
            </a:r>
            <a:r>
              <a:rPr lang="en-US" altLang="zh-CN" sz="2000" dirty="0" err="1" smtClean="0"/>
              <a:t>endl</a:t>
            </a:r>
            <a:r>
              <a:rPr lang="en-US" altLang="zh-CN" sz="2000" dirty="0" smtClean="0"/>
              <a:t>;</a:t>
            </a:r>
          </a:p>
          <a:p>
            <a:pPr indent="358775">
              <a:lnSpc>
                <a:spcPct val="100000"/>
              </a:lnSpc>
              <a:spcBef>
                <a:spcPts val="0"/>
              </a:spcBef>
            </a:pPr>
            <a:r>
              <a:rPr lang="en-US" altLang="zh-CN" sz="2000" dirty="0" smtClean="0">
                <a:solidFill>
                  <a:srgbClr val="0000FF"/>
                </a:solidFill>
              </a:rPr>
              <a:t>return </a:t>
            </a:r>
            <a:r>
              <a:rPr lang="en-US" altLang="zh-CN" sz="2000" dirty="0" smtClean="0"/>
              <a:t>0;</a:t>
            </a:r>
          </a:p>
          <a:p>
            <a:pPr>
              <a:lnSpc>
                <a:spcPct val="10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3. if </a:t>
            </a:r>
            <a:r>
              <a:rPr lang="zh-CN" altLang="en-US" dirty="0"/>
              <a:t>语句</a:t>
            </a:r>
          </a:p>
        </p:txBody>
      </p:sp>
    </p:spTree>
    <p:extLst>
      <p:ext uri="{BB962C8B-B14F-4D97-AF65-F5344CB8AC3E}">
        <p14:creationId xmlns:p14="http://schemas.microsoft.com/office/powerpoint/2010/main" val="4231878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b="1" dirty="0" smtClean="0"/>
              <a:t>Dangling-else (</a:t>
            </a:r>
            <a:r>
              <a:rPr lang="zh-CN" altLang="en-US" sz="2800" b="1" dirty="0" smtClean="0"/>
              <a:t>二义性问题</a:t>
            </a:r>
            <a:r>
              <a:rPr lang="en-US" altLang="zh-CN" sz="2800" b="1" dirty="0" smtClean="0"/>
              <a:t>)</a:t>
            </a:r>
          </a:p>
          <a:p>
            <a:r>
              <a:rPr lang="zh-CN" altLang="en-US" dirty="0" smtClean="0"/>
              <a:t>阅读以下程序片段</a:t>
            </a:r>
            <a:r>
              <a:rPr lang="en-US" altLang="zh-CN" dirty="0" smtClean="0"/>
              <a:t>:</a:t>
            </a:r>
          </a:p>
          <a:p>
            <a:r>
              <a:rPr lang="en-US" altLang="zh-CN" dirty="0" err="1" smtClean="0">
                <a:solidFill>
                  <a:srgbClr val="0000FF"/>
                </a:solidFill>
              </a:rPr>
              <a:t>int</a:t>
            </a:r>
            <a:r>
              <a:rPr lang="en-US" altLang="zh-CN" dirty="0" smtClean="0">
                <a:solidFill>
                  <a:srgbClr val="0000FF"/>
                </a:solidFill>
              </a:rPr>
              <a:t> </a:t>
            </a:r>
            <a:r>
              <a:rPr lang="en-US" altLang="zh-CN" dirty="0" smtClean="0"/>
              <a:t>a = 20;</a:t>
            </a:r>
          </a:p>
          <a:p>
            <a:r>
              <a:rPr lang="en-US" altLang="zh-CN" dirty="0" smtClean="0">
                <a:solidFill>
                  <a:srgbClr val="0000FF"/>
                </a:solidFill>
              </a:rPr>
              <a:t>if</a:t>
            </a:r>
            <a:r>
              <a:rPr lang="en-US" altLang="zh-CN" dirty="0" smtClean="0"/>
              <a:t>(a&gt;=0)</a:t>
            </a:r>
          </a:p>
          <a:p>
            <a:r>
              <a:rPr lang="en-US" altLang="zh-CN" dirty="0" smtClean="0">
                <a:solidFill>
                  <a:srgbClr val="0000FF"/>
                </a:solidFill>
              </a:rPr>
              <a:t>if</a:t>
            </a:r>
            <a:r>
              <a:rPr lang="en-US" altLang="zh-CN" dirty="0" smtClean="0"/>
              <a:t>(a&lt;50)</a:t>
            </a:r>
          </a:p>
          <a:p>
            <a:pPr indent="358775"/>
            <a:r>
              <a:rPr lang="en-US" altLang="zh-CN" dirty="0" err="1" smtClean="0"/>
              <a:t>cout</a:t>
            </a:r>
            <a:r>
              <a:rPr lang="en-US" altLang="zh-CN" dirty="0" smtClean="0"/>
              <a:t>&lt;&lt;</a:t>
            </a:r>
            <a:r>
              <a:rPr lang="en-US" altLang="zh-CN" dirty="0" smtClean="0">
                <a:solidFill>
                  <a:schemeClr val="accent6">
                    <a:lumMod val="75000"/>
                  </a:schemeClr>
                </a:solidFill>
              </a:rPr>
              <a:t>“The value is valid!”</a:t>
            </a:r>
            <a:r>
              <a:rPr lang="en-US" altLang="zh-CN" dirty="0" smtClean="0"/>
              <a:t>&lt;&lt;</a:t>
            </a:r>
            <a:r>
              <a:rPr lang="en-US" altLang="zh-CN" dirty="0" err="1" smtClean="0"/>
              <a:t>endl</a:t>
            </a:r>
            <a:r>
              <a:rPr lang="en-US" altLang="zh-CN" dirty="0" smtClean="0"/>
              <a:t>;</a:t>
            </a:r>
          </a:p>
          <a:p>
            <a:r>
              <a:rPr lang="en-US" altLang="zh-CN" dirty="0" smtClean="0">
                <a:solidFill>
                  <a:srgbClr val="0000FF"/>
                </a:solidFill>
              </a:rPr>
              <a:t>else</a:t>
            </a:r>
          </a:p>
          <a:p>
            <a:pPr indent="358775">
              <a:spcAft>
                <a:spcPts val="1200"/>
              </a:spcAft>
            </a:pPr>
            <a:r>
              <a:rPr lang="en-US" altLang="zh-CN" dirty="0" err="1" smtClean="0"/>
              <a:t>cout</a:t>
            </a:r>
            <a:r>
              <a:rPr lang="en-US" altLang="zh-CN" dirty="0" smtClean="0"/>
              <a:t>&lt;&lt;</a:t>
            </a:r>
            <a:r>
              <a:rPr lang="en-US" altLang="zh-CN" dirty="0" smtClean="0">
                <a:solidFill>
                  <a:schemeClr val="accent6">
                    <a:lumMod val="75000"/>
                  </a:schemeClr>
                </a:solidFill>
              </a:rPr>
              <a:t>“The value is invalid!”</a:t>
            </a:r>
            <a:r>
              <a:rPr lang="en-US" altLang="zh-CN" dirty="0" smtClean="0"/>
              <a:t>&lt;&lt;</a:t>
            </a:r>
            <a:r>
              <a:rPr lang="en-US" altLang="zh-CN" dirty="0" err="1" smtClean="0"/>
              <a:t>endl</a:t>
            </a:r>
            <a:r>
              <a:rPr lang="en-US" altLang="zh-CN" dirty="0" smtClean="0"/>
              <a:t>;</a:t>
            </a:r>
          </a:p>
          <a:p>
            <a:r>
              <a:rPr lang="zh-CN" altLang="en-US" b="1" dirty="0" smtClean="0"/>
              <a:t>问题</a:t>
            </a:r>
            <a:r>
              <a:rPr lang="en-US" altLang="zh-CN" b="1" dirty="0" smtClean="0"/>
              <a:t>: </a:t>
            </a:r>
            <a:r>
              <a:rPr lang="zh-CN" altLang="en-US" dirty="0" smtClean="0"/>
              <a:t>哪一个 </a:t>
            </a:r>
            <a:r>
              <a:rPr lang="en-US" altLang="zh-CN" dirty="0" smtClean="0">
                <a:solidFill>
                  <a:srgbClr val="0000FF"/>
                </a:solidFill>
              </a:rPr>
              <a:t>if</a:t>
            </a:r>
            <a:r>
              <a:rPr lang="en-US" altLang="zh-CN" dirty="0" smtClean="0"/>
              <a:t> </a:t>
            </a:r>
            <a:r>
              <a:rPr lang="zh-CN" altLang="en-US" dirty="0" smtClean="0"/>
              <a:t>和 </a:t>
            </a:r>
            <a:r>
              <a:rPr lang="en-US" altLang="zh-CN" dirty="0" smtClean="0">
                <a:solidFill>
                  <a:srgbClr val="0000FF"/>
                </a:solidFill>
              </a:rPr>
              <a:t>else</a:t>
            </a:r>
            <a:r>
              <a:rPr lang="en-US" altLang="zh-CN" dirty="0" smtClean="0"/>
              <a:t> </a:t>
            </a:r>
            <a:r>
              <a:rPr lang="zh-CN" altLang="en-US" dirty="0" smtClean="0"/>
              <a:t>相配对</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2636912"/>
            <a:ext cx="2736304" cy="2052228"/>
          </a:xfrm>
          <a:prstGeom prst="rect">
            <a:avLst/>
          </a:prstGeom>
        </p:spPr>
      </p:pic>
    </p:spTree>
    <p:extLst>
      <p:ext uri="{BB962C8B-B14F-4D97-AF65-F5344CB8AC3E}">
        <p14:creationId xmlns:p14="http://schemas.microsoft.com/office/powerpoint/2010/main" val="18188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7" dur="500"/>
                                        <p:tgtEl>
                                          <p:spTgt spid="2">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12330" y="3193032"/>
            <a:ext cx="8020109" cy="2108176"/>
          </a:xfrm>
        </p:spPr>
        <p:style>
          <a:lnRef idx="2">
            <a:schemeClr val="accent2"/>
          </a:lnRef>
          <a:fillRef idx="1">
            <a:schemeClr val="lt1"/>
          </a:fillRef>
          <a:effectRef idx="0">
            <a:schemeClr val="accent2"/>
          </a:effectRef>
          <a:fontRef idx="minor">
            <a:schemeClr val="dk1"/>
          </a:fontRef>
        </p:style>
        <p:txBody>
          <a:bodyPr/>
          <a:lstStyle/>
          <a:p>
            <a:pPr>
              <a:lnSpc>
                <a:spcPct val="90000"/>
              </a:lnSpc>
              <a:spcBef>
                <a:spcPts val="0"/>
              </a:spcBef>
            </a:pPr>
            <a:r>
              <a:rPr lang="en-US" altLang="zh-CN" dirty="0" err="1">
                <a:solidFill>
                  <a:srgbClr val="0000FF"/>
                </a:solidFill>
              </a:rPr>
              <a:t>int</a:t>
            </a:r>
            <a:r>
              <a:rPr lang="en-US" altLang="zh-CN" dirty="0">
                <a:solidFill>
                  <a:srgbClr val="0000FF"/>
                </a:solidFill>
              </a:rPr>
              <a:t> </a:t>
            </a:r>
            <a:r>
              <a:rPr lang="en-US" altLang="zh-CN" dirty="0"/>
              <a:t>a = 20;</a:t>
            </a:r>
          </a:p>
          <a:p>
            <a:pPr>
              <a:lnSpc>
                <a:spcPct val="90000"/>
              </a:lnSpc>
              <a:spcBef>
                <a:spcPts val="0"/>
              </a:spcBef>
            </a:pPr>
            <a:r>
              <a:rPr lang="en-US" altLang="zh-CN" dirty="0">
                <a:solidFill>
                  <a:srgbClr val="0000FF"/>
                </a:solidFill>
              </a:rPr>
              <a:t>if</a:t>
            </a:r>
            <a:r>
              <a:rPr lang="en-US" altLang="zh-CN" dirty="0"/>
              <a:t>(a&gt;=0)</a:t>
            </a:r>
          </a:p>
          <a:p>
            <a:pPr indent="358775">
              <a:lnSpc>
                <a:spcPct val="90000"/>
              </a:lnSpc>
              <a:spcBef>
                <a:spcPts val="0"/>
              </a:spcBef>
            </a:pPr>
            <a:r>
              <a:rPr lang="en-US" altLang="zh-CN" dirty="0">
                <a:solidFill>
                  <a:srgbClr val="0000FF"/>
                </a:solidFill>
              </a:rPr>
              <a:t>if</a:t>
            </a:r>
            <a:r>
              <a:rPr lang="en-US" altLang="zh-CN" dirty="0"/>
              <a:t>(a&lt;50)</a:t>
            </a:r>
          </a:p>
          <a:p>
            <a:pPr indent="717550">
              <a:lnSpc>
                <a:spcPct val="90000"/>
              </a:lnSpc>
              <a:spcBef>
                <a:spcPts val="0"/>
              </a:spcBef>
            </a:pPr>
            <a:r>
              <a:rPr lang="en-US" altLang="zh-CN" dirty="0" err="1"/>
              <a:t>cout</a:t>
            </a:r>
            <a:r>
              <a:rPr lang="en-US" altLang="zh-CN" dirty="0"/>
              <a:t>&lt;&lt;</a:t>
            </a:r>
            <a:r>
              <a:rPr lang="en-US" altLang="zh-CN" dirty="0">
                <a:solidFill>
                  <a:schemeClr val="accent6">
                    <a:lumMod val="75000"/>
                  </a:schemeClr>
                </a:solidFill>
              </a:rPr>
              <a:t>“The value is valid!”</a:t>
            </a:r>
            <a:r>
              <a:rPr lang="en-US" altLang="zh-CN" dirty="0"/>
              <a:t>&lt;&lt;</a:t>
            </a:r>
            <a:r>
              <a:rPr lang="en-US" altLang="zh-CN" dirty="0" err="1"/>
              <a:t>endl</a:t>
            </a:r>
            <a:r>
              <a:rPr lang="en-US" altLang="zh-CN" dirty="0"/>
              <a:t>;</a:t>
            </a:r>
          </a:p>
          <a:p>
            <a:pPr>
              <a:lnSpc>
                <a:spcPct val="90000"/>
              </a:lnSpc>
              <a:spcBef>
                <a:spcPts val="0"/>
              </a:spcBef>
            </a:pPr>
            <a:r>
              <a:rPr lang="en-US" altLang="zh-CN" dirty="0">
                <a:solidFill>
                  <a:srgbClr val="0000FF"/>
                </a:solidFill>
              </a:rPr>
              <a:t>else</a:t>
            </a:r>
          </a:p>
          <a:p>
            <a:pPr indent="358775">
              <a:lnSpc>
                <a:spcPct val="90000"/>
              </a:lnSpc>
              <a:spcBef>
                <a:spcPts val="0"/>
              </a:spcBef>
              <a:spcAft>
                <a:spcPts val="1200"/>
              </a:spcAft>
            </a:pPr>
            <a:r>
              <a:rPr lang="en-US" altLang="zh-CN" dirty="0" err="1"/>
              <a:t>cout</a:t>
            </a:r>
            <a:r>
              <a:rPr lang="en-US" altLang="zh-CN" dirty="0"/>
              <a:t>&lt;&lt;</a:t>
            </a:r>
            <a:r>
              <a:rPr lang="en-US" altLang="zh-CN" dirty="0">
                <a:solidFill>
                  <a:schemeClr val="accent6">
                    <a:lumMod val="75000"/>
                  </a:schemeClr>
                </a:solidFill>
              </a:rPr>
              <a:t>“The value is invalid!”</a:t>
            </a:r>
            <a:r>
              <a:rPr lang="en-US" altLang="zh-CN" dirty="0"/>
              <a:t>&lt;&lt;</a:t>
            </a:r>
            <a:r>
              <a:rPr lang="en-US" altLang="zh-CN" dirty="0" err="1"/>
              <a:t>endl</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dirty="0"/>
              <a:t>3. if </a:t>
            </a:r>
            <a:r>
              <a:rPr lang="zh-CN" altLang="en-US" dirty="0"/>
              <a:t>语句</a:t>
            </a:r>
          </a:p>
        </p:txBody>
      </p:sp>
      <p:sp>
        <p:nvSpPr>
          <p:cNvPr id="5" name="内容占位符 1"/>
          <p:cNvSpPr txBox="1">
            <a:spLocks/>
          </p:cNvSpPr>
          <p:nvPr/>
        </p:nvSpPr>
        <p:spPr>
          <a:xfrm>
            <a:off x="512330" y="984993"/>
            <a:ext cx="8020109" cy="208396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0" indent="0" algn="just" defTabSz="914400" rtl="0" eaLnBrk="1" latinLnBrk="0" hangingPunct="1">
              <a:lnSpc>
                <a:spcPct val="120000"/>
              </a:lnSpc>
              <a:spcBef>
                <a:spcPct val="20000"/>
              </a:spcBef>
              <a:buFontTx/>
              <a:buNone/>
              <a:defRPr sz="2400" kern="1200" baseline="0">
                <a:solidFill>
                  <a:schemeClr val="tx1"/>
                </a:solidFill>
                <a:latin typeface="Arial" panose="020B0604020202020204" pitchFamily="34" charset="0"/>
                <a:ea typeface="微软雅黑" pitchFamily="34" charset="-122"/>
                <a:cs typeface="Arial" panose="020B0604020202020204" pitchFamily="34" charset="0"/>
              </a:defRPr>
            </a:lvl1pPr>
            <a:lvl2pPr marL="457200" indent="0" algn="just" defTabSz="914400" rtl="0" eaLnBrk="1" latinLnBrk="0" hangingPunct="1">
              <a:spcBef>
                <a:spcPct val="20000"/>
              </a:spcBef>
              <a:buFontTx/>
              <a:buNone/>
              <a:defRPr sz="2400" kern="1200">
                <a:solidFill>
                  <a:schemeClr val="tx1"/>
                </a:solidFill>
                <a:latin typeface="Times New Roman" pitchFamily="18" charset="0"/>
                <a:ea typeface="微软雅黑" pitchFamily="34" charset="-122"/>
                <a:cs typeface="Times New Roman" pitchFamily="18" charset="0"/>
              </a:defRPr>
            </a:lvl2pPr>
            <a:lvl3pPr marL="914400" indent="0" algn="just" defTabSz="914400" rtl="0" eaLnBrk="1" latinLnBrk="0" hangingPunct="1">
              <a:spcBef>
                <a:spcPct val="20000"/>
              </a:spcBef>
              <a:buFontTx/>
              <a:buNone/>
              <a:defRPr sz="2400" kern="1200">
                <a:solidFill>
                  <a:schemeClr val="tx1"/>
                </a:solidFill>
                <a:latin typeface="Times New Roman" pitchFamily="18" charset="0"/>
                <a:ea typeface="微软雅黑" pitchFamily="34" charset="-122"/>
                <a:cs typeface="Times New Roman" pitchFamily="18" charset="0"/>
              </a:defRPr>
            </a:lvl3pPr>
            <a:lvl4pPr marL="1371600" indent="0" algn="just" defTabSz="914400" rtl="0" eaLnBrk="1" latinLnBrk="0" hangingPunct="1">
              <a:spcBef>
                <a:spcPct val="20000"/>
              </a:spcBef>
              <a:buFontTx/>
              <a:buNone/>
              <a:defRPr sz="2400" kern="1200">
                <a:solidFill>
                  <a:schemeClr val="tx1"/>
                </a:solidFill>
                <a:latin typeface="Times New Roman" pitchFamily="18" charset="0"/>
                <a:ea typeface="微软雅黑" pitchFamily="34" charset="-122"/>
                <a:cs typeface="Times New Roman" pitchFamily="18" charset="0"/>
              </a:defRPr>
            </a:lvl4pPr>
            <a:lvl5pPr marL="1828800" indent="0" algn="just" defTabSz="914400" rtl="0" eaLnBrk="1" latinLnBrk="0" hangingPunct="1">
              <a:spcBef>
                <a:spcPct val="20000"/>
              </a:spcBef>
              <a:buFontTx/>
              <a:buNone/>
              <a:defRPr sz="2400" kern="1200">
                <a:solidFill>
                  <a:schemeClr val="tx1"/>
                </a:solidFill>
                <a:latin typeface="Times New Roman" pitchFamily="18" charset="0"/>
                <a:ea typeface="微软雅黑" pitchFamily="34"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a = 20;</a:t>
            </a:r>
          </a:p>
          <a:p>
            <a:pPr>
              <a:lnSpc>
                <a:spcPct val="90000"/>
              </a:lnSpc>
              <a:spcBef>
                <a:spcPts val="0"/>
              </a:spcBef>
            </a:pPr>
            <a:r>
              <a:rPr lang="en-US" altLang="zh-CN" dirty="0" smtClean="0">
                <a:solidFill>
                  <a:srgbClr val="0000FF"/>
                </a:solidFill>
              </a:rPr>
              <a:t>if</a:t>
            </a:r>
            <a:r>
              <a:rPr lang="en-US" altLang="zh-CN" dirty="0" smtClean="0"/>
              <a:t>(a&gt;=0)</a:t>
            </a:r>
          </a:p>
          <a:p>
            <a:pPr indent="358775">
              <a:lnSpc>
                <a:spcPct val="90000"/>
              </a:lnSpc>
              <a:spcBef>
                <a:spcPts val="0"/>
              </a:spcBef>
            </a:pPr>
            <a:r>
              <a:rPr lang="en-US" altLang="zh-CN" dirty="0" smtClean="0">
                <a:solidFill>
                  <a:srgbClr val="0000FF"/>
                </a:solidFill>
              </a:rPr>
              <a:t>if</a:t>
            </a:r>
            <a:r>
              <a:rPr lang="en-US" altLang="zh-CN" dirty="0" smtClean="0"/>
              <a:t>(a&lt;50)</a:t>
            </a:r>
          </a:p>
          <a:p>
            <a:pPr indent="717550">
              <a:lnSpc>
                <a:spcPct val="9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“The value is valid!”</a:t>
            </a:r>
            <a:r>
              <a:rPr lang="en-US" altLang="zh-CN" dirty="0" smtClean="0"/>
              <a:t>&lt;&lt;</a:t>
            </a:r>
            <a:r>
              <a:rPr lang="en-US" altLang="zh-CN" dirty="0" err="1" smtClean="0"/>
              <a:t>endl</a:t>
            </a:r>
            <a:r>
              <a:rPr lang="en-US" altLang="zh-CN" dirty="0" smtClean="0"/>
              <a:t>;</a:t>
            </a:r>
          </a:p>
          <a:p>
            <a:pPr indent="358775">
              <a:lnSpc>
                <a:spcPct val="90000"/>
              </a:lnSpc>
              <a:spcBef>
                <a:spcPts val="0"/>
              </a:spcBef>
            </a:pPr>
            <a:r>
              <a:rPr lang="en-US" altLang="zh-CN" dirty="0" smtClean="0">
                <a:solidFill>
                  <a:srgbClr val="0000FF"/>
                </a:solidFill>
              </a:rPr>
              <a:t>else</a:t>
            </a:r>
          </a:p>
          <a:p>
            <a:pPr indent="717550">
              <a:lnSpc>
                <a:spcPct val="90000"/>
              </a:lnSpc>
              <a:spcBef>
                <a:spcPts val="0"/>
              </a:spcBef>
              <a:spcAft>
                <a:spcPts val="1200"/>
              </a:spcAft>
            </a:pPr>
            <a:r>
              <a:rPr lang="en-US" altLang="zh-CN" dirty="0" err="1" smtClean="0"/>
              <a:t>cout</a:t>
            </a:r>
            <a:r>
              <a:rPr lang="en-US" altLang="zh-CN" dirty="0" smtClean="0"/>
              <a:t>&lt;&lt;</a:t>
            </a:r>
            <a:r>
              <a:rPr lang="en-US" altLang="zh-CN" dirty="0" smtClean="0">
                <a:solidFill>
                  <a:schemeClr val="accent6">
                    <a:lumMod val="75000"/>
                  </a:schemeClr>
                </a:solidFill>
              </a:rPr>
              <a:t>“The value is invalid!”</a:t>
            </a:r>
            <a:r>
              <a:rPr lang="en-US" altLang="zh-CN" dirty="0" smtClean="0"/>
              <a:t>&lt;&lt;</a:t>
            </a:r>
            <a:r>
              <a:rPr lang="en-US" altLang="zh-CN" dirty="0" err="1" smtClean="0"/>
              <a:t>endl</a:t>
            </a:r>
            <a:r>
              <a:rPr lang="en-US" altLang="zh-CN" dirty="0" smtClean="0"/>
              <a:t>;</a:t>
            </a:r>
            <a:endParaRPr lang="en-US" altLang="zh-CN" dirty="0"/>
          </a:p>
        </p:txBody>
      </p:sp>
      <p:sp>
        <p:nvSpPr>
          <p:cNvPr id="6" name="矩形 5"/>
          <p:cNvSpPr/>
          <p:nvPr/>
        </p:nvSpPr>
        <p:spPr>
          <a:xfrm>
            <a:off x="6660232" y="1666936"/>
            <a:ext cx="1440160" cy="7200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b="1" dirty="0" smtClean="0">
                <a:latin typeface="Arial" panose="020B0604020202020204" pitchFamily="34" charset="0"/>
                <a:ea typeface="微软雅黑" panose="020B0503020204020204" pitchFamily="34" charset="-122"/>
                <a:cs typeface="Arial" panose="020B0604020202020204" pitchFamily="34" charset="0"/>
              </a:rPr>
              <a:t>形式 </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1</a:t>
            </a:r>
            <a:endParaRPr lang="zh-CN" altLang="en-US" sz="2400" b="1" dirty="0">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6660232" y="3928790"/>
            <a:ext cx="1440160" cy="7200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b="1" dirty="0" smtClean="0">
                <a:latin typeface="Arial" panose="020B0604020202020204" pitchFamily="34" charset="0"/>
                <a:ea typeface="微软雅黑" panose="020B0503020204020204" pitchFamily="34" charset="-122"/>
                <a:cs typeface="Arial" panose="020B0604020202020204" pitchFamily="34" charset="0"/>
              </a:rPr>
              <a:t>形式</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 2</a:t>
            </a:r>
            <a:endParaRPr lang="zh-CN" altLang="en-US" sz="2400" b="1" dirty="0">
              <a:latin typeface="Arial" panose="020B0604020202020204" pitchFamily="34" charset="0"/>
              <a:ea typeface="微软雅黑" panose="020B0503020204020204" pitchFamily="34" charset="-122"/>
              <a:cs typeface="Arial" panose="020B0604020202020204" pitchFamily="34" charset="0"/>
            </a:endParaRPr>
          </a:p>
        </p:txBody>
      </p:sp>
      <p:sp>
        <p:nvSpPr>
          <p:cNvPr id="8" name="笑脸 7"/>
          <p:cNvSpPr/>
          <p:nvPr/>
        </p:nvSpPr>
        <p:spPr>
          <a:xfrm>
            <a:off x="3923928" y="1052736"/>
            <a:ext cx="864096" cy="864096"/>
          </a:xfrm>
          <a:prstGeom prst="smileyFace">
            <a:avLst/>
          </a:prstGeom>
          <a:solidFill>
            <a:srgbClr val="FFFF00"/>
          </a:solidFill>
          <a:ln w="38100">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矩形 8"/>
          <p:cNvSpPr/>
          <p:nvPr/>
        </p:nvSpPr>
        <p:spPr>
          <a:xfrm>
            <a:off x="512330" y="5445224"/>
            <a:ext cx="8020109" cy="5197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说明</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else</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总与其上面最近的未配对的且可见的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if</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配对</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512330" y="6090957"/>
            <a:ext cx="8020109" cy="65041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建议</a:t>
            </a: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即使</a:t>
            </a:r>
            <a:r>
              <a:rPr lang="zh-CN" altLang="en-US"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if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或</a:t>
            </a: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else</a:t>
            </a: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后面的语句部分只包含一个简单语句时</a:t>
            </a: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也用</a:t>
            </a:r>
            <a:r>
              <a:rPr lang="zh-CN" altLang="en-US"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一对花括号 </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将其括起来。</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1300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9"/>
            <a:ext cx="8496944" cy="5877272"/>
          </a:xfrm>
        </p:spPr>
        <p:txBody>
          <a:bodyPr>
            <a:normAutofit/>
          </a:bodyPr>
          <a:lstStyle/>
          <a:p>
            <a:r>
              <a:rPr lang="zh-CN" altLang="en-US" b="1" dirty="0" smtClean="0">
                <a:solidFill>
                  <a:srgbClr val="FF0000"/>
                </a:solidFill>
              </a:rPr>
              <a:t>条件运算符</a:t>
            </a:r>
            <a:r>
              <a:rPr lang="en-US" altLang="zh-CN" b="1" dirty="0" smtClean="0">
                <a:solidFill>
                  <a:srgbClr val="FF0000"/>
                </a:solidFill>
              </a:rPr>
              <a:t> </a:t>
            </a:r>
            <a:r>
              <a:rPr lang="zh-CN" altLang="en-US" dirty="0" smtClean="0"/>
              <a:t>是</a:t>
            </a:r>
            <a:r>
              <a:rPr lang="en-US" altLang="zh-CN" dirty="0" smtClean="0"/>
              <a:t>C++</a:t>
            </a:r>
            <a:r>
              <a:rPr lang="zh-CN" altLang="en-US" dirty="0" smtClean="0"/>
              <a:t>中的唯一一个 </a:t>
            </a:r>
            <a:r>
              <a:rPr lang="zh-CN" altLang="en-US" b="1" dirty="0" smtClean="0">
                <a:solidFill>
                  <a:srgbClr val="0000FF"/>
                </a:solidFill>
              </a:rPr>
              <a:t>三目运算符</a:t>
            </a:r>
            <a:r>
              <a:rPr lang="zh-CN" altLang="en-US" dirty="0" smtClean="0"/>
              <a:t>。条件运算符可以将简单的 </a:t>
            </a:r>
            <a:r>
              <a:rPr lang="en-US" altLang="zh-CN" dirty="0" smtClean="0">
                <a:solidFill>
                  <a:srgbClr val="0000FF"/>
                </a:solidFill>
              </a:rPr>
              <a:t>if-else</a:t>
            </a:r>
            <a:r>
              <a:rPr lang="en-US" altLang="zh-CN" dirty="0" smtClean="0"/>
              <a:t> </a:t>
            </a:r>
            <a:r>
              <a:rPr lang="zh-CN" altLang="en-US" dirty="0" smtClean="0"/>
              <a:t>测试条件嵌入在一个表达式中。</a:t>
            </a:r>
            <a:endParaRPr lang="en-US" altLang="zh-CN" dirty="0" smtClean="0"/>
          </a:p>
          <a:p>
            <a:r>
              <a:rPr lang="zh-CN" altLang="en-US" b="1" dirty="0" smtClean="0"/>
              <a:t>格式</a:t>
            </a:r>
            <a:r>
              <a:rPr lang="en-US" altLang="zh-CN" dirty="0" smtClean="0"/>
              <a:t>: </a:t>
            </a:r>
          </a:p>
          <a:p>
            <a:pPr indent="358775">
              <a:spcAft>
                <a:spcPts val="1200"/>
              </a:spcAft>
            </a:pPr>
            <a:r>
              <a:rPr lang="en-US" altLang="zh-CN" dirty="0" smtClean="0">
                <a:solidFill>
                  <a:srgbClr val="FF3399"/>
                </a:solidFill>
              </a:rPr>
              <a:t>[condition] </a:t>
            </a:r>
            <a:r>
              <a:rPr lang="en-US" altLang="zh-CN" b="1" dirty="0" smtClean="0">
                <a:solidFill>
                  <a:srgbClr val="0000FF"/>
                </a:solidFill>
              </a:rPr>
              <a:t>?</a:t>
            </a:r>
            <a:r>
              <a:rPr lang="en-US" altLang="zh-CN" dirty="0" smtClean="0"/>
              <a:t> </a:t>
            </a:r>
            <a:r>
              <a:rPr lang="en-US" altLang="zh-CN" dirty="0" smtClean="0">
                <a:solidFill>
                  <a:srgbClr val="FF3399"/>
                </a:solidFill>
              </a:rPr>
              <a:t>[expression1] </a:t>
            </a:r>
            <a:r>
              <a:rPr lang="en-US" altLang="zh-CN" b="1" dirty="0" smtClean="0">
                <a:solidFill>
                  <a:srgbClr val="0000FF"/>
                </a:solidFill>
              </a:rPr>
              <a:t>:</a:t>
            </a:r>
            <a:r>
              <a:rPr lang="en-US" altLang="zh-CN" dirty="0" smtClean="0"/>
              <a:t> </a:t>
            </a:r>
            <a:r>
              <a:rPr lang="en-US" altLang="zh-CN" dirty="0" smtClean="0">
                <a:solidFill>
                  <a:srgbClr val="FF3399"/>
                </a:solidFill>
              </a:rPr>
              <a:t>[expression2]</a:t>
            </a:r>
            <a:r>
              <a:rPr lang="en-US" altLang="zh-CN" b="1" dirty="0" smtClean="0"/>
              <a:t>;</a:t>
            </a:r>
          </a:p>
          <a:p>
            <a:pPr>
              <a:spcAft>
                <a:spcPts val="600"/>
              </a:spcAft>
            </a:pPr>
            <a:r>
              <a:rPr lang="zh-CN" altLang="en-US" b="1" dirty="0" smtClean="0">
                <a:solidFill>
                  <a:srgbClr val="0000FF"/>
                </a:solidFill>
              </a:rPr>
              <a:t>执行</a:t>
            </a:r>
            <a:r>
              <a:rPr lang="en-US" altLang="zh-CN" b="1" dirty="0" smtClean="0"/>
              <a:t>: </a:t>
            </a:r>
            <a:r>
              <a:rPr lang="zh-CN" altLang="en-US" dirty="0" smtClean="0"/>
              <a:t>首先</a:t>
            </a:r>
            <a:r>
              <a:rPr lang="en-US" altLang="zh-CN" dirty="0" smtClean="0"/>
              <a:t>, </a:t>
            </a:r>
            <a:r>
              <a:rPr lang="zh-CN" altLang="en-US" dirty="0" smtClean="0"/>
              <a:t>计算表达式 </a:t>
            </a:r>
            <a:r>
              <a:rPr lang="en-US" altLang="zh-CN" dirty="0" smtClean="0">
                <a:solidFill>
                  <a:srgbClr val="FF3399"/>
                </a:solidFill>
              </a:rPr>
              <a:t>[condition]</a:t>
            </a:r>
            <a:r>
              <a:rPr lang="en-US" altLang="zh-CN" dirty="0" smtClean="0"/>
              <a:t> </a:t>
            </a:r>
            <a:r>
              <a:rPr lang="zh-CN" altLang="en-US" dirty="0" smtClean="0"/>
              <a:t>的逻辑值。若其值为</a:t>
            </a:r>
            <a:r>
              <a:rPr lang="en-US" altLang="zh-CN" dirty="0" smtClean="0"/>
              <a:t> </a:t>
            </a:r>
            <a:r>
              <a:rPr lang="en-US" altLang="zh-CN" dirty="0" smtClean="0">
                <a:solidFill>
                  <a:srgbClr val="FF0000"/>
                </a:solidFill>
              </a:rPr>
              <a:t>true</a:t>
            </a:r>
            <a:r>
              <a:rPr lang="en-US" altLang="zh-CN" dirty="0" smtClean="0"/>
              <a:t>, </a:t>
            </a:r>
            <a:r>
              <a:rPr lang="zh-CN" altLang="en-US" dirty="0" smtClean="0"/>
              <a:t>计算表达式 </a:t>
            </a:r>
            <a:r>
              <a:rPr lang="en-US" altLang="zh-CN" dirty="0" smtClean="0">
                <a:solidFill>
                  <a:srgbClr val="FF3399"/>
                </a:solidFill>
              </a:rPr>
              <a:t>[expression1]</a:t>
            </a:r>
            <a:r>
              <a:rPr lang="en-US" altLang="zh-CN" dirty="0" smtClean="0"/>
              <a:t>, </a:t>
            </a:r>
            <a:r>
              <a:rPr lang="zh-CN" altLang="en-US" dirty="0" smtClean="0"/>
              <a:t>并将表达式 </a:t>
            </a:r>
            <a:r>
              <a:rPr lang="en-US" altLang="zh-CN" dirty="0" smtClean="0">
                <a:solidFill>
                  <a:srgbClr val="FF3399"/>
                </a:solidFill>
              </a:rPr>
              <a:t>[expression1] </a:t>
            </a:r>
            <a:r>
              <a:rPr lang="zh-CN" altLang="en-US" dirty="0" smtClean="0"/>
              <a:t>的值作为整个条件表达式的结果</a:t>
            </a:r>
            <a:r>
              <a:rPr lang="en-US" altLang="zh-CN" dirty="0" smtClean="0"/>
              <a:t>; </a:t>
            </a:r>
            <a:r>
              <a:rPr lang="zh-CN" altLang="en-US" dirty="0" smtClean="0"/>
              <a:t>否则</a:t>
            </a:r>
            <a:r>
              <a:rPr lang="en-US" altLang="zh-CN" dirty="0" smtClean="0"/>
              <a:t>, </a:t>
            </a:r>
            <a:r>
              <a:rPr lang="zh-CN" altLang="en-US" dirty="0" smtClean="0"/>
              <a:t>计算表达式</a:t>
            </a:r>
            <a:r>
              <a:rPr lang="en-US" altLang="zh-CN" dirty="0" smtClean="0"/>
              <a:t> </a:t>
            </a:r>
            <a:r>
              <a:rPr lang="en-US" altLang="zh-CN" dirty="0" smtClean="0">
                <a:solidFill>
                  <a:srgbClr val="FF3399"/>
                </a:solidFill>
              </a:rPr>
              <a:t>[expression2]</a:t>
            </a:r>
            <a:r>
              <a:rPr lang="en-US" altLang="zh-CN" dirty="0" smtClean="0"/>
              <a:t>, </a:t>
            </a:r>
            <a:r>
              <a:rPr lang="zh-CN" altLang="en-US" dirty="0" smtClean="0"/>
              <a:t>并将表达式 </a:t>
            </a:r>
            <a:r>
              <a:rPr lang="en-US" altLang="zh-CN" dirty="0" smtClean="0">
                <a:solidFill>
                  <a:srgbClr val="FF3399"/>
                </a:solidFill>
              </a:rPr>
              <a:t>[expression2] </a:t>
            </a:r>
            <a:r>
              <a:rPr lang="zh-CN" altLang="en-US" dirty="0" smtClean="0"/>
              <a:t>的值作为整个条件表达式的结果。</a:t>
            </a:r>
            <a:endParaRPr lang="en-US" altLang="zh-CN" dirty="0" smtClean="0"/>
          </a:p>
          <a:p>
            <a:r>
              <a:rPr lang="zh-CN" altLang="en-US" dirty="0" smtClean="0"/>
              <a:t>例如</a:t>
            </a:r>
            <a:r>
              <a:rPr lang="en-US" altLang="zh-CN" dirty="0" smtClean="0"/>
              <a:t>:  </a:t>
            </a:r>
          </a:p>
          <a:p>
            <a:r>
              <a:rPr lang="en-US" altLang="zh-CN" dirty="0" err="1" smtClean="0">
                <a:solidFill>
                  <a:srgbClr val="0000FF"/>
                </a:solidFill>
              </a:rPr>
              <a:t>int</a:t>
            </a:r>
            <a:r>
              <a:rPr lang="en-US" altLang="zh-CN" dirty="0" smtClean="0"/>
              <a:t> a = 2, b = 3, m;</a:t>
            </a:r>
          </a:p>
          <a:p>
            <a:pPr>
              <a:spcBef>
                <a:spcPts val="0"/>
              </a:spcBef>
            </a:pPr>
            <a:r>
              <a:rPr lang="en-US" altLang="zh-CN" dirty="0" smtClean="0"/>
              <a:t>m = (a&gt;b) </a:t>
            </a:r>
            <a:r>
              <a:rPr lang="en-US" altLang="zh-CN" dirty="0" smtClean="0">
                <a:solidFill>
                  <a:srgbClr val="0000FF"/>
                </a:solidFill>
              </a:rPr>
              <a:t>?</a:t>
            </a:r>
            <a:r>
              <a:rPr lang="en-US" altLang="zh-CN" dirty="0" smtClean="0"/>
              <a:t> a </a:t>
            </a:r>
            <a:r>
              <a:rPr lang="en-US" altLang="zh-CN" b="1" dirty="0" smtClean="0">
                <a:solidFill>
                  <a:srgbClr val="0000FF"/>
                </a:solidFill>
              </a:rPr>
              <a:t>:</a:t>
            </a:r>
            <a:r>
              <a:rPr lang="en-US" altLang="zh-CN" dirty="0" smtClean="0"/>
              <a:t> b;  </a:t>
            </a:r>
            <a:r>
              <a:rPr lang="en-US" altLang="zh-CN" dirty="0" smtClean="0">
                <a:solidFill>
                  <a:srgbClr val="00B050"/>
                </a:solidFill>
              </a:rPr>
              <a:t>// </a:t>
            </a:r>
            <a:r>
              <a:rPr lang="zh-CN" altLang="en-US" dirty="0" smtClean="0">
                <a:solidFill>
                  <a:srgbClr val="00B050"/>
                </a:solidFill>
              </a:rPr>
              <a:t>计算 </a:t>
            </a:r>
            <a:r>
              <a:rPr lang="en-US" altLang="zh-CN" dirty="0" smtClean="0">
                <a:solidFill>
                  <a:srgbClr val="00B050"/>
                </a:solidFill>
              </a:rPr>
              <a:t>a </a:t>
            </a:r>
            <a:r>
              <a:rPr lang="zh-CN" altLang="en-US" dirty="0" smtClean="0">
                <a:solidFill>
                  <a:srgbClr val="00B050"/>
                </a:solidFill>
              </a:rPr>
              <a:t>和</a:t>
            </a:r>
            <a:r>
              <a:rPr lang="en-US" altLang="zh-CN" dirty="0" smtClean="0">
                <a:solidFill>
                  <a:srgbClr val="00B050"/>
                </a:solidFill>
              </a:rPr>
              <a:t> b </a:t>
            </a:r>
            <a:r>
              <a:rPr lang="zh-CN" altLang="en-US" dirty="0" smtClean="0">
                <a:solidFill>
                  <a:srgbClr val="00B050"/>
                </a:solidFill>
              </a:rPr>
              <a:t>的最大值</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smtClean="0"/>
              <a:t>4. </a:t>
            </a:r>
            <a:r>
              <a:rPr lang="zh-CN" altLang="en-US" dirty="0" smtClean="0"/>
              <a:t>条件运算符</a:t>
            </a:r>
            <a:endParaRPr lang="zh-CN" altLang="en-US" dirty="0"/>
          </a:p>
        </p:txBody>
      </p:sp>
    </p:spTree>
    <p:extLst>
      <p:ext uri="{BB962C8B-B14F-4D97-AF65-F5344CB8AC3E}">
        <p14:creationId xmlns:p14="http://schemas.microsoft.com/office/powerpoint/2010/main" val="123649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b="1" dirty="0" smtClean="0">
                <a:solidFill>
                  <a:srgbClr val="FF0000"/>
                </a:solidFill>
              </a:rPr>
              <a:t>switch</a:t>
            </a:r>
            <a:r>
              <a:rPr lang="en-US" altLang="zh-CN" sz="2800" b="1" dirty="0" smtClean="0"/>
              <a:t> </a:t>
            </a:r>
            <a:r>
              <a:rPr lang="zh-CN" altLang="en-US" sz="2800" b="1" dirty="0" smtClean="0"/>
              <a:t>语句</a:t>
            </a:r>
            <a:r>
              <a:rPr lang="en-US" altLang="zh-CN" sz="2800" b="1" dirty="0" smtClean="0"/>
              <a:t>:</a:t>
            </a:r>
          </a:p>
          <a:p>
            <a:pPr>
              <a:spcAft>
                <a:spcPts val="600"/>
              </a:spcAft>
            </a:pPr>
            <a:r>
              <a:rPr lang="en-US" altLang="zh-CN" b="1" dirty="0" smtClean="0">
                <a:solidFill>
                  <a:srgbClr val="FF0000"/>
                </a:solidFill>
              </a:rPr>
              <a:t>switch</a:t>
            </a:r>
            <a:r>
              <a:rPr lang="en-US" altLang="zh-CN" dirty="0" smtClean="0"/>
              <a:t> </a:t>
            </a:r>
            <a:r>
              <a:rPr lang="zh-CN" altLang="en-US" dirty="0" smtClean="0"/>
              <a:t>语句也是一种</a:t>
            </a:r>
            <a:r>
              <a:rPr lang="zh-CN" altLang="en-US" b="1" dirty="0" smtClean="0">
                <a:solidFill>
                  <a:srgbClr val="0000FF"/>
                </a:solidFill>
              </a:rPr>
              <a:t>分支语句</a:t>
            </a:r>
            <a:r>
              <a:rPr lang="en-US" altLang="zh-CN" dirty="0" smtClean="0"/>
              <a:t>, </a:t>
            </a:r>
            <a:r>
              <a:rPr lang="zh-CN" altLang="en-US" dirty="0" smtClean="0"/>
              <a:t>它提供了一种更为方便的方式来实现深层次的 </a:t>
            </a:r>
            <a:r>
              <a:rPr lang="en-US" altLang="zh-CN" dirty="0" smtClean="0">
                <a:solidFill>
                  <a:srgbClr val="FF0000"/>
                </a:solidFill>
              </a:rPr>
              <a:t>if</a:t>
            </a:r>
            <a:r>
              <a:rPr lang="en-US" altLang="zh-CN" dirty="0" smtClean="0"/>
              <a:t>/</a:t>
            </a:r>
            <a:r>
              <a:rPr lang="en-US" altLang="zh-CN" dirty="0" smtClean="0">
                <a:solidFill>
                  <a:srgbClr val="FF0000"/>
                </a:solidFill>
              </a:rPr>
              <a:t>else</a:t>
            </a:r>
            <a:r>
              <a:rPr lang="en-US" altLang="zh-CN" dirty="0" smtClean="0"/>
              <a:t> </a:t>
            </a:r>
            <a:r>
              <a:rPr lang="zh-CN" altLang="en-US" dirty="0" smtClean="0"/>
              <a:t>嵌套逻辑。</a:t>
            </a:r>
            <a:endParaRPr lang="en-US" altLang="zh-CN" dirty="0" smtClean="0"/>
          </a:p>
          <a:p>
            <a:r>
              <a:rPr lang="zh-CN" altLang="en-US" b="1" dirty="0" smtClean="0"/>
              <a:t>格式</a:t>
            </a:r>
            <a:r>
              <a:rPr lang="en-US" altLang="zh-CN" b="1" dirty="0" smtClean="0"/>
              <a:t>:</a:t>
            </a:r>
            <a:endParaRPr lang="en-US" altLang="zh-CN" b="1" dirty="0"/>
          </a:p>
          <a:p>
            <a:pPr>
              <a:lnSpc>
                <a:spcPct val="110000"/>
              </a:lnSpc>
              <a:spcBef>
                <a:spcPts val="0"/>
              </a:spcBef>
            </a:pPr>
            <a:r>
              <a:rPr lang="en-US" altLang="zh-CN" dirty="0" smtClean="0">
                <a:solidFill>
                  <a:srgbClr val="FF0000"/>
                </a:solidFill>
              </a:rPr>
              <a:t>switch</a:t>
            </a:r>
            <a:r>
              <a:rPr lang="en-US" altLang="zh-CN" b="1" dirty="0" smtClean="0">
                <a:solidFill>
                  <a:srgbClr val="0000FF"/>
                </a:solidFill>
              </a:rPr>
              <a:t>(</a:t>
            </a:r>
            <a:r>
              <a:rPr lang="en-US" altLang="zh-CN" dirty="0" smtClean="0">
                <a:solidFill>
                  <a:srgbClr val="FF3399"/>
                </a:solidFill>
              </a:rPr>
              <a:t>[expression]</a:t>
            </a:r>
            <a:r>
              <a:rPr lang="en-US" altLang="zh-CN" b="1" dirty="0" smtClean="0">
                <a:solidFill>
                  <a:srgbClr val="0000FF"/>
                </a:solidFill>
              </a:rPr>
              <a:t>)</a:t>
            </a:r>
          </a:p>
          <a:p>
            <a:pPr>
              <a:lnSpc>
                <a:spcPct val="110000"/>
              </a:lnSpc>
              <a:spcBef>
                <a:spcPts val="0"/>
              </a:spcBef>
            </a:pPr>
            <a:r>
              <a:rPr lang="en-US" altLang="zh-CN" dirty="0" smtClean="0">
                <a:solidFill>
                  <a:srgbClr val="0000FF"/>
                </a:solidFill>
              </a:rPr>
              <a:t>{</a:t>
            </a:r>
          </a:p>
          <a:p>
            <a:pPr indent="358775">
              <a:lnSpc>
                <a:spcPct val="110000"/>
              </a:lnSpc>
              <a:spcBef>
                <a:spcPts val="0"/>
              </a:spcBef>
            </a:pPr>
            <a:r>
              <a:rPr lang="en-US" altLang="zh-CN" dirty="0" smtClean="0">
                <a:solidFill>
                  <a:srgbClr val="FF0000"/>
                </a:solidFill>
              </a:rPr>
              <a:t>case</a:t>
            </a:r>
            <a:r>
              <a:rPr lang="en-US" altLang="zh-CN" dirty="0" smtClean="0"/>
              <a:t> </a:t>
            </a:r>
            <a:r>
              <a:rPr lang="en-US" altLang="zh-CN" dirty="0" smtClean="0">
                <a:solidFill>
                  <a:srgbClr val="FF3399"/>
                </a:solidFill>
              </a:rPr>
              <a:t>[const_expr</a:t>
            </a:r>
            <a:r>
              <a:rPr lang="en-US" altLang="zh-CN" dirty="0" smtClean="0">
                <a:solidFill>
                  <a:schemeClr val="tx1">
                    <a:lumMod val="75000"/>
                    <a:lumOff val="25000"/>
                  </a:schemeClr>
                </a:solidFill>
              </a:rPr>
              <a:t>1</a:t>
            </a:r>
            <a:r>
              <a:rPr lang="en-US" altLang="zh-CN" dirty="0" smtClean="0">
                <a:solidFill>
                  <a:srgbClr val="FF3399"/>
                </a:solidFill>
              </a:rPr>
              <a:t>]</a:t>
            </a:r>
            <a:r>
              <a:rPr lang="en-US" altLang="zh-CN" b="1" dirty="0" smtClean="0">
                <a:solidFill>
                  <a:srgbClr val="0000FF"/>
                </a:solidFill>
              </a:rPr>
              <a:t>:</a:t>
            </a:r>
            <a:r>
              <a:rPr lang="en-US" altLang="zh-CN" dirty="0" smtClean="0"/>
              <a:t> </a:t>
            </a:r>
            <a:r>
              <a:rPr lang="en-US" altLang="zh-CN" dirty="0" smtClean="0">
                <a:solidFill>
                  <a:srgbClr val="FF3399"/>
                </a:solidFill>
              </a:rPr>
              <a:t>[statement</a:t>
            </a:r>
            <a:r>
              <a:rPr lang="en-US" altLang="zh-CN" dirty="0" smtClean="0">
                <a:solidFill>
                  <a:schemeClr val="tx1">
                    <a:lumMod val="75000"/>
                    <a:lumOff val="25000"/>
                  </a:schemeClr>
                </a:solidFill>
              </a:rPr>
              <a:t>1</a:t>
            </a:r>
            <a:r>
              <a:rPr lang="en-US" altLang="zh-CN" dirty="0" smtClean="0">
                <a:solidFill>
                  <a:srgbClr val="FF3399"/>
                </a:solidFill>
              </a:rPr>
              <a:t>]</a:t>
            </a:r>
          </a:p>
          <a:p>
            <a:pPr indent="358775">
              <a:lnSpc>
                <a:spcPct val="110000"/>
              </a:lnSpc>
              <a:spcBef>
                <a:spcPts val="0"/>
              </a:spcBef>
            </a:pPr>
            <a:r>
              <a:rPr lang="en-US" altLang="zh-CN" dirty="0" smtClean="0">
                <a:solidFill>
                  <a:srgbClr val="FF0000"/>
                </a:solidFill>
              </a:rPr>
              <a:t>case</a:t>
            </a:r>
            <a:r>
              <a:rPr lang="en-US" altLang="zh-CN" dirty="0" smtClean="0"/>
              <a:t> </a:t>
            </a:r>
            <a:r>
              <a:rPr lang="en-US" altLang="zh-CN" dirty="0" smtClean="0">
                <a:solidFill>
                  <a:srgbClr val="FF3399"/>
                </a:solidFill>
              </a:rPr>
              <a:t>[const_expr</a:t>
            </a:r>
            <a:r>
              <a:rPr lang="en-US" altLang="zh-CN" dirty="0" smtClean="0">
                <a:solidFill>
                  <a:schemeClr val="tx1">
                    <a:lumMod val="75000"/>
                    <a:lumOff val="25000"/>
                  </a:schemeClr>
                </a:solidFill>
              </a:rPr>
              <a:t>2</a:t>
            </a:r>
            <a:r>
              <a:rPr lang="en-US" altLang="zh-CN" dirty="0" smtClean="0">
                <a:solidFill>
                  <a:srgbClr val="FF3399"/>
                </a:solidFill>
              </a:rPr>
              <a:t>]</a:t>
            </a:r>
            <a:r>
              <a:rPr lang="en-US" altLang="zh-CN" b="1" dirty="0" smtClean="0">
                <a:solidFill>
                  <a:srgbClr val="0000FF"/>
                </a:solidFill>
              </a:rPr>
              <a:t>:</a:t>
            </a:r>
            <a:r>
              <a:rPr lang="en-US" altLang="zh-CN" dirty="0" smtClean="0"/>
              <a:t> </a:t>
            </a:r>
            <a:r>
              <a:rPr lang="en-US" altLang="zh-CN" dirty="0" smtClean="0">
                <a:solidFill>
                  <a:srgbClr val="FF3399"/>
                </a:solidFill>
              </a:rPr>
              <a:t>[statement</a:t>
            </a:r>
            <a:r>
              <a:rPr lang="en-US" altLang="zh-CN" dirty="0" smtClean="0">
                <a:solidFill>
                  <a:schemeClr val="tx1">
                    <a:lumMod val="75000"/>
                    <a:lumOff val="25000"/>
                  </a:schemeClr>
                </a:solidFill>
              </a:rPr>
              <a:t>2</a:t>
            </a:r>
            <a:r>
              <a:rPr lang="en-US" altLang="zh-CN" dirty="0" smtClean="0">
                <a:solidFill>
                  <a:srgbClr val="FF3399"/>
                </a:solidFill>
              </a:rPr>
              <a:t>]</a:t>
            </a:r>
          </a:p>
          <a:p>
            <a:pPr indent="358775">
              <a:lnSpc>
                <a:spcPct val="110000"/>
              </a:lnSpc>
              <a:spcBef>
                <a:spcPts val="0"/>
              </a:spcBef>
            </a:pPr>
            <a:r>
              <a:rPr lang="en-US" altLang="zh-CN" b="1" dirty="0" smtClean="0"/>
              <a:t>…</a:t>
            </a:r>
          </a:p>
          <a:p>
            <a:pPr indent="358775">
              <a:lnSpc>
                <a:spcPct val="110000"/>
              </a:lnSpc>
              <a:spcBef>
                <a:spcPts val="0"/>
              </a:spcBef>
            </a:pPr>
            <a:r>
              <a:rPr lang="en-US" altLang="zh-CN" dirty="0" smtClean="0">
                <a:solidFill>
                  <a:srgbClr val="FF0000"/>
                </a:solidFill>
              </a:rPr>
              <a:t>case</a:t>
            </a:r>
            <a:r>
              <a:rPr lang="en-US" altLang="zh-CN" dirty="0" smtClean="0"/>
              <a:t> </a:t>
            </a:r>
            <a:r>
              <a:rPr lang="en-US" altLang="zh-CN" dirty="0" smtClean="0">
                <a:solidFill>
                  <a:srgbClr val="FF3399"/>
                </a:solidFill>
              </a:rPr>
              <a:t>[</a:t>
            </a:r>
            <a:r>
              <a:rPr lang="en-US" altLang="zh-CN" dirty="0" err="1" smtClean="0">
                <a:solidFill>
                  <a:srgbClr val="FF3399"/>
                </a:solidFill>
              </a:rPr>
              <a:t>const_expr</a:t>
            </a:r>
            <a:r>
              <a:rPr lang="en-US" altLang="zh-CN" i="1" dirty="0" err="1" smtClean="0">
                <a:solidFill>
                  <a:schemeClr val="tx1">
                    <a:lumMod val="75000"/>
                    <a:lumOff val="25000"/>
                  </a:schemeClr>
                </a:solidFill>
              </a:rPr>
              <a:t>n</a:t>
            </a:r>
            <a:r>
              <a:rPr lang="en-US" altLang="zh-CN" dirty="0" smtClean="0">
                <a:solidFill>
                  <a:srgbClr val="FF3399"/>
                </a:solidFill>
              </a:rPr>
              <a:t>]</a:t>
            </a:r>
            <a:r>
              <a:rPr lang="en-US" altLang="zh-CN" b="1" dirty="0" smtClean="0">
                <a:solidFill>
                  <a:srgbClr val="0000FF"/>
                </a:solidFill>
              </a:rPr>
              <a:t>: </a:t>
            </a:r>
            <a:r>
              <a:rPr lang="en-US" altLang="zh-CN" dirty="0" smtClean="0">
                <a:solidFill>
                  <a:srgbClr val="FF3399"/>
                </a:solidFill>
              </a:rPr>
              <a:t>[</a:t>
            </a:r>
            <a:r>
              <a:rPr lang="en-US" altLang="zh-CN" dirty="0" err="1" smtClean="0">
                <a:solidFill>
                  <a:srgbClr val="FF3399"/>
                </a:solidFill>
              </a:rPr>
              <a:t>statement</a:t>
            </a:r>
            <a:r>
              <a:rPr lang="en-US" altLang="zh-CN" i="1" dirty="0" err="1" smtClean="0">
                <a:solidFill>
                  <a:schemeClr val="tx1">
                    <a:lumMod val="75000"/>
                    <a:lumOff val="25000"/>
                  </a:schemeClr>
                </a:solidFill>
              </a:rPr>
              <a:t>n</a:t>
            </a:r>
            <a:r>
              <a:rPr lang="en-US" altLang="zh-CN" dirty="0" smtClean="0">
                <a:solidFill>
                  <a:srgbClr val="FF3399"/>
                </a:solidFill>
              </a:rPr>
              <a:t>]</a:t>
            </a:r>
          </a:p>
          <a:p>
            <a:pPr indent="358775">
              <a:lnSpc>
                <a:spcPct val="110000"/>
              </a:lnSpc>
              <a:spcBef>
                <a:spcPts val="0"/>
              </a:spcBef>
            </a:pPr>
            <a:r>
              <a:rPr lang="en-US" altLang="zh-CN" dirty="0" smtClean="0"/>
              <a:t>&lt;</a:t>
            </a:r>
            <a:r>
              <a:rPr lang="en-US" altLang="zh-CN" dirty="0" smtClean="0">
                <a:solidFill>
                  <a:srgbClr val="FF0000"/>
                </a:solidFill>
              </a:rPr>
              <a:t>default</a:t>
            </a:r>
            <a:r>
              <a:rPr lang="en-US" altLang="zh-CN" b="1" dirty="0" smtClean="0">
                <a:solidFill>
                  <a:srgbClr val="0000FF"/>
                </a:solidFill>
              </a:rPr>
              <a:t>:</a:t>
            </a:r>
            <a:r>
              <a:rPr lang="en-US" altLang="zh-CN" dirty="0" smtClean="0"/>
              <a:t> </a:t>
            </a:r>
            <a:r>
              <a:rPr lang="en-US" altLang="zh-CN" dirty="0" smtClean="0">
                <a:solidFill>
                  <a:srgbClr val="FF3399"/>
                </a:solidFill>
              </a:rPr>
              <a:t>[statement</a:t>
            </a:r>
            <a:r>
              <a:rPr lang="en-US" altLang="zh-CN" i="1" dirty="0" smtClean="0">
                <a:solidFill>
                  <a:schemeClr val="tx1">
                    <a:lumMod val="75000"/>
                    <a:lumOff val="25000"/>
                  </a:schemeClr>
                </a:solidFill>
              </a:rPr>
              <a:t>n+1</a:t>
            </a:r>
            <a:r>
              <a:rPr lang="en-US" altLang="zh-CN" dirty="0" smtClean="0">
                <a:solidFill>
                  <a:srgbClr val="FF3399"/>
                </a:solidFill>
              </a:rPr>
              <a:t>]</a:t>
            </a:r>
            <a:r>
              <a:rPr lang="en-US" altLang="zh-CN" dirty="0" smtClean="0"/>
              <a:t>&gt;   </a:t>
            </a:r>
            <a:r>
              <a:rPr lang="en-US" altLang="zh-CN" dirty="0" smtClean="0">
                <a:solidFill>
                  <a:srgbClr val="00B050"/>
                </a:solidFill>
              </a:rPr>
              <a:t>// </a:t>
            </a:r>
            <a:r>
              <a:rPr lang="zh-CN" altLang="en-US" dirty="0" smtClean="0">
                <a:solidFill>
                  <a:srgbClr val="00B050"/>
                </a:solidFill>
              </a:rPr>
              <a:t>可选的</a:t>
            </a:r>
            <a:endParaRPr lang="en-US" altLang="zh-CN" dirty="0" smtClean="0">
              <a:solidFill>
                <a:srgbClr val="00B050"/>
              </a:solidFill>
            </a:endParaRPr>
          </a:p>
          <a:p>
            <a:pPr>
              <a:lnSpc>
                <a:spcPct val="110000"/>
              </a:lnSpc>
              <a:spcBef>
                <a:spcPts val="0"/>
              </a:spcBef>
            </a:pPr>
            <a:r>
              <a:rPr lang="en-US" altLang="zh-CN" dirty="0">
                <a:solidFill>
                  <a:srgbClr val="0000FF"/>
                </a:solidFill>
              </a:rPr>
              <a:t>}</a:t>
            </a:r>
            <a:endParaRPr lang="en-US" altLang="zh-CN" dirty="0" smtClean="0">
              <a:solidFill>
                <a:srgbClr val="0000FF"/>
              </a:solidFill>
            </a:endParaRPr>
          </a:p>
        </p:txBody>
      </p:sp>
      <p:sp>
        <p:nvSpPr>
          <p:cNvPr id="3" name="标题 2"/>
          <p:cNvSpPr>
            <a:spLocks noGrp="1"/>
          </p:cNvSpPr>
          <p:nvPr>
            <p:ph type="title"/>
          </p:nvPr>
        </p:nvSpPr>
        <p:spPr/>
        <p:txBody>
          <a:bodyPr/>
          <a:lstStyle/>
          <a:p>
            <a:r>
              <a:rPr lang="en-US" altLang="zh-CN" dirty="0" smtClean="0"/>
              <a:t>5. switch </a:t>
            </a:r>
            <a:r>
              <a:rPr lang="zh-CN" altLang="en-US" dirty="0" smtClean="0"/>
              <a:t>语句</a:t>
            </a:r>
            <a:endParaRPr lang="zh-CN" altLang="en-US" dirty="0"/>
          </a:p>
        </p:txBody>
      </p:sp>
      <p:pic>
        <p:nvPicPr>
          <p:cNvPr id="4" name="图片 3"/>
          <p:cNvPicPr>
            <a:picLocks noChangeAspect="1"/>
          </p:cNvPicPr>
          <p:nvPr/>
        </p:nvPicPr>
        <p:blipFill>
          <a:blip r:embed="rId2"/>
          <a:stretch>
            <a:fillRect/>
          </a:stretch>
        </p:blipFill>
        <p:spPr>
          <a:xfrm>
            <a:off x="5890372" y="3501008"/>
            <a:ext cx="2547831" cy="2325402"/>
          </a:xfrm>
          <a:prstGeom prst="rect">
            <a:avLst/>
          </a:prstGeom>
        </p:spPr>
      </p:pic>
    </p:spTree>
    <p:extLst>
      <p:ext uri="{BB962C8B-B14F-4D97-AF65-F5344CB8AC3E}">
        <p14:creationId xmlns:p14="http://schemas.microsoft.com/office/powerpoint/2010/main" val="3516758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lstStyle/>
          <a:p>
            <a:r>
              <a:rPr lang="zh-CN" altLang="en-US" b="1" dirty="0" smtClean="0"/>
              <a:t>说明</a:t>
            </a:r>
            <a:r>
              <a:rPr lang="en-US" altLang="zh-CN" b="1" dirty="0" smtClean="0"/>
              <a:t>:</a:t>
            </a:r>
          </a:p>
          <a:p>
            <a:pPr marL="342900" indent="-342900">
              <a:buFont typeface="Arial" panose="020B0604020202020204" pitchFamily="34" charset="0"/>
              <a:buChar char="•"/>
            </a:pPr>
            <a:r>
              <a:rPr lang="en-US" altLang="zh-CN" dirty="0" smtClean="0">
                <a:solidFill>
                  <a:srgbClr val="FF3399"/>
                </a:solidFill>
              </a:rPr>
              <a:t>[expression] </a:t>
            </a:r>
            <a:r>
              <a:rPr lang="zh-CN" altLang="en-US" dirty="0" smtClean="0"/>
              <a:t>必须产生一个</a:t>
            </a:r>
            <a:r>
              <a:rPr lang="zh-CN" altLang="en-US" b="1" dirty="0" smtClean="0">
                <a:solidFill>
                  <a:srgbClr val="0000FF"/>
                </a:solidFill>
              </a:rPr>
              <a:t>整数结果</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每个 </a:t>
            </a:r>
            <a:r>
              <a:rPr lang="en-US" altLang="zh-CN" dirty="0" smtClean="0">
                <a:solidFill>
                  <a:srgbClr val="FF3399"/>
                </a:solidFill>
              </a:rPr>
              <a:t>[</a:t>
            </a:r>
            <a:r>
              <a:rPr lang="en-US" altLang="zh-CN" dirty="0" err="1" smtClean="0">
                <a:solidFill>
                  <a:srgbClr val="FF3399"/>
                </a:solidFill>
              </a:rPr>
              <a:t>const_expr</a:t>
            </a:r>
            <a:r>
              <a:rPr lang="en-US" altLang="zh-CN" dirty="0" smtClean="0">
                <a:solidFill>
                  <a:srgbClr val="FF3399"/>
                </a:solidFill>
              </a:rPr>
              <a:t>]</a:t>
            </a:r>
            <a:r>
              <a:rPr lang="en-US" altLang="zh-CN" dirty="0" smtClean="0"/>
              <a:t> </a:t>
            </a:r>
            <a:r>
              <a:rPr lang="zh-CN" altLang="en-US" dirty="0" smtClean="0"/>
              <a:t>必须是一个</a:t>
            </a:r>
            <a:r>
              <a:rPr lang="zh-CN" altLang="en-US" b="1" dirty="0" smtClean="0">
                <a:solidFill>
                  <a:srgbClr val="0000FF"/>
                </a:solidFill>
              </a:rPr>
              <a:t>常量表达式</a:t>
            </a:r>
            <a:r>
              <a:rPr lang="en-US" altLang="zh-CN" dirty="0" smtClean="0"/>
              <a:t>,</a:t>
            </a:r>
            <a:r>
              <a:rPr lang="en-US" altLang="zh-CN" dirty="0" smtClean="0">
                <a:solidFill>
                  <a:srgbClr val="0000FF"/>
                </a:solidFill>
              </a:rPr>
              <a:t> </a:t>
            </a:r>
            <a:r>
              <a:rPr lang="zh-CN" altLang="en-US" dirty="0" smtClean="0"/>
              <a:t>并且必须产生一个</a:t>
            </a:r>
            <a:r>
              <a:rPr lang="zh-CN" altLang="en-US" b="1" dirty="0" smtClean="0">
                <a:solidFill>
                  <a:srgbClr val="0000FF"/>
                </a:solidFill>
              </a:rPr>
              <a:t>整数结果</a:t>
            </a:r>
            <a:r>
              <a:rPr lang="zh-CN" altLang="en-US" dirty="0" smtClean="0"/>
              <a:t>。</a:t>
            </a:r>
            <a:r>
              <a:rPr lang="en-US" altLang="zh-CN" dirty="0" smtClean="0"/>
              <a:t> </a:t>
            </a:r>
            <a:endParaRPr lang="en-US" altLang="zh-CN" dirty="0"/>
          </a:p>
          <a:p>
            <a:pPr marL="342900" indent="-342900">
              <a:buFont typeface="Arial" panose="020B0604020202020204" pitchFamily="34" charset="0"/>
              <a:buChar char="•"/>
            </a:pPr>
            <a:r>
              <a:rPr lang="zh-CN" altLang="en-US" dirty="0" smtClean="0"/>
              <a:t>关键字</a:t>
            </a:r>
            <a:r>
              <a:rPr lang="en-US" altLang="zh-CN" dirty="0" smtClean="0"/>
              <a:t> </a:t>
            </a:r>
            <a:r>
              <a:rPr lang="en-US" altLang="zh-CN" dirty="0">
                <a:solidFill>
                  <a:srgbClr val="FF0000"/>
                </a:solidFill>
              </a:rPr>
              <a:t>case</a:t>
            </a:r>
            <a:r>
              <a:rPr lang="en-US" altLang="zh-CN" dirty="0"/>
              <a:t> </a:t>
            </a:r>
            <a:r>
              <a:rPr lang="zh-CN" altLang="en-US" dirty="0" smtClean="0"/>
              <a:t>及其后面的表达式被称为 </a:t>
            </a:r>
            <a:r>
              <a:rPr lang="en-US" altLang="zh-CN" dirty="0" smtClean="0">
                <a:solidFill>
                  <a:srgbClr val="FF0000"/>
                </a:solidFill>
              </a:rPr>
              <a:t>case</a:t>
            </a:r>
            <a:r>
              <a:rPr lang="en-US" altLang="zh-CN" dirty="0" smtClean="0"/>
              <a:t> </a:t>
            </a:r>
            <a:r>
              <a:rPr lang="zh-CN" altLang="en-US" b="1" dirty="0" smtClean="0">
                <a:solidFill>
                  <a:srgbClr val="FF0000"/>
                </a:solidFill>
              </a:rPr>
              <a:t>标签</a:t>
            </a:r>
            <a:r>
              <a:rPr lang="zh-CN" altLang="en-US" dirty="0" smtClean="0"/>
              <a:t> </a:t>
            </a:r>
            <a:r>
              <a:rPr lang="en-US" altLang="zh-CN" dirty="0" smtClean="0"/>
              <a:t>(</a:t>
            </a:r>
            <a:r>
              <a:rPr lang="en-US" altLang="zh-CN" dirty="0" smtClean="0">
                <a:solidFill>
                  <a:srgbClr val="0000FF"/>
                </a:solidFill>
              </a:rPr>
              <a:t>case label</a:t>
            </a:r>
            <a:r>
              <a:rPr lang="en-US" altLang="zh-CN" dirty="0" smtClean="0"/>
              <a:t>)</a:t>
            </a:r>
            <a:r>
              <a:rPr lang="zh-CN" altLang="en-US" dirty="0" smtClean="0"/>
              <a:t>。</a:t>
            </a:r>
            <a:endParaRPr lang="en-US" altLang="zh-CN" dirty="0" smtClean="0"/>
          </a:p>
          <a:p>
            <a:pPr marL="342900" indent="-342900">
              <a:buFont typeface="Arial" panose="020B0604020202020204" pitchFamily="34" charset="0"/>
              <a:buChar char="•"/>
            </a:pPr>
            <a:r>
              <a:rPr lang="en-US" altLang="zh-CN" dirty="0" smtClean="0">
                <a:solidFill>
                  <a:srgbClr val="FF0000"/>
                </a:solidFill>
              </a:rPr>
              <a:t>default</a:t>
            </a:r>
            <a:r>
              <a:rPr lang="en-US" altLang="zh-CN" dirty="0" smtClean="0"/>
              <a:t> </a:t>
            </a:r>
            <a:r>
              <a:rPr lang="zh-CN" altLang="en-US" dirty="0" smtClean="0"/>
              <a:t>标签是 </a:t>
            </a:r>
            <a:r>
              <a:rPr lang="zh-CN" altLang="en-US" dirty="0" smtClean="0">
                <a:solidFill>
                  <a:srgbClr val="0000FF"/>
                </a:solidFill>
              </a:rPr>
              <a:t>可选的</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每个 </a:t>
            </a:r>
            <a:r>
              <a:rPr lang="en-US" altLang="zh-CN" dirty="0">
                <a:solidFill>
                  <a:srgbClr val="FF0000"/>
                </a:solidFill>
              </a:rPr>
              <a:t>case</a:t>
            </a:r>
            <a:r>
              <a:rPr lang="en-US" altLang="zh-CN" dirty="0"/>
              <a:t> </a:t>
            </a:r>
            <a:r>
              <a:rPr lang="zh-CN" altLang="en-US" b="1" dirty="0" smtClean="0">
                <a:solidFill>
                  <a:srgbClr val="FF0000"/>
                </a:solidFill>
              </a:rPr>
              <a:t>标签 </a:t>
            </a:r>
            <a:r>
              <a:rPr lang="zh-CN" altLang="en-US" dirty="0" smtClean="0"/>
              <a:t>的值必须</a:t>
            </a:r>
            <a:r>
              <a:rPr lang="zh-CN" altLang="en-US" b="1" dirty="0" smtClean="0">
                <a:solidFill>
                  <a:srgbClr val="0000FF"/>
                </a:solidFill>
              </a:rPr>
              <a:t>互不相同</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每个</a:t>
            </a:r>
            <a:r>
              <a:rPr lang="en-US" altLang="zh-CN" dirty="0" smtClean="0"/>
              <a:t> </a:t>
            </a:r>
            <a:r>
              <a:rPr lang="en-US" altLang="zh-CN" dirty="0">
                <a:solidFill>
                  <a:srgbClr val="FF0000"/>
                </a:solidFill>
              </a:rPr>
              <a:t>case</a:t>
            </a:r>
            <a:r>
              <a:rPr lang="en-US" altLang="zh-CN" dirty="0"/>
              <a:t> </a:t>
            </a:r>
            <a:r>
              <a:rPr lang="zh-CN" altLang="en-US" b="1" dirty="0">
                <a:solidFill>
                  <a:srgbClr val="FF0000"/>
                </a:solidFill>
              </a:rPr>
              <a:t>标签</a:t>
            </a:r>
            <a:r>
              <a:rPr lang="zh-CN" altLang="en-US" dirty="0"/>
              <a:t> </a:t>
            </a:r>
            <a:r>
              <a:rPr lang="zh-CN" altLang="en-US" dirty="0" smtClean="0"/>
              <a:t>必须以</a:t>
            </a:r>
            <a:r>
              <a:rPr lang="en-US" altLang="zh-CN" dirty="0" smtClean="0"/>
              <a:t> </a:t>
            </a:r>
            <a:r>
              <a:rPr lang="zh-CN" altLang="en-US" b="1" dirty="0" smtClean="0">
                <a:solidFill>
                  <a:srgbClr val="0000FF"/>
                </a:solidFill>
              </a:rPr>
              <a:t>冒号</a:t>
            </a:r>
            <a:r>
              <a:rPr lang="en-US" altLang="zh-CN" b="1" dirty="0" smtClean="0">
                <a:solidFill>
                  <a:srgbClr val="FF0000"/>
                </a:solidFill>
              </a:rPr>
              <a:t> </a:t>
            </a:r>
            <a:r>
              <a:rPr lang="en-US" altLang="zh-CN" dirty="0" smtClean="0"/>
              <a:t>(</a:t>
            </a:r>
            <a:r>
              <a:rPr lang="en-US" altLang="zh-CN" b="1" dirty="0" smtClean="0">
                <a:solidFill>
                  <a:srgbClr val="FF0000"/>
                </a:solidFill>
              </a:rPr>
              <a:t>:</a:t>
            </a:r>
            <a:r>
              <a:rPr lang="en-US" altLang="zh-CN" dirty="0" smtClean="0"/>
              <a:t>) </a:t>
            </a:r>
            <a:r>
              <a:rPr lang="zh-CN" altLang="en-US" dirty="0" smtClean="0"/>
              <a:t>结尾。</a:t>
            </a:r>
            <a:endParaRPr lang="en-US" altLang="zh-CN" dirty="0" smtClean="0"/>
          </a:p>
          <a:p>
            <a:pPr marL="342900" indent="-342900">
              <a:buFont typeface="Arial" panose="020B0604020202020204" pitchFamily="34" charset="0"/>
              <a:buChar char="•"/>
            </a:pPr>
            <a:r>
              <a:rPr lang="zh-CN" altLang="en-US" dirty="0" smtClean="0"/>
              <a:t>每个 </a:t>
            </a:r>
            <a:r>
              <a:rPr lang="en-US" altLang="zh-CN" dirty="0" smtClean="0">
                <a:solidFill>
                  <a:srgbClr val="FF3399"/>
                </a:solidFill>
              </a:rPr>
              <a:t>[statement]</a:t>
            </a:r>
            <a:r>
              <a:rPr lang="en-US" altLang="zh-CN" dirty="0" smtClean="0"/>
              <a:t> </a:t>
            </a:r>
            <a:r>
              <a:rPr lang="zh-CN" altLang="en-US" dirty="0" smtClean="0"/>
              <a:t>既可以是</a:t>
            </a:r>
            <a:r>
              <a:rPr lang="zh-CN" altLang="en-US" dirty="0" smtClean="0">
                <a:solidFill>
                  <a:srgbClr val="0000FF"/>
                </a:solidFill>
              </a:rPr>
              <a:t>单条语句</a:t>
            </a:r>
            <a:r>
              <a:rPr lang="en-US" altLang="zh-CN" dirty="0" smtClean="0"/>
              <a:t>, </a:t>
            </a:r>
            <a:r>
              <a:rPr lang="zh-CN" altLang="en-US" dirty="0" smtClean="0"/>
              <a:t>也可以是</a:t>
            </a:r>
            <a:r>
              <a:rPr lang="zh-CN" altLang="en-US" dirty="0" smtClean="0">
                <a:solidFill>
                  <a:srgbClr val="0000FF"/>
                </a:solidFill>
              </a:rPr>
              <a:t>多条语句</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通常情况下</a:t>
            </a:r>
            <a:r>
              <a:rPr lang="en-US" altLang="zh-CN" dirty="0" smtClean="0"/>
              <a:t>, </a:t>
            </a:r>
            <a:r>
              <a:rPr lang="en-US" altLang="zh-CN" dirty="0">
                <a:solidFill>
                  <a:srgbClr val="FF3399"/>
                </a:solidFill>
              </a:rPr>
              <a:t>[statement</a:t>
            </a:r>
            <a:r>
              <a:rPr lang="en-US" altLang="zh-CN" dirty="0" smtClean="0">
                <a:solidFill>
                  <a:srgbClr val="FF3399"/>
                </a:solidFill>
              </a:rPr>
              <a:t>] </a:t>
            </a:r>
            <a:r>
              <a:rPr lang="zh-CN" altLang="en-US" dirty="0" smtClean="0"/>
              <a:t>中的最后一条语句为</a:t>
            </a:r>
            <a:r>
              <a:rPr lang="en-US" altLang="zh-CN" dirty="0" smtClean="0">
                <a:solidFill>
                  <a:srgbClr val="0000FF"/>
                </a:solidFill>
              </a:rPr>
              <a:t> </a:t>
            </a:r>
            <a:r>
              <a:rPr lang="en-US" altLang="zh-CN" dirty="0" smtClean="0">
                <a:solidFill>
                  <a:srgbClr val="FF0000"/>
                </a:solidFill>
              </a:rPr>
              <a:t>break </a:t>
            </a:r>
            <a:r>
              <a:rPr lang="zh-CN" altLang="en-US" dirty="0" smtClean="0"/>
              <a:t>语句。</a:t>
            </a:r>
            <a:endParaRPr lang="zh-CN" altLang="en-US"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Tree>
    <p:extLst>
      <p:ext uri="{BB962C8B-B14F-4D97-AF65-F5344CB8AC3E}">
        <p14:creationId xmlns:p14="http://schemas.microsoft.com/office/powerpoint/2010/main" val="22920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pPr>
              <a:spcAft>
                <a:spcPts val="600"/>
              </a:spcAft>
            </a:pPr>
            <a:r>
              <a:rPr lang="zh-CN" altLang="en-US" b="1" dirty="0" smtClean="0"/>
              <a:t>执行</a:t>
            </a:r>
            <a:r>
              <a:rPr lang="en-US" altLang="zh-CN" b="1" dirty="0" smtClean="0"/>
              <a:t>:</a:t>
            </a:r>
          </a:p>
          <a:p>
            <a:r>
              <a:rPr lang="zh-CN" altLang="en-US" dirty="0" smtClean="0"/>
              <a:t>首先</a:t>
            </a:r>
            <a:r>
              <a:rPr lang="en-US" altLang="zh-CN" dirty="0" smtClean="0"/>
              <a:t>, </a:t>
            </a:r>
            <a:r>
              <a:rPr lang="zh-CN" altLang="en-US" dirty="0" smtClean="0"/>
              <a:t>计算 </a:t>
            </a:r>
            <a:r>
              <a:rPr lang="en-US" altLang="zh-CN" dirty="0" smtClean="0">
                <a:solidFill>
                  <a:srgbClr val="FF0000"/>
                </a:solidFill>
              </a:rPr>
              <a:t>switch </a:t>
            </a:r>
            <a:r>
              <a:rPr lang="zh-CN" altLang="en-US" dirty="0" smtClean="0"/>
              <a:t>后的表达式</a:t>
            </a:r>
            <a:r>
              <a:rPr lang="en-US" altLang="zh-CN" dirty="0" smtClean="0"/>
              <a:t> </a:t>
            </a:r>
            <a:r>
              <a:rPr lang="en-US" altLang="zh-CN" dirty="0" smtClean="0">
                <a:solidFill>
                  <a:srgbClr val="FF3399"/>
                </a:solidFill>
              </a:rPr>
              <a:t>[expression] </a:t>
            </a:r>
            <a:r>
              <a:rPr lang="zh-CN" altLang="en-US" dirty="0" smtClean="0"/>
              <a:t>的值。然后</a:t>
            </a:r>
            <a:r>
              <a:rPr lang="en-US" altLang="zh-CN" dirty="0" smtClean="0"/>
              <a:t>, </a:t>
            </a:r>
            <a:r>
              <a:rPr lang="zh-CN" altLang="en-US" dirty="0" smtClean="0"/>
              <a:t>将表达式 </a:t>
            </a:r>
            <a:r>
              <a:rPr lang="en-US" altLang="zh-CN" dirty="0">
                <a:solidFill>
                  <a:srgbClr val="FF3399"/>
                </a:solidFill>
              </a:rPr>
              <a:t>[expression</a:t>
            </a:r>
            <a:r>
              <a:rPr lang="en-US" altLang="zh-CN" dirty="0" smtClean="0">
                <a:solidFill>
                  <a:srgbClr val="FF3399"/>
                </a:solidFill>
              </a:rPr>
              <a:t>] </a:t>
            </a:r>
            <a:r>
              <a:rPr lang="zh-CN" altLang="en-US" dirty="0" smtClean="0"/>
              <a:t>的值</a:t>
            </a:r>
            <a:r>
              <a:rPr lang="zh-CN" altLang="en-US" b="1" dirty="0" smtClean="0">
                <a:solidFill>
                  <a:srgbClr val="0000FF"/>
                </a:solidFill>
              </a:rPr>
              <a:t>按顺序依次</a:t>
            </a:r>
            <a:r>
              <a:rPr lang="zh-CN" altLang="en-US" dirty="0" smtClean="0"/>
              <a:t>与后面的每一个 </a:t>
            </a:r>
            <a:r>
              <a:rPr lang="en-US" altLang="zh-CN" dirty="0" smtClean="0">
                <a:solidFill>
                  <a:srgbClr val="FF0000"/>
                </a:solidFill>
              </a:rPr>
              <a:t>case </a:t>
            </a:r>
            <a:r>
              <a:rPr lang="zh-CN" altLang="en-US" dirty="0" smtClean="0">
                <a:solidFill>
                  <a:srgbClr val="FF0000"/>
                </a:solidFill>
              </a:rPr>
              <a:t>标签</a:t>
            </a:r>
            <a:r>
              <a:rPr lang="zh-CN" altLang="en-US" dirty="0" smtClean="0"/>
              <a:t>中的表达式</a:t>
            </a:r>
            <a:r>
              <a:rPr lang="en-US" altLang="zh-CN" dirty="0" smtClean="0"/>
              <a:t> </a:t>
            </a:r>
            <a:r>
              <a:rPr lang="en-US" altLang="zh-CN" dirty="0" smtClean="0">
                <a:solidFill>
                  <a:srgbClr val="FF3399"/>
                </a:solidFill>
              </a:rPr>
              <a:t>[</a:t>
            </a:r>
            <a:r>
              <a:rPr lang="en-US" altLang="zh-CN" dirty="0" err="1" smtClean="0">
                <a:solidFill>
                  <a:srgbClr val="FF3399"/>
                </a:solidFill>
              </a:rPr>
              <a:t>const_expr</a:t>
            </a:r>
            <a:r>
              <a:rPr lang="en-US" altLang="zh-CN" dirty="0" smtClean="0">
                <a:solidFill>
                  <a:srgbClr val="FF3399"/>
                </a:solidFill>
              </a:rPr>
              <a:t>] </a:t>
            </a:r>
            <a:r>
              <a:rPr lang="zh-CN" altLang="en-US" dirty="0" smtClean="0"/>
              <a:t>的值进行比较。若表达式</a:t>
            </a:r>
            <a:r>
              <a:rPr lang="en-US" altLang="zh-CN" dirty="0" smtClean="0"/>
              <a:t> </a:t>
            </a:r>
            <a:r>
              <a:rPr lang="en-US" altLang="zh-CN" dirty="0" smtClean="0">
                <a:solidFill>
                  <a:srgbClr val="FF3399"/>
                </a:solidFill>
              </a:rPr>
              <a:t>[expression] </a:t>
            </a:r>
            <a:r>
              <a:rPr lang="zh-CN" altLang="en-US" dirty="0" smtClean="0"/>
              <a:t>的值与某个 </a:t>
            </a:r>
            <a:r>
              <a:rPr lang="en-US" altLang="zh-CN" dirty="0">
                <a:solidFill>
                  <a:srgbClr val="FF0000"/>
                </a:solidFill>
              </a:rPr>
              <a:t>case </a:t>
            </a:r>
            <a:r>
              <a:rPr lang="zh-CN" altLang="en-US" dirty="0" smtClean="0">
                <a:solidFill>
                  <a:srgbClr val="FF0000"/>
                </a:solidFill>
              </a:rPr>
              <a:t>标签</a:t>
            </a:r>
            <a:r>
              <a:rPr lang="zh-CN" altLang="en-US" dirty="0" smtClean="0"/>
              <a:t>相匹配</a:t>
            </a:r>
            <a:r>
              <a:rPr lang="en-US" altLang="zh-CN" dirty="0" smtClean="0"/>
              <a:t>, </a:t>
            </a:r>
            <a:r>
              <a:rPr lang="zh-CN" altLang="en-US" dirty="0" smtClean="0"/>
              <a:t>则执行该 </a:t>
            </a:r>
            <a:r>
              <a:rPr lang="en-US" altLang="zh-CN" dirty="0" smtClean="0">
                <a:solidFill>
                  <a:srgbClr val="FF0000"/>
                </a:solidFill>
              </a:rPr>
              <a:t>case </a:t>
            </a:r>
            <a:r>
              <a:rPr lang="zh-CN" altLang="en-US" dirty="0">
                <a:solidFill>
                  <a:srgbClr val="FF0000"/>
                </a:solidFill>
              </a:rPr>
              <a:t>标签</a:t>
            </a:r>
            <a:r>
              <a:rPr lang="zh-CN" altLang="en-US" dirty="0" smtClean="0"/>
              <a:t>后的语句。并依次向下执行后续 </a:t>
            </a:r>
            <a:r>
              <a:rPr lang="en-US" altLang="zh-CN" dirty="0" smtClean="0">
                <a:solidFill>
                  <a:srgbClr val="FF0000"/>
                </a:solidFill>
              </a:rPr>
              <a:t>case </a:t>
            </a:r>
            <a:r>
              <a:rPr lang="zh-CN" altLang="en-US" dirty="0">
                <a:solidFill>
                  <a:srgbClr val="FF0000"/>
                </a:solidFill>
              </a:rPr>
              <a:t>标签</a:t>
            </a:r>
            <a:r>
              <a:rPr lang="zh-CN" altLang="en-US" dirty="0" smtClean="0"/>
              <a:t>中的所有语句</a:t>
            </a:r>
            <a:r>
              <a:rPr lang="en-US" altLang="zh-CN" dirty="0" smtClean="0"/>
              <a:t>, </a:t>
            </a:r>
            <a:r>
              <a:rPr lang="zh-CN" altLang="en-US" dirty="0" smtClean="0"/>
              <a:t>不再与后续的 </a:t>
            </a:r>
            <a:r>
              <a:rPr lang="en-US" altLang="zh-CN" dirty="0" smtClean="0">
                <a:solidFill>
                  <a:srgbClr val="FF0000"/>
                </a:solidFill>
              </a:rPr>
              <a:t>case </a:t>
            </a:r>
            <a:r>
              <a:rPr lang="zh-CN" altLang="en-US" dirty="0">
                <a:solidFill>
                  <a:srgbClr val="FF0000"/>
                </a:solidFill>
              </a:rPr>
              <a:t>标签</a:t>
            </a:r>
            <a:r>
              <a:rPr lang="zh-CN" altLang="en-US" dirty="0" smtClean="0"/>
              <a:t>进行匹配。当执行到 </a:t>
            </a:r>
            <a:r>
              <a:rPr lang="en-US" altLang="zh-CN" dirty="0" smtClean="0">
                <a:solidFill>
                  <a:srgbClr val="FF0000"/>
                </a:solidFill>
              </a:rPr>
              <a:t>switch</a:t>
            </a:r>
            <a:r>
              <a:rPr lang="en-US" altLang="zh-CN" dirty="0" smtClean="0"/>
              <a:t> </a:t>
            </a:r>
            <a:r>
              <a:rPr lang="zh-CN" altLang="en-US" dirty="0" smtClean="0"/>
              <a:t>语句的末尾或遇到</a:t>
            </a:r>
            <a:r>
              <a:rPr lang="en-US" altLang="zh-CN" dirty="0" smtClean="0"/>
              <a:t> </a:t>
            </a:r>
            <a:r>
              <a:rPr lang="en-US" altLang="zh-CN" dirty="0">
                <a:solidFill>
                  <a:srgbClr val="0000FF"/>
                </a:solidFill>
              </a:rPr>
              <a:t>break </a:t>
            </a:r>
            <a:r>
              <a:rPr lang="zh-CN" altLang="en-US" dirty="0" smtClean="0">
                <a:solidFill>
                  <a:srgbClr val="0000FF"/>
                </a:solidFill>
              </a:rPr>
              <a:t>语句</a:t>
            </a:r>
            <a:r>
              <a:rPr lang="en-US" altLang="zh-CN" dirty="0" smtClean="0">
                <a:solidFill>
                  <a:srgbClr val="0000FF"/>
                </a:solidFill>
              </a:rPr>
              <a:t> </a:t>
            </a:r>
            <a:r>
              <a:rPr lang="zh-CN" altLang="en-US" dirty="0" smtClean="0"/>
              <a:t>时执行结束。若所有 </a:t>
            </a:r>
            <a:r>
              <a:rPr lang="en-US" altLang="zh-CN" dirty="0" smtClean="0">
                <a:solidFill>
                  <a:srgbClr val="FF0000"/>
                </a:solidFill>
              </a:rPr>
              <a:t>case </a:t>
            </a:r>
            <a:r>
              <a:rPr lang="zh-CN" altLang="en-US" dirty="0" smtClean="0">
                <a:solidFill>
                  <a:srgbClr val="FF0000"/>
                </a:solidFill>
              </a:rPr>
              <a:t>标签</a:t>
            </a:r>
            <a:r>
              <a:rPr lang="zh-CN" altLang="en-US" dirty="0" smtClean="0"/>
              <a:t>中未找到与表达式 </a:t>
            </a:r>
            <a:r>
              <a:rPr lang="en-US" altLang="zh-CN" dirty="0">
                <a:solidFill>
                  <a:srgbClr val="FF3399"/>
                </a:solidFill>
              </a:rPr>
              <a:t>[expression</a:t>
            </a:r>
            <a:r>
              <a:rPr lang="en-US" altLang="zh-CN" dirty="0" smtClean="0">
                <a:solidFill>
                  <a:srgbClr val="FF3399"/>
                </a:solidFill>
              </a:rPr>
              <a:t>] </a:t>
            </a:r>
            <a:r>
              <a:rPr lang="zh-CN" altLang="en-US" dirty="0" smtClean="0"/>
              <a:t>的值相匹配的</a:t>
            </a:r>
            <a:r>
              <a:rPr lang="en-US" altLang="zh-CN" dirty="0" smtClean="0"/>
              <a:t>, </a:t>
            </a:r>
            <a:r>
              <a:rPr lang="zh-CN" altLang="en-US" dirty="0" smtClean="0"/>
              <a:t>则执行 </a:t>
            </a:r>
            <a:r>
              <a:rPr lang="en-US" altLang="zh-CN" dirty="0" smtClean="0">
                <a:solidFill>
                  <a:srgbClr val="0000FF"/>
                </a:solidFill>
              </a:rPr>
              <a:t>default </a:t>
            </a:r>
            <a:r>
              <a:rPr lang="zh-CN" altLang="en-US" dirty="0" smtClean="0">
                <a:solidFill>
                  <a:srgbClr val="0000FF"/>
                </a:solidFill>
              </a:rPr>
              <a:t>标签 </a:t>
            </a:r>
            <a:r>
              <a:rPr lang="zh-CN" altLang="en-US" dirty="0" smtClean="0"/>
              <a:t>后面的语句。</a:t>
            </a:r>
            <a:endParaRPr lang="zh-CN" altLang="en-US"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Tree>
    <p:extLst>
      <p:ext uri="{BB962C8B-B14F-4D97-AF65-F5344CB8AC3E}">
        <p14:creationId xmlns:p14="http://schemas.microsoft.com/office/powerpoint/2010/main" val="902164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pPr>
            <a:r>
              <a:rPr lang="zh-CN" altLang="en-US" b="1" dirty="0" smtClean="0"/>
              <a:t>例</a:t>
            </a:r>
            <a:r>
              <a:rPr lang="en-US" altLang="zh-CN" b="1" dirty="0" smtClean="0"/>
              <a:t>: </a:t>
            </a:r>
            <a:r>
              <a:rPr lang="zh-CN" altLang="en-US" dirty="0" smtClean="0"/>
              <a:t>输入一个五分制成绩</a:t>
            </a:r>
            <a:r>
              <a:rPr lang="en-US" altLang="zh-CN" dirty="0" smtClean="0"/>
              <a:t>, </a:t>
            </a:r>
            <a:r>
              <a:rPr lang="zh-CN" altLang="en-US" dirty="0" smtClean="0"/>
              <a:t>并将其转换成百分制分数段。</a:t>
            </a:r>
            <a:endParaRPr lang="en-US" altLang="zh-CN" dirty="0" smtClean="0"/>
          </a:p>
          <a:p>
            <a:pPr>
              <a:spcAft>
                <a:spcPts val="600"/>
              </a:spcAft>
            </a:pPr>
            <a:r>
              <a:rPr lang="zh-CN" altLang="en-US" dirty="0" smtClean="0"/>
              <a:t>转换规则</a:t>
            </a:r>
            <a:r>
              <a:rPr lang="en-US" altLang="zh-CN" dirty="0" smtClean="0"/>
              <a:t>: </a:t>
            </a:r>
          </a:p>
          <a:p>
            <a:r>
              <a:rPr lang="en-US" altLang="zh-CN" dirty="0" smtClean="0">
                <a:solidFill>
                  <a:srgbClr val="FF0000"/>
                </a:solidFill>
              </a:rPr>
              <a:t>A</a:t>
            </a:r>
            <a:r>
              <a:rPr lang="en-US" altLang="zh-CN" dirty="0"/>
              <a:t>: </a:t>
            </a:r>
            <a:r>
              <a:rPr lang="zh-CN" altLang="en-US" dirty="0" smtClean="0"/>
              <a:t>打印</a:t>
            </a:r>
            <a:r>
              <a:rPr lang="en-US" altLang="zh-CN" dirty="0" smtClean="0"/>
              <a:t> 90~100;</a:t>
            </a:r>
          </a:p>
          <a:p>
            <a:r>
              <a:rPr lang="en-US" altLang="zh-CN" dirty="0" smtClean="0">
                <a:solidFill>
                  <a:srgbClr val="FF0000"/>
                </a:solidFill>
              </a:rPr>
              <a:t>B</a:t>
            </a:r>
            <a:r>
              <a:rPr lang="en-US" altLang="zh-CN" dirty="0" smtClean="0"/>
              <a:t>: </a:t>
            </a:r>
            <a:r>
              <a:rPr lang="zh-CN" altLang="en-US" dirty="0" smtClean="0"/>
              <a:t>打印</a:t>
            </a:r>
            <a:r>
              <a:rPr lang="en-US" altLang="zh-CN" dirty="0" smtClean="0"/>
              <a:t> 80~89;</a:t>
            </a:r>
          </a:p>
          <a:p>
            <a:r>
              <a:rPr lang="en-US" altLang="zh-CN" dirty="0" smtClean="0">
                <a:solidFill>
                  <a:srgbClr val="FF0000"/>
                </a:solidFill>
              </a:rPr>
              <a:t>C</a:t>
            </a:r>
            <a:r>
              <a:rPr lang="en-US" altLang="zh-CN" dirty="0"/>
              <a:t>: </a:t>
            </a:r>
            <a:r>
              <a:rPr lang="zh-CN" altLang="en-US" dirty="0" smtClean="0"/>
              <a:t>打印</a:t>
            </a:r>
            <a:r>
              <a:rPr lang="en-US" altLang="zh-CN" dirty="0" smtClean="0"/>
              <a:t> 70~79;</a:t>
            </a:r>
          </a:p>
          <a:p>
            <a:r>
              <a:rPr lang="en-US" altLang="zh-CN" dirty="0" smtClean="0">
                <a:solidFill>
                  <a:srgbClr val="FF0000"/>
                </a:solidFill>
              </a:rPr>
              <a:t>D</a:t>
            </a:r>
            <a:r>
              <a:rPr lang="en-US" altLang="zh-CN" dirty="0"/>
              <a:t>: </a:t>
            </a:r>
            <a:r>
              <a:rPr lang="zh-CN" altLang="en-US" dirty="0" smtClean="0"/>
              <a:t>打印</a:t>
            </a:r>
            <a:r>
              <a:rPr lang="en-US" altLang="zh-CN" dirty="0" smtClean="0"/>
              <a:t> 60~69;</a:t>
            </a:r>
          </a:p>
          <a:p>
            <a:r>
              <a:rPr lang="en-US" altLang="zh-CN" dirty="0" smtClean="0">
                <a:solidFill>
                  <a:srgbClr val="FF0000"/>
                </a:solidFill>
              </a:rPr>
              <a:t>E</a:t>
            </a:r>
            <a:r>
              <a:rPr lang="en-US" altLang="zh-CN" dirty="0"/>
              <a:t>: </a:t>
            </a:r>
            <a:r>
              <a:rPr lang="zh-CN" altLang="en-US" dirty="0" smtClean="0"/>
              <a:t>打印</a:t>
            </a:r>
            <a:r>
              <a:rPr lang="en-US" altLang="zh-CN" dirty="0" smtClean="0"/>
              <a:t> 0~59</a:t>
            </a:r>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Tree>
    <p:extLst>
      <p:ext uri="{BB962C8B-B14F-4D97-AF65-F5344CB8AC3E}">
        <p14:creationId xmlns:p14="http://schemas.microsoft.com/office/powerpoint/2010/main" val="1515792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lnSpc>
                <a:spcPct val="90000"/>
              </a:lnSpc>
              <a:spcBef>
                <a:spcPts val="0"/>
              </a:spcBef>
              <a:spcAft>
                <a:spcPts val="2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90000"/>
              </a:lnSpc>
              <a:spcBef>
                <a:spcPts val="0"/>
              </a:spcBef>
              <a:spcAft>
                <a:spcPts val="2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90000"/>
              </a:lnSpc>
              <a:spcBef>
                <a:spcPts val="0"/>
              </a:spcBef>
              <a:spcAft>
                <a:spcPts val="2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90000"/>
              </a:lnSpc>
              <a:spcBef>
                <a:spcPts val="0"/>
              </a:spcBef>
              <a:spcAft>
                <a:spcPts val="200"/>
              </a:spcAft>
            </a:pPr>
            <a:r>
              <a:rPr lang="en-US" altLang="zh-CN" sz="2000" dirty="0" smtClean="0"/>
              <a:t>{</a:t>
            </a:r>
          </a:p>
          <a:p>
            <a:pPr indent="358775">
              <a:lnSpc>
                <a:spcPct val="90000"/>
              </a:lnSpc>
              <a:spcBef>
                <a:spcPts val="0"/>
              </a:spcBef>
              <a:spcAft>
                <a:spcPts val="200"/>
              </a:spcAft>
            </a:pPr>
            <a:r>
              <a:rPr lang="en-US" altLang="zh-CN" sz="2000" dirty="0" smtClean="0">
                <a:solidFill>
                  <a:srgbClr val="0000FF"/>
                </a:solidFill>
              </a:rPr>
              <a:t>char</a:t>
            </a:r>
            <a:r>
              <a:rPr lang="en-US" altLang="zh-CN" sz="2000" dirty="0" smtClean="0"/>
              <a:t> score;</a:t>
            </a:r>
          </a:p>
          <a:p>
            <a:pPr indent="358775">
              <a:lnSpc>
                <a:spcPct val="90000"/>
              </a:lnSpc>
              <a:spcBef>
                <a:spcPts val="0"/>
              </a:spcBef>
              <a:spcAft>
                <a:spcPts val="2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a score in five-grade marking system:”</a:t>
            </a:r>
            <a:r>
              <a:rPr lang="en-US" altLang="zh-CN" sz="2000" dirty="0" smtClean="0"/>
              <a:t>;</a:t>
            </a:r>
          </a:p>
          <a:p>
            <a:pPr indent="358775">
              <a:lnSpc>
                <a:spcPct val="90000"/>
              </a:lnSpc>
              <a:spcBef>
                <a:spcPts val="0"/>
              </a:spcBef>
              <a:spcAft>
                <a:spcPts val="200"/>
              </a:spcAft>
            </a:pPr>
            <a:r>
              <a:rPr lang="en-US" altLang="zh-CN" sz="2000" dirty="0" err="1" smtClean="0"/>
              <a:t>cin</a:t>
            </a:r>
            <a:r>
              <a:rPr lang="en-US" altLang="zh-CN" sz="2000" dirty="0" smtClean="0"/>
              <a:t>&gt;&gt;score;</a:t>
            </a:r>
          </a:p>
          <a:p>
            <a:pPr indent="358775">
              <a:lnSpc>
                <a:spcPct val="90000"/>
              </a:lnSpc>
              <a:spcBef>
                <a:spcPts val="0"/>
              </a:spcBef>
              <a:spcAft>
                <a:spcPts val="200"/>
              </a:spcAft>
            </a:pPr>
            <a:r>
              <a:rPr lang="en-US" altLang="zh-CN" sz="2000" dirty="0" smtClean="0">
                <a:solidFill>
                  <a:srgbClr val="0000FF"/>
                </a:solidFill>
              </a:rPr>
              <a:t>switch</a:t>
            </a:r>
            <a:r>
              <a:rPr lang="en-US" altLang="zh-CN" sz="2000" dirty="0" smtClean="0"/>
              <a:t>(score)</a:t>
            </a:r>
          </a:p>
          <a:p>
            <a:pPr indent="358775">
              <a:lnSpc>
                <a:spcPct val="90000"/>
              </a:lnSpc>
              <a:spcBef>
                <a:spcPts val="0"/>
              </a:spcBef>
              <a:spcAft>
                <a:spcPts val="200"/>
              </a:spcAft>
            </a:pP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‘A’</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“90~100”</a:t>
            </a:r>
            <a:r>
              <a:rPr lang="en-US" altLang="zh-CN" sz="2000" dirty="0" smtClean="0"/>
              <a:t>&lt;&lt;</a:t>
            </a:r>
            <a:r>
              <a:rPr lang="en-US" altLang="zh-CN" sz="2000" dirty="0" err="1" smtClean="0"/>
              <a:t>endl</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‘B’</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“80~89”</a:t>
            </a:r>
            <a:r>
              <a:rPr lang="en-US" altLang="zh-CN" sz="2000" dirty="0" smtClean="0"/>
              <a:t>&lt;&lt;</a:t>
            </a:r>
            <a:r>
              <a:rPr lang="en-US" altLang="zh-CN" sz="2000" dirty="0" err="1" smtClean="0"/>
              <a:t>endl</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‘C’</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“70~79”</a:t>
            </a:r>
            <a:r>
              <a:rPr lang="en-US" altLang="zh-CN" sz="2000" dirty="0" smtClean="0"/>
              <a:t>&lt;&lt;</a:t>
            </a:r>
            <a:r>
              <a:rPr lang="en-US" altLang="zh-CN" sz="2000" dirty="0" err="1" smtClean="0"/>
              <a:t>endl</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‘D’</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“60~69”</a:t>
            </a:r>
            <a:r>
              <a:rPr lang="en-US" altLang="zh-CN" sz="2000" dirty="0" smtClean="0"/>
              <a:t>&lt;&lt;</a:t>
            </a:r>
            <a:r>
              <a:rPr lang="en-US" altLang="zh-CN" sz="2000" dirty="0" err="1" smtClean="0"/>
              <a:t>endl</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‘E’</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“0~59”</a:t>
            </a:r>
            <a:r>
              <a:rPr lang="en-US" altLang="zh-CN" sz="2000" dirty="0" smtClean="0"/>
              <a:t>&lt;&lt;</a:t>
            </a:r>
            <a:r>
              <a:rPr lang="en-US" altLang="zh-CN" sz="2000" dirty="0" err="1" smtClean="0"/>
              <a:t>endl</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default</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“Error”</a:t>
            </a:r>
            <a:r>
              <a:rPr lang="en-US" altLang="zh-CN" sz="2000" dirty="0" smtClean="0"/>
              <a:t>&lt;&lt;</a:t>
            </a:r>
            <a:r>
              <a:rPr lang="en-US" altLang="zh-CN" sz="2000" dirty="0" err="1" smtClean="0"/>
              <a:t>endl</a:t>
            </a:r>
            <a:r>
              <a:rPr lang="en-US" altLang="zh-CN" sz="2000" dirty="0" smtClean="0"/>
              <a:t>;</a:t>
            </a:r>
          </a:p>
          <a:p>
            <a:pPr indent="358775">
              <a:lnSpc>
                <a:spcPct val="90000"/>
              </a:lnSpc>
              <a:spcBef>
                <a:spcPts val="0"/>
              </a:spcBef>
              <a:spcAft>
                <a:spcPts val="200"/>
              </a:spcAft>
            </a:pPr>
            <a:r>
              <a:rPr lang="en-US" altLang="zh-CN" sz="2000" dirty="0" smtClean="0"/>
              <a:t>}</a:t>
            </a:r>
          </a:p>
          <a:p>
            <a:pPr indent="358775">
              <a:lnSpc>
                <a:spcPct val="90000"/>
              </a:lnSpc>
              <a:spcBef>
                <a:spcPts val="0"/>
              </a:spcBef>
              <a:spcAft>
                <a:spcPts val="200"/>
              </a:spcAft>
            </a:pPr>
            <a:r>
              <a:rPr lang="en-US" altLang="zh-CN" sz="2000" dirty="0" smtClean="0">
                <a:solidFill>
                  <a:srgbClr val="0000FF"/>
                </a:solidFill>
              </a:rPr>
              <a:t>return</a:t>
            </a:r>
            <a:r>
              <a:rPr lang="en-US" altLang="zh-CN" sz="2000" dirty="0" smtClean="0"/>
              <a:t> 0;</a:t>
            </a:r>
          </a:p>
          <a:p>
            <a:pPr>
              <a:lnSpc>
                <a:spcPct val="90000"/>
              </a:lnSpc>
              <a:spcBef>
                <a:spcPts val="0"/>
              </a:spcBef>
              <a:spcAft>
                <a:spcPts val="2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
        <p:nvSpPr>
          <p:cNvPr id="4" name="矩形 3"/>
          <p:cNvSpPr/>
          <p:nvPr/>
        </p:nvSpPr>
        <p:spPr>
          <a:xfrm>
            <a:off x="5076056" y="3789039"/>
            <a:ext cx="3888432" cy="1282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000" dirty="0" smtClean="0">
                <a:latin typeface="Arial" panose="020B0604020202020204" pitchFamily="34" charset="0"/>
                <a:ea typeface="微软雅黑" panose="020B0503020204020204" pitchFamily="34" charset="-122"/>
                <a:cs typeface="Arial" panose="020B0604020202020204" pitchFamily="34" charset="0"/>
              </a:rPr>
              <a:t>当</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switch</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语句中</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某个匹配的</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case </a:t>
            </a:r>
            <a:r>
              <a:rPr lang="zh-CN" altLang="en-US"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标签</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后的语句执行完后</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如何终止</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switch</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语句的执行</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6332" y="2335985"/>
            <a:ext cx="1438156" cy="1438156"/>
          </a:xfrm>
          <a:prstGeom prst="rect">
            <a:avLst/>
          </a:prstGeom>
        </p:spPr>
      </p:pic>
      <p:sp>
        <p:nvSpPr>
          <p:cNvPr id="6" name="矩形 5"/>
          <p:cNvSpPr/>
          <p:nvPr/>
        </p:nvSpPr>
        <p:spPr>
          <a:xfrm>
            <a:off x="5076056" y="5249099"/>
            <a:ext cx="3888432" cy="12328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dirty="0" smtClean="0">
                <a:latin typeface="Arial" panose="020B0604020202020204" pitchFamily="34" charset="0"/>
                <a:ea typeface="微软雅黑" panose="020B0503020204020204" pitchFamily="34" charset="-122"/>
                <a:cs typeface="Arial" panose="020B0604020202020204" pitchFamily="34" charset="0"/>
              </a:rPr>
              <a:t>通过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break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语句来实现</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p>
          <a:p>
            <a:pPr indent="358775" algn="just"/>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break;</a:t>
            </a:r>
            <a:endParaRPr lang="zh-CN" altLang="en-US" sz="2400" b="1"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 name="组合 6"/>
          <p:cNvGrpSpPr/>
          <p:nvPr/>
        </p:nvGrpSpPr>
        <p:grpSpPr>
          <a:xfrm>
            <a:off x="7185460" y="1007381"/>
            <a:ext cx="1892559" cy="635715"/>
            <a:chOff x="6534472" y="5759475"/>
            <a:chExt cx="2286000" cy="752475"/>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9" name="文本框 8"/>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Ch04_05</a:t>
              </a:r>
              <a:endParaRPr lang="zh-CN" altLang="en-US" sz="2400" b="1" dirty="0">
                <a:solidFill>
                  <a:schemeClr val="bg1"/>
                </a:solidFill>
              </a:endParaRPr>
            </a:p>
          </p:txBody>
        </p:sp>
      </p:grpSp>
    </p:spTree>
    <p:extLst>
      <p:ext uri="{BB962C8B-B14F-4D97-AF65-F5344CB8AC3E}">
        <p14:creationId xmlns:p14="http://schemas.microsoft.com/office/powerpoint/2010/main" val="167005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lnSpc>
                <a:spcPct val="90000"/>
              </a:lnSpc>
              <a:spcBef>
                <a:spcPts val="0"/>
              </a:spcBef>
              <a:spcAft>
                <a:spcPts val="2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90000"/>
              </a:lnSpc>
              <a:spcBef>
                <a:spcPts val="0"/>
              </a:spcBef>
              <a:spcAft>
                <a:spcPts val="2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90000"/>
              </a:lnSpc>
              <a:spcBef>
                <a:spcPts val="0"/>
              </a:spcBef>
              <a:spcAft>
                <a:spcPts val="2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90000"/>
              </a:lnSpc>
              <a:spcBef>
                <a:spcPts val="0"/>
              </a:spcBef>
              <a:spcAft>
                <a:spcPts val="200"/>
              </a:spcAft>
            </a:pPr>
            <a:r>
              <a:rPr lang="en-US" altLang="zh-CN" sz="2000" dirty="0" smtClean="0"/>
              <a:t>{</a:t>
            </a:r>
          </a:p>
          <a:p>
            <a:pPr indent="358775">
              <a:lnSpc>
                <a:spcPct val="90000"/>
              </a:lnSpc>
              <a:spcBef>
                <a:spcPts val="0"/>
              </a:spcBef>
              <a:spcAft>
                <a:spcPts val="200"/>
              </a:spcAft>
            </a:pPr>
            <a:r>
              <a:rPr lang="en-US" altLang="zh-CN" sz="2000" dirty="0" smtClean="0">
                <a:solidFill>
                  <a:srgbClr val="0000FF"/>
                </a:solidFill>
              </a:rPr>
              <a:t>char</a:t>
            </a:r>
            <a:r>
              <a:rPr lang="en-US" altLang="zh-CN" sz="2000" dirty="0" smtClean="0"/>
              <a:t> score;</a:t>
            </a:r>
          </a:p>
          <a:p>
            <a:pPr indent="358775">
              <a:lnSpc>
                <a:spcPct val="90000"/>
              </a:lnSpc>
              <a:spcBef>
                <a:spcPts val="0"/>
              </a:spcBef>
              <a:spcAft>
                <a:spcPts val="2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a score in five-grade marking system:”</a:t>
            </a:r>
            <a:r>
              <a:rPr lang="en-US" altLang="zh-CN" sz="2000" dirty="0" smtClean="0"/>
              <a:t>;</a:t>
            </a:r>
          </a:p>
          <a:p>
            <a:pPr indent="358775">
              <a:lnSpc>
                <a:spcPct val="90000"/>
              </a:lnSpc>
              <a:spcBef>
                <a:spcPts val="0"/>
              </a:spcBef>
              <a:spcAft>
                <a:spcPts val="200"/>
              </a:spcAft>
            </a:pPr>
            <a:r>
              <a:rPr lang="en-US" altLang="zh-CN" sz="2000" dirty="0" err="1" smtClean="0"/>
              <a:t>cin</a:t>
            </a:r>
            <a:r>
              <a:rPr lang="en-US" altLang="zh-CN" sz="2000" dirty="0" smtClean="0"/>
              <a:t>&gt;&gt;score;</a:t>
            </a:r>
          </a:p>
          <a:p>
            <a:pPr indent="358775">
              <a:lnSpc>
                <a:spcPct val="90000"/>
              </a:lnSpc>
              <a:spcBef>
                <a:spcPts val="0"/>
              </a:spcBef>
              <a:spcAft>
                <a:spcPts val="200"/>
              </a:spcAft>
            </a:pPr>
            <a:r>
              <a:rPr lang="en-US" altLang="zh-CN" sz="2000" dirty="0" smtClean="0">
                <a:solidFill>
                  <a:srgbClr val="0000FF"/>
                </a:solidFill>
              </a:rPr>
              <a:t>switch</a:t>
            </a:r>
            <a:r>
              <a:rPr lang="en-US" altLang="zh-CN" sz="2000" dirty="0" smtClean="0"/>
              <a:t>(score)</a:t>
            </a:r>
          </a:p>
          <a:p>
            <a:pPr indent="358775">
              <a:lnSpc>
                <a:spcPct val="90000"/>
              </a:lnSpc>
              <a:spcBef>
                <a:spcPts val="0"/>
              </a:spcBef>
              <a:spcAft>
                <a:spcPts val="200"/>
              </a:spcAft>
            </a:pP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‘A’</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“90~100”</a:t>
            </a:r>
            <a:r>
              <a:rPr lang="en-US" altLang="zh-CN" sz="2000" dirty="0" smtClean="0"/>
              <a:t>&lt;&lt;</a:t>
            </a:r>
            <a:r>
              <a:rPr lang="en-US" altLang="zh-CN" sz="2000" dirty="0" err="1" smtClean="0"/>
              <a:t>endl</a:t>
            </a:r>
            <a:r>
              <a:rPr lang="en-US" altLang="zh-CN" sz="2000" dirty="0" smtClean="0"/>
              <a:t>; </a:t>
            </a:r>
            <a:r>
              <a:rPr lang="en-US" altLang="zh-CN" sz="2000" dirty="0" smtClean="0">
                <a:solidFill>
                  <a:srgbClr val="FF0000"/>
                </a:solidFill>
              </a:rPr>
              <a:t>break</a:t>
            </a:r>
            <a:r>
              <a:rPr lang="en-US" altLang="zh-CN" sz="2000" dirty="0" smtClean="0"/>
              <a:t>;     </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‘B’</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“80~89”</a:t>
            </a:r>
            <a:r>
              <a:rPr lang="en-US" altLang="zh-CN" sz="2000" dirty="0" smtClean="0"/>
              <a:t>&lt;&lt;</a:t>
            </a:r>
            <a:r>
              <a:rPr lang="en-US" altLang="zh-CN" sz="2000" dirty="0" err="1" smtClean="0"/>
              <a:t>endl</a:t>
            </a:r>
            <a:r>
              <a:rPr lang="en-US" altLang="zh-CN" sz="2000" dirty="0" smtClean="0"/>
              <a:t>; </a:t>
            </a:r>
            <a:r>
              <a:rPr lang="en-US" altLang="zh-CN" sz="2000" dirty="0" smtClean="0">
                <a:solidFill>
                  <a:srgbClr val="FF0000"/>
                </a:solidFill>
              </a:rPr>
              <a:t>break</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‘C’</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“70~79”</a:t>
            </a:r>
            <a:r>
              <a:rPr lang="en-US" altLang="zh-CN" sz="2000" dirty="0" smtClean="0"/>
              <a:t>&lt;&lt;</a:t>
            </a:r>
            <a:r>
              <a:rPr lang="en-US" altLang="zh-CN" sz="2000" dirty="0" err="1" smtClean="0"/>
              <a:t>endl</a:t>
            </a:r>
            <a:r>
              <a:rPr lang="en-US" altLang="zh-CN" sz="2000" dirty="0" smtClean="0"/>
              <a:t>; </a:t>
            </a:r>
            <a:r>
              <a:rPr lang="en-US" altLang="zh-CN" sz="2000" dirty="0" smtClean="0">
                <a:solidFill>
                  <a:srgbClr val="FF0000"/>
                </a:solidFill>
              </a:rPr>
              <a:t>break</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‘D’</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“60~69”</a:t>
            </a:r>
            <a:r>
              <a:rPr lang="en-US" altLang="zh-CN" sz="2000" dirty="0" smtClean="0"/>
              <a:t>&lt;&lt;</a:t>
            </a:r>
            <a:r>
              <a:rPr lang="en-US" altLang="zh-CN" sz="2000" dirty="0" err="1" smtClean="0"/>
              <a:t>endl</a:t>
            </a:r>
            <a:r>
              <a:rPr lang="en-US" altLang="zh-CN" sz="2000" dirty="0" smtClean="0"/>
              <a:t>; </a:t>
            </a:r>
            <a:r>
              <a:rPr lang="en-US" altLang="zh-CN" sz="2000" dirty="0" smtClean="0">
                <a:solidFill>
                  <a:srgbClr val="FF0000"/>
                </a:solidFill>
              </a:rPr>
              <a:t>break</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case</a:t>
            </a:r>
            <a:r>
              <a:rPr lang="en-US" altLang="zh-CN" sz="2000" dirty="0" smtClean="0"/>
              <a:t> </a:t>
            </a:r>
            <a:r>
              <a:rPr lang="en-US" altLang="zh-CN" sz="2000" dirty="0" smtClean="0">
                <a:solidFill>
                  <a:schemeClr val="accent6">
                    <a:lumMod val="75000"/>
                  </a:schemeClr>
                </a:solidFill>
              </a:rPr>
              <a:t>‘E’</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“0~59”</a:t>
            </a:r>
            <a:r>
              <a:rPr lang="en-US" altLang="zh-CN" sz="2000" dirty="0" smtClean="0"/>
              <a:t>&lt;&lt;</a:t>
            </a:r>
            <a:r>
              <a:rPr lang="en-US" altLang="zh-CN" sz="2000" dirty="0" err="1" smtClean="0"/>
              <a:t>endl</a:t>
            </a:r>
            <a:r>
              <a:rPr lang="en-US" altLang="zh-CN" sz="2000" dirty="0" smtClean="0"/>
              <a:t>; </a:t>
            </a:r>
            <a:r>
              <a:rPr lang="en-US" altLang="zh-CN" sz="2000" dirty="0" smtClean="0">
                <a:solidFill>
                  <a:srgbClr val="FF0000"/>
                </a:solidFill>
              </a:rPr>
              <a:t>break</a:t>
            </a:r>
            <a:r>
              <a:rPr lang="en-US" altLang="zh-CN" sz="2000" dirty="0" smtClean="0"/>
              <a:t>;</a:t>
            </a:r>
          </a:p>
          <a:p>
            <a:pPr indent="717550">
              <a:lnSpc>
                <a:spcPct val="90000"/>
              </a:lnSpc>
              <a:spcBef>
                <a:spcPts val="0"/>
              </a:spcBef>
              <a:spcAft>
                <a:spcPts val="200"/>
              </a:spcAft>
            </a:pPr>
            <a:r>
              <a:rPr lang="en-US" altLang="zh-CN" sz="2000" dirty="0" smtClean="0">
                <a:solidFill>
                  <a:srgbClr val="0000FF"/>
                </a:solidFill>
              </a:rPr>
              <a:t>default</a:t>
            </a:r>
            <a:r>
              <a:rPr lang="en-US" altLang="zh-CN" sz="2000" b="1" dirty="0" smtClean="0">
                <a:solidFill>
                  <a:srgbClr val="0000FF"/>
                </a:solidFill>
              </a:rPr>
              <a:t>:</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“Error”</a:t>
            </a:r>
            <a:r>
              <a:rPr lang="en-US" altLang="zh-CN" sz="2000" dirty="0" smtClean="0"/>
              <a:t>&lt;&lt;</a:t>
            </a:r>
            <a:r>
              <a:rPr lang="en-US" altLang="zh-CN" sz="2000" dirty="0" err="1" smtClean="0"/>
              <a:t>endl</a:t>
            </a:r>
            <a:r>
              <a:rPr lang="en-US" altLang="zh-CN" sz="2000" dirty="0" smtClean="0"/>
              <a:t>;  </a:t>
            </a:r>
            <a:r>
              <a:rPr lang="en-US" altLang="zh-CN" sz="2000" dirty="0" smtClean="0">
                <a:solidFill>
                  <a:srgbClr val="00B050"/>
                </a:solidFill>
              </a:rPr>
              <a:t>// break;</a:t>
            </a:r>
          </a:p>
          <a:p>
            <a:pPr indent="358775">
              <a:lnSpc>
                <a:spcPct val="90000"/>
              </a:lnSpc>
              <a:spcBef>
                <a:spcPts val="0"/>
              </a:spcBef>
              <a:spcAft>
                <a:spcPts val="200"/>
              </a:spcAft>
            </a:pPr>
            <a:r>
              <a:rPr lang="en-US" altLang="zh-CN" sz="2000" dirty="0" smtClean="0"/>
              <a:t>}</a:t>
            </a:r>
          </a:p>
          <a:p>
            <a:pPr indent="358775">
              <a:lnSpc>
                <a:spcPct val="90000"/>
              </a:lnSpc>
              <a:spcBef>
                <a:spcPts val="0"/>
              </a:spcBef>
              <a:spcAft>
                <a:spcPts val="200"/>
              </a:spcAft>
            </a:pPr>
            <a:r>
              <a:rPr lang="en-US" altLang="zh-CN" sz="2000" dirty="0" smtClean="0">
                <a:solidFill>
                  <a:srgbClr val="0000FF"/>
                </a:solidFill>
              </a:rPr>
              <a:t>return</a:t>
            </a:r>
            <a:r>
              <a:rPr lang="en-US" altLang="zh-CN" sz="2000" dirty="0" smtClean="0"/>
              <a:t> 0;</a:t>
            </a:r>
          </a:p>
          <a:p>
            <a:pPr>
              <a:lnSpc>
                <a:spcPct val="90000"/>
              </a:lnSpc>
              <a:spcBef>
                <a:spcPts val="0"/>
              </a:spcBef>
              <a:spcAft>
                <a:spcPts val="2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
        <p:nvSpPr>
          <p:cNvPr id="4" name="任意多边形 3"/>
          <p:cNvSpPr/>
          <p:nvPr/>
        </p:nvSpPr>
        <p:spPr>
          <a:xfrm>
            <a:off x="755576" y="4509120"/>
            <a:ext cx="4968552" cy="1368152"/>
          </a:xfrm>
          <a:custGeom>
            <a:avLst/>
            <a:gdLst>
              <a:gd name="connsiteX0" fmla="*/ 5181600 w 5435838"/>
              <a:gd name="connsiteY0" fmla="*/ 0 h 3037114"/>
              <a:gd name="connsiteX1" fmla="*/ 4844143 w 5435838"/>
              <a:gd name="connsiteY1" fmla="*/ 2329543 h 3037114"/>
              <a:gd name="connsiteX2" fmla="*/ 0 w 5435838"/>
              <a:gd name="connsiteY2" fmla="*/ 3037114 h 3037114"/>
            </a:gdLst>
            <a:ahLst/>
            <a:cxnLst>
              <a:cxn ang="0">
                <a:pos x="connsiteX0" y="connsiteY0"/>
              </a:cxn>
              <a:cxn ang="0">
                <a:pos x="connsiteX1" y="connsiteY1"/>
              </a:cxn>
              <a:cxn ang="0">
                <a:pos x="connsiteX2" y="connsiteY2"/>
              </a:cxn>
            </a:cxnLst>
            <a:rect l="l" t="t" r="r" b="b"/>
            <a:pathLst>
              <a:path w="5435838" h="3037114">
                <a:moveTo>
                  <a:pt x="5181600" y="0"/>
                </a:moveTo>
                <a:cubicBezTo>
                  <a:pt x="5444671" y="911678"/>
                  <a:pt x="5707743" y="1823357"/>
                  <a:pt x="4844143" y="2329543"/>
                </a:cubicBezTo>
                <a:cubicBezTo>
                  <a:pt x="3980543" y="2835729"/>
                  <a:pt x="1990271" y="2936421"/>
                  <a:pt x="0" y="3037114"/>
                </a:cubicBezTo>
              </a:path>
            </a:pathLst>
          </a:custGeom>
          <a:noFill/>
          <a:ln w="381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96136" y="4962363"/>
            <a:ext cx="1080120" cy="461665"/>
          </a:xfrm>
          <a:prstGeom prst="rect">
            <a:avLst/>
          </a:prstGeom>
          <a:noFill/>
        </p:spPr>
        <p:txBody>
          <a:bodyPr wrap="square" rtlCol="0">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跳过</a:t>
            </a:r>
            <a:endParaRPr lang="zh-CN" altLang="en-US"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7164288" y="5949280"/>
            <a:ext cx="1892559" cy="635715"/>
            <a:chOff x="6534472" y="5759475"/>
            <a:chExt cx="2286000" cy="752475"/>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8" name="文本框 7"/>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Ch04_06</a:t>
              </a:r>
              <a:endParaRPr lang="zh-CN" altLang="en-US" sz="2400" b="1" dirty="0">
                <a:solidFill>
                  <a:schemeClr val="bg1"/>
                </a:solidFill>
              </a:endParaRPr>
            </a:p>
          </p:txBody>
        </p:sp>
      </p:grpSp>
      <p:sp>
        <p:nvSpPr>
          <p:cNvPr id="9" name="矩形 8"/>
          <p:cNvSpPr/>
          <p:nvPr/>
        </p:nvSpPr>
        <p:spPr>
          <a:xfrm>
            <a:off x="2990309" y="1369776"/>
            <a:ext cx="6066538" cy="9361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latin typeface="Arial" panose="020B0604020202020204" pitchFamily="34" charset="0"/>
                <a:ea typeface="微软雅黑" panose="020B0503020204020204" pitchFamily="34" charset="-122"/>
                <a:cs typeface="Arial" panose="020B0604020202020204" pitchFamily="34" charset="0"/>
              </a:rPr>
              <a:t>建议</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p>
          <a:p>
            <a:pPr algn="just"/>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在下一个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case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标签</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前面加上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break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语句。</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1465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r>
              <a:rPr lang="en-US" altLang="zh-CN" dirty="0" smtClean="0"/>
              <a:t>C++</a:t>
            </a:r>
            <a:r>
              <a:rPr lang="zh-CN" altLang="en-US" dirty="0" smtClean="0"/>
              <a:t>中的</a:t>
            </a:r>
            <a:r>
              <a:rPr lang="zh-CN" altLang="en-US" b="1" dirty="0" smtClean="0">
                <a:solidFill>
                  <a:srgbClr val="FF0000"/>
                </a:solidFill>
              </a:rPr>
              <a:t>语句 </a:t>
            </a:r>
            <a:r>
              <a:rPr lang="en-US" altLang="zh-CN" dirty="0" smtClean="0"/>
              <a:t>(</a:t>
            </a:r>
            <a:r>
              <a:rPr lang="en-US" altLang="zh-CN" b="1" dirty="0" smtClean="0">
                <a:solidFill>
                  <a:srgbClr val="FF0000"/>
                </a:solidFill>
              </a:rPr>
              <a:t>statement</a:t>
            </a:r>
            <a:r>
              <a:rPr lang="en-US" altLang="zh-CN" dirty="0" smtClean="0"/>
              <a:t>)</a:t>
            </a:r>
            <a:r>
              <a:rPr lang="en-US" altLang="zh-CN" b="1" dirty="0" smtClean="0">
                <a:solidFill>
                  <a:srgbClr val="FF0000"/>
                </a:solidFill>
              </a:rPr>
              <a:t> </a:t>
            </a:r>
            <a:r>
              <a:rPr lang="zh-CN" altLang="en-US" dirty="0" smtClean="0"/>
              <a:t>就如同自然语言中的</a:t>
            </a:r>
            <a:r>
              <a:rPr lang="zh-CN" altLang="en-US" b="1" dirty="0" smtClean="0">
                <a:solidFill>
                  <a:srgbClr val="0000FF"/>
                </a:solidFill>
              </a:rPr>
              <a:t>句子</a:t>
            </a:r>
            <a:r>
              <a:rPr lang="zh-CN" altLang="en-US" dirty="0" smtClean="0"/>
              <a:t>一样。</a:t>
            </a:r>
            <a:endParaRPr lang="en-US" altLang="zh-CN" dirty="0" smtClean="0"/>
          </a:p>
          <a:p>
            <a:r>
              <a:rPr lang="en-US" altLang="zh-CN" dirty="0" smtClean="0"/>
              <a:t>C++</a:t>
            </a:r>
            <a:r>
              <a:rPr lang="zh-CN" altLang="en-US" dirty="0" smtClean="0"/>
              <a:t>中的大部分语句都是以</a:t>
            </a:r>
            <a:r>
              <a:rPr lang="zh-CN" altLang="en-US" b="1" dirty="0" smtClean="0">
                <a:solidFill>
                  <a:srgbClr val="FF0000"/>
                </a:solidFill>
              </a:rPr>
              <a:t>分号</a:t>
            </a:r>
            <a:r>
              <a:rPr lang="zh-CN" altLang="en-US" dirty="0" smtClean="0"/>
              <a:t> </a:t>
            </a:r>
            <a:r>
              <a:rPr lang="en-US" altLang="zh-CN" dirty="0" smtClean="0"/>
              <a:t>(</a:t>
            </a:r>
            <a:r>
              <a:rPr lang="en-US" altLang="zh-CN" b="1" dirty="0" smtClean="0">
                <a:solidFill>
                  <a:srgbClr val="FF0000"/>
                </a:solidFill>
              </a:rPr>
              <a:t>;</a:t>
            </a:r>
            <a:r>
              <a:rPr lang="en-US" altLang="zh-CN" dirty="0" smtClean="0"/>
              <a:t>) </a:t>
            </a:r>
            <a:r>
              <a:rPr lang="zh-CN" altLang="en-US" dirty="0" smtClean="0"/>
              <a:t>结尾的。在一个表达式后面添加上</a:t>
            </a:r>
            <a:r>
              <a:rPr lang="zh-CN" altLang="en-US" b="1" dirty="0" smtClean="0">
                <a:solidFill>
                  <a:srgbClr val="FF0000"/>
                </a:solidFill>
              </a:rPr>
              <a:t>分号</a:t>
            </a:r>
            <a:r>
              <a:rPr lang="en-US" altLang="zh-CN" dirty="0" smtClean="0"/>
              <a:t>, </a:t>
            </a:r>
            <a:r>
              <a:rPr lang="zh-CN" altLang="en-US" dirty="0" smtClean="0"/>
              <a:t>就将该表达式变为一个</a:t>
            </a:r>
            <a:r>
              <a:rPr lang="zh-CN" altLang="en-US" b="1" dirty="0" smtClean="0">
                <a:solidFill>
                  <a:srgbClr val="0000FF"/>
                </a:solidFill>
              </a:rPr>
              <a:t>表达式语句</a:t>
            </a:r>
            <a:r>
              <a:rPr lang="zh-CN" altLang="en-US" dirty="0" smtClean="0"/>
              <a:t>。表达式语句使得语句中的表达式得以计算。</a:t>
            </a:r>
            <a:endParaRPr lang="en-US" altLang="zh-CN" dirty="0" smtClean="0"/>
          </a:p>
          <a:p>
            <a:r>
              <a:rPr lang="zh-CN" altLang="en-US" dirty="0" smtClean="0"/>
              <a:t>例如</a:t>
            </a:r>
            <a:r>
              <a:rPr lang="en-US" altLang="zh-CN" dirty="0" smtClean="0"/>
              <a:t>:  </a:t>
            </a:r>
          </a:p>
          <a:p>
            <a:pPr indent="355600"/>
            <a:r>
              <a:rPr lang="en-US" altLang="zh-CN" dirty="0" err="1" smtClean="0">
                <a:solidFill>
                  <a:srgbClr val="0000FF"/>
                </a:solidFill>
              </a:rPr>
              <a:t>int</a:t>
            </a:r>
            <a:r>
              <a:rPr lang="en-US" altLang="zh-CN" dirty="0" smtClean="0">
                <a:solidFill>
                  <a:srgbClr val="0000FF"/>
                </a:solidFill>
              </a:rPr>
              <a:t> </a:t>
            </a:r>
            <a:r>
              <a:rPr lang="en-US" altLang="zh-CN" dirty="0" smtClean="0"/>
              <a:t>a = 2, </a:t>
            </a:r>
            <a:r>
              <a:rPr lang="en-US" altLang="zh-CN" dirty="0"/>
              <a:t>b</a:t>
            </a:r>
            <a:r>
              <a:rPr lang="en-US" altLang="zh-CN" b="1" dirty="0">
                <a:solidFill>
                  <a:srgbClr val="FF0000"/>
                </a:solidFill>
              </a:rPr>
              <a:t>;</a:t>
            </a:r>
            <a:r>
              <a:rPr lang="en-US" altLang="zh-CN" dirty="0"/>
              <a:t>    </a:t>
            </a:r>
            <a:r>
              <a:rPr lang="en-US" altLang="zh-CN" dirty="0" smtClean="0"/>
              <a:t> </a:t>
            </a:r>
            <a:r>
              <a:rPr lang="en-US" altLang="zh-CN" dirty="0" smtClean="0">
                <a:solidFill>
                  <a:srgbClr val="00B050"/>
                </a:solidFill>
              </a:rPr>
              <a:t>// </a:t>
            </a:r>
            <a:r>
              <a:rPr lang="zh-CN" altLang="en-US" dirty="0" smtClean="0">
                <a:solidFill>
                  <a:srgbClr val="00B050"/>
                </a:solidFill>
              </a:rPr>
              <a:t>变量声明语句</a:t>
            </a:r>
            <a:endParaRPr lang="en-US" altLang="zh-CN" dirty="0" smtClean="0">
              <a:solidFill>
                <a:srgbClr val="00B050"/>
              </a:solidFill>
            </a:endParaRPr>
          </a:p>
          <a:p>
            <a:pPr indent="355600"/>
            <a:r>
              <a:rPr lang="en-US" altLang="zh-CN" dirty="0" smtClean="0"/>
              <a:t>b = a + 3</a:t>
            </a:r>
            <a:r>
              <a:rPr lang="en-US" altLang="zh-CN" b="1" dirty="0" smtClean="0">
                <a:solidFill>
                  <a:srgbClr val="FF0000"/>
                </a:solidFill>
              </a:rPr>
              <a:t>; </a:t>
            </a:r>
            <a:r>
              <a:rPr lang="en-US" altLang="zh-CN" dirty="0" smtClean="0"/>
              <a:t>       </a:t>
            </a:r>
            <a:r>
              <a:rPr lang="en-US" altLang="zh-CN" dirty="0" smtClean="0">
                <a:solidFill>
                  <a:srgbClr val="00B050"/>
                </a:solidFill>
              </a:rPr>
              <a:t>// </a:t>
            </a:r>
            <a:r>
              <a:rPr lang="zh-CN" altLang="en-US" dirty="0" smtClean="0">
                <a:solidFill>
                  <a:srgbClr val="00B050"/>
                </a:solidFill>
              </a:rPr>
              <a:t>表达式语句</a:t>
            </a:r>
            <a:endParaRPr lang="en-US" altLang="zh-CN" dirty="0" smtClean="0">
              <a:solidFill>
                <a:srgbClr val="00B050"/>
              </a:solidFill>
            </a:endParaRPr>
          </a:p>
          <a:p>
            <a:r>
              <a:rPr lang="zh-CN" altLang="en-US" sz="2800" b="1" dirty="0" smtClean="0"/>
              <a:t>空语句</a:t>
            </a:r>
            <a:r>
              <a:rPr lang="en-US" altLang="zh-CN" b="1" dirty="0" smtClean="0"/>
              <a:t>:</a:t>
            </a:r>
            <a:endParaRPr lang="en-US" altLang="zh-CN" b="1" dirty="0"/>
          </a:p>
          <a:p>
            <a:r>
              <a:rPr lang="en-US" altLang="zh-CN" dirty="0" smtClean="0"/>
              <a:t>C++</a:t>
            </a:r>
            <a:r>
              <a:rPr lang="zh-CN" altLang="en-US" dirty="0" smtClean="0"/>
              <a:t>中最简单的语句为</a:t>
            </a:r>
            <a:r>
              <a:rPr lang="zh-CN" altLang="en-US" b="1" dirty="0" smtClean="0">
                <a:solidFill>
                  <a:srgbClr val="FF0000"/>
                </a:solidFill>
              </a:rPr>
              <a:t>空语句</a:t>
            </a:r>
            <a:r>
              <a:rPr lang="zh-CN" altLang="en-US" dirty="0" smtClean="0"/>
              <a:t> </a:t>
            </a:r>
            <a:r>
              <a:rPr lang="en-US" altLang="zh-CN" dirty="0" smtClean="0"/>
              <a:t>(</a:t>
            </a:r>
            <a:r>
              <a:rPr lang="en-US" altLang="zh-CN" dirty="0" smtClean="0">
                <a:solidFill>
                  <a:srgbClr val="FF0000"/>
                </a:solidFill>
              </a:rPr>
              <a:t>null statement</a:t>
            </a:r>
            <a:r>
              <a:rPr lang="en-US" altLang="zh-CN" dirty="0" smtClean="0"/>
              <a:t>)</a:t>
            </a:r>
            <a:r>
              <a:rPr lang="zh-CN" altLang="en-US" dirty="0" smtClean="0"/>
              <a:t>。空语句只包含一个分号</a:t>
            </a:r>
            <a:r>
              <a:rPr lang="en-US" altLang="zh-CN" dirty="0" smtClean="0"/>
              <a:t>, </a:t>
            </a:r>
            <a:r>
              <a:rPr lang="zh-CN" altLang="en-US" dirty="0" smtClean="0"/>
              <a:t>不执行任何操作</a:t>
            </a:r>
            <a:r>
              <a:rPr lang="en-US" altLang="zh-CN" dirty="0" smtClean="0"/>
              <a:t>:</a:t>
            </a:r>
          </a:p>
          <a:p>
            <a:pPr indent="268288"/>
            <a:r>
              <a:rPr lang="en-US" altLang="zh-CN" b="1" dirty="0">
                <a:solidFill>
                  <a:srgbClr val="FF0000"/>
                </a:solidFill>
              </a:rPr>
              <a:t>;</a:t>
            </a:r>
            <a:r>
              <a:rPr lang="en-US" altLang="zh-CN" dirty="0"/>
              <a:t>  </a:t>
            </a:r>
            <a:r>
              <a:rPr lang="en-US" altLang="zh-CN" dirty="0" smtClean="0"/>
              <a:t>      </a:t>
            </a:r>
            <a:r>
              <a:rPr lang="en-US" altLang="zh-CN" dirty="0" smtClean="0">
                <a:solidFill>
                  <a:srgbClr val="00B050"/>
                </a:solidFill>
              </a:rPr>
              <a:t>// </a:t>
            </a:r>
            <a:r>
              <a:rPr lang="zh-CN" altLang="en-US" dirty="0" smtClean="0">
                <a:solidFill>
                  <a:srgbClr val="00B050"/>
                </a:solidFill>
              </a:rPr>
              <a:t>空语句</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smtClean="0"/>
              <a:t>1. </a:t>
            </a:r>
            <a:r>
              <a:rPr lang="zh-CN" altLang="en-US" dirty="0" smtClean="0"/>
              <a:t>简单语句</a:t>
            </a:r>
            <a:endParaRPr lang="zh-CN" altLang="en-US" dirty="0"/>
          </a:p>
        </p:txBody>
      </p:sp>
    </p:spTree>
    <p:extLst>
      <p:ext uri="{BB962C8B-B14F-4D97-AF65-F5344CB8AC3E}">
        <p14:creationId xmlns:p14="http://schemas.microsoft.com/office/powerpoint/2010/main" val="229922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t>例</a:t>
            </a:r>
            <a:r>
              <a:rPr lang="en-US" altLang="zh-CN" b="1" dirty="0" smtClean="0"/>
              <a:t>: </a:t>
            </a:r>
            <a:r>
              <a:rPr lang="zh-CN" altLang="en-US" dirty="0" smtClean="0"/>
              <a:t>计算某年某月有多少天。</a:t>
            </a:r>
            <a:endParaRPr lang="en-US" altLang="zh-CN" dirty="0" smtClean="0"/>
          </a:p>
          <a:p>
            <a:r>
              <a:rPr lang="zh-CN" altLang="en-US" b="1" dirty="0" smtClean="0"/>
              <a:t>分析</a:t>
            </a:r>
            <a:r>
              <a:rPr lang="en-US" altLang="zh-CN" b="1" dirty="0" smtClean="0"/>
              <a:t>:</a:t>
            </a:r>
          </a:p>
          <a:p>
            <a:r>
              <a:rPr lang="zh-CN" altLang="en-US" dirty="0" smtClean="0"/>
              <a:t>当</a:t>
            </a:r>
            <a:r>
              <a:rPr lang="en-US" altLang="zh-CN" dirty="0" smtClean="0"/>
              <a:t> month = 1, 3, 5, 7, 8, 10, 12 </a:t>
            </a:r>
            <a:r>
              <a:rPr lang="zh-CN" altLang="en-US" dirty="0" smtClean="0"/>
              <a:t>时</a:t>
            </a:r>
            <a:r>
              <a:rPr lang="en-US" altLang="zh-CN" dirty="0" smtClean="0"/>
              <a:t>, days = 31.</a:t>
            </a:r>
          </a:p>
          <a:p>
            <a:r>
              <a:rPr lang="zh-CN" altLang="en-US" dirty="0" smtClean="0"/>
              <a:t>当</a:t>
            </a:r>
            <a:r>
              <a:rPr lang="en-US" altLang="zh-CN" dirty="0" smtClean="0"/>
              <a:t> month = 4, 6, 9, 11 </a:t>
            </a:r>
            <a:r>
              <a:rPr lang="zh-CN" altLang="en-US" dirty="0" smtClean="0"/>
              <a:t>时</a:t>
            </a:r>
            <a:r>
              <a:rPr lang="en-US" altLang="zh-CN" dirty="0" smtClean="0"/>
              <a:t>, days = 30.</a:t>
            </a:r>
          </a:p>
          <a:p>
            <a:r>
              <a:rPr lang="zh-CN" altLang="en-US" dirty="0" smtClean="0"/>
              <a:t>当</a:t>
            </a:r>
            <a:r>
              <a:rPr lang="en-US" altLang="zh-CN" dirty="0" smtClean="0"/>
              <a:t> month = 2 </a:t>
            </a:r>
            <a:r>
              <a:rPr lang="zh-CN" altLang="en-US" dirty="0" smtClean="0"/>
              <a:t>时</a:t>
            </a:r>
            <a:r>
              <a:rPr lang="en-US" altLang="zh-CN" dirty="0" smtClean="0"/>
              <a:t>, </a:t>
            </a:r>
            <a:r>
              <a:rPr lang="zh-CN" altLang="en-US" dirty="0" smtClean="0"/>
              <a:t>若</a:t>
            </a:r>
            <a:r>
              <a:rPr lang="en-US" altLang="zh-CN" dirty="0" smtClean="0"/>
              <a:t> year </a:t>
            </a:r>
            <a:r>
              <a:rPr lang="zh-CN" altLang="en-US" dirty="0" smtClean="0"/>
              <a:t>是闰年</a:t>
            </a:r>
            <a:r>
              <a:rPr lang="en-US" altLang="zh-CN" dirty="0" smtClean="0"/>
              <a:t>, </a:t>
            </a:r>
            <a:r>
              <a:rPr lang="zh-CN" altLang="en-US" dirty="0" smtClean="0"/>
              <a:t>则 </a:t>
            </a:r>
            <a:r>
              <a:rPr lang="en-US" altLang="zh-CN" dirty="0" smtClean="0"/>
              <a:t>days = 29;</a:t>
            </a:r>
          </a:p>
          <a:p>
            <a:pPr indent="2333625"/>
            <a:r>
              <a:rPr lang="zh-CN" altLang="en-US" dirty="0" smtClean="0"/>
              <a:t>否则</a:t>
            </a:r>
            <a:r>
              <a:rPr lang="en-US" altLang="zh-CN" dirty="0" smtClean="0"/>
              <a:t>, days = 28.</a:t>
            </a:r>
            <a:endParaRPr lang="zh-CN" altLang="en-US"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
        <p:nvSpPr>
          <p:cNvPr id="4" name="矩形 3"/>
          <p:cNvSpPr/>
          <p:nvPr/>
        </p:nvSpPr>
        <p:spPr>
          <a:xfrm>
            <a:off x="1187624" y="5085184"/>
            <a:ext cx="6768752" cy="1152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spcAft>
                <a:spcPts val="600"/>
              </a:spcAft>
            </a:pP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判断年份 </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year </a:t>
            </a: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是否为闰年</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p>
          <a:p>
            <a:pPr algn="just"/>
            <a:r>
              <a:rPr lang="en-US" altLang="zh-CN" sz="2400" dirty="0" smtClean="0">
                <a:solidFill>
                  <a:srgbClr val="FFFF00"/>
                </a:solidFill>
                <a:latin typeface="Arial" panose="020B0604020202020204" pitchFamily="34" charset="0"/>
                <a:cs typeface="Arial" panose="020B0604020202020204" pitchFamily="34" charset="0"/>
              </a:rPr>
              <a:t>(year%4==0</a:t>
            </a:r>
            <a:r>
              <a:rPr lang="en-US" altLang="zh-CN" sz="2400" dirty="0" smtClean="0">
                <a:solidFill>
                  <a:schemeClr val="bg1"/>
                </a:solidFill>
                <a:latin typeface="Arial" panose="020B0604020202020204" pitchFamily="34" charset="0"/>
                <a:cs typeface="Arial" panose="020B0604020202020204" pitchFamily="34" charset="0"/>
              </a:rPr>
              <a:t>&amp;&amp;</a:t>
            </a:r>
            <a:r>
              <a:rPr lang="en-US" altLang="zh-CN" sz="2400" dirty="0" smtClean="0">
                <a:solidFill>
                  <a:srgbClr val="FFFF00"/>
                </a:solidFill>
                <a:latin typeface="Arial" panose="020B0604020202020204" pitchFamily="34" charset="0"/>
                <a:cs typeface="Arial" panose="020B0604020202020204" pitchFamily="34" charset="0"/>
              </a:rPr>
              <a:t>year%100!=0) </a:t>
            </a:r>
            <a:r>
              <a:rPr lang="en-US" altLang="zh-CN" sz="2400" dirty="0" smtClean="0">
                <a:solidFill>
                  <a:schemeClr val="bg1"/>
                </a:solidFill>
                <a:latin typeface="Arial" panose="020B0604020202020204" pitchFamily="34" charset="0"/>
                <a:cs typeface="Arial" panose="020B0604020202020204" pitchFamily="34" charset="0"/>
              </a:rPr>
              <a:t>||</a:t>
            </a:r>
            <a:r>
              <a:rPr lang="en-US" altLang="zh-CN" sz="2400" dirty="0" smtClean="0">
                <a:solidFill>
                  <a:srgbClr val="FFFF00"/>
                </a:solidFill>
                <a:latin typeface="Arial" panose="020B0604020202020204" pitchFamily="34" charset="0"/>
                <a:cs typeface="Arial" panose="020B0604020202020204" pitchFamily="34" charset="0"/>
              </a:rPr>
              <a:t> (year%400==0)</a:t>
            </a:r>
            <a:endParaRPr lang="zh-CN" altLang="en-US" sz="24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normAutofit/>
          </a:bodyPr>
          <a:lstStyle/>
          <a:p>
            <a:pPr>
              <a:lnSpc>
                <a:spcPct val="80000"/>
              </a:lnSpc>
              <a:spcBef>
                <a:spcPts val="0"/>
              </a:spcBef>
            </a:pPr>
            <a:r>
              <a:rPr lang="en-US" altLang="zh-CN" sz="1800" dirty="0" smtClean="0">
                <a:solidFill>
                  <a:srgbClr val="FF3399"/>
                </a:solidFill>
              </a:rPr>
              <a:t>#include </a:t>
            </a:r>
            <a:r>
              <a:rPr lang="en-US" altLang="zh-CN" sz="1800" dirty="0" smtClean="0"/>
              <a:t>&lt;</a:t>
            </a:r>
            <a:r>
              <a:rPr lang="en-US" altLang="zh-CN" sz="1800" dirty="0" err="1" smtClean="0"/>
              <a:t>iostream</a:t>
            </a:r>
            <a:r>
              <a:rPr lang="en-US" altLang="zh-CN" sz="1800" dirty="0" smtClean="0"/>
              <a:t>&gt;</a:t>
            </a:r>
          </a:p>
          <a:p>
            <a:pPr>
              <a:lnSpc>
                <a:spcPct val="80000"/>
              </a:lnSpc>
              <a:spcBef>
                <a:spcPts val="0"/>
              </a:spcBef>
            </a:pPr>
            <a:r>
              <a:rPr lang="en-US" altLang="zh-CN" sz="1800" dirty="0" smtClean="0">
                <a:solidFill>
                  <a:srgbClr val="0000FF"/>
                </a:solidFill>
              </a:rPr>
              <a:t>using namespace </a:t>
            </a:r>
            <a:r>
              <a:rPr lang="en-US" altLang="zh-CN" sz="1800" dirty="0" err="1" smtClean="0">
                <a:solidFill>
                  <a:srgbClr val="0000FF"/>
                </a:solidFill>
              </a:rPr>
              <a:t>std</a:t>
            </a:r>
            <a:r>
              <a:rPr lang="en-US" altLang="zh-CN" sz="1800" dirty="0" smtClean="0"/>
              <a:t>;</a:t>
            </a:r>
          </a:p>
          <a:p>
            <a:pPr>
              <a:lnSpc>
                <a:spcPct val="80000"/>
              </a:lnSpc>
              <a:spcBef>
                <a:spcPts val="0"/>
              </a:spcBef>
            </a:pPr>
            <a:r>
              <a:rPr lang="en-US" altLang="zh-CN" sz="1800" dirty="0" err="1" smtClean="0">
                <a:solidFill>
                  <a:srgbClr val="0000FF"/>
                </a:solidFill>
              </a:rPr>
              <a:t>int</a:t>
            </a:r>
            <a:r>
              <a:rPr lang="en-US" altLang="zh-CN" sz="1800" dirty="0" smtClean="0">
                <a:solidFill>
                  <a:srgbClr val="0000FF"/>
                </a:solidFill>
              </a:rPr>
              <a:t> </a:t>
            </a:r>
            <a:r>
              <a:rPr lang="en-US" altLang="zh-CN" sz="1800" dirty="0" smtClean="0"/>
              <a:t>main()</a:t>
            </a:r>
          </a:p>
          <a:p>
            <a:pPr>
              <a:lnSpc>
                <a:spcPct val="80000"/>
              </a:lnSpc>
              <a:spcBef>
                <a:spcPts val="0"/>
              </a:spcBef>
            </a:pPr>
            <a:r>
              <a:rPr lang="en-US" altLang="zh-CN" sz="1800" dirty="0" smtClean="0"/>
              <a:t>{</a:t>
            </a:r>
          </a:p>
          <a:p>
            <a:pPr marL="358775">
              <a:lnSpc>
                <a:spcPct val="80000"/>
              </a:lnSpc>
              <a:spcBef>
                <a:spcPts val="0"/>
              </a:spcBef>
            </a:pPr>
            <a:r>
              <a:rPr lang="en-US" altLang="zh-CN" sz="1800" dirty="0" err="1" smtClean="0">
                <a:solidFill>
                  <a:srgbClr val="0000FF"/>
                </a:solidFill>
              </a:rPr>
              <a:t>int</a:t>
            </a:r>
            <a:r>
              <a:rPr lang="en-US" altLang="zh-CN" sz="1800" dirty="0" smtClean="0">
                <a:solidFill>
                  <a:srgbClr val="0000FF"/>
                </a:solidFill>
              </a:rPr>
              <a:t> </a:t>
            </a:r>
            <a:r>
              <a:rPr lang="en-US" altLang="zh-CN" sz="1800" dirty="0" smtClean="0"/>
              <a:t>days, month, year;</a:t>
            </a:r>
          </a:p>
          <a:p>
            <a:pPr marL="358775">
              <a:lnSpc>
                <a:spcPct val="80000"/>
              </a:lnSpc>
              <a:spcBef>
                <a:spcPts val="0"/>
              </a:spcBef>
            </a:pPr>
            <a:r>
              <a:rPr lang="en-US" altLang="zh-CN" sz="1800" dirty="0" err="1" smtClean="0"/>
              <a:t>cout</a:t>
            </a:r>
            <a:r>
              <a:rPr lang="en-US" altLang="zh-CN" sz="1800" dirty="0" smtClean="0"/>
              <a:t>&lt;&lt;</a:t>
            </a:r>
            <a:r>
              <a:rPr lang="en-US" altLang="zh-CN" sz="1800" dirty="0" smtClean="0">
                <a:solidFill>
                  <a:schemeClr val="accent6">
                    <a:lumMod val="75000"/>
                  </a:schemeClr>
                </a:solidFill>
              </a:rPr>
              <a:t>“Please input year and month: ”</a:t>
            </a:r>
            <a:r>
              <a:rPr lang="en-US" altLang="zh-CN" sz="1800" dirty="0" smtClean="0"/>
              <a:t>;</a:t>
            </a:r>
          </a:p>
          <a:p>
            <a:pPr marL="358775">
              <a:lnSpc>
                <a:spcPct val="80000"/>
              </a:lnSpc>
              <a:spcBef>
                <a:spcPts val="0"/>
              </a:spcBef>
            </a:pPr>
            <a:r>
              <a:rPr lang="en-US" altLang="zh-CN" sz="1800" dirty="0" err="1" smtClean="0"/>
              <a:t>cin</a:t>
            </a:r>
            <a:r>
              <a:rPr lang="en-US" altLang="zh-CN" sz="1800" dirty="0" smtClean="0"/>
              <a:t>&gt;&gt;year</a:t>
            </a:r>
            <a:r>
              <a:rPr lang="en-US" altLang="zh-CN" sz="1800" dirty="0"/>
              <a:t>&gt;&gt;month; </a:t>
            </a:r>
            <a:r>
              <a:rPr lang="en-US" altLang="zh-CN" sz="1800" dirty="0" smtClean="0"/>
              <a:t>     </a:t>
            </a:r>
            <a:endParaRPr lang="zh-CN" altLang="en-US" sz="1800" dirty="0" smtClean="0">
              <a:solidFill>
                <a:srgbClr val="00B050"/>
              </a:solidFill>
            </a:endParaRPr>
          </a:p>
          <a:p>
            <a:pPr marL="358775">
              <a:lnSpc>
                <a:spcPct val="80000"/>
              </a:lnSpc>
              <a:spcBef>
                <a:spcPts val="0"/>
              </a:spcBef>
            </a:pPr>
            <a:r>
              <a:rPr lang="en-US" altLang="zh-CN" sz="1800" dirty="0" smtClean="0">
                <a:solidFill>
                  <a:srgbClr val="0000FF"/>
                </a:solidFill>
              </a:rPr>
              <a:t>switch</a:t>
            </a:r>
            <a:r>
              <a:rPr lang="en-US" altLang="zh-CN" sz="1800" dirty="0" smtClean="0"/>
              <a:t> (month)                    </a:t>
            </a:r>
            <a:r>
              <a:rPr lang="en-US" altLang="zh-CN" sz="1800" dirty="0" smtClean="0">
                <a:solidFill>
                  <a:srgbClr val="00B050"/>
                </a:solidFill>
              </a:rPr>
              <a:t>// </a:t>
            </a:r>
            <a:r>
              <a:rPr lang="zh-CN" altLang="en-US" sz="1800" dirty="0" smtClean="0">
                <a:solidFill>
                  <a:srgbClr val="00B050"/>
                </a:solidFill>
              </a:rPr>
              <a:t>测试月份</a:t>
            </a:r>
          </a:p>
          <a:p>
            <a:pPr marL="358775">
              <a:lnSpc>
                <a:spcPct val="80000"/>
              </a:lnSpc>
              <a:spcBef>
                <a:spcPts val="0"/>
              </a:spcBef>
            </a:pPr>
            <a:r>
              <a:rPr lang="en-US" altLang="zh-CN" sz="1800" dirty="0" smtClean="0"/>
              <a:t>{     </a:t>
            </a:r>
            <a:endParaRPr lang="en-US" altLang="zh-CN" sz="1800" dirty="0"/>
          </a:p>
          <a:p>
            <a:pPr marL="358775" indent="358775">
              <a:lnSpc>
                <a:spcPct val="80000"/>
              </a:lnSpc>
              <a:spcBef>
                <a:spcPts val="0"/>
              </a:spcBef>
            </a:pPr>
            <a:r>
              <a:rPr lang="en-US" altLang="zh-CN" sz="1800" dirty="0">
                <a:solidFill>
                  <a:srgbClr val="0000FF"/>
                </a:solidFill>
              </a:rPr>
              <a:t>case</a:t>
            </a:r>
            <a:r>
              <a:rPr lang="en-US" altLang="zh-CN" sz="1800" dirty="0"/>
              <a:t> 1:  </a:t>
            </a:r>
            <a:r>
              <a:rPr lang="en-US" altLang="zh-CN" sz="1800" dirty="0">
                <a:solidFill>
                  <a:srgbClr val="0000FF"/>
                </a:solidFill>
              </a:rPr>
              <a:t>case</a:t>
            </a:r>
            <a:r>
              <a:rPr lang="en-US" altLang="zh-CN" sz="1800" dirty="0"/>
              <a:t> 3:  </a:t>
            </a:r>
            <a:r>
              <a:rPr lang="en-US" altLang="zh-CN" sz="1800" dirty="0">
                <a:solidFill>
                  <a:srgbClr val="0000FF"/>
                </a:solidFill>
              </a:rPr>
              <a:t>case</a:t>
            </a:r>
            <a:r>
              <a:rPr lang="en-US" altLang="zh-CN" sz="1800" dirty="0"/>
              <a:t> 5:  </a:t>
            </a:r>
            <a:r>
              <a:rPr lang="en-US" altLang="zh-CN" sz="1800" dirty="0">
                <a:solidFill>
                  <a:srgbClr val="0000FF"/>
                </a:solidFill>
              </a:rPr>
              <a:t>case</a:t>
            </a:r>
            <a:r>
              <a:rPr lang="en-US" altLang="zh-CN" sz="1800" dirty="0"/>
              <a:t> 7:  </a:t>
            </a:r>
            <a:r>
              <a:rPr lang="en-US" altLang="zh-CN" sz="1800" dirty="0">
                <a:solidFill>
                  <a:srgbClr val="0000FF"/>
                </a:solidFill>
              </a:rPr>
              <a:t>case</a:t>
            </a:r>
            <a:r>
              <a:rPr lang="en-US" altLang="zh-CN" sz="1800" dirty="0"/>
              <a:t> 8</a:t>
            </a:r>
            <a:r>
              <a:rPr lang="en-US" altLang="zh-CN" sz="1800" dirty="0" smtClean="0"/>
              <a:t>: </a:t>
            </a:r>
            <a:r>
              <a:rPr lang="en-US" altLang="zh-CN" sz="1800" dirty="0" smtClean="0">
                <a:solidFill>
                  <a:srgbClr val="0000FF"/>
                </a:solidFill>
              </a:rPr>
              <a:t>case</a:t>
            </a:r>
            <a:r>
              <a:rPr lang="en-US" altLang="zh-CN" sz="1800" dirty="0" smtClean="0"/>
              <a:t> </a:t>
            </a:r>
            <a:r>
              <a:rPr lang="en-US" altLang="zh-CN" sz="1800" dirty="0"/>
              <a:t>10:  </a:t>
            </a:r>
            <a:r>
              <a:rPr lang="en-US" altLang="zh-CN" sz="1800" dirty="0">
                <a:solidFill>
                  <a:srgbClr val="0000FF"/>
                </a:solidFill>
              </a:rPr>
              <a:t>case</a:t>
            </a:r>
            <a:r>
              <a:rPr lang="en-US" altLang="zh-CN" sz="1800" dirty="0"/>
              <a:t> 12</a:t>
            </a:r>
            <a:r>
              <a:rPr lang="en-US" altLang="zh-CN" sz="1800" dirty="0" smtClean="0"/>
              <a:t>:</a:t>
            </a:r>
          </a:p>
          <a:p>
            <a:pPr marL="358775" indent="717550">
              <a:lnSpc>
                <a:spcPct val="80000"/>
              </a:lnSpc>
              <a:spcBef>
                <a:spcPts val="0"/>
              </a:spcBef>
            </a:pPr>
            <a:r>
              <a:rPr lang="en-US" altLang="zh-CN" sz="1800" dirty="0"/>
              <a:t>d</a:t>
            </a:r>
            <a:r>
              <a:rPr lang="en-US" altLang="zh-CN" sz="1800" dirty="0" smtClean="0"/>
              <a:t>ays = 31</a:t>
            </a:r>
            <a:r>
              <a:rPr lang="en-US" altLang="zh-CN" sz="1800" dirty="0"/>
              <a:t>; </a:t>
            </a:r>
            <a:endParaRPr lang="en-US" altLang="zh-CN" sz="1800" dirty="0" smtClean="0"/>
          </a:p>
          <a:p>
            <a:pPr marL="358775" indent="717550">
              <a:lnSpc>
                <a:spcPct val="80000"/>
              </a:lnSpc>
              <a:spcBef>
                <a:spcPts val="0"/>
              </a:spcBef>
            </a:pPr>
            <a:r>
              <a:rPr lang="en-US" altLang="zh-CN" sz="1800" dirty="0" smtClean="0">
                <a:solidFill>
                  <a:srgbClr val="0000FF"/>
                </a:solidFill>
              </a:rPr>
              <a:t>break</a:t>
            </a:r>
            <a:r>
              <a:rPr lang="en-US" altLang="zh-CN" sz="1800" dirty="0"/>
              <a:t>;</a:t>
            </a:r>
          </a:p>
          <a:p>
            <a:pPr marL="358775" indent="358775">
              <a:lnSpc>
                <a:spcPct val="80000"/>
              </a:lnSpc>
              <a:spcBef>
                <a:spcPts val="0"/>
              </a:spcBef>
            </a:pPr>
            <a:r>
              <a:rPr lang="en-US" altLang="zh-CN" sz="1800" dirty="0">
                <a:solidFill>
                  <a:srgbClr val="0000FF"/>
                </a:solidFill>
              </a:rPr>
              <a:t>case</a:t>
            </a:r>
            <a:r>
              <a:rPr lang="en-US" altLang="zh-CN" sz="1800" dirty="0"/>
              <a:t> 4:  </a:t>
            </a:r>
            <a:r>
              <a:rPr lang="en-US" altLang="zh-CN" sz="1800" dirty="0">
                <a:solidFill>
                  <a:srgbClr val="0000FF"/>
                </a:solidFill>
              </a:rPr>
              <a:t>case </a:t>
            </a:r>
            <a:r>
              <a:rPr lang="en-US" altLang="zh-CN" sz="1800" dirty="0"/>
              <a:t>6:  </a:t>
            </a:r>
            <a:r>
              <a:rPr lang="en-US" altLang="zh-CN" sz="1800" dirty="0">
                <a:solidFill>
                  <a:srgbClr val="0000FF"/>
                </a:solidFill>
              </a:rPr>
              <a:t>case</a:t>
            </a:r>
            <a:r>
              <a:rPr lang="en-US" altLang="zh-CN" sz="1800" dirty="0"/>
              <a:t> 9: </a:t>
            </a:r>
            <a:r>
              <a:rPr lang="en-US" altLang="zh-CN" sz="1800" dirty="0">
                <a:solidFill>
                  <a:srgbClr val="0000FF"/>
                </a:solidFill>
              </a:rPr>
              <a:t>case </a:t>
            </a:r>
            <a:r>
              <a:rPr lang="en-US" altLang="zh-CN" sz="1800" dirty="0"/>
              <a:t>11: </a:t>
            </a:r>
            <a:endParaRPr lang="en-US" altLang="zh-CN" sz="1800" dirty="0" smtClean="0"/>
          </a:p>
          <a:p>
            <a:pPr marL="358775" indent="717550">
              <a:lnSpc>
                <a:spcPct val="80000"/>
              </a:lnSpc>
              <a:spcBef>
                <a:spcPts val="0"/>
              </a:spcBef>
            </a:pPr>
            <a:r>
              <a:rPr lang="en-US" altLang="zh-CN" sz="1800" dirty="0" smtClean="0"/>
              <a:t>days = 30 </a:t>
            </a:r>
            <a:r>
              <a:rPr lang="en-US" altLang="zh-CN" sz="1800" dirty="0"/>
              <a:t>;  </a:t>
            </a:r>
            <a:endParaRPr lang="en-US" altLang="zh-CN" sz="1800" dirty="0" smtClean="0"/>
          </a:p>
          <a:p>
            <a:pPr marL="358775" indent="717550">
              <a:lnSpc>
                <a:spcPct val="80000"/>
              </a:lnSpc>
              <a:spcBef>
                <a:spcPts val="0"/>
              </a:spcBef>
            </a:pPr>
            <a:r>
              <a:rPr lang="en-US" altLang="zh-CN" sz="1800" dirty="0" smtClean="0">
                <a:solidFill>
                  <a:srgbClr val="0000FF"/>
                </a:solidFill>
              </a:rPr>
              <a:t>break</a:t>
            </a:r>
            <a:r>
              <a:rPr lang="en-US" altLang="zh-CN" sz="1800" dirty="0"/>
              <a:t>;</a:t>
            </a:r>
          </a:p>
          <a:p>
            <a:pPr marL="358775" indent="358775">
              <a:lnSpc>
                <a:spcPct val="80000"/>
              </a:lnSpc>
              <a:spcBef>
                <a:spcPts val="0"/>
              </a:spcBef>
            </a:pPr>
            <a:r>
              <a:rPr lang="en-US" altLang="zh-CN" sz="1800" dirty="0">
                <a:solidFill>
                  <a:srgbClr val="0000FF"/>
                </a:solidFill>
              </a:rPr>
              <a:t>case </a:t>
            </a:r>
            <a:r>
              <a:rPr lang="en-US" altLang="zh-CN" sz="1800" dirty="0"/>
              <a:t>2:                        </a:t>
            </a:r>
            <a:r>
              <a:rPr lang="en-US" altLang="zh-CN" sz="1800" dirty="0">
                <a:solidFill>
                  <a:srgbClr val="00B050"/>
                </a:solidFill>
              </a:rPr>
              <a:t> // </a:t>
            </a:r>
            <a:r>
              <a:rPr lang="zh-CN" altLang="en-US" sz="1800" dirty="0" smtClean="0">
                <a:solidFill>
                  <a:srgbClr val="00B050"/>
                </a:solidFill>
              </a:rPr>
              <a:t>判断是否为闰年</a:t>
            </a:r>
            <a:endParaRPr lang="en-US" altLang="zh-CN" sz="1800" dirty="0">
              <a:solidFill>
                <a:srgbClr val="00B050"/>
              </a:solidFill>
            </a:endParaRPr>
          </a:p>
          <a:p>
            <a:pPr marL="358775" indent="717550">
              <a:lnSpc>
                <a:spcPct val="80000"/>
              </a:lnSpc>
              <a:spcBef>
                <a:spcPts val="0"/>
              </a:spcBef>
            </a:pPr>
            <a:r>
              <a:rPr lang="en-US" altLang="zh-CN" sz="1800" dirty="0">
                <a:solidFill>
                  <a:srgbClr val="0000FF"/>
                </a:solidFill>
              </a:rPr>
              <a:t>if</a:t>
            </a:r>
            <a:r>
              <a:rPr lang="en-US" altLang="zh-CN" sz="1800" dirty="0"/>
              <a:t>((year%4==0</a:t>
            </a:r>
            <a:r>
              <a:rPr lang="en-US" altLang="zh-CN" sz="1800" dirty="0">
                <a:solidFill>
                  <a:srgbClr val="FF0000"/>
                </a:solidFill>
              </a:rPr>
              <a:t>&amp;&amp;</a:t>
            </a:r>
            <a:r>
              <a:rPr lang="en-US" altLang="zh-CN" sz="1800" dirty="0"/>
              <a:t>year%100!=0)</a:t>
            </a:r>
            <a:r>
              <a:rPr lang="en-US" altLang="zh-CN" sz="1800" dirty="0">
                <a:solidFill>
                  <a:srgbClr val="FF0000"/>
                </a:solidFill>
              </a:rPr>
              <a:t>||</a:t>
            </a:r>
            <a:r>
              <a:rPr lang="en-US" altLang="zh-CN" sz="1800" dirty="0"/>
              <a:t>(year%400==0))</a:t>
            </a:r>
          </a:p>
          <a:p>
            <a:pPr marL="358775" indent="1076325">
              <a:lnSpc>
                <a:spcPct val="80000"/>
              </a:lnSpc>
              <a:spcBef>
                <a:spcPts val="0"/>
              </a:spcBef>
            </a:pPr>
            <a:r>
              <a:rPr lang="en-US" altLang="zh-CN" sz="1800" dirty="0" smtClean="0"/>
              <a:t>days = 29</a:t>
            </a:r>
            <a:r>
              <a:rPr lang="en-US" altLang="zh-CN" sz="1800" dirty="0"/>
              <a:t>; </a:t>
            </a:r>
          </a:p>
          <a:p>
            <a:pPr marL="358775" indent="717550">
              <a:lnSpc>
                <a:spcPct val="80000"/>
              </a:lnSpc>
              <a:spcBef>
                <a:spcPts val="0"/>
              </a:spcBef>
            </a:pPr>
            <a:r>
              <a:rPr lang="en-US" altLang="zh-CN" sz="1800" dirty="0">
                <a:solidFill>
                  <a:srgbClr val="0000FF"/>
                </a:solidFill>
              </a:rPr>
              <a:t>else </a:t>
            </a:r>
            <a:r>
              <a:rPr lang="en-US" altLang="zh-CN" sz="1800" dirty="0"/>
              <a:t>       </a:t>
            </a:r>
            <a:endParaRPr lang="en-US" altLang="zh-CN" sz="1800" dirty="0" smtClean="0"/>
          </a:p>
          <a:p>
            <a:pPr marL="358775" indent="1076325">
              <a:lnSpc>
                <a:spcPct val="80000"/>
              </a:lnSpc>
              <a:spcBef>
                <a:spcPts val="0"/>
              </a:spcBef>
            </a:pPr>
            <a:r>
              <a:rPr lang="en-US" altLang="zh-CN" sz="1800" dirty="0" smtClean="0"/>
              <a:t>days = 28</a:t>
            </a:r>
            <a:r>
              <a:rPr lang="en-US" altLang="zh-CN" sz="1800" dirty="0"/>
              <a:t>;</a:t>
            </a:r>
          </a:p>
          <a:p>
            <a:pPr marL="358775" indent="717550">
              <a:lnSpc>
                <a:spcPct val="80000"/>
              </a:lnSpc>
              <a:spcBef>
                <a:spcPts val="0"/>
              </a:spcBef>
            </a:pPr>
            <a:r>
              <a:rPr lang="en-US" altLang="zh-CN" sz="1800" dirty="0">
                <a:solidFill>
                  <a:srgbClr val="0000FF"/>
                </a:solidFill>
              </a:rPr>
              <a:t>break</a:t>
            </a:r>
            <a:r>
              <a:rPr lang="en-US" altLang="zh-CN" sz="1800" dirty="0"/>
              <a:t>;</a:t>
            </a:r>
          </a:p>
          <a:p>
            <a:pPr marL="358775" indent="358775">
              <a:lnSpc>
                <a:spcPct val="80000"/>
              </a:lnSpc>
              <a:spcBef>
                <a:spcPts val="0"/>
              </a:spcBef>
            </a:pPr>
            <a:r>
              <a:rPr lang="en-US" altLang="zh-CN" sz="1800" dirty="0">
                <a:solidFill>
                  <a:srgbClr val="0000FF"/>
                </a:solidFill>
              </a:rPr>
              <a:t>default</a:t>
            </a:r>
            <a:r>
              <a:rPr lang="en-US" altLang="zh-CN" sz="1800" dirty="0"/>
              <a:t> :   </a:t>
            </a:r>
            <a:r>
              <a:rPr lang="en-US" altLang="zh-CN" sz="1800" dirty="0" err="1"/>
              <a:t>cout</a:t>
            </a:r>
            <a:r>
              <a:rPr lang="en-US" altLang="zh-CN" sz="1800" dirty="0" smtClean="0"/>
              <a:t>&lt;&lt;</a:t>
            </a:r>
            <a:r>
              <a:rPr lang="en-US" altLang="zh-CN" sz="1800" dirty="0" smtClean="0">
                <a:solidFill>
                  <a:schemeClr val="accent6">
                    <a:lumMod val="75000"/>
                  </a:schemeClr>
                </a:solidFill>
              </a:rPr>
              <a:t>“Error!”</a:t>
            </a:r>
            <a:r>
              <a:rPr lang="en-US" altLang="zh-CN" sz="1800" dirty="0" smtClean="0"/>
              <a:t>&lt;&lt;</a:t>
            </a:r>
            <a:r>
              <a:rPr lang="en-US" altLang="zh-CN" sz="1800" dirty="0" err="1" smtClean="0"/>
              <a:t>endl</a:t>
            </a:r>
            <a:r>
              <a:rPr lang="en-US" altLang="zh-CN" sz="1800" dirty="0" smtClean="0"/>
              <a:t>;</a:t>
            </a:r>
            <a:r>
              <a:rPr lang="en-US" altLang="zh-CN" sz="1800" dirty="0"/>
              <a:t>	</a:t>
            </a:r>
          </a:p>
          <a:p>
            <a:pPr marL="358775">
              <a:lnSpc>
                <a:spcPct val="80000"/>
              </a:lnSpc>
              <a:spcBef>
                <a:spcPts val="0"/>
              </a:spcBef>
            </a:pPr>
            <a:r>
              <a:rPr lang="en-US" altLang="zh-CN" sz="1800" dirty="0"/>
              <a:t>} </a:t>
            </a:r>
          </a:p>
          <a:p>
            <a:pPr marL="358775">
              <a:lnSpc>
                <a:spcPct val="80000"/>
              </a:lnSpc>
              <a:spcBef>
                <a:spcPts val="0"/>
              </a:spcBef>
            </a:pPr>
            <a:r>
              <a:rPr lang="en-US" altLang="zh-CN" sz="1800" dirty="0" err="1"/>
              <a:t>cout</a:t>
            </a:r>
            <a:r>
              <a:rPr lang="en-US" altLang="zh-CN" sz="1800" dirty="0" smtClean="0"/>
              <a:t>&lt;&lt;</a:t>
            </a:r>
            <a:r>
              <a:rPr lang="en-US" altLang="zh-CN" sz="1800" dirty="0" smtClean="0">
                <a:solidFill>
                  <a:schemeClr val="accent6">
                    <a:lumMod val="75000"/>
                  </a:schemeClr>
                </a:solidFill>
              </a:rPr>
              <a:t>“Days: ”</a:t>
            </a:r>
            <a:r>
              <a:rPr lang="en-US" altLang="zh-CN" sz="1800" dirty="0" smtClean="0"/>
              <a:t>&lt;&lt;days</a:t>
            </a:r>
            <a:r>
              <a:rPr lang="en-US" altLang="zh-CN" sz="1800" dirty="0"/>
              <a:t>&lt;&lt;</a:t>
            </a:r>
            <a:r>
              <a:rPr lang="en-US" altLang="zh-CN" sz="1800" dirty="0" err="1"/>
              <a:t>endl</a:t>
            </a:r>
            <a:r>
              <a:rPr lang="en-US" altLang="zh-CN" sz="1800" dirty="0"/>
              <a:t>;    </a:t>
            </a:r>
            <a:r>
              <a:rPr lang="en-US" altLang="zh-CN" sz="1800" dirty="0" smtClean="0">
                <a:solidFill>
                  <a:srgbClr val="00B050"/>
                </a:solidFill>
              </a:rPr>
              <a:t>// </a:t>
            </a:r>
            <a:r>
              <a:rPr lang="zh-CN" altLang="en-US" sz="1800" dirty="0" smtClean="0">
                <a:solidFill>
                  <a:srgbClr val="00B050"/>
                </a:solidFill>
              </a:rPr>
              <a:t>打印天数</a:t>
            </a:r>
            <a:endParaRPr lang="en-US" altLang="zh-CN" sz="1800" dirty="0" smtClean="0">
              <a:solidFill>
                <a:srgbClr val="00B050"/>
              </a:solidFill>
            </a:endParaRPr>
          </a:p>
          <a:p>
            <a:pPr marL="358775">
              <a:lnSpc>
                <a:spcPct val="80000"/>
              </a:lnSpc>
              <a:spcBef>
                <a:spcPts val="0"/>
              </a:spcBef>
            </a:pPr>
            <a:r>
              <a:rPr lang="en-US" altLang="zh-CN" sz="1800" dirty="0" smtClean="0">
                <a:solidFill>
                  <a:srgbClr val="0000FF"/>
                </a:solidFill>
              </a:rPr>
              <a:t>return</a:t>
            </a:r>
            <a:r>
              <a:rPr lang="en-US" altLang="zh-CN" sz="1800" dirty="0" smtClean="0"/>
              <a:t> 0;</a:t>
            </a:r>
          </a:p>
          <a:p>
            <a:pPr>
              <a:lnSpc>
                <a:spcPct val="80000"/>
              </a:lnSpc>
              <a:spcBef>
                <a:spcPts val="0"/>
              </a:spcBef>
            </a:pPr>
            <a:r>
              <a:rPr lang="en-US" altLang="zh-CN" sz="1800" dirty="0"/>
              <a:t>}</a:t>
            </a:r>
            <a:endParaRPr lang="zh-CN" altLang="en-US" sz="1800" dirty="0"/>
          </a:p>
        </p:txBody>
      </p:sp>
      <p:sp>
        <p:nvSpPr>
          <p:cNvPr id="3" name="标题 2"/>
          <p:cNvSpPr>
            <a:spLocks noGrp="1"/>
          </p:cNvSpPr>
          <p:nvPr>
            <p:ph type="title"/>
          </p:nvPr>
        </p:nvSpPr>
        <p:spPr/>
        <p:txBody>
          <a:bodyPr/>
          <a:lstStyle/>
          <a:p>
            <a:r>
              <a:rPr lang="en-US" altLang="zh-CN" dirty="0"/>
              <a:t>5. switch </a:t>
            </a:r>
            <a:r>
              <a:rPr lang="zh-CN" altLang="en-US" dirty="0"/>
              <a:t>语句</a:t>
            </a:r>
          </a:p>
        </p:txBody>
      </p:sp>
      <p:sp>
        <p:nvSpPr>
          <p:cNvPr id="4" name="矩形 3"/>
          <p:cNvSpPr/>
          <p:nvPr/>
        </p:nvSpPr>
        <p:spPr>
          <a:xfrm>
            <a:off x="5220072" y="1268760"/>
            <a:ext cx="3744416" cy="1152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说明</a:t>
            </a:r>
            <a:r>
              <a:rPr lang="en-US" altLang="zh-CN"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当多个</a:t>
            </a: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case </a:t>
            </a:r>
            <a:r>
              <a:rPr lang="zh-CN" altLang="en-US"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标签</a:t>
            </a:r>
            <a:r>
              <a:rPr lang="en-US" altLang="zh-CN" sz="20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执行相同操作时</a:t>
            </a: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可以将其串联起来。</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045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r>
              <a:rPr lang="zh-CN" altLang="en-US" sz="2800" b="1" dirty="0" smtClean="0"/>
              <a:t>循环</a:t>
            </a:r>
            <a:r>
              <a:rPr lang="en-US" altLang="zh-CN" sz="2800" b="1" dirty="0" smtClean="0"/>
              <a:t>:</a:t>
            </a:r>
          </a:p>
          <a:p>
            <a:pPr>
              <a:spcAft>
                <a:spcPts val="600"/>
              </a:spcAft>
            </a:pPr>
            <a:r>
              <a:rPr lang="zh-CN" altLang="en-US" dirty="0" smtClean="0"/>
              <a:t>当某一条件成立时</a:t>
            </a:r>
            <a:r>
              <a:rPr lang="en-US" altLang="zh-CN" dirty="0" smtClean="0"/>
              <a:t>, </a:t>
            </a:r>
            <a:r>
              <a:rPr lang="zh-CN" altLang="en-US" b="1" dirty="0" smtClean="0">
                <a:solidFill>
                  <a:srgbClr val="FF0000"/>
                </a:solidFill>
              </a:rPr>
              <a:t>不断重复地</a:t>
            </a:r>
            <a:r>
              <a:rPr lang="zh-CN" altLang="en-US" dirty="0" smtClean="0"/>
              <a:t>执行某一程序片段。</a:t>
            </a:r>
            <a:endParaRPr lang="en-US" altLang="zh-CN" dirty="0" smtClean="0"/>
          </a:p>
          <a:p>
            <a:r>
              <a:rPr lang="zh-CN" altLang="en-US" sz="2800" b="1" dirty="0" smtClean="0"/>
              <a:t>循环的构成要素</a:t>
            </a:r>
            <a:r>
              <a:rPr lang="en-US" altLang="zh-CN" sz="2800" b="1" dirty="0" smtClean="0"/>
              <a:t>:</a:t>
            </a:r>
          </a:p>
          <a:p>
            <a:pPr marL="342900" indent="-342900">
              <a:lnSpc>
                <a:spcPct val="100000"/>
              </a:lnSpc>
              <a:buFont typeface="Arial" panose="020B0604020202020204" pitchFamily="34" charset="0"/>
              <a:buChar char="•"/>
            </a:pPr>
            <a:r>
              <a:rPr lang="zh-CN" altLang="en-US" dirty="0" smtClean="0">
                <a:solidFill>
                  <a:srgbClr val="0000FF"/>
                </a:solidFill>
              </a:rPr>
              <a:t>循环测试条件</a:t>
            </a:r>
            <a:r>
              <a:rPr lang="en-US" altLang="zh-CN" dirty="0" smtClean="0"/>
              <a:t>: </a:t>
            </a:r>
            <a:r>
              <a:rPr lang="zh-CN" altLang="en-US" dirty="0" smtClean="0"/>
              <a:t>是否执行循环</a:t>
            </a:r>
            <a:endParaRPr lang="en-US" altLang="zh-CN" dirty="0" smtClean="0"/>
          </a:p>
          <a:p>
            <a:pPr marL="342900" indent="-342900">
              <a:lnSpc>
                <a:spcPct val="100000"/>
              </a:lnSpc>
              <a:buFont typeface="Arial" panose="020B0604020202020204" pitchFamily="34" charset="0"/>
              <a:buChar char="•"/>
            </a:pPr>
            <a:r>
              <a:rPr lang="zh-CN" altLang="en-US" dirty="0" smtClean="0">
                <a:solidFill>
                  <a:srgbClr val="0000FF"/>
                </a:solidFill>
              </a:rPr>
              <a:t>循环体</a:t>
            </a:r>
            <a:r>
              <a:rPr lang="en-US" altLang="zh-CN" dirty="0" smtClean="0"/>
              <a:t>: </a:t>
            </a:r>
            <a:r>
              <a:rPr lang="zh-CN" altLang="en-US" dirty="0" smtClean="0"/>
              <a:t>循环过程中做什么</a:t>
            </a:r>
            <a:endParaRPr lang="en-US" altLang="zh-CN" dirty="0" smtClean="0"/>
          </a:p>
          <a:p>
            <a:pPr marL="342900" indent="-342900">
              <a:lnSpc>
                <a:spcPct val="100000"/>
              </a:lnSpc>
              <a:spcAft>
                <a:spcPts val="600"/>
              </a:spcAft>
              <a:buFont typeface="Arial" panose="020B0604020202020204" pitchFamily="34" charset="0"/>
              <a:buChar char="•"/>
            </a:pPr>
            <a:r>
              <a:rPr lang="zh-CN" altLang="en-US" dirty="0" smtClean="0">
                <a:solidFill>
                  <a:srgbClr val="0000FF"/>
                </a:solidFill>
              </a:rPr>
              <a:t>循环控制变量</a:t>
            </a:r>
            <a:r>
              <a:rPr lang="en-US" altLang="zh-CN" dirty="0" smtClean="0"/>
              <a:t>: </a:t>
            </a:r>
            <a:r>
              <a:rPr lang="zh-CN" altLang="en-US" dirty="0" smtClean="0"/>
              <a:t>如何控制循环的执行</a:t>
            </a:r>
            <a:endParaRPr lang="en-US" altLang="zh-CN" dirty="0" smtClean="0"/>
          </a:p>
          <a:p>
            <a:r>
              <a:rPr lang="zh-CN" altLang="en-US" sz="2800" b="1" dirty="0" smtClean="0"/>
              <a:t>循环的类型</a:t>
            </a:r>
            <a:r>
              <a:rPr lang="en-US" altLang="zh-CN" sz="2800" b="1" dirty="0" smtClean="0"/>
              <a:t>:</a:t>
            </a:r>
          </a:p>
          <a:p>
            <a:pPr marL="342900" indent="-342900">
              <a:lnSpc>
                <a:spcPct val="100000"/>
              </a:lnSpc>
              <a:buFont typeface="Arial" panose="020B0604020202020204" pitchFamily="34" charset="0"/>
              <a:buChar char="•"/>
            </a:pPr>
            <a:r>
              <a:rPr lang="en-US" altLang="zh-CN" dirty="0" smtClean="0">
                <a:solidFill>
                  <a:srgbClr val="FF0000"/>
                </a:solidFill>
              </a:rPr>
              <a:t>while </a:t>
            </a:r>
            <a:r>
              <a:rPr lang="zh-CN" altLang="en-US" dirty="0" smtClean="0"/>
              <a:t>语句</a:t>
            </a:r>
            <a:endParaRPr lang="en-US" altLang="zh-CN" dirty="0" smtClean="0"/>
          </a:p>
          <a:p>
            <a:pPr marL="342900" indent="-342900">
              <a:lnSpc>
                <a:spcPct val="100000"/>
              </a:lnSpc>
              <a:buFont typeface="Arial" panose="020B0604020202020204" pitchFamily="34" charset="0"/>
              <a:buChar char="•"/>
            </a:pPr>
            <a:r>
              <a:rPr lang="en-US" altLang="zh-CN" dirty="0" smtClean="0">
                <a:solidFill>
                  <a:srgbClr val="FF0000"/>
                </a:solidFill>
              </a:rPr>
              <a:t>do while </a:t>
            </a:r>
            <a:r>
              <a:rPr lang="zh-CN" altLang="en-US" dirty="0" smtClean="0"/>
              <a:t>语句</a:t>
            </a:r>
            <a:endParaRPr lang="en-US" altLang="zh-CN" dirty="0" smtClean="0"/>
          </a:p>
          <a:p>
            <a:pPr marL="342900" indent="-342900">
              <a:lnSpc>
                <a:spcPct val="100000"/>
              </a:lnSpc>
              <a:buFont typeface="Arial" panose="020B0604020202020204" pitchFamily="34" charset="0"/>
              <a:buChar char="•"/>
            </a:pPr>
            <a:r>
              <a:rPr lang="en-US" altLang="zh-CN" dirty="0" smtClean="0">
                <a:solidFill>
                  <a:srgbClr val="FF0000"/>
                </a:solidFill>
              </a:rPr>
              <a:t>for </a:t>
            </a:r>
            <a:r>
              <a:rPr lang="zh-CN" altLang="en-US" dirty="0" smtClean="0"/>
              <a:t>语句</a:t>
            </a:r>
            <a:endParaRPr lang="zh-CN" altLang="en-US" dirty="0"/>
          </a:p>
        </p:txBody>
      </p:sp>
      <p:sp>
        <p:nvSpPr>
          <p:cNvPr id="3" name="标题 2"/>
          <p:cNvSpPr>
            <a:spLocks noGrp="1"/>
          </p:cNvSpPr>
          <p:nvPr>
            <p:ph type="title"/>
          </p:nvPr>
        </p:nvSpPr>
        <p:spPr/>
        <p:txBody>
          <a:bodyPr/>
          <a:lstStyle/>
          <a:p>
            <a:r>
              <a:rPr lang="en-US" altLang="zh-CN" dirty="0" smtClean="0"/>
              <a:t>6. while </a:t>
            </a:r>
            <a:r>
              <a:rPr lang="zh-CN" altLang="en-US" dirty="0" smtClean="0"/>
              <a:t>语句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869160"/>
            <a:ext cx="2258079" cy="1728193"/>
          </a:xfrm>
          <a:prstGeom prst="rect">
            <a:avLst/>
          </a:prstGeom>
        </p:spPr>
      </p:pic>
    </p:spTree>
    <p:extLst>
      <p:ext uri="{BB962C8B-B14F-4D97-AF65-F5344CB8AC3E}">
        <p14:creationId xmlns:p14="http://schemas.microsoft.com/office/powerpoint/2010/main" val="2155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en-US" altLang="zh-CN" sz="2800" b="1" dirty="0" smtClean="0">
                <a:solidFill>
                  <a:srgbClr val="FF0000"/>
                </a:solidFill>
              </a:rPr>
              <a:t>while</a:t>
            </a:r>
            <a:r>
              <a:rPr lang="en-US" altLang="zh-CN" sz="2800" b="1" dirty="0" smtClean="0"/>
              <a:t> </a:t>
            </a:r>
            <a:r>
              <a:rPr lang="zh-CN" altLang="en-US" sz="2800" b="1" dirty="0" smtClean="0"/>
              <a:t>语句格式</a:t>
            </a:r>
            <a:r>
              <a:rPr lang="en-US" altLang="zh-CN" sz="2800" b="1" dirty="0" smtClean="0"/>
              <a:t>:</a:t>
            </a:r>
          </a:p>
          <a:p>
            <a:pPr indent="358775"/>
            <a:r>
              <a:rPr lang="en-US" altLang="zh-CN" dirty="0" smtClean="0">
                <a:solidFill>
                  <a:srgbClr val="FF0000"/>
                </a:solidFill>
              </a:rPr>
              <a:t>while</a:t>
            </a:r>
            <a:r>
              <a:rPr lang="en-US" altLang="zh-CN" dirty="0" smtClean="0"/>
              <a:t> </a:t>
            </a:r>
            <a:r>
              <a:rPr lang="en-US" altLang="zh-CN" b="1" dirty="0" smtClean="0">
                <a:solidFill>
                  <a:srgbClr val="0000FF"/>
                </a:solidFill>
              </a:rPr>
              <a:t>(</a:t>
            </a:r>
            <a:r>
              <a:rPr lang="en-US" altLang="zh-CN" dirty="0" smtClean="0">
                <a:solidFill>
                  <a:srgbClr val="FF3399"/>
                </a:solidFill>
              </a:rPr>
              <a:t>[condition]</a:t>
            </a:r>
            <a:r>
              <a:rPr lang="en-US" altLang="zh-CN" b="1" dirty="0" smtClean="0">
                <a:solidFill>
                  <a:srgbClr val="0000FF"/>
                </a:solidFill>
              </a:rPr>
              <a:t>)</a:t>
            </a:r>
          </a:p>
          <a:p>
            <a:pPr indent="717550">
              <a:spcAft>
                <a:spcPts val="1200"/>
              </a:spcAft>
            </a:pPr>
            <a:r>
              <a:rPr lang="en-US" altLang="zh-CN" dirty="0" smtClean="0">
                <a:solidFill>
                  <a:srgbClr val="FF3399"/>
                </a:solidFill>
              </a:rPr>
              <a:t>[statement]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循环测试条件 </a:t>
            </a:r>
            <a:r>
              <a:rPr lang="en-US" altLang="zh-CN" dirty="0" smtClean="0">
                <a:solidFill>
                  <a:srgbClr val="FF3399"/>
                </a:solidFill>
              </a:rPr>
              <a:t>[</a:t>
            </a:r>
            <a:r>
              <a:rPr lang="en-US" altLang="zh-CN" dirty="0">
                <a:solidFill>
                  <a:srgbClr val="FF3399"/>
                </a:solidFill>
              </a:rPr>
              <a:t>condition] </a:t>
            </a:r>
            <a:r>
              <a:rPr lang="zh-CN" altLang="en-US" dirty="0" smtClean="0"/>
              <a:t>必须包含在</a:t>
            </a:r>
            <a:r>
              <a:rPr lang="zh-CN" altLang="en-US" b="1" dirty="0" smtClean="0">
                <a:solidFill>
                  <a:srgbClr val="0000FF"/>
                </a:solidFill>
              </a:rPr>
              <a:t>一对括号 </a:t>
            </a:r>
            <a:r>
              <a:rPr lang="en-US" altLang="zh-CN" b="1" dirty="0" smtClean="0">
                <a:solidFill>
                  <a:srgbClr val="0000FF"/>
                </a:solidFill>
              </a:rPr>
              <a:t>( ) </a:t>
            </a:r>
            <a:r>
              <a:rPr lang="zh-CN" altLang="en-US" dirty="0" smtClean="0"/>
              <a:t>中。</a:t>
            </a:r>
            <a:endParaRPr lang="en-US" altLang="zh-CN" dirty="0"/>
          </a:p>
          <a:p>
            <a:pPr marL="342900" indent="-342900">
              <a:buFont typeface="Arial" panose="020B0604020202020204" pitchFamily="34" charset="0"/>
              <a:buChar char="•"/>
            </a:pPr>
            <a:r>
              <a:rPr lang="en-US" altLang="zh-CN" dirty="0">
                <a:solidFill>
                  <a:srgbClr val="FF3399"/>
                </a:solidFill>
              </a:rPr>
              <a:t>[statement] </a:t>
            </a:r>
            <a:r>
              <a:rPr lang="zh-CN" altLang="en-US" dirty="0" smtClean="0"/>
              <a:t>既可以是一个</a:t>
            </a:r>
            <a:r>
              <a:rPr lang="zh-CN" altLang="en-US" dirty="0" smtClean="0">
                <a:solidFill>
                  <a:srgbClr val="0000FF"/>
                </a:solidFill>
              </a:rPr>
              <a:t>简单语句</a:t>
            </a:r>
            <a:r>
              <a:rPr lang="en-US" altLang="zh-CN" dirty="0" smtClean="0"/>
              <a:t>, </a:t>
            </a:r>
            <a:r>
              <a:rPr lang="zh-CN" altLang="en-US" dirty="0" smtClean="0"/>
              <a:t>也可以是一个</a:t>
            </a:r>
            <a:r>
              <a:rPr lang="zh-CN" altLang="en-US" dirty="0" smtClean="0">
                <a:solidFill>
                  <a:srgbClr val="0000FF"/>
                </a:solidFill>
              </a:rPr>
              <a:t>复合语句</a:t>
            </a:r>
            <a:r>
              <a:rPr lang="zh-CN" altLang="en-US" dirty="0" smtClean="0"/>
              <a:t>。</a:t>
            </a:r>
            <a:endParaRPr lang="en-US" altLang="zh-CN" dirty="0"/>
          </a:p>
          <a:p>
            <a:pPr marL="342900" indent="-342900">
              <a:buFont typeface="Arial" panose="020B0604020202020204" pitchFamily="34" charset="0"/>
              <a:buChar char="•"/>
            </a:pPr>
            <a:r>
              <a:rPr lang="zh-CN" altLang="en-US" b="1" dirty="0" smtClean="0">
                <a:solidFill>
                  <a:srgbClr val="0000FF"/>
                </a:solidFill>
              </a:rPr>
              <a:t>执行</a:t>
            </a:r>
            <a:r>
              <a:rPr lang="en-US" altLang="zh-CN" b="1" dirty="0" smtClean="0">
                <a:solidFill>
                  <a:srgbClr val="0000FF"/>
                </a:solidFill>
              </a:rPr>
              <a:t>:</a:t>
            </a:r>
            <a:r>
              <a:rPr lang="en-US" altLang="zh-CN" dirty="0" smtClean="0"/>
              <a:t> </a:t>
            </a:r>
            <a:r>
              <a:rPr lang="zh-CN" altLang="en-US" dirty="0" smtClean="0"/>
              <a:t>当循环测试条件 </a:t>
            </a:r>
            <a:r>
              <a:rPr lang="en-US" altLang="zh-CN" dirty="0" smtClean="0">
                <a:solidFill>
                  <a:srgbClr val="FF3399"/>
                </a:solidFill>
              </a:rPr>
              <a:t>[</a:t>
            </a:r>
            <a:r>
              <a:rPr lang="en-US" altLang="zh-CN" dirty="0">
                <a:solidFill>
                  <a:srgbClr val="FF3399"/>
                </a:solidFill>
              </a:rPr>
              <a:t>condition]</a:t>
            </a:r>
            <a:r>
              <a:rPr lang="en-US" altLang="zh-CN" dirty="0" smtClean="0"/>
              <a:t> </a:t>
            </a:r>
            <a:r>
              <a:rPr lang="zh-CN" altLang="en-US" dirty="0" smtClean="0"/>
              <a:t>的逻辑值为 </a:t>
            </a:r>
            <a:r>
              <a:rPr lang="en-US" altLang="zh-CN" dirty="0" smtClean="0">
                <a:solidFill>
                  <a:srgbClr val="FF0000"/>
                </a:solidFill>
              </a:rPr>
              <a:t>true </a:t>
            </a:r>
            <a:r>
              <a:rPr lang="zh-CN" altLang="en-US" dirty="0" smtClean="0"/>
              <a:t>时</a:t>
            </a:r>
            <a:r>
              <a:rPr lang="en-US" altLang="zh-CN" dirty="0" smtClean="0"/>
              <a:t>, </a:t>
            </a:r>
            <a:r>
              <a:rPr lang="zh-CN" altLang="en-US" dirty="0" smtClean="0">
                <a:solidFill>
                  <a:srgbClr val="0000FF"/>
                </a:solidFill>
              </a:rPr>
              <a:t>不断重复地</a:t>
            </a:r>
            <a:r>
              <a:rPr lang="zh-CN" altLang="en-US" dirty="0" smtClean="0"/>
              <a:t>执行其后循环体中的 </a:t>
            </a:r>
            <a:r>
              <a:rPr lang="en-US" altLang="zh-CN" dirty="0" smtClean="0">
                <a:solidFill>
                  <a:srgbClr val="FF3399"/>
                </a:solidFill>
              </a:rPr>
              <a:t>[statement] </a:t>
            </a:r>
            <a:r>
              <a:rPr lang="en-US" altLang="zh-CN" dirty="0" smtClean="0"/>
              <a:t>(</a:t>
            </a:r>
            <a:r>
              <a:rPr lang="zh-CN" altLang="en-US" dirty="0" smtClean="0"/>
              <a:t>通常为一</a:t>
            </a:r>
            <a:r>
              <a:rPr lang="zh-CN" altLang="en-US" dirty="0" smtClean="0">
                <a:solidFill>
                  <a:srgbClr val="0000FF"/>
                </a:solidFill>
              </a:rPr>
              <a:t>语句块</a:t>
            </a:r>
            <a:r>
              <a:rPr lang="en-US" altLang="zh-CN" dirty="0" smtClean="0"/>
              <a:t>)</a:t>
            </a:r>
            <a:r>
              <a:rPr lang="zh-CN" altLang="en-US" dirty="0" smtClean="0"/>
              <a:t>。</a:t>
            </a:r>
            <a:r>
              <a:rPr lang="en-US" altLang="zh-CN" dirty="0" smtClean="0"/>
              <a:t> </a:t>
            </a:r>
            <a:r>
              <a:rPr lang="zh-CN" altLang="en-US" dirty="0" smtClean="0"/>
              <a:t>若循环测试条件</a:t>
            </a:r>
            <a:r>
              <a:rPr lang="en-US" altLang="zh-CN" dirty="0" smtClean="0"/>
              <a:t> </a:t>
            </a:r>
            <a:r>
              <a:rPr lang="en-US" altLang="zh-CN" dirty="0" smtClean="0">
                <a:solidFill>
                  <a:srgbClr val="FF3399"/>
                </a:solidFill>
              </a:rPr>
              <a:t>[condition] </a:t>
            </a:r>
            <a:r>
              <a:rPr lang="zh-CN" altLang="en-US" dirty="0" smtClean="0"/>
              <a:t>第一次测试的结果为</a:t>
            </a:r>
            <a:r>
              <a:rPr lang="en-US" altLang="zh-CN" dirty="0" smtClean="0"/>
              <a:t> </a:t>
            </a:r>
            <a:r>
              <a:rPr lang="en-US" altLang="zh-CN" dirty="0">
                <a:solidFill>
                  <a:srgbClr val="FF0000"/>
                </a:solidFill>
              </a:rPr>
              <a:t>false</a:t>
            </a:r>
            <a:r>
              <a:rPr lang="en-US" altLang="zh-CN" dirty="0"/>
              <a:t>, </a:t>
            </a:r>
            <a:r>
              <a:rPr lang="zh-CN" altLang="en-US" dirty="0" smtClean="0"/>
              <a:t>则循环体</a:t>
            </a:r>
            <a:r>
              <a:rPr lang="en-US" altLang="zh-CN" dirty="0" smtClean="0"/>
              <a:t> </a:t>
            </a:r>
            <a:r>
              <a:rPr lang="en-US" altLang="zh-CN" dirty="0" smtClean="0">
                <a:solidFill>
                  <a:srgbClr val="FF3399"/>
                </a:solidFill>
              </a:rPr>
              <a:t>[statement] </a:t>
            </a:r>
            <a:r>
              <a:rPr lang="zh-CN" altLang="en-US" dirty="0" smtClean="0"/>
              <a:t>不会被执行</a:t>
            </a:r>
            <a:r>
              <a:rPr lang="en-US" altLang="zh-CN" dirty="0" smtClean="0"/>
              <a:t>, </a:t>
            </a:r>
            <a:r>
              <a:rPr lang="zh-CN" altLang="en-US" dirty="0" smtClean="0"/>
              <a:t>直接跳出循环。</a:t>
            </a:r>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6. while </a:t>
            </a:r>
            <a:r>
              <a:rPr lang="zh-CN" altLang="en-US" dirty="0"/>
              <a:t>语句</a:t>
            </a:r>
          </a:p>
        </p:txBody>
      </p:sp>
      <p:sp>
        <p:nvSpPr>
          <p:cNvPr id="4" name="矩形标注 3"/>
          <p:cNvSpPr/>
          <p:nvPr/>
        </p:nvSpPr>
        <p:spPr>
          <a:xfrm>
            <a:off x="2483768" y="2674023"/>
            <a:ext cx="4464496" cy="504056"/>
          </a:xfrm>
          <a:prstGeom prst="wedgeRectCallout">
            <a:avLst>
              <a:gd name="adj1" fmla="val -57068"/>
              <a:gd name="adj2" fmla="val -5305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循环体</a:t>
            </a:r>
            <a:r>
              <a:rPr lang="en-US" altLang="zh-CN"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只允许出现单个语句</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 name="直接箭头连接符 5"/>
          <p:cNvCxnSpPr/>
          <p:nvPr/>
        </p:nvCxnSpPr>
        <p:spPr>
          <a:xfrm flipH="1">
            <a:off x="2051720" y="2060848"/>
            <a:ext cx="144016" cy="21602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 name="矩形标注 8"/>
          <p:cNvSpPr/>
          <p:nvPr/>
        </p:nvSpPr>
        <p:spPr>
          <a:xfrm>
            <a:off x="3556720" y="1878614"/>
            <a:ext cx="2311424" cy="504056"/>
          </a:xfrm>
          <a:prstGeom prst="wedgeRectCallout">
            <a:avLst>
              <a:gd name="adj1" fmla="val -65633"/>
              <a:gd name="adj2" fmla="val -4183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循环测试条件</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任意多边形 10"/>
          <p:cNvSpPr/>
          <p:nvPr/>
        </p:nvSpPr>
        <p:spPr>
          <a:xfrm>
            <a:off x="2483768" y="1628800"/>
            <a:ext cx="864096" cy="810096"/>
          </a:xfrm>
          <a:custGeom>
            <a:avLst/>
            <a:gdLst>
              <a:gd name="connsiteX0" fmla="*/ 197963 w 895178"/>
              <a:gd name="connsiteY0" fmla="*/ 882104 h 882104"/>
              <a:gd name="connsiteX1" fmla="*/ 857839 w 895178"/>
              <a:gd name="connsiteY1" fmla="*/ 486178 h 882104"/>
              <a:gd name="connsiteX2" fmla="*/ 725864 w 895178"/>
              <a:gd name="connsiteY2" fmla="*/ 14838 h 882104"/>
              <a:gd name="connsiteX3" fmla="*/ 0 w 895178"/>
              <a:gd name="connsiteY3" fmla="*/ 109106 h 882104"/>
              <a:gd name="connsiteX4" fmla="*/ 0 w 895178"/>
              <a:gd name="connsiteY4" fmla="*/ 109106 h 882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178" h="882104">
                <a:moveTo>
                  <a:pt x="197963" y="882104"/>
                </a:moveTo>
                <a:cubicBezTo>
                  <a:pt x="483909" y="756413"/>
                  <a:pt x="769856" y="630722"/>
                  <a:pt x="857839" y="486178"/>
                </a:cubicBezTo>
                <a:cubicBezTo>
                  <a:pt x="945822" y="341634"/>
                  <a:pt x="868837" y="77683"/>
                  <a:pt x="725864" y="14838"/>
                </a:cubicBezTo>
                <a:cubicBezTo>
                  <a:pt x="582891" y="-48007"/>
                  <a:pt x="0" y="109106"/>
                  <a:pt x="0" y="109106"/>
                </a:cubicBezTo>
                <a:lnTo>
                  <a:pt x="0" y="109106"/>
                </a:lnTo>
              </a:path>
            </a:pathLst>
          </a:cu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 name="组合 13"/>
          <p:cNvGrpSpPr/>
          <p:nvPr/>
        </p:nvGrpSpPr>
        <p:grpSpPr>
          <a:xfrm>
            <a:off x="5897488" y="980728"/>
            <a:ext cx="3131840" cy="1538182"/>
            <a:chOff x="5960578" y="1076603"/>
            <a:chExt cx="3131840" cy="1538182"/>
          </a:xfrm>
        </p:grpSpPr>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3538" t="7580" r="2751" b="3230"/>
            <a:stretch/>
          </p:blipFill>
          <p:spPr>
            <a:xfrm>
              <a:off x="5960578" y="1076603"/>
              <a:ext cx="3131840" cy="1538182"/>
            </a:xfrm>
            <a:prstGeom prst="rect">
              <a:avLst/>
            </a:prstGeom>
          </p:spPr>
        </p:pic>
        <p:sp>
          <p:nvSpPr>
            <p:cNvPr id="13" name="文本框 12"/>
            <p:cNvSpPr txBox="1"/>
            <p:nvPr/>
          </p:nvSpPr>
          <p:spPr>
            <a:xfrm>
              <a:off x="7011354" y="1476472"/>
              <a:ext cx="1152128" cy="707886"/>
            </a:xfrm>
            <a:prstGeom prst="rect">
              <a:avLst/>
            </a:prstGeom>
            <a:noFill/>
          </p:spPr>
          <p:txBody>
            <a:bodyPr wrap="square" rtlCol="0">
              <a:spAutoFit/>
            </a:bodyPr>
            <a:lstStyle/>
            <a:p>
              <a:r>
                <a:rPr lang="zh-CN" altLang="en-US" sz="2000" b="1" dirty="0" smtClean="0">
                  <a:solidFill>
                    <a:srgbClr val="FF0000"/>
                  </a:solidFill>
                  <a:latin typeface="Arial" panose="020B0604020202020204" pitchFamily="34" charset="0"/>
                  <a:ea typeface="微软雅黑" pitchFamily="34" charset="-122"/>
                  <a:cs typeface="Arial" panose="020B0604020202020204" pitchFamily="34" charset="0"/>
                </a:rPr>
                <a:t>先测试</a:t>
              </a:r>
              <a:endParaRPr lang="en-US" altLang="zh-CN" sz="2000" b="1" dirty="0" smtClean="0">
                <a:solidFill>
                  <a:srgbClr val="FF0000"/>
                </a:solidFill>
                <a:latin typeface="Arial" panose="020B0604020202020204" pitchFamily="34" charset="0"/>
                <a:ea typeface="微软雅黑" pitchFamily="34" charset="-122"/>
                <a:cs typeface="Arial" panose="020B0604020202020204" pitchFamily="34" charset="0"/>
              </a:endParaRPr>
            </a:p>
            <a:p>
              <a:r>
                <a:rPr lang="zh-CN" altLang="en-US" sz="2000" b="1" dirty="0" smtClean="0">
                  <a:solidFill>
                    <a:srgbClr val="FF0000"/>
                  </a:solidFill>
                  <a:latin typeface="Arial" panose="020B0604020202020204" pitchFamily="34" charset="0"/>
                  <a:ea typeface="微软雅黑" pitchFamily="34" charset="-122"/>
                  <a:cs typeface="Arial" panose="020B0604020202020204" pitchFamily="34" charset="0"/>
                </a:rPr>
                <a:t>后执行</a:t>
              </a:r>
              <a:endParaRPr lang="zh-CN" altLang="en-US" sz="2000" b="1" dirty="0">
                <a:solidFill>
                  <a:srgbClr val="FF0000"/>
                </a:solidFill>
                <a:latin typeface="Arial" panose="020B0604020202020204" pitchFamily="34" charset="0"/>
                <a:ea typeface="微软雅黑" pitchFamily="34" charset="-122"/>
                <a:cs typeface="Arial" panose="020B0604020202020204" pitchFamily="34" charset="0"/>
              </a:endParaRPr>
            </a:p>
          </p:txBody>
        </p:sp>
      </p:grpSp>
    </p:spTree>
    <p:extLst>
      <p:ext uri="{BB962C8B-B14F-4D97-AF65-F5344CB8AC3E}">
        <p14:creationId xmlns:p14="http://schemas.microsoft.com/office/powerpoint/2010/main" val="42590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randombar(horizont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r>
              <a:rPr lang="zh-CN" altLang="en-US" b="1" dirty="0" smtClean="0"/>
              <a:t>循环控制变量</a:t>
            </a:r>
            <a:r>
              <a:rPr lang="en-US" altLang="zh-CN" b="1" dirty="0" smtClean="0"/>
              <a:t>:</a:t>
            </a:r>
          </a:p>
          <a:p>
            <a:pPr indent="358775"/>
            <a:r>
              <a:rPr lang="en-US" altLang="zh-CN" dirty="0" smtClean="0">
                <a:solidFill>
                  <a:srgbClr val="FF0000"/>
                </a:solidFill>
              </a:rPr>
              <a:t>while</a:t>
            </a:r>
            <a:r>
              <a:rPr lang="en-US" altLang="zh-CN" dirty="0" smtClean="0"/>
              <a:t> </a:t>
            </a:r>
            <a:r>
              <a:rPr lang="en-US" altLang="zh-CN" b="1" dirty="0">
                <a:solidFill>
                  <a:srgbClr val="0000FF"/>
                </a:solidFill>
              </a:rPr>
              <a:t>(</a:t>
            </a:r>
            <a:r>
              <a:rPr lang="en-US" altLang="zh-CN" dirty="0">
                <a:solidFill>
                  <a:srgbClr val="FF3399"/>
                </a:solidFill>
              </a:rPr>
              <a:t>[condition]</a:t>
            </a:r>
            <a:r>
              <a:rPr lang="en-US" altLang="zh-CN" b="1" dirty="0">
                <a:solidFill>
                  <a:srgbClr val="0000FF"/>
                </a:solidFill>
              </a:rPr>
              <a:t>)</a:t>
            </a:r>
          </a:p>
          <a:p>
            <a:pPr indent="717550"/>
            <a:r>
              <a:rPr lang="en-US" altLang="zh-CN" dirty="0">
                <a:solidFill>
                  <a:srgbClr val="FF3399"/>
                </a:solidFill>
              </a:rPr>
              <a:t>[statement]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循环测试条件 </a:t>
            </a:r>
            <a:r>
              <a:rPr lang="en-US" altLang="zh-CN" dirty="0" smtClean="0">
                <a:solidFill>
                  <a:srgbClr val="FF3399"/>
                </a:solidFill>
              </a:rPr>
              <a:t>[condition] </a:t>
            </a:r>
            <a:r>
              <a:rPr lang="zh-CN" altLang="en-US" dirty="0" smtClean="0"/>
              <a:t>的逻辑值在循环的迭代过程中应</a:t>
            </a:r>
            <a:r>
              <a:rPr lang="zh-CN" altLang="en-US" dirty="0" smtClean="0">
                <a:solidFill>
                  <a:srgbClr val="0000FF"/>
                </a:solidFill>
              </a:rPr>
              <a:t>发生改变</a:t>
            </a:r>
            <a:r>
              <a:rPr lang="en-US" altLang="zh-CN" dirty="0" smtClean="0"/>
              <a:t>, </a:t>
            </a:r>
            <a:r>
              <a:rPr lang="zh-CN" altLang="en-US" dirty="0" smtClean="0"/>
              <a:t>使其某一次的测试结果为 </a:t>
            </a:r>
            <a:r>
              <a:rPr lang="en-US" altLang="zh-CN" dirty="0" smtClean="0">
                <a:solidFill>
                  <a:srgbClr val="FF0000"/>
                </a:solidFill>
              </a:rPr>
              <a:t>false</a:t>
            </a:r>
            <a:r>
              <a:rPr lang="en-US" altLang="zh-CN" dirty="0" smtClean="0"/>
              <a:t>, </a:t>
            </a:r>
            <a:r>
              <a:rPr lang="zh-CN" altLang="en-US" dirty="0" smtClean="0"/>
              <a:t>进而终止循环体的执行。</a:t>
            </a:r>
            <a:endParaRPr lang="en-US" altLang="zh-CN" dirty="0" smtClean="0"/>
          </a:p>
          <a:p>
            <a:pPr marL="342900" indent="-342900">
              <a:buFont typeface="Arial" panose="020B0604020202020204" pitchFamily="34" charset="0"/>
              <a:buChar char="•"/>
            </a:pPr>
            <a:r>
              <a:rPr lang="zh-CN" altLang="en-US" b="1" dirty="0" smtClean="0">
                <a:solidFill>
                  <a:srgbClr val="0000FF"/>
                </a:solidFill>
              </a:rPr>
              <a:t>循环控制变量</a:t>
            </a:r>
            <a:r>
              <a:rPr lang="en-US" altLang="zh-CN" dirty="0" smtClean="0"/>
              <a:t>: </a:t>
            </a:r>
          </a:p>
          <a:p>
            <a:pPr marL="342900" indent="-342900">
              <a:buFont typeface="Wingdings" panose="05000000000000000000" pitchFamily="2" charset="2"/>
              <a:buChar char="ü"/>
            </a:pPr>
            <a:r>
              <a:rPr lang="zh-CN" altLang="en-US" dirty="0" smtClean="0"/>
              <a:t>在 </a:t>
            </a:r>
            <a:r>
              <a:rPr lang="en-US" altLang="zh-CN" dirty="0" smtClean="0">
                <a:solidFill>
                  <a:srgbClr val="FF0000"/>
                </a:solidFill>
              </a:rPr>
              <a:t>while</a:t>
            </a:r>
            <a:r>
              <a:rPr lang="en-US" altLang="zh-CN" dirty="0" smtClean="0"/>
              <a:t> </a:t>
            </a:r>
            <a:r>
              <a:rPr lang="zh-CN" altLang="en-US" dirty="0" smtClean="0"/>
              <a:t>之前</a:t>
            </a:r>
            <a:r>
              <a:rPr lang="zh-CN" altLang="en-US" dirty="0" smtClean="0">
                <a:solidFill>
                  <a:srgbClr val="0000FF"/>
                </a:solidFill>
              </a:rPr>
              <a:t>定义并初始化</a:t>
            </a:r>
            <a:r>
              <a:rPr lang="zh-CN" altLang="en-US" dirty="0" smtClean="0"/>
              <a:t>循环控制变量</a:t>
            </a:r>
            <a:endParaRPr lang="en-US" altLang="zh-CN" dirty="0" smtClean="0"/>
          </a:p>
          <a:p>
            <a:pPr marL="342900" indent="-342900">
              <a:buFont typeface="Wingdings" panose="05000000000000000000" pitchFamily="2" charset="2"/>
              <a:buChar char="ü"/>
            </a:pPr>
            <a:r>
              <a:rPr lang="zh-CN" altLang="en-US" dirty="0" smtClean="0"/>
              <a:t>在循环体 </a:t>
            </a:r>
            <a:r>
              <a:rPr lang="en-US" altLang="zh-CN" dirty="0" smtClean="0">
                <a:solidFill>
                  <a:srgbClr val="FF3399"/>
                </a:solidFill>
              </a:rPr>
              <a:t>[statement]</a:t>
            </a:r>
            <a:r>
              <a:rPr lang="en-US" altLang="zh-CN" dirty="0" smtClean="0"/>
              <a:t> </a:t>
            </a:r>
            <a:r>
              <a:rPr lang="zh-CN" altLang="en-US" dirty="0" smtClean="0"/>
              <a:t>中</a:t>
            </a:r>
            <a:r>
              <a:rPr lang="zh-CN" altLang="en-US" dirty="0" smtClean="0">
                <a:solidFill>
                  <a:srgbClr val="0000FF"/>
                </a:solidFill>
              </a:rPr>
              <a:t>修改</a:t>
            </a:r>
            <a:r>
              <a:rPr lang="zh-CN" altLang="en-US" dirty="0" smtClean="0"/>
              <a:t>循环控制变量的值</a:t>
            </a:r>
            <a:endParaRPr lang="en-US" altLang="zh-CN" dirty="0" smtClean="0"/>
          </a:p>
          <a:p>
            <a:pPr marL="342900" indent="-342900">
              <a:buFont typeface="Wingdings" panose="05000000000000000000" pitchFamily="2" charset="2"/>
              <a:buChar char="ü"/>
            </a:pPr>
            <a:r>
              <a:rPr lang="zh-CN" altLang="en-US" dirty="0" smtClean="0"/>
              <a:t>利用循环控制变量来</a:t>
            </a:r>
            <a:r>
              <a:rPr lang="zh-CN" altLang="en-US" dirty="0" smtClean="0">
                <a:solidFill>
                  <a:srgbClr val="0000FF"/>
                </a:solidFill>
              </a:rPr>
              <a:t>测试</a:t>
            </a:r>
            <a:r>
              <a:rPr lang="zh-CN" altLang="en-US" dirty="0" smtClean="0"/>
              <a:t>循环测试条件 </a:t>
            </a:r>
            <a:r>
              <a:rPr lang="en-US" altLang="zh-CN" dirty="0" smtClean="0">
                <a:solidFill>
                  <a:srgbClr val="FF3399"/>
                </a:solidFill>
              </a:rPr>
              <a:t>[condition]</a:t>
            </a:r>
            <a:endParaRPr lang="zh-CN" altLang="en-US" dirty="0"/>
          </a:p>
        </p:txBody>
      </p:sp>
      <p:sp>
        <p:nvSpPr>
          <p:cNvPr id="3" name="标题 2"/>
          <p:cNvSpPr>
            <a:spLocks noGrp="1"/>
          </p:cNvSpPr>
          <p:nvPr>
            <p:ph type="title"/>
          </p:nvPr>
        </p:nvSpPr>
        <p:spPr/>
        <p:txBody>
          <a:bodyPr/>
          <a:lstStyle/>
          <a:p>
            <a:r>
              <a:rPr lang="en-US" altLang="zh-CN" dirty="0"/>
              <a:t>6. while </a:t>
            </a:r>
            <a:r>
              <a:rPr lang="zh-CN" altLang="en-US" dirty="0"/>
              <a:t>语句</a:t>
            </a:r>
          </a:p>
        </p:txBody>
      </p:sp>
      <p:sp>
        <p:nvSpPr>
          <p:cNvPr id="4" name="矩形 3"/>
          <p:cNvSpPr/>
          <p:nvPr/>
        </p:nvSpPr>
        <p:spPr>
          <a:xfrm>
            <a:off x="4035402" y="1196752"/>
            <a:ext cx="4713062" cy="15841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8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死循环</a:t>
            </a:r>
            <a:r>
              <a:rPr lang="en-US" altLang="zh-CN" sz="28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若循环测试条件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[condition]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的逻辑值一直为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true</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则循环体会</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无休止</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地执行下去。</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6281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8" dur="500"/>
                                        <p:tgtEl>
                                          <p:spTgt spid="2">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1" dur="500"/>
                                        <p:tgtEl>
                                          <p:spTgt spid="2">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例</a:t>
            </a:r>
            <a:r>
              <a:rPr lang="en-US" altLang="zh-CN" b="1" dirty="0" smtClean="0"/>
              <a:t>: </a:t>
            </a:r>
            <a:r>
              <a:rPr lang="zh-CN" altLang="en-US" dirty="0" smtClean="0"/>
              <a:t>计算 </a:t>
            </a:r>
            <a:r>
              <a:rPr lang="en-US" altLang="zh-CN" dirty="0" smtClean="0"/>
              <a:t>1+2+3+…+100 </a:t>
            </a:r>
            <a:r>
              <a:rPr lang="zh-CN" altLang="en-US" dirty="0" smtClean="0"/>
              <a:t>的值。</a:t>
            </a:r>
            <a:endParaRPr lang="en-US" altLang="zh-CN" dirty="0" smtClean="0"/>
          </a:p>
          <a:p>
            <a:r>
              <a:rPr lang="zh-CN" altLang="en-US" b="1" dirty="0" smtClean="0"/>
              <a:t>分析</a:t>
            </a:r>
            <a:r>
              <a:rPr lang="en-US" altLang="zh-CN" b="1" dirty="0" smtClean="0"/>
              <a:t>:</a:t>
            </a:r>
          </a:p>
          <a:p>
            <a:r>
              <a:rPr lang="zh-CN" altLang="en-US" b="1" dirty="0" smtClean="0">
                <a:solidFill>
                  <a:srgbClr val="FF0000"/>
                </a:solidFill>
              </a:rPr>
              <a:t>求和过程 </a:t>
            </a:r>
            <a:r>
              <a:rPr lang="zh-CN" altLang="en-US" dirty="0" smtClean="0"/>
              <a:t>实际上可看作是一个 </a:t>
            </a:r>
            <a:r>
              <a:rPr lang="zh-CN" altLang="en-US" b="1" dirty="0" smtClean="0">
                <a:solidFill>
                  <a:srgbClr val="FF0000"/>
                </a:solidFill>
              </a:rPr>
              <a:t>累加过程</a:t>
            </a:r>
            <a:r>
              <a:rPr lang="zh-CN" altLang="en-US" dirty="0" smtClean="0"/>
              <a:t>。</a:t>
            </a:r>
            <a:endParaRPr lang="en-US" altLang="zh-CN" dirty="0" smtClean="0"/>
          </a:p>
          <a:p>
            <a:r>
              <a:rPr lang="zh-CN" altLang="en-US" dirty="0" smtClean="0"/>
              <a:t>如果我们有一个</a:t>
            </a:r>
            <a:r>
              <a:rPr lang="en-US" altLang="zh-CN" dirty="0" smtClean="0"/>
              <a:t> </a:t>
            </a:r>
            <a:r>
              <a:rPr lang="zh-CN" altLang="en-US" b="1" dirty="0" smtClean="0">
                <a:solidFill>
                  <a:srgbClr val="FF0000"/>
                </a:solidFill>
              </a:rPr>
              <a:t>累加器</a:t>
            </a:r>
            <a:r>
              <a:rPr lang="en-US" altLang="zh-CN" dirty="0" smtClean="0"/>
              <a:t>, </a:t>
            </a:r>
            <a:r>
              <a:rPr lang="zh-CN" altLang="en-US" dirty="0" smtClean="0"/>
              <a:t>并将其值初始化为 </a:t>
            </a:r>
            <a:r>
              <a:rPr lang="en-US" altLang="zh-CN" dirty="0" smtClean="0">
                <a:solidFill>
                  <a:srgbClr val="FF0000"/>
                </a:solidFill>
              </a:rPr>
              <a:t>0</a:t>
            </a:r>
            <a:r>
              <a:rPr lang="zh-CN" altLang="en-US" dirty="0" smtClean="0"/>
              <a:t>。那么对 </a:t>
            </a:r>
            <a:r>
              <a:rPr lang="en-US" altLang="zh-CN" dirty="0" smtClean="0"/>
              <a:t>1+2+3+…+100 </a:t>
            </a:r>
            <a:r>
              <a:rPr lang="zh-CN" altLang="en-US" dirty="0" smtClean="0"/>
              <a:t>进行求和的过程就等价于将</a:t>
            </a:r>
            <a:r>
              <a:rPr lang="en-US" altLang="zh-CN" dirty="0" smtClean="0"/>
              <a:t>1, 2, 3, …, 100 </a:t>
            </a:r>
            <a:r>
              <a:rPr lang="zh-CN" altLang="en-US" dirty="0" smtClean="0"/>
              <a:t>依次累加到</a:t>
            </a:r>
            <a:r>
              <a:rPr lang="en-US" altLang="zh-CN" dirty="0" smtClean="0"/>
              <a:t> </a:t>
            </a:r>
            <a:r>
              <a:rPr lang="zh-CN" altLang="en-US" b="1" dirty="0" smtClean="0">
                <a:solidFill>
                  <a:srgbClr val="FF0000"/>
                </a:solidFill>
              </a:rPr>
              <a:t>累加器</a:t>
            </a:r>
            <a:r>
              <a:rPr lang="en-US" altLang="zh-CN" dirty="0" smtClean="0"/>
              <a:t> </a:t>
            </a:r>
            <a:r>
              <a:rPr lang="zh-CN" altLang="en-US" dirty="0" smtClean="0"/>
              <a:t>中的过程。</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6. while </a:t>
            </a:r>
            <a:r>
              <a:rPr lang="zh-CN" altLang="en-US" dirty="0"/>
              <a:t>语句</a:t>
            </a:r>
          </a:p>
        </p:txBody>
      </p:sp>
      <p:sp>
        <p:nvSpPr>
          <p:cNvPr id="4" name="文本框 3"/>
          <p:cNvSpPr txBox="1"/>
          <p:nvPr/>
        </p:nvSpPr>
        <p:spPr>
          <a:xfrm>
            <a:off x="539552" y="4077072"/>
            <a:ext cx="7983276" cy="255454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000" dirty="0" err="1" smtClean="0">
                <a:solidFill>
                  <a:srgbClr val="0000FF"/>
                </a:solidFill>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循环控制变量</a:t>
            </a:r>
            <a:r>
              <a:rPr lang="en-US" altLang="zh-CN" sz="2000" dirty="0" smtClean="0">
                <a:latin typeface="Arial" panose="020B0604020202020204" pitchFamily="34" charset="0"/>
                <a:cs typeface="Arial" panose="020B0604020202020204" pitchFamily="34" charset="0"/>
              </a:rPr>
              <a:t>)                  </a:t>
            </a:r>
            <a:r>
              <a:rPr lang="en-US" altLang="zh-CN" sz="2000" dirty="0" err="1" smtClean="0">
                <a:solidFill>
                  <a:srgbClr val="0000FF"/>
                </a:solidFill>
                <a:latin typeface="Arial" panose="020B0604020202020204" pitchFamily="34" charset="0"/>
                <a:cs typeface="Arial" panose="020B0604020202020204" pitchFamily="34" charset="0"/>
              </a:rPr>
              <a:t>i</a:t>
            </a:r>
            <a:r>
              <a:rPr lang="en-US" altLang="zh-CN" sz="2000" dirty="0" smtClean="0">
                <a:solidFill>
                  <a:srgbClr val="0000FF"/>
                </a:solidFill>
                <a:latin typeface="Arial" panose="020B0604020202020204" pitchFamily="34" charset="0"/>
                <a:cs typeface="Arial" panose="020B0604020202020204" pitchFamily="34" charset="0"/>
              </a:rPr>
              <a:t>&lt;=100 </a:t>
            </a:r>
            <a:r>
              <a:rPr lang="en-US" altLang="zh-CN" sz="2000" dirty="0" smtClean="0">
                <a:latin typeface="Arial" panose="020B0604020202020204" pitchFamily="34" charset="0"/>
                <a:cs typeface="Arial" panose="020B0604020202020204" pitchFamily="34" charset="0"/>
              </a:rPr>
              <a:t>(</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循环测试条件</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00FF"/>
                </a:solidFill>
                <a:latin typeface="Arial" panose="020B0604020202020204" pitchFamily="34" charset="0"/>
                <a:cs typeface="Arial" panose="020B0604020202020204" pitchFamily="34" charset="0"/>
              </a:rPr>
              <a:t>sum</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累加器</a:t>
            </a:r>
            <a:r>
              <a:rPr lang="en-US" altLang="zh-CN" sz="2000" dirty="0" smtClean="0">
                <a:latin typeface="Arial" panose="020B0604020202020204" pitchFamily="34" charset="0"/>
                <a:cs typeface="Arial" panose="020B0604020202020204" pitchFamily="34" charset="0"/>
              </a:rPr>
              <a:t>)</a:t>
            </a:r>
          </a:p>
          <a:p>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00FF"/>
                </a:solidFill>
                <a:latin typeface="Arial" panose="020B0604020202020204" pitchFamily="34" charset="0"/>
                <a:cs typeface="Arial" panose="020B0604020202020204" pitchFamily="34" charset="0"/>
              </a:rPr>
              <a:t>0</a:t>
            </a:r>
          </a:p>
          <a:p>
            <a:r>
              <a:rPr lang="en-US" altLang="zh-CN" sz="2000" dirty="0" smtClean="0">
                <a:latin typeface="Arial" panose="020B0604020202020204" pitchFamily="34" charset="0"/>
                <a:cs typeface="Arial" panose="020B0604020202020204" pitchFamily="34" charset="0"/>
              </a:rPr>
              <a:t>1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1</a:t>
            </a:r>
          </a:p>
          <a:p>
            <a:r>
              <a:rPr lang="en-US" altLang="zh-CN" sz="2000" dirty="0" smtClean="0">
                <a:latin typeface="Arial" panose="020B0604020202020204" pitchFamily="34" charset="0"/>
                <a:cs typeface="Arial" panose="020B0604020202020204" pitchFamily="34" charset="0"/>
              </a:rPr>
              <a:t>2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3</a:t>
            </a:r>
          </a:p>
          <a:p>
            <a:r>
              <a:rPr lang="en-US" altLang="zh-CN" sz="2000" dirty="0" smtClean="0">
                <a:latin typeface="Arial" panose="020B0604020202020204" pitchFamily="34" charset="0"/>
                <a:cs typeface="Arial" panose="020B0604020202020204" pitchFamily="34" charset="0"/>
              </a:rPr>
              <a:t>3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6</a:t>
            </a:r>
          </a:p>
          <a:p>
            <a:r>
              <a:rPr lang="en-US" altLang="zh-CN" sz="2000" dirty="0" smtClean="0">
                <a:latin typeface="Arial" panose="020B0604020202020204" pitchFamily="34" charset="0"/>
                <a:cs typeface="Arial" panose="020B0604020202020204" pitchFamily="34" charset="0"/>
              </a:rPr>
              <a:t>…</a:t>
            </a:r>
          </a:p>
          <a:p>
            <a:r>
              <a:rPr lang="en-US" altLang="zh-CN" sz="2000" dirty="0" smtClean="0">
                <a:latin typeface="Arial" panose="020B0604020202020204" pitchFamily="34" charset="0"/>
                <a:cs typeface="Arial" panose="020B0604020202020204" pitchFamily="34" charset="0"/>
              </a:rPr>
              <a:t>100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5050</a:t>
            </a:r>
          </a:p>
          <a:p>
            <a:r>
              <a:rPr lang="en-US" altLang="zh-CN" sz="2000" dirty="0" smtClean="0">
                <a:latin typeface="Arial" panose="020B0604020202020204" pitchFamily="34" charset="0"/>
                <a:cs typeface="Arial" panose="020B0604020202020204" pitchFamily="34" charset="0"/>
              </a:rPr>
              <a:t>101                                        </a:t>
            </a:r>
            <a:r>
              <a:rPr lang="en-US" altLang="zh-CN" sz="2000" dirty="0" smtClean="0">
                <a:solidFill>
                  <a:srgbClr val="FF0000"/>
                </a:solidFill>
                <a:latin typeface="Arial" panose="020B0604020202020204" pitchFamily="34" charset="0"/>
                <a:cs typeface="Arial" panose="020B0604020202020204" pitchFamily="34" charset="0"/>
              </a:rPr>
              <a:t>false</a:t>
            </a:r>
            <a:endParaRPr lang="zh-CN" altLang="en-US" sz="2000" dirty="0">
              <a:solidFill>
                <a:srgbClr val="FF0000"/>
              </a:solidFill>
              <a:latin typeface="Arial" panose="020B0604020202020204" pitchFamily="34" charset="0"/>
              <a:cs typeface="Arial" panose="020B0604020202020204" pitchFamily="34" charset="0"/>
            </a:endParaRPr>
          </a:p>
        </p:txBody>
      </p:sp>
      <p:sp>
        <p:nvSpPr>
          <p:cNvPr id="5" name="椭圆 4"/>
          <p:cNvSpPr/>
          <p:nvPr/>
        </p:nvSpPr>
        <p:spPr>
          <a:xfrm>
            <a:off x="6513905" y="5827355"/>
            <a:ext cx="1080120" cy="576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65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8" dur="500"/>
                                        <p:tgtEl>
                                          <p:spTgt spid="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randombar(horizontal)">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0"/>
              </a:spcBef>
            </a:pPr>
            <a:r>
              <a:rPr lang="en-US" altLang="zh-CN" dirty="0" smtClean="0"/>
              <a:t>{</a:t>
            </a:r>
          </a:p>
          <a:p>
            <a:pPr indent="358775">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sum = </a:t>
            </a:r>
            <a:r>
              <a:rPr lang="en-US" altLang="zh-CN" dirty="0" smtClean="0">
                <a:solidFill>
                  <a:srgbClr val="FF0000"/>
                </a:solidFill>
              </a:rPr>
              <a:t>0</a:t>
            </a:r>
            <a:r>
              <a:rPr lang="en-US" altLang="zh-CN" dirty="0" smtClean="0"/>
              <a:t>;       </a:t>
            </a:r>
            <a:r>
              <a:rPr lang="en-US" altLang="zh-CN" dirty="0" smtClean="0">
                <a:solidFill>
                  <a:srgbClr val="00B050"/>
                </a:solidFill>
              </a:rPr>
              <a:t>// </a:t>
            </a:r>
            <a:r>
              <a:rPr lang="zh-CN" altLang="en-US" dirty="0" smtClean="0">
                <a:solidFill>
                  <a:srgbClr val="00B050"/>
                </a:solidFill>
              </a:rPr>
              <a:t>累加器</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0</a:t>
            </a:r>
          </a:p>
          <a:p>
            <a:pPr indent="358775">
              <a:lnSpc>
                <a:spcPct val="100000"/>
              </a:lnSpc>
              <a:spcBef>
                <a:spcPts val="0"/>
              </a:spcBef>
            </a:pPr>
            <a:r>
              <a:rPr lang="en-US" altLang="zh-CN" dirty="0" err="1" smtClean="0">
                <a:solidFill>
                  <a:srgbClr val="0000FF"/>
                </a:solidFill>
              </a:rPr>
              <a:t>int</a:t>
            </a:r>
            <a:r>
              <a:rPr lang="en-US" altLang="zh-CN" dirty="0" smtClean="0"/>
              <a:t> </a:t>
            </a:r>
            <a:r>
              <a:rPr lang="en-US" altLang="zh-CN" dirty="0" err="1" smtClean="0"/>
              <a:t>i</a:t>
            </a:r>
            <a:r>
              <a:rPr lang="en-US" altLang="zh-CN" dirty="0" smtClean="0"/>
              <a:t> = </a:t>
            </a:r>
            <a:r>
              <a:rPr lang="en-US" altLang="zh-CN" dirty="0" smtClean="0">
                <a:solidFill>
                  <a:srgbClr val="FF0000"/>
                </a:solidFill>
              </a:rPr>
              <a:t>1</a:t>
            </a:r>
            <a:r>
              <a:rPr lang="en-US" altLang="zh-CN" dirty="0" smtClean="0"/>
              <a:t>;             </a:t>
            </a:r>
            <a:r>
              <a:rPr lang="en-US" altLang="zh-CN" dirty="0" smtClean="0">
                <a:solidFill>
                  <a:srgbClr val="00B050"/>
                </a:solidFill>
              </a:rPr>
              <a:t>// </a:t>
            </a:r>
            <a:r>
              <a:rPr lang="zh-CN" altLang="en-US" dirty="0" smtClean="0">
                <a:solidFill>
                  <a:srgbClr val="00B050"/>
                </a:solidFill>
              </a:rPr>
              <a:t>循环控制变量</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1</a:t>
            </a:r>
          </a:p>
          <a:p>
            <a:pPr indent="358775">
              <a:lnSpc>
                <a:spcPct val="100000"/>
              </a:lnSpc>
              <a:spcBef>
                <a:spcPts val="0"/>
              </a:spcBef>
            </a:pPr>
            <a:r>
              <a:rPr lang="en-US" altLang="zh-CN" dirty="0" smtClean="0">
                <a:solidFill>
                  <a:srgbClr val="0000FF"/>
                </a:solidFill>
              </a:rPr>
              <a:t>while</a:t>
            </a:r>
            <a:r>
              <a:rPr lang="en-US" altLang="zh-CN" dirty="0" smtClean="0"/>
              <a:t>(</a:t>
            </a:r>
            <a:r>
              <a:rPr lang="en-US" altLang="zh-CN" dirty="0" err="1" smtClean="0"/>
              <a:t>i</a:t>
            </a:r>
            <a:r>
              <a:rPr lang="en-US" altLang="zh-CN" dirty="0" smtClean="0"/>
              <a:t>&lt;=100)    </a:t>
            </a:r>
            <a:r>
              <a:rPr lang="en-US" altLang="zh-CN" dirty="0" smtClean="0">
                <a:solidFill>
                  <a:srgbClr val="00B050"/>
                </a:solidFill>
              </a:rPr>
              <a:t>// </a:t>
            </a:r>
            <a:r>
              <a:rPr lang="zh-CN" altLang="en-US" dirty="0" smtClean="0">
                <a:solidFill>
                  <a:srgbClr val="00B050"/>
                </a:solidFill>
              </a:rPr>
              <a:t>循环测试条件（利用循环控制变量）</a:t>
            </a:r>
            <a:endParaRPr lang="en-US" altLang="zh-CN" dirty="0" smtClean="0">
              <a:solidFill>
                <a:srgbClr val="00B050"/>
              </a:solidFill>
            </a:endParaRPr>
          </a:p>
          <a:p>
            <a:pPr indent="358775">
              <a:lnSpc>
                <a:spcPct val="100000"/>
              </a:lnSpc>
              <a:spcBef>
                <a:spcPts val="0"/>
              </a:spcBef>
            </a:pPr>
            <a:r>
              <a:rPr lang="en-US" altLang="zh-CN" b="1" dirty="0" smtClean="0">
                <a:solidFill>
                  <a:srgbClr val="FF0000"/>
                </a:solidFill>
              </a:rPr>
              <a:t>{                        </a:t>
            </a:r>
            <a:r>
              <a:rPr lang="en-US" altLang="zh-CN" dirty="0" smtClean="0">
                <a:solidFill>
                  <a:srgbClr val="00B050"/>
                </a:solidFill>
              </a:rPr>
              <a:t>// </a:t>
            </a:r>
            <a:r>
              <a:rPr lang="zh-CN" altLang="en-US" dirty="0" smtClean="0">
                <a:solidFill>
                  <a:srgbClr val="00B050"/>
                </a:solidFill>
              </a:rPr>
              <a:t>复合语句</a:t>
            </a:r>
            <a:endParaRPr lang="en-US" altLang="zh-CN" dirty="0" smtClean="0">
              <a:solidFill>
                <a:srgbClr val="00B050"/>
              </a:solidFill>
            </a:endParaRPr>
          </a:p>
          <a:p>
            <a:pPr indent="715963">
              <a:lnSpc>
                <a:spcPct val="100000"/>
              </a:lnSpc>
              <a:spcBef>
                <a:spcPts val="0"/>
              </a:spcBef>
            </a:pPr>
            <a:r>
              <a:rPr lang="en-US" altLang="zh-CN" dirty="0" smtClean="0"/>
              <a:t>sum = sum + </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累加过程</a:t>
            </a:r>
            <a:r>
              <a:rPr lang="en-US" altLang="zh-CN" dirty="0" smtClean="0">
                <a:solidFill>
                  <a:srgbClr val="00B050"/>
                </a:solidFill>
              </a:rPr>
              <a:t> (</a:t>
            </a:r>
            <a:r>
              <a:rPr lang="zh-CN" altLang="en-US" dirty="0" smtClean="0">
                <a:solidFill>
                  <a:srgbClr val="00B050"/>
                </a:solidFill>
              </a:rPr>
              <a:t>或</a:t>
            </a:r>
            <a:r>
              <a:rPr lang="en-US" altLang="zh-CN" dirty="0" smtClean="0">
                <a:solidFill>
                  <a:srgbClr val="00B050"/>
                </a:solidFill>
              </a:rPr>
              <a:t> sum += </a:t>
            </a:r>
            <a:r>
              <a:rPr lang="en-US" altLang="zh-CN" dirty="0" err="1" smtClean="0">
                <a:solidFill>
                  <a:srgbClr val="00B050"/>
                </a:solidFill>
              </a:rPr>
              <a:t>i</a:t>
            </a:r>
            <a:r>
              <a:rPr lang="en-US" altLang="zh-CN" dirty="0" smtClean="0">
                <a:solidFill>
                  <a:srgbClr val="00B050"/>
                </a:solidFill>
              </a:rPr>
              <a:t>;)</a:t>
            </a:r>
          </a:p>
          <a:p>
            <a:pPr indent="715963">
              <a:lnSpc>
                <a:spcPct val="100000"/>
              </a:lnSpc>
              <a:spcBef>
                <a:spcPts val="0"/>
              </a:spcBef>
            </a:pPr>
            <a:r>
              <a:rPr lang="en-US" altLang="zh-CN" dirty="0" smtClean="0"/>
              <a:t>++</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修改循环控制变量的值</a:t>
            </a:r>
            <a:endParaRPr lang="en-US" altLang="zh-CN" dirty="0" smtClean="0">
              <a:solidFill>
                <a:srgbClr val="00B050"/>
              </a:solidFill>
            </a:endParaRPr>
          </a:p>
          <a:p>
            <a:pPr indent="358775">
              <a:lnSpc>
                <a:spcPct val="100000"/>
              </a:lnSpc>
              <a:spcBef>
                <a:spcPts val="0"/>
              </a:spcBef>
            </a:pPr>
            <a:r>
              <a:rPr lang="en-US" altLang="zh-CN" b="1" dirty="0" smtClean="0">
                <a:solidFill>
                  <a:srgbClr val="FF0000"/>
                </a:solidFill>
              </a:rPr>
              <a:t>}</a:t>
            </a: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“Sum = ”</a:t>
            </a:r>
            <a:r>
              <a:rPr lang="en-US" altLang="zh-CN" dirty="0" smtClean="0"/>
              <a:t>&lt;&lt;sum&lt;&lt;</a:t>
            </a:r>
            <a:r>
              <a:rPr lang="en-US" altLang="zh-CN" dirty="0" err="1" smtClean="0"/>
              <a:t>endl</a:t>
            </a:r>
            <a:r>
              <a:rPr lang="en-US" altLang="zh-CN" dirty="0" smtClean="0"/>
              <a:t>;</a:t>
            </a:r>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6. while </a:t>
            </a:r>
            <a:r>
              <a:rPr lang="zh-CN" altLang="en-US" dirty="0"/>
              <a:t>语句</a:t>
            </a:r>
          </a:p>
        </p:txBody>
      </p:sp>
      <p:sp>
        <p:nvSpPr>
          <p:cNvPr id="4" name="矩形 3"/>
          <p:cNvSpPr/>
          <p:nvPr/>
        </p:nvSpPr>
        <p:spPr>
          <a:xfrm>
            <a:off x="1331640" y="5877272"/>
            <a:ext cx="7272808" cy="7200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说明</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当循环体中包含多条语句时</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要使用</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复合语句</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3563888" y="1064314"/>
            <a:ext cx="5472608" cy="121255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建议</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即使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while</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后面的循环体</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中仅包含一条简单语句时</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也用</a:t>
            </a:r>
            <a:r>
              <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rPr>
              <a:t>一对花括号 </a:t>
            </a:r>
            <a:r>
              <a:rPr lang="en-US" altLang="zh-CN" sz="2400" dirty="0">
                <a:solidFill>
                  <a:srgbClr val="FFFF00"/>
                </a:solidFill>
                <a:latin typeface="Arial" panose="020B0604020202020204" pitchFamily="34" charset="0"/>
                <a:ea typeface="微软雅黑" panose="020B0503020204020204" pitchFamily="34" charset="-122"/>
                <a:cs typeface="Arial" panose="020B0604020202020204" pitchFamily="34" charset="0"/>
              </a:rPr>
              <a:t>{ } </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将其括起来。</a:t>
            </a:r>
          </a:p>
        </p:txBody>
      </p:sp>
    </p:spTree>
    <p:extLst>
      <p:ext uri="{BB962C8B-B14F-4D97-AF65-F5344CB8AC3E}">
        <p14:creationId xmlns:p14="http://schemas.microsoft.com/office/powerpoint/2010/main" val="123634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lstStyle/>
          <a:p>
            <a:pPr>
              <a:spcAft>
                <a:spcPts val="600"/>
              </a:spcAft>
            </a:pPr>
            <a:r>
              <a:rPr lang="zh-CN" altLang="en-US" b="1" dirty="0" smtClean="0"/>
              <a:t>例</a:t>
            </a:r>
            <a:r>
              <a:rPr lang="en-US" altLang="zh-CN" b="1" dirty="0" smtClean="0"/>
              <a:t>: </a:t>
            </a:r>
            <a:r>
              <a:rPr lang="zh-CN" altLang="en-US" dirty="0" smtClean="0"/>
              <a:t>阅读程序</a:t>
            </a:r>
            <a:r>
              <a:rPr lang="en-US" altLang="zh-CN" dirty="0" smtClean="0"/>
              <a:t>, </a:t>
            </a:r>
            <a:r>
              <a:rPr lang="zh-CN" altLang="en-US" dirty="0" smtClean="0"/>
              <a:t>并计算 </a:t>
            </a:r>
            <a:r>
              <a:rPr lang="en-US" altLang="zh-CN" dirty="0" err="1" smtClean="0">
                <a:solidFill>
                  <a:srgbClr val="0000FF"/>
                </a:solidFill>
              </a:rPr>
              <a:t>ivalue</a:t>
            </a:r>
            <a:r>
              <a:rPr lang="en-US" altLang="zh-CN" dirty="0" smtClean="0"/>
              <a:t> </a:t>
            </a:r>
            <a:r>
              <a:rPr lang="zh-CN" altLang="en-US" dirty="0" smtClean="0"/>
              <a:t>的最终值。</a:t>
            </a:r>
            <a:endParaRPr lang="en-US" altLang="zh-CN" dirty="0" smtClean="0"/>
          </a:p>
          <a:p>
            <a:pPr>
              <a:lnSpc>
                <a:spcPct val="9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9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90000"/>
              </a:lnSpc>
              <a:spcBef>
                <a:spcPts val="0"/>
              </a:spcBef>
            </a:pPr>
            <a:r>
              <a:rPr lang="en-US" altLang="zh-CN" dirty="0"/>
              <a:t>{</a:t>
            </a:r>
            <a:endParaRPr lang="en-US" altLang="zh-CN" dirty="0" smtClean="0"/>
          </a:p>
          <a:p>
            <a:pPr indent="358775">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 = 1, j = 11;</a:t>
            </a:r>
          </a:p>
          <a:p>
            <a:pPr indent="358775">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err="1" smtClean="0"/>
              <a:t>ivalue</a:t>
            </a:r>
            <a:r>
              <a:rPr lang="en-US" altLang="zh-CN" dirty="0" smtClean="0"/>
              <a:t> = 2;</a:t>
            </a:r>
          </a:p>
          <a:p>
            <a:pPr indent="358775">
              <a:lnSpc>
                <a:spcPct val="90000"/>
              </a:lnSpc>
              <a:spcBef>
                <a:spcPts val="0"/>
              </a:spcBef>
            </a:pPr>
            <a:r>
              <a:rPr lang="en-US" altLang="zh-CN" dirty="0" smtClean="0">
                <a:solidFill>
                  <a:srgbClr val="0000FF"/>
                </a:solidFill>
              </a:rPr>
              <a:t>while</a:t>
            </a:r>
            <a:r>
              <a:rPr lang="en-US" altLang="zh-CN" dirty="0" smtClean="0"/>
              <a:t>(i+1&lt;=j-1)</a:t>
            </a:r>
          </a:p>
          <a:p>
            <a:pPr indent="358775">
              <a:lnSpc>
                <a:spcPct val="90000"/>
              </a:lnSpc>
              <a:spcBef>
                <a:spcPts val="0"/>
              </a:spcBef>
            </a:pPr>
            <a:r>
              <a:rPr lang="en-US" altLang="zh-CN" b="1" dirty="0" smtClean="0">
                <a:solidFill>
                  <a:srgbClr val="FF0000"/>
                </a:solidFill>
              </a:rPr>
              <a:t>{</a:t>
            </a:r>
          </a:p>
          <a:p>
            <a:pPr indent="715963">
              <a:lnSpc>
                <a:spcPct val="90000"/>
              </a:lnSpc>
              <a:spcBef>
                <a:spcPts val="0"/>
              </a:spcBef>
            </a:pPr>
            <a:r>
              <a:rPr lang="en-US" altLang="zh-CN" dirty="0" err="1" smtClean="0"/>
              <a:t>ivalue</a:t>
            </a:r>
            <a:r>
              <a:rPr lang="en-US" altLang="zh-CN" dirty="0" smtClean="0"/>
              <a:t> += </a:t>
            </a:r>
            <a:r>
              <a:rPr lang="en-US" altLang="zh-CN" dirty="0" err="1" smtClean="0"/>
              <a:t>i</a:t>
            </a:r>
            <a:r>
              <a:rPr lang="en-US" altLang="zh-CN" dirty="0" smtClean="0"/>
              <a:t>*2 - j/2;</a:t>
            </a:r>
          </a:p>
          <a:p>
            <a:pPr indent="715963">
              <a:lnSpc>
                <a:spcPct val="90000"/>
              </a:lnSpc>
              <a:spcBef>
                <a:spcPts val="0"/>
              </a:spcBef>
            </a:pPr>
            <a:r>
              <a:rPr lang="en-US" altLang="zh-CN" dirty="0" smtClean="0"/>
              <a:t>++</a:t>
            </a:r>
            <a:r>
              <a:rPr lang="en-US" altLang="zh-CN" dirty="0" err="1" smtClean="0"/>
              <a:t>i</a:t>
            </a:r>
            <a:r>
              <a:rPr lang="en-US" altLang="zh-CN" dirty="0" smtClean="0"/>
              <a:t>;</a:t>
            </a:r>
          </a:p>
          <a:p>
            <a:pPr indent="715963">
              <a:lnSpc>
                <a:spcPct val="90000"/>
              </a:lnSpc>
              <a:spcBef>
                <a:spcPts val="0"/>
              </a:spcBef>
            </a:pPr>
            <a:r>
              <a:rPr lang="en-US" altLang="zh-CN" dirty="0" smtClean="0"/>
              <a:t>j -= 2;</a:t>
            </a:r>
          </a:p>
          <a:p>
            <a:pPr indent="358775">
              <a:lnSpc>
                <a:spcPct val="90000"/>
              </a:lnSpc>
              <a:spcBef>
                <a:spcPts val="0"/>
              </a:spcBef>
            </a:pPr>
            <a:r>
              <a:rPr lang="en-US" altLang="zh-CN" b="1" dirty="0" smtClean="0">
                <a:solidFill>
                  <a:srgbClr val="FF0000"/>
                </a:solidFill>
              </a:rPr>
              <a:t>}</a:t>
            </a:r>
          </a:p>
          <a:p>
            <a:pPr indent="358775">
              <a:lnSpc>
                <a:spcPct val="90000"/>
              </a:lnSpc>
              <a:spcBef>
                <a:spcPts val="0"/>
              </a:spcBef>
            </a:pPr>
            <a:r>
              <a:rPr lang="en-US" altLang="zh-CN" dirty="0" err="1" smtClean="0"/>
              <a:t>cout</a:t>
            </a:r>
            <a:r>
              <a:rPr lang="en-US" altLang="zh-CN" dirty="0" smtClean="0"/>
              <a:t>&lt;&lt;</a:t>
            </a:r>
            <a:r>
              <a:rPr lang="en-US" altLang="zh-CN" dirty="0" err="1" smtClean="0"/>
              <a:t>ivalue</a:t>
            </a:r>
            <a:r>
              <a:rPr lang="en-US" altLang="zh-CN" dirty="0" smtClean="0"/>
              <a:t>&lt;&lt;</a:t>
            </a:r>
            <a:r>
              <a:rPr lang="en-US" altLang="zh-CN" dirty="0" err="1" smtClean="0"/>
              <a:t>endl</a:t>
            </a:r>
            <a:r>
              <a:rPr lang="en-US" altLang="zh-CN" dirty="0" smtClean="0"/>
              <a:t>;</a:t>
            </a:r>
          </a:p>
          <a:p>
            <a:pPr indent="358775">
              <a:lnSpc>
                <a:spcPct val="90000"/>
              </a:lnSpc>
              <a:spcBef>
                <a:spcPts val="0"/>
              </a:spcBef>
            </a:pPr>
            <a:r>
              <a:rPr lang="en-US" altLang="zh-CN" dirty="0" smtClean="0">
                <a:solidFill>
                  <a:srgbClr val="0000FF"/>
                </a:solidFill>
              </a:rPr>
              <a:t>return</a:t>
            </a:r>
            <a:r>
              <a:rPr lang="en-US" altLang="zh-CN" dirty="0" smtClean="0"/>
              <a:t> 0;</a:t>
            </a:r>
          </a:p>
          <a:p>
            <a:pPr>
              <a:lnSpc>
                <a:spcPct val="9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6. while </a:t>
            </a:r>
            <a:r>
              <a:rPr lang="zh-CN" altLang="en-US" dirty="0"/>
              <a:t>语句</a:t>
            </a:r>
          </a:p>
        </p:txBody>
      </p:sp>
      <p:sp>
        <p:nvSpPr>
          <p:cNvPr id="4" name="文本框 3"/>
          <p:cNvSpPr txBox="1"/>
          <p:nvPr/>
        </p:nvSpPr>
        <p:spPr>
          <a:xfrm>
            <a:off x="3741838" y="2138080"/>
            <a:ext cx="5078634"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000" dirty="0" err="1" smtClean="0">
                <a:solidFill>
                  <a:srgbClr val="0000FF"/>
                </a:solidFill>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00FF"/>
                </a:solidFill>
                <a:latin typeface="Arial" panose="020B0604020202020204" pitchFamily="34" charset="0"/>
                <a:cs typeface="Arial" panose="020B0604020202020204" pitchFamily="34" charset="0"/>
              </a:rPr>
              <a:t>j</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smtClean="0">
                <a:solidFill>
                  <a:srgbClr val="0000FF"/>
                </a:solidFill>
                <a:latin typeface="Arial" panose="020B0604020202020204" pitchFamily="34" charset="0"/>
                <a:cs typeface="Arial" panose="020B0604020202020204" pitchFamily="34" charset="0"/>
              </a:rPr>
              <a:t>       i+1      j-1       i+1&lt;=j-1       </a:t>
            </a:r>
            <a:r>
              <a:rPr lang="en-US" altLang="zh-CN" sz="2000" dirty="0" err="1" smtClean="0">
                <a:solidFill>
                  <a:srgbClr val="0000FF"/>
                </a:solidFill>
                <a:latin typeface="Arial" panose="020B0604020202020204" pitchFamily="34" charset="0"/>
                <a:cs typeface="Arial" panose="020B0604020202020204" pitchFamily="34" charset="0"/>
              </a:rPr>
              <a:t>ivalue</a:t>
            </a:r>
            <a:endParaRPr lang="en-US" altLang="zh-CN" sz="2000" dirty="0" smtClean="0">
              <a:solidFill>
                <a:srgbClr val="0000FF"/>
              </a:solidFill>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2</a:t>
            </a:r>
          </a:p>
          <a:p>
            <a:r>
              <a:rPr lang="en-US" altLang="zh-CN" sz="2000" dirty="0" smtClean="0">
                <a:latin typeface="Arial" panose="020B0604020202020204" pitchFamily="34" charset="0"/>
                <a:cs typeface="Arial" panose="020B0604020202020204" pitchFamily="34" charset="0"/>
              </a:rPr>
              <a:t>1      11       2       10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-1</a:t>
            </a:r>
          </a:p>
          <a:p>
            <a:r>
              <a:rPr lang="en-US" altLang="zh-CN" sz="2000" dirty="0" smtClean="0">
                <a:latin typeface="Arial" panose="020B0604020202020204" pitchFamily="34" charset="0"/>
                <a:cs typeface="Arial" panose="020B0604020202020204" pitchFamily="34" charset="0"/>
              </a:rPr>
              <a:t>2       9        3        8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-1</a:t>
            </a:r>
          </a:p>
          <a:p>
            <a:r>
              <a:rPr lang="en-US" altLang="zh-CN" sz="2000" dirty="0" smtClean="0">
                <a:latin typeface="Arial" panose="020B0604020202020204" pitchFamily="34" charset="0"/>
                <a:cs typeface="Arial" panose="020B0604020202020204" pitchFamily="34" charset="0"/>
              </a:rPr>
              <a:t>3       7        4        6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2</a:t>
            </a:r>
          </a:p>
          <a:p>
            <a:r>
              <a:rPr lang="en-US" altLang="zh-CN" sz="2000" dirty="0" smtClean="0">
                <a:latin typeface="Arial" panose="020B0604020202020204" pitchFamily="34" charset="0"/>
                <a:cs typeface="Arial" panose="020B0604020202020204" pitchFamily="34" charset="0"/>
              </a:rPr>
              <a:t>4       5        5        4           </a:t>
            </a:r>
            <a:r>
              <a:rPr lang="en-US" altLang="zh-CN" sz="2000" dirty="0" smtClean="0">
                <a:solidFill>
                  <a:srgbClr val="FF0000"/>
                </a:solidFill>
                <a:latin typeface="Arial" panose="020B0604020202020204" pitchFamily="34" charset="0"/>
                <a:cs typeface="Arial" panose="020B0604020202020204" pitchFamily="34" charset="0"/>
              </a:rPr>
              <a:t>false</a:t>
            </a:r>
          </a:p>
        </p:txBody>
      </p:sp>
      <p:sp>
        <p:nvSpPr>
          <p:cNvPr id="5" name="椭圆 4"/>
          <p:cNvSpPr/>
          <p:nvPr/>
        </p:nvSpPr>
        <p:spPr>
          <a:xfrm>
            <a:off x="5165031" y="5445224"/>
            <a:ext cx="1080120" cy="576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latin typeface="Arial" panose="020B0604020202020204" pitchFamily="34" charset="0"/>
                <a:cs typeface="Arial" panose="020B0604020202020204" pitchFamily="34" charset="0"/>
              </a:rPr>
              <a:t>2</a:t>
            </a:r>
            <a:endParaRPr lang="zh-CN" altLang="en-US" sz="2800" b="1" dirty="0">
              <a:solidFill>
                <a:srgbClr val="FF0000"/>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838" y="5229200"/>
            <a:ext cx="1008112" cy="1008112"/>
          </a:xfrm>
          <a:prstGeom prst="rect">
            <a:avLst/>
          </a:prstGeom>
        </p:spPr>
      </p:pic>
    </p:spTree>
    <p:extLst>
      <p:ext uri="{BB962C8B-B14F-4D97-AF65-F5344CB8AC3E}">
        <p14:creationId xmlns:p14="http://schemas.microsoft.com/office/powerpoint/2010/main" val="171701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smtClean="0">
                <a:solidFill>
                  <a:srgbClr val="FF0000"/>
                </a:solidFill>
              </a:rPr>
              <a:t>do while </a:t>
            </a:r>
            <a:r>
              <a:rPr lang="zh-CN" altLang="en-US" b="1" dirty="0" smtClean="0"/>
              <a:t>语句格式</a:t>
            </a:r>
            <a:r>
              <a:rPr lang="en-US" altLang="zh-CN" b="1" dirty="0" smtClean="0"/>
              <a:t>:</a:t>
            </a:r>
            <a:endParaRPr lang="en-US" altLang="zh-CN" b="1" dirty="0"/>
          </a:p>
          <a:p>
            <a:r>
              <a:rPr lang="en-US" altLang="zh-CN" dirty="0" smtClean="0">
                <a:solidFill>
                  <a:srgbClr val="FF0000"/>
                </a:solidFill>
              </a:rPr>
              <a:t>do</a:t>
            </a:r>
          </a:p>
          <a:p>
            <a:pPr indent="365125"/>
            <a:r>
              <a:rPr lang="en-US" altLang="zh-CN" dirty="0" smtClean="0">
                <a:solidFill>
                  <a:srgbClr val="FF3399"/>
                </a:solidFill>
              </a:rPr>
              <a:t>[statement]</a:t>
            </a:r>
          </a:p>
          <a:p>
            <a:pPr>
              <a:spcAft>
                <a:spcPts val="1200"/>
              </a:spcAft>
            </a:pPr>
            <a:r>
              <a:rPr lang="en-US" altLang="zh-CN" dirty="0" smtClean="0">
                <a:solidFill>
                  <a:srgbClr val="FF0000"/>
                </a:solidFill>
              </a:rPr>
              <a:t>while </a:t>
            </a:r>
            <a:r>
              <a:rPr lang="en-US" altLang="zh-CN" b="1" dirty="0" smtClean="0">
                <a:solidFill>
                  <a:srgbClr val="0000FF"/>
                </a:solidFill>
              </a:rPr>
              <a:t>(</a:t>
            </a:r>
            <a:r>
              <a:rPr lang="en-US" altLang="zh-CN" dirty="0" smtClean="0">
                <a:solidFill>
                  <a:srgbClr val="FF3399"/>
                </a:solidFill>
              </a:rPr>
              <a:t>[condition]</a:t>
            </a:r>
            <a:r>
              <a:rPr lang="en-US" altLang="zh-CN" b="1" dirty="0" smtClean="0">
                <a:solidFill>
                  <a:srgbClr val="0000FF"/>
                </a:solidFill>
              </a:rPr>
              <a:t>)</a:t>
            </a:r>
            <a:r>
              <a:rPr lang="en-US" altLang="zh-CN" b="1" dirty="0" smtClean="0">
                <a:solidFill>
                  <a:srgbClr val="FF0000"/>
                </a:solidFill>
              </a:rPr>
              <a:t>;</a:t>
            </a:r>
          </a:p>
          <a:p>
            <a:r>
              <a:rPr lang="zh-CN" altLang="en-US" b="1" dirty="0" smtClean="0"/>
              <a:t>说明</a:t>
            </a:r>
            <a:r>
              <a:rPr lang="en-US" altLang="zh-CN" b="1" dirty="0" smtClean="0"/>
              <a:t>:</a:t>
            </a:r>
          </a:p>
          <a:p>
            <a:pPr marL="342900" indent="-342900">
              <a:lnSpc>
                <a:spcPct val="100000"/>
              </a:lnSpc>
              <a:buFont typeface="Arial" panose="020B0604020202020204" pitchFamily="34" charset="0"/>
              <a:buChar char="•"/>
            </a:pPr>
            <a:r>
              <a:rPr lang="zh-CN" altLang="en-US" dirty="0" smtClean="0"/>
              <a:t>循环测试条件 </a:t>
            </a:r>
            <a:r>
              <a:rPr lang="en-US" altLang="zh-CN" dirty="0" smtClean="0">
                <a:solidFill>
                  <a:srgbClr val="FF3399"/>
                </a:solidFill>
              </a:rPr>
              <a:t>[</a:t>
            </a:r>
            <a:r>
              <a:rPr lang="en-US" altLang="zh-CN" dirty="0">
                <a:solidFill>
                  <a:srgbClr val="FF3399"/>
                </a:solidFill>
              </a:rPr>
              <a:t>condition] </a:t>
            </a:r>
            <a:r>
              <a:rPr lang="zh-CN" altLang="en-US" dirty="0" smtClean="0"/>
              <a:t>必须包含在</a:t>
            </a:r>
            <a:r>
              <a:rPr lang="zh-CN" altLang="en-US" b="1" dirty="0" smtClean="0">
                <a:solidFill>
                  <a:srgbClr val="0000FF"/>
                </a:solidFill>
              </a:rPr>
              <a:t>一对括号 </a:t>
            </a:r>
            <a:r>
              <a:rPr lang="en-US" altLang="zh-CN" b="1" dirty="0" smtClean="0">
                <a:solidFill>
                  <a:srgbClr val="0000FF"/>
                </a:solidFill>
              </a:rPr>
              <a:t>( ) </a:t>
            </a:r>
            <a:r>
              <a:rPr lang="zh-CN" altLang="en-US" dirty="0" smtClean="0"/>
              <a:t>中。</a:t>
            </a:r>
            <a:endParaRPr lang="en-US" altLang="zh-CN" dirty="0"/>
          </a:p>
          <a:p>
            <a:pPr marL="342900" indent="-342900">
              <a:lnSpc>
                <a:spcPct val="100000"/>
              </a:lnSpc>
              <a:buFont typeface="Arial" panose="020B0604020202020204" pitchFamily="34" charset="0"/>
              <a:buChar char="•"/>
            </a:pPr>
            <a:r>
              <a:rPr lang="en-US" altLang="zh-CN" dirty="0">
                <a:solidFill>
                  <a:srgbClr val="FF3399"/>
                </a:solidFill>
              </a:rPr>
              <a:t>[statement] </a:t>
            </a:r>
            <a:r>
              <a:rPr lang="zh-CN" altLang="en-US" dirty="0" smtClean="0"/>
              <a:t>既可以是一个</a:t>
            </a:r>
            <a:r>
              <a:rPr lang="zh-CN" altLang="en-US" dirty="0" smtClean="0">
                <a:solidFill>
                  <a:srgbClr val="0000FF"/>
                </a:solidFill>
              </a:rPr>
              <a:t>简单语句</a:t>
            </a:r>
            <a:r>
              <a:rPr lang="en-US" altLang="zh-CN" dirty="0" smtClean="0"/>
              <a:t>, </a:t>
            </a:r>
            <a:r>
              <a:rPr lang="zh-CN" altLang="en-US" dirty="0" smtClean="0"/>
              <a:t>也可以是一个</a:t>
            </a:r>
            <a:r>
              <a:rPr lang="zh-CN" altLang="en-US" dirty="0" smtClean="0">
                <a:solidFill>
                  <a:srgbClr val="0000FF"/>
                </a:solidFill>
              </a:rPr>
              <a:t>复合语句</a:t>
            </a:r>
            <a:r>
              <a:rPr lang="zh-CN" altLang="en-US" dirty="0" smtClean="0"/>
              <a:t>。</a:t>
            </a:r>
            <a:endParaRPr lang="en-US" altLang="zh-CN" dirty="0" smtClean="0"/>
          </a:p>
          <a:p>
            <a:pPr marL="342900" indent="-342900">
              <a:lnSpc>
                <a:spcPct val="100000"/>
              </a:lnSpc>
              <a:buFont typeface="Arial" panose="020B0604020202020204" pitchFamily="34" charset="0"/>
              <a:buChar char="•"/>
            </a:pPr>
            <a:r>
              <a:rPr lang="en-US" altLang="zh-CN" dirty="0" smtClean="0">
                <a:solidFill>
                  <a:srgbClr val="FF0000"/>
                </a:solidFill>
              </a:rPr>
              <a:t>do while </a:t>
            </a:r>
            <a:r>
              <a:rPr lang="zh-CN" altLang="en-US" dirty="0" smtClean="0"/>
              <a:t>语句总是以 </a:t>
            </a:r>
            <a:r>
              <a:rPr lang="zh-CN" altLang="en-US" b="1" dirty="0" smtClean="0">
                <a:solidFill>
                  <a:srgbClr val="FF0000"/>
                </a:solidFill>
              </a:rPr>
              <a:t>分号</a:t>
            </a:r>
            <a:r>
              <a:rPr lang="zh-CN" altLang="en-US" dirty="0" smtClean="0"/>
              <a:t> </a:t>
            </a:r>
            <a:r>
              <a:rPr lang="en-US" altLang="zh-CN" dirty="0" smtClean="0"/>
              <a:t>(</a:t>
            </a:r>
            <a:r>
              <a:rPr lang="en-US" altLang="zh-CN" b="1" dirty="0" smtClean="0">
                <a:solidFill>
                  <a:srgbClr val="FF0000"/>
                </a:solidFill>
              </a:rPr>
              <a:t>;</a:t>
            </a:r>
            <a:r>
              <a:rPr lang="en-US" altLang="zh-CN" dirty="0" smtClean="0"/>
              <a:t>) </a:t>
            </a:r>
            <a:r>
              <a:rPr lang="zh-CN" altLang="en-US" dirty="0" smtClean="0"/>
              <a:t>结尾</a:t>
            </a:r>
            <a:r>
              <a:rPr lang="en-US" altLang="zh-CN" dirty="0" smtClean="0"/>
              <a:t>, </a:t>
            </a:r>
            <a:r>
              <a:rPr lang="zh-CN" altLang="en-US" b="1" dirty="0" smtClean="0">
                <a:solidFill>
                  <a:srgbClr val="0000FF"/>
                </a:solidFill>
              </a:rPr>
              <a:t>分号不可省略</a:t>
            </a:r>
            <a:r>
              <a:rPr lang="zh-CN" altLang="en-US" dirty="0" smtClean="0"/>
              <a:t>。</a:t>
            </a:r>
            <a:endParaRPr lang="en-US" altLang="zh-CN" dirty="0"/>
          </a:p>
          <a:p>
            <a:pPr marL="342900" indent="-342900">
              <a:lnSpc>
                <a:spcPct val="100000"/>
              </a:lnSpc>
              <a:buFont typeface="Arial" panose="020B0604020202020204" pitchFamily="34" charset="0"/>
              <a:buChar char="•"/>
            </a:pPr>
            <a:r>
              <a:rPr lang="zh-CN" altLang="en-US" b="1" dirty="0" smtClean="0">
                <a:solidFill>
                  <a:srgbClr val="0000FF"/>
                </a:solidFill>
              </a:rPr>
              <a:t>执行</a:t>
            </a:r>
            <a:r>
              <a:rPr lang="en-US" altLang="zh-CN" b="1" dirty="0" smtClean="0">
                <a:solidFill>
                  <a:srgbClr val="0000FF"/>
                </a:solidFill>
              </a:rPr>
              <a:t>: </a:t>
            </a:r>
            <a:r>
              <a:rPr lang="zh-CN" altLang="en-US" dirty="0" smtClean="0"/>
              <a:t>先执行循环体</a:t>
            </a:r>
            <a:r>
              <a:rPr lang="en-US" altLang="zh-CN" dirty="0" smtClean="0"/>
              <a:t> </a:t>
            </a:r>
            <a:r>
              <a:rPr lang="en-US" altLang="zh-CN" dirty="0" smtClean="0">
                <a:solidFill>
                  <a:srgbClr val="FF3399"/>
                </a:solidFill>
              </a:rPr>
              <a:t>[statement]</a:t>
            </a:r>
            <a:r>
              <a:rPr lang="en-US" altLang="zh-CN" dirty="0" smtClean="0"/>
              <a:t>, </a:t>
            </a:r>
            <a:r>
              <a:rPr lang="zh-CN" altLang="en-US" dirty="0" smtClean="0"/>
              <a:t>再测试循环测试条件 </a:t>
            </a:r>
            <a:r>
              <a:rPr lang="en-US" altLang="zh-CN" dirty="0" smtClean="0">
                <a:solidFill>
                  <a:srgbClr val="FF3399"/>
                </a:solidFill>
              </a:rPr>
              <a:t>[condition] </a:t>
            </a:r>
            <a:r>
              <a:rPr lang="zh-CN" altLang="en-US" dirty="0" smtClean="0"/>
              <a:t>的值。如果循环测试条件 </a:t>
            </a:r>
            <a:r>
              <a:rPr lang="en-US" altLang="zh-CN" dirty="0" smtClean="0">
                <a:solidFill>
                  <a:srgbClr val="FF3399"/>
                </a:solidFill>
              </a:rPr>
              <a:t>[condition] </a:t>
            </a:r>
            <a:r>
              <a:rPr lang="zh-CN" altLang="en-US" dirty="0" smtClean="0"/>
              <a:t>的逻辑值为 </a:t>
            </a:r>
            <a:r>
              <a:rPr lang="en-US" altLang="zh-CN" dirty="0" smtClean="0">
                <a:solidFill>
                  <a:srgbClr val="FF0000"/>
                </a:solidFill>
              </a:rPr>
              <a:t>true</a:t>
            </a:r>
            <a:r>
              <a:rPr lang="en-US" altLang="zh-CN" dirty="0" smtClean="0"/>
              <a:t>, </a:t>
            </a:r>
            <a:r>
              <a:rPr lang="zh-CN" altLang="en-US" dirty="0" smtClean="0"/>
              <a:t>则</a:t>
            </a:r>
            <a:r>
              <a:rPr lang="zh-CN" altLang="en-US" b="1" dirty="0" smtClean="0">
                <a:solidFill>
                  <a:srgbClr val="0000FF"/>
                </a:solidFill>
              </a:rPr>
              <a:t>不断重复地</a:t>
            </a:r>
            <a:r>
              <a:rPr lang="zh-CN" altLang="en-US" dirty="0" smtClean="0"/>
              <a:t>执行循环体</a:t>
            </a:r>
            <a:r>
              <a:rPr lang="en-US" altLang="zh-CN" dirty="0" smtClean="0"/>
              <a:t>; </a:t>
            </a:r>
            <a:r>
              <a:rPr lang="zh-CN" altLang="en-US" dirty="0" smtClean="0"/>
              <a:t>否则</a:t>
            </a:r>
            <a:r>
              <a:rPr lang="en-US" altLang="zh-CN" dirty="0" smtClean="0"/>
              <a:t>, </a:t>
            </a:r>
            <a:r>
              <a:rPr lang="zh-CN" altLang="en-US" dirty="0" smtClean="0"/>
              <a:t>结束循环体的执行。</a:t>
            </a:r>
            <a:r>
              <a:rPr lang="en-US" altLang="zh-CN" dirty="0" smtClean="0"/>
              <a:t> </a:t>
            </a:r>
            <a:endParaRPr lang="zh-CN" altLang="en-US" dirty="0"/>
          </a:p>
        </p:txBody>
      </p:sp>
      <p:sp>
        <p:nvSpPr>
          <p:cNvPr id="3" name="标题 2"/>
          <p:cNvSpPr>
            <a:spLocks noGrp="1"/>
          </p:cNvSpPr>
          <p:nvPr>
            <p:ph type="title"/>
          </p:nvPr>
        </p:nvSpPr>
        <p:spPr/>
        <p:txBody>
          <a:bodyPr/>
          <a:lstStyle/>
          <a:p>
            <a:r>
              <a:rPr lang="en-US" altLang="zh-CN" dirty="0" smtClean="0"/>
              <a:t>7. do </a:t>
            </a:r>
            <a:r>
              <a:rPr lang="en-US" altLang="zh-CN" dirty="0"/>
              <a:t>while </a:t>
            </a:r>
            <a:r>
              <a:rPr lang="zh-CN" altLang="en-US" dirty="0" smtClean="0"/>
              <a:t>语句</a:t>
            </a:r>
            <a:endParaRPr lang="zh-CN" altLang="en-US" dirty="0"/>
          </a:p>
        </p:txBody>
      </p:sp>
      <p:sp>
        <p:nvSpPr>
          <p:cNvPr id="4" name="矩形标注 3"/>
          <p:cNvSpPr/>
          <p:nvPr/>
        </p:nvSpPr>
        <p:spPr>
          <a:xfrm>
            <a:off x="2807804" y="1556148"/>
            <a:ext cx="3528392" cy="504056"/>
          </a:xfrm>
          <a:prstGeom prst="wedgeRectCallout">
            <a:avLst>
              <a:gd name="adj1" fmla="val -63742"/>
              <a:gd name="adj2" fmla="val 9583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循环体</a:t>
            </a:r>
            <a:r>
              <a:rPr lang="en-US" altLang="zh-CN"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只允许出现单个语句</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标注 4"/>
          <p:cNvSpPr/>
          <p:nvPr/>
        </p:nvSpPr>
        <p:spPr>
          <a:xfrm>
            <a:off x="2699792" y="3081664"/>
            <a:ext cx="2311424" cy="504056"/>
          </a:xfrm>
          <a:prstGeom prst="wedgeRectCallout">
            <a:avLst>
              <a:gd name="adj1" fmla="val -65633"/>
              <a:gd name="adj2" fmla="val -5679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循环测试条件</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5598368" y="2132856"/>
            <a:ext cx="3131840" cy="1538182"/>
            <a:chOff x="5960578" y="1076603"/>
            <a:chExt cx="3131840" cy="1538182"/>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3538" t="7580" r="2751" b="3230"/>
            <a:stretch/>
          </p:blipFill>
          <p:spPr>
            <a:xfrm>
              <a:off x="5960578" y="1076603"/>
              <a:ext cx="3131840" cy="1538182"/>
            </a:xfrm>
            <a:prstGeom prst="rect">
              <a:avLst/>
            </a:prstGeom>
          </p:spPr>
        </p:pic>
        <p:sp>
          <p:nvSpPr>
            <p:cNvPr id="8" name="文本框 7"/>
            <p:cNvSpPr txBox="1"/>
            <p:nvPr/>
          </p:nvSpPr>
          <p:spPr>
            <a:xfrm>
              <a:off x="7004186" y="1476472"/>
              <a:ext cx="1170384" cy="707886"/>
            </a:xfrm>
            <a:prstGeom prst="rect">
              <a:avLst/>
            </a:prstGeom>
            <a:noFill/>
          </p:spPr>
          <p:txBody>
            <a:bodyPr wrap="square" rtlCol="0">
              <a:spAutoFit/>
            </a:bodyPr>
            <a:lstStyle/>
            <a:p>
              <a:r>
                <a:rPr lang="zh-CN" altLang="en-US" sz="2000" b="1" dirty="0" smtClean="0">
                  <a:solidFill>
                    <a:srgbClr val="FF0000"/>
                  </a:solidFill>
                  <a:latin typeface="Arial" panose="020B0604020202020204" pitchFamily="34" charset="0"/>
                  <a:ea typeface="微软雅黑" pitchFamily="34" charset="-122"/>
                  <a:cs typeface="Arial" panose="020B0604020202020204" pitchFamily="34" charset="0"/>
                </a:rPr>
                <a:t>先执行</a:t>
              </a:r>
              <a:endParaRPr lang="en-US" altLang="zh-CN" sz="2000" b="1" dirty="0" smtClean="0">
                <a:solidFill>
                  <a:srgbClr val="FF0000"/>
                </a:solidFill>
                <a:latin typeface="Arial" panose="020B0604020202020204" pitchFamily="34" charset="0"/>
                <a:ea typeface="微软雅黑" pitchFamily="34" charset="-122"/>
                <a:cs typeface="Arial" panose="020B0604020202020204" pitchFamily="34" charset="0"/>
              </a:endParaRPr>
            </a:p>
            <a:p>
              <a:r>
                <a:rPr lang="zh-CN" altLang="en-US" sz="2000" b="1" dirty="0" smtClean="0">
                  <a:solidFill>
                    <a:srgbClr val="FF0000"/>
                  </a:solidFill>
                  <a:latin typeface="Arial" panose="020B0604020202020204" pitchFamily="34" charset="0"/>
                  <a:ea typeface="微软雅黑" pitchFamily="34" charset="-122"/>
                  <a:cs typeface="Arial" panose="020B0604020202020204" pitchFamily="34" charset="0"/>
                </a:rPr>
                <a:t>后测试</a:t>
              </a:r>
              <a:endParaRPr lang="zh-CN" altLang="en-US" sz="2000" b="1" dirty="0">
                <a:solidFill>
                  <a:srgbClr val="FF0000"/>
                </a:solidFill>
                <a:latin typeface="Arial" panose="020B0604020202020204" pitchFamily="34" charset="0"/>
                <a:ea typeface="微软雅黑" pitchFamily="34" charset="-122"/>
                <a:cs typeface="Arial" panose="020B0604020202020204" pitchFamily="34" charset="0"/>
              </a:endParaRPr>
            </a:p>
          </p:txBody>
        </p:sp>
      </p:grpSp>
      <p:sp>
        <p:nvSpPr>
          <p:cNvPr id="9" name="矩形标注 8"/>
          <p:cNvSpPr/>
          <p:nvPr/>
        </p:nvSpPr>
        <p:spPr>
          <a:xfrm>
            <a:off x="3131840" y="2332496"/>
            <a:ext cx="1584176" cy="504056"/>
          </a:xfrm>
          <a:prstGeom prst="wedgeRectCallout">
            <a:avLst>
              <a:gd name="adj1" fmla="val -60873"/>
              <a:gd name="adj2" fmla="val 4793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分号</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1" name="直接箭头连接符 10"/>
          <p:cNvCxnSpPr/>
          <p:nvPr/>
        </p:nvCxnSpPr>
        <p:spPr>
          <a:xfrm>
            <a:off x="1403648" y="2532725"/>
            <a:ext cx="288032" cy="17619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1781666" y="1915194"/>
            <a:ext cx="810430" cy="771445"/>
          </a:xfrm>
          <a:custGeom>
            <a:avLst/>
            <a:gdLst>
              <a:gd name="connsiteX0" fmla="*/ 697583 w 810430"/>
              <a:gd name="connsiteY0" fmla="*/ 771445 h 771445"/>
              <a:gd name="connsiteX1" fmla="*/ 754144 w 810430"/>
              <a:gd name="connsiteY1" fmla="*/ 17301 h 771445"/>
              <a:gd name="connsiteX2" fmla="*/ 0 w 810430"/>
              <a:gd name="connsiteY2" fmla="*/ 224691 h 771445"/>
              <a:gd name="connsiteX3" fmla="*/ 0 w 810430"/>
              <a:gd name="connsiteY3" fmla="*/ 224691 h 771445"/>
            </a:gdLst>
            <a:ahLst/>
            <a:cxnLst>
              <a:cxn ang="0">
                <a:pos x="connsiteX0" y="connsiteY0"/>
              </a:cxn>
              <a:cxn ang="0">
                <a:pos x="connsiteX1" y="connsiteY1"/>
              </a:cxn>
              <a:cxn ang="0">
                <a:pos x="connsiteX2" y="connsiteY2"/>
              </a:cxn>
              <a:cxn ang="0">
                <a:pos x="connsiteX3" y="connsiteY3"/>
              </a:cxn>
            </a:cxnLst>
            <a:rect l="l" t="t" r="r" b="b"/>
            <a:pathLst>
              <a:path w="810430" h="771445">
                <a:moveTo>
                  <a:pt x="697583" y="771445"/>
                </a:moveTo>
                <a:cubicBezTo>
                  <a:pt x="783995" y="439936"/>
                  <a:pt x="870408" y="108427"/>
                  <a:pt x="754144" y="17301"/>
                </a:cubicBezTo>
                <a:cubicBezTo>
                  <a:pt x="637880" y="-73825"/>
                  <a:pt x="0" y="224691"/>
                  <a:pt x="0" y="224691"/>
                </a:cubicBezTo>
                <a:lnTo>
                  <a:pt x="0" y="224691"/>
                </a:lnTo>
              </a:path>
            </a:pathLst>
          </a:cu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8227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randombar(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randombar(horizontal)">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lnSpcReduction="10000"/>
          </a:bodyPr>
          <a:lstStyle/>
          <a:p>
            <a:r>
              <a:rPr lang="zh-CN" altLang="en-US" b="1" dirty="0" smtClean="0"/>
              <a:t>循环控制变量</a:t>
            </a:r>
            <a:r>
              <a:rPr lang="en-US" altLang="zh-CN" b="1" dirty="0" smtClean="0"/>
              <a:t>:</a:t>
            </a:r>
          </a:p>
          <a:p>
            <a:pPr indent="358775"/>
            <a:r>
              <a:rPr lang="en-US" altLang="zh-CN" dirty="0">
                <a:solidFill>
                  <a:srgbClr val="FF0000"/>
                </a:solidFill>
              </a:rPr>
              <a:t>do</a:t>
            </a:r>
          </a:p>
          <a:p>
            <a:pPr indent="715963"/>
            <a:r>
              <a:rPr lang="en-US" altLang="zh-CN" dirty="0">
                <a:solidFill>
                  <a:srgbClr val="FF3399"/>
                </a:solidFill>
              </a:rPr>
              <a:t>[statement]</a:t>
            </a:r>
          </a:p>
          <a:p>
            <a:pPr indent="358775"/>
            <a:r>
              <a:rPr lang="en-US" altLang="zh-CN" dirty="0">
                <a:solidFill>
                  <a:srgbClr val="FF0000"/>
                </a:solidFill>
              </a:rPr>
              <a:t>while </a:t>
            </a:r>
            <a:r>
              <a:rPr lang="en-US" altLang="zh-CN" b="1" dirty="0">
                <a:solidFill>
                  <a:srgbClr val="0000FF"/>
                </a:solidFill>
              </a:rPr>
              <a:t>(</a:t>
            </a:r>
            <a:r>
              <a:rPr lang="en-US" altLang="zh-CN" dirty="0">
                <a:solidFill>
                  <a:srgbClr val="FF3399"/>
                </a:solidFill>
              </a:rPr>
              <a:t>[condition]</a:t>
            </a:r>
            <a:r>
              <a:rPr lang="en-US" altLang="zh-CN" b="1" dirty="0">
                <a:solidFill>
                  <a:srgbClr val="0000FF"/>
                </a:solidFill>
              </a:rPr>
              <a:t>)</a:t>
            </a:r>
            <a:r>
              <a:rPr lang="en-US" altLang="zh-CN" b="1" dirty="0">
                <a:solidFill>
                  <a:srgbClr val="FF0000"/>
                </a:solidFill>
              </a:rPr>
              <a: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a:t>循环测试条件 </a:t>
            </a:r>
            <a:r>
              <a:rPr lang="en-US" altLang="zh-CN" dirty="0">
                <a:solidFill>
                  <a:srgbClr val="FF3399"/>
                </a:solidFill>
              </a:rPr>
              <a:t>[condition] </a:t>
            </a:r>
            <a:r>
              <a:rPr lang="zh-CN" altLang="en-US" dirty="0"/>
              <a:t>的逻辑值在循环的迭代过程中应</a:t>
            </a:r>
            <a:r>
              <a:rPr lang="zh-CN" altLang="en-US" dirty="0">
                <a:solidFill>
                  <a:srgbClr val="0000FF"/>
                </a:solidFill>
              </a:rPr>
              <a:t>发生改变</a:t>
            </a:r>
            <a:r>
              <a:rPr lang="en-US" altLang="zh-CN" dirty="0"/>
              <a:t>, </a:t>
            </a:r>
            <a:r>
              <a:rPr lang="zh-CN" altLang="en-US" dirty="0"/>
              <a:t>使其某一次的测试结果为 </a:t>
            </a:r>
            <a:r>
              <a:rPr lang="en-US" altLang="zh-CN" dirty="0">
                <a:solidFill>
                  <a:srgbClr val="FF0000"/>
                </a:solidFill>
              </a:rPr>
              <a:t>false</a:t>
            </a:r>
            <a:r>
              <a:rPr lang="en-US" altLang="zh-CN" dirty="0"/>
              <a:t>, </a:t>
            </a:r>
            <a:r>
              <a:rPr lang="zh-CN" altLang="en-US" dirty="0"/>
              <a:t>进而终止循环体的执行。</a:t>
            </a:r>
            <a:endParaRPr lang="en-US" altLang="zh-CN" dirty="0" smtClean="0"/>
          </a:p>
          <a:p>
            <a:pPr marL="342900" indent="-342900">
              <a:buFont typeface="Arial" panose="020B0604020202020204" pitchFamily="34" charset="0"/>
              <a:buChar char="•"/>
            </a:pPr>
            <a:r>
              <a:rPr lang="zh-CN" altLang="en-US" b="1" dirty="0" smtClean="0">
                <a:solidFill>
                  <a:srgbClr val="0000FF"/>
                </a:solidFill>
              </a:rPr>
              <a:t>循环控制变量</a:t>
            </a:r>
            <a:r>
              <a:rPr lang="en-US" altLang="zh-CN" dirty="0" smtClean="0"/>
              <a:t>: </a:t>
            </a:r>
          </a:p>
          <a:p>
            <a:pPr marL="342900" indent="-342900">
              <a:buFont typeface="Wingdings" panose="05000000000000000000" pitchFamily="2" charset="2"/>
              <a:buChar char="ü"/>
            </a:pPr>
            <a:r>
              <a:rPr lang="zh-CN" altLang="en-US" dirty="0" smtClean="0"/>
              <a:t>在 </a:t>
            </a:r>
            <a:r>
              <a:rPr lang="en-US" altLang="zh-CN" dirty="0" smtClean="0">
                <a:solidFill>
                  <a:srgbClr val="FF0000"/>
                </a:solidFill>
              </a:rPr>
              <a:t>do</a:t>
            </a:r>
            <a:r>
              <a:rPr lang="en-US" altLang="zh-CN" dirty="0" smtClean="0"/>
              <a:t> </a:t>
            </a:r>
            <a:r>
              <a:rPr lang="zh-CN" altLang="en-US" dirty="0" smtClean="0"/>
              <a:t>之前</a:t>
            </a:r>
            <a:r>
              <a:rPr lang="zh-CN" altLang="en-US" dirty="0" smtClean="0">
                <a:solidFill>
                  <a:srgbClr val="0000FF"/>
                </a:solidFill>
              </a:rPr>
              <a:t>定义并初始化</a:t>
            </a:r>
            <a:r>
              <a:rPr lang="zh-CN" altLang="en-US" dirty="0" smtClean="0"/>
              <a:t>循环控制变量</a:t>
            </a:r>
            <a:endParaRPr lang="en-US" altLang="zh-CN" dirty="0" smtClean="0"/>
          </a:p>
          <a:p>
            <a:pPr marL="342900" indent="-342900">
              <a:buFont typeface="Wingdings" panose="05000000000000000000" pitchFamily="2" charset="2"/>
              <a:buChar char="ü"/>
            </a:pPr>
            <a:r>
              <a:rPr lang="zh-CN" altLang="en-US" dirty="0"/>
              <a:t>在循环体 </a:t>
            </a:r>
            <a:r>
              <a:rPr lang="en-US" altLang="zh-CN" dirty="0">
                <a:solidFill>
                  <a:srgbClr val="FF3399"/>
                </a:solidFill>
              </a:rPr>
              <a:t>[statement]</a:t>
            </a:r>
            <a:r>
              <a:rPr lang="en-US" altLang="zh-CN" dirty="0"/>
              <a:t> </a:t>
            </a:r>
            <a:r>
              <a:rPr lang="zh-CN" altLang="en-US" dirty="0"/>
              <a:t>中</a:t>
            </a:r>
            <a:r>
              <a:rPr lang="zh-CN" altLang="en-US" dirty="0">
                <a:solidFill>
                  <a:srgbClr val="0000FF"/>
                </a:solidFill>
              </a:rPr>
              <a:t>修改</a:t>
            </a:r>
            <a:r>
              <a:rPr lang="zh-CN" altLang="en-US" dirty="0"/>
              <a:t>循环控制变量的值</a:t>
            </a:r>
            <a:endParaRPr lang="en-US" altLang="zh-CN" dirty="0"/>
          </a:p>
          <a:p>
            <a:pPr marL="342900" indent="-342900">
              <a:buFont typeface="Wingdings" panose="05000000000000000000" pitchFamily="2" charset="2"/>
              <a:buChar char="ü"/>
            </a:pPr>
            <a:r>
              <a:rPr lang="zh-CN" altLang="en-US" dirty="0"/>
              <a:t>利用循环控制变量来</a:t>
            </a:r>
            <a:r>
              <a:rPr lang="zh-CN" altLang="en-US" dirty="0">
                <a:solidFill>
                  <a:srgbClr val="0000FF"/>
                </a:solidFill>
              </a:rPr>
              <a:t>测试</a:t>
            </a:r>
            <a:r>
              <a:rPr lang="zh-CN" altLang="en-US" dirty="0"/>
              <a:t>循环测试条件 </a:t>
            </a:r>
            <a:r>
              <a:rPr lang="en-US" altLang="zh-CN" dirty="0">
                <a:solidFill>
                  <a:srgbClr val="FF3399"/>
                </a:solidFill>
              </a:rPr>
              <a:t>[condition]</a:t>
            </a:r>
            <a:endParaRPr lang="zh-CN" altLang="en-US"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sp>
        <p:nvSpPr>
          <p:cNvPr id="4" name="矩形 3"/>
          <p:cNvSpPr/>
          <p:nvPr/>
        </p:nvSpPr>
        <p:spPr>
          <a:xfrm>
            <a:off x="4036431" y="1268760"/>
            <a:ext cx="4713062" cy="19442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3200" b="1" dirty="0">
                <a:solidFill>
                  <a:srgbClr val="FFFF00"/>
                </a:solidFill>
                <a:latin typeface="Arial" panose="020B0604020202020204" pitchFamily="34" charset="0"/>
                <a:ea typeface="微软雅黑" panose="020B0503020204020204" pitchFamily="34" charset="-122"/>
                <a:cs typeface="Arial" panose="020B0604020202020204" pitchFamily="34" charset="0"/>
              </a:rPr>
              <a:t>死循环</a:t>
            </a:r>
            <a:r>
              <a:rPr lang="en-US" altLang="zh-CN" sz="3200" b="1" dirty="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800" dirty="0">
                <a:latin typeface="Arial" panose="020B0604020202020204" pitchFamily="34" charset="0"/>
                <a:ea typeface="微软雅黑" panose="020B0503020204020204" pitchFamily="34" charset="-122"/>
                <a:cs typeface="Arial" panose="020B0604020202020204" pitchFamily="34" charset="0"/>
              </a:rPr>
              <a:t>若循环测试条件 </a:t>
            </a:r>
            <a:r>
              <a:rPr lang="en-US" altLang="zh-CN" sz="2800" dirty="0">
                <a:solidFill>
                  <a:srgbClr val="FFFF00"/>
                </a:solidFill>
                <a:latin typeface="Arial" panose="020B0604020202020204" pitchFamily="34" charset="0"/>
                <a:ea typeface="微软雅黑" panose="020B0503020204020204" pitchFamily="34" charset="-122"/>
                <a:cs typeface="Arial" panose="020B0604020202020204" pitchFamily="34" charset="0"/>
              </a:rPr>
              <a:t>[condition] </a:t>
            </a:r>
            <a:r>
              <a:rPr lang="zh-CN" altLang="en-US" sz="2800" dirty="0">
                <a:latin typeface="Arial" panose="020B0604020202020204" pitchFamily="34" charset="0"/>
                <a:ea typeface="微软雅黑" panose="020B0503020204020204" pitchFamily="34" charset="-122"/>
                <a:cs typeface="Arial" panose="020B0604020202020204" pitchFamily="34" charset="0"/>
              </a:rPr>
              <a:t>的逻辑值一直为 </a:t>
            </a:r>
            <a:r>
              <a:rPr lang="en-US" altLang="zh-CN" sz="2800" dirty="0">
                <a:solidFill>
                  <a:srgbClr val="FFFF00"/>
                </a:solidFill>
                <a:latin typeface="Arial" panose="020B0604020202020204" pitchFamily="34" charset="0"/>
                <a:ea typeface="微软雅黑" panose="020B0503020204020204" pitchFamily="34" charset="-122"/>
                <a:cs typeface="Arial" panose="020B0604020202020204" pitchFamily="34" charset="0"/>
              </a:rPr>
              <a:t>true</a:t>
            </a: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zh-CN" altLang="en-US" sz="2800" dirty="0">
                <a:latin typeface="Arial" panose="020B0604020202020204" pitchFamily="34" charset="0"/>
                <a:ea typeface="微软雅黑" panose="020B0503020204020204" pitchFamily="34" charset="-122"/>
                <a:cs typeface="Arial" panose="020B0604020202020204" pitchFamily="34" charset="0"/>
              </a:rPr>
              <a:t>则循环体会</a:t>
            </a:r>
            <a:r>
              <a:rPr lang="zh-CN" altLang="en-US" sz="2800" dirty="0">
                <a:solidFill>
                  <a:srgbClr val="FFFF00"/>
                </a:solidFill>
                <a:latin typeface="Arial" panose="020B0604020202020204" pitchFamily="34" charset="0"/>
                <a:ea typeface="微软雅黑" panose="020B0503020204020204" pitchFamily="34" charset="-122"/>
                <a:cs typeface="Arial" panose="020B0604020202020204" pitchFamily="34" charset="0"/>
              </a:rPr>
              <a:t>无休止</a:t>
            </a:r>
            <a:r>
              <a:rPr lang="zh-CN" altLang="en-US" sz="2800" dirty="0">
                <a:latin typeface="Arial" panose="020B0604020202020204" pitchFamily="34" charset="0"/>
                <a:ea typeface="微软雅黑" panose="020B0503020204020204" pitchFamily="34" charset="-122"/>
                <a:cs typeface="Arial" panose="020B0604020202020204" pitchFamily="34" charset="0"/>
              </a:rPr>
              <a:t>地执行下去。</a:t>
            </a:r>
          </a:p>
        </p:txBody>
      </p:sp>
    </p:spTree>
    <p:extLst>
      <p:ext uri="{BB962C8B-B14F-4D97-AF65-F5344CB8AC3E}">
        <p14:creationId xmlns:p14="http://schemas.microsoft.com/office/powerpoint/2010/main" val="99733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5" dur="500"/>
                                        <p:tgtEl>
                                          <p:spTgt spid="2">
                                            <p:txEl>
                                              <p:pRg st="6" end="6"/>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8" dur="500"/>
                                        <p:tgtEl>
                                          <p:spTgt spid="2">
                                            <p:txEl>
                                              <p:pRg st="7" end="7"/>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1" dur="500"/>
                                        <p:tgtEl>
                                          <p:spTgt spid="2">
                                            <p:txEl>
                                              <p:pRg st="8" end="8"/>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4" dur="500"/>
                                        <p:tgtEl>
                                          <p:spTgt spid="2">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复合语句</a:t>
            </a:r>
            <a:r>
              <a:rPr lang="en-US" altLang="zh-CN" b="1" dirty="0" smtClean="0"/>
              <a:t>:</a:t>
            </a:r>
          </a:p>
          <a:p>
            <a:r>
              <a:rPr lang="zh-CN" altLang="en-US" b="1" dirty="0" smtClean="0">
                <a:solidFill>
                  <a:srgbClr val="FF0000"/>
                </a:solidFill>
              </a:rPr>
              <a:t>复合语句</a:t>
            </a:r>
            <a:r>
              <a:rPr lang="en-US" altLang="zh-CN" dirty="0" smtClean="0"/>
              <a:t> (</a:t>
            </a:r>
            <a:r>
              <a:rPr lang="zh-CN" altLang="en-US" dirty="0" smtClean="0"/>
              <a:t>又称</a:t>
            </a:r>
            <a:r>
              <a:rPr lang="zh-CN" altLang="en-US" b="1" dirty="0" smtClean="0">
                <a:solidFill>
                  <a:srgbClr val="FF0000"/>
                </a:solidFill>
              </a:rPr>
              <a:t>语句块</a:t>
            </a:r>
            <a:r>
              <a:rPr lang="en-US" altLang="zh-CN" dirty="0" smtClean="0"/>
              <a:t>) </a:t>
            </a:r>
            <a:r>
              <a:rPr lang="zh-CN" altLang="en-US" dirty="0" smtClean="0"/>
              <a:t>是由</a:t>
            </a:r>
            <a:r>
              <a:rPr lang="zh-CN" altLang="en-US" b="1" dirty="0" smtClean="0">
                <a:solidFill>
                  <a:srgbClr val="0000FF"/>
                </a:solidFill>
              </a:rPr>
              <a:t>一对花括号 </a:t>
            </a:r>
            <a:r>
              <a:rPr lang="en-US" altLang="zh-CN" b="1" dirty="0" smtClean="0">
                <a:solidFill>
                  <a:srgbClr val="0000FF"/>
                </a:solidFill>
              </a:rPr>
              <a:t>{ } </a:t>
            </a:r>
            <a:r>
              <a:rPr lang="zh-CN" altLang="en-US" dirty="0" smtClean="0"/>
              <a:t>括起来的零个或多个语句的序列 </a:t>
            </a:r>
            <a:r>
              <a:rPr lang="en-US" altLang="zh-CN" dirty="0" smtClean="0"/>
              <a:t>(</a:t>
            </a:r>
            <a:r>
              <a:rPr lang="zh-CN" altLang="en-US" b="1" dirty="0" smtClean="0"/>
              <a:t>注</a:t>
            </a:r>
            <a:r>
              <a:rPr lang="en-US" altLang="zh-CN" dirty="0" smtClean="0"/>
              <a:t>: </a:t>
            </a:r>
            <a:r>
              <a:rPr lang="zh-CN" altLang="en-US" dirty="0" smtClean="0"/>
              <a:t>复合语句不以分号作为结束</a:t>
            </a:r>
            <a:r>
              <a:rPr lang="en-US" altLang="zh-CN" dirty="0" smtClean="0"/>
              <a:t>)</a:t>
            </a:r>
            <a:r>
              <a:rPr lang="zh-CN" altLang="en-US" dirty="0" smtClean="0"/>
              <a:t>。</a:t>
            </a:r>
            <a:endParaRPr lang="en-US" altLang="zh-CN" dirty="0" smtClean="0"/>
          </a:p>
          <a:p>
            <a:r>
              <a:rPr lang="zh-CN" altLang="en-US" dirty="0" smtClean="0"/>
              <a:t>例如</a:t>
            </a:r>
            <a:r>
              <a:rPr lang="en-US" altLang="zh-CN" dirty="0" smtClean="0"/>
              <a:t>:</a:t>
            </a:r>
          </a:p>
          <a:p>
            <a:r>
              <a:rPr lang="en-US" altLang="zh-CN" b="1" dirty="0" smtClean="0">
                <a:solidFill>
                  <a:srgbClr val="0000FF"/>
                </a:solidFill>
              </a:rPr>
              <a:t>{</a:t>
            </a:r>
          </a:p>
          <a:p>
            <a:pPr indent="358775">
              <a:lnSpc>
                <a:spcPct val="100000"/>
              </a:lnSpc>
            </a:pPr>
            <a:r>
              <a:rPr lang="en-US" altLang="zh-CN" dirty="0" smtClean="0"/>
              <a:t>c = a;</a:t>
            </a:r>
          </a:p>
          <a:p>
            <a:pPr indent="358775">
              <a:lnSpc>
                <a:spcPct val="100000"/>
              </a:lnSpc>
            </a:pPr>
            <a:r>
              <a:rPr lang="en-US" altLang="zh-CN" dirty="0" smtClean="0"/>
              <a:t>a = b;</a:t>
            </a:r>
          </a:p>
          <a:p>
            <a:pPr indent="358775">
              <a:lnSpc>
                <a:spcPct val="100000"/>
              </a:lnSpc>
            </a:pPr>
            <a:r>
              <a:rPr lang="en-US" altLang="zh-CN" dirty="0" smtClean="0"/>
              <a:t>b = c;</a:t>
            </a:r>
          </a:p>
          <a:p>
            <a:pPr>
              <a:spcAft>
                <a:spcPts val="600"/>
              </a:spcAft>
            </a:pPr>
            <a:r>
              <a:rPr lang="en-US" altLang="zh-CN" b="1" dirty="0">
                <a:solidFill>
                  <a:srgbClr val="0000FF"/>
                </a:solidFill>
              </a:rPr>
              <a:t>}</a:t>
            </a:r>
            <a:endParaRPr lang="en-US" altLang="zh-CN" b="1" dirty="0" smtClean="0">
              <a:solidFill>
                <a:srgbClr val="0000FF"/>
              </a:solidFill>
            </a:endParaRPr>
          </a:p>
          <a:p>
            <a:r>
              <a:rPr lang="zh-CN" altLang="en-US" b="1" dirty="0" smtClean="0"/>
              <a:t>说明</a:t>
            </a:r>
            <a:r>
              <a:rPr lang="en-US" altLang="zh-CN" b="1" dirty="0" smtClean="0"/>
              <a:t>: </a:t>
            </a:r>
            <a:r>
              <a:rPr lang="zh-CN" altLang="en-US" dirty="0" smtClean="0">
                <a:solidFill>
                  <a:srgbClr val="FF0000"/>
                </a:solidFill>
              </a:rPr>
              <a:t>复合语句</a:t>
            </a:r>
            <a:r>
              <a:rPr lang="zh-CN" altLang="en-US" dirty="0" smtClean="0"/>
              <a:t>被看作是</a:t>
            </a:r>
            <a:r>
              <a:rPr lang="zh-CN" altLang="en-US" dirty="0" smtClean="0">
                <a:solidFill>
                  <a:srgbClr val="0000FF"/>
                </a:solidFill>
              </a:rPr>
              <a:t>单个语句</a:t>
            </a:r>
            <a:r>
              <a:rPr lang="en-US" altLang="zh-CN" dirty="0" smtClean="0"/>
              <a:t>, </a:t>
            </a:r>
            <a:r>
              <a:rPr lang="zh-CN" altLang="en-US" dirty="0" smtClean="0"/>
              <a:t>因此任何可以出现单条语句的地方都可以出现复合语句。（</a:t>
            </a:r>
            <a:r>
              <a:rPr lang="zh-CN" altLang="en-US" b="1" dirty="0" smtClean="0">
                <a:solidFill>
                  <a:srgbClr val="FF0000"/>
                </a:solidFill>
              </a:rPr>
              <a:t>复合语句可以嵌套</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2. </a:t>
            </a:r>
            <a:r>
              <a:rPr lang="zh-CN" altLang="en-US" dirty="0" smtClean="0"/>
              <a:t>复合语句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377887"/>
            <a:ext cx="3024336" cy="3024336"/>
          </a:xfrm>
          <a:prstGeom prst="rect">
            <a:avLst/>
          </a:prstGeom>
        </p:spPr>
      </p:pic>
      <p:sp>
        <p:nvSpPr>
          <p:cNvPr id="5" name="矩形 4"/>
          <p:cNvSpPr/>
          <p:nvPr/>
        </p:nvSpPr>
        <p:spPr>
          <a:xfrm>
            <a:off x="1989695" y="3356992"/>
            <a:ext cx="3446401" cy="172819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如果在程序的某个地方</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语法上需要一条语句</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但逻辑上需要多条语句</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则应该使用</a:t>
            </a:r>
            <a:r>
              <a:rPr lang="zh-CN" altLang="en-US" sz="2400" b="1"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复合语句</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876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fontScale="92500" lnSpcReduction="10000"/>
          </a:bodyPr>
          <a:lstStyle/>
          <a:p>
            <a:pPr>
              <a:spcAft>
                <a:spcPts val="1200"/>
              </a:spcAft>
            </a:pPr>
            <a:r>
              <a:rPr lang="en-US" altLang="zh-CN" b="1" dirty="0" smtClean="0">
                <a:solidFill>
                  <a:srgbClr val="FF0000"/>
                </a:solidFill>
              </a:rPr>
              <a:t>while</a:t>
            </a:r>
            <a:r>
              <a:rPr lang="en-US" altLang="zh-CN" b="1" dirty="0" smtClean="0"/>
              <a:t> </a:t>
            </a:r>
            <a:r>
              <a:rPr lang="zh-CN" altLang="en-US" b="1" dirty="0" smtClean="0"/>
              <a:t>与</a:t>
            </a:r>
            <a:r>
              <a:rPr lang="en-US" altLang="zh-CN" b="1" dirty="0" smtClean="0"/>
              <a:t> </a:t>
            </a:r>
            <a:r>
              <a:rPr lang="en-US" altLang="zh-CN" b="1" dirty="0" smtClean="0">
                <a:solidFill>
                  <a:srgbClr val="FF0000"/>
                </a:solidFill>
              </a:rPr>
              <a:t>do while </a:t>
            </a:r>
            <a:r>
              <a:rPr lang="zh-CN" altLang="en-US" b="1" dirty="0" smtClean="0"/>
              <a:t>之间的比较</a:t>
            </a:r>
            <a:r>
              <a:rPr lang="en-US" altLang="zh-CN" b="1" dirty="0" smtClean="0"/>
              <a:t>:</a:t>
            </a:r>
          </a:p>
          <a:p>
            <a:pPr indent="358775"/>
            <a:r>
              <a:rPr lang="en-US" altLang="zh-CN" dirty="0">
                <a:solidFill>
                  <a:srgbClr val="FF0000"/>
                </a:solidFill>
              </a:rPr>
              <a:t>while</a:t>
            </a:r>
            <a:r>
              <a:rPr lang="en-US" altLang="zh-CN" dirty="0"/>
              <a:t> </a:t>
            </a:r>
            <a:r>
              <a:rPr lang="en-US" altLang="zh-CN" b="1" dirty="0">
                <a:solidFill>
                  <a:srgbClr val="0000FF"/>
                </a:solidFill>
              </a:rPr>
              <a:t>(</a:t>
            </a:r>
            <a:r>
              <a:rPr lang="en-US" altLang="zh-CN" dirty="0">
                <a:solidFill>
                  <a:srgbClr val="FF3399"/>
                </a:solidFill>
              </a:rPr>
              <a:t>[condition]</a:t>
            </a:r>
            <a:r>
              <a:rPr lang="en-US" altLang="zh-CN" b="1" dirty="0">
                <a:solidFill>
                  <a:srgbClr val="0000FF"/>
                </a:solidFill>
              </a:rPr>
              <a:t>)</a:t>
            </a:r>
          </a:p>
          <a:p>
            <a:pPr indent="717550"/>
            <a:r>
              <a:rPr lang="en-US" altLang="zh-CN" dirty="0">
                <a:solidFill>
                  <a:srgbClr val="FF3399"/>
                </a:solidFill>
              </a:rPr>
              <a:t>[</a:t>
            </a:r>
            <a:r>
              <a:rPr lang="en-US" altLang="zh-CN" dirty="0" smtClean="0">
                <a:solidFill>
                  <a:srgbClr val="FF3399"/>
                </a:solidFill>
              </a:rPr>
              <a:t>statement]</a:t>
            </a:r>
          </a:p>
          <a:p>
            <a:pPr marL="342900" indent="-342900">
              <a:buFont typeface="Arial" panose="020B0604020202020204" pitchFamily="34" charset="0"/>
              <a:buChar char="•"/>
            </a:pPr>
            <a:r>
              <a:rPr lang="zh-CN" altLang="en-US" dirty="0" smtClean="0"/>
              <a:t>先测试循环测试条件 </a:t>
            </a:r>
            <a:r>
              <a:rPr lang="en-US" altLang="zh-CN" dirty="0" smtClean="0">
                <a:solidFill>
                  <a:srgbClr val="FF3399"/>
                </a:solidFill>
              </a:rPr>
              <a:t>[</a:t>
            </a:r>
            <a:r>
              <a:rPr lang="en-US" altLang="zh-CN" dirty="0">
                <a:solidFill>
                  <a:srgbClr val="FF3399"/>
                </a:solidFill>
              </a:rPr>
              <a:t>condition</a:t>
            </a:r>
            <a:r>
              <a:rPr lang="en-US" altLang="zh-CN" dirty="0" smtClean="0">
                <a:solidFill>
                  <a:srgbClr val="FF3399"/>
                </a:solidFill>
              </a:rPr>
              <a:t>]</a:t>
            </a:r>
            <a:r>
              <a:rPr lang="en-US" altLang="zh-CN" dirty="0" smtClean="0"/>
              <a:t>, </a:t>
            </a:r>
            <a:r>
              <a:rPr lang="zh-CN" altLang="en-US" dirty="0" smtClean="0"/>
              <a:t>再执行循环体 </a:t>
            </a:r>
            <a:r>
              <a:rPr lang="en-US" altLang="zh-CN" dirty="0" smtClean="0">
                <a:solidFill>
                  <a:srgbClr val="FF3399"/>
                </a:solidFill>
              </a:rPr>
              <a:t>[</a:t>
            </a:r>
            <a:r>
              <a:rPr lang="en-US" altLang="zh-CN" dirty="0">
                <a:solidFill>
                  <a:srgbClr val="FF3399"/>
                </a:solidFill>
              </a:rPr>
              <a:t>statement]</a:t>
            </a:r>
            <a:endParaRPr lang="en-US" altLang="zh-CN" dirty="0" smtClean="0"/>
          </a:p>
          <a:p>
            <a:pPr marL="342900" indent="-342900">
              <a:spcAft>
                <a:spcPts val="1200"/>
              </a:spcAft>
              <a:buFont typeface="Arial" panose="020B0604020202020204" pitchFamily="34" charset="0"/>
              <a:buChar char="•"/>
            </a:pPr>
            <a:r>
              <a:rPr lang="zh-CN" altLang="en-US" dirty="0" smtClean="0"/>
              <a:t>如果循环测试条件 </a:t>
            </a:r>
            <a:r>
              <a:rPr lang="en-US" altLang="zh-CN" dirty="0" smtClean="0">
                <a:solidFill>
                  <a:srgbClr val="FF3399"/>
                </a:solidFill>
              </a:rPr>
              <a:t>[</a:t>
            </a:r>
            <a:r>
              <a:rPr lang="en-US" altLang="zh-CN" dirty="0">
                <a:solidFill>
                  <a:srgbClr val="FF3399"/>
                </a:solidFill>
              </a:rPr>
              <a:t>condition] </a:t>
            </a:r>
            <a:r>
              <a:rPr lang="zh-CN" altLang="en-US" dirty="0" smtClean="0"/>
              <a:t>的第一次测试结果为 </a:t>
            </a:r>
            <a:r>
              <a:rPr lang="en-US" altLang="zh-CN" dirty="0" smtClean="0">
                <a:solidFill>
                  <a:srgbClr val="FF0000"/>
                </a:solidFill>
              </a:rPr>
              <a:t>false</a:t>
            </a:r>
            <a:r>
              <a:rPr lang="en-US" altLang="zh-CN" dirty="0"/>
              <a:t>, </a:t>
            </a:r>
            <a:r>
              <a:rPr lang="zh-CN" altLang="en-US" dirty="0" smtClean="0"/>
              <a:t>则循环体</a:t>
            </a:r>
            <a:r>
              <a:rPr lang="en-US" altLang="zh-CN" dirty="0" smtClean="0"/>
              <a:t> </a:t>
            </a:r>
            <a:r>
              <a:rPr lang="en-US" altLang="zh-CN" dirty="0">
                <a:solidFill>
                  <a:srgbClr val="FF3399"/>
                </a:solidFill>
              </a:rPr>
              <a:t>[statement] </a:t>
            </a:r>
            <a:r>
              <a:rPr lang="zh-CN" altLang="en-US" dirty="0" smtClean="0"/>
              <a:t>不会再被执行。</a:t>
            </a:r>
            <a:endParaRPr lang="en-US" altLang="zh-CN" dirty="0" smtClean="0"/>
          </a:p>
          <a:p>
            <a:pPr indent="358775"/>
            <a:r>
              <a:rPr lang="en-US" altLang="zh-CN" dirty="0">
                <a:solidFill>
                  <a:srgbClr val="FF0000"/>
                </a:solidFill>
              </a:rPr>
              <a:t>do</a:t>
            </a:r>
          </a:p>
          <a:p>
            <a:pPr indent="715963"/>
            <a:r>
              <a:rPr lang="en-US" altLang="zh-CN" dirty="0">
                <a:solidFill>
                  <a:srgbClr val="FF3399"/>
                </a:solidFill>
              </a:rPr>
              <a:t>[statement]</a:t>
            </a:r>
          </a:p>
          <a:p>
            <a:pPr indent="358775"/>
            <a:r>
              <a:rPr lang="en-US" altLang="zh-CN" dirty="0">
                <a:solidFill>
                  <a:srgbClr val="FF0000"/>
                </a:solidFill>
              </a:rPr>
              <a:t>while </a:t>
            </a:r>
            <a:r>
              <a:rPr lang="en-US" altLang="zh-CN" b="1" dirty="0">
                <a:solidFill>
                  <a:srgbClr val="0000FF"/>
                </a:solidFill>
              </a:rPr>
              <a:t>(</a:t>
            </a:r>
            <a:r>
              <a:rPr lang="en-US" altLang="zh-CN" dirty="0">
                <a:solidFill>
                  <a:srgbClr val="FF3399"/>
                </a:solidFill>
              </a:rPr>
              <a:t>[condition]</a:t>
            </a:r>
            <a:r>
              <a:rPr lang="en-US" altLang="zh-CN" b="1" dirty="0">
                <a:solidFill>
                  <a:srgbClr val="0000FF"/>
                </a:solidFill>
              </a:rPr>
              <a:t>)</a:t>
            </a:r>
            <a:r>
              <a:rPr lang="en-US" altLang="zh-CN" b="1" dirty="0">
                <a:solidFill>
                  <a:srgbClr val="FF0000"/>
                </a:solidFill>
              </a:rPr>
              <a:t>;</a:t>
            </a:r>
          </a:p>
          <a:p>
            <a:pPr marL="342900" indent="-342900">
              <a:buFont typeface="Arial" panose="020B0604020202020204" pitchFamily="34" charset="0"/>
              <a:buChar char="•"/>
            </a:pPr>
            <a:r>
              <a:rPr lang="zh-CN" altLang="en-US" dirty="0" smtClean="0"/>
              <a:t>先执行循环体 </a:t>
            </a:r>
            <a:r>
              <a:rPr lang="en-US" altLang="zh-CN" dirty="0" smtClean="0">
                <a:solidFill>
                  <a:srgbClr val="FF3399"/>
                </a:solidFill>
              </a:rPr>
              <a:t>[</a:t>
            </a:r>
            <a:r>
              <a:rPr lang="en-US" altLang="zh-CN" dirty="0">
                <a:solidFill>
                  <a:srgbClr val="FF3399"/>
                </a:solidFill>
              </a:rPr>
              <a:t>statement]</a:t>
            </a:r>
            <a:r>
              <a:rPr lang="en-US" altLang="zh-CN" dirty="0" smtClean="0"/>
              <a:t>, </a:t>
            </a:r>
            <a:r>
              <a:rPr lang="zh-CN" altLang="en-US" dirty="0" smtClean="0"/>
              <a:t>再测试循环测试条件 </a:t>
            </a:r>
            <a:r>
              <a:rPr lang="en-US" altLang="zh-CN" dirty="0" smtClean="0">
                <a:solidFill>
                  <a:srgbClr val="FF3399"/>
                </a:solidFill>
              </a:rPr>
              <a:t>[</a:t>
            </a:r>
            <a:r>
              <a:rPr lang="en-US" altLang="zh-CN" dirty="0">
                <a:solidFill>
                  <a:srgbClr val="FF3399"/>
                </a:solidFill>
              </a:rPr>
              <a:t>condition]</a:t>
            </a:r>
            <a:endParaRPr lang="en-US" altLang="zh-CN" dirty="0"/>
          </a:p>
          <a:p>
            <a:pPr marL="342900" indent="-342900">
              <a:buFont typeface="Arial" panose="020B0604020202020204" pitchFamily="34" charset="0"/>
              <a:buChar char="•"/>
            </a:pPr>
            <a:r>
              <a:rPr lang="zh-CN" altLang="en-US" dirty="0" smtClean="0"/>
              <a:t>无论循环测试条件 </a:t>
            </a:r>
            <a:r>
              <a:rPr lang="en-US" altLang="zh-CN" dirty="0">
                <a:solidFill>
                  <a:srgbClr val="FF3399"/>
                </a:solidFill>
              </a:rPr>
              <a:t>[condition</a:t>
            </a:r>
            <a:r>
              <a:rPr lang="en-US" altLang="zh-CN" dirty="0" smtClean="0">
                <a:solidFill>
                  <a:srgbClr val="FF3399"/>
                </a:solidFill>
              </a:rPr>
              <a:t>] </a:t>
            </a:r>
            <a:r>
              <a:rPr lang="zh-CN" altLang="en-US" dirty="0" smtClean="0"/>
              <a:t>的第一次测试结果是 </a:t>
            </a:r>
            <a:r>
              <a:rPr lang="en-US" altLang="zh-CN" dirty="0" smtClean="0">
                <a:solidFill>
                  <a:srgbClr val="FF0000"/>
                </a:solidFill>
              </a:rPr>
              <a:t>true</a:t>
            </a:r>
            <a:r>
              <a:rPr lang="en-US" altLang="zh-CN" dirty="0" smtClean="0"/>
              <a:t> </a:t>
            </a:r>
            <a:r>
              <a:rPr lang="zh-CN" altLang="en-US" dirty="0" smtClean="0"/>
              <a:t>还是 </a:t>
            </a:r>
            <a:r>
              <a:rPr lang="en-US" altLang="zh-CN" dirty="0" smtClean="0">
                <a:solidFill>
                  <a:srgbClr val="FF0000"/>
                </a:solidFill>
              </a:rPr>
              <a:t>false</a:t>
            </a:r>
            <a:r>
              <a:rPr lang="en-US" altLang="zh-CN" dirty="0" smtClean="0"/>
              <a:t>,</a:t>
            </a:r>
            <a:r>
              <a:rPr lang="en-US" altLang="zh-CN" dirty="0" smtClean="0">
                <a:solidFill>
                  <a:srgbClr val="FF0000"/>
                </a:solidFill>
              </a:rPr>
              <a:t> </a:t>
            </a:r>
            <a:r>
              <a:rPr lang="zh-CN" altLang="en-US" dirty="0" smtClean="0"/>
              <a:t>循环体 </a:t>
            </a:r>
            <a:r>
              <a:rPr lang="en-US" altLang="zh-CN" dirty="0" smtClean="0">
                <a:solidFill>
                  <a:srgbClr val="FF3399"/>
                </a:solidFill>
              </a:rPr>
              <a:t>[</a:t>
            </a:r>
            <a:r>
              <a:rPr lang="en-US" altLang="zh-CN" dirty="0">
                <a:solidFill>
                  <a:srgbClr val="FF3399"/>
                </a:solidFill>
              </a:rPr>
              <a:t>statement] </a:t>
            </a:r>
            <a:r>
              <a:rPr lang="zh-CN" altLang="en-US" dirty="0" smtClean="0"/>
              <a:t>都至少被执行一次。</a:t>
            </a:r>
            <a:endParaRPr lang="en-US" altLang="zh-CN" dirty="0"/>
          </a:p>
          <a:p>
            <a:pPr indent="358775"/>
            <a:endParaRPr lang="en-US" altLang="zh-CN" dirty="0">
              <a:solidFill>
                <a:srgbClr val="FF3399"/>
              </a:solidFill>
            </a:endParaRPr>
          </a:p>
          <a:p>
            <a:endParaRPr lang="en-US" altLang="zh-CN" b="1" dirty="0" smtClean="0"/>
          </a:p>
          <a:p>
            <a:endParaRPr lang="zh-CN" altLang="en-US"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sp>
        <p:nvSpPr>
          <p:cNvPr id="6" name="矩形 5"/>
          <p:cNvSpPr/>
          <p:nvPr/>
        </p:nvSpPr>
        <p:spPr>
          <a:xfrm>
            <a:off x="323528" y="1556792"/>
            <a:ext cx="8496944" cy="2160240"/>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323528" y="3890054"/>
            <a:ext cx="8496944" cy="2635289"/>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66135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spcAft>
                <a:spcPts val="1200"/>
              </a:spcAft>
            </a:pPr>
            <a:r>
              <a:rPr lang="zh-CN" altLang="en-US" b="1" dirty="0" smtClean="0"/>
              <a:t>例</a:t>
            </a:r>
            <a:r>
              <a:rPr lang="en-US" altLang="zh-CN" b="1" dirty="0" smtClean="0"/>
              <a:t>: </a:t>
            </a:r>
            <a:r>
              <a:rPr lang="zh-CN" altLang="en-US" dirty="0" smtClean="0"/>
              <a:t>计算 </a:t>
            </a:r>
            <a:r>
              <a:rPr lang="en-US" altLang="zh-CN" dirty="0" smtClean="0"/>
              <a:t>1+2+3</a:t>
            </a:r>
            <a:r>
              <a:rPr lang="en-US" altLang="zh-CN" dirty="0"/>
              <a:t>+…+</a:t>
            </a:r>
            <a:r>
              <a:rPr lang="en-US" altLang="zh-CN" dirty="0" smtClean="0"/>
              <a:t>100 </a:t>
            </a:r>
            <a:r>
              <a:rPr lang="zh-CN" altLang="en-US" dirty="0" smtClean="0"/>
              <a:t>的值。</a:t>
            </a:r>
            <a:endParaRPr lang="en-US" altLang="zh-CN" dirty="0"/>
          </a:p>
          <a:p>
            <a:pPr>
              <a:lnSpc>
                <a:spcPct val="9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9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9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90000"/>
              </a:lnSpc>
              <a:spcBef>
                <a:spcPts val="0"/>
              </a:spcBef>
            </a:pPr>
            <a:r>
              <a:rPr lang="en-US" altLang="zh-CN" dirty="0"/>
              <a:t>{</a:t>
            </a:r>
          </a:p>
          <a:p>
            <a:pPr indent="358775">
              <a:lnSpc>
                <a:spcPct val="90000"/>
              </a:lnSpc>
              <a:spcBef>
                <a:spcPts val="0"/>
              </a:spcBef>
            </a:pPr>
            <a:r>
              <a:rPr lang="en-US" altLang="zh-CN" dirty="0" err="1">
                <a:solidFill>
                  <a:srgbClr val="0000FF"/>
                </a:solidFill>
              </a:rPr>
              <a:t>int</a:t>
            </a:r>
            <a:r>
              <a:rPr lang="en-US" altLang="zh-CN" dirty="0">
                <a:solidFill>
                  <a:srgbClr val="0000FF"/>
                </a:solidFill>
              </a:rPr>
              <a:t> </a:t>
            </a:r>
            <a:r>
              <a:rPr lang="en-US" altLang="zh-CN" dirty="0"/>
              <a:t>sum = </a:t>
            </a:r>
            <a:r>
              <a:rPr lang="en-US" altLang="zh-CN" dirty="0">
                <a:solidFill>
                  <a:srgbClr val="FF0000"/>
                </a:solidFill>
              </a:rPr>
              <a:t>0</a:t>
            </a:r>
            <a:r>
              <a:rPr lang="en-US" altLang="zh-CN" dirty="0"/>
              <a:t>;       </a:t>
            </a:r>
            <a:r>
              <a:rPr lang="en-US" altLang="zh-CN" dirty="0">
                <a:solidFill>
                  <a:srgbClr val="00B050"/>
                </a:solidFill>
              </a:rPr>
              <a:t>// </a:t>
            </a:r>
            <a:r>
              <a:rPr lang="zh-CN" altLang="en-US" dirty="0" smtClean="0">
                <a:solidFill>
                  <a:srgbClr val="00B050"/>
                </a:solidFill>
              </a:rPr>
              <a:t>累加器</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0</a:t>
            </a:r>
            <a:endParaRPr lang="en-US" altLang="zh-CN" dirty="0">
              <a:solidFill>
                <a:srgbClr val="00B050"/>
              </a:solidFill>
            </a:endParaRPr>
          </a:p>
          <a:p>
            <a:pPr indent="358775">
              <a:lnSpc>
                <a:spcPct val="90000"/>
              </a:lnSpc>
              <a:spcBef>
                <a:spcPts val="0"/>
              </a:spcBef>
            </a:pPr>
            <a:r>
              <a:rPr lang="en-US" altLang="zh-CN" dirty="0" err="1">
                <a:solidFill>
                  <a:srgbClr val="0000FF"/>
                </a:solidFill>
              </a:rPr>
              <a:t>int</a:t>
            </a:r>
            <a:r>
              <a:rPr lang="en-US" altLang="zh-CN" dirty="0"/>
              <a:t> </a:t>
            </a:r>
            <a:r>
              <a:rPr lang="en-US" altLang="zh-CN" dirty="0" err="1"/>
              <a:t>i</a:t>
            </a:r>
            <a:r>
              <a:rPr lang="en-US" altLang="zh-CN" dirty="0"/>
              <a:t> = </a:t>
            </a:r>
            <a:r>
              <a:rPr lang="en-US" altLang="zh-CN" dirty="0">
                <a:solidFill>
                  <a:srgbClr val="FF0000"/>
                </a:solidFill>
              </a:rPr>
              <a:t>1</a:t>
            </a:r>
            <a:r>
              <a:rPr lang="en-US" altLang="zh-CN" dirty="0"/>
              <a:t>;             </a:t>
            </a:r>
            <a:r>
              <a:rPr lang="en-US" altLang="zh-CN" dirty="0">
                <a:solidFill>
                  <a:srgbClr val="00B050"/>
                </a:solidFill>
              </a:rPr>
              <a:t>// </a:t>
            </a:r>
            <a:r>
              <a:rPr lang="zh-CN" altLang="en-US" dirty="0" smtClean="0">
                <a:solidFill>
                  <a:srgbClr val="00B050"/>
                </a:solidFill>
              </a:rPr>
              <a:t>循环控制变量</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1</a:t>
            </a:r>
            <a:endParaRPr lang="en-US" altLang="zh-CN" dirty="0">
              <a:solidFill>
                <a:srgbClr val="00B050"/>
              </a:solidFill>
            </a:endParaRPr>
          </a:p>
          <a:p>
            <a:pPr indent="358775">
              <a:lnSpc>
                <a:spcPct val="90000"/>
              </a:lnSpc>
              <a:spcBef>
                <a:spcPts val="0"/>
              </a:spcBef>
            </a:pPr>
            <a:r>
              <a:rPr lang="en-US" altLang="zh-CN" dirty="0" smtClean="0">
                <a:solidFill>
                  <a:srgbClr val="0000FF"/>
                </a:solidFill>
              </a:rPr>
              <a:t>do</a:t>
            </a:r>
            <a:r>
              <a:rPr lang="en-US" altLang="zh-CN" dirty="0" smtClean="0"/>
              <a:t>    </a:t>
            </a:r>
            <a:endParaRPr lang="en-US" altLang="zh-CN" dirty="0" smtClean="0">
              <a:solidFill>
                <a:srgbClr val="00B050"/>
              </a:solidFill>
            </a:endParaRPr>
          </a:p>
          <a:p>
            <a:pPr indent="358775">
              <a:lnSpc>
                <a:spcPct val="90000"/>
              </a:lnSpc>
              <a:spcBef>
                <a:spcPts val="0"/>
              </a:spcBef>
            </a:pPr>
            <a:r>
              <a:rPr lang="en-US" altLang="zh-CN" b="1" dirty="0" smtClean="0">
                <a:solidFill>
                  <a:srgbClr val="FF0000"/>
                </a:solidFill>
              </a:rPr>
              <a:t>{                        </a:t>
            </a:r>
            <a:r>
              <a:rPr lang="en-US" altLang="zh-CN" dirty="0" smtClean="0">
                <a:solidFill>
                  <a:srgbClr val="00B050"/>
                </a:solidFill>
              </a:rPr>
              <a:t>// </a:t>
            </a:r>
            <a:r>
              <a:rPr lang="zh-CN" altLang="en-US" dirty="0" smtClean="0">
                <a:solidFill>
                  <a:srgbClr val="00B050"/>
                </a:solidFill>
              </a:rPr>
              <a:t>复合语句</a:t>
            </a:r>
            <a:endParaRPr lang="en-US" altLang="zh-CN" dirty="0" smtClean="0">
              <a:solidFill>
                <a:srgbClr val="00B050"/>
              </a:solidFill>
            </a:endParaRPr>
          </a:p>
          <a:p>
            <a:pPr indent="715963">
              <a:lnSpc>
                <a:spcPct val="90000"/>
              </a:lnSpc>
              <a:spcBef>
                <a:spcPts val="0"/>
              </a:spcBef>
            </a:pPr>
            <a:r>
              <a:rPr lang="en-US" altLang="zh-CN" dirty="0" smtClean="0"/>
              <a:t>sum += </a:t>
            </a:r>
            <a:r>
              <a:rPr lang="en-US" altLang="zh-CN" dirty="0" err="1" smtClean="0"/>
              <a:t>i</a:t>
            </a:r>
            <a:r>
              <a:rPr lang="en-US" altLang="zh-CN" dirty="0"/>
              <a:t>;   </a:t>
            </a:r>
            <a:r>
              <a:rPr lang="en-US" altLang="zh-CN" dirty="0" smtClean="0"/>
              <a:t>  </a:t>
            </a:r>
            <a:r>
              <a:rPr lang="en-US" altLang="zh-CN" dirty="0" smtClean="0">
                <a:solidFill>
                  <a:srgbClr val="00B050"/>
                </a:solidFill>
              </a:rPr>
              <a:t>// </a:t>
            </a:r>
            <a:r>
              <a:rPr lang="zh-CN" altLang="en-US" dirty="0" smtClean="0">
                <a:solidFill>
                  <a:srgbClr val="00B050"/>
                </a:solidFill>
              </a:rPr>
              <a:t>累加过程</a:t>
            </a:r>
            <a:r>
              <a:rPr lang="en-US" altLang="zh-CN" dirty="0" smtClean="0">
                <a:solidFill>
                  <a:srgbClr val="00B050"/>
                </a:solidFill>
              </a:rPr>
              <a:t> (</a:t>
            </a:r>
            <a:r>
              <a:rPr lang="zh-CN" altLang="en-US" dirty="0" smtClean="0">
                <a:solidFill>
                  <a:srgbClr val="00B050"/>
                </a:solidFill>
              </a:rPr>
              <a:t>或 </a:t>
            </a:r>
            <a:r>
              <a:rPr lang="en-US" altLang="zh-CN" dirty="0" smtClean="0">
                <a:solidFill>
                  <a:srgbClr val="00B050"/>
                </a:solidFill>
              </a:rPr>
              <a:t>sum = sum + </a:t>
            </a:r>
            <a:r>
              <a:rPr lang="en-US" altLang="zh-CN" dirty="0" err="1" smtClean="0">
                <a:solidFill>
                  <a:srgbClr val="00B050"/>
                </a:solidFill>
              </a:rPr>
              <a:t>i</a:t>
            </a:r>
            <a:r>
              <a:rPr lang="en-US" altLang="zh-CN" dirty="0">
                <a:solidFill>
                  <a:srgbClr val="00B050"/>
                </a:solidFill>
              </a:rPr>
              <a:t>;)</a:t>
            </a:r>
          </a:p>
          <a:p>
            <a:pPr indent="715963">
              <a:lnSpc>
                <a:spcPct val="90000"/>
              </a:lnSpc>
              <a:spcBef>
                <a:spcPts val="0"/>
              </a:spcBef>
            </a:pPr>
            <a:r>
              <a:rPr lang="en-US" altLang="zh-CN" dirty="0"/>
              <a:t>++</a:t>
            </a:r>
            <a:r>
              <a:rPr lang="en-US" altLang="zh-CN" dirty="0" err="1"/>
              <a:t>i</a:t>
            </a:r>
            <a:r>
              <a:rPr lang="en-US" altLang="zh-CN" dirty="0"/>
              <a:t>;            </a:t>
            </a:r>
            <a:r>
              <a:rPr lang="en-US" altLang="zh-CN" dirty="0" smtClean="0"/>
              <a:t>  </a:t>
            </a:r>
            <a:r>
              <a:rPr lang="en-US" altLang="zh-CN" dirty="0" smtClean="0">
                <a:solidFill>
                  <a:srgbClr val="00B050"/>
                </a:solidFill>
              </a:rPr>
              <a:t>// </a:t>
            </a:r>
            <a:r>
              <a:rPr lang="zh-CN" altLang="en-US" dirty="0" smtClean="0">
                <a:solidFill>
                  <a:srgbClr val="00B050"/>
                </a:solidFill>
              </a:rPr>
              <a:t>修改循环控制变量的值</a:t>
            </a:r>
            <a:endParaRPr lang="en-US" altLang="zh-CN" dirty="0">
              <a:solidFill>
                <a:srgbClr val="00B050"/>
              </a:solidFill>
            </a:endParaRPr>
          </a:p>
          <a:p>
            <a:pPr indent="358775">
              <a:lnSpc>
                <a:spcPct val="90000"/>
              </a:lnSpc>
              <a:spcBef>
                <a:spcPts val="0"/>
              </a:spcBef>
            </a:pPr>
            <a:r>
              <a:rPr lang="en-US" altLang="zh-CN" b="1" dirty="0" smtClean="0">
                <a:solidFill>
                  <a:srgbClr val="FF0000"/>
                </a:solidFill>
              </a:rPr>
              <a:t>}</a:t>
            </a:r>
            <a:r>
              <a:rPr lang="en-US" altLang="zh-CN" dirty="0">
                <a:solidFill>
                  <a:srgbClr val="0000FF"/>
                </a:solidFill>
              </a:rPr>
              <a:t> while</a:t>
            </a:r>
            <a:r>
              <a:rPr lang="en-US" altLang="zh-CN" dirty="0"/>
              <a:t>(</a:t>
            </a:r>
            <a:r>
              <a:rPr lang="en-US" altLang="zh-CN" dirty="0" err="1"/>
              <a:t>i</a:t>
            </a:r>
            <a:r>
              <a:rPr lang="en-US" altLang="zh-CN" dirty="0"/>
              <a:t>&lt;=100</a:t>
            </a:r>
            <a:r>
              <a:rPr lang="en-US" altLang="zh-CN" dirty="0" smtClean="0"/>
              <a:t>)</a:t>
            </a:r>
            <a:r>
              <a:rPr lang="en-US" altLang="zh-CN" b="1" dirty="0" smtClean="0">
                <a:solidFill>
                  <a:srgbClr val="FF0000"/>
                </a:solidFill>
              </a:rPr>
              <a:t>;</a:t>
            </a:r>
            <a:r>
              <a:rPr lang="en-US" altLang="zh-CN" dirty="0" smtClean="0"/>
              <a:t>    </a:t>
            </a:r>
            <a:r>
              <a:rPr lang="en-US" altLang="zh-CN" dirty="0">
                <a:solidFill>
                  <a:srgbClr val="00B050"/>
                </a:solidFill>
              </a:rPr>
              <a:t>// </a:t>
            </a:r>
            <a:r>
              <a:rPr lang="zh-CN" altLang="en-US" dirty="0" smtClean="0">
                <a:solidFill>
                  <a:srgbClr val="00B050"/>
                </a:solidFill>
              </a:rPr>
              <a:t>循环测试条件</a:t>
            </a:r>
            <a:r>
              <a:rPr lang="en-US" altLang="zh-CN" dirty="0" smtClean="0">
                <a:solidFill>
                  <a:srgbClr val="00B050"/>
                </a:solidFill>
              </a:rPr>
              <a:t>, </a:t>
            </a:r>
            <a:r>
              <a:rPr lang="zh-CN" altLang="en-US" u="sng" dirty="0" smtClean="0">
                <a:solidFill>
                  <a:srgbClr val="00B050"/>
                </a:solidFill>
              </a:rPr>
              <a:t>以分号结尾</a:t>
            </a:r>
            <a:endParaRPr lang="en-US" altLang="zh-CN" b="1" u="sng" dirty="0">
              <a:solidFill>
                <a:srgbClr val="FF0000"/>
              </a:solidFill>
            </a:endParaRPr>
          </a:p>
          <a:p>
            <a:pPr indent="358775">
              <a:lnSpc>
                <a:spcPct val="90000"/>
              </a:lnSpc>
              <a:spcBef>
                <a:spcPts val="0"/>
              </a:spcBef>
            </a:pPr>
            <a:r>
              <a:rPr lang="en-US" altLang="zh-CN" dirty="0" err="1"/>
              <a:t>cout</a:t>
            </a:r>
            <a:r>
              <a:rPr lang="en-US" altLang="zh-CN" dirty="0"/>
              <a:t>&lt;&lt;</a:t>
            </a:r>
            <a:r>
              <a:rPr lang="en-US" altLang="zh-CN" dirty="0">
                <a:solidFill>
                  <a:schemeClr val="accent6">
                    <a:lumMod val="75000"/>
                  </a:schemeClr>
                </a:solidFill>
              </a:rPr>
              <a:t>“Sum = ”</a:t>
            </a:r>
            <a:r>
              <a:rPr lang="en-US" altLang="zh-CN" dirty="0"/>
              <a:t>&lt;&lt;sum&lt;&lt;</a:t>
            </a:r>
            <a:r>
              <a:rPr lang="en-US" altLang="zh-CN" dirty="0" err="1"/>
              <a:t>endl</a:t>
            </a:r>
            <a:r>
              <a:rPr lang="en-US" altLang="zh-CN" dirty="0"/>
              <a:t>;</a:t>
            </a:r>
          </a:p>
          <a:p>
            <a:pPr indent="358775">
              <a:lnSpc>
                <a:spcPct val="90000"/>
              </a:lnSpc>
              <a:spcBef>
                <a:spcPts val="0"/>
              </a:spcBef>
            </a:pPr>
            <a:r>
              <a:rPr lang="en-US" altLang="zh-CN" dirty="0">
                <a:solidFill>
                  <a:srgbClr val="0000FF"/>
                </a:solidFill>
              </a:rPr>
              <a:t>return</a:t>
            </a:r>
            <a:r>
              <a:rPr lang="en-US" altLang="zh-CN" dirty="0"/>
              <a:t> 0;</a:t>
            </a:r>
          </a:p>
          <a:p>
            <a:pPr>
              <a:lnSpc>
                <a:spcPct val="90000"/>
              </a:lnSpc>
              <a:spcBef>
                <a:spcPts val="0"/>
              </a:spcBef>
            </a:pP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sp>
        <p:nvSpPr>
          <p:cNvPr id="4" name="矩形 3"/>
          <p:cNvSpPr/>
          <p:nvPr/>
        </p:nvSpPr>
        <p:spPr>
          <a:xfrm>
            <a:off x="889248" y="6021288"/>
            <a:ext cx="7283152"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说明</a:t>
            </a:r>
            <a:r>
              <a:rPr lang="en-US" altLang="zh-CN"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当循环体中包含多条语句时</a:t>
            </a:r>
            <a:r>
              <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要使用</a:t>
            </a:r>
            <a:r>
              <a:rPr lang="zh-CN" altLang="en-US" sz="24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复合语句</a:t>
            </a:r>
            <a:r>
              <a:rPr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 name="矩形 4"/>
          <p:cNvSpPr/>
          <p:nvPr/>
        </p:nvSpPr>
        <p:spPr>
          <a:xfrm>
            <a:off x="3563888" y="1556792"/>
            <a:ext cx="5472608" cy="12961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a:solidFill>
                  <a:srgbClr val="FFFF00"/>
                </a:solidFill>
                <a:latin typeface="Arial" panose="020B0604020202020204" pitchFamily="34" charset="0"/>
                <a:ea typeface="微软雅黑" panose="020B0503020204020204" pitchFamily="34" charset="-122"/>
                <a:cs typeface="Arial" panose="020B0604020202020204" pitchFamily="34" charset="0"/>
              </a:rPr>
              <a:t>建议</a:t>
            </a:r>
            <a:r>
              <a:rPr lang="en-US" altLang="zh-CN" sz="2400" b="1" dirty="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即使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do</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后面的循环体中仅包含一条简单语句时</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也用</a:t>
            </a:r>
            <a:r>
              <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rPr>
              <a:t>一对花括号 </a:t>
            </a:r>
            <a:r>
              <a:rPr lang="en-US" altLang="zh-CN" sz="2400" dirty="0">
                <a:solidFill>
                  <a:srgbClr val="FFFF00"/>
                </a:solidFill>
                <a:latin typeface="Arial" panose="020B0604020202020204" pitchFamily="34" charset="0"/>
                <a:ea typeface="微软雅黑" panose="020B0503020204020204" pitchFamily="34" charset="-122"/>
                <a:cs typeface="Arial" panose="020B0604020202020204" pitchFamily="34" charset="0"/>
              </a:rPr>
              <a:t>{ } </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将其括起来。</a:t>
            </a:r>
          </a:p>
        </p:txBody>
      </p:sp>
    </p:spTree>
    <p:extLst>
      <p:ext uri="{BB962C8B-B14F-4D97-AF65-F5344CB8AC3E}">
        <p14:creationId xmlns:p14="http://schemas.microsoft.com/office/powerpoint/2010/main" val="4632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46" dur="500"/>
                                        <p:tgtEl>
                                          <p:spTgt spid="2">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randombar(horizontal)">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randombar(horizontal)">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6062665"/>
          </a:xfrm>
        </p:spPr>
        <p:txBody>
          <a:bodyPr/>
          <a:lstStyle/>
          <a:p>
            <a:r>
              <a:rPr lang="zh-CN" altLang="en-US" b="1" dirty="0" smtClean="0"/>
              <a:t>例</a:t>
            </a:r>
            <a:r>
              <a:rPr lang="en-US" altLang="zh-CN" b="1" dirty="0" smtClean="0"/>
              <a:t>: </a:t>
            </a:r>
            <a:r>
              <a:rPr lang="zh-CN" altLang="en-US" dirty="0" smtClean="0"/>
              <a:t>阅读</a:t>
            </a:r>
            <a:r>
              <a:rPr lang="zh-CN" altLang="en-US" dirty="0"/>
              <a:t>程序</a:t>
            </a:r>
            <a:r>
              <a:rPr lang="en-US" altLang="zh-CN" dirty="0"/>
              <a:t>, </a:t>
            </a:r>
            <a:r>
              <a:rPr lang="zh-CN" altLang="en-US" dirty="0"/>
              <a:t>并计算 </a:t>
            </a:r>
            <a:r>
              <a:rPr lang="en-US" altLang="zh-CN" dirty="0" err="1">
                <a:solidFill>
                  <a:srgbClr val="0000FF"/>
                </a:solidFill>
              </a:rPr>
              <a:t>ivalue</a:t>
            </a:r>
            <a:r>
              <a:rPr lang="en-US" altLang="zh-CN" dirty="0"/>
              <a:t> </a:t>
            </a:r>
            <a:r>
              <a:rPr lang="zh-CN" altLang="en-US" dirty="0"/>
              <a:t>的最终</a:t>
            </a:r>
            <a:r>
              <a:rPr lang="zh-CN" altLang="en-US" dirty="0" smtClean="0"/>
              <a:t>值。</a:t>
            </a:r>
            <a:endParaRPr lang="en-US" altLang="zh-CN" dirty="0"/>
          </a:p>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t> main()</a:t>
            </a:r>
          </a:p>
          <a:p>
            <a:pPr>
              <a:lnSpc>
                <a:spcPct val="100000"/>
              </a:lnSpc>
              <a:spcBef>
                <a:spcPts val="0"/>
              </a:spcBef>
            </a:pPr>
            <a:r>
              <a:rPr lang="en-US" altLang="zh-CN" dirty="0" smtClean="0"/>
              <a:t>{</a:t>
            </a:r>
          </a:p>
          <a:p>
            <a:pPr indent="358775">
              <a:lnSpc>
                <a:spcPct val="100000"/>
              </a:lnSpc>
              <a:spcBef>
                <a:spcPts val="0"/>
              </a:spcBef>
            </a:pPr>
            <a:r>
              <a:rPr lang="en-US" altLang="zh-CN" dirty="0" err="1" smtClean="0">
                <a:solidFill>
                  <a:srgbClr val="0000FF"/>
                </a:solidFill>
              </a:rPr>
              <a:t>int</a:t>
            </a:r>
            <a:r>
              <a:rPr lang="en-US" altLang="zh-CN" dirty="0" smtClean="0"/>
              <a:t> m = 1, n = 30, </a:t>
            </a:r>
            <a:r>
              <a:rPr lang="en-US" altLang="zh-CN" dirty="0" err="1" smtClean="0"/>
              <a:t>ivalue</a:t>
            </a:r>
            <a:r>
              <a:rPr lang="en-US" altLang="zh-CN" dirty="0" smtClean="0"/>
              <a:t> = 2;</a:t>
            </a:r>
          </a:p>
          <a:p>
            <a:pPr indent="358775">
              <a:lnSpc>
                <a:spcPct val="100000"/>
              </a:lnSpc>
              <a:spcBef>
                <a:spcPts val="0"/>
              </a:spcBef>
            </a:pPr>
            <a:r>
              <a:rPr lang="en-US" altLang="zh-CN" dirty="0" smtClean="0">
                <a:solidFill>
                  <a:srgbClr val="0000FF"/>
                </a:solidFill>
              </a:rPr>
              <a:t>do</a:t>
            </a:r>
          </a:p>
          <a:p>
            <a:pPr indent="358775">
              <a:lnSpc>
                <a:spcPct val="100000"/>
              </a:lnSpc>
              <a:spcBef>
                <a:spcPts val="0"/>
              </a:spcBef>
            </a:pPr>
            <a:r>
              <a:rPr lang="en-US" altLang="zh-CN" b="1" dirty="0" smtClean="0">
                <a:solidFill>
                  <a:srgbClr val="FF0000"/>
                </a:solidFill>
              </a:rPr>
              <a:t>{</a:t>
            </a:r>
          </a:p>
          <a:p>
            <a:pPr indent="715963">
              <a:lnSpc>
                <a:spcPct val="100000"/>
              </a:lnSpc>
              <a:spcBef>
                <a:spcPts val="0"/>
              </a:spcBef>
            </a:pPr>
            <a:r>
              <a:rPr lang="en-US" altLang="zh-CN" dirty="0" err="1" smtClean="0"/>
              <a:t>ivalue</a:t>
            </a:r>
            <a:r>
              <a:rPr lang="en-US" altLang="zh-CN" dirty="0" smtClean="0"/>
              <a:t> += n - m;</a:t>
            </a:r>
          </a:p>
          <a:p>
            <a:pPr indent="715963">
              <a:lnSpc>
                <a:spcPct val="100000"/>
              </a:lnSpc>
              <a:spcBef>
                <a:spcPts val="0"/>
              </a:spcBef>
            </a:pPr>
            <a:r>
              <a:rPr lang="en-US" altLang="zh-CN" dirty="0" smtClean="0"/>
              <a:t>m += 3;</a:t>
            </a:r>
          </a:p>
          <a:p>
            <a:pPr indent="715963">
              <a:lnSpc>
                <a:spcPct val="100000"/>
              </a:lnSpc>
              <a:spcBef>
                <a:spcPts val="0"/>
              </a:spcBef>
            </a:pPr>
            <a:r>
              <a:rPr lang="en-US" altLang="zh-CN" dirty="0" smtClean="0"/>
              <a:t>n -= m;</a:t>
            </a:r>
          </a:p>
          <a:p>
            <a:pPr indent="358775">
              <a:lnSpc>
                <a:spcPct val="100000"/>
              </a:lnSpc>
              <a:spcBef>
                <a:spcPts val="0"/>
              </a:spcBef>
            </a:pPr>
            <a:r>
              <a:rPr lang="en-US" altLang="zh-CN" b="1" dirty="0" smtClean="0">
                <a:solidFill>
                  <a:srgbClr val="FF0000"/>
                </a:solidFill>
              </a:rPr>
              <a:t>}</a:t>
            </a:r>
            <a:r>
              <a:rPr lang="en-US" altLang="zh-CN" dirty="0" smtClean="0">
                <a:solidFill>
                  <a:srgbClr val="0000FF"/>
                </a:solidFill>
              </a:rPr>
              <a:t>while</a:t>
            </a:r>
            <a:r>
              <a:rPr lang="en-US" altLang="zh-CN" dirty="0" smtClean="0"/>
              <a:t>(m&lt;n)</a:t>
            </a:r>
            <a:r>
              <a:rPr lang="en-US" altLang="zh-CN" b="1" dirty="0" smtClean="0">
                <a:solidFill>
                  <a:srgbClr val="FF0000"/>
                </a:solidFill>
              </a:rPr>
              <a:t>;</a:t>
            </a:r>
          </a:p>
          <a:p>
            <a:pPr indent="358775">
              <a:lnSpc>
                <a:spcPct val="100000"/>
              </a:lnSpc>
              <a:spcBef>
                <a:spcPts val="0"/>
              </a:spcBef>
            </a:pPr>
            <a:r>
              <a:rPr lang="en-US" altLang="zh-CN" dirty="0" err="1" smtClean="0"/>
              <a:t>cout</a:t>
            </a:r>
            <a:r>
              <a:rPr lang="en-US" altLang="zh-CN" dirty="0" smtClean="0"/>
              <a:t>&lt;&lt;</a:t>
            </a:r>
            <a:r>
              <a:rPr lang="en-US" altLang="zh-CN" dirty="0" err="1" smtClean="0"/>
              <a:t>ivalue</a:t>
            </a:r>
            <a:r>
              <a:rPr lang="en-US" altLang="zh-CN" dirty="0" smtClean="0"/>
              <a:t>&lt;&lt;</a:t>
            </a:r>
            <a:r>
              <a:rPr lang="en-US" altLang="zh-CN" dirty="0" err="1" smtClean="0"/>
              <a:t>endl</a:t>
            </a:r>
            <a:r>
              <a:rPr lang="en-US" altLang="zh-CN" dirty="0" smtClean="0"/>
              <a:t>;</a:t>
            </a:r>
          </a:p>
          <a:p>
            <a:pPr indent="358775">
              <a:lnSpc>
                <a:spcPct val="100000"/>
              </a:lnSpc>
              <a:spcBef>
                <a:spcPts val="0"/>
              </a:spcBef>
            </a:pPr>
            <a:r>
              <a:rPr lang="en-US" altLang="zh-CN" dirty="0" smtClean="0">
                <a:solidFill>
                  <a:srgbClr val="0000FF"/>
                </a:solidFill>
              </a:rPr>
              <a:t>return </a:t>
            </a:r>
            <a:r>
              <a:rPr lang="en-US" altLang="zh-CN" dirty="0" smtClean="0"/>
              <a:t>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sp>
        <p:nvSpPr>
          <p:cNvPr id="4" name="文本框 3"/>
          <p:cNvSpPr txBox="1"/>
          <p:nvPr/>
        </p:nvSpPr>
        <p:spPr>
          <a:xfrm>
            <a:off x="4932040" y="2272488"/>
            <a:ext cx="3689334"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smtClean="0">
                <a:solidFill>
                  <a:srgbClr val="0000FF"/>
                </a:solidFill>
                <a:latin typeface="Arial" panose="020B0604020202020204" pitchFamily="34" charset="0"/>
                <a:cs typeface="Arial" panose="020B0604020202020204" pitchFamily="34" charset="0"/>
              </a:rPr>
              <a:t>m</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00FF"/>
                </a:solidFill>
                <a:latin typeface="Arial" panose="020B0604020202020204" pitchFamily="34" charset="0"/>
                <a:cs typeface="Arial" panose="020B0604020202020204" pitchFamily="34" charset="0"/>
              </a:rPr>
              <a:t>n        m&lt;n       </a:t>
            </a:r>
            <a:r>
              <a:rPr lang="en-US" altLang="zh-CN" sz="2000" dirty="0" err="1" smtClean="0">
                <a:solidFill>
                  <a:srgbClr val="0000FF"/>
                </a:solidFill>
                <a:latin typeface="Arial" panose="020B0604020202020204" pitchFamily="34" charset="0"/>
                <a:cs typeface="Arial" panose="020B0604020202020204" pitchFamily="34" charset="0"/>
              </a:rPr>
              <a:t>ivalue</a:t>
            </a:r>
            <a:endParaRPr lang="en-US" altLang="zh-CN" sz="2000" dirty="0" smtClean="0">
              <a:solidFill>
                <a:srgbClr val="0000FF"/>
              </a:solidFill>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2</a:t>
            </a:r>
          </a:p>
          <a:p>
            <a:r>
              <a:rPr lang="en-US" altLang="zh-CN" sz="2000" dirty="0" smtClean="0">
                <a:latin typeface="Arial" panose="020B0604020202020204" pitchFamily="34" charset="0"/>
                <a:cs typeface="Arial" panose="020B0604020202020204" pitchFamily="34" charset="0"/>
              </a:rPr>
              <a:t>1         30                       </a:t>
            </a:r>
            <a:r>
              <a:rPr lang="en-US" altLang="zh-CN" sz="2000" dirty="0" smtClean="0">
                <a:solidFill>
                  <a:srgbClr val="FF0000"/>
                </a:solidFill>
                <a:latin typeface="Arial" panose="020B0604020202020204" pitchFamily="34" charset="0"/>
                <a:cs typeface="Arial" panose="020B0604020202020204" pitchFamily="34" charset="0"/>
              </a:rPr>
              <a:t>31</a:t>
            </a:r>
            <a:r>
              <a:rPr lang="en-US" altLang="zh-CN" sz="2000" dirty="0" smtClean="0">
                <a:latin typeface="Arial" panose="020B0604020202020204" pitchFamily="34" charset="0"/>
                <a:cs typeface="Arial" panose="020B0604020202020204" pitchFamily="34" charset="0"/>
              </a:rPr>
              <a:t>               </a:t>
            </a:r>
          </a:p>
          <a:p>
            <a:r>
              <a:rPr lang="en-US" altLang="zh-CN" sz="2000" dirty="0" smtClean="0">
                <a:latin typeface="Arial" panose="020B0604020202020204" pitchFamily="34" charset="0"/>
                <a:cs typeface="Arial" panose="020B0604020202020204" pitchFamily="34" charset="0"/>
              </a:rPr>
              <a:t>4         26       </a:t>
            </a:r>
            <a:r>
              <a:rPr lang="en-US" altLang="zh-CN" sz="2000" dirty="0" smtClean="0">
                <a:solidFill>
                  <a:srgbClr val="FF0000"/>
                </a:solidFill>
                <a:latin typeface="Arial" panose="020B0604020202020204" pitchFamily="34" charset="0"/>
                <a:cs typeface="Arial" panose="020B0604020202020204" pitchFamily="34" charset="0"/>
              </a:rPr>
              <a:t>true</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53</a:t>
            </a:r>
          </a:p>
          <a:p>
            <a:r>
              <a:rPr lang="en-US" altLang="zh-CN" sz="2000" dirty="0" smtClean="0">
                <a:solidFill>
                  <a:schemeClr val="tx1"/>
                </a:solidFill>
                <a:latin typeface="Arial" panose="020B0604020202020204" pitchFamily="34" charset="0"/>
                <a:cs typeface="Arial" panose="020B0604020202020204" pitchFamily="34" charset="0"/>
              </a:rPr>
              <a:t>7         19       </a:t>
            </a:r>
            <a:r>
              <a:rPr lang="en-US" altLang="zh-CN" sz="2000" dirty="0" smtClean="0">
                <a:solidFill>
                  <a:srgbClr val="FF0000"/>
                </a:solidFill>
                <a:latin typeface="Arial" panose="020B0604020202020204" pitchFamily="34" charset="0"/>
                <a:cs typeface="Arial" panose="020B0604020202020204" pitchFamily="34" charset="0"/>
              </a:rPr>
              <a:t>true          65</a:t>
            </a:r>
          </a:p>
          <a:p>
            <a:r>
              <a:rPr lang="en-US" altLang="zh-CN" sz="2000" dirty="0" smtClean="0">
                <a:latin typeface="Arial" panose="020B0604020202020204" pitchFamily="34" charset="0"/>
                <a:cs typeface="Arial" panose="020B0604020202020204" pitchFamily="34" charset="0"/>
              </a:rPr>
              <a:t>10        9        </a:t>
            </a:r>
            <a:r>
              <a:rPr lang="en-US" altLang="zh-CN" sz="2000" dirty="0" smtClean="0">
                <a:solidFill>
                  <a:srgbClr val="FF0000"/>
                </a:solidFill>
                <a:latin typeface="Arial" panose="020B0604020202020204" pitchFamily="34" charset="0"/>
                <a:cs typeface="Arial" panose="020B0604020202020204" pitchFamily="34" charset="0"/>
              </a:rPr>
              <a:t>false</a:t>
            </a:r>
          </a:p>
        </p:txBody>
      </p:sp>
      <p:sp>
        <p:nvSpPr>
          <p:cNvPr id="5" name="椭圆 4"/>
          <p:cNvSpPr/>
          <p:nvPr/>
        </p:nvSpPr>
        <p:spPr>
          <a:xfrm>
            <a:off x="5165031" y="5445224"/>
            <a:ext cx="1080120" cy="576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latin typeface="Arial" panose="020B0604020202020204" pitchFamily="34" charset="0"/>
                <a:cs typeface="Arial" panose="020B0604020202020204" pitchFamily="34" charset="0"/>
              </a:rPr>
              <a:t>65</a:t>
            </a:r>
            <a:endParaRPr lang="zh-CN" altLang="en-US" sz="2800" b="1" dirty="0">
              <a:solidFill>
                <a:srgbClr val="FF0000"/>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838" y="5229200"/>
            <a:ext cx="1008112" cy="1008112"/>
          </a:xfrm>
          <a:prstGeom prst="rect">
            <a:avLst/>
          </a:prstGeom>
        </p:spPr>
      </p:pic>
    </p:spTree>
    <p:extLst>
      <p:ext uri="{BB962C8B-B14F-4D97-AF65-F5344CB8AC3E}">
        <p14:creationId xmlns:p14="http://schemas.microsoft.com/office/powerpoint/2010/main" val="9843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t>例</a:t>
            </a:r>
            <a:r>
              <a:rPr lang="en-US" altLang="zh-CN" b="1" dirty="0" smtClean="0"/>
              <a:t>: </a:t>
            </a:r>
            <a:r>
              <a:rPr lang="zh-CN" altLang="en-US" dirty="0" smtClean="0"/>
              <a:t>从键盘输入一行字符串 </a:t>
            </a:r>
            <a:r>
              <a:rPr lang="en-US" altLang="zh-CN" dirty="0" smtClean="0"/>
              <a:t>(</a:t>
            </a:r>
            <a:r>
              <a:rPr lang="zh-CN" altLang="en-US" dirty="0" smtClean="0"/>
              <a:t>字符串以 </a:t>
            </a:r>
            <a:r>
              <a:rPr lang="en-US" altLang="zh-CN" dirty="0" smtClean="0">
                <a:solidFill>
                  <a:srgbClr val="0000FF"/>
                </a:solidFill>
              </a:rPr>
              <a:t>‘#’</a:t>
            </a:r>
            <a:r>
              <a:rPr lang="en-US" altLang="zh-CN" dirty="0" smtClean="0"/>
              <a:t> </a:t>
            </a:r>
            <a:r>
              <a:rPr lang="zh-CN" altLang="en-US" dirty="0" smtClean="0"/>
              <a:t>字符作为结束字符</a:t>
            </a:r>
            <a:r>
              <a:rPr lang="en-US" altLang="zh-CN" dirty="0" smtClean="0"/>
              <a:t>), </a:t>
            </a:r>
            <a:r>
              <a:rPr lang="zh-CN" altLang="en-US" dirty="0" smtClean="0"/>
              <a:t>并统计字符串中字符的个数。</a:t>
            </a:r>
            <a:endParaRPr lang="en-US" altLang="zh-CN" dirty="0" smtClean="0"/>
          </a:p>
          <a:p>
            <a:r>
              <a:rPr lang="zh-CN" altLang="en-US" b="1" dirty="0" smtClean="0"/>
              <a:t>分析</a:t>
            </a:r>
            <a:r>
              <a:rPr lang="en-US" altLang="zh-CN" b="1" dirty="0" smtClean="0"/>
              <a:t>:</a:t>
            </a:r>
          </a:p>
          <a:p>
            <a:r>
              <a:rPr lang="zh-CN" altLang="en-US" dirty="0" smtClean="0"/>
              <a:t>统计字符串中的字符个数需要一个 </a:t>
            </a:r>
            <a:r>
              <a:rPr lang="zh-CN" altLang="en-US" b="1" dirty="0" smtClean="0">
                <a:solidFill>
                  <a:srgbClr val="FF0000"/>
                </a:solidFill>
              </a:rPr>
              <a:t>计数器</a:t>
            </a:r>
            <a:r>
              <a:rPr lang="en-US" altLang="zh-CN" dirty="0" smtClean="0"/>
              <a:t>, </a:t>
            </a:r>
            <a:r>
              <a:rPr lang="zh-CN" altLang="en-US" dirty="0" smtClean="0"/>
              <a:t>计数器的值应被初始化为</a:t>
            </a:r>
            <a:r>
              <a:rPr lang="en-US" altLang="zh-CN" dirty="0" smtClean="0"/>
              <a:t> </a:t>
            </a:r>
            <a:r>
              <a:rPr lang="en-US" altLang="zh-CN" b="1" dirty="0" smtClean="0">
                <a:solidFill>
                  <a:srgbClr val="FF0000"/>
                </a:solidFill>
              </a:rPr>
              <a:t>0</a:t>
            </a:r>
            <a:r>
              <a:rPr lang="zh-CN" altLang="en-US" dirty="0" smtClean="0"/>
              <a:t>。</a:t>
            </a:r>
            <a:endParaRPr lang="en-US" altLang="zh-CN" dirty="0" smtClean="0"/>
          </a:p>
          <a:p>
            <a:r>
              <a:rPr lang="zh-CN" altLang="en-US" dirty="0" smtClean="0"/>
              <a:t>在统计过程中</a:t>
            </a:r>
            <a:r>
              <a:rPr lang="en-US" altLang="zh-CN" dirty="0" smtClean="0"/>
              <a:t>, </a:t>
            </a:r>
            <a:r>
              <a:rPr lang="zh-CN" altLang="en-US" dirty="0" smtClean="0"/>
              <a:t>要对每一个输入的字符判断其是否为字符串结束字符</a:t>
            </a:r>
            <a:r>
              <a:rPr lang="en-US" altLang="zh-CN" dirty="0" smtClean="0"/>
              <a:t> </a:t>
            </a:r>
            <a:r>
              <a:rPr lang="en-US" altLang="zh-CN" dirty="0" smtClean="0">
                <a:solidFill>
                  <a:srgbClr val="0000FF"/>
                </a:solidFill>
              </a:rPr>
              <a:t>‘#’</a:t>
            </a:r>
            <a:r>
              <a:rPr lang="en-US" altLang="zh-CN" dirty="0" smtClean="0"/>
              <a:t>:</a:t>
            </a:r>
          </a:p>
          <a:p>
            <a:pPr marL="342900" indent="-342900">
              <a:buFont typeface="Arial" panose="020B0604020202020204" pitchFamily="34" charset="0"/>
              <a:buChar char="•"/>
            </a:pPr>
            <a:r>
              <a:rPr lang="zh-CN" altLang="en-US" dirty="0" smtClean="0"/>
              <a:t>若输入字符为</a:t>
            </a:r>
            <a:r>
              <a:rPr lang="en-US" altLang="zh-CN" dirty="0" smtClean="0"/>
              <a:t> </a:t>
            </a:r>
            <a:r>
              <a:rPr lang="en-US" altLang="zh-CN" dirty="0" smtClean="0">
                <a:solidFill>
                  <a:srgbClr val="0000FF"/>
                </a:solidFill>
              </a:rPr>
              <a:t>‘#’</a:t>
            </a:r>
            <a:r>
              <a:rPr lang="en-US" altLang="zh-CN" dirty="0" smtClean="0"/>
              <a:t>, </a:t>
            </a:r>
            <a:r>
              <a:rPr lang="zh-CN" altLang="en-US" dirty="0" smtClean="0"/>
              <a:t>则终止统计。</a:t>
            </a:r>
            <a:endParaRPr lang="en-US" altLang="zh-CN" dirty="0" smtClean="0"/>
          </a:p>
          <a:p>
            <a:pPr marL="342900" indent="-342900">
              <a:buFont typeface="Arial" panose="020B0604020202020204" pitchFamily="34" charset="0"/>
              <a:buChar char="•"/>
            </a:pPr>
            <a:r>
              <a:rPr lang="zh-CN" altLang="en-US" dirty="0" smtClean="0"/>
              <a:t>若输入字符不为 </a:t>
            </a:r>
            <a:r>
              <a:rPr lang="en-US" altLang="zh-CN" dirty="0" smtClean="0">
                <a:solidFill>
                  <a:srgbClr val="0000FF"/>
                </a:solidFill>
              </a:rPr>
              <a:t>‘#’</a:t>
            </a:r>
            <a:r>
              <a:rPr lang="en-US" altLang="zh-CN" dirty="0" smtClean="0"/>
              <a:t>, </a:t>
            </a:r>
            <a:r>
              <a:rPr lang="zh-CN" altLang="en-US" dirty="0" smtClean="0"/>
              <a:t>则进行统计</a:t>
            </a:r>
            <a:r>
              <a:rPr lang="en-US" altLang="zh-CN" dirty="0" smtClean="0"/>
              <a:t>, </a:t>
            </a:r>
            <a:r>
              <a:rPr lang="zh-CN" altLang="en-US" dirty="0" smtClean="0"/>
              <a:t>并继续接收、测试下一个输入字符。</a:t>
            </a:r>
            <a:endParaRPr lang="en-US" altLang="zh-CN"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spTree>
    <p:extLst>
      <p:ext uri="{BB962C8B-B14F-4D97-AF65-F5344CB8AC3E}">
        <p14:creationId xmlns:p14="http://schemas.microsoft.com/office/powerpoint/2010/main" val="28756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558609"/>
          </a:xfrm>
        </p:spPr>
        <p:txBody>
          <a:bodyPr/>
          <a:lstStyle/>
          <a:p>
            <a:pPr>
              <a:lnSpc>
                <a:spcPct val="10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10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100000"/>
              </a:lnSpc>
              <a:spcBef>
                <a:spcPts val="0"/>
              </a:spcBef>
            </a:pPr>
            <a:r>
              <a:rPr lang="en-US" altLang="zh-CN" dirty="0"/>
              <a:t>{</a:t>
            </a:r>
          </a:p>
          <a:p>
            <a:pPr indent="358775">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count = </a:t>
            </a:r>
            <a:r>
              <a:rPr lang="en-US" altLang="zh-CN" dirty="0">
                <a:solidFill>
                  <a:srgbClr val="FF0000"/>
                </a:solidFill>
              </a:rPr>
              <a:t>0</a:t>
            </a:r>
            <a:r>
              <a:rPr lang="en-US" altLang="zh-CN" dirty="0" smtClean="0"/>
              <a:t>;     </a:t>
            </a:r>
            <a:r>
              <a:rPr lang="en-US" altLang="zh-CN" dirty="0" smtClean="0">
                <a:solidFill>
                  <a:srgbClr val="00B050"/>
                </a:solidFill>
              </a:rPr>
              <a:t>// </a:t>
            </a:r>
            <a:r>
              <a:rPr lang="zh-CN" altLang="en-US" dirty="0" smtClean="0">
                <a:solidFill>
                  <a:srgbClr val="00B050"/>
                </a:solidFill>
              </a:rPr>
              <a:t>计数器</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0</a:t>
            </a:r>
            <a:endParaRPr lang="en-US" altLang="zh-CN" dirty="0">
              <a:solidFill>
                <a:srgbClr val="00B050"/>
              </a:solidFill>
            </a:endParaRPr>
          </a:p>
          <a:p>
            <a:pPr indent="358775">
              <a:lnSpc>
                <a:spcPct val="100000"/>
              </a:lnSpc>
              <a:spcBef>
                <a:spcPts val="0"/>
              </a:spcBef>
            </a:pPr>
            <a:r>
              <a:rPr lang="en-US" altLang="zh-CN" dirty="0">
                <a:solidFill>
                  <a:srgbClr val="0000FF"/>
                </a:solidFill>
              </a:rPr>
              <a:t>char </a:t>
            </a:r>
            <a:r>
              <a:rPr lang="en-US" altLang="zh-CN" dirty="0" err="1"/>
              <a:t>ch</a:t>
            </a:r>
            <a:r>
              <a:rPr lang="en-US" altLang="zh-CN" dirty="0" smtClean="0"/>
              <a:t>;             </a:t>
            </a:r>
            <a:r>
              <a:rPr lang="en-US" altLang="zh-CN" dirty="0" smtClean="0">
                <a:solidFill>
                  <a:srgbClr val="00B050"/>
                </a:solidFill>
              </a:rPr>
              <a:t>// </a:t>
            </a:r>
            <a:r>
              <a:rPr lang="zh-CN" altLang="en-US" dirty="0" smtClean="0">
                <a:solidFill>
                  <a:srgbClr val="00B050"/>
                </a:solidFill>
              </a:rPr>
              <a:t>用于存放输入字符的变量</a:t>
            </a:r>
            <a:endParaRPr lang="en-US" altLang="zh-CN" dirty="0">
              <a:solidFill>
                <a:srgbClr val="00B050"/>
              </a:solidFill>
            </a:endParaRPr>
          </a:p>
          <a:p>
            <a:pPr indent="358775">
              <a:lnSpc>
                <a:spcPct val="100000"/>
              </a:lnSpc>
              <a:spcBef>
                <a:spcPts val="0"/>
              </a:spcBef>
            </a:pPr>
            <a:r>
              <a:rPr lang="en-US" altLang="zh-CN" dirty="0" smtClean="0">
                <a:solidFill>
                  <a:srgbClr val="0000FF"/>
                </a:solidFill>
              </a:rPr>
              <a:t>do</a:t>
            </a:r>
            <a:endParaRPr lang="en-US" altLang="zh-CN" dirty="0">
              <a:solidFill>
                <a:srgbClr val="00B050"/>
              </a:solidFill>
            </a:endParaRPr>
          </a:p>
          <a:p>
            <a:pPr indent="358775">
              <a:lnSpc>
                <a:spcPct val="100000"/>
              </a:lnSpc>
              <a:spcBef>
                <a:spcPts val="0"/>
              </a:spcBef>
            </a:pPr>
            <a:r>
              <a:rPr lang="en-US" altLang="zh-CN" b="1" dirty="0">
                <a:solidFill>
                  <a:srgbClr val="FF0000"/>
                </a:solidFill>
              </a:rPr>
              <a:t>{</a:t>
            </a:r>
          </a:p>
          <a:p>
            <a:pPr indent="715963">
              <a:lnSpc>
                <a:spcPct val="100000"/>
              </a:lnSpc>
              <a:spcBef>
                <a:spcPts val="0"/>
              </a:spcBef>
            </a:pPr>
            <a:r>
              <a:rPr lang="en-US" altLang="zh-CN" dirty="0" err="1"/>
              <a:t>cin</a:t>
            </a:r>
            <a:r>
              <a:rPr lang="en-US" altLang="zh-CN" dirty="0"/>
              <a:t>&gt;&gt;</a:t>
            </a:r>
            <a:r>
              <a:rPr lang="en-US" altLang="zh-CN" dirty="0" err="1"/>
              <a:t>ch</a:t>
            </a:r>
            <a:r>
              <a:rPr lang="en-US" altLang="zh-CN" dirty="0" smtClean="0"/>
              <a:t>;        </a:t>
            </a:r>
            <a:r>
              <a:rPr lang="en-US" altLang="zh-CN" dirty="0" smtClean="0">
                <a:solidFill>
                  <a:srgbClr val="00B050"/>
                </a:solidFill>
              </a:rPr>
              <a:t>// </a:t>
            </a:r>
            <a:r>
              <a:rPr lang="zh-CN" altLang="en-US" dirty="0" smtClean="0">
                <a:solidFill>
                  <a:srgbClr val="00B050"/>
                </a:solidFill>
              </a:rPr>
              <a:t>接收一个输入字符</a:t>
            </a:r>
            <a:endParaRPr lang="en-US" altLang="zh-CN" dirty="0">
              <a:solidFill>
                <a:srgbClr val="00B050"/>
              </a:solidFill>
            </a:endParaRPr>
          </a:p>
          <a:p>
            <a:pPr indent="715963">
              <a:lnSpc>
                <a:spcPct val="100000"/>
              </a:lnSpc>
              <a:spcBef>
                <a:spcPts val="0"/>
              </a:spcBef>
            </a:pPr>
            <a:r>
              <a:rPr lang="en-US" altLang="zh-CN" dirty="0" smtClean="0"/>
              <a:t>++</a:t>
            </a:r>
            <a:r>
              <a:rPr lang="en-US" altLang="zh-CN" dirty="0"/>
              <a:t>count</a:t>
            </a:r>
            <a:r>
              <a:rPr lang="en-US" altLang="zh-CN" dirty="0" smtClean="0"/>
              <a:t>;        </a:t>
            </a:r>
            <a:r>
              <a:rPr lang="en-US" altLang="zh-CN" dirty="0" smtClean="0">
                <a:solidFill>
                  <a:srgbClr val="00B050"/>
                </a:solidFill>
              </a:rPr>
              <a:t>// </a:t>
            </a:r>
            <a:r>
              <a:rPr lang="zh-CN" altLang="en-US" dirty="0" smtClean="0">
                <a:solidFill>
                  <a:srgbClr val="00B050"/>
                </a:solidFill>
              </a:rPr>
              <a:t>统计</a:t>
            </a:r>
            <a:r>
              <a:rPr lang="en-US" altLang="zh-CN" dirty="0" smtClean="0">
                <a:solidFill>
                  <a:srgbClr val="00B050"/>
                </a:solidFill>
              </a:rPr>
              <a:t>: </a:t>
            </a:r>
            <a:r>
              <a:rPr lang="zh-CN" altLang="en-US" dirty="0" smtClean="0">
                <a:solidFill>
                  <a:srgbClr val="00B050"/>
                </a:solidFill>
              </a:rPr>
              <a:t>计数器自加</a:t>
            </a:r>
            <a:r>
              <a:rPr lang="en-US" altLang="zh-CN" dirty="0" smtClean="0">
                <a:solidFill>
                  <a:srgbClr val="00B050"/>
                </a:solidFill>
              </a:rPr>
              <a:t>1</a:t>
            </a:r>
            <a:endParaRPr lang="en-US" altLang="zh-CN" dirty="0">
              <a:solidFill>
                <a:srgbClr val="00B050"/>
              </a:solidFill>
            </a:endParaRPr>
          </a:p>
          <a:p>
            <a:pPr indent="358775">
              <a:lnSpc>
                <a:spcPct val="100000"/>
              </a:lnSpc>
              <a:spcBef>
                <a:spcPts val="0"/>
              </a:spcBef>
            </a:pPr>
            <a:r>
              <a:rPr lang="en-US" altLang="zh-CN" b="1" dirty="0" smtClean="0">
                <a:solidFill>
                  <a:srgbClr val="FF0000"/>
                </a:solidFill>
              </a:rPr>
              <a:t>}</a:t>
            </a:r>
            <a:r>
              <a:rPr lang="en-US" altLang="zh-CN" dirty="0" smtClean="0">
                <a:solidFill>
                  <a:srgbClr val="0000FF"/>
                </a:solidFill>
              </a:rPr>
              <a:t>while</a:t>
            </a:r>
            <a:r>
              <a:rPr lang="en-US" altLang="zh-CN" dirty="0" smtClean="0"/>
              <a:t>(</a:t>
            </a:r>
            <a:r>
              <a:rPr lang="en-US" altLang="zh-CN" dirty="0" err="1" smtClean="0"/>
              <a:t>ch</a:t>
            </a:r>
            <a:r>
              <a:rPr lang="en-US" altLang="zh-CN" dirty="0" smtClean="0"/>
              <a:t>!=</a:t>
            </a:r>
            <a:r>
              <a:rPr lang="en-US" altLang="zh-CN" dirty="0" smtClean="0">
                <a:solidFill>
                  <a:schemeClr val="accent6">
                    <a:lumMod val="75000"/>
                  </a:schemeClr>
                </a:solidFill>
              </a:rPr>
              <a:t>‘#’</a:t>
            </a:r>
            <a:r>
              <a:rPr lang="en-US" altLang="zh-CN" dirty="0" smtClean="0"/>
              <a:t>)</a:t>
            </a:r>
            <a:r>
              <a:rPr lang="en-US" altLang="zh-CN" b="1" dirty="0" smtClean="0">
                <a:solidFill>
                  <a:srgbClr val="FF0000"/>
                </a:solidFill>
              </a:rPr>
              <a:t>;   </a:t>
            </a:r>
            <a:r>
              <a:rPr lang="en-US" altLang="zh-CN" dirty="0" smtClean="0">
                <a:solidFill>
                  <a:srgbClr val="00B050"/>
                </a:solidFill>
              </a:rPr>
              <a:t>// </a:t>
            </a:r>
            <a:r>
              <a:rPr lang="zh-CN" altLang="en-US" dirty="0" smtClean="0">
                <a:solidFill>
                  <a:srgbClr val="00B050"/>
                </a:solidFill>
              </a:rPr>
              <a:t>循环测试条件</a:t>
            </a:r>
            <a:r>
              <a:rPr lang="en-US" altLang="zh-CN" dirty="0" smtClean="0">
                <a:solidFill>
                  <a:srgbClr val="00B050"/>
                </a:solidFill>
              </a:rPr>
              <a:t>: </a:t>
            </a:r>
            <a:r>
              <a:rPr lang="zh-CN" altLang="en-US" dirty="0" smtClean="0">
                <a:solidFill>
                  <a:srgbClr val="00B050"/>
                </a:solidFill>
              </a:rPr>
              <a:t>是否遇到 </a:t>
            </a:r>
            <a:r>
              <a:rPr lang="en-US" altLang="zh-CN" dirty="0" smtClean="0">
                <a:solidFill>
                  <a:srgbClr val="00B050"/>
                </a:solidFill>
              </a:rPr>
              <a:t>‘#’</a:t>
            </a:r>
            <a:endParaRPr lang="en-US" altLang="zh-CN" dirty="0">
              <a:solidFill>
                <a:srgbClr val="00B050"/>
              </a:solidFill>
            </a:endParaRPr>
          </a:p>
          <a:p>
            <a:pPr indent="358775">
              <a:lnSpc>
                <a:spcPct val="100000"/>
              </a:lnSpc>
              <a:spcBef>
                <a:spcPts val="0"/>
              </a:spcBef>
            </a:pPr>
            <a:r>
              <a:rPr lang="en-US" altLang="zh-CN" dirty="0" err="1"/>
              <a:t>cout</a:t>
            </a:r>
            <a:r>
              <a:rPr lang="en-US" altLang="zh-CN" dirty="0"/>
              <a:t>&lt;&lt;</a:t>
            </a:r>
            <a:r>
              <a:rPr lang="en-US" altLang="zh-CN" dirty="0">
                <a:solidFill>
                  <a:schemeClr val="accent6">
                    <a:lumMod val="75000"/>
                  </a:schemeClr>
                </a:solidFill>
              </a:rPr>
              <a:t>“Number of characters: ”</a:t>
            </a:r>
            <a:r>
              <a:rPr lang="en-US" altLang="zh-CN" dirty="0"/>
              <a:t>&lt;&lt;count&lt;&lt;</a:t>
            </a:r>
            <a:r>
              <a:rPr lang="en-US" altLang="zh-CN" dirty="0" err="1"/>
              <a:t>endl</a:t>
            </a:r>
            <a:r>
              <a:rPr lang="en-US" altLang="zh-CN" dirty="0"/>
              <a:t>;</a:t>
            </a:r>
          </a:p>
          <a:p>
            <a:pPr indent="358775">
              <a:lnSpc>
                <a:spcPct val="100000"/>
              </a:lnSpc>
              <a:spcBef>
                <a:spcPts val="0"/>
              </a:spcBef>
            </a:pPr>
            <a:r>
              <a:rPr lang="en-US" altLang="zh-CN" dirty="0">
                <a:solidFill>
                  <a:srgbClr val="0000FF"/>
                </a:solidFill>
              </a:rPr>
              <a:t>return</a:t>
            </a:r>
            <a:r>
              <a:rPr lang="en-US" altLang="zh-CN" dirty="0"/>
              <a:t> 0;</a:t>
            </a:r>
          </a:p>
          <a:p>
            <a:pPr>
              <a:lnSpc>
                <a:spcPct val="100000"/>
              </a:lnSpc>
              <a:spcBef>
                <a:spcPts val="0"/>
              </a:spcBef>
            </a:pPr>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5085184"/>
            <a:ext cx="1451992" cy="1451992"/>
          </a:xfrm>
          <a:prstGeom prst="rect">
            <a:avLst/>
          </a:prstGeom>
        </p:spPr>
      </p:pic>
      <p:sp>
        <p:nvSpPr>
          <p:cNvPr id="5" name="矩形 4"/>
          <p:cNvSpPr/>
          <p:nvPr/>
        </p:nvSpPr>
        <p:spPr>
          <a:xfrm>
            <a:off x="2987824" y="5889104"/>
            <a:ext cx="4608512"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问题</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字符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是否被统计其中</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3635896" y="1038743"/>
            <a:ext cx="3683009" cy="5118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do while </a:t>
            </a: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语句</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椭圆 6"/>
          <p:cNvSpPr/>
          <p:nvPr/>
        </p:nvSpPr>
        <p:spPr>
          <a:xfrm>
            <a:off x="6948264" y="3789040"/>
            <a:ext cx="1512168" cy="10041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800" b="1" dirty="0" smtClean="0">
                <a:latin typeface="Arial" panose="020B0604020202020204" pitchFamily="34" charset="0"/>
                <a:cs typeface="Arial" panose="020B0604020202020204" pitchFamily="34" charset="0"/>
              </a:rPr>
              <a:t>YES</a:t>
            </a:r>
            <a:endParaRPr lang="zh-CN" altLang="en-US" sz="2800" b="1" dirty="0">
              <a:latin typeface="Arial" panose="020B0604020202020204" pitchFamily="34" charset="0"/>
              <a:cs typeface="Arial" panose="020B0604020202020204" pitchFamily="34" charset="0"/>
            </a:endParaRPr>
          </a:p>
        </p:txBody>
      </p:sp>
      <p:grpSp>
        <p:nvGrpSpPr>
          <p:cNvPr id="8" name="组合 7"/>
          <p:cNvGrpSpPr/>
          <p:nvPr/>
        </p:nvGrpSpPr>
        <p:grpSpPr>
          <a:xfrm>
            <a:off x="7155769" y="1876106"/>
            <a:ext cx="1892559" cy="635715"/>
            <a:chOff x="6534472" y="5759475"/>
            <a:chExt cx="2286000" cy="75247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10" name="文本框 9"/>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Ch04_07</a:t>
              </a:r>
              <a:endParaRPr lang="zh-CN" altLang="en-US" sz="2400" b="1" dirty="0">
                <a:solidFill>
                  <a:schemeClr val="bg1"/>
                </a:solidFill>
              </a:endParaRPr>
            </a:p>
          </p:txBody>
        </p:sp>
      </p:grpSp>
    </p:spTree>
    <p:extLst>
      <p:ext uri="{BB962C8B-B14F-4D97-AF65-F5344CB8AC3E}">
        <p14:creationId xmlns:p14="http://schemas.microsoft.com/office/powerpoint/2010/main" val="27657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pPr>
              <a:lnSpc>
                <a:spcPct val="10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10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100000"/>
              </a:lnSpc>
              <a:spcBef>
                <a:spcPts val="0"/>
              </a:spcBef>
            </a:pPr>
            <a:r>
              <a:rPr lang="en-US" altLang="zh-CN" dirty="0"/>
              <a:t>{</a:t>
            </a:r>
          </a:p>
          <a:p>
            <a:pPr indent="358775">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count = </a:t>
            </a:r>
            <a:r>
              <a:rPr lang="en-US" altLang="zh-CN" dirty="0">
                <a:solidFill>
                  <a:srgbClr val="FF0000"/>
                </a:solidFill>
              </a:rPr>
              <a:t>0</a:t>
            </a:r>
            <a:r>
              <a:rPr lang="en-US" altLang="zh-CN" dirty="0" smtClean="0"/>
              <a:t>;     </a:t>
            </a:r>
            <a:r>
              <a:rPr lang="en-US" altLang="zh-CN" dirty="0" smtClean="0">
                <a:solidFill>
                  <a:srgbClr val="00B050"/>
                </a:solidFill>
              </a:rPr>
              <a:t>// </a:t>
            </a:r>
            <a:r>
              <a:rPr lang="zh-CN" altLang="en-US" dirty="0" smtClean="0">
                <a:solidFill>
                  <a:srgbClr val="00B050"/>
                </a:solidFill>
              </a:rPr>
              <a:t>计数器</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0</a:t>
            </a:r>
            <a:endParaRPr lang="en-US" altLang="zh-CN" dirty="0">
              <a:solidFill>
                <a:srgbClr val="00B050"/>
              </a:solidFill>
            </a:endParaRPr>
          </a:p>
          <a:p>
            <a:pPr indent="358775">
              <a:lnSpc>
                <a:spcPct val="100000"/>
              </a:lnSpc>
              <a:spcBef>
                <a:spcPts val="0"/>
              </a:spcBef>
            </a:pPr>
            <a:r>
              <a:rPr lang="en-US" altLang="zh-CN" dirty="0">
                <a:solidFill>
                  <a:srgbClr val="0000FF"/>
                </a:solidFill>
              </a:rPr>
              <a:t>char </a:t>
            </a:r>
            <a:r>
              <a:rPr lang="en-US" altLang="zh-CN" dirty="0" err="1"/>
              <a:t>ch</a:t>
            </a:r>
            <a:r>
              <a:rPr lang="en-US" altLang="zh-CN" dirty="0" smtClean="0"/>
              <a:t>;             </a:t>
            </a:r>
            <a:r>
              <a:rPr lang="en-US" altLang="zh-CN" dirty="0" smtClean="0">
                <a:solidFill>
                  <a:srgbClr val="00B050"/>
                </a:solidFill>
              </a:rPr>
              <a:t>// </a:t>
            </a:r>
            <a:r>
              <a:rPr lang="zh-CN" altLang="en-US" dirty="0" smtClean="0">
                <a:solidFill>
                  <a:srgbClr val="00B050"/>
                </a:solidFill>
              </a:rPr>
              <a:t>用于存放输入字符的变量</a:t>
            </a:r>
            <a:endParaRPr lang="en-US" altLang="zh-CN" dirty="0">
              <a:solidFill>
                <a:srgbClr val="00B050"/>
              </a:solidFill>
            </a:endParaRPr>
          </a:p>
          <a:p>
            <a:pPr indent="358775">
              <a:lnSpc>
                <a:spcPct val="100000"/>
              </a:lnSpc>
              <a:spcBef>
                <a:spcPts val="0"/>
              </a:spcBef>
            </a:pPr>
            <a:r>
              <a:rPr lang="en-US" altLang="zh-CN" dirty="0" err="1" smtClean="0"/>
              <a:t>cin</a:t>
            </a:r>
            <a:r>
              <a:rPr lang="en-US" altLang="zh-CN" dirty="0" smtClean="0"/>
              <a:t>&gt;&gt;</a:t>
            </a:r>
            <a:r>
              <a:rPr lang="en-US" altLang="zh-CN" dirty="0" err="1" smtClean="0"/>
              <a:t>ch</a:t>
            </a:r>
            <a:r>
              <a:rPr lang="en-US" altLang="zh-CN" dirty="0" smtClean="0"/>
              <a:t>;            </a:t>
            </a:r>
            <a:r>
              <a:rPr lang="en-US" altLang="zh-CN" dirty="0" smtClean="0">
                <a:solidFill>
                  <a:srgbClr val="00B050"/>
                </a:solidFill>
              </a:rPr>
              <a:t>// </a:t>
            </a:r>
            <a:r>
              <a:rPr lang="zh-CN" altLang="en-US" dirty="0" smtClean="0">
                <a:solidFill>
                  <a:srgbClr val="00B050"/>
                </a:solidFill>
              </a:rPr>
              <a:t>首先</a:t>
            </a:r>
            <a:r>
              <a:rPr lang="en-US" altLang="zh-CN" dirty="0" smtClean="0">
                <a:solidFill>
                  <a:srgbClr val="00B050"/>
                </a:solidFill>
              </a:rPr>
              <a:t>, </a:t>
            </a:r>
            <a:r>
              <a:rPr lang="zh-CN" altLang="en-US" dirty="0" smtClean="0">
                <a:solidFill>
                  <a:srgbClr val="00B050"/>
                </a:solidFill>
              </a:rPr>
              <a:t>接收一个输入字符</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while</a:t>
            </a:r>
            <a:r>
              <a:rPr lang="en-US" altLang="zh-CN" dirty="0" smtClean="0"/>
              <a:t>(</a:t>
            </a:r>
            <a:r>
              <a:rPr lang="en-US" altLang="zh-CN" dirty="0" err="1" smtClean="0"/>
              <a:t>ch</a:t>
            </a:r>
            <a:r>
              <a:rPr lang="en-US" altLang="zh-CN" dirty="0" smtClean="0"/>
              <a:t>!=</a:t>
            </a:r>
            <a:r>
              <a:rPr lang="en-US" altLang="zh-CN" dirty="0" smtClean="0">
                <a:solidFill>
                  <a:schemeClr val="accent6">
                    <a:lumMod val="75000"/>
                  </a:schemeClr>
                </a:solidFill>
              </a:rPr>
              <a:t>‘#’</a:t>
            </a:r>
            <a:r>
              <a:rPr lang="en-US" altLang="zh-CN" dirty="0" smtClean="0"/>
              <a:t>)</a:t>
            </a:r>
            <a:r>
              <a:rPr lang="en-US" altLang="zh-CN" dirty="0">
                <a:solidFill>
                  <a:srgbClr val="00B050"/>
                </a:solidFill>
              </a:rPr>
              <a:t> </a:t>
            </a:r>
            <a:r>
              <a:rPr lang="en-US" altLang="zh-CN" dirty="0" smtClean="0">
                <a:solidFill>
                  <a:srgbClr val="00B050"/>
                </a:solidFill>
              </a:rPr>
              <a:t>   // </a:t>
            </a:r>
            <a:r>
              <a:rPr lang="zh-CN" altLang="en-US" dirty="0" smtClean="0">
                <a:solidFill>
                  <a:srgbClr val="00B050"/>
                </a:solidFill>
              </a:rPr>
              <a:t>循环</a:t>
            </a:r>
            <a:r>
              <a:rPr lang="zh-CN" altLang="en-US" dirty="0">
                <a:solidFill>
                  <a:srgbClr val="00B050"/>
                </a:solidFill>
              </a:rPr>
              <a:t>测试条件</a:t>
            </a:r>
            <a:r>
              <a:rPr lang="en-US" altLang="zh-CN" dirty="0">
                <a:solidFill>
                  <a:srgbClr val="00B050"/>
                </a:solidFill>
              </a:rPr>
              <a:t>: </a:t>
            </a:r>
            <a:r>
              <a:rPr lang="zh-CN" altLang="en-US" dirty="0">
                <a:solidFill>
                  <a:srgbClr val="00B050"/>
                </a:solidFill>
              </a:rPr>
              <a:t>是否遇到 </a:t>
            </a:r>
            <a:r>
              <a:rPr lang="en-US" altLang="zh-CN" dirty="0">
                <a:solidFill>
                  <a:srgbClr val="00B050"/>
                </a:solidFill>
              </a:rPr>
              <a:t>‘#’</a:t>
            </a:r>
          </a:p>
          <a:p>
            <a:pPr indent="358775">
              <a:lnSpc>
                <a:spcPct val="100000"/>
              </a:lnSpc>
              <a:spcBef>
                <a:spcPts val="0"/>
              </a:spcBef>
            </a:pPr>
            <a:r>
              <a:rPr lang="en-US" altLang="zh-CN" b="1" dirty="0">
                <a:solidFill>
                  <a:srgbClr val="FF0000"/>
                </a:solidFill>
              </a:rPr>
              <a:t>{</a:t>
            </a:r>
          </a:p>
          <a:p>
            <a:pPr indent="715963">
              <a:lnSpc>
                <a:spcPct val="100000"/>
              </a:lnSpc>
              <a:spcBef>
                <a:spcPts val="0"/>
              </a:spcBef>
            </a:pPr>
            <a:r>
              <a:rPr lang="en-US" altLang="zh-CN" dirty="0" smtClean="0"/>
              <a:t>++</a:t>
            </a:r>
            <a:r>
              <a:rPr lang="en-US" altLang="zh-CN" dirty="0"/>
              <a:t>count</a:t>
            </a:r>
            <a:r>
              <a:rPr lang="en-US" altLang="zh-CN" dirty="0" smtClean="0"/>
              <a:t>;        </a:t>
            </a:r>
            <a:r>
              <a:rPr lang="en-US" altLang="zh-CN" dirty="0" smtClean="0">
                <a:solidFill>
                  <a:srgbClr val="00B050"/>
                </a:solidFill>
              </a:rPr>
              <a:t>// </a:t>
            </a:r>
            <a:r>
              <a:rPr lang="zh-CN" altLang="en-US" dirty="0" smtClean="0">
                <a:solidFill>
                  <a:srgbClr val="00B050"/>
                </a:solidFill>
              </a:rPr>
              <a:t>统计</a:t>
            </a:r>
            <a:r>
              <a:rPr lang="en-US" altLang="zh-CN" dirty="0" smtClean="0">
                <a:solidFill>
                  <a:srgbClr val="00B050"/>
                </a:solidFill>
              </a:rPr>
              <a:t>: </a:t>
            </a:r>
            <a:r>
              <a:rPr lang="zh-CN" altLang="en-US" dirty="0" smtClean="0">
                <a:solidFill>
                  <a:srgbClr val="00B050"/>
                </a:solidFill>
              </a:rPr>
              <a:t>计数器自加</a:t>
            </a:r>
            <a:r>
              <a:rPr lang="en-US" altLang="zh-CN" dirty="0" smtClean="0">
                <a:solidFill>
                  <a:srgbClr val="00B050"/>
                </a:solidFill>
              </a:rPr>
              <a:t>1</a:t>
            </a:r>
          </a:p>
          <a:p>
            <a:pPr indent="715963">
              <a:lnSpc>
                <a:spcPct val="100000"/>
              </a:lnSpc>
              <a:spcBef>
                <a:spcPts val="0"/>
              </a:spcBef>
            </a:pPr>
            <a:r>
              <a:rPr lang="en-US" altLang="zh-CN" dirty="0" err="1"/>
              <a:t>cin</a:t>
            </a:r>
            <a:r>
              <a:rPr lang="en-US" altLang="zh-CN" dirty="0"/>
              <a:t>&gt;&gt;</a:t>
            </a:r>
            <a:r>
              <a:rPr lang="en-US" altLang="zh-CN" dirty="0" err="1"/>
              <a:t>ch</a:t>
            </a:r>
            <a:r>
              <a:rPr lang="en-US" altLang="zh-CN" dirty="0"/>
              <a:t>;        </a:t>
            </a:r>
            <a:r>
              <a:rPr lang="en-US" altLang="zh-CN" dirty="0">
                <a:solidFill>
                  <a:srgbClr val="00B050"/>
                </a:solidFill>
              </a:rPr>
              <a:t>// </a:t>
            </a:r>
            <a:r>
              <a:rPr lang="zh-CN" altLang="en-US" dirty="0" smtClean="0">
                <a:solidFill>
                  <a:srgbClr val="00B050"/>
                </a:solidFill>
              </a:rPr>
              <a:t>接收下一个输入字符</a:t>
            </a:r>
            <a:endParaRPr lang="en-US" altLang="zh-CN" dirty="0" smtClean="0">
              <a:solidFill>
                <a:srgbClr val="00B050"/>
              </a:solidFill>
            </a:endParaRPr>
          </a:p>
          <a:p>
            <a:pPr indent="358775">
              <a:lnSpc>
                <a:spcPct val="100000"/>
              </a:lnSpc>
              <a:spcBef>
                <a:spcPts val="0"/>
              </a:spcBef>
            </a:pPr>
            <a:r>
              <a:rPr lang="en-US" altLang="zh-CN" b="1" dirty="0" smtClean="0">
                <a:solidFill>
                  <a:srgbClr val="FF0000"/>
                </a:solidFill>
              </a:rPr>
              <a:t>} </a:t>
            </a:r>
          </a:p>
          <a:p>
            <a:pPr indent="358775">
              <a:lnSpc>
                <a:spcPct val="100000"/>
              </a:lnSpc>
              <a:spcBef>
                <a:spcPts val="0"/>
              </a:spcBef>
            </a:pPr>
            <a:r>
              <a:rPr lang="en-US" altLang="zh-CN" dirty="0" err="1" smtClean="0"/>
              <a:t>cout</a:t>
            </a:r>
            <a:r>
              <a:rPr lang="en-US" altLang="zh-CN" dirty="0"/>
              <a:t>&lt;&lt;</a:t>
            </a:r>
            <a:r>
              <a:rPr lang="en-US" altLang="zh-CN" dirty="0">
                <a:solidFill>
                  <a:schemeClr val="accent6">
                    <a:lumMod val="75000"/>
                  </a:schemeClr>
                </a:solidFill>
              </a:rPr>
              <a:t>“Number of characters: ”</a:t>
            </a:r>
            <a:r>
              <a:rPr lang="en-US" altLang="zh-CN" dirty="0"/>
              <a:t>&lt;&lt;count&lt;&lt;</a:t>
            </a:r>
            <a:r>
              <a:rPr lang="en-US" altLang="zh-CN" dirty="0" err="1"/>
              <a:t>endl</a:t>
            </a:r>
            <a:r>
              <a:rPr lang="en-US" altLang="zh-CN" dirty="0"/>
              <a:t>;</a:t>
            </a:r>
          </a:p>
          <a:p>
            <a:pPr indent="358775">
              <a:lnSpc>
                <a:spcPct val="100000"/>
              </a:lnSpc>
              <a:spcBef>
                <a:spcPts val="0"/>
              </a:spcBef>
            </a:pPr>
            <a:r>
              <a:rPr lang="en-US" altLang="zh-CN" dirty="0">
                <a:solidFill>
                  <a:srgbClr val="0000FF"/>
                </a:solidFill>
              </a:rPr>
              <a:t>return</a:t>
            </a:r>
            <a:r>
              <a:rPr lang="en-US" altLang="zh-CN" dirty="0"/>
              <a:t> 0;</a:t>
            </a:r>
          </a:p>
          <a:p>
            <a:pPr>
              <a:lnSpc>
                <a:spcPct val="100000"/>
              </a:lnSpc>
              <a:spcBef>
                <a:spcPts val="0"/>
              </a:spcBef>
            </a:pPr>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7. do while </a:t>
            </a:r>
            <a:r>
              <a:rPr lang="zh-CN" altLang="en-US" dirty="0"/>
              <a:t>语句</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5085184"/>
            <a:ext cx="1451992" cy="1451992"/>
          </a:xfrm>
          <a:prstGeom prst="rect">
            <a:avLst/>
          </a:prstGeom>
        </p:spPr>
      </p:pic>
      <p:sp>
        <p:nvSpPr>
          <p:cNvPr id="5" name="矩形 4"/>
          <p:cNvSpPr/>
          <p:nvPr/>
        </p:nvSpPr>
        <p:spPr>
          <a:xfrm>
            <a:off x="3131840" y="5889104"/>
            <a:ext cx="4464496"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a:solidFill>
                  <a:srgbClr val="FFFF00"/>
                </a:solidFill>
                <a:latin typeface="Arial" panose="020B0604020202020204" pitchFamily="34" charset="0"/>
                <a:ea typeface="微软雅黑" panose="020B0503020204020204" pitchFamily="34" charset="-122"/>
                <a:cs typeface="Arial" panose="020B0604020202020204" pitchFamily="34" charset="0"/>
              </a:rPr>
              <a:t>问题</a:t>
            </a:r>
            <a:r>
              <a:rPr lang="en-US" altLang="zh-CN" sz="2400" b="1" dirty="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latin typeface="Arial" panose="020B0604020202020204" pitchFamily="34" charset="0"/>
                <a:ea typeface="微软雅黑" panose="020B0503020204020204" pitchFamily="34" charset="-122"/>
                <a:cs typeface="Arial" panose="020B0604020202020204" pitchFamily="34" charset="0"/>
              </a:rPr>
              <a:t>字符 </a:t>
            </a:r>
            <a:r>
              <a:rPr lang="en-US" altLang="zh-CN" sz="2400" dirty="0">
                <a:solidFill>
                  <a:srgbClr val="FFFF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a:latin typeface="Arial" panose="020B0604020202020204" pitchFamily="34" charset="0"/>
                <a:ea typeface="微软雅黑" panose="020B0503020204020204" pitchFamily="34" charset="-122"/>
                <a:cs typeface="Arial" panose="020B0604020202020204" pitchFamily="34" charset="0"/>
              </a:rPr>
              <a:t> </a:t>
            </a:r>
            <a:r>
              <a:rPr lang="zh-CN" altLang="en-US" sz="2400" dirty="0">
                <a:latin typeface="Arial" panose="020B0604020202020204" pitchFamily="34" charset="0"/>
                <a:ea typeface="微软雅黑" panose="020B0503020204020204" pitchFamily="34" charset="-122"/>
                <a:cs typeface="Arial" panose="020B0604020202020204" pitchFamily="34" charset="0"/>
              </a:rPr>
              <a:t>是否被统计其中</a:t>
            </a:r>
            <a:r>
              <a:rPr lang="en-US" altLang="zh-CN" sz="2400" dirty="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3635896" y="1038743"/>
            <a:ext cx="3683009" cy="51187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while</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语句</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椭圆 6"/>
          <p:cNvSpPr/>
          <p:nvPr/>
        </p:nvSpPr>
        <p:spPr>
          <a:xfrm>
            <a:off x="6948264" y="3789040"/>
            <a:ext cx="1512168" cy="10041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800" b="1" dirty="0" smtClean="0">
                <a:latin typeface="Arial" panose="020B0604020202020204" pitchFamily="34" charset="0"/>
                <a:cs typeface="Arial" panose="020B0604020202020204" pitchFamily="34" charset="0"/>
              </a:rPr>
              <a:t>NO</a:t>
            </a:r>
            <a:endParaRPr lang="zh-CN" altLang="en-US" sz="2800" b="1" dirty="0">
              <a:latin typeface="Arial" panose="020B0604020202020204" pitchFamily="34" charset="0"/>
              <a:cs typeface="Arial" panose="020B0604020202020204" pitchFamily="34" charset="0"/>
            </a:endParaRPr>
          </a:p>
        </p:txBody>
      </p:sp>
      <p:grpSp>
        <p:nvGrpSpPr>
          <p:cNvPr id="8" name="组合 7"/>
          <p:cNvGrpSpPr/>
          <p:nvPr/>
        </p:nvGrpSpPr>
        <p:grpSpPr>
          <a:xfrm>
            <a:off x="7155769" y="1876106"/>
            <a:ext cx="1892559" cy="635715"/>
            <a:chOff x="6534472" y="5759475"/>
            <a:chExt cx="2286000" cy="75247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10" name="文本框 9"/>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Ch04_08</a:t>
              </a:r>
              <a:endParaRPr lang="zh-CN" altLang="en-US" sz="2400" b="1" dirty="0">
                <a:solidFill>
                  <a:schemeClr val="bg1"/>
                </a:solidFill>
              </a:endParaRPr>
            </a:p>
          </p:txBody>
        </p:sp>
      </p:grpSp>
    </p:spTree>
    <p:extLst>
      <p:ext uri="{BB962C8B-B14F-4D97-AF65-F5344CB8AC3E}">
        <p14:creationId xmlns:p14="http://schemas.microsoft.com/office/powerpoint/2010/main" val="41805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r>
              <a:rPr lang="en-US" altLang="zh-CN" b="1" dirty="0" smtClean="0">
                <a:solidFill>
                  <a:srgbClr val="FF0000"/>
                </a:solidFill>
              </a:rPr>
              <a:t>for </a:t>
            </a:r>
            <a:r>
              <a:rPr lang="zh-CN" altLang="en-US" b="1" dirty="0" smtClean="0"/>
              <a:t>语句格式</a:t>
            </a:r>
            <a:r>
              <a:rPr lang="en-US" altLang="zh-CN" b="1" dirty="0" smtClean="0"/>
              <a:t>:</a:t>
            </a:r>
            <a:endParaRPr lang="en-US" altLang="zh-CN" b="1" dirty="0"/>
          </a:p>
          <a:p>
            <a:pPr indent="358775"/>
            <a:r>
              <a:rPr lang="en-US" altLang="zh-CN" dirty="0" smtClean="0">
                <a:solidFill>
                  <a:srgbClr val="FF0000"/>
                </a:solidFill>
              </a:rPr>
              <a:t>for </a:t>
            </a:r>
            <a:r>
              <a:rPr lang="en-US" altLang="zh-CN" b="1" dirty="0" smtClean="0">
                <a:solidFill>
                  <a:srgbClr val="0000FF"/>
                </a:solidFill>
              </a:rPr>
              <a:t>(</a:t>
            </a:r>
            <a:r>
              <a:rPr lang="en-US" altLang="zh-CN" dirty="0" smtClean="0">
                <a:solidFill>
                  <a:srgbClr val="FF3399"/>
                </a:solidFill>
              </a:rPr>
              <a:t>[initializer]</a:t>
            </a:r>
            <a:r>
              <a:rPr lang="en-US" altLang="zh-CN" b="1" dirty="0" smtClean="0">
                <a:solidFill>
                  <a:srgbClr val="0000FF"/>
                </a:solidFill>
              </a:rPr>
              <a:t>;</a:t>
            </a:r>
            <a:r>
              <a:rPr lang="en-US" altLang="zh-CN" dirty="0" smtClean="0">
                <a:solidFill>
                  <a:srgbClr val="FF0000"/>
                </a:solidFill>
              </a:rPr>
              <a:t> </a:t>
            </a:r>
            <a:r>
              <a:rPr lang="en-US" altLang="zh-CN" dirty="0" smtClean="0">
                <a:solidFill>
                  <a:srgbClr val="FF3399"/>
                </a:solidFill>
              </a:rPr>
              <a:t>[condition]</a:t>
            </a:r>
            <a:r>
              <a:rPr lang="en-US" altLang="zh-CN" b="1" dirty="0" smtClean="0">
                <a:solidFill>
                  <a:srgbClr val="0000FF"/>
                </a:solidFill>
              </a:rPr>
              <a:t>; </a:t>
            </a:r>
            <a:r>
              <a:rPr lang="en-US" altLang="zh-CN" dirty="0" smtClean="0">
                <a:solidFill>
                  <a:srgbClr val="FF3399"/>
                </a:solidFill>
              </a:rPr>
              <a:t>[expression]</a:t>
            </a:r>
            <a:r>
              <a:rPr lang="en-US" altLang="zh-CN" b="1" dirty="0" smtClean="0">
                <a:solidFill>
                  <a:srgbClr val="0000FF"/>
                </a:solidFill>
              </a:rPr>
              <a:t>)</a:t>
            </a:r>
            <a:endParaRPr lang="en-US" altLang="zh-CN" b="1" dirty="0">
              <a:solidFill>
                <a:srgbClr val="0000FF"/>
              </a:solidFill>
            </a:endParaRPr>
          </a:p>
          <a:p>
            <a:pPr indent="715963">
              <a:spcBef>
                <a:spcPts val="0"/>
              </a:spcBef>
              <a:spcAft>
                <a:spcPts val="1200"/>
              </a:spcAft>
            </a:pPr>
            <a:r>
              <a:rPr lang="en-US" altLang="zh-CN" dirty="0">
                <a:solidFill>
                  <a:srgbClr val="FF3399"/>
                </a:solidFill>
              </a:rPr>
              <a:t>[statement]</a:t>
            </a:r>
          </a:p>
          <a:p>
            <a:r>
              <a:rPr lang="zh-CN" altLang="en-US" b="1" dirty="0" smtClean="0"/>
              <a:t>说明</a:t>
            </a:r>
            <a:r>
              <a:rPr lang="en-US" altLang="zh-CN" b="1" dirty="0" smtClean="0"/>
              <a:t>:</a:t>
            </a:r>
            <a:endParaRPr lang="en-US" altLang="zh-CN" b="1" dirty="0"/>
          </a:p>
          <a:p>
            <a:pPr marL="342900" indent="-342900">
              <a:spcBef>
                <a:spcPts val="0"/>
              </a:spcBef>
              <a:spcAft>
                <a:spcPts val="300"/>
              </a:spcAft>
              <a:buFont typeface="Arial" panose="020B0604020202020204" pitchFamily="34" charset="0"/>
              <a:buChar char="•"/>
            </a:pPr>
            <a:r>
              <a:rPr lang="en-US" altLang="zh-CN" dirty="0" smtClean="0">
                <a:solidFill>
                  <a:srgbClr val="FF3399"/>
                </a:solidFill>
              </a:rPr>
              <a:t>[</a:t>
            </a:r>
            <a:r>
              <a:rPr lang="en-US" altLang="zh-CN" dirty="0">
                <a:solidFill>
                  <a:srgbClr val="FF3399"/>
                </a:solidFill>
              </a:rPr>
              <a:t>statement] </a:t>
            </a:r>
            <a:r>
              <a:rPr lang="zh-CN" altLang="en-US" dirty="0" smtClean="0"/>
              <a:t>既可以是一个</a:t>
            </a:r>
            <a:r>
              <a:rPr lang="zh-CN" altLang="en-US" dirty="0" smtClean="0">
                <a:solidFill>
                  <a:srgbClr val="0000FF"/>
                </a:solidFill>
              </a:rPr>
              <a:t>简单语句</a:t>
            </a:r>
            <a:r>
              <a:rPr lang="en-US" altLang="zh-CN" dirty="0" smtClean="0"/>
              <a:t>, </a:t>
            </a:r>
            <a:r>
              <a:rPr lang="zh-CN" altLang="en-US" dirty="0" smtClean="0"/>
              <a:t>也可以是一个</a:t>
            </a:r>
            <a:r>
              <a:rPr lang="zh-CN" altLang="en-US" dirty="0" smtClean="0">
                <a:solidFill>
                  <a:srgbClr val="0000FF"/>
                </a:solidFill>
              </a:rPr>
              <a:t>复合语句</a:t>
            </a:r>
            <a:r>
              <a:rPr lang="zh-CN" altLang="en-US" dirty="0" smtClean="0"/>
              <a:t>。</a:t>
            </a:r>
            <a:endParaRPr lang="en-US" altLang="zh-CN" dirty="0" smtClean="0"/>
          </a:p>
          <a:p>
            <a:pPr marL="342900" indent="-342900">
              <a:spcBef>
                <a:spcPts val="0"/>
              </a:spcBef>
              <a:spcAft>
                <a:spcPts val="300"/>
              </a:spcAft>
              <a:buFont typeface="Arial" panose="020B0604020202020204" pitchFamily="34" charset="0"/>
              <a:buChar char="•"/>
            </a:pPr>
            <a:r>
              <a:rPr lang="en-US" altLang="zh-CN" dirty="0" smtClean="0">
                <a:solidFill>
                  <a:srgbClr val="FF0000"/>
                </a:solidFill>
              </a:rPr>
              <a:t>for </a:t>
            </a:r>
            <a:r>
              <a:rPr lang="zh-CN" altLang="en-US" dirty="0" smtClean="0">
                <a:solidFill>
                  <a:srgbClr val="FF0000"/>
                </a:solidFill>
              </a:rPr>
              <a:t>语句头</a:t>
            </a:r>
            <a:r>
              <a:rPr lang="zh-CN" altLang="en-US" dirty="0" smtClean="0"/>
              <a:t>中的三部分由</a:t>
            </a:r>
            <a:r>
              <a:rPr lang="zh-CN" altLang="en-US" b="1" dirty="0" smtClean="0">
                <a:solidFill>
                  <a:srgbClr val="0000FF"/>
                </a:solidFill>
              </a:rPr>
              <a:t>分号</a:t>
            </a:r>
            <a:r>
              <a:rPr lang="zh-CN" altLang="en-US" dirty="0" smtClean="0">
                <a:solidFill>
                  <a:srgbClr val="FF0000"/>
                </a:solidFill>
              </a:rPr>
              <a:t> </a:t>
            </a:r>
            <a:r>
              <a:rPr lang="en-US" altLang="zh-CN" dirty="0" smtClean="0">
                <a:solidFill>
                  <a:srgbClr val="FF0000"/>
                </a:solidFill>
              </a:rPr>
              <a:t>(</a:t>
            </a:r>
            <a:r>
              <a:rPr lang="en-US" altLang="zh-CN" b="1" dirty="0" smtClean="0">
                <a:solidFill>
                  <a:srgbClr val="FF0000"/>
                </a:solidFill>
              </a:rPr>
              <a:t>;</a:t>
            </a:r>
            <a:r>
              <a:rPr lang="en-US" altLang="zh-CN" dirty="0" smtClean="0">
                <a:solidFill>
                  <a:srgbClr val="FF0000"/>
                </a:solidFill>
              </a:rPr>
              <a:t>)</a:t>
            </a:r>
            <a:r>
              <a:rPr lang="en-US" altLang="zh-CN" dirty="0" smtClean="0"/>
              <a:t> </a:t>
            </a:r>
            <a:r>
              <a:rPr lang="zh-CN" altLang="en-US" dirty="0" smtClean="0"/>
              <a:t>进行分隔 </a:t>
            </a:r>
            <a:r>
              <a:rPr lang="en-US" altLang="zh-CN" dirty="0" smtClean="0"/>
              <a:t>(</a:t>
            </a:r>
            <a:r>
              <a:rPr lang="zh-CN" altLang="en-US" b="1" dirty="0" smtClean="0">
                <a:solidFill>
                  <a:srgbClr val="FF0000"/>
                </a:solidFill>
              </a:rPr>
              <a:t>分号不可省略</a:t>
            </a:r>
            <a:r>
              <a:rPr lang="en-US" altLang="zh-CN" dirty="0" smtClean="0"/>
              <a:t>)</a:t>
            </a:r>
            <a:r>
              <a:rPr lang="zh-CN" altLang="en-US" dirty="0" smtClean="0"/>
              <a:t>。</a:t>
            </a:r>
            <a:endParaRPr lang="en-US" altLang="zh-CN" dirty="0" smtClean="0"/>
          </a:p>
          <a:p>
            <a:pPr marL="342900" indent="-342900">
              <a:spcBef>
                <a:spcPts val="0"/>
              </a:spcBef>
              <a:spcAft>
                <a:spcPts val="300"/>
              </a:spcAft>
              <a:buFont typeface="Arial" panose="020B0604020202020204" pitchFamily="34" charset="0"/>
              <a:buChar char="•"/>
            </a:pPr>
            <a:r>
              <a:rPr lang="en-US" altLang="zh-CN" dirty="0">
                <a:solidFill>
                  <a:srgbClr val="FF3399"/>
                </a:solidFill>
              </a:rPr>
              <a:t>[initializer] </a:t>
            </a:r>
            <a:r>
              <a:rPr lang="zh-CN" altLang="en-US" dirty="0"/>
              <a:t>必须是一个</a:t>
            </a:r>
            <a:r>
              <a:rPr lang="zh-CN" altLang="en-US" dirty="0">
                <a:solidFill>
                  <a:srgbClr val="0000FF"/>
                </a:solidFill>
              </a:rPr>
              <a:t>声明语句</a:t>
            </a:r>
            <a:r>
              <a:rPr lang="en-US" altLang="zh-CN" dirty="0"/>
              <a:t>, </a:t>
            </a:r>
            <a:r>
              <a:rPr lang="zh-CN" altLang="en-US" dirty="0">
                <a:solidFill>
                  <a:srgbClr val="0000FF"/>
                </a:solidFill>
              </a:rPr>
              <a:t>表达式语句</a:t>
            </a:r>
            <a:r>
              <a:rPr lang="en-US" altLang="zh-CN" dirty="0"/>
              <a:t>, </a:t>
            </a:r>
            <a:r>
              <a:rPr lang="zh-CN" altLang="en-US" dirty="0"/>
              <a:t>或</a:t>
            </a:r>
            <a:r>
              <a:rPr lang="zh-CN" altLang="en-US" dirty="0">
                <a:solidFill>
                  <a:srgbClr val="0000FF"/>
                </a:solidFill>
              </a:rPr>
              <a:t>空语句</a:t>
            </a:r>
            <a:r>
              <a:rPr lang="zh-CN" altLang="en-US" dirty="0"/>
              <a:t>。</a:t>
            </a:r>
            <a:endParaRPr lang="en-US" altLang="zh-CN" dirty="0" smtClean="0"/>
          </a:p>
          <a:p>
            <a:pPr marL="342900" indent="-342900">
              <a:spcBef>
                <a:spcPts val="0"/>
              </a:spcBef>
              <a:spcAft>
                <a:spcPts val="300"/>
              </a:spcAft>
              <a:buFont typeface="Arial" panose="020B0604020202020204" pitchFamily="34" charset="0"/>
              <a:buChar char="•"/>
            </a:pPr>
            <a:r>
              <a:rPr lang="en-US" altLang="zh-CN" dirty="0">
                <a:solidFill>
                  <a:srgbClr val="FF3399"/>
                </a:solidFill>
              </a:rPr>
              <a:t>[initializer] </a:t>
            </a:r>
            <a:r>
              <a:rPr lang="zh-CN" altLang="en-US" dirty="0" smtClean="0"/>
              <a:t>常用作</a:t>
            </a:r>
            <a:r>
              <a:rPr lang="zh-CN" altLang="en-US" b="1" dirty="0" smtClean="0">
                <a:solidFill>
                  <a:srgbClr val="0000FF"/>
                </a:solidFill>
              </a:rPr>
              <a:t>循环控制变量的定义或初始化</a:t>
            </a:r>
            <a:r>
              <a:rPr lang="en-US" altLang="zh-CN" dirty="0" smtClean="0"/>
              <a:t>, </a:t>
            </a:r>
            <a:r>
              <a:rPr lang="zh-CN" altLang="en-US" dirty="0" smtClean="0"/>
              <a:t>循环体中用到的其他变量也可以在此处进行定义或初始化。</a:t>
            </a:r>
            <a:r>
              <a:rPr lang="en-US" altLang="zh-CN" dirty="0" smtClean="0">
                <a:solidFill>
                  <a:srgbClr val="FF3399"/>
                </a:solidFill>
              </a:rPr>
              <a:t>[condition]</a:t>
            </a:r>
            <a:r>
              <a:rPr lang="en-US" altLang="zh-CN" dirty="0" smtClean="0"/>
              <a:t> </a:t>
            </a:r>
            <a:r>
              <a:rPr lang="zh-CN" altLang="en-US" dirty="0" smtClean="0"/>
              <a:t>是循环测试条件。</a:t>
            </a:r>
            <a:r>
              <a:rPr lang="en-US" altLang="zh-CN" dirty="0" smtClean="0">
                <a:solidFill>
                  <a:srgbClr val="FF3399"/>
                </a:solidFill>
              </a:rPr>
              <a:t>[expression] </a:t>
            </a:r>
            <a:r>
              <a:rPr lang="zh-CN" altLang="en-US" dirty="0" smtClean="0"/>
              <a:t>常用作</a:t>
            </a:r>
            <a:r>
              <a:rPr lang="zh-CN" altLang="en-US" b="1" dirty="0" smtClean="0">
                <a:solidFill>
                  <a:srgbClr val="0000FF"/>
                </a:solidFill>
              </a:rPr>
              <a:t>循环控制变量的修改</a:t>
            </a:r>
            <a:r>
              <a:rPr lang="en-US" altLang="zh-CN" dirty="0" smtClean="0"/>
              <a:t>, </a:t>
            </a:r>
            <a:r>
              <a:rPr lang="zh-CN" altLang="en-US" dirty="0" smtClean="0"/>
              <a:t>或对循环体中的其他变量进行修改。</a:t>
            </a:r>
            <a:endParaRPr lang="en-US" altLang="zh-CN" dirty="0" smtClean="0"/>
          </a:p>
        </p:txBody>
      </p:sp>
      <p:sp>
        <p:nvSpPr>
          <p:cNvPr id="3" name="标题 2"/>
          <p:cNvSpPr>
            <a:spLocks noGrp="1"/>
          </p:cNvSpPr>
          <p:nvPr>
            <p:ph type="title"/>
          </p:nvPr>
        </p:nvSpPr>
        <p:spPr/>
        <p:txBody>
          <a:bodyPr/>
          <a:lstStyle/>
          <a:p>
            <a:r>
              <a:rPr lang="en-US" altLang="zh-CN" dirty="0" smtClean="0"/>
              <a:t>8. for </a:t>
            </a:r>
            <a:r>
              <a:rPr lang="zh-CN" altLang="en-US" dirty="0" smtClean="0"/>
              <a:t>语句</a:t>
            </a:r>
            <a:endParaRPr lang="zh-CN" altLang="en-US" dirty="0"/>
          </a:p>
        </p:txBody>
      </p:sp>
      <p:sp>
        <p:nvSpPr>
          <p:cNvPr id="4" name="矩形标注 3"/>
          <p:cNvSpPr/>
          <p:nvPr/>
        </p:nvSpPr>
        <p:spPr>
          <a:xfrm>
            <a:off x="3059832" y="2276872"/>
            <a:ext cx="4536504" cy="504056"/>
          </a:xfrm>
          <a:prstGeom prst="wedgeRectCallout">
            <a:avLst>
              <a:gd name="adj1" fmla="val -58112"/>
              <a:gd name="adj2" fmla="val -4203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循环体</a:t>
            </a:r>
            <a:r>
              <a:rPr lang="en-US" altLang="zh-CN"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只允许出现单个语句</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矩形标注 15"/>
          <p:cNvSpPr/>
          <p:nvPr/>
        </p:nvSpPr>
        <p:spPr>
          <a:xfrm>
            <a:off x="6732240" y="1480775"/>
            <a:ext cx="1800200" cy="504056"/>
          </a:xfrm>
          <a:prstGeom prst="wedgeRectCallout">
            <a:avLst>
              <a:gd name="adj1" fmla="val -75905"/>
              <a:gd name="adj2" fmla="val 1988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for</a:t>
            </a:r>
            <a:r>
              <a:rPr lang="en-US" altLang="zh-CN"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语句头</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2121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pPr>
              <a:spcAft>
                <a:spcPts val="600"/>
              </a:spcAft>
            </a:pPr>
            <a:r>
              <a:rPr lang="en-US" altLang="zh-CN" b="1" dirty="0" smtClean="0">
                <a:solidFill>
                  <a:srgbClr val="FF0000"/>
                </a:solidFill>
              </a:rPr>
              <a:t>for </a:t>
            </a:r>
            <a:r>
              <a:rPr lang="zh-CN" altLang="en-US" b="1" dirty="0" smtClean="0"/>
              <a:t>语句格式</a:t>
            </a:r>
            <a:r>
              <a:rPr lang="en-US" altLang="zh-CN" b="1" dirty="0" smtClean="0"/>
              <a:t>:</a:t>
            </a:r>
            <a:endParaRPr lang="en-US" altLang="zh-CN" b="1" dirty="0"/>
          </a:p>
          <a:p>
            <a:pPr indent="358775"/>
            <a:r>
              <a:rPr lang="en-US" altLang="zh-CN" dirty="0" smtClean="0">
                <a:solidFill>
                  <a:srgbClr val="FF0000"/>
                </a:solidFill>
              </a:rPr>
              <a:t>for </a:t>
            </a:r>
            <a:r>
              <a:rPr lang="en-US" altLang="zh-CN" b="1" dirty="0" smtClean="0">
                <a:solidFill>
                  <a:srgbClr val="0000FF"/>
                </a:solidFill>
              </a:rPr>
              <a:t>(</a:t>
            </a:r>
            <a:r>
              <a:rPr lang="en-US" altLang="zh-CN" dirty="0" smtClean="0">
                <a:solidFill>
                  <a:srgbClr val="FF3399"/>
                </a:solidFill>
              </a:rPr>
              <a:t>[initializer]</a:t>
            </a:r>
            <a:r>
              <a:rPr lang="en-US" altLang="zh-CN" b="1" dirty="0" smtClean="0">
                <a:solidFill>
                  <a:srgbClr val="0000FF"/>
                </a:solidFill>
              </a:rPr>
              <a:t>;</a:t>
            </a:r>
            <a:r>
              <a:rPr lang="en-US" altLang="zh-CN" dirty="0" smtClean="0">
                <a:solidFill>
                  <a:srgbClr val="FF0000"/>
                </a:solidFill>
              </a:rPr>
              <a:t> </a:t>
            </a:r>
            <a:r>
              <a:rPr lang="en-US" altLang="zh-CN" dirty="0" smtClean="0">
                <a:solidFill>
                  <a:srgbClr val="FF3399"/>
                </a:solidFill>
              </a:rPr>
              <a:t>[condition]</a:t>
            </a:r>
            <a:r>
              <a:rPr lang="en-US" altLang="zh-CN" b="1" dirty="0" smtClean="0">
                <a:solidFill>
                  <a:srgbClr val="0000FF"/>
                </a:solidFill>
              </a:rPr>
              <a:t>; </a:t>
            </a:r>
            <a:r>
              <a:rPr lang="en-US" altLang="zh-CN" dirty="0" smtClean="0">
                <a:solidFill>
                  <a:srgbClr val="FF3399"/>
                </a:solidFill>
              </a:rPr>
              <a:t>[expression]</a:t>
            </a:r>
            <a:r>
              <a:rPr lang="en-US" altLang="zh-CN" b="1" dirty="0" smtClean="0">
                <a:solidFill>
                  <a:srgbClr val="0000FF"/>
                </a:solidFill>
              </a:rPr>
              <a:t>)</a:t>
            </a:r>
            <a:endParaRPr lang="en-US" altLang="zh-CN" b="1" dirty="0">
              <a:solidFill>
                <a:srgbClr val="0000FF"/>
              </a:solidFill>
            </a:endParaRPr>
          </a:p>
          <a:p>
            <a:pPr indent="715963">
              <a:spcBef>
                <a:spcPts val="576"/>
              </a:spcBef>
              <a:spcAft>
                <a:spcPts val="1200"/>
              </a:spcAft>
            </a:pPr>
            <a:r>
              <a:rPr lang="en-US" altLang="zh-CN" dirty="0">
                <a:solidFill>
                  <a:srgbClr val="FF3399"/>
                </a:solidFill>
              </a:rPr>
              <a:t>[statement]</a:t>
            </a:r>
          </a:p>
          <a:p>
            <a:r>
              <a:rPr lang="zh-CN" altLang="en-US" b="1" dirty="0" smtClean="0"/>
              <a:t>执行</a:t>
            </a:r>
            <a:r>
              <a:rPr lang="en-US" altLang="zh-CN" b="1" dirty="0" smtClean="0"/>
              <a:t>:</a:t>
            </a:r>
          </a:p>
          <a:p>
            <a:r>
              <a:rPr lang="en-US" altLang="zh-CN" dirty="0" smtClean="0">
                <a:solidFill>
                  <a:srgbClr val="0000FF"/>
                </a:solidFill>
              </a:rPr>
              <a:t>1. </a:t>
            </a:r>
            <a:r>
              <a:rPr lang="en-US" altLang="zh-CN" dirty="0" smtClean="0">
                <a:solidFill>
                  <a:srgbClr val="FF3399"/>
                </a:solidFill>
              </a:rPr>
              <a:t>[initializer] </a:t>
            </a:r>
            <a:r>
              <a:rPr lang="zh-CN" altLang="en-US" dirty="0" smtClean="0"/>
              <a:t>仅被</a:t>
            </a:r>
            <a:r>
              <a:rPr lang="zh-CN" altLang="en-US" b="1" dirty="0" smtClean="0">
                <a:solidFill>
                  <a:srgbClr val="0000FF"/>
                </a:solidFill>
              </a:rPr>
              <a:t>执行一次</a:t>
            </a:r>
            <a:r>
              <a:rPr lang="en-US" altLang="zh-CN" dirty="0" smtClean="0"/>
              <a:t>, </a:t>
            </a:r>
            <a:r>
              <a:rPr lang="zh-CN" altLang="en-US" dirty="0" smtClean="0"/>
              <a:t>用于</a:t>
            </a:r>
            <a:r>
              <a:rPr lang="zh-CN" altLang="en-US" dirty="0" smtClean="0">
                <a:solidFill>
                  <a:srgbClr val="0000FF"/>
                </a:solidFill>
              </a:rPr>
              <a:t>变量的定义</a:t>
            </a:r>
            <a:r>
              <a:rPr lang="zh-CN" altLang="en-US" dirty="0" smtClean="0"/>
              <a:t>、</a:t>
            </a:r>
            <a:r>
              <a:rPr lang="zh-CN" altLang="en-US" dirty="0" smtClean="0">
                <a:solidFill>
                  <a:srgbClr val="0000FF"/>
                </a:solidFill>
              </a:rPr>
              <a:t>初始化</a:t>
            </a:r>
            <a:r>
              <a:rPr lang="zh-CN" altLang="en-US" dirty="0" smtClean="0"/>
              <a:t>或</a:t>
            </a:r>
            <a:r>
              <a:rPr lang="zh-CN" altLang="en-US" dirty="0" smtClean="0">
                <a:solidFill>
                  <a:srgbClr val="0000FF"/>
                </a:solidFill>
              </a:rPr>
              <a:t>赋值</a:t>
            </a:r>
            <a:r>
              <a:rPr lang="zh-CN" altLang="en-US" dirty="0" smtClean="0"/>
              <a:t>。</a:t>
            </a:r>
            <a:r>
              <a:rPr lang="en-US" altLang="zh-CN" dirty="0" smtClean="0"/>
              <a:t> </a:t>
            </a:r>
          </a:p>
          <a:p>
            <a:r>
              <a:rPr lang="en-US" altLang="zh-CN" dirty="0" smtClean="0">
                <a:solidFill>
                  <a:srgbClr val="0000FF"/>
                </a:solidFill>
              </a:rPr>
              <a:t>2</a:t>
            </a:r>
            <a:r>
              <a:rPr lang="en-US" altLang="zh-CN" dirty="0" smtClean="0"/>
              <a:t>. </a:t>
            </a:r>
            <a:r>
              <a:rPr lang="zh-CN" altLang="en-US" dirty="0" smtClean="0"/>
              <a:t>测试条件表达式 </a:t>
            </a:r>
            <a:r>
              <a:rPr lang="en-US" altLang="zh-CN" dirty="0" smtClean="0">
                <a:solidFill>
                  <a:srgbClr val="FF3399"/>
                </a:solidFill>
              </a:rPr>
              <a:t>[condition] </a:t>
            </a:r>
            <a:r>
              <a:rPr lang="zh-CN" altLang="en-US" dirty="0" smtClean="0"/>
              <a:t>的逻辑值。若其值为</a:t>
            </a:r>
            <a:r>
              <a:rPr lang="en-US" altLang="zh-CN" dirty="0" smtClean="0"/>
              <a:t> </a:t>
            </a:r>
            <a:r>
              <a:rPr lang="en-US" altLang="zh-CN" dirty="0" smtClean="0">
                <a:solidFill>
                  <a:srgbClr val="FF0000"/>
                </a:solidFill>
              </a:rPr>
              <a:t>true</a:t>
            </a:r>
            <a:r>
              <a:rPr lang="en-US" altLang="zh-CN" dirty="0" smtClean="0"/>
              <a:t>, </a:t>
            </a:r>
            <a:r>
              <a:rPr lang="zh-CN" altLang="en-US" dirty="0" smtClean="0"/>
              <a:t>则执行循环体</a:t>
            </a:r>
            <a:r>
              <a:rPr lang="en-US" altLang="zh-CN" dirty="0" smtClean="0"/>
              <a:t> </a:t>
            </a:r>
            <a:r>
              <a:rPr lang="en-US" altLang="zh-CN" dirty="0" smtClean="0">
                <a:solidFill>
                  <a:srgbClr val="FF3399"/>
                </a:solidFill>
              </a:rPr>
              <a:t>[statement]</a:t>
            </a:r>
            <a:r>
              <a:rPr lang="en-US" altLang="zh-CN" dirty="0" smtClean="0"/>
              <a:t>; </a:t>
            </a:r>
            <a:r>
              <a:rPr lang="zh-CN" altLang="en-US" dirty="0" smtClean="0"/>
              <a:t>否则</a:t>
            </a:r>
            <a:r>
              <a:rPr lang="en-US" altLang="zh-CN" dirty="0" smtClean="0"/>
              <a:t>, </a:t>
            </a:r>
            <a:r>
              <a:rPr lang="zh-CN" altLang="en-US" dirty="0" smtClean="0"/>
              <a:t>结束</a:t>
            </a:r>
            <a:r>
              <a:rPr lang="en-US" altLang="zh-CN" dirty="0" smtClean="0"/>
              <a:t> </a:t>
            </a:r>
            <a:r>
              <a:rPr lang="en-US" altLang="zh-CN" dirty="0" smtClean="0">
                <a:solidFill>
                  <a:srgbClr val="FF0000"/>
                </a:solidFill>
              </a:rPr>
              <a:t>for</a:t>
            </a:r>
            <a:r>
              <a:rPr lang="en-US" altLang="zh-CN" dirty="0" smtClean="0"/>
              <a:t> </a:t>
            </a:r>
            <a:r>
              <a:rPr lang="zh-CN" altLang="en-US" dirty="0" smtClean="0"/>
              <a:t>循环的执行。</a:t>
            </a:r>
            <a:endParaRPr lang="en-US" altLang="zh-CN" dirty="0" smtClean="0"/>
          </a:p>
          <a:p>
            <a:r>
              <a:rPr lang="en-US" altLang="zh-CN" dirty="0" smtClean="0">
                <a:solidFill>
                  <a:srgbClr val="0000FF"/>
                </a:solidFill>
              </a:rPr>
              <a:t>3.</a:t>
            </a:r>
            <a:r>
              <a:rPr lang="en-US" altLang="zh-CN" dirty="0" smtClean="0"/>
              <a:t> </a:t>
            </a:r>
            <a:r>
              <a:rPr lang="en-US" altLang="zh-CN" dirty="0" smtClean="0">
                <a:solidFill>
                  <a:srgbClr val="FF3399"/>
                </a:solidFill>
              </a:rPr>
              <a:t>[expression] </a:t>
            </a:r>
            <a:r>
              <a:rPr lang="zh-CN" altLang="en-US" dirty="0" smtClean="0"/>
              <a:t>在每次循环体执行完后被执行。</a:t>
            </a:r>
            <a:endParaRPr lang="en-US" altLang="zh-CN" dirty="0" smtClean="0"/>
          </a:p>
          <a:p>
            <a:r>
              <a:rPr lang="en-US" altLang="zh-CN" dirty="0" smtClean="0">
                <a:solidFill>
                  <a:srgbClr val="0000FF"/>
                </a:solidFill>
              </a:rPr>
              <a:t>4.</a:t>
            </a:r>
            <a:r>
              <a:rPr lang="en-US" altLang="zh-CN" dirty="0" smtClean="0"/>
              <a:t> </a:t>
            </a:r>
            <a:r>
              <a:rPr lang="zh-CN" altLang="en-US" dirty="0" smtClean="0"/>
              <a:t>执行完 </a:t>
            </a:r>
            <a:r>
              <a:rPr lang="en-US" altLang="zh-CN" dirty="0" smtClean="0">
                <a:solidFill>
                  <a:srgbClr val="FF3399"/>
                </a:solidFill>
              </a:rPr>
              <a:t>[expression] </a:t>
            </a:r>
            <a:r>
              <a:rPr lang="zh-CN" altLang="en-US" dirty="0" smtClean="0"/>
              <a:t>后</a:t>
            </a:r>
            <a:r>
              <a:rPr lang="en-US" altLang="zh-CN" dirty="0"/>
              <a:t>, </a:t>
            </a:r>
            <a:r>
              <a:rPr lang="zh-CN" altLang="en-US" dirty="0" smtClean="0"/>
              <a:t>继续测试条件表达式 </a:t>
            </a:r>
            <a:r>
              <a:rPr lang="en-US" altLang="zh-CN" dirty="0" smtClean="0">
                <a:solidFill>
                  <a:srgbClr val="FF3399"/>
                </a:solidFill>
              </a:rPr>
              <a:t>[condition]</a:t>
            </a:r>
            <a:r>
              <a:rPr lang="zh-CN" altLang="en-US" dirty="0" smtClean="0"/>
              <a:t>。</a:t>
            </a:r>
            <a:endParaRPr lang="en-US" altLang="zh-CN" dirty="0" smtClean="0"/>
          </a:p>
          <a:p>
            <a:r>
              <a:rPr lang="en-US" altLang="zh-CN" dirty="0" smtClean="0">
                <a:solidFill>
                  <a:srgbClr val="0000FF"/>
                </a:solidFill>
              </a:rPr>
              <a:t>5. </a:t>
            </a:r>
            <a:r>
              <a:rPr lang="zh-CN" altLang="en-US" dirty="0" smtClean="0"/>
              <a:t>重复步骤 </a:t>
            </a:r>
            <a:r>
              <a:rPr lang="en-US" altLang="zh-CN" dirty="0" smtClean="0">
                <a:solidFill>
                  <a:srgbClr val="0000FF"/>
                </a:solidFill>
              </a:rPr>
              <a:t>2 - 4</a:t>
            </a:r>
            <a:endParaRPr lang="en-US" altLang="zh-CN" dirty="0">
              <a:solidFill>
                <a:srgbClr val="0000FF"/>
              </a:solidFill>
            </a:endParaRPr>
          </a:p>
        </p:txBody>
      </p:sp>
      <p:sp>
        <p:nvSpPr>
          <p:cNvPr id="3" name="标题 2"/>
          <p:cNvSpPr>
            <a:spLocks noGrp="1"/>
          </p:cNvSpPr>
          <p:nvPr>
            <p:ph type="title"/>
          </p:nvPr>
        </p:nvSpPr>
        <p:spPr/>
        <p:txBody>
          <a:bodyPr/>
          <a:lstStyle/>
          <a:p>
            <a:r>
              <a:rPr lang="en-US" altLang="zh-CN" dirty="0"/>
              <a:t>8. for </a:t>
            </a:r>
            <a:r>
              <a:rPr lang="zh-CN" altLang="en-US" dirty="0"/>
              <a:t>语句</a:t>
            </a:r>
          </a:p>
        </p:txBody>
      </p:sp>
      <p:sp>
        <p:nvSpPr>
          <p:cNvPr id="5" name="任意多边形 4"/>
          <p:cNvSpPr/>
          <p:nvPr/>
        </p:nvSpPr>
        <p:spPr>
          <a:xfrm>
            <a:off x="2062699" y="1555347"/>
            <a:ext cx="1150070" cy="169898"/>
          </a:xfrm>
          <a:custGeom>
            <a:avLst/>
            <a:gdLst>
              <a:gd name="connsiteX0" fmla="*/ 0 w 1150070"/>
              <a:gd name="connsiteY0" fmla="*/ 141618 h 169898"/>
              <a:gd name="connsiteX1" fmla="*/ 537328 w 1150070"/>
              <a:gd name="connsiteY1" fmla="*/ 216 h 169898"/>
              <a:gd name="connsiteX2" fmla="*/ 1150070 w 1150070"/>
              <a:gd name="connsiteY2" fmla="*/ 169898 h 169898"/>
            </a:gdLst>
            <a:ahLst/>
            <a:cxnLst>
              <a:cxn ang="0">
                <a:pos x="connsiteX0" y="connsiteY0"/>
              </a:cxn>
              <a:cxn ang="0">
                <a:pos x="connsiteX1" y="connsiteY1"/>
              </a:cxn>
              <a:cxn ang="0">
                <a:pos x="connsiteX2" y="connsiteY2"/>
              </a:cxn>
            </a:cxnLst>
            <a:rect l="l" t="t" r="r" b="b"/>
            <a:pathLst>
              <a:path w="1150070" h="169898">
                <a:moveTo>
                  <a:pt x="0" y="141618"/>
                </a:moveTo>
                <a:cubicBezTo>
                  <a:pt x="172825" y="68560"/>
                  <a:pt x="345650" y="-4497"/>
                  <a:pt x="537328" y="216"/>
                </a:cubicBezTo>
                <a:cubicBezTo>
                  <a:pt x="729006" y="4929"/>
                  <a:pt x="939538" y="87413"/>
                  <a:pt x="1150070" y="169898"/>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998481" y="2156506"/>
            <a:ext cx="3374796" cy="649554"/>
          </a:xfrm>
          <a:custGeom>
            <a:avLst/>
            <a:gdLst>
              <a:gd name="connsiteX0" fmla="*/ 0 w 3374796"/>
              <a:gd name="connsiteY0" fmla="*/ 527901 h 649554"/>
              <a:gd name="connsiteX1" fmla="*/ 2045617 w 3374796"/>
              <a:gd name="connsiteY1" fmla="*/ 612742 h 649554"/>
              <a:gd name="connsiteX2" fmla="*/ 3374796 w 3374796"/>
              <a:gd name="connsiteY2" fmla="*/ 0 h 649554"/>
            </a:gdLst>
            <a:ahLst/>
            <a:cxnLst>
              <a:cxn ang="0">
                <a:pos x="connsiteX0" y="connsiteY0"/>
              </a:cxn>
              <a:cxn ang="0">
                <a:pos x="connsiteX1" y="connsiteY1"/>
              </a:cxn>
              <a:cxn ang="0">
                <a:pos x="connsiteX2" y="connsiteY2"/>
              </a:cxn>
            </a:cxnLst>
            <a:rect l="l" t="t" r="r" b="b"/>
            <a:pathLst>
              <a:path w="3374796" h="649554">
                <a:moveTo>
                  <a:pt x="0" y="527901"/>
                </a:moveTo>
                <a:cubicBezTo>
                  <a:pt x="741575" y="614313"/>
                  <a:pt x="1483151" y="700725"/>
                  <a:pt x="2045617" y="612742"/>
                </a:cubicBezTo>
                <a:cubicBezTo>
                  <a:pt x="2608083" y="524759"/>
                  <a:pt x="2991439" y="262379"/>
                  <a:pt x="3374796" y="0"/>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808428" y="1437212"/>
            <a:ext cx="1527143" cy="320825"/>
          </a:xfrm>
          <a:custGeom>
            <a:avLst/>
            <a:gdLst>
              <a:gd name="connsiteX0" fmla="*/ 1527143 w 1527143"/>
              <a:gd name="connsiteY0" fmla="*/ 320825 h 320825"/>
              <a:gd name="connsiteX1" fmla="*/ 707011 w 1527143"/>
              <a:gd name="connsiteY1" fmla="*/ 314 h 320825"/>
              <a:gd name="connsiteX2" fmla="*/ 0 w 1527143"/>
              <a:gd name="connsiteY2" fmla="*/ 273691 h 320825"/>
            </a:gdLst>
            <a:ahLst/>
            <a:cxnLst>
              <a:cxn ang="0">
                <a:pos x="connsiteX0" y="connsiteY0"/>
              </a:cxn>
              <a:cxn ang="0">
                <a:pos x="connsiteX1" y="connsiteY1"/>
              </a:cxn>
              <a:cxn ang="0">
                <a:pos x="connsiteX2" y="connsiteY2"/>
              </a:cxn>
            </a:cxnLst>
            <a:rect l="l" t="t" r="r" b="b"/>
            <a:pathLst>
              <a:path w="1527143" h="320825">
                <a:moveTo>
                  <a:pt x="1527143" y="320825"/>
                </a:moveTo>
                <a:cubicBezTo>
                  <a:pt x="1244339" y="164497"/>
                  <a:pt x="961535" y="8170"/>
                  <a:pt x="707011" y="314"/>
                </a:cubicBezTo>
                <a:cubicBezTo>
                  <a:pt x="452487" y="-7542"/>
                  <a:pt x="226243" y="133074"/>
                  <a:pt x="0" y="273691"/>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sp>
        <p:nvSpPr>
          <p:cNvPr id="10" name="任意多边形 9"/>
          <p:cNvSpPr/>
          <p:nvPr/>
        </p:nvSpPr>
        <p:spPr>
          <a:xfrm>
            <a:off x="1989056" y="2102177"/>
            <a:ext cx="1423447" cy="160256"/>
          </a:xfrm>
          <a:custGeom>
            <a:avLst/>
            <a:gdLst>
              <a:gd name="connsiteX0" fmla="*/ 1423447 w 1423447"/>
              <a:gd name="connsiteY0" fmla="*/ 0 h 160256"/>
              <a:gd name="connsiteX1" fmla="*/ 452486 w 1423447"/>
              <a:gd name="connsiteY1" fmla="*/ 28281 h 160256"/>
              <a:gd name="connsiteX2" fmla="*/ 0 w 1423447"/>
              <a:gd name="connsiteY2" fmla="*/ 160256 h 160256"/>
            </a:gdLst>
            <a:ahLst/>
            <a:cxnLst>
              <a:cxn ang="0">
                <a:pos x="connsiteX0" y="connsiteY0"/>
              </a:cxn>
              <a:cxn ang="0">
                <a:pos x="connsiteX1" y="connsiteY1"/>
              </a:cxn>
              <a:cxn ang="0">
                <a:pos x="connsiteX2" y="connsiteY2"/>
              </a:cxn>
            </a:cxnLst>
            <a:rect l="l" t="t" r="r" b="b"/>
            <a:pathLst>
              <a:path w="1423447" h="160256">
                <a:moveTo>
                  <a:pt x="1423447" y="0"/>
                </a:moveTo>
                <a:cubicBezTo>
                  <a:pt x="1056587" y="786"/>
                  <a:pt x="689727" y="1572"/>
                  <a:pt x="452486" y="28281"/>
                </a:cubicBezTo>
                <a:cubicBezTo>
                  <a:pt x="215245" y="54990"/>
                  <a:pt x="107622" y="107623"/>
                  <a:pt x="0" y="160256"/>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625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标注 3"/>
          <p:cNvSpPr/>
          <p:nvPr/>
        </p:nvSpPr>
        <p:spPr>
          <a:xfrm>
            <a:off x="539552" y="5733256"/>
            <a:ext cx="2592288" cy="576064"/>
          </a:xfrm>
          <a:prstGeom prst="wedgeRectCallout">
            <a:avLst>
              <a:gd name="adj1" fmla="val -15374"/>
              <a:gd name="adj2" fmla="val -28410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循环控制变量初始化</a:t>
            </a:r>
            <a:endPar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标注 6"/>
          <p:cNvSpPr/>
          <p:nvPr/>
        </p:nvSpPr>
        <p:spPr>
          <a:xfrm>
            <a:off x="3347864" y="5733256"/>
            <a:ext cx="2592288" cy="576064"/>
          </a:xfrm>
          <a:prstGeom prst="wedgeRectCallout">
            <a:avLst>
              <a:gd name="adj1" fmla="val -83846"/>
              <a:gd name="adj2" fmla="val -27949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循环测试条件</a:t>
            </a:r>
            <a:endPar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标注 7"/>
          <p:cNvSpPr/>
          <p:nvPr/>
        </p:nvSpPr>
        <p:spPr>
          <a:xfrm>
            <a:off x="3680464" y="2420888"/>
            <a:ext cx="2592288" cy="576064"/>
          </a:xfrm>
          <a:prstGeom prst="wedgeRectCallout">
            <a:avLst>
              <a:gd name="adj1" fmla="val -47142"/>
              <a:gd name="adj2" fmla="val 25887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修改循环控制变量</a:t>
            </a:r>
            <a:endParaRPr lang="zh-CN" altLang="en-US" sz="22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p:txBody>
          <a:bodyPr/>
          <a:lstStyle/>
          <a:p>
            <a:r>
              <a:rPr lang="en-US" altLang="zh-CN" dirty="0"/>
              <a:t>8. for </a:t>
            </a:r>
            <a:r>
              <a:rPr lang="zh-CN" altLang="en-US" dirty="0"/>
              <a:t>语句</a:t>
            </a:r>
          </a:p>
        </p:txBody>
      </p:sp>
      <p:cxnSp>
        <p:nvCxnSpPr>
          <p:cNvPr id="6" name="直接连接符 5"/>
          <p:cNvCxnSpPr/>
          <p:nvPr/>
        </p:nvCxnSpPr>
        <p:spPr>
          <a:xfrm>
            <a:off x="1223628" y="4293096"/>
            <a:ext cx="6480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979712" y="4293096"/>
            <a:ext cx="9361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059832" y="4293096"/>
            <a:ext cx="6480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内容占位符 1"/>
          <p:cNvSpPr>
            <a:spLocks noGrp="1"/>
          </p:cNvSpPr>
          <p:nvPr>
            <p:ph idx="1"/>
          </p:nvPr>
        </p:nvSpPr>
        <p:spPr>
          <a:xfrm>
            <a:off x="323528" y="1038743"/>
            <a:ext cx="8496944" cy="5630617"/>
          </a:xfrm>
        </p:spPr>
        <p:txBody>
          <a:bodyPr>
            <a:normAutofit/>
          </a:bodyPr>
          <a:lstStyle/>
          <a:p>
            <a:pPr>
              <a:spcAft>
                <a:spcPts val="1800"/>
              </a:spcAft>
            </a:pPr>
            <a:r>
              <a:rPr lang="zh-CN" altLang="en-US" b="1" dirty="0" smtClean="0"/>
              <a:t>例</a:t>
            </a:r>
            <a:r>
              <a:rPr lang="en-US" altLang="zh-CN" b="1" dirty="0" smtClean="0"/>
              <a:t>: </a:t>
            </a:r>
            <a:r>
              <a:rPr lang="zh-CN" altLang="en-US" dirty="0" smtClean="0"/>
              <a:t>计算 </a:t>
            </a:r>
            <a:r>
              <a:rPr lang="en-US" altLang="zh-CN" dirty="0" smtClean="0"/>
              <a:t>1+2+3</a:t>
            </a:r>
            <a:r>
              <a:rPr lang="en-US" altLang="zh-CN" dirty="0"/>
              <a:t>+…+</a:t>
            </a:r>
            <a:r>
              <a:rPr lang="en-US" altLang="zh-CN" dirty="0" smtClean="0"/>
              <a:t>100 </a:t>
            </a:r>
            <a:r>
              <a:rPr lang="zh-CN" altLang="en-US" dirty="0" smtClean="0"/>
              <a:t>的值。</a:t>
            </a:r>
            <a:endParaRPr lang="en-US" altLang="zh-CN" dirty="0"/>
          </a:p>
          <a:p>
            <a:pPr>
              <a:lnSpc>
                <a:spcPct val="10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10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100000"/>
              </a:lnSpc>
              <a:spcBef>
                <a:spcPts val="0"/>
              </a:spcBef>
            </a:pPr>
            <a:r>
              <a:rPr lang="en-US" altLang="zh-CN" dirty="0"/>
              <a:t>{</a:t>
            </a:r>
          </a:p>
          <a:p>
            <a:pPr indent="358775">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sum = </a:t>
            </a:r>
            <a:r>
              <a:rPr lang="en-US" altLang="zh-CN" dirty="0">
                <a:solidFill>
                  <a:srgbClr val="FF0000"/>
                </a:solidFill>
              </a:rPr>
              <a:t>0</a:t>
            </a:r>
            <a:r>
              <a:rPr lang="en-US" altLang="zh-CN" dirty="0"/>
              <a:t>;       </a:t>
            </a:r>
            <a:r>
              <a:rPr lang="en-US" altLang="zh-CN" dirty="0">
                <a:solidFill>
                  <a:srgbClr val="00B050"/>
                </a:solidFill>
              </a:rPr>
              <a:t>// </a:t>
            </a:r>
            <a:r>
              <a:rPr lang="zh-CN" altLang="en-US" dirty="0" smtClean="0">
                <a:solidFill>
                  <a:srgbClr val="00B050"/>
                </a:solidFill>
              </a:rPr>
              <a:t>累加器</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0</a:t>
            </a:r>
            <a:endParaRPr lang="en-US" altLang="zh-CN" dirty="0">
              <a:solidFill>
                <a:srgbClr val="00B050"/>
              </a:solidFill>
            </a:endParaRPr>
          </a:p>
          <a:p>
            <a:pPr indent="358775">
              <a:lnSpc>
                <a:spcPct val="100000"/>
              </a:lnSpc>
              <a:spcBef>
                <a:spcPts val="0"/>
              </a:spcBef>
            </a:pPr>
            <a:r>
              <a:rPr lang="en-US" altLang="zh-CN" dirty="0" err="1">
                <a:solidFill>
                  <a:srgbClr val="0000FF"/>
                </a:solidFill>
              </a:rPr>
              <a:t>int</a:t>
            </a:r>
            <a:r>
              <a:rPr lang="en-US" altLang="zh-CN" dirty="0"/>
              <a:t> </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循环控制变量</a:t>
            </a:r>
            <a:endParaRPr lang="en-US" altLang="zh-CN" dirty="0">
              <a:solidFill>
                <a:srgbClr val="00B050"/>
              </a:solidFill>
            </a:endParaRP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t>i</a:t>
            </a:r>
            <a:r>
              <a:rPr lang="en-US" altLang="zh-CN" dirty="0" smtClean="0"/>
              <a:t> = 1</a:t>
            </a:r>
            <a:r>
              <a:rPr lang="en-US" altLang="zh-CN" b="1" dirty="0" smtClean="0">
                <a:solidFill>
                  <a:srgbClr val="FF0000"/>
                </a:solidFill>
              </a:rPr>
              <a:t>;</a:t>
            </a:r>
            <a:r>
              <a:rPr lang="en-US" altLang="zh-CN" dirty="0" smtClean="0"/>
              <a:t> </a:t>
            </a:r>
            <a:r>
              <a:rPr lang="en-US" altLang="zh-CN" dirty="0" err="1" smtClean="0"/>
              <a:t>i</a:t>
            </a:r>
            <a:r>
              <a:rPr lang="en-US" altLang="zh-CN" dirty="0" smtClean="0"/>
              <a:t>&lt;=100</a:t>
            </a:r>
            <a:r>
              <a:rPr lang="en-US" altLang="zh-CN" b="1" dirty="0" smtClean="0">
                <a:solidFill>
                  <a:srgbClr val="FF0000"/>
                </a:solidFill>
              </a:rPr>
              <a:t>;</a:t>
            </a:r>
            <a:r>
              <a:rPr lang="en-US" altLang="zh-CN" dirty="0" smtClean="0"/>
              <a:t> ++</a:t>
            </a:r>
            <a:r>
              <a:rPr lang="en-US" altLang="zh-CN" dirty="0" err="1" smtClean="0"/>
              <a:t>i</a:t>
            </a:r>
            <a:r>
              <a:rPr lang="en-US" altLang="zh-CN" dirty="0" smtClean="0"/>
              <a:t>)  </a:t>
            </a:r>
            <a:endParaRPr lang="en-US" altLang="zh-CN" dirty="0">
              <a:solidFill>
                <a:srgbClr val="00B050"/>
              </a:solidFill>
            </a:endParaRPr>
          </a:p>
          <a:p>
            <a:pPr indent="715963">
              <a:lnSpc>
                <a:spcPct val="100000"/>
              </a:lnSpc>
              <a:spcBef>
                <a:spcPts val="0"/>
              </a:spcBef>
            </a:pPr>
            <a:r>
              <a:rPr lang="en-US" altLang="zh-CN" dirty="0" smtClean="0"/>
              <a:t>sum += </a:t>
            </a:r>
            <a:r>
              <a:rPr lang="en-US" altLang="zh-CN" dirty="0" err="1" smtClean="0"/>
              <a:t>i</a:t>
            </a:r>
            <a:r>
              <a:rPr lang="en-US" altLang="zh-CN" dirty="0"/>
              <a:t>;   </a:t>
            </a:r>
            <a:r>
              <a:rPr lang="en-US" altLang="zh-CN" dirty="0" smtClean="0"/>
              <a:t>   </a:t>
            </a:r>
            <a:r>
              <a:rPr lang="en-US" altLang="zh-CN" dirty="0" smtClean="0">
                <a:solidFill>
                  <a:srgbClr val="00B050"/>
                </a:solidFill>
              </a:rPr>
              <a:t>// </a:t>
            </a:r>
            <a:r>
              <a:rPr lang="zh-CN" altLang="en-US" dirty="0" smtClean="0">
                <a:solidFill>
                  <a:srgbClr val="00B050"/>
                </a:solidFill>
              </a:rPr>
              <a:t>累加过程</a:t>
            </a:r>
            <a:r>
              <a:rPr lang="en-US" altLang="zh-CN" dirty="0" smtClean="0">
                <a:solidFill>
                  <a:srgbClr val="00B050"/>
                </a:solidFill>
              </a:rPr>
              <a:t> (</a:t>
            </a:r>
            <a:r>
              <a:rPr lang="zh-CN" altLang="en-US" dirty="0" smtClean="0">
                <a:solidFill>
                  <a:srgbClr val="00B050"/>
                </a:solidFill>
              </a:rPr>
              <a:t>或</a:t>
            </a:r>
            <a:r>
              <a:rPr lang="en-US" altLang="zh-CN" dirty="0" smtClean="0">
                <a:solidFill>
                  <a:srgbClr val="00B050"/>
                </a:solidFill>
              </a:rPr>
              <a:t> </a:t>
            </a:r>
            <a:r>
              <a:rPr lang="en-US" altLang="zh-CN" dirty="0">
                <a:solidFill>
                  <a:srgbClr val="00B050"/>
                </a:solidFill>
              </a:rPr>
              <a:t>sum </a:t>
            </a:r>
            <a:r>
              <a:rPr lang="en-US" altLang="zh-CN" dirty="0" smtClean="0">
                <a:solidFill>
                  <a:srgbClr val="00B050"/>
                </a:solidFill>
              </a:rPr>
              <a:t>= sum + </a:t>
            </a:r>
            <a:r>
              <a:rPr lang="en-US" altLang="zh-CN" dirty="0" err="1" smtClean="0">
                <a:solidFill>
                  <a:srgbClr val="00B050"/>
                </a:solidFill>
              </a:rPr>
              <a:t>i</a:t>
            </a:r>
            <a:r>
              <a:rPr lang="en-US" altLang="zh-CN" dirty="0">
                <a:solidFill>
                  <a:srgbClr val="00B050"/>
                </a:solidFill>
              </a:rPr>
              <a:t>;)</a:t>
            </a:r>
          </a:p>
          <a:p>
            <a:pPr indent="358775">
              <a:lnSpc>
                <a:spcPct val="100000"/>
              </a:lnSpc>
              <a:spcBef>
                <a:spcPts val="0"/>
              </a:spcBef>
            </a:pPr>
            <a:r>
              <a:rPr lang="en-US" altLang="zh-CN" dirty="0" err="1" smtClean="0"/>
              <a:t>cout</a:t>
            </a:r>
            <a:r>
              <a:rPr lang="en-US" altLang="zh-CN" dirty="0"/>
              <a:t>&lt;&lt;</a:t>
            </a:r>
            <a:r>
              <a:rPr lang="en-US" altLang="zh-CN" dirty="0">
                <a:solidFill>
                  <a:schemeClr val="accent6">
                    <a:lumMod val="75000"/>
                  </a:schemeClr>
                </a:solidFill>
              </a:rPr>
              <a:t>“Sum = ”</a:t>
            </a:r>
            <a:r>
              <a:rPr lang="en-US" altLang="zh-CN" dirty="0"/>
              <a:t>&lt;&lt;sum&lt;&lt;</a:t>
            </a:r>
            <a:r>
              <a:rPr lang="en-US" altLang="zh-CN" dirty="0" err="1"/>
              <a:t>endl</a:t>
            </a:r>
            <a:r>
              <a:rPr lang="en-US" altLang="zh-CN" dirty="0"/>
              <a:t>;</a:t>
            </a:r>
          </a:p>
          <a:p>
            <a:pPr indent="358775">
              <a:lnSpc>
                <a:spcPct val="100000"/>
              </a:lnSpc>
              <a:spcBef>
                <a:spcPts val="0"/>
              </a:spcBef>
            </a:pPr>
            <a:r>
              <a:rPr lang="en-US" altLang="zh-CN" dirty="0">
                <a:solidFill>
                  <a:srgbClr val="0000FF"/>
                </a:solidFill>
              </a:rPr>
              <a:t>return</a:t>
            </a:r>
            <a:r>
              <a:rPr lang="en-US" altLang="zh-CN" dirty="0"/>
              <a:t> 0;</a:t>
            </a:r>
          </a:p>
          <a:p>
            <a:pPr>
              <a:lnSpc>
                <a:spcPct val="100000"/>
              </a:lnSpc>
              <a:spcBef>
                <a:spcPts val="0"/>
              </a:spcBef>
            </a:pPr>
            <a:r>
              <a:rPr lang="en-US" altLang="zh-CN" dirty="0" smtClean="0"/>
              <a:t>}</a:t>
            </a:r>
            <a:endParaRPr lang="zh-CN" altLang="en-US" dirty="0"/>
          </a:p>
        </p:txBody>
      </p:sp>
    </p:spTree>
    <p:extLst>
      <p:ext uri="{BB962C8B-B14F-4D97-AF65-F5344CB8AC3E}">
        <p14:creationId xmlns:p14="http://schemas.microsoft.com/office/powerpoint/2010/main" val="6475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randombar(horizontal)">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randombar(horizontal)">
                                      <p:cBhvr>
                                        <p:cTn id="58" dur="500"/>
                                        <p:tgtEl>
                                          <p:spTgt spid="1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randombar(horizontal)">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标注 3"/>
          <p:cNvSpPr/>
          <p:nvPr/>
        </p:nvSpPr>
        <p:spPr>
          <a:xfrm>
            <a:off x="473210" y="5154047"/>
            <a:ext cx="3306702" cy="576064"/>
          </a:xfrm>
          <a:prstGeom prst="wedgeRectCallout">
            <a:avLst>
              <a:gd name="adj1" fmla="val -14427"/>
              <a:gd name="adj2" fmla="val -25138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循环控制变量定义与初始化</a:t>
            </a:r>
            <a:endPar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标注 6"/>
          <p:cNvSpPr/>
          <p:nvPr/>
        </p:nvSpPr>
        <p:spPr>
          <a:xfrm>
            <a:off x="3871732" y="5154047"/>
            <a:ext cx="2592288" cy="576064"/>
          </a:xfrm>
          <a:prstGeom prst="wedgeRectCallout">
            <a:avLst>
              <a:gd name="adj1" fmla="val -84937"/>
              <a:gd name="adj2" fmla="val -25331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循环测试条件</a:t>
            </a:r>
            <a:endPar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标注 7"/>
          <p:cNvSpPr/>
          <p:nvPr/>
        </p:nvSpPr>
        <p:spPr>
          <a:xfrm>
            <a:off x="3680464" y="2420888"/>
            <a:ext cx="2592288" cy="576064"/>
          </a:xfrm>
          <a:prstGeom prst="wedgeRectCallout">
            <a:avLst>
              <a:gd name="adj1" fmla="val -31869"/>
              <a:gd name="adj2" fmla="val 20160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修改循环控制变量</a:t>
            </a:r>
            <a:endParaRPr lang="zh-CN" altLang="en-US" sz="22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p:txBody>
          <a:bodyPr/>
          <a:lstStyle/>
          <a:p>
            <a:r>
              <a:rPr lang="en-US" altLang="zh-CN" dirty="0"/>
              <a:t>8. for </a:t>
            </a:r>
            <a:r>
              <a:rPr lang="zh-CN" altLang="en-US" dirty="0"/>
              <a:t>语句</a:t>
            </a:r>
          </a:p>
        </p:txBody>
      </p:sp>
      <p:cxnSp>
        <p:nvCxnSpPr>
          <p:cNvPr id="6" name="直接连接符 5"/>
          <p:cNvCxnSpPr/>
          <p:nvPr/>
        </p:nvCxnSpPr>
        <p:spPr>
          <a:xfrm>
            <a:off x="1259632" y="3933056"/>
            <a:ext cx="9361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11760" y="3933056"/>
            <a:ext cx="9361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491880" y="3933056"/>
            <a:ext cx="6480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内容占位符 1"/>
          <p:cNvSpPr>
            <a:spLocks noGrp="1"/>
          </p:cNvSpPr>
          <p:nvPr>
            <p:ph idx="1"/>
          </p:nvPr>
        </p:nvSpPr>
        <p:spPr>
          <a:xfrm>
            <a:off x="323528" y="1038743"/>
            <a:ext cx="8496944" cy="5630617"/>
          </a:xfrm>
        </p:spPr>
        <p:txBody>
          <a:bodyPr>
            <a:normAutofit/>
          </a:bodyPr>
          <a:lstStyle/>
          <a:p>
            <a:pPr>
              <a:spcAft>
                <a:spcPts val="1800"/>
              </a:spcAft>
            </a:pPr>
            <a:r>
              <a:rPr lang="zh-CN" altLang="en-US" b="1" dirty="0" smtClean="0"/>
              <a:t>例</a:t>
            </a:r>
            <a:r>
              <a:rPr lang="en-US" altLang="zh-CN" b="1" dirty="0" smtClean="0"/>
              <a:t>: </a:t>
            </a:r>
            <a:r>
              <a:rPr lang="zh-CN" altLang="en-US" dirty="0" smtClean="0"/>
              <a:t>计算 </a:t>
            </a:r>
            <a:r>
              <a:rPr lang="en-US" altLang="zh-CN" dirty="0" smtClean="0"/>
              <a:t>1+2+3</a:t>
            </a:r>
            <a:r>
              <a:rPr lang="en-US" altLang="zh-CN" dirty="0"/>
              <a:t>+…+</a:t>
            </a:r>
            <a:r>
              <a:rPr lang="en-US" altLang="zh-CN" dirty="0" smtClean="0"/>
              <a:t>100 </a:t>
            </a:r>
            <a:r>
              <a:rPr lang="zh-CN" altLang="en-US" dirty="0" smtClean="0"/>
              <a:t>的值。</a:t>
            </a:r>
            <a:endParaRPr lang="en-US" altLang="zh-CN" dirty="0"/>
          </a:p>
          <a:p>
            <a:pPr>
              <a:lnSpc>
                <a:spcPct val="10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10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100000"/>
              </a:lnSpc>
              <a:spcBef>
                <a:spcPts val="0"/>
              </a:spcBef>
            </a:pPr>
            <a:r>
              <a:rPr lang="en-US" altLang="zh-CN" dirty="0"/>
              <a:t>{</a:t>
            </a:r>
          </a:p>
          <a:p>
            <a:pPr indent="358775">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sum = </a:t>
            </a:r>
            <a:r>
              <a:rPr lang="en-US" altLang="zh-CN" dirty="0">
                <a:solidFill>
                  <a:srgbClr val="FF0000"/>
                </a:solidFill>
              </a:rPr>
              <a:t>0</a:t>
            </a:r>
            <a:r>
              <a:rPr lang="en-US" altLang="zh-CN" dirty="0"/>
              <a:t>;       </a:t>
            </a:r>
            <a:r>
              <a:rPr lang="en-US" altLang="zh-CN" dirty="0">
                <a:solidFill>
                  <a:srgbClr val="00B050"/>
                </a:solidFill>
              </a:rPr>
              <a:t>// </a:t>
            </a:r>
            <a:r>
              <a:rPr lang="zh-CN" altLang="en-US" dirty="0" smtClean="0">
                <a:solidFill>
                  <a:srgbClr val="00B050"/>
                </a:solidFill>
              </a:rPr>
              <a:t>累加器</a:t>
            </a:r>
            <a:r>
              <a:rPr lang="en-US" altLang="zh-CN" dirty="0" smtClean="0">
                <a:solidFill>
                  <a:srgbClr val="00B050"/>
                </a:solidFill>
              </a:rPr>
              <a:t>, </a:t>
            </a:r>
            <a:r>
              <a:rPr lang="zh-CN" altLang="en-US" dirty="0" smtClean="0">
                <a:solidFill>
                  <a:srgbClr val="00B050"/>
                </a:solidFill>
              </a:rPr>
              <a:t>初始化为 </a:t>
            </a:r>
            <a:r>
              <a:rPr lang="en-US" altLang="zh-CN" dirty="0" smtClean="0">
                <a:solidFill>
                  <a:srgbClr val="00B050"/>
                </a:solidFill>
              </a:rPr>
              <a:t>0</a:t>
            </a:r>
            <a:endParaRPr lang="en-US" altLang="zh-CN" dirty="0">
              <a:solidFill>
                <a:srgbClr val="00B050"/>
              </a:solidFill>
            </a:endParaRP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 = 1</a:t>
            </a:r>
            <a:r>
              <a:rPr lang="en-US" altLang="zh-CN" b="1" dirty="0" smtClean="0">
                <a:solidFill>
                  <a:srgbClr val="FF0000"/>
                </a:solidFill>
              </a:rPr>
              <a:t>;</a:t>
            </a:r>
            <a:r>
              <a:rPr lang="en-US" altLang="zh-CN" dirty="0" smtClean="0"/>
              <a:t> </a:t>
            </a:r>
            <a:r>
              <a:rPr lang="en-US" altLang="zh-CN" dirty="0" err="1" smtClean="0"/>
              <a:t>i</a:t>
            </a:r>
            <a:r>
              <a:rPr lang="en-US" altLang="zh-CN" dirty="0" smtClean="0"/>
              <a:t>&lt;=100</a:t>
            </a:r>
            <a:r>
              <a:rPr lang="en-US" altLang="zh-CN" b="1" dirty="0" smtClean="0">
                <a:solidFill>
                  <a:srgbClr val="FF0000"/>
                </a:solidFill>
              </a:rPr>
              <a:t>;</a:t>
            </a:r>
            <a:r>
              <a:rPr lang="en-US" altLang="zh-CN" dirty="0" smtClean="0"/>
              <a:t> ++</a:t>
            </a:r>
            <a:r>
              <a:rPr lang="en-US" altLang="zh-CN" dirty="0" err="1" smtClean="0"/>
              <a:t>i</a:t>
            </a:r>
            <a:r>
              <a:rPr lang="en-US" altLang="zh-CN" dirty="0" smtClean="0"/>
              <a:t>)  </a:t>
            </a:r>
            <a:endParaRPr lang="en-US" altLang="zh-CN" dirty="0">
              <a:solidFill>
                <a:srgbClr val="00B050"/>
              </a:solidFill>
            </a:endParaRPr>
          </a:p>
          <a:p>
            <a:pPr indent="715963">
              <a:lnSpc>
                <a:spcPct val="100000"/>
              </a:lnSpc>
              <a:spcBef>
                <a:spcPts val="0"/>
              </a:spcBef>
            </a:pPr>
            <a:r>
              <a:rPr lang="en-US" altLang="zh-CN" dirty="0" smtClean="0"/>
              <a:t>sum += </a:t>
            </a:r>
            <a:r>
              <a:rPr lang="en-US" altLang="zh-CN" dirty="0" err="1" smtClean="0"/>
              <a:t>i</a:t>
            </a:r>
            <a:r>
              <a:rPr lang="en-US" altLang="zh-CN" dirty="0"/>
              <a:t>;   </a:t>
            </a:r>
            <a:r>
              <a:rPr lang="en-US" altLang="zh-CN" dirty="0" smtClean="0"/>
              <a:t>   </a:t>
            </a:r>
            <a:r>
              <a:rPr lang="en-US" altLang="zh-CN" dirty="0" smtClean="0">
                <a:solidFill>
                  <a:srgbClr val="00B050"/>
                </a:solidFill>
              </a:rPr>
              <a:t>// </a:t>
            </a:r>
            <a:r>
              <a:rPr lang="zh-CN" altLang="en-US" dirty="0" smtClean="0">
                <a:solidFill>
                  <a:srgbClr val="00B050"/>
                </a:solidFill>
              </a:rPr>
              <a:t>累加过程</a:t>
            </a:r>
            <a:r>
              <a:rPr lang="en-US" altLang="zh-CN" dirty="0" smtClean="0">
                <a:solidFill>
                  <a:srgbClr val="00B050"/>
                </a:solidFill>
              </a:rPr>
              <a:t> (</a:t>
            </a:r>
            <a:r>
              <a:rPr lang="zh-CN" altLang="en-US" dirty="0" smtClean="0">
                <a:solidFill>
                  <a:srgbClr val="00B050"/>
                </a:solidFill>
              </a:rPr>
              <a:t>或 </a:t>
            </a:r>
            <a:r>
              <a:rPr lang="en-US" altLang="zh-CN" dirty="0" smtClean="0">
                <a:solidFill>
                  <a:srgbClr val="00B050"/>
                </a:solidFill>
              </a:rPr>
              <a:t>sum = sum + </a:t>
            </a:r>
            <a:r>
              <a:rPr lang="en-US" altLang="zh-CN" dirty="0" err="1" smtClean="0">
                <a:solidFill>
                  <a:srgbClr val="00B050"/>
                </a:solidFill>
              </a:rPr>
              <a:t>i</a:t>
            </a:r>
            <a:r>
              <a:rPr lang="en-US" altLang="zh-CN" dirty="0">
                <a:solidFill>
                  <a:srgbClr val="00B050"/>
                </a:solidFill>
              </a:rPr>
              <a:t>;)</a:t>
            </a:r>
          </a:p>
          <a:p>
            <a:pPr indent="358775">
              <a:lnSpc>
                <a:spcPct val="100000"/>
              </a:lnSpc>
              <a:spcBef>
                <a:spcPts val="0"/>
              </a:spcBef>
            </a:pPr>
            <a:r>
              <a:rPr lang="en-US" altLang="zh-CN" dirty="0" err="1" smtClean="0"/>
              <a:t>cout</a:t>
            </a:r>
            <a:r>
              <a:rPr lang="en-US" altLang="zh-CN" dirty="0"/>
              <a:t>&lt;&lt;</a:t>
            </a:r>
            <a:r>
              <a:rPr lang="en-US" altLang="zh-CN" dirty="0">
                <a:solidFill>
                  <a:schemeClr val="accent6">
                    <a:lumMod val="75000"/>
                  </a:schemeClr>
                </a:solidFill>
              </a:rPr>
              <a:t>“Sum = ”</a:t>
            </a:r>
            <a:r>
              <a:rPr lang="en-US" altLang="zh-CN" dirty="0"/>
              <a:t>&lt;&lt;sum&lt;&lt;</a:t>
            </a:r>
            <a:r>
              <a:rPr lang="en-US" altLang="zh-CN" dirty="0" err="1"/>
              <a:t>endl</a:t>
            </a:r>
            <a:r>
              <a:rPr lang="en-US" altLang="zh-CN" dirty="0"/>
              <a:t>;</a:t>
            </a:r>
          </a:p>
          <a:p>
            <a:pPr indent="358775">
              <a:lnSpc>
                <a:spcPct val="100000"/>
              </a:lnSpc>
              <a:spcBef>
                <a:spcPts val="0"/>
              </a:spcBef>
            </a:pPr>
            <a:r>
              <a:rPr lang="en-US" altLang="zh-CN" dirty="0">
                <a:solidFill>
                  <a:srgbClr val="0000FF"/>
                </a:solidFill>
              </a:rPr>
              <a:t>return</a:t>
            </a:r>
            <a:r>
              <a:rPr lang="en-US" altLang="zh-CN" dirty="0"/>
              <a:t> 0;</a:t>
            </a:r>
          </a:p>
          <a:p>
            <a:pPr>
              <a:lnSpc>
                <a:spcPct val="100000"/>
              </a:lnSpc>
              <a:spcBef>
                <a:spcPts val="0"/>
              </a:spcBef>
            </a:pPr>
            <a:r>
              <a:rPr lang="en-US" altLang="zh-CN" dirty="0" smtClean="0"/>
              <a:t>}</a:t>
            </a:r>
            <a:endParaRPr lang="zh-CN" altLang="en-US" dirty="0"/>
          </a:p>
        </p:txBody>
      </p:sp>
      <p:sp>
        <p:nvSpPr>
          <p:cNvPr id="11" name="矩形 10"/>
          <p:cNvSpPr/>
          <p:nvPr/>
        </p:nvSpPr>
        <p:spPr>
          <a:xfrm>
            <a:off x="323528" y="5891265"/>
            <a:ext cx="8496944" cy="6340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说明</a:t>
            </a:r>
            <a:r>
              <a:rPr lang="en-US" altLang="zh-CN"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定义在 </a:t>
            </a:r>
            <a:r>
              <a:rPr lang="en-US" altLang="zh-CN"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for </a:t>
            </a:r>
            <a:r>
              <a:rPr lang="zh-CN" altLang="en-US"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语句头</a:t>
            </a:r>
            <a:r>
              <a:rPr lang="zh-CN" altLang="en-US"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中第一部分的变量只能在</a:t>
            </a:r>
            <a:r>
              <a:rPr lang="en-US" altLang="zh-CN"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for </a:t>
            </a:r>
            <a:r>
              <a:rPr lang="zh-CN" altLang="en-US"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语句</a:t>
            </a:r>
            <a:r>
              <a:rPr lang="zh-CN" altLang="en-US"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中使用</a:t>
            </a:r>
            <a:r>
              <a:rPr lang="en-US" altLang="zh-CN"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7046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800"/>
              </a:spcAft>
            </a:pPr>
            <a:r>
              <a:rPr lang="en-US" altLang="zh-CN" b="1" dirty="0" smtClean="0">
                <a:solidFill>
                  <a:srgbClr val="FF0000"/>
                </a:solidFill>
              </a:rPr>
              <a:t>if</a:t>
            </a:r>
            <a:r>
              <a:rPr lang="en-US" altLang="zh-CN" b="1" dirty="0" smtClean="0"/>
              <a:t> </a:t>
            </a:r>
            <a:r>
              <a:rPr lang="zh-CN" altLang="en-US" dirty="0" smtClean="0"/>
              <a:t>语句是一种</a:t>
            </a:r>
            <a:r>
              <a:rPr lang="zh-CN" altLang="en-US" b="1" dirty="0" smtClean="0">
                <a:solidFill>
                  <a:srgbClr val="0000FF"/>
                </a:solidFill>
              </a:rPr>
              <a:t>分支语句 </a:t>
            </a:r>
            <a:r>
              <a:rPr lang="en-US" altLang="zh-CN" dirty="0" smtClean="0"/>
              <a:t>(</a:t>
            </a:r>
            <a:r>
              <a:rPr lang="en-US" altLang="zh-CN" dirty="0" smtClean="0">
                <a:solidFill>
                  <a:srgbClr val="0000FF"/>
                </a:solidFill>
              </a:rPr>
              <a:t>branching statement</a:t>
            </a:r>
            <a:r>
              <a:rPr lang="en-US" altLang="zh-CN" dirty="0" smtClean="0"/>
              <a:t>)</a:t>
            </a:r>
            <a:r>
              <a:rPr lang="zh-CN" altLang="en-US" dirty="0" smtClean="0"/>
              <a:t>。一个</a:t>
            </a:r>
            <a:r>
              <a:rPr lang="en-US" altLang="zh-CN" dirty="0" smtClean="0"/>
              <a:t> </a:t>
            </a:r>
            <a:r>
              <a:rPr lang="en-US" altLang="zh-CN" b="1" dirty="0">
                <a:solidFill>
                  <a:srgbClr val="FF0000"/>
                </a:solidFill>
              </a:rPr>
              <a:t>if</a:t>
            </a:r>
            <a:r>
              <a:rPr lang="en-US" altLang="zh-CN" dirty="0">
                <a:solidFill>
                  <a:srgbClr val="FF0000"/>
                </a:solidFill>
              </a:rPr>
              <a:t> </a:t>
            </a:r>
            <a:r>
              <a:rPr lang="zh-CN" altLang="en-US" dirty="0" smtClean="0"/>
              <a:t>语句</a:t>
            </a:r>
            <a:r>
              <a:rPr lang="en-US" altLang="zh-CN" dirty="0" smtClean="0"/>
              <a:t> </a:t>
            </a:r>
            <a:r>
              <a:rPr lang="zh-CN" altLang="en-US" dirty="0" smtClean="0"/>
              <a:t>会根据某一条件表达式的逻辑值的真假有条件地对其后的语句进行执行。</a:t>
            </a:r>
            <a:endParaRPr lang="en-US" altLang="zh-CN" dirty="0" smtClean="0"/>
          </a:p>
          <a:p>
            <a:pPr>
              <a:spcAft>
                <a:spcPts val="600"/>
              </a:spcAft>
            </a:pPr>
            <a:r>
              <a:rPr lang="en-US" altLang="zh-CN" b="1" dirty="0" smtClean="0">
                <a:solidFill>
                  <a:srgbClr val="FF0000"/>
                </a:solidFill>
              </a:rPr>
              <a:t>if </a:t>
            </a:r>
            <a:r>
              <a:rPr lang="zh-CN" altLang="en-US" b="1" dirty="0" smtClean="0"/>
              <a:t>语句形式</a:t>
            </a:r>
            <a:r>
              <a:rPr lang="en-US" altLang="zh-CN" dirty="0" smtClean="0"/>
              <a:t>:</a:t>
            </a:r>
          </a:p>
          <a:p>
            <a:pPr marL="342900" indent="-342900">
              <a:buFont typeface="Arial" panose="020B0604020202020204" pitchFamily="34" charset="0"/>
              <a:buChar char="•"/>
            </a:pPr>
            <a:r>
              <a:rPr lang="zh-CN" altLang="en-US" dirty="0" smtClean="0"/>
              <a:t>简单</a:t>
            </a:r>
            <a:r>
              <a:rPr lang="en-US" altLang="zh-CN" dirty="0" smtClean="0">
                <a:solidFill>
                  <a:srgbClr val="FF0000"/>
                </a:solidFill>
              </a:rPr>
              <a:t> if</a:t>
            </a:r>
            <a:r>
              <a:rPr lang="en-US" altLang="zh-CN" dirty="0" smtClean="0"/>
              <a:t> </a:t>
            </a:r>
            <a:r>
              <a:rPr lang="zh-CN" altLang="en-US" dirty="0" smtClean="0"/>
              <a:t>语句</a:t>
            </a:r>
            <a:endParaRPr lang="en-US" altLang="zh-CN" dirty="0" smtClean="0"/>
          </a:p>
          <a:p>
            <a:pPr marL="342900" indent="-342900">
              <a:buFont typeface="Arial" panose="020B0604020202020204" pitchFamily="34" charset="0"/>
              <a:buChar char="•"/>
            </a:pPr>
            <a:r>
              <a:rPr lang="en-US" altLang="zh-CN" dirty="0" smtClean="0">
                <a:solidFill>
                  <a:srgbClr val="FF0000"/>
                </a:solidFill>
              </a:rPr>
              <a:t>if-else </a:t>
            </a:r>
            <a:r>
              <a:rPr lang="zh-CN" altLang="en-US" dirty="0" smtClean="0"/>
              <a:t>语句</a:t>
            </a:r>
            <a:endParaRPr lang="en-US" altLang="zh-CN" dirty="0" smtClean="0"/>
          </a:p>
          <a:p>
            <a:pPr marL="342900" indent="-342900">
              <a:buFont typeface="Arial" panose="020B0604020202020204" pitchFamily="34" charset="0"/>
              <a:buChar char="•"/>
            </a:pPr>
            <a:r>
              <a:rPr lang="en-US" altLang="zh-CN" dirty="0" smtClean="0">
                <a:solidFill>
                  <a:srgbClr val="FF0000"/>
                </a:solidFill>
              </a:rPr>
              <a:t>If-else </a:t>
            </a:r>
            <a:r>
              <a:rPr lang="en-US" altLang="zh-CN" dirty="0" err="1" smtClean="0">
                <a:solidFill>
                  <a:srgbClr val="FF0000"/>
                </a:solidFill>
              </a:rPr>
              <a:t>if-else</a:t>
            </a:r>
            <a:r>
              <a:rPr lang="en-US" altLang="zh-CN" dirty="0" smtClean="0">
                <a:solidFill>
                  <a:srgbClr val="FF0000"/>
                </a:solidFill>
              </a:rPr>
              <a:t> </a:t>
            </a:r>
            <a:r>
              <a:rPr lang="zh-CN" altLang="en-US" dirty="0" smtClean="0"/>
              <a:t>语句</a:t>
            </a:r>
            <a:endParaRPr lang="zh-CN" altLang="en-US" dirty="0"/>
          </a:p>
        </p:txBody>
      </p:sp>
      <p:sp>
        <p:nvSpPr>
          <p:cNvPr id="3" name="标题 2"/>
          <p:cNvSpPr>
            <a:spLocks noGrp="1"/>
          </p:cNvSpPr>
          <p:nvPr>
            <p:ph type="title"/>
          </p:nvPr>
        </p:nvSpPr>
        <p:spPr/>
        <p:txBody>
          <a:bodyPr/>
          <a:lstStyle/>
          <a:p>
            <a:r>
              <a:rPr lang="en-US" altLang="zh-CN" dirty="0" smtClean="0"/>
              <a:t>3. if </a:t>
            </a:r>
            <a:r>
              <a:rPr lang="zh-CN" altLang="en-US" dirty="0" smtClean="0"/>
              <a:t>语句</a:t>
            </a:r>
            <a:endParaRPr lang="zh-CN" altLang="en-US" dirty="0"/>
          </a:p>
        </p:txBody>
      </p:sp>
    </p:spTree>
    <p:extLst>
      <p:ext uri="{BB962C8B-B14F-4D97-AF65-F5344CB8AC3E}">
        <p14:creationId xmlns:p14="http://schemas.microsoft.com/office/powerpoint/2010/main" val="38954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t>例</a:t>
            </a:r>
            <a:r>
              <a:rPr lang="en-US" altLang="zh-CN" b="1" dirty="0" smtClean="0"/>
              <a:t>: </a:t>
            </a:r>
            <a:r>
              <a:rPr lang="zh-CN" altLang="en-US" dirty="0" smtClean="0"/>
              <a:t>计算一个班级所有学生某次</a:t>
            </a:r>
            <a:r>
              <a:rPr lang="en-US" altLang="zh-CN" dirty="0" smtClean="0"/>
              <a:t>C++</a:t>
            </a:r>
            <a:r>
              <a:rPr lang="zh-CN" altLang="en-US" dirty="0" smtClean="0"/>
              <a:t>程序设计考试的平均分。</a:t>
            </a:r>
            <a:endParaRPr lang="en-US" altLang="zh-CN" dirty="0" smtClean="0"/>
          </a:p>
          <a:p>
            <a:r>
              <a:rPr lang="zh-CN" altLang="en-US" b="1" dirty="0" smtClean="0"/>
              <a:t>分析</a:t>
            </a:r>
            <a:r>
              <a:rPr lang="en-US" altLang="zh-CN" b="1" dirty="0" smtClean="0"/>
              <a:t>:</a:t>
            </a:r>
          </a:p>
          <a:p>
            <a:pPr marL="457200" indent="-457200">
              <a:buAutoNum type="arabicPeriod"/>
            </a:pPr>
            <a:r>
              <a:rPr lang="zh-CN" altLang="en-US" dirty="0" smtClean="0"/>
              <a:t>确定班级的总人数。</a:t>
            </a:r>
            <a:endParaRPr lang="en-US" altLang="zh-CN" dirty="0" smtClean="0"/>
          </a:p>
          <a:p>
            <a:pPr marL="457200" indent="-457200">
              <a:buAutoNum type="arabicPeriod"/>
            </a:pPr>
            <a:r>
              <a:rPr lang="zh-CN" altLang="en-US" dirty="0" smtClean="0"/>
              <a:t>输入每个学生的考试成绩。</a:t>
            </a:r>
            <a:endParaRPr lang="en-US" altLang="zh-CN" dirty="0" smtClean="0"/>
          </a:p>
          <a:p>
            <a:pPr marL="457200" indent="-457200">
              <a:buAutoNum type="arabicPeriod"/>
            </a:pPr>
            <a:r>
              <a:rPr lang="zh-CN" altLang="en-US" dirty="0" smtClean="0"/>
              <a:t>计算所有学生的总分。</a:t>
            </a:r>
            <a:endParaRPr lang="en-US" altLang="zh-CN" dirty="0" smtClean="0"/>
          </a:p>
          <a:p>
            <a:pPr marL="457200" indent="-457200">
              <a:buAutoNum type="arabicPeriod"/>
            </a:pPr>
            <a:r>
              <a:rPr lang="zh-CN" altLang="en-US" dirty="0" smtClean="0"/>
              <a:t>计算所有学生的平均分。</a:t>
            </a:r>
            <a:endParaRPr lang="en-US" altLang="zh-CN" dirty="0" smtClean="0"/>
          </a:p>
          <a:p>
            <a:pPr marL="457200" indent="-457200">
              <a:buAutoNum type="arabicPeriod"/>
            </a:pPr>
            <a:r>
              <a:rPr lang="zh-CN" altLang="en-US" dirty="0" smtClean="0"/>
              <a:t>输出平均分。</a:t>
            </a:r>
            <a:endParaRPr lang="zh-CN" altLang="en-US" dirty="0"/>
          </a:p>
        </p:txBody>
      </p:sp>
      <p:sp>
        <p:nvSpPr>
          <p:cNvPr id="3" name="标题 2"/>
          <p:cNvSpPr>
            <a:spLocks noGrp="1"/>
          </p:cNvSpPr>
          <p:nvPr>
            <p:ph type="title"/>
          </p:nvPr>
        </p:nvSpPr>
        <p:spPr/>
        <p:txBody>
          <a:bodyPr/>
          <a:lstStyle/>
          <a:p>
            <a:r>
              <a:rPr lang="en-US" altLang="zh-CN" dirty="0"/>
              <a:t>8. for </a:t>
            </a:r>
            <a:r>
              <a:rPr lang="zh-CN" altLang="en-US" dirty="0"/>
              <a:t>语句</a:t>
            </a:r>
          </a:p>
        </p:txBody>
      </p:sp>
      <p:sp>
        <p:nvSpPr>
          <p:cNvPr id="4" name="矩形 3"/>
          <p:cNvSpPr/>
          <p:nvPr/>
        </p:nvSpPr>
        <p:spPr>
          <a:xfrm>
            <a:off x="467544" y="4941168"/>
            <a:ext cx="7344816" cy="7200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cs typeface="Arial" panose="020B0604020202020204" pitchFamily="34" charset="0"/>
              </a:rPr>
              <a:t>如何计算所有学生的总分</a:t>
            </a:r>
            <a:r>
              <a:rPr lang="en-US" altLang="zh-CN" sz="2800" b="1"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8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5330455"/>
            <a:ext cx="1235968" cy="1235968"/>
          </a:xfrm>
          <a:prstGeom prst="rect">
            <a:avLst/>
          </a:prstGeom>
        </p:spPr>
      </p:pic>
      <p:sp>
        <p:nvSpPr>
          <p:cNvPr id="6" name="矩形 5"/>
          <p:cNvSpPr/>
          <p:nvPr/>
        </p:nvSpPr>
        <p:spPr>
          <a:xfrm>
            <a:off x="467544" y="5805264"/>
            <a:ext cx="7344816" cy="7200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cs typeface="Arial" panose="020B0604020202020204" pitchFamily="34" charset="0"/>
              </a:rPr>
              <a:t>利用 </a:t>
            </a:r>
            <a:r>
              <a:rPr lang="zh-CN" altLang="en-US" sz="28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循环语句 </a:t>
            </a:r>
            <a:r>
              <a:rPr lang="zh-CN" altLang="en-US" sz="2800" b="1" dirty="0" smtClean="0">
                <a:latin typeface="微软雅黑" panose="020B0503020204020204" pitchFamily="34" charset="-122"/>
                <a:ea typeface="微软雅黑" panose="020B0503020204020204" pitchFamily="34" charset="-122"/>
                <a:cs typeface="Arial" panose="020B0604020202020204" pitchFamily="34" charset="0"/>
              </a:rPr>
              <a:t>进行 </a:t>
            </a:r>
            <a:r>
              <a:rPr lang="zh-CN" altLang="en-US" sz="28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累加 </a:t>
            </a:r>
            <a:r>
              <a:rPr lang="zh-CN" altLang="en-US" sz="28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操作</a:t>
            </a:r>
            <a:r>
              <a:rPr lang="zh-CN" altLang="en-US" sz="2800" b="1" dirty="0" smtClean="0">
                <a:latin typeface="微软雅黑" panose="020B0503020204020204" pitchFamily="34" charset="-122"/>
                <a:ea typeface="微软雅黑" panose="020B0503020204020204" pitchFamily="34" charset="-122"/>
                <a:cs typeface="Arial" panose="020B0604020202020204" pitchFamily="34" charset="0"/>
              </a:rPr>
              <a:t>来实现</a:t>
            </a:r>
            <a:r>
              <a:rPr lang="en-US" altLang="zh-CN" sz="2800" b="1"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800"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5976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496944" cy="5630617"/>
          </a:xfrm>
        </p:spPr>
        <p:txBody>
          <a:bodyPr>
            <a:normAutofit/>
          </a:bodyPr>
          <a:lstStyle/>
          <a:p>
            <a:pPr>
              <a:lnSpc>
                <a:spcPct val="10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10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100000"/>
              </a:lnSpc>
              <a:spcBef>
                <a:spcPts val="0"/>
              </a:spcBef>
            </a:pPr>
            <a:r>
              <a:rPr lang="en-US" altLang="zh-CN" sz="2000" dirty="0" smtClean="0"/>
              <a:t>{</a:t>
            </a:r>
          </a:p>
          <a:p>
            <a:pPr indent="358775">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n;                         </a:t>
            </a:r>
            <a:r>
              <a:rPr lang="en-US" altLang="zh-CN" sz="2000" dirty="0" smtClean="0">
                <a:solidFill>
                  <a:srgbClr val="00B050"/>
                </a:solidFill>
              </a:rPr>
              <a:t>// </a:t>
            </a:r>
            <a:r>
              <a:rPr lang="zh-CN" altLang="en-US" sz="2000" dirty="0" smtClean="0">
                <a:solidFill>
                  <a:srgbClr val="00B050"/>
                </a:solidFill>
              </a:rPr>
              <a:t>班级学生总数</a:t>
            </a:r>
            <a:endParaRPr lang="en-US" altLang="zh-CN" sz="2000" dirty="0" smtClean="0">
              <a:solidFill>
                <a:srgbClr val="00B050"/>
              </a:solidFill>
            </a:endParaRPr>
          </a:p>
          <a:p>
            <a:pPr indent="358775">
              <a:lnSpc>
                <a:spcPct val="100000"/>
              </a:lnSpc>
              <a:spcBef>
                <a:spcPts val="0"/>
              </a:spcBef>
            </a:pPr>
            <a:r>
              <a:rPr lang="en-US" altLang="zh-CN" sz="2000" dirty="0" smtClean="0">
                <a:solidFill>
                  <a:srgbClr val="0000FF"/>
                </a:solidFill>
              </a:rPr>
              <a:t>double </a:t>
            </a:r>
            <a:r>
              <a:rPr lang="en-US" altLang="zh-CN" sz="2000" dirty="0" smtClean="0"/>
              <a:t>score, average, sum = </a:t>
            </a:r>
            <a:r>
              <a:rPr lang="en-US" altLang="zh-CN" sz="2000" dirty="0" smtClean="0">
                <a:solidFill>
                  <a:srgbClr val="FF0000"/>
                </a:solidFill>
              </a:rPr>
              <a:t>0.0</a:t>
            </a:r>
            <a:r>
              <a:rPr lang="en-US" altLang="zh-CN" sz="2000" dirty="0" smtClean="0"/>
              <a:t>;</a:t>
            </a:r>
          </a:p>
          <a:p>
            <a:pPr indent="358775">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the number of students: ”</a:t>
            </a:r>
            <a:r>
              <a:rPr lang="en-US" altLang="zh-CN" sz="2000" dirty="0" smtClean="0"/>
              <a:t>;</a:t>
            </a:r>
          </a:p>
          <a:p>
            <a:pPr indent="358775">
              <a:lnSpc>
                <a:spcPct val="100000"/>
              </a:lnSpc>
              <a:spcBef>
                <a:spcPts val="0"/>
              </a:spcBef>
            </a:pPr>
            <a:r>
              <a:rPr lang="en-US" altLang="zh-CN" sz="2000" dirty="0" err="1" smtClean="0"/>
              <a:t>cin</a:t>
            </a:r>
            <a:r>
              <a:rPr lang="en-US" altLang="zh-CN" sz="2000" dirty="0" smtClean="0"/>
              <a:t>&gt;&gt;n;                    </a:t>
            </a:r>
            <a:r>
              <a:rPr lang="en-US" altLang="zh-CN" sz="2000" dirty="0" smtClean="0">
                <a:solidFill>
                  <a:srgbClr val="00B050"/>
                </a:solidFill>
              </a:rPr>
              <a:t>// </a:t>
            </a:r>
            <a:r>
              <a:rPr lang="zh-CN" altLang="en-US" sz="2000" dirty="0" smtClean="0">
                <a:solidFill>
                  <a:srgbClr val="00B050"/>
                </a:solidFill>
              </a:rPr>
              <a:t>输入学生总数</a:t>
            </a:r>
            <a:endParaRPr lang="en-US" altLang="zh-CN" sz="2000" dirty="0" smtClean="0">
              <a:solidFill>
                <a:srgbClr val="00B050"/>
              </a:solidFill>
            </a:endParaRPr>
          </a:p>
          <a:p>
            <a:pPr indent="358775">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或 </a:t>
            </a:r>
            <a:r>
              <a:rPr lang="en-US" altLang="zh-CN" sz="2000" dirty="0" smtClean="0">
                <a:solidFill>
                  <a:srgbClr val="00B050"/>
                </a:solidFill>
              </a:rPr>
              <a:t>for(</a:t>
            </a:r>
            <a:r>
              <a:rPr lang="en-US" altLang="zh-CN" sz="2000" dirty="0" err="1" smtClean="0">
                <a:solidFill>
                  <a:srgbClr val="00B050"/>
                </a:solidFill>
              </a:rPr>
              <a:t>int</a:t>
            </a:r>
            <a:r>
              <a:rPr lang="en-US" altLang="zh-CN" sz="2000" dirty="0" smtClean="0">
                <a:solidFill>
                  <a:srgbClr val="00B050"/>
                </a:solidFill>
              </a:rPr>
              <a:t> </a:t>
            </a:r>
            <a:r>
              <a:rPr lang="en-US" altLang="zh-CN" sz="2000" dirty="0" err="1" smtClean="0">
                <a:solidFill>
                  <a:srgbClr val="00B050"/>
                </a:solidFill>
              </a:rPr>
              <a:t>i</a:t>
            </a:r>
            <a:r>
              <a:rPr lang="en-US" altLang="zh-CN" sz="2000" dirty="0" smtClean="0">
                <a:solidFill>
                  <a:srgbClr val="00B050"/>
                </a:solidFill>
              </a:rPr>
              <a:t>=1; </a:t>
            </a:r>
            <a:r>
              <a:rPr lang="en-US" altLang="zh-CN" sz="2000" dirty="0" err="1" smtClean="0">
                <a:solidFill>
                  <a:srgbClr val="00B050"/>
                </a:solidFill>
              </a:rPr>
              <a:t>i</a:t>
            </a:r>
            <a:r>
              <a:rPr lang="en-US" altLang="zh-CN" sz="2000" dirty="0" smtClean="0">
                <a:solidFill>
                  <a:srgbClr val="00B050"/>
                </a:solidFill>
              </a:rPr>
              <a:t>&lt;=n; ++</a:t>
            </a:r>
            <a:r>
              <a:rPr lang="en-US" altLang="zh-CN" sz="2000" dirty="0" err="1" smtClean="0">
                <a:solidFill>
                  <a:srgbClr val="00B050"/>
                </a:solidFill>
              </a:rPr>
              <a:t>i</a:t>
            </a:r>
            <a:r>
              <a:rPr lang="en-US" altLang="zh-CN" sz="2000" dirty="0" smtClean="0">
                <a:solidFill>
                  <a:srgbClr val="00B050"/>
                </a:solidFill>
              </a:rPr>
              <a:t>)</a:t>
            </a:r>
          </a:p>
          <a:p>
            <a:pPr indent="358775">
              <a:lnSpc>
                <a:spcPct val="100000"/>
              </a:lnSpc>
              <a:spcBef>
                <a:spcPts val="0"/>
              </a:spcBef>
            </a:pPr>
            <a:r>
              <a:rPr lang="en-US" altLang="zh-CN" sz="2000" b="1" dirty="0" smtClean="0">
                <a:solidFill>
                  <a:srgbClr val="FF0000"/>
                </a:solidFill>
              </a:rPr>
              <a:t>{                               </a:t>
            </a:r>
            <a:r>
              <a:rPr lang="en-US" altLang="zh-CN" sz="2000" dirty="0" smtClean="0">
                <a:solidFill>
                  <a:srgbClr val="00B050"/>
                </a:solidFill>
              </a:rPr>
              <a:t>// </a:t>
            </a:r>
            <a:r>
              <a:rPr lang="zh-CN" altLang="en-US" sz="2000" dirty="0" smtClean="0">
                <a:solidFill>
                  <a:srgbClr val="00B050"/>
                </a:solidFill>
              </a:rPr>
              <a:t>复合语句</a:t>
            </a:r>
            <a:endParaRPr lang="en-US" altLang="zh-CN" sz="2000" dirty="0" smtClean="0">
              <a:solidFill>
                <a:srgbClr val="00B050"/>
              </a:solidFill>
            </a:endParaRPr>
          </a:p>
          <a:p>
            <a:pPr indent="715963">
              <a:lnSpc>
                <a:spcPct val="100000"/>
              </a:lnSpc>
              <a:spcBef>
                <a:spcPts val="0"/>
              </a:spcBef>
            </a:pPr>
            <a:r>
              <a:rPr lang="en-US" altLang="zh-CN" sz="2000" dirty="0" err="1" smtClean="0"/>
              <a:t>cin</a:t>
            </a:r>
            <a:r>
              <a:rPr lang="en-US" altLang="zh-CN" sz="2000" dirty="0" smtClean="0"/>
              <a:t>&gt;&gt;score;        </a:t>
            </a:r>
            <a:r>
              <a:rPr lang="en-US" altLang="zh-CN" sz="2000" dirty="0" smtClean="0">
                <a:solidFill>
                  <a:srgbClr val="00B050"/>
                </a:solidFill>
              </a:rPr>
              <a:t>// </a:t>
            </a:r>
            <a:r>
              <a:rPr lang="zh-CN" altLang="en-US" sz="2000" dirty="0" smtClean="0">
                <a:solidFill>
                  <a:srgbClr val="00B050"/>
                </a:solidFill>
              </a:rPr>
              <a:t>输入某个学生的考试成绩 </a:t>
            </a:r>
            <a:endParaRPr lang="en-US" altLang="zh-CN" sz="2000" dirty="0" smtClean="0">
              <a:solidFill>
                <a:srgbClr val="00B050"/>
              </a:solidFill>
            </a:endParaRPr>
          </a:p>
          <a:p>
            <a:pPr indent="715963">
              <a:lnSpc>
                <a:spcPct val="100000"/>
              </a:lnSpc>
              <a:spcBef>
                <a:spcPts val="0"/>
              </a:spcBef>
            </a:pPr>
            <a:r>
              <a:rPr lang="en-US" altLang="zh-CN" sz="2000" dirty="0" smtClean="0"/>
              <a:t>sum += score;    </a:t>
            </a:r>
            <a:r>
              <a:rPr lang="en-US" altLang="zh-CN" sz="2000" dirty="0" smtClean="0">
                <a:solidFill>
                  <a:srgbClr val="00B050"/>
                </a:solidFill>
              </a:rPr>
              <a:t>// </a:t>
            </a:r>
            <a:r>
              <a:rPr lang="zh-CN" altLang="en-US" sz="2000" dirty="0" smtClean="0">
                <a:solidFill>
                  <a:srgbClr val="00B050"/>
                </a:solidFill>
              </a:rPr>
              <a:t>执行累加操作</a:t>
            </a:r>
            <a:endParaRPr lang="en-US" altLang="zh-CN" sz="2000" dirty="0" smtClean="0">
              <a:solidFill>
                <a:srgbClr val="00B050"/>
              </a:solidFill>
            </a:endParaRPr>
          </a:p>
          <a:p>
            <a:pPr indent="358775">
              <a:lnSpc>
                <a:spcPct val="100000"/>
              </a:lnSpc>
              <a:spcBef>
                <a:spcPts val="0"/>
              </a:spcBef>
            </a:pPr>
            <a:r>
              <a:rPr lang="en-US" altLang="zh-CN" sz="2000" b="1" dirty="0" smtClean="0">
                <a:solidFill>
                  <a:srgbClr val="FF0000"/>
                </a:solidFill>
              </a:rPr>
              <a:t>}</a:t>
            </a:r>
          </a:p>
          <a:p>
            <a:pPr indent="358775">
              <a:lnSpc>
                <a:spcPct val="100000"/>
              </a:lnSpc>
              <a:spcBef>
                <a:spcPts val="0"/>
              </a:spcBef>
            </a:pPr>
            <a:r>
              <a:rPr lang="en-US" altLang="zh-CN" sz="2000" dirty="0" smtClean="0"/>
              <a:t>average = sum / n;  </a:t>
            </a:r>
            <a:r>
              <a:rPr lang="en-US" altLang="zh-CN" sz="2000" dirty="0" smtClean="0">
                <a:solidFill>
                  <a:srgbClr val="00B050"/>
                </a:solidFill>
              </a:rPr>
              <a:t>// </a:t>
            </a:r>
            <a:r>
              <a:rPr lang="zh-CN" altLang="en-US" sz="2000" dirty="0" smtClean="0">
                <a:solidFill>
                  <a:srgbClr val="00B050"/>
                </a:solidFill>
              </a:rPr>
              <a:t>计算平均分</a:t>
            </a:r>
            <a:endParaRPr lang="en-US" altLang="zh-CN" sz="2000" dirty="0" smtClean="0">
              <a:solidFill>
                <a:srgbClr val="00B050"/>
              </a:solidFill>
            </a:endParaRPr>
          </a:p>
          <a:p>
            <a:pPr indent="358775">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“Average Score = ”</a:t>
            </a:r>
            <a:r>
              <a:rPr lang="en-US" altLang="zh-CN" sz="2000" dirty="0" smtClean="0"/>
              <a:t>&lt;&lt;average&lt;&lt;</a:t>
            </a:r>
            <a:r>
              <a:rPr lang="en-US" altLang="zh-CN" sz="2000" dirty="0" err="1" smtClean="0"/>
              <a:t>endl</a:t>
            </a:r>
            <a:r>
              <a:rPr lang="en-US" altLang="zh-CN" sz="2000" dirty="0" smtClean="0"/>
              <a:t>;</a:t>
            </a:r>
          </a:p>
          <a:p>
            <a:pPr indent="358775">
              <a:lnSpc>
                <a:spcPct val="100000"/>
              </a:lnSpc>
              <a:spcBef>
                <a:spcPts val="0"/>
              </a:spcBef>
            </a:pPr>
            <a:r>
              <a:rPr lang="en-US" altLang="zh-CN" sz="2000" dirty="0" smtClean="0">
                <a:solidFill>
                  <a:srgbClr val="0000FF"/>
                </a:solidFill>
              </a:rPr>
              <a:t>return</a:t>
            </a:r>
            <a:r>
              <a:rPr lang="en-US" altLang="zh-CN" sz="2000" dirty="0" smtClean="0"/>
              <a:t> 0;</a:t>
            </a:r>
          </a:p>
          <a:p>
            <a:pPr>
              <a:lnSpc>
                <a:spcPct val="100000"/>
              </a:lnSpc>
              <a:spcBef>
                <a:spcPts val="0"/>
              </a:spcBef>
            </a:pPr>
            <a:r>
              <a:rPr lang="en-US" altLang="zh-CN" sz="2000" dirty="0" smtClean="0"/>
              <a:t>}</a:t>
            </a:r>
            <a:endParaRPr lang="zh-CN" altLang="en-US" sz="2000" dirty="0"/>
          </a:p>
        </p:txBody>
      </p:sp>
      <p:sp>
        <p:nvSpPr>
          <p:cNvPr id="3" name="标题 2"/>
          <p:cNvSpPr>
            <a:spLocks noGrp="1"/>
          </p:cNvSpPr>
          <p:nvPr>
            <p:ph type="title"/>
          </p:nvPr>
        </p:nvSpPr>
        <p:spPr/>
        <p:txBody>
          <a:bodyPr/>
          <a:lstStyle/>
          <a:p>
            <a:r>
              <a:rPr lang="en-US" altLang="zh-CN" dirty="0"/>
              <a:t>8. for </a:t>
            </a:r>
            <a:r>
              <a:rPr lang="zh-CN" altLang="en-US" dirty="0"/>
              <a:t>语句</a:t>
            </a:r>
          </a:p>
        </p:txBody>
      </p:sp>
      <p:sp>
        <p:nvSpPr>
          <p:cNvPr id="4" name="矩形 3"/>
          <p:cNvSpPr/>
          <p:nvPr/>
        </p:nvSpPr>
        <p:spPr>
          <a:xfrm>
            <a:off x="2267744" y="6021288"/>
            <a:ext cx="5472608"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说明</a:t>
            </a:r>
            <a:r>
              <a:rPr lang="en-US" altLang="zh-CN" sz="28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累加器 </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要初始化为 </a:t>
            </a:r>
            <a:r>
              <a:rPr lang="en-US" altLang="zh-CN" sz="28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3347864" y="980728"/>
            <a:ext cx="5616624" cy="12241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建议</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即使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for</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后面的循环体中仅包含一条简单语句</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也要用</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一对花括号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将其括起来。</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4583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t>例</a:t>
            </a:r>
            <a:r>
              <a:rPr lang="en-US" altLang="zh-CN" b="1" dirty="0" smtClean="0"/>
              <a:t>: </a:t>
            </a:r>
            <a:r>
              <a:rPr lang="zh-CN" altLang="en-US" dirty="0" smtClean="0"/>
              <a:t>打印一行</a:t>
            </a:r>
            <a:r>
              <a:rPr lang="en-US" altLang="zh-CN" dirty="0" smtClean="0"/>
              <a:t>n</a:t>
            </a:r>
            <a:r>
              <a:rPr lang="zh-CN" altLang="en-US" dirty="0" smtClean="0"/>
              <a:t>个星号</a:t>
            </a:r>
            <a:r>
              <a:rPr lang="en-US" altLang="zh-CN" dirty="0" smtClean="0"/>
              <a:t> </a:t>
            </a:r>
            <a:r>
              <a:rPr lang="en-US" altLang="zh-CN" dirty="0" smtClean="0">
                <a:solidFill>
                  <a:srgbClr val="0000FF"/>
                </a:solidFill>
              </a:rPr>
              <a:t>‘*’</a:t>
            </a:r>
            <a:r>
              <a:rPr lang="en-US" altLang="zh-CN" dirty="0" smtClean="0"/>
              <a:t> </a:t>
            </a:r>
            <a:r>
              <a:rPr lang="zh-CN" altLang="en-US" dirty="0" smtClean="0"/>
              <a:t>。</a:t>
            </a:r>
            <a:endParaRPr lang="en-US" altLang="zh-CN" dirty="0" smtClean="0"/>
          </a:p>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0"/>
              </a:spcBef>
            </a:pPr>
            <a:r>
              <a:rPr lang="en-US" altLang="zh-CN" dirty="0" smtClean="0"/>
              <a:t>{</a:t>
            </a:r>
          </a:p>
          <a:p>
            <a:pPr indent="358775">
              <a:lnSpc>
                <a:spcPct val="100000"/>
              </a:lnSpc>
              <a:spcBef>
                <a:spcPts val="0"/>
              </a:spcBef>
            </a:pPr>
            <a:r>
              <a:rPr lang="en-US" altLang="zh-CN" dirty="0" err="1" smtClean="0">
                <a:solidFill>
                  <a:srgbClr val="0000FF"/>
                </a:solidFill>
              </a:rPr>
              <a:t>int</a:t>
            </a:r>
            <a:r>
              <a:rPr lang="en-US" altLang="zh-CN" dirty="0" smtClean="0"/>
              <a:t> n; </a:t>
            </a: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the number: ”</a:t>
            </a:r>
            <a:r>
              <a:rPr lang="en-US" altLang="zh-CN" dirty="0" smtClean="0"/>
              <a:t>;</a:t>
            </a:r>
          </a:p>
          <a:p>
            <a:pPr indent="358775">
              <a:lnSpc>
                <a:spcPct val="100000"/>
              </a:lnSpc>
              <a:spcBef>
                <a:spcPts val="0"/>
              </a:spcBef>
            </a:pPr>
            <a:r>
              <a:rPr lang="en-US" altLang="zh-CN" dirty="0" err="1" smtClean="0"/>
              <a:t>cin</a:t>
            </a:r>
            <a:r>
              <a:rPr lang="en-US" altLang="zh-CN" dirty="0" smtClean="0"/>
              <a:t>&gt;&gt;n;</a:t>
            </a: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a:t>
            </a:r>
            <a:r>
              <a:rPr lang="en-US" altLang="zh-CN" dirty="0">
                <a:solidFill>
                  <a:srgbClr val="00B050"/>
                </a:solidFill>
              </a:rPr>
              <a:t> </a:t>
            </a:r>
            <a:r>
              <a:rPr lang="en-US" altLang="zh-CN" dirty="0" smtClean="0">
                <a:solidFill>
                  <a:srgbClr val="00B050"/>
                </a:solidFill>
              </a:rPr>
              <a:t>   // </a:t>
            </a:r>
            <a:r>
              <a:rPr lang="zh-CN" altLang="en-US" dirty="0" smtClean="0">
                <a:solidFill>
                  <a:srgbClr val="00B050"/>
                </a:solidFill>
              </a:rPr>
              <a:t>或</a:t>
            </a:r>
            <a:r>
              <a:rPr lang="en-US" altLang="zh-CN" dirty="0" smtClean="0">
                <a:solidFill>
                  <a:srgbClr val="00B050"/>
                </a:solidFill>
              </a:rPr>
              <a:t> </a:t>
            </a:r>
            <a:r>
              <a:rPr lang="en-US" altLang="zh-CN" dirty="0">
                <a:solidFill>
                  <a:srgbClr val="00B050"/>
                </a:solidFill>
              </a:rPr>
              <a:t>for(</a:t>
            </a:r>
            <a:r>
              <a:rPr lang="en-US" altLang="zh-CN" dirty="0" err="1">
                <a:solidFill>
                  <a:srgbClr val="00B050"/>
                </a:solidFill>
              </a:rPr>
              <a:t>int</a:t>
            </a:r>
            <a:r>
              <a:rPr lang="en-US" altLang="zh-CN" dirty="0">
                <a:solidFill>
                  <a:srgbClr val="00B050"/>
                </a:solidFill>
              </a:rPr>
              <a:t> </a:t>
            </a:r>
            <a:r>
              <a:rPr lang="en-US" altLang="zh-CN" dirty="0" err="1">
                <a:solidFill>
                  <a:srgbClr val="00B050"/>
                </a:solidFill>
              </a:rPr>
              <a:t>i</a:t>
            </a:r>
            <a:r>
              <a:rPr lang="en-US" altLang="zh-CN" dirty="0">
                <a:solidFill>
                  <a:srgbClr val="00B050"/>
                </a:solidFill>
              </a:rPr>
              <a:t>=1; </a:t>
            </a:r>
            <a:r>
              <a:rPr lang="en-US" altLang="zh-CN" dirty="0" err="1">
                <a:solidFill>
                  <a:srgbClr val="00B050"/>
                </a:solidFill>
              </a:rPr>
              <a:t>i</a:t>
            </a:r>
            <a:r>
              <a:rPr lang="en-US" altLang="zh-CN" dirty="0">
                <a:solidFill>
                  <a:srgbClr val="00B050"/>
                </a:solidFill>
              </a:rPr>
              <a:t>&lt;=n; ++</a:t>
            </a:r>
            <a:r>
              <a:rPr lang="en-US" altLang="zh-CN" dirty="0" err="1">
                <a:solidFill>
                  <a:srgbClr val="00B050"/>
                </a:solidFill>
              </a:rPr>
              <a:t>i</a:t>
            </a:r>
            <a:r>
              <a:rPr lang="en-US" altLang="zh-CN" dirty="0" smtClean="0">
                <a:solidFill>
                  <a:srgbClr val="00B050"/>
                </a:solidFill>
              </a:rPr>
              <a:t>)</a:t>
            </a:r>
            <a:endParaRPr lang="en-US" altLang="zh-CN" dirty="0" smtClean="0"/>
          </a:p>
          <a:p>
            <a:pPr indent="715963">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a:t>
            </a:r>
            <a:r>
              <a:rPr lang="en-US" altLang="zh-CN" dirty="0" smtClean="0"/>
              <a:t>;</a:t>
            </a:r>
          </a:p>
          <a:p>
            <a:pPr indent="358775">
              <a:lnSpc>
                <a:spcPct val="100000"/>
              </a:lnSpc>
              <a:spcBef>
                <a:spcPts val="0"/>
              </a:spcBef>
            </a:pPr>
            <a:r>
              <a:rPr lang="en-US" altLang="zh-CN" dirty="0" err="1" smtClean="0"/>
              <a:t>cout</a:t>
            </a:r>
            <a:r>
              <a:rPr lang="en-US" altLang="zh-CN" dirty="0" smtClean="0"/>
              <a:t>&lt;&lt;</a:t>
            </a:r>
            <a:r>
              <a:rPr lang="en-US" altLang="zh-CN" dirty="0" err="1" smtClean="0"/>
              <a:t>endl</a:t>
            </a:r>
            <a:r>
              <a:rPr lang="en-US" altLang="zh-CN" dirty="0" smtClean="0"/>
              <a:t>;</a:t>
            </a:r>
          </a:p>
          <a:p>
            <a:pPr indent="358775">
              <a:lnSpc>
                <a:spcPct val="100000"/>
              </a:lnSpc>
              <a:spcBef>
                <a:spcPts val="0"/>
              </a:spcBef>
            </a:pPr>
            <a:r>
              <a:rPr lang="en-US" altLang="zh-CN" dirty="0" smtClean="0">
                <a:solidFill>
                  <a:srgbClr val="0000FF"/>
                </a:solidFill>
              </a:rPr>
              <a:t>return </a:t>
            </a:r>
            <a:r>
              <a:rPr lang="en-US" altLang="zh-CN" dirty="0" smtClean="0"/>
              <a:t>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8. for </a:t>
            </a:r>
            <a:r>
              <a:rPr lang="zh-CN" altLang="en-US" dirty="0"/>
              <a:t>语句</a:t>
            </a:r>
          </a:p>
        </p:txBody>
      </p:sp>
    </p:spTree>
    <p:extLst>
      <p:ext uri="{BB962C8B-B14F-4D97-AF65-F5344CB8AC3E}">
        <p14:creationId xmlns:p14="http://schemas.microsoft.com/office/powerpoint/2010/main" val="24583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b="1" dirty="0" smtClean="0">
                <a:solidFill>
                  <a:srgbClr val="FF0000"/>
                </a:solidFill>
              </a:rPr>
              <a:t>for </a:t>
            </a:r>
            <a:r>
              <a:rPr lang="zh-CN" altLang="en-US" sz="2800" b="1" dirty="0" smtClean="0"/>
              <a:t>语句头的部分省略</a:t>
            </a:r>
            <a:endParaRPr lang="en-US" altLang="zh-CN" sz="2800" b="1" dirty="0" smtClean="0"/>
          </a:p>
          <a:p>
            <a:r>
              <a:rPr lang="en-US" altLang="zh-CN" dirty="0" smtClean="0">
                <a:solidFill>
                  <a:srgbClr val="FF0000"/>
                </a:solidFill>
              </a:rPr>
              <a:t>for</a:t>
            </a:r>
            <a:r>
              <a:rPr lang="en-US" altLang="zh-CN" dirty="0" smtClean="0"/>
              <a:t> </a:t>
            </a:r>
            <a:r>
              <a:rPr lang="zh-CN" altLang="en-US" dirty="0" smtClean="0"/>
              <a:t>语句头中的三个部分 </a:t>
            </a:r>
            <a:r>
              <a:rPr lang="en-US" altLang="zh-CN" dirty="0" smtClean="0">
                <a:solidFill>
                  <a:srgbClr val="FF3399"/>
                </a:solidFill>
              </a:rPr>
              <a:t>[initializer]</a:t>
            </a:r>
            <a:r>
              <a:rPr lang="en-US" altLang="zh-CN" dirty="0" smtClean="0"/>
              <a:t>, </a:t>
            </a:r>
            <a:r>
              <a:rPr lang="en-US" altLang="zh-CN" dirty="0" smtClean="0">
                <a:solidFill>
                  <a:srgbClr val="FF3399"/>
                </a:solidFill>
              </a:rPr>
              <a:t>[condition]</a:t>
            </a:r>
            <a:r>
              <a:rPr lang="en-US" altLang="zh-CN" dirty="0" smtClean="0"/>
              <a:t>, </a:t>
            </a:r>
            <a:r>
              <a:rPr lang="en-US" altLang="zh-CN" dirty="0" smtClean="0">
                <a:solidFill>
                  <a:srgbClr val="FF3399"/>
                </a:solidFill>
              </a:rPr>
              <a:t>[expression]</a:t>
            </a:r>
            <a:r>
              <a:rPr lang="en-US" altLang="zh-CN" dirty="0" smtClean="0"/>
              <a:t> </a:t>
            </a:r>
            <a:r>
              <a:rPr lang="zh-CN" altLang="en-US" dirty="0" smtClean="0"/>
              <a:t>都</a:t>
            </a:r>
            <a:r>
              <a:rPr lang="zh-CN" altLang="en-US" b="1" dirty="0" smtClean="0">
                <a:solidFill>
                  <a:srgbClr val="0000FF"/>
                </a:solidFill>
              </a:rPr>
              <a:t>可以被省略</a:t>
            </a:r>
            <a:r>
              <a:rPr lang="zh-CN" altLang="en-US" dirty="0" smtClean="0"/>
              <a:t>。</a:t>
            </a:r>
            <a:endParaRPr lang="en-US" altLang="zh-CN" dirty="0" smtClean="0"/>
          </a:p>
          <a:p>
            <a:endParaRPr lang="en-US" altLang="zh-CN" dirty="0"/>
          </a:p>
        </p:txBody>
      </p:sp>
      <p:sp>
        <p:nvSpPr>
          <p:cNvPr id="3" name="标题 2"/>
          <p:cNvSpPr>
            <a:spLocks noGrp="1"/>
          </p:cNvSpPr>
          <p:nvPr>
            <p:ph type="title"/>
          </p:nvPr>
        </p:nvSpPr>
        <p:spPr/>
        <p:txBody>
          <a:bodyPr/>
          <a:lstStyle/>
          <a:p>
            <a:r>
              <a:rPr lang="en-US" altLang="zh-CN" dirty="0"/>
              <a:t>8. for </a:t>
            </a:r>
            <a:r>
              <a:rPr lang="zh-CN" altLang="en-US" dirty="0"/>
              <a:t>语句</a:t>
            </a:r>
          </a:p>
        </p:txBody>
      </p:sp>
      <p:graphicFrame>
        <p:nvGraphicFramePr>
          <p:cNvPr id="5" name="表格 4"/>
          <p:cNvGraphicFramePr>
            <a:graphicFrameLocks noGrp="1"/>
          </p:cNvGraphicFramePr>
          <p:nvPr>
            <p:extLst>
              <p:ext uri="{D42A27DB-BD31-4B8C-83A1-F6EECF244321}">
                <p14:modId xmlns:p14="http://schemas.microsoft.com/office/powerpoint/2010/main" val="2116959686"/>
              </p:ext>
            </p:extLst>
          </p:nvPr>
        </p:nvGraphicFramePr>
        <p:xfrm>
          <a:off x="1050461" y="2647031"/>
          <a:ext cx="6977922" cy="3870960"/>
        </p:xfrm>
        <a:graphic>
          <a:graphicData uri="http://schemas.openxmlformats.org/drawingml/2006/table">
            <a:tbl>
              <a:tblPr firstRow="1" bandRow="1">
                <a:tableStyleId>{5940675A-B579-460E-94D1-54222C63F5DA}</a:tableStyleId>
              </a:tblPr>
              <a:tblGrid>
                <a:gridCol w="3488961">
                  <a:extLst>
                    <a:ext uri="{9D8B030D-6E8A-4147-A177-3AD203B41FA5}">
                      <a16:colId xmlns:a16="http://schemas.microsoft.com/office/drawing/2014/main" val="20000"/>
                    </a:ext>
                  </a:extLst>
                </a:gridCol>
                <a:gridCol w="3488961">
                  <a:extLst>
                    <a:ext uri="{9D8B030D-6E8A-4147-A177-3AD203B41FA5}">
                      <a16:colId xmlns:a16="http://schemas.microsoft.com/office/drawing/2014/main" val="20001"/>
                    </a:ext>
                  </a:extLst>
                </a:gridCol>
              </a:tblGrid>
              <a:tr h="370840">
                <a:tc>
                  <a:txBody>
                    <a:bodyPr/>
                    <a:lstStyle/>
                    <a:p>
                      <a:r>
                        <a:rPr lang="en-US" altLang="zh-CN" sz="2200" dirty="0" err="1" smtClean="0">
                          <a:solidFill>
                            <a:srgbClr val="0000FF"/>
                          </a:solidFill>
                          <a:latin typeface="Arial" panose="020B0604020202020204" pitchFamily="34" charset="0"/>
                          <a:cs typeface="Arial" panose="020B0604020202020204" pitchFamily="34" charset="0"/>
                        </a:rPr>
                        <a:t>int</a:t>
                      </a:r>
                      <a:r>
                        <a:rPr lang="en-US" altLang="zh-CN" sz="2200" dirty="0" smtClean="0">
                          <a:solidFill>
                            <a:srgbClr val="0000FF"/>
                          </a:solidFill>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sum = 0;</a:t>
                      </a:r>
                    </a:p>
                    <a:p>
                      <a:r>
                        <a:rPr lang="en-US" altLang="zh-CN" sz="2200" dirty="0" smtClean="0">
                          <a:solidFill>
                            <a:srgbClr val="0000FF"/>
                          </a:solidFill>
                          <a:latin typeface="Arial" panose="020B0604020202020204" pitchFamily="34" charset="0"/>
                          <a:cs typeface="Arial" panose="020B0604020202020204" pitchFamily="34" charset="0"/>
                        </a:rPr>
                        <a:t>for</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 1</a:t>
                      </a:r>
                      <a:r>
                        <a:rPr lang="en-US" altLang="zh-CN" sz="2200" b="1" dirty="0" smtClean="0">
                          <a:solidFill>
                            <a:srgbClr val="FF0000"/>
                          </a:solidFill>
                          <a:latin typeface="Arial" panose="020B0604020202020204" pitchFamily="34" charset="0"/>
                          <a:cs typeface="Arial" panose="020B0604020202020204" pitchFamily="34" charset="0"/>
                        </a:rPr>
                        <a:t>;</a:t>
                      </a:r>
                      <a:r>
                        <a:rPr lang="en-US" altLang="zh-CN" sz="2200" baseline="0" dirty="0" smtClean="0">
                          <a:latin typeface="Arial" panose="020B0604020202020204" pitchFamily="34" charset="0"/>
                          <a:cs typeface="Arial" panose="020B0604020202020204" pitchFamily="34" charset="0"/>
                        </a:rPr>
                        <a:t> </a:t>
                      </a:r>
                      <a:r>
                        <a:rPr lang="en-US" altLang="zh-CN" sz="2200" baseline="0" dirty="0" err="1" smtClean="0">
                          <a:latin typeface="Arial" panose="020B0604020202020204" pitchFamily="34" charset="0"/>
                          <a:cs typeface="Arial" panose="020B0604020202020204" pitchFamily="34" charset="0"/>
                        </a:rPr>
                        <a:t>i</a:t>
                      </a:r>
                      <a:r>
                        <a:rPr lang="en-US" altLang="zh-CN" sz="2200" baseline="0" dirty="0" smtClean="0">
                          <a:latin typeface="Arial" panose="020B0604020202020204" pitchFamily="34" charset="0"/>
                          <a:cs typeface="Arial" panose="020B0604020202020204" pitchFamily="34" charset="0"/>
                        </a:rPr>
                        <a:t>&lt;=100</a:t>
                      </a:r>
                      <a:r>
                        <a:rPr lang="en-US" altLang="zh-CN" sz="2200" b="1" baseline="0" dirty="0" smtClean="0">
                          <a:solidFill>
                            <a:srgbClr val="FF0000"/>
                          </a:solidFill>
                          <a:latin typeface="Arial" panose="020B0604020202020204" pitchFamily="34" charset="0"/>
                          <a:cs typeface="Arial" panose="020B0604020202020204" pitchFamily="34" charset="0"/>
                        </a:rPr>
                        <a:t>;</a:t>
                      </a:r>
                      <a:r>
                        <a:rPr lang="en-US" altLang="zh-CN" sz="2200" baseline="0" dirty="0" smtClean="0">
                          <a:latin typeface="Arial" panose="020B0604020202020204" pitchFamily="34" charset="0"/>
                          <a:cs typeface="Arial" panose="020B0604020202020204" pitchFamily="34" charset="0"/>
                        </a:rPr>
                        <a:t> ++</a:t>
                      </a:r>
                      <a:r>
                        <a:rPr lang="en-US" altLang="zh-CN" sz="2200" baseline="0" dirty="0" err="1" smtClean="0">
                          <a:latin typeface="Arial" panose="020B0604020202020204" pitchFamily="34" charset="0"/>
                          <a:cs typeface="Arial" panose="020B0604020202020204" pitchFamily="34" charset="0"/>
                        </a:rPr>
                        <a:t>i</a:t>
                      </a:r>
                      <a:r>
                        <a:rPr lang="en-US" altLang="zh-CN" sz="2200" baseline="0" dirty="0" smtClean="0">
                          <a:latin typeface="Arial" panose="020B0604020202020204" pitchFamily="34" charset="0"/>
                          <a:cs typeface="Arial" panose="020B0604020202020204" pitchFamily="34" charset="0"/>
                        </a:rPr>
                        <a:t>)</a:t>
                      </a:r>
                    </a:p>
                    <a:p>
                      <a:pPr marL="0" indent="358775"/>
                      <a:r>
                        <a:rPr lang="en-US" altLang="zh-CN" sz="2200" baseline="0" dirty="0" smtClean="0">
                          <a:latin typeface="Arial" panose="020B0604020202020204" pitchFamily="34" charset="0"/>
                          <a:cs typeface="Arial" panose="020B0604020202020204" pitchFamily="34" charset="0"/>
                        </a:rPr>
                        <a:t>sum += </a:t>
                      </a:r>
                      <a:r>
                        <a:rPr lang="en-US" altLang="zh-CN" sz="2200" baseline="0" dirty="0" err="1" smtClean="0">
                          <a:latin typeface="Arial" panose="020B0604020202020204" pitchFamily="34" charset="0"/>
                          <a:cs typeface="Arial" panose="020B0604020202020204" pitchFamily="34" charset="0"/>
                        </a:rPr>
                        <a:t>i</a:t>
                      </a:r>
                      <a:r>
                        <a:rPr lang="en-US" altLang="zh-CN" sz="2200" baseline="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a:txBody>
                  <a:tcPr/>
                </a:tc>
                <a:tc>
                  <a:txBody>
                    <a:bodyPr/>
                    <a:lstStyle/>
                    <a:p>
                      <a:r>
                        <a:rPr lang="en-US" altLang="zh-CN" sz="2200" dirty="0" err="1" smtClean="0">
                          <a:solidFill>
                            <a:srgbClr val="0000FF"/>
                          </a:solidFill>
                          <a:latin typeface="Arial" panose="020B0604020202020204" pitchFamily="34" charset="0"/>
                          <a:cs typeface="Arial" panose="020B0604020202020204" pitchFamily="34" charset="0"/>
                        </a:rPr>
                        <a:t>int</a:t>
                      </a:r>
                      <a:r>
                        <a:rPr lang="en-US" altLang="zh-CN" sz="2200" dirty="0" smtClean="0">
                          <a:solidFill>
                            <a:srgbClr val="0000FF"/>
                          </a:solidFill>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 1, sum = 0;</a:t>
                      </a:r>
                    </a:p>
                    <a:p>
                      <a:r>
                        <a:rPr lang="en-US" altLang="zh-CN" sz="2200" dirty="0" smtClean="0">
                          <a:solidFill>
                            <a:srgbClr val="0000FF"/>
                          </a:solidFill>
                          <a:latin typeface="Arial" panose="020B0604020202020204" pitchFamily="34" charset="0"/>
                          <a:cs typeface="Arial" panose="020B0604020202020204" pitchFamily="34" charset="0"/>
                        </a:rPr>
                        <a:t>for</a:t>
                      </a:r>
                      <a:r>
                        <a:rPr lang="en-US" altLang="zh-CN" sz="2200" dirty="0" smtClean="0">
                          <a:latin typeface="Arial" panose="020B0604020202020204" pitchFamily="34" charset="0"/>
                          <a:cs typeface="Arial" panose="020B0604020202020204" pitchFamily="34" charset="0"/>
                        </a:rPr>
                        <a:t>(</a:t>
                      </a:r>
                      <a:r>
                        <a:rPr lang="en-US" altLang="zh-CN" sz="2200" baseline="0" dirty="0" smtClean="0">
                          <a:latin typeface="Arial" panose="020B0604020202020204" pitchFamily="34" charset="0"/>
                          <a:cs typeface="Arial" panose="020B0604020202020204" pitchFamily="34" charset="0"/>
                        </a:rPr>
                        <a:t> </a:t>
                      </a:r>
                      <a:r>
                        <a:rPr lang="en-US" altLang="zh-CN" sz="2200" b="1" baseline="0" dirty="0" smtClean="0">
                          <a:solidFill>
                            <a:srgbClr val="FF0000"/>
                          </a:solidFill>
                          <a:latin typeface="Arial" panose="020B0604020202020204" pitchFamily="34" charset="0"/>
                          <a:cs typeface="Arial" panose="020B0604020202020204" pitchFamily="34" charset="0"/>
                        </a:rPr>
                        <a:t>;</a:t>
                      </a:r>
                      <a:r>
                        <a:rPr lang="en-US" altLang="zh-CN" sz="2200" baseline="0" dirty="0" smtClean="0">
                          <a:latin typeface="Arial" panose="020B0604020202020204" pitchFamily="34" charset="0"/>
                          <a:cs typeface="Arial" panose="020B0604020202020204" pitchFamily="34" charset="0"/>
                        </a:rPr>
                        <a:t> </a:t>
                      </a:r>
                      <a:r>
                        <a:rPr lang="en-US" altLang="zh-CN" sz="2200" baseline="0" dirty="0" err="1" smtClean="0">
                          <a:latin typeface="Arial" panose="020B0604020202020204" pitchFamily="34" charset="0"/>
                          <a:cs typeface="Arial" panose="020B0604020202020204" pitchFamily="34" charset="0"/>
                        </a:rPr>
                        <a:t>i</a:t>
                      </a:r>
                      <a:r>
                        <a:rPr lang="en-US" altLang="zh-CN" sz="2200" baseline="0" dirty="0" smtClean="0">
                          <a:latin typeface="Arial" panose="020B0604020202020204" pitchFamily="34" charset="0"/>
                          <a:cs typeface="Arial" panose="020B0604020202020204" pitchFamily="34" charset="0"/>
                        </a:rPr>
                        <a:t>&lt;=100</a:t>
                      </a:r>
                      <a:r>
                        <a:rPr lang="en-US" altLang="zh-CN" sz="2200" b="1" baseline="0" dirty="0" smtClean="0">
                          <a:solidFill>
                            <a:srgbClr val="FF0000"/>
                          </a:solidFill>
                          <a:latin typeface="Arial" panose="020B0604020202020204" pitchFamily="34" charset="0"/>
                          <a:cs typeface="Arial" panose="020B0604020202020204" pitchFamily="34" charset="0"/>
                        </a:rPr>
                        <a:t>;</a:t>
                      </a:r>
                      <a:r>
                        <a:rPr lang="en-US" altLang="zh-CN" sz="2200" baseline="0" dirty="0" smtClean="0">
                          <a:latin typeface="Arial" panose="020B0604020202020204" pitchFamily="34" charset="0"/>
                          <a:cs typeface="Arial" panose="020B0604020202020204" pitchFamily="34" charset="0"/>
                        </a:rPr>
                        <a:t> ++</a:t>
                      </a:r>
                      <a:r>
                        <a:rPr lang="en-US" altLang="zh-CN" sz="2200" baseline="0" dirty="0" err="1" smtClean="0">
                          <a:latin typeface="Arial" panose="020B0604020202020204" pitchFamily="34" charset="0"/>
                          <a:cs typeface="Arial" panose="020B0604020202020204" pitchFamily="34" charset="0"/>
                        </a:rPr>
                        <a:t>i</a:t>
                      </a:r>
                      <a:r>
                        <a:rPr lang="en-US" altLang="zh-CN" sz="2200" baseline="0" dirty="0" smtClean="0">
                          <a:latin typeface="Arial" panose="020B0604020202020204" pitchFamily="34" charset="0"/>
                          <a:cs typeface="Arial" panose="020B0604020202020204" pitchFamily="34" charset="0"/>
                        </a:rPr>
                        <a:t>)</a:t>
                      </a:r>
                    </a:p>
                    <a:p>
                      <a:pPr marL="0" indent="358775"/>
                      <a:r>
                        <a:rPr lang="en-US" altLang="zh-CN" sz="2200" baseline="0" dirty="0" smtClean="0">
                          <a:latin typeface="Arial" panose="020B0604020202020204" pitchFamily="34" charset="0"/>
                          <a:cs typeface="Arial" panose="020B0604020202020204" pitchFamily="34" charset="0"/>
                        </a:rPr>
                        <a:t>sum += </a:t>
                      </a:r>
                      <a:r>
                        <a:rPr lang="en-US" altLang="zh-CN" sz="2200" baseline="0" dirty="0" err="1" smtClean="0">
                          <a:latin typeface="Arial" panose="020B0604020202020204" pitchFamily="34" charset="0"/>
                          <a:cs typeface="Arial" panose="020B0604020202020204" pitchFamily="34" charset="0"/>
                        </a:rPr>
                        <a:t>i</a:t>
                      </a:r>
                      <a:r>
                        <a:rPr lang="en-US" altLang="zh-CN" sz="2200" baseline="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r>
                        <a:rPr lang="en-US" altLang="zh-CN" sz="2200" dirty="0" err="1" smtClean="0">
                          <a:solidFill>
                            <a:srgbClr val="0000FF"/>
                          </a:solidFill>
                          <a:latin typeface="Arial" panose="020B0604020202020204" pitchFamily="34" charset="0"/>
                          <a:cs typeface="Arial" panose="020B0604020202020204" pitchFamily="34" charset="0"/>
                        </a:rPr>
                        <a:t>int</a:t>
                      </a:r>
                      <a:r>
                        <a:rPr lang="en-US" altLang="zh-CN" sz="2200" dirty="0" smtClean="0">
                          <a:solidFill>
                            <a:srgbClr val="0000FF"/>
                          </a:solidFill>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 1, sum = 0;</a:t>
                      </a:r>
                    </a:p>
                    <a:p>
                      <a:r>
                        <a:rPr lang="en-US" altLang="zh-CN" sz="2200" dirty="0" smtClean="0">
                          <a:solidFill>
                            <a:srgbClr val="0000FF"/>
                          </a:solidFill>
                          <a:latin typeface="Arial" panose="020B0604020202020204" pitchFamily="34" charset="0"/>
                          <a:cs typeface="Arial" panose="020B0604020202020204" pitchFamily="34" charset="0"/>
                        </a:rPr>
                        <a:t>for</a:t>
                      </a:r>
                      <a:r>
                        <a:rPr lang="en-US" altLang="zh-CN" sz="2200" dirty="0" smtClean="0">
                          <a:latin typeface="Arial" panose="020B0604020202020204" pitchFamily="34" charset="0"/>
                          <a:cs typeface="Arial" panose="020B0604020202020204" pitchFamily="34" charset="0"/>
                        </a:rPr>
                        <a:t>( </a:t>
                      </a:r>
                      <a:r>
                        <a:rPr lang="en-US" altLang="zh-CN" sz="2200" b="1" dirty="0" smtClean="0">
                          <a:solidFill>
                            <a:srgbClr val="FF0000"/>
                          </a:solidFill>
                          <a:latin typeface="Arial" panose="020B0604020202020204" pitchFamily="34" charset="0"/>
                          <a:cs typeface="Arial" panose="020B0604020202020204" pitchFamily="34" charset="0"/>
                        </a:rPr>
                        <a:t>;</a:t>
                      </a:r>
                      <a:r>
                        <a:rPr lang="en-US" altLang="zh-CN" sz="2200" dirty="0" smtClean="0">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&lt;=100</a:t>
                      </a:r>
                      <a:r>
                        <a:rPr lang="en-US" altLang="zh-CN" sz="2200" b="1" dirty="0" smtClean="0">
                          <a:solidFill>
                            <a:srgbClr val="FF0000"/>
                          </a:solidFill>
                          <a:latin typeface="Arial" panose="020B0604020202020204" pitchFamily="34" charset="0"/>
                          <a:cs typeface="Arial" panose="020B0604020202020204" pitchFamily="34" charset="0"/>
                        </a:rPr>
                        <a:t>;</a:t>
                      </a:r>
                      <a:r>
                        <a:rPr lang="en-US" altLang="zh-CN" sz="2200" dirty="0" smtClean="0">
                          <a:latin typeface="Arial" panose="020B0604020202020204" pitchFamily="34" charset="0"/>
                          <a:cs typeface="Arial" panose="020B0604020202020204" pitchFamily="34" charset="0"/>
                        </a:rPr>
                        <a:t> )</a:t>
                      </a:r>
                    </a:p>
                    <a:p>
                      <a:r>
                        <a:rPr lang="en-US" altLang="zh-CN" sz="2200" dirty="0" smtClean="0">
                          <a:latin typeface="Arial" panose="020B0604020202020204" pitchFamily="34" charset="0"/>
                          <a:cs typeface="Arial" panose="020B0604020202020204" pitchFamily="34" charset="0"/>
                        </a:rPr>
                        <a:t>{</a:t>
                      </a:r>
                    </a:p>
                    <a:p>
                      <a:pPr marL="0" indent="358775"/>
                      <a:r>
                        <a:rPr lang="en-US" altLang="zh-CN" sz="2200" dirty="0" smtClean="0">
                          <a:latin typeface="Arial" panose="020B0604020202020204" pitchFamily="34" charset="0"/>
                          <a:cs typeface="Arial" panose="020B0604020202020204" pitchFamily="34" charset="0"/>
                        </a:rPr>
                        <a:t>sum +=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a:t>
                      </a:r>
                    </a:p>
                    <a:p>
                      <a:pPr marL="0" indent="358775"/>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a:t>
                      </a:r>
                    </a:p>
                    <a:p>
                      <a:r>
                        <a:rPr lang="en-US" altLang="zh-CN" sz="220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a:txBody>
                  <a:tcPr/>
                </a:tc>
                <a:tc>
                  <a:txBody>
                    <a:bodyPr/>
                    <a:lstStyle/>
                    <a:p>
                      <a:r>
                        <a:rPr lang="en-US" altLang="zh-CN" sz="2200" dirty="0" err="1" smtClean="0">
                          <a:solidFill>
                            <a:srgbClr val="0000FF"/>
                          </a:solidFill>
                          <a:latin typeface="Arial" panose="020B0604020202020204" pitchFamily="34" charset="0"/>
                          <a:cs typeface="Arial" panose="020B0604020202020204" pitchFamily="34" charset="0"/>
                        </a:rPr>
                        <a:t>int</a:t>
                      </a:r>
                      <a:r>
                        <a:rPr lang="en-US" altLang="zh-CN" sz="2200" dirty="0" smtClean="0">
                          <a:solidFill>
                            <a:srgbClr val="0000FF"/>
                          </a:solidFill>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 1, sum = 0;</a:t>
                      </a:r>
                    </a:p>
                    <a:p>
                      <a:r>
                        <a:rPr lang="en-US" altLang="zh-CN" sz="2200" dirty="0" smtClean="0">
                          <a:solidFill>
                            <a:srgbClr val="0000FF"/>
                          </a:solidFill>
                          <a:latin typeface="Arial" panose="020B0604020202020204" pitchFamily="34" charset="0"/>
                          <a:cs typeface="Arial" panose="020B0604020202020204" pitchFamily="34" charset="0"/>
                        </a:rPr>
                        <a:t>for</a:t>
                      </a:r>
                      <a:r>
                        <a:rPr lang="en-US" altLang="zh-CN" sz="2200" dirty="0" smtClean="0">
                          <a:latin typeface="Arial" panose="020B0604020202020204" pitchFamily="34" charset="0"/>
                          <a:cs typeface="Arial" panose="020B0604020202020204" pitchFamily="34" charset="0"/>
                        </a:rPr>
                        <a:t>( </a:t>
                      </a:r>
                      <a:r>
                        <a:rPr lang="en-US" altLang="zh-CN" sz="2200" b="1" dirty="0" smtClean="0">
                          <a:solidFill>
                            <a:srgbClr val="FF0000"/>
                          </a:solidFill>
                          <a:latin typeface="Arial" panose="020B0604020202020204" pitchFamily="34" charset="0"/>
                          <a:cs typeface="Arial" panose="020B0604020202020204" pitchFamily="34" charset="0"/>
                        </a:rPr>
                        <a:t>;  ; </a:t>
                      </a:r>
                      <a:r>
                        <a:rPr lang="en-US" altLang="zh-CN" sz="2200" dirty="0" smtClean="0">
                          <a:latin typeface="Arial" panose="020B0604020202020204" pitchFamily="34" charset="0"/>
                          <a:cs typeface="Arial" panose="020B0604020202020204" pitchFamily="34" charset="0"/>
                        </a:rPr>
                        <a:t>)</a:t>
                      </a:r>
                    </a:p>
                    <a:p>
                      <a:r>
                        <a:rPr lang="en-US" altLang="zh-CN" sz="2200" dirty="0" smtClean="0">
                          <a:latin typeface="Arial" panose="020B0604020202020204" pitchFamily="34" charset="0"/>
                          <a:cs typeface="Arial" panose="020B0604020202020204" pitchFamily="34" charset="0"/>
                        </a:rPr>
                        <a:t>{</a:t>
                      </a:r>
                    </a:p>
                    <a:p>
                      <a:pPr marL="0" indent="358775"/>
                      <a:r>
                        <a:rPr lang="en-US" altLang="zh-CN" sz="2200" dirty="0" smtClean="0">
                          <a:latin typeface="Arial" panose="020B0604020202020204" pitchFamily="34" charset="0"/>
                          <a:cs typeface="Arial" panose="020B0604020202020204" pitchFamily="34" charset="0"/>
                        </a:rPr>
                        <a:t>sum +=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a:t>
                      </a:r>
                    </a:p>
                    <a:p>
                      <a:pPr marL="0" indent="358775"/>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a:t>
                      </a:r>
                    </a:p>
                    <a:p>
                      <a:pPr marL="0" indent="358775"/>
                      <a:r>
                        <a:rPr lang="en-US" altLang="zh-CN" sz="2200" dirty="0" smtClean="0">
                          <a:solidFill>
                            <a:srgbClr val="0000FF"/>
                          </a:solidFill>
                          <a:latin typeface="Arial" panose="020B0604020202020204" pitchFamily="34" charset="0"/>
                          <a:cs typeface="Arial" panose="020B0604020202020204" pitchFamily="34" charset="0"/>
                        </a:rPr>
                        <a:t>if</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&gt;100)</a:t>
                      </a:r>
                    </a:p>
                    <a:p>
                      <a:pPr marL="0" indent="715963"/>
                      <a:r>
                        <a:rPr lang="en-US" altLang="zh-CN" sz="2200" dirty="0" smtClean="0">
                          <a:solidFill>
                            <a:srgbClr val="FF0000"/>
                          </a:solidFill>
                          <a:latin typeface="Arial" panose="020B0604020202020204" pitchFamily="34" charset="0"/>
                          <a:cs typeface="Arial" panose="020B0604020202020204" pitchFamily="34" charset="0"/>
                        </a:rPr>
                        <a:t>break</a:t>
                      </a:r>
                      <a:r>
                        <a:rPr lang="en-US" altLang="zh-CN" sz="2200" dirty="0" smtClean="0">
                          <a:latin typeface="Arial" panose="020B0604020202020204" pitchFamily="34" charset="0"/>
                          <a:cs typeface="Arial" panose="020B0604020202020204" pitchFamily="34" charset="0"/>
                        </a:rPr>
                        <a:t>;</a:t>
                      </a:r>
                    </a:p>
                    <a:p>
                      <a:r>
                        <a:rPr lang="en-US" altLang="zh-CN" sz="220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
        <p:nvSpPr>
          <p:cNvPr id="6" name="矩形 5"/>
          <p:cNvSpPr/>
          <p:nvPr/>
        </p:nvSpPr>
        <p:spPr>
          <a:xfrm>
            <a:off x="3419872" y="2132856"/>
            <a:ext cx="3168352"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注意</a:t>
            </a:r>
            <a:r>
              <a:rPr lang="en-US" altLang="zh-CN"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两个分号</a:t>
            </a:r>
            <a:r>
              <a:rPr lang="zh-CN" altLang="en-US"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不能省略</a:t>
            </a:r>
            <a:r>
              <a:rPr lang="en-US" altLang="zh-CN" sz="2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椭圆 6"/>
          <p:cNvSpPr/>
          <p:nvPr/>
        </p:nvSpPr>
        <p:spPr>
          <a:xfrm>
            <a:off x="4039344" y="2708920"/>
            <a:ext cx="432048" cy="432048"/>
          </a:xfrm>
          <a:prstGeom prst="ellips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1</a:t>
            </a:r>
            <a:endParaRPr lang="zh-CN" altLang="en-US" sz="2400" dirty="0">
              <a:latin typeface="Arial" panose="020B0604020202020204" pitchFamily="34" charset="0"/>
              <a:cs typeface="Arial" panose="020B0604020202020204" pitchFamily="34" charset="0"/>
            </a:endParaRPr>
          </a:p>
        </p:txBody>
      </p:sp>
      <p:sp>
        <p:nvSpPr>
          <p:cNvPr id="8" name="椭圆 7"/>
          <p:cNvSpPr/>
          <p:nvPr/>
        </p:nvSpPr>
        <p:spPr>
          <a:xfrm>
            <a:off x="7524328" y="2706256"/>
            <a:ext cx="432048" cy="432048"/>
          </a:xfrm>
          <a:prstGeom prst="ellips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2</a:t>
            </a:r>
            <a:endParaRPr lang="zh-CN" altLang="en-US" sz="2400" dirty="0">
              <a:latin typeface="Arial" panose="020B0604020202020204" pitchFamily="34" charset="0"/>
              <a:cs typeface="Arial" panose="020B0604020202020204" pitchFamily="34" charset="0"/>
            </a:endParaRPr>
          </a:p>
        </p:txBody>
      </p:sp>
      <p:sp>
        <p:nvSpPr>
          <p:cNvPr id="9" name="椭圆 8"/>
          <p:cNvSpPr/>
          <p:nvPr/>
        </p:nvSpPr>
        <p:spPr>
          <a:xfrm>
            <a:off x="4039344" y="3804355"/>
            <a:ext cx="432048" cy="432048"/>
          </a:xfrm>
          <a:prstGeom prst="ellips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3</a:t>
            </a:r>
            <a:endParaRPr lang="zh-CN" altLang="en-US" sz="2400" dirty="0">
              <a:latin typeface="Arial" panose="020B0604020202020204" pitchFamily="34" charset="0"/>
              <a:cs typeface="Arial" panose="020B0604020202020204" pitchFamily="34" charset="0"/>
            </a:endParaRPr>
          </a:p>
        </p:txBody>
      </p:sp>
      <p:sp>
        <p:nvSpPr>
          <p:cNvPr id="10" name="椭圆 9"/>
          <p:cNvSpPr/>
          <p:nvPr/>
        </p:nvSpPr>
        <p:spPr>
          <a:xfrm>
            <a:off x="7524328" y="3804355"/>
            <a:ext cx="432048" cy="432048"/>
          </a:xfrm>
          <a:prstGeom prst="ellips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4</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6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en-US" altLang="zh-CN" dirty="0" smtClean="0">
                <a:solidFill>
                  <a:srgbClr val="FF0000"/>
                </a:solidFill>
              </a:rPr>
              <a:t>break</a:t>
            </a:r>
            <a:r>
              <a:rPr lang="en-US" altLang="zh-CN" dirty="0" smtClean="0"/>
              <a:t> </a:t>
            </a:r>
            <a:r>
              <a:rPr lang="zh-CN" altLang="en-US" dirty="0" smtClean="0"/>
              <a:t>语句的功能是终止</a:t>
            </a:r>
            <a:r>
              <a:rPr lang="zh-CN" altLang="en-US" dirty="0" smtClean="0">
                <a:solidFill>
                  <a:srgbClr val="FF0000"/>
                </a:solidFill>
              </a:rPr>
              <a:t>包含其最近的封闭的 </a:t>
            </a:r>
            <a:r>
              <a:rPr lang="en-US" altLang="zh-CN" dirty="0" smtClean="0">
                <a:solidFill>
                  <a:srgbClr val="0000FF"/>
                </a:solidFill>
              </a:rPr>
              <a:t>while</a:t>
            </a:r>
            <a:r>
              <a:rPr lang="en-US" altLang="zh-CN" dirty="0"/>
              <a:t>, </a:t>
            </a:r>
            <a:r>
              <a:rPr lang="en-US" altLang="zh-CN" dirty="0">
                <a:solidFill>
                  <a:srgbClr val="0000FF"/>
                </a:solidFill>
              </a:rPr>
              <a:t>do while</a:t>
            </a:r>
            <a:r>
              <a:rPr lang="en-US" altLang="zh-CN" dirty="0"/>
              <a:t>, </a:t>
            </a:r>
            <a:r>
              <a:rPr lang="en-US" altLang="zh-CN" dirty="0">
                <a:solidFill>
                  <a:srgbClr val="0000FF"/>
                </a:solidFill>
              </a:rPr>
              <a:t>for</a:t>
            </a:r>
            <a:r>
              <a:rPr lang="en-US" altLang="zh-CN" dirty="0"/>
              <a:t>, </a:t>
            </a:r>
            <a:r>
              <a:rPr lang="zh-CN" altLang="en-US" dirty="0" smtClean="0"/>
              <a:t>以及</a:t>
            </a:r>
            <a:r>
              <a:rPr lang="en-US" altLang="zh-CN" dirty="0" smtClean="0"/>
              <a:t> </a:t>
            </a:r>
            <a:r>
              <a:rPr lang="en-US" altLang="zh-CN" dirty="0">
                <a:solidFill>
                  <a:srgbClr val="0000FF"/>
                </a:solidFill>
              </a:rPr>
              <a:t>switch</a:t>
            </a:r>
            <a:r>
              <a:rPr lang="en-US" altLang="zh-CN" dirty="0"/>
              <a:t> </a:t>
            </a:r>
            <a:r>
              <a:rPr lang="zh-CN" altLang="en-US" dirty="0" smtClean="0"/>
              <a:t>语句的执行。对于循环语句</a:t>
            </a:r>
            <a:r>
              <a:rPr lang="en-US" altLang="zh-CN" dirty="0" smtClean="0"/>
              <a:t>, </a:t>
            </a:r>
            <a:r>
              <a:rPr lang="zh-CN" altLang="en-US" dirty="0" smtClean="0"/>
              <a:t>是终止本层循环的执行</a:t>
            </a:r>
            <a:r>
              <a:rPr lang="en-US" altLang="zh-CN" dirty="0" smtClean="0"/>
              <a:t>; </a:t>
            </a:r>
            <a:r>
              <a:rPr lang="zh-CN" altLang="en-US" dirty="0" smtClean="0"/>
              <a:t>对于 </a:t>
            </a:r>
            <a:r>
              <a:rPr lang="en-US" altLang="zh-CN" dirty="0" smtClean="0">
                <a:solidFill>
                  <a:srgbClr val="0000FF"/>
                </a:solidFill>
              </a:rPr>
              <a:t>switch </a:t>
            </a:r>
            <a:r>
              <a:rPr lang="zh-CN" altLang="en-US" dirty="0" smtClean="0"/>
              <a:t>语句</a:t>
            </a:r>
            <a:r>
              <a:rPr lang="en-US" altLang="zh-CN" dirty="0" smtClean="0"/>
              <a:t>, </a:t>
            </a:r>
            <a:r>
              <a:rPr lang="zh-CN" altLang="en-US" dirty="0" smtClean="0"/>
              <a:t>是终止整个 </a:t>
            </a:r>
            <a:r>
              <a:rPr lang="en-US" altLang="zh-CN" dirty="0" smtClean="0">
                <a:solidFill>
                  <a:srgbClr val="0000FF"/>
                </a:solidFill>
              </a:rPr>
              <a:t>switch</a:t>
            </a:r>
            <a:r>
              <a:rPr lang="en-US" altLang="zh-CN" dirty="0" smtClean="0"/>
              <a:t> </a:t>
            </a:r>
            <a:r>
              <a:rPr lang="zh-CN" altLang="en-US" dirty="0" smtClean="0"/>
              <a:t>语句的执行。</a:t>
            </a:r>
            <a:r>
              <a:rPr lang="en-US" altLang="zh-CN" dirty="0" smtClean="0"/>
              <a:t> </a:t>
            </a:r>
          </a:p>
          <a:p>
            <a:r>
              <a:rPr lang="en-US" altLang="zh-CN" b="1" dirty="0" smtClean="0"/>
              <a:t>break </a:t>
            </a:r>
            <a:r>
              <a:rPr lang="zh-CN" altLang="en-US" b="1" dirty="0" smtClean="0"/>
              <a:t>语句格式</a:t>
            </a:r>
            <a:r>
              <a:rPr lang="en-US" altLang="zh-CN" b="1" dirty="0" smtClean="0"/>
              <a:t>:</a:t>
            </a:r>
          </a:p>
          <a:p>
            <a:pPr indent="715963"/>
            <a:r>
              <a:rPr lang="en-US" altLang="zh-CN" dirty="0" smtClean="0">
                <a:solidFill>
                  <a:srgbClr val="FF0000"/>
                </a:solidFill>
              </a:rPr>
              <a:t>break</a:t>
            </a:r>
            <a:r>
              <a:rPr lang="en-US" altLang="zh-CN" b="1" dirty="0" smtClean="0">
                <a:solidFill>
                  <a:srgbClr val="0000FF"/>
                </a:solidFill>
              </a:rPr>
              <a:t>;</a:t>
            </a:r>
          </a:p>
          <a:p>
            <a:pPr>
              <a:spcBef>
                <a:spcPts val="576"/>
              </a:spcBef>
            </a:pPr>
            <a:r>
              <a:rPr lang="zh-CN" altLang="en-US" dirty="0" smtClean="0"/>
              <a:t>例如</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sum = 0;</a:t>
            </a:r>
          </a:p>
          <a:p>
            <a:pPr>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=1</a:t>
            </a:r>
            <a:r>
              <a:rPr lang="en-US" altLang="zh-CN" b="1" dirty="0" smtClean="0">
                <a:solidFill>
                  <a:srgbClr val="FF0000"/>
                </a:solidFill>
              </a:rPr>
              <a:t>; ; </a:t>
            </a:r>
            <a:r>
              <a:rPr lang="en-US" altLang="zh-CN" dirty="0" smtClean="0"/>
              <a:t>++</a:t>
            </a:r>
            <a:r>
              <a:rPr lang="en-US" altLang="zh-CN" dirty="0" err="1" smtClean="0"/>
              <a:t>i</a:t>
            </a:r>
            <a:r>
              <a:rPr lang="en-US" altLang="zh-CN" dirty="0" smtClean="0"/>
              <a:t>)</a:t>
            </a:r>
          </a:p>
          <a:p>
            <a:pPr>
              <a:lnSpc>
                <a:spcPct val="100000"/>
              </a:lnSpc>
              <a:spcBef>
                <a:spcPts val="0"/>
              </a:spcBef>
            </a:pPr>
            <a:r>
              <a:rPr lang="en-US" altLang="zh-CN" dirty="0" smtClean="0"/>
              <a:t>{</a:t>
            </a:r>
          </a:p>
          <a:p>
            <a:pPr indent="358775">
              <a:lnSpc>
                <a:spcPct val="100000"/>
              </a:lnSpc>
              <a:spcBef>
                <a:spcPts val="0"/>
              </a:spcBef>
            </a:pPr>
            <a:r>
              <a:rPr lang="en-US" altLang="zh-CN" dirty="0" smtClean="0"/>
              <a:t>sum += </a:t>
            </a:r>
            <a:r>
              <a:rPr lang="en-US" altLang="zh-CN" dirty="0" err="1" smtClean="0"/>
              <a:t>i</a:t>
            </a:r>
            <a:r>
              <a:rPr lang="en-US" altLang="zh-CN" dirty="0" smtClean="0"/>
              <a:t>;</a:t>
            </a:r>
          </a:p>
          <a:p>
            <a:pPr indent="358775">
              <a:lnSpc>
                <a:spcPct val="100000"/>
              </a:lnSpc>
              <a:spcBef>
                <a:spcPts val="0"/>
              </a:spcBef>
            </a:pPr>
            <a:r>
              <a:rPr lang="en-US" altLang="zh-CN" dirty="0" smtClean="0">
                <a:solidFill>
                  <a:srgbClr val="0000FF"/>
                </a:solidFill>
              </a:rPr>
              <a:t>if</a:t>
            </a:r>
            <a:r>
              <a:rPr lang="en-US" altLang="zh-CN" dirty="0" smtClean="0"/>
              <a:t>(</a:t>
            </a:r>
            <a:r>
              <a:rPr lang="en-US" altLang="zh-CN" dirty="0" err="1" smtClean="0"/>
              <a:t>i</a:t>
            </a:r>
            <a:r>
              <a:rPr lang="en-US" altLang="zh-CN" dirty="0" smtClean="0"/>
              <a:t>&gt;=100)</a:t>
            </a:r>
          </a:p>
          <a:p>
            <a:pPr indent="715963">
              <a:lnSpc>
                <a:spcPct val="100000"/>
              </a:lnSpc>
              <a:spcBef>
                <a:spcPts val="0"/>
              </a:spcBef>
            </a:pPr>
            <a:r>
              <a:rPr lang="en-US" altLang="zh-CN" dirty="0" smtClean="0">
                <a:solidFill>
                  <a:srgbClr val="FF0000"/>
                </a:solidFill>
              </a:rPr>
              <a:t>break</a:t>
            </a:r>
            <a:r>
              <a:rPr lang="en-US" altLang="zh-CN" b="1" dirty="0" smtClean="0">
                <a:solidFill>
                  <a:srgbClr val="0000FF"/>
                </a:solidFill>
              </a:rPr>
              <a:t>;</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smtClean="0"/>
              <a:t>9. break </a:t>
            </a:r>
            <a:r>
              <a:rPr lang="zh-CN" altLang="en-US" dirty="0" smtClean="0"/>
              <a:t>语句</a:t>
            </a:r>
            <a:endParaRPr lang="zh-CN" altLang="en-US" dirty="0"/>
          </a:p>
        </p:txBody>
      </p:sp>
      <p:sp>
        <p:nvSpPr>
          <p:cNvPr id="4" name="矩形 3"/>
          <p:cNvSpPr/>
          <p:nvPr/>
        </p:nvSpPr>
        <p:spPr>
          <a:xfrm>
            <a:off x="3923928" y="3861048"/>
            <a:ext cx="4572000" cy="2751522"/>
          </a:xfrm>
          <a:prstGeom prst="rect">
            <a:avLst/>
          </a:prstGeom>
        </p:spPr>
        <p:txBody>
          <a:bodyPr>
            <a:spAutoFit/>
          </a:bodyPr>
          <a:lstStyle/>
          <a:p>
            <a:pPr>
              <a:lnSpc>
                <a:spcPct val="90000"/>
              </a:lnSpc>
              <a:spcBef>
                <a:spcPts val="0"/>
              </a:spcBef>
            </a:pPr>
            <a:r>
              <a:rPr lang="en-US" altLang="zh-CN" sz="2400" dirty="0" err="1">
                <a:solidFill>
                  <a:srgbClr val="0000FF"/>
                </a:solidFill>
                <a:latin typeface="Arial" panose="020B0604020202020204" pitchFamily="34" charset="0"/>
                <a:cs typeface="Arial" panose="020B0604020202020204" pitchFamily="34" charset="0"/>
              </a:rPr>
              <a:t>int</a:t>
            </a:r>
            <a:r>
              <a:rPr lang="en-US" altLang="zh-CN" sz="2400" dirty="0">
                <a:solidFill>
                  <a:srgbClr val="0000FF"/>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sum = </a:t>
            </a:r>
            <a:r>
              <a:rPr lang="en-US" altLang="zh-CN" sz="2400" dirty="0" smtClean="0">
                <a:latin typeface="Arial" panose="020B0604020202020204" pitchFamily="34" charset="0"/>
                <a:cs typeface="Arial" panose="020B0604020202020204" pitchFamily="34" charset="0"/>
              </a:rPr>
              <a:t>0, </a:t>
            </a:r>
            <a:r>
              <a:rPr lang="en-US" altLang="zh-CN" sz="2400" dirty="0" err="1" smtClean="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 = 1;</a:t>
            </a:r>
            <a:endParaRPr lang="en-US" altLang="zh-CN" sz="2400" dirty="0">
              <a:latin typeface="Arial" panose="020B0604020202020204" pitchFamily="34" charset="0"/>
              <a:cs typeface="Arial" panose="020B0604020202020204" pitchFamily="34" charset="0"/>
            </a:endParaRPr>
          </a:p>
          <a:p>
            <a:pPr>
              <a:lnSpc>
                <a:spcPct val="90000"/>
              </a:lnSpc>
              <a:spcBef>
                <a:spcPts val="0"/>
              </a:spcBef>
            </a:pPr>
            <a:r>
              <a:rPr lang="en-US" altLang="zh-CN" sz="2400" dirty="0" smtClean="0">
                <a:solidFill>
                  <a:srgbClr val="0000FF"/>
                </a:solidFill>
                <a:latin typeface="Arial" panose="020B0604020202020204" pitchFamily="34" charset="0"/>
                <a:cs typeface="Arial" panose="020B0604020202020204" pitchFamily="34" charset="0"/>
              </a:rPr>
              <a:t>while</a:t>
            </a:r>
            <a:r>
              <a:rPr lang="en-US" altLang="zh-CN" sz="2400" dirty="0" smtClean="0">
                <a:latin typeface="Arial" panose="020B0604020202020204" pitchFamily="34" charset="0"/>
                <a:cs typeface="Arial" panose="020B0604020202020204" pitchFamily="34" charset="0"/>
              </a:rPr>
              <a:t>(</a:t>
            </a:r>
            <a:r>
              <a:rPr lang="en-US" altLang="zh-CN" sz="2400" dirty="0" smtClean="0">
                <a:solidFill>
                  <a:srgbClr val="FF0000"/>
                </a:solidFill>
                <a:latin typeface="Arial" panose="020B0604020202020204" pitchFamily="34" charset="0"/>
                <a:cs typeface="Arial" panose="020B0604020202020204" pitchFamily="34" charset="0"/>
              </a:rPr>
              <a:t>true</a:t>
            </a: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nSpc>
                <a:spcPct val="90000"/>
              </a:lnSpc>
              <a:spcBef>
                <a:spcPts val="0"/>
              </a:spcBef>
            </a:pPr>
            <a:r>
              <a:rPr lang="en-US" altLang="zh-CN" sz="2400" dirty="0">
                <a:latin typeface="Arial" panose="020B0604020202020204" pitchFamily="34" charset="0"/>
                <a:cs typeface="Arial" panose="020B0604020202020204" pitchFamily="34" charset="0"/>
              </a:rPr>
              <a:t>{</a:t>
            </a:r>
          </a:p>
          <a:p>
            <a:pPr indent="358775">
              <a:lnSpc>
                <a:spcPct val="90000"/>
              </a:lnSpc>
              <a:spcBef>
                <a:spcPts val="0"/>
              </a:spcBef>
            </a:pPr>
            <a:r>
              <a:rPr lang="en-US" altLang="zh-CN" sz="2400" dirty="0" smtClean="0">
                <a:latin typeface="Arial" panose="020B0604020202020204" pitchFamily="34" charset="0"/>
                <a:cs typeface="Arial" panose="020B0604020202020204" pitchFamily="34" charset="0"/>
              </a:rPr>
              <a:t>sum += </a:t>
            </a:r>
            <a:r>
              <a:rPr lang="en-US" altLang="zh-CN" sz="2400" dirty="0" err="1" smtClean="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a:t>
            </a:r>
          </a:p>
          <a:p>
            <a:pPr indent="358775">
              <a:lnSpc>
                <a:spcPct val="90000"/>
              </a:lnSpc>
              <a:spcBef>
                <a:spcPts val="0"/>
              </a:spcBef>
            </a:pPr>
            <a:r>
              <a:rPr lang="en-US" altLang="zh-CN" sz="2400" dirty="0" smtClean="0">
                <a:solidFill>
                  <a:srgbClr val="0000FF"/>
                </a:solidFill>
                <a:latin typeface="Arial" panose="020B0604020202020204" pitchFamily="34" charset="0"/>
                <a:cs typeface="Arial" panose="020B0604020202020204" pitchFamily="34" charset="0"/>
              </a:rPr>
              <a:t>if</a:t>
            </a:r>
            <a:r>
              <a:rPr lang="en-US" altLang="zh-CN" sz="2400" dirty="0" smtClean="0">
                <a:latin typeface="Arial" panose="020B0604020202020204" pitchFamily="34" charset="0"/>
                <a:cs typeface="Arial" panose="020B0604020202020204" pitchFamily="34" charset="0"/>
              </a:rPr>
              <a:t>(</a:t>
            </a:r>
            <a:r>
              <a:rPr lang="en-US" altLang="zh-CN" sz="2400" dirty="0" err="1" smtClean="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&gt;=100)</a:t>
            </a:r>
          </a:p>
          <a:p>
            <a:pPr indent="715963">
              <a:lnSpc>
                <a:spcPct val="90000"/>
              </a:lnSpc>
              <a:spcBef>
                <a:spcPts val="0"/>
              </a:spcBef>
            </a:pPr>
            <a:r>
              <a:rPr lang="en-US" altLang="zh-CN" sz="2400" dirty="0" smtClean="0">
                <a:solidFill>
                  <a:srgbClr val="FF0000"/>
                </a:solidFill>
                <a:latin typeface="Arial" panose="020B0604020202020204" pitchFamily="34" charset="0"/>
                <a:cs typeface="Arial" panose="020B0604020202020204" pitchFamily="34" charset="0"/>
              </a:rPr>
              <a:t>break</a:t>
            </a:r>
            <a:r>
              <a:rPr lang="en-US" altLang="zh-CN" sz="2400" b="1" dirty="0" smtClean="0">
                <a:solidFill>
                  <a:srgbClr val="0000FF"/>
                </a:solidFill>
                <a:latin typeface="Arial" panose="020B0604020202020204" pitchFamily="34" charset="0"/>
                <a:cs typeface="Arial" panose="020B0604020202020204" pitchFamily="34" charset="0"/>
              </a:rPr>
              <a:t>;</a:t>
            </a:r>
          </a:p>
          <a:p>
            <a:pPr indent="354013">
              <a:lnSpc>
                <a:spcPct val="90000"/>
              </a:lnSpc>
              <a:spcBef>
                <a:spcPts val="0"/>
              </a:spcBef>
            </a:pPr>
            <a:r>
              <a:rPr lang="en-US" altLang="zh-CN" sz="2400" dirty="0" smtClean="0">
                <a:latin typeface="Arial" panose="020B0604020202020204" pitchFamily="34" charset="0"/>
                <a:cs typeface="Arial" panose="020B0604020202020204" pitchFamily="34" charset="0"/>
              </a:rPr>
              <a:t>++</a:t>
            </a:r>
            <a:r>
              <a:rPr lang="en-US" altLang="zh-CN" sz="2400" dirty="0" err="1" smtClean="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a:t>
            </a:r>
          </a:p>
          <a:p>
            <a:pPr>
              <a:lnSpc>
                <a:spcPct val="90000"/>
              </a:lnSpc>
              <a:spcBef>
                <a:spcPts val="0"/>
              </a:spcBef>
            </a:pP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5" name="任意多边形 4"/>
          <p:cNvSpPr/>
          <p:nvPr/>
        </p:nvSpPr>
        <p:spPr>
          <a:xfrm>
            <a:off x="424206" y="5995447"/>
            <a:ext cx="1696825" cy="612743"/>
          </a:xfrm>
          <a:custGeom>
            <a:avLst/>
            <a:gdLst>
              <a:gd name="connsiteX0" fmla="*/ 1696825 w 1696825"/>
              <a:gd name="connsiteY0" fmla="*/ 0 h 612743"/>
              <a:gd name="connsiteX1" fmla="*/ 1357460 w 1696825"/>
              <a:gd name="connsiteY1" fmla="*/ 452487 h 612743"/>
              <a:gd name="connsiteX2" fmla="*/ 0 w 1696825"/>
              <a:gd name="connsiteY2" fmla="*/ 612743 h 612743"/>
            </a:gdLst>
            <a:ahLst/>
            <a:cxnLst>
              <a:cxn ang="0">
                <a:pos x="connsiteX0" y="connsiteY0"/>
              </a:cxn>
              <a:cxn ang="0">
                <a:pos x="connsiteX1" y="connsiteY1"/>
              </a:cxn>
              <a:cxn ang="0">
                <a:pos x="connsiteX2" y="connsiteY2"/>
              </a:cxn>
            </a:cxnLst>
            <a:rect l="l" t="t" r="r" b="b"/>
            <a:pathLst>
              <a:path w="1696825" h="612743">
                <a:moveTo>
                  <a:pt x="1696825" y="0"/>
                </a:moveTo>
                <a:cubicBezTo>
                  <a:pt x="1668544" y="175181"/>
                  <a:pt x="1640264" y="350363"/>
                  <a:pt x="1357460" y="452487"/>
                </a:cubicBezTo>
                <a:cubicBezTo>
                  <a:pt x="1074656" y="554611"/>
                  <a:pt x="537328" y="583677"/>
                  <a:pt x="0" y="61274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4024606" y="5733257"/>
            <a:ext cx="1696825" cy="874934"/>
          </a:xfrm>
          <a:custGeom>
            <a:avLst/>
            <a:gdLst>
              <a:gd name="connsiteX0" fmla="*/ 1696825 w 1696825"/>
              <a:gd name="connsiteY0" fmla="*/ 0 h 612743"/>
              <a:gd name="connsiteX1" fmla="*/ 1357460 w 1696825"/>
              <a:gd name="connsiteY1" fmla="*/ 452487 h 612743"/>
              <a:gd name="connsiteX2" fmla="*/ 0 w 1696825"/>
              <a:gd name="connsiteY2" fmla="*/ 612743 h 612743"/>
            </a:gdLst>
            <a:ahLst/>
            <a:cxnLst>
              <a:cxn ang="0">
                <a:pos x="connsiteX0" y="connsiteY0"/>
              </a:cxn>
              <a:cxn ang="0">
                <a:pos x="connsiteX1" y="connsiteY1"/>
              </a:cxn>
              <a:cxn ang="0">
                <a:pos x="connsiteX2" y="connsiteY2"/>
              </a:cxn>
            </a:cxnLst>
            <a:rect l="l" t="t" r="r" b="b"/>
            <a:pathLst>
              <a:path w="1696825" h="612743">
                <a:moveTo>
                  <a:pt x="1696825" y="0"/>
                </a:moveTo>
                <a:cubicBezTo>
                  <a:pt x="1668544" y="175181"/>
                  <a:pt x="1640264" y="350363"/>
                  <a:pt x="1357460" y="452487"/>
                </a:cubicBezTo>
                <a:cubicBezTo>
                  <a:pt x="1074656" y="554611"/>
                  <a:pt x="537328" y="583677"/>
                  <a:pt x="0" y="61274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55976" y="2599971"/>
            <a:ext cx="4608512" cy="10934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注意</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break</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语句只能用在 </a:t>
            </a:r>
            <a:r>
              <a:rPr lang="zh-CN" altLang="en-US" sz="2400" u="sng"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循环语句 </a:t>
            </a:r>
            <a:r>
              <a:rPr lang="zh-CN" altLang="en-US" sz="2400" u="sng"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和 </a:t>
            </a:r>
            <a:r>
              <a:rPr lang="en-US" altLang="zh-CN" sz="2400" u="sng"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switch</a:t>
            </a:r>
            <a:r>
              <a:rPr lang="zh-CN" altLang="en-US" sz="2400" u="sng"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语句 </a:t>
            </a:r>
            <a:r>
              <a:rPr lang="zh-CN" altLang="en-US" sz="2400" u="sng"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中</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7504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9" dur="500"/>
                                        <p:tgtEl>
                                          <p:spTgt spid="2">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2" dur="500"/>
                                        <p:tgtEl>
                                          <p:spTgt spid="2">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5" dur="500"/>
                                        <p:tgtEl>
                                          <p:spTgt spid="2">
                                            <p:txEl>
                                              <p:pRg st="9" end="9"/>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28" dur="500"/>
                                        <p:tgtEl>
                                          <p:spTgt spid="2">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randombar(horizontal)">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randombar(horizontal)">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spcAft>
                <a:spcPts val="600"/>
              </a:spcAft>
            </a:pPr>
            <a:r>
              <a:rPr lang="zh-CN" altLang="en-US" b="1" dirty="0" smtClean="0"/>
              <a:t>例</a:t>
            </a:r>
            <a:r>
              <a:rPr lang="en-US" altLang="zh-CN" b="1" dirty="0" smtClean="0"/>
              <a:t>: </a:t>
            </a:r>
            <a:r>
              <a:rPr lang="zh-CN" altLang="en-US" dirty="0" smtClean="0"/>
              <a:t>从</a:t>
            </a:r>
            <a:r>
              <a:rPr lang="zh-CN" altLang="en-US" dirty="0"/>
              <a:t>键盘输入一行字符串 </a:t>
            </a:r>
            <a:r>
              <a:rPr lang="en-US" altLang="zh-CN" dirty="0"/>
              <a:t>(</a:t>
            </a:r>
            <a:r>
              <a:rPr lang="zh-CN" altLang="en-US" dirty="0"/>
              <a:t>字符串以 </a:t>
            </a:r>
            <a:r>
              <a:rPr lang="en-US" altLang="zh-CN" dirty="0">
                <a:solidFill>
                  <a:srgbClr val="0000FF"/>
                </a:solidFill>
              </a:rPr>
              <a:t>‘#’</a:t>
            </a:r>
            <a:r>
              <a:rPr lang="en-US" altLang="zh-CN" dirty="0"/>
              <a:t> </a:t>
            </a:r>
            <a:r>
              <a:rPr lang="zh-CN" altLang="en-US" dirty="0"/>
              <a:t>字符作为结束字符</a:t>
            </a:r>
            <a:r>
              <a:rPr lang="en-US" altLang="zh-CN" dirty="0"/>
              <a:t>), </a:t>
            </a:r>
            <a:r>
              <a:rPr lang="zh-CN" altLang="en-US" dirty="0"/>
              <a:t>并统计字符串中字符的</a:t>
            </a:r>
            <a:r>
              <a:rPr lang="zh-CN" altLang="en-US" dirty="0" smtClean="0"/>
              <a:t>个数 </a:t>
            </a:r>
            <a:r>
              <a:rPr lang="en-US" altLang="zh-CN" dirty="0" smtClean="0"/>
              <a:t>(</a:t>
            </a:r>
            <a:r>
              <a:rPr lang="zh-CN" altLang="en-US" dirty="0" smtClean="0"/>
              <a:t>字符 </a:t>
            </a:r>
            <a:r>
              <a:rPr lang="en-US" altLang="zh-CN" dirty="0" smtClean="0">
                <a:solidFill>
                  <a:srgbClr val="0000FF"/>
                </a:solidFill>
              </a:rPr>
              <a:t>‘#’</a:t>
            </a:r>
            <a:r>
              <a:rPr lang="en-US" altLang="zh-CN" dirty="0" smtClean="0"/>
              <a:t> </a:t>
            </a:r>
            <a:r>
              <a:rPr lang="zh-CN" altLang="en-US" dirty="0" smtClean="0"/>
              <a:t>不能被统计其中</a:t>
            </a:r>
            <a:r>
              <a:rPr lang="en-US" altLang="zh-CN" dirty="0" smtClean="0"/>
              <a:t>)</a:t>
            </a:r>
            <a:r>
              <a:rPr lang="zh-CN" altLang="en-US" dirty="0" smtClean="0"/>
              <a:t>。</a:t>
            </a:r>
            <a:endParaRPr lang="en-US" altLang="zh-CN" dirty="0" smtClean="0"/>
          </a:p>
          <a:p>
            <a:pPr>
              <a:lnSpc>
                <a:spcPct val="90000"/>
              </a:lnSpc>
              <a:spcBef>
                <a:spcPts val="0"/>
              </a:spcBef>
            </a:pPr>
            <a:r>
              <a:rPr lang="en-US" altLang="zh-CN" sz="2100" dirty="0" smtClean="0">
                <a:solidFill>
                  <a:srgbClr val="FF3399"/>
                </a:solidFill>
              </a:rPr>
              <a:t>#include </a:t>
            </a:r>
            <a:r>
              <a:rPr lang="en-US" altLang="zh-CN" sz="2100" dirty="0" smtClean="0"/>
              <a:t>&lt;</a:t>
            </a:r>
            <a:r>
              <a:rPr lang="en-US" altLang="zh-CN" sz="2100" dirty="0" err="1" smtClean="0"/>
              <a:t>iostream</a:t>
            </a:r>
            <a:r>
              <a:rPr lang="en-US" altLang="zh-CN" sz="2100" dirty="0" smtClean="0"/>
              <a:t>&gt;</a:t>
            </a:r>
          </a:p>
          <a:p>
            <a:pPr>
              <a:lnSpc>
                <a:spcPct val="90000"/>
              </a:lnSpc>
              <a:spcBef>
                <a:spcPts val="0"/>
              </a:spcBef>
            </a:pPr>
            <a:r>
              <a:rPr lang="en-US" altLang="zh-CN" sz="2100" dirty="0" smtClean="0">
                <a:solidFill>
                  <a:srgbClr val="0000FF"/>
                </a:solidFill>
              </a:rPr>
              <a:t>using namespace </a:t>
            </a:r>
            <a:r>
              <a:rPr lang="en-US" altLang="zh-CN" sz="2100" dirty="0" err="1" smtClean="0">
                <a:solidFill>
                  <a:srgbClr val="0000FF"/>
                </a:solidFill>
              </a:rPr>
              <a:t>std</a:t>
            </a:r>
            <a:r>
              <a:rPr lang="en-US" altLang="zh-CN" sz="2100" dirty="0" smtClean="0"/>
              <a:t>;</a:t>
            </a:r>
          </a:p>
          <a:p>
            <a:pPr>
              <a:lnSpc>
                <a:spcPct val="90000"/>
              </a:lnSpc>
              <a:spcBef>
                <a:spcPts val="0"/>
              </a:spcBef>
            </a:pPr>
            <a:r>
              <a:rPr lang="en-US" altLang="zh-CN" sz="2100" dirty="0" err="1" smtClean="0">
                <a:solidFill>
                  <a:srgbClr val="0000FF"/>
                </a:solidFill>
              </a:rPr>
              <a:t>int</a:t>
            </a:r>
            <a:r>
              <a:rPr lang="en-US" altLang="zh-CN" sz="2100" dirty="0" smtClean="0">
                <a:solidFill>
                  <a:srgbClr val="0000FF"/>
                </a:solidFill>
              </a:rPr>
              <a:t> </a:t>
            </a:r>
            <a:r>
              <a:rPr lang="en-US" altLang="zh-CN" sz="2100" dirty="0" smtClean="0"/>
              <a:t>main()</a:t>
            </a:r>
          </a:p>
          <a:p>
            <a:pPr>
              <a:lnSpc>
                <a:spcPct val="90000"/>
              </a:lnSpc>
              <a:spcBef>
                <a:spcPts val="0"/>
              </a:spcBef>
            </a:pPr>
            <a:r>
              <a:rPr lang="en-US" altLang="zh-CN" sz="2100" dirty="0" smtClean="0"/>
              <a:t>{</a:t>
            </a:r>
          </a:p>
          <a:p>
            <a:pPr indent="358775">
              <a:lnSpc>
                <a:spcPct val="90000"/>
              </a:lnSpc>
              <a:spcBef>
                <a:spcPts val="0"/>
              </a:spcBef>
            </a:pPr>
            <a:r>
              <a:rPr lang="en-US" altLang="zh-CN" sz="2100" dirty="0" err="1" smtClean="0">
                <a:solidFill>
                  <a:srgbClr val="0000FF"/>
                </a:solidFill>
              </a:rPr>
              <a:t>int</a:t>
            </a:r>
            <a:r>
              <a:rPr lang="en-US" altLang="zh-CN" sz="2100" dirty="0" smtClean="0">
                <a:solidFill>
                  <a:srgbClr val="0000FF"/>
                </a:solidFill>
              </a:rPr>
              <a:t> </a:t>
            </a:r>
            <a:r>
              <a:rPr lang="en-US" altLang="zh-CN" sz="2100" dirty="0" smtClean="0"/>
              <a:t>count = 0;</a:t>
            </a:r>
          </a:p>
          <a:p>
            <a:pPr indent="358775">
              <a:lnSpc>
                <a:spcPct val="90000"/>
              </a:lnSpc>
              <a:spcBef>
                <a:spcPts val="0"/>
              </a:spcBef>
            </a:pPr>
            <a:r>
              <a:rPr lang="en-US" altLang="zh-CN" sz="2100" dirty="0" smtClean="0">
                <a:solidFill>
                  <a:srgbClr val="0000FF"/>
                </a:solidFill>
              </a:rPr>
              <a:t>char </a:t>
            </a:r>
            <a:r>
              <a:rPr lang="en-US" altLang="zh-CN" sz="2100" dirty="0" err="1" smtClean="0"/>
              <a:t>ch</a:t>
            </a:r>
            <a:r>
              <a:rPr lang="en-US" altLang="zh-CN" sz="2100" dirty="0" smtClean="0"/>
              <a:t>;</a:t>
            </a:r>
          </a:p>
          <a:p>
            <a:pPr indent="358775">
              <a:lnSpc>
                <a:spcPct val="90000"/>
              </a:lnSpc>
              <a:spcBef>
                <a:spcPts val="0"/>
              </a:spcBef>
            </a:pPr>
            <a:r>
              <a:rPr lang="en-US" altLang="zh-CN" sz="2100" dirty="0" smtClean="0">
                <a:solidFill>
                  <a:srgbClr val="0000FF"/>
                </a:solidFill>
              </a:rPr>
              <a:t>while</a:t>
            </a:r>
            <a:r>
              <a:rPr lang="en-US" altLang="zh-CN" sz="2100" dirty="0" smtClean="0"/>
              <a:t>(</a:t>
            </a:r>
            <a:r>
              <a:rPr lang="en-US" altLang="zh-CN" sz="2100" dirty="0" smtClean="0">
                <a:solidFill>
                  <a:srgbClr val="FF0000"/>
                </a:solidFill>
              </a:rPr>
              <a:t>true</a:t>
            </a:r>
            <a:r>
              <a:rPr lang="en-US" altLang="zh-CN" sz="2100" dirty="0" smtClean="0"/>
              <a:t>)                  </a:t>
            </a:r>
            <a:r>
              <a:rPr lang="en-US" altLang="zh-CN" sz="2100" dirty="0" smtClean="0">
                <a:solidFill>
                  <a:srgbClr val="00B050"/>
                </a:solidFill>
              </a:rPr>
              <a:t>// </a:t>
            </a:r>
            <a:r>
              <a:rPr lang="zh-CN" altLang="en-US" sz="2100" dirty="0" smtClean="0">
                <a:solidFill>
                  <a:srgbClr val="00B050"/>
                </a:solidFill>
              </a:rPr>
              <a:t>死循环</a:t>
            </a:r>
            <a:endParaRPr lang="en-US" altLang="zh-CN" sz="2100" dirty="0" smtClean="0">
              <a:solidFill>
                <a:srgbClr val="00B050"/>
              </a:solidFill>
            </a:endParaRPr>
          </a:p>
          <a:p>
            <a:pPr indent="358775">
              <a:lnSpc>
                <a:spcPct val="90000"/>
              </a:lnSpc>
              <a:spcBef>
                <a:spcPts val="0"/>
              </a:spcBef>
            </a:pPr>
            <a:r>
              <a:rPr lang="en-US" altLang="zh-CN" sz="2100" dirty="0" smtClean="0"/>
              <a:t>{</a:t>
            </a:r>
          </a:p>
          <a:p>
            <a:pPr indent="715963">
              <a:lnSpc>
                <a:spcPct val="90000"/>
              </a:lnSpc>
              <a:spcBef>
                <a:spcPts val="0"/>
              </a:spcBef>
            </a:pPr>
            <a:r>
              <a:rPr lang="en-US" altLang="zh-CN" sz="2100" dirty="0" err="1" smtClean="0"/>
              <a:t>cin</a:t>
            </a:r>
            <a:r>
              <a:rPr lang="en-US" altLang="zh-CN" sz="2100" dirty="0" smtClean="0"/>
              <a:t>&gt;&gt;</a:t>
            </a:r>
            <a:r>
              <a:rPr lang="en-US" altLang="zh-CN" sz="2100" dirty="0" err="1" smtClean="0"/>
              <a:t>ch</a:t>
            </a:r>
            <a:r>
              <a:rPr lang="en-US" altLang="zh-CN" sz="2100" dirty="0" smtClean="0"/>
              <a:t>;</a:t>
            </a:r>
          </a:p>
          <a:p>
            <a:pPr indent="715963">
              <a:lnSpc>
                <a:spcPct val="90000"/>
              </a:lnSpc>
              <a:spcBef>
                <a:spcPts val="0"/>
              </a:spcBef>
            </a:pPr>
            <a:r>
              <a:rPr lang="en-US" altLang="zh-CN" sz="2100" dirty="0" smtClean="0">
                <a:solidFill>
                  <a:srgbClr val="0000FF"/>
                </a:solidFill>
              </a:rPr>
              <a:t>if</a:t>
            </a:r>
            <a:r>
              <a:rPr lang="en-US" altLang="zh-CN" sz="2100" dirty="0" smtClean="0"/>
              <a:t>(</a:t>
            </a:r>
            <a:r>
              <a:rPr lang="en-US" altLang="zh-CN" sz="2100" dirty="0" err="1" smtClean="0"/>
              <a:t>ch</a:t>
            </a:r>
            <a:r>
              <a:rPr lang="en-US" altLang="zh-CN" sz="2100" dirty="0" smtClean="0"/>
              <a:t>==</a:t>
            </a:r>
            <a:r>
              <a:rPr lang="en-US" altLang="zh-CN" sz="2100" dirty="0" smtClean="0">
                <a:solidFill>
                  <a:schemeClr val="accent6">
                    <a:lumMod val="75000"/>
                  </a:schemeClr>
                </a:solidFill>
              </a:rPr>
              <a:t>‘#’</a:t>
            </a:r>
            <a:r>
              <a:rPr lang="en-US" altLang="zh-CN" sz="2100" dirty="0" smtClean="0"/>
              <a:t>)</a:t>
            </a:r>
          </a:p>
          <a:p>
            <a:pPr indent="1074738">
              <a:lnSpc>
                <a:spcPct val="90000"/>
              </a:lnSpc>
              <a:spcBef>
                <a:spcPts val="0"/>
              </a:spcBef>
            </a:pPr>
            <a:r>
              <a:rPr lang="en-US" altLang="zh-CN" sz="2100" dirty="0" smtClean="0">
                <a:solidFill>
                  <a:srgbClr val="FF0000"/>
                </a:solidFill>
              </a:rPr>
              <a:t>break</a:t>
            </a:r>
            <a:r>
              <a:rPr lang="en-US" altLang="zh-CN" sz="2100" b="1" dirty="0" smtClean="0">
                <a:solidFill>
                  <a:srgbClr val="0000FF"/>
                </a:solidFill>
              </a:rPr>
              <a:t>;</a:t>
            </a:r>
            <a:r>
              <a:rPr lang="en-US" altLang="zh-CN" sz="2100" dirty="0" smtClean="0"/>
              <a:t>              </a:t>
            </a:r>
            <a:r>
              <a:rPr lang="en-US" altLang="zh-CN" sz="2100" dirty="0" smtClean="0">
                <a:solidFill>
                  <a:srgbClr val="00B050"/>
                </a:solidFill>
              </a:rPr>
              <a:t>// </a:t>
            </a:r>
            <a:r>
              <a:rPr lang="zh-CN" altLang="en-US" sz="2100" dirty="0" smtClean="0">
                <a:solidFill>
                  <a:srgbClr val="00B050"/>
                </a:solidFill>
              </a:rPr>
              <a:t>结束循环的执行</a:t>
            </a:r>
            <a:endParaRPr lang="en-US" altLang="zh-CN" sz="2100" dirty="0" smtClean="0">
              <a:solidFill>
                <a:srgbClr val="00B050"/>
              </a:solidFill>
            </a:endParaRPr>
          </a:p>
          <a:p>
            <a:pPr indent="715963">
              <a:lnSpc>
                <a:spcPct val="90000"/>
              </a:lnSpc>
              <a:spcBef>
                <a:spcPts val="0"/>
              </a:spcBef>
            </a:pPr>
            <a:r>
              <a:rPr lang="en-US" altLang="zh-CN" sz="2100" dirty="0" smtClean="0"/>
              <a:t>++count;               </a:t>
            </a:r>
            <a:r>
              <a:rPr lang="en-US" altLang="zh-CN" sz="2100" dirty="0" smtClean="0">
                <a:solidFill>
                  <a:srgbClr val="00B050"/>
                </a:solidFill>
              </a:rPr>
              <a:t>// ‘#’ </a:t>
            </a:r>
            <a:r>
              <a:rPr lang="zh-CN" altLang="en-US" sz="2100" dirty="0" smtClean="0">
                <a:solidFill>
                  <a:srgbClr val="00B050"/>
                </a:solidFill>
              </a:rPr>
              <a:t>字符未被统计</a:t>
            </a:r>
            <a:endParaRPr lang="en-US" altLang="zh-CN" sz="2100" dirty="0" smtClean="0">
              <a:solidFill>
                <a:srgbClr val="00B050"/>
              </a:solidFill>
            </a:endParaRPr>
          </a:p>
          <a:p>
            <a:pPr indent="358775">
              <a:lnSpc>
                <a:spcPct val="90000"/>
              </a:lnSpc>
              <a:spcBef>
                <a:spcPts val="0"/>
              </a:spcBef>
            </a:pPr>
            <a:r>
              <a:rPr lang="en-US" altLang="zh-CN" sz="2100" dirty="0" smtClean="0"/>
              <a:t>}</a:t>
            </a:r>
          </a:p>
          <a:p>
            <a:pPr indent="358775">
              <a:lnSpc>
                <a:spcPct val="90000"/>
              </a:lnSpc>
              <a:spcBef>
                <a:spcPts val="0"/>
              </a:spcBef>
            </a:pPr>
            <a:r>
              <a:rPr lang="en-US" altLang="zh-CN" sz="2100" dirty="0" err="1" smtClean="0"/>
              <a:t>cout</a:t>
            </a:r>
            <a:r>
              <a:rPr lang="en-US" altLang="zh-CN" sz="2100" dirty="0" smtClean="0"/>
              <a:t>&lt;&lt;</a:t>
            </a:r>
            <a:r>
              <a:rPr lang="en-US" altLang="zh-CN" sz="2100" dirty="0" smtClean="0">
                <a:solidFill>
                  <a:schemeClr val="accent6">
                    <a:lumMod val="75000"/>
                  </a:schemeClr>
                </a:solidFill>
              </a:rPr>
              <a:t>“Number of characters: ”</a:t>
            </a:r>
            <a:r>
              <a:rPr lang="en-US" altLang="zh-CN" sz="2100" dirty="0" smtClean="0"/>
              <a:t>&lt;&lt;count&lt;&lt;</a:t>
            </a:r>
            <a:r>
              <a:rPr lang="en-US" altLang="zh-CN" sz="2100" dirty="0" err="1" smtClean="0"/>
              <a:t>endl</a:t>
            </a:r>
            <a:r>
              <a:rPr lang="en-US" altLang="zh-CN" sz="2100" dirty="0" smtClean="0"/>
              <a:t>;</a:t>
            </a:r>
          </a:p>
          <a:p>
            <a:pPr indent="358775">
              <a:lnSpc>
                <a:spcPct val="90000"/>
              </a:lnSpc>
              <a:spcBef>
                <a:spcPts val="0"/>
              </a:spcBef>
            </a:pPr>
            <a:r>
              <a:rPr lang="en-US" altLang="zh-CN" sz="2100" dirty="0" smtClean="0">
                <a:solidFill>
                  <a:srgbClr val="0000FF"/>
                </a:solidFill>
              </a:rPr>
              <a:t>return</a:t>
            </a:r>
            <a:r>
              <a:rPr lang="en-US" altLang="zh-CN" sz="2100" dirty="0" smtClean="0"/>
              <a:t> 0;</a:t>
            </a:r>
          </a:p>
          <a:p>
            <a:pPr>
              <a:lnSpc>
                <a:spcPct val="90000"/>
              </a:lnSpc>
              <a:spcBef>
                <a:spcPts val="0"/>
              </a:spcBef>
            </a:pPr>
            <a:r>
              <a:rPr lang="en-US" altLang="zh-CN" sz="2100" dirty="0"/>
              <a:t>}</a:t>
            </a:r>
            <a:endParaRPr lang="en-US" altLang="zh-CN" sz="2100" dirty="0" smtClean="0"/>
          </a:p>
          <a:p>
            <a:endParaRPr lang="zh-CN" altLang="en-US" dirty="0"/>
          </a:p>
        </p:txBody>
      </p:sp>
      <p:sp>
        <p:nvSpPr>
          <p:cNvPr id="3" name="标题 2"/>
          <p:cNvSpPr>
            <a:spLocks noGrp="1"/>
          </p:cNvSpPr>
          <p:nvPr>
            <p:ph type="title"/>
          </p:nvPr>
        </p:nvSpPr>
        <p:spPr/>
        <p:txBody>
          <a:bodyPr/>
          <a:lstStyle/>
          <a:p>
            <a:r>
              <a:rPr lang="en-US" altLang="zh-CN" dirty="0"/>
              <a:t>9. </a:t>
            </a:r>
            <a:r>
              <a:rPr lang="en-US" altLang="zh-CN" dirty="0" smtClean="0"/>
              <a:t>break </a:t>
            </a:r>
            <a:r>
              <a:rPr lang="zh-CN" altLang="en-US" dirty="0" smtClean="0"/>
              <a:t>语句</a:t>
            </a:r>
            <a:endParaRPr lang="zh-CN" altLang="en-US" dirty="0"/>
          </a:p>
        </p:txBody>
      </p:sp>
    </p:spTree>
    <p:extLst>
      <p:ext uri="{BB962C8B-B14F-4D97-AF65-F5344CB8AC3E}">
        <p14:creationId xmlns:p14="http://schemas.microsoft.com/office/powerpoint/2010/main" val="362232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46" dur="500"/>
                                        <p:tgtEl>
                                          <p:spTgt spid="2">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49" dur="500"/>
                                        <p:tgtEl>
                                          <p:spTgt spid="2">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randombar(horizontal)">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7"/>
            <a:ext cx="8496944" cy="5531223"/>
          </a:xfrm>
        </p:spPr>
        <p:txBody>
          <a:bodyPr/>
          <a:lstStyle/>
          <a:p>
            <a:pPr>
              <a:lnSpc>
                <a:spcPct val="100000"/>
              </a:lnSpc>
              <a:spcAft>
                <a:spcPts val="600"/>
              </a:spcAft>
            </a:pPr>
            <a:r>
              <a:rPr lang="en-US" altLang="zh-CN" dirty="0" smtClean="0">
                <a:solidFill>
                  <a:srgbClr val="FF0000"/>
                </a:solidFill>
              </a:rPr>
              <a:t>continue </a:t>
            </a:r>
            <a:r>
              <a:rPr lang="zh-CN" altLang="en-US" dirty="0" smtClean="0"/>
              <a:t>语句的功能是</a:t>
            </a:r>
            <a:r>
              <a:rPr lang="zh-CN" altLang="en-US" dirty="0" smtClean="0">
                <a:solidFill>
                  <a:srgbClr val="0000FF"/>
                </a:solidFill>
              </a:rPr>
              <a:t>终止包含其最近的封闭的循环语句的当前次执行</a:t>
            </a:r>
            <a:r>
              <a:rPr lang="en-US" altLang="zh-CN" dirty="0" smtClean="0"/>
              <a:t>, </a:t>
            </a:r>
            <a:r>
              <a:rPr lang="zh-CN" altLang="en-US" dirty="0" smtClean="0"/>
              <a:t>继续执行下一次的循环。对于</a:t>
            </a:r>
            <a:r>
              <a:rPr lang="en-US" altLang="zh-CN" dirty="0" smtClean="0"/>
              <a:t> </a:t>
            </a:r>
            <a:r>
              <a:rPr lang="en-US" altLang="zh-CN" dirty="0" smtClean="0">
                <a:solidFill>
                  <a:srgbClr val="FF0000"/>
                </a:solidFill>
              </a:rPr>
              <a:t>while</a:t>
            </a:r>
            <a:r>
              <a:rPr lang="en-US" altLang="zh-CN" dirty="0" smtClean="0"/>
              <a:t> </a:t>
            </a:r>
            <a:r>
              <a:rPr lang="zh-CN" altLang="en-US" dirty="0" smtClean="0"/>
              <a:t>和</a:t>
            </a:r>
            <a:r>
              <a:rPr lang="en-US" altLang="zh-CN" dirty="0" smtClean="0"/>
              <a:t> </a:t>
            </a:r>
            <a:r>
              <a:rPr lang="en-US" altLang="zh-CN" dirty="0">
                <a:solidFill>
                  <a:srgbClr val="FF0000"/>
                </a:solidFill>
              </a:rPr>
              <a:t>do while</a:t>
            </a:r>
            <a:r>
              <a:rPr lang="en-US" altLang="zh-CN" dirty="0"/>
              <a:t> </a:t>
            </a:r>
            <a:r>
              <a:rPr lang="zh-CN" altLang="en-US" dirty="0" smtClean="0"/>
              <a:t>语句而言</a:t>
            </a:r>
            <a:r>
              <a:rPr lang="en-US" altLang="zh-CN" dirty="0" smtClean="0"/>
              <a:t>, </a:t>
            </a:r>
            <a:r>
              <a:rPr lang="zh-CN" altLang="en-US" dirty="0" smtClean="0"/>
              <a:t>下一次的循环从测试循环测试条件 </a:t>
            </a:r>
            <a:r>
              <a:rPr lang="en-US" altLang="zh-CN" dirty="0" smtClean="0">
                <a:solidFill>
                  <a:srgbClr val="FF3399"/>
                </a:solidFill>
              </a:rPr>
              <a:t>[</a:t>
            </a:r>
            <a:r>
              <a:rPr lang="en-US" altLang="zh-CN" dirty="0">
                <a:solidFill>
                  <a:srgbClr val="FF3399"/>
                </a:solidFill>
              </a:rPr>
              <a:t>condition]</a:t>
            </a:r>
            <a:r>
              <a:rPr lang="en-US" altLang="zh-CN" dirty="0"/>
              <a:t> </a:t>
            </a:r>
            <a:r>
              <a:rPr lang="zh-CN" altLang="en-US" dirty="0" smtClean="0"/>
              <a:t>开始。而对于</a:t>
            </a:r>
            <a:r>
              <a:rPr lang="en-US" altLang="zh-CN" dirty="0" smtClean="0"/>
              <a:t> </a:t>
            </a:r>
            <a:r>
              <a:rPr lang="en-US" altLang="zh-CN" dirty="0" smtClean="0">
                <a:solidFill>
                  <a:srgbClr val="FF0000"/>
                </a:solidFill>
              </a:rPr>
              <a:t>for</a:t>
            </a:r>
            <a:r>
              <a:rPr lang="en-US" altLang="zh-CN" dirty="0" smtClean="0"/>
              <a:t> </a:t>
            </a:r>
            <a:r>
              <a:rPr lang="zh-CN" altLang="en-US" dirty="0" smtClean="0"/>
              <a:t>语句而言</a:t>
            </a:r>
            <a:r>
              <a:rPr lang="en-US" altLang="zh-CN" dirty="0" smtClean="0"/>
              <a:t>, </a:t>
            </a:r>
            <a:r>
              <a:rPr lang="zh-CN" altLang="en-US" dirty="0" smtClean="0"/>
              <a:t>下一次的循环则是从计算 </a:t>
            </a:r>
            <a:r>
              <a:rPr lang="en-US" altLang="zh-CN" dirty="0" smtClean="0">
                <a:solidFill>
                  <a:srgbClr val="FF0000"/>
                </a:solidFill>
              </a:rPr>
              <a:t>for</a:t>
            </a:r>
            <a:r>
              <a:rPr lang="en-US" altLang="zh-CN" dirty="0" smtClean="0"/>
              <a:t> </a:t>
            </a:r>
            <a:r>
              <a:rPr lang="zh-CN" altLang="en-US" dirty="0" smtClean="0"/>
              <a:t>语句头中的表达式 </a:t>
            </a:r>
            <a:r>
              <a:rPr lang="en-US" altLang="zh-CN" dirty="0" smtClean="0">
                <a:solidFill>
                  <a:srgbClr val="FF3399"/>
                </a:solidFill>
              </a:rPr>
              <a:t>[expression] </a:t>
            </a:r>
            <a:r>
              <a:rPr lang="zh-CN" altLang="en-US" dirty="0" smtClean="0"/>
              <a:t>开始。</a:t>
            </a:r>
            <a:endParaRPr lang="en-US" altLang="zh-CN" dirty="0"/>
          </a:p>
          <a:p>
            <a:r>
              <a:rPr lang="en-US" altLang="zh-CN" b="1" dirty="0" smtClean="0"/>
              <a:t>continue </a:t>
            </a:r>
            <a:r>
              <a:rPr lang="zh-CN" altLang="en-US" b="1" dirty="0" smtClean="0"/>
              <a:t>语句格式</a:t>
            </a:r>
            <a:r>
              <a:rPr lang="en-US" altLang="zh-CN" dirty="0" smtClean="0"/>
              <a:t>:</a:t>
            </a:r>
          </a:p>
          <a:p>
            <a:pPr indent="715963"/>
            <a:r>
              <a:rPr lang="en-US" altLang="zh-CN" dirty="0" smtClean="0">
                <a:solidFill>
                  <a:srgbClr val="FF0000"/>
                </a:solidFill>
              </a:rPr>
              <a:t>continue</a:t>
            </a:r>
            <a:r>
              <a:rPr lang="en-US" altLang="zh-CN" b="1" dirty="0" smtClean="0">
                <a:solidFill>
                  <a:srgbClr val="0000FF"/>
                </a:solidFill>
              </a:rPr>
              <a:t>;</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10. continue </a:t>
            </a:r>
            <a:r>
              <a:rPr lang="zh-CN" altLang="en-US" dirty="0" smtClean="0"/>
              <a:t>语句</a:t>
            </a:r>
            <a:endParaRPr lang="zh-CN" altLang="en-US" dirty="0"/>
          </a:p>
        </p:txBody>
      </p:sp>
      <p:grpSp>
        <p:nvGrpSpPr>
          <p:cNvPr id="32" name="组合 31"/>
          <p:cNvGrpSpPr/>
          <p:nvPr/>
        </p:nvGrpSpPr>
        <p:grpSpPr>
          <a:xfrm>
            <a:off x="1007604" y="4221088"/>
            <a:ext cx="2772308" cy="2404691"/>
            <a:chOff x="1007604" y="4221088"/>
            <a:chExt cx="2772308" cy="2404691"/>
          </a:xfrm>
        </p:grpSpPr>
        <p:sp>
          <p:nvSpPr>
            <p:cNvPr id="4" name="圆角矩形 3"/>
            <p:cNvSpPr/>
            <p:nvPr/>
          </p:nvSpPr>
          <p:spPr>
            <a:xfrm>
              <a:off x="1007604" y="4221088"/>
              <a:ext cx="2664296" cy="199180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矩形 4"/>
            <p:cNvSpPr/>
            <p:nvPr/>
          </p:nvSpPr>
          <p:spPr>
            <a:xfrm>
              <a:off x="1393304" y="4437111"/>
              <a:ext cx="1954560" cy="41288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t>statements</a:t>
              </a:r>
              <a:endParaRPr lang="zh-CN" altLang="en-US" sz="2400" b="1" dirty="0"/>
            </a:p>
          </p:txBody>
        </p:sp>
        <p:sp>
          <p:nvSpPr>
            <p:cNvPr id="6" name="矩形 5"/>
            <p:cNvSpPr/>
            <p:nvPr/>
          </p:nvSpPr>
          <p:spPr>
            <a:xfrm>
              <a:off x="1357300" y="5608404"/>
              <a:ext cx="1954560" cy="41288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t>statements</a:t>
              </a:r>
              <a:endParaRPr lang="zh-CN" altLang="en-US" sz="2400" b="1" dirty="0"/>
            </a:p>
          </p:txBody>
        </p:sp>
        <p:sp>
          <p:nvSpPr>
            <p:cNvPr id="7" name="文本框 6"/>
            <p:cNvSpPr txBox="1"/>
            <p:nvPr/>
          </p:nvSpPr>
          <p:spPr>
            <a:xfrm>
              <a:off x="1768524" y="4955381"/>
              <a:ext cx="1162472" cy="523220"/>
            </a:xfrm>
            <a:prstGeom prst="rect">
              <a:avLst/>
            </a:prstGeom>
            <a:noFill/>
          </p:spPr>
          <p:txBody>
            <a:bodyPr wrap="square" rtlCol="0">
              <a:spAutoFit/>
            </a:bodyPr>
            <a:lstStyle/>
            <a:p>
              <a:r>
                <a:rPr lang="en-US" altLang="zh-CN" sz="2800" b="1" dirty="0" smtClean="0"/>
                <a:t>break;</a:t>
              </a:r>
              <a:endParaRPr lang="zh-CN" altLang="en-US" sz="2800" b="1" dirty="0"/>
            </a:p>
          </p:txBody>
        </p:sp>
        <p:grpSp>
          <p:nvGrpSpPr>
            <p:cNvPr id="30" name="组合 29"/>
            <p:cNvGrpSpPr/>
            <p:nvPr/>
          </p:nvGrpSpPr>
          <p:grpSpPr>
            <a:xfrm>
              <a:off x="2334580" y="5229200"/>
              <a:ext cx="1445332" cy="1396579"/>
              <a:chOff x="4170784" y="5085184"/>
              <a:chExt cx="1625352" cy="1676390"/>
            </a:xfrm>
          </p:grpSpPr>
          <p:grpSp>
            <p:nvGrpSpPr>
              <p:cNvPr id="28" name="组合 27"/>
              <p:cNvGrpSpPr/>
              <p:nvPr/>
            </p:nvGrpSpPr>
            <p:grpSpPr>
              <a:xfrm>
                <a:off x="4170784" y="5085184"/>
                <a:ext cx="1625352" cy="1330340"/>
                <a:chOff x="4170784" y="5085184"/>
                <a:chExt cx="1625352" cy="1330340"/>
              </a:xfrm>
            </p:grpSpPr>
            <p:cxnSp>
              <p:nvCxnSpPr>
                <p:cNvPr id="8" name="直接连接符 7"/>
                <p:cNvCxnSpPr/>
                <p:nvPr/>
              </p:nvCxnSpPr>
              <p:spPr>
                <a:xfrm>
                  <a:off x="4752020" y="5085184"/>
                  <a:ext cx="1044116" cy="0"/>
                </a:xfrm>
                <a:prstGeom prst="line">
                  <a:avLst/>
                </a:prstGeom>
                <a:ln w="38100">
                  <a:solidFill>
                    <a:srgbClr val="FF0000"/>
                  </a:solidFill>
                  <a:tailEnd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796136" y="5085184"/>
                  <a:ext cx="0" cy="1330340"/>
                </a:xfrm>
                <a:prstGeom prst="line">
                  <a:avLst/>
                </a:prstGeom>
                <a:ln w="38100">
                  <a:solidFill>
                    <a:srgbClr val="FF0000"/>
                  </a:solidFill>
                  <a:tailEnd w="lg"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170784" y="6415524"/>
                  <a:ext cx="1625352" cy="0"/>
                </a:xfrm>
                <a:prstGeom prst="line">
                  <a:avLst/>
                </a:prstGeom>
                <a:ln w="38100">
                  <a:solidFill>
                    <a:srgbClr val="FF0000"/>
                  </a:solidFill>
                  <a:tailEnd w="lg" len="lg"/>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a:off x="4170784" y="6415524"/>
                <a:ext cx="0" cy="34605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33" name="组合 32"/>
          <p:cNvGrpSpPr/>
          <p:nvPr/>
        </p:nvGrpSpPr>
        <p:grpSpPr>
          <a:xfrm>
            <a:off x="5220072" y="3922031"/>
            <a:ext cx="2807804" cy="2290863"/>
            <a:chOff x="5220072" y="3922031"/>
            <a:chExt cx="2807804" cy="2290863"/>
          </a:xfrm>
        </p:grpSpPr>
        <p:sp>
          <p:nvSpPr>
            <p:cNvPr id="12" name="圆角矩形 11"/>
            <p:cNvSpPr/>
            <p:nvPr/>
          </p:nvSpPr>
          <p:spPr>
            <a:xfrm>
              <a:off x="5220072" y="4221088"/>
              <a:ext cx="2664296" cy="199180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矩形 12"/>
            <p:cNvSpPr/>
            <p:nvPr/>
          </p:nvSpPr>
          <p:spPr>
            <a:xfrm>
              <a:off x="5569768" y="4433936"/>
              <a:ext cx="1954560" cy="41605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t>statements</a:t>
              </a:r>
              <a:endParaRPr lang="zh-CN" altLang="en-US" sz="2400" b="1" dirty="0"/>
            </a:p>
          </p:txBody>
        </p:sp>
        <p:sp>
          <p:nvSpPr>
            <p:cNvPr id="14" name="矩形 13"/>
            <p:cNvSpPr/>
            <p:nvPr/>
          </p:nvSpPr>
          <p:spPr>
            <a:xfrm>
              <a:off x="5569768" y="5608403"/>
              <a:ext cx="1954560" cy="40733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t>statements</a:t>
              </a:r>
              <a:endParaRPr lang="zh-CN" altLang="en-US" sz="2400" b="1" dirty="0"/>
            </a:p>
          </p:txBody>
        </p:sp>
        <p:sp>
          <p:nvSpPr>
            <p:cNvPr id="15" name="文本框 14"/>
            <p:cNvSpPr txBox="1"/>
            <p:nvPr/>
          </p:nvSpPr>
          <p:spPr>
            <a:xfrm>
              <a:off x="5800590" y="4955640"/>
              <a:ext cx="1558516" cy="523220"/>
            </a:xfrm>
            <a:prstGeom prst="rect">
              <a:avLst/>
            </a:prstGeom>
            <a:noFill/>
          </p:spPr>
          <p:txBody>
            <a:bodyPr wrap="square" rtlCol="0">
              <a:spAutoFit/>
            </a:bodyPr>
            <a:lstStyle/>
            <a:p>
              <a:r>
                <a:rPr lang="en-US" altLang="zh-CN" sz="2800" b="1" dirty="0" smtClean="0"/>
                <a:t>continue;</a:t>
              </a:r>
              <a:endParaRPr lang="zh-CN" altLang="en-US" sz="2800" b="1" dirty="0"/>
            </a:p>
          </p:txBody>
        </p:sp>
        <p:grpSp>
          <p:nvGrpSpPr>
            <p:cNvPr id="29" name="组合 28"/>
            <p:cNvGrpSpPr/>
            <p:nvPr/>
          </p:nvGrpSpPr>
          <p:grpSpPr>
            <a:xfrm>
              <a:off x="6547048" y="3922031"/>
              <a:ext cx="1480828" cy="1307169"/>
              <a:chOff x="7663172" y="3795846"/>
              <a:chExt cx="1625352" cy="1361346"/>
            </a:xfrm>
          </p:grpSpPr>
          <p:cxnSp>
            <p:nvCxnSpPr>
              <p:cNvPr id="16" name="直接连接符 15"/>
              <p:cNvCxnSpPr/>
              <p:nvPr/>
            </p:nvCxnSpPr>
            <p:spPr>
              <a:xfrm>
                <a:off x="8532440" y="5157192"/>
                <a:ext cx="756084" cy="0"/>
              </a:xfrm>
              <a:prstGeom prst="line">
                <a:avLst/>
              </a:prstGeom>
              <a:ln w="38100">
                <a:solidFill>
                  <a:srgbClr val="FF0000"/>
                </a:solidFill>
                <a:tailEnd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288524" y="3795846"/>
                <a:ext cx="0" cy="1361346"/>
              </a:xfrm>
              <a:prstGeom prst="line">
                <a:avLst/>
              </a:prstGeom>
              <a:ln w="38100">
                <a:solidFill>
                  <a:srgbClr val="FF0000"/>
                </a:solidFill>
                <a:tailEnd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663172" y="3795846"/>
                <a:ext cx="1625352" cy="0"/>
              </a:xfrm>
              <a:prstGeom prst="line">
                <a:avLst/>
              </a:prstGeom>
              <a:ln w="38100">
                <a:solidFill>
                  <a:srgbClr val="FF0000"/>
                </a:solidFill>
                <a:tailEnd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663172" y="3795846"/>
                <a:ext cx="0" cy="34605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a:off x="4850180" y="2844414"/>
            <a:ext cx="3672408" cy="88045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注意</a:t>
            </a:r>
            <a:r>
              <a:rPr lang="en-US" altLang="zh-CN"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continue</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语句只能用于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循环语句</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2127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pPr>
              <a:spcAft>
                <a:spcPts val="1200"/>
              </a:spcAft>
            </a:pPr>
            <a:r>
              <a:rPr lang="zh-CN" altLang="en-US" b="1" dirty="0" smtClean="0"/>
              <a:t>例</a:t>
            </a:r>
            <a:r>
              <a:rPr lang="en-US" altLang="zh-CN" b="1" dirty="0" smtClean="0"/>
              <a:t>: </a:t>
            </a:r>
            <a:r>
              <a:rPr lang="zh-CN" altLang="en-US" dirty="0" smtClean="0"/>
              <a:t>打印 </a:t>
            </a:r>
            <a:r>
              <a:rPr lang="en-US" altLang="zh-CN" dirty="0" smtClean="0"/>
              <a:t>100 </a:t>
            </a:r>
            <a:r>
              <a:rPr lang="zh-CN" altLang="en-US" dirty="0" smtClean="0"/>
              <a:t>至 </a:t>
            </a:r>
            <a:r>
              <a:rPr lang="en-US" altLang="zh-CN" dirty="0" smtClean="0"/>
              <a:t>200 </a:t>
            </a:r>
            <a:r>
              <a:rPr lang="zh-CN" altLang="en-US" dirty="0" smtClean="0"/>
              <a:t>之间不能被 </a:t>
            </a:r>
            <a:r>
              <a:rPr lang="en-US" altLang="zh-CN" dirty="0" smtClean="0"/>
              <a:t>3 </a:t>
            </a:r>
            <a:r>
              <a:rPr lang="zh-CN" altLang="en-US" dirty="0" smtClean="0"/>
              <a:t>整除的所有整数。</a:t>
            </a:r>
            <a:endParaRPr lang="en-US" altLang="zh-CN" dirty="0" smtClean="0"/>
          </a:p>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t> main()</a:t>
            </a:r>
          </a:p>
          <a:p>
            <a:pPr>
              <a:lnSpc>
                <a:spcPct val="100000"/>
              </a:lnSpc>
              <a:spcBef>
                <a:spcPts val="0"/>
              </a:spcBef>
            </a:pPr>
            <a:r>
              <a:rPr lang="en-US" altLang="zh-CN" dirty="0" smtClean="0"/>
              <a:t>{</a:t>
            </a: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smtClean="0"/>
              <a:t>n = 100; n &lt;= 200; ++n)</a:t>
            </a:r>
          </a:p>
          <a:p>
            <a:pPr indent="358775">
              <a:lnSpc>
                <a:spcPct val="100000"/>
              </a:lnSpc>
              <a:spcBef>
                <a:spcPts val="0"/>
              </a:spcBef>
            </a:pPr>
            <a:r>
              <a:rPr lang="en-US" altLang="zh-CN" dirty="0" smtClean="0"/>
              <a:t>{</a:t>
            </a:r>
          </a:p>
          <a:p>
            <a:pPr indent="715963">
              <a:lnSpc>
                <a:spcPct val="100000"/>
              </a:lnSpc>
              <a:spcBef>
                <a:spcPts val="0"/>
              </a:spcBef>
            </a:pPr>
            <a:r>
              <a:rPr lang="en-US" altLang="zh-CN" dirty="0" smtClean="0">
                <a:solidFill>
                  <a:srgbClr val="0000FF"/>
                </a:solidFill>
              </a:rPr>
              <a:t>if</a:t>
            </a:r>
            <a:r>
              <a:rPr lang="en-US" altLang="zh-CN" dirty="0" smtClean="0"/>
              <a:t>(n%3</a:t>
            </a:r>
            <a:r>
              <a:rPr lang="en-US" altLang="zh-CN" dirty="0" smtClean="0">
                <a:solidFill>
                  <a:srgbClr val="FF0000"/>
                </a:solidFill>
              </a:rPr>
              <a:t>==</a:t>
            </a:r>
            <a:r>
              <a:rPr lang="en-US" altLang="zh-CN" dirty="0" smtClean="0"/>
              <a:t>0)          </a:t>
            </a:r>
            <a:r>
              <a:rPr lang="en-US" altLang="zh-CN" dirty="0" smtClean="0">
                <a:solidFill>
                  <a:srgbClr val="00B050"/>
                </a:solidFill>
              </a:rPr>
              <a:t>// n </a:t>
            </a:r>
            <a:r>
              <a:rPr lang="zh-CN" altLang="en-US" dirty="0" smtClean="0">
                <a:solidFill>
                  <a:srgbClr val="00B050"/>
                </a:solidFill>
              </a:rPr>
              <a:t>能被 </a:t>
            </a:r>
            <a:r>
              <a:rPr lang="en-US" altLang="zh-CN" dirty="0" smtClean="0">
                <a:solidFill>
                  <a:srgbClr val="00B050"/>
                </a:solidFill>
              </a:rPr>
              <a:t>3 </a:t>
            </a:r>
            <a:r>
              <a:rPr lang="zh-CN" altLang="en-US" dirty="0" smtClean="0">
                <a:solidFill>
                  <a:srgbClr val="00B050"/>
                </a:solidFill>
              </a:rPr>
              <a:t>整除</a:t>
            </a:r>
            <a:endParaRPr lang="en-US" altLang="zh-CN" dirty="0" smtClean="0">
              <a:solidFill>
                <a:srgbClr val="00B050"/>
              </a:solidFill>
            </a:endParaRPr>
          </a:p>
          <a:p>
            <a:pPr indent="1074738">
              <a:lnSpc>
                <a:spcPct val="100000"/>
              </a:lnSpc>
              <a:spcBef>
                <a:spcPts val="0"/>
              </a:spcBef>
            </a:pPr>
            <a:r>
              <a:rPr lang="en-US" altLang="zh-CN" dirty="0" smtClean="0">
                <a:solidFill>
                  <a:srgbClr val="FF0000"/>
                </a:solidFill>
              </a:rPr>
              <a:t>continue</a:t>
            </a:r>
            <a:r>
              <a:rPr lang="en-US" altLang="zh-CN" b="1" dirty="0" smtClean="0">
                <a:solidFill>
                  <a:srgbClr val="0000FF"/>
                </a:solidFill>
              </a:rPr>
              <a:t>;        </a:t>
            </a:r>
            <a:r>
              <a:rPr lang="en-US" altLang="zh-CN" dirty="0" smtClean="0">
                <a:solidFill>
                  <a:srgbClr val="00B050"/>
                </a:solidFill>
              </a:rPr>
              <a:t>// </a:t>
            </a:r>
            <a:r>
              <a:rPr lang="zh-CN" altLang="en-US" dirty="0" smtClean="0">
                <a:solidFill>
                  <a:srgbClr val="00B050"/>
                </a:solidFill>
              </a:rPr>
              <a:t>终止本次循环的执行</a:t>
            </a:r>
            <a:r>
              <a:rPr lang="en-US" altLang="zh-CN" dirty="0" smtClean="0">
                <a:solidFill>
                  <a:srgbClr val="00B050"/>
                </a:solidFill>
              </a:rPr>
              <a:t>, </a:t>
            </a:r>
            <a:r>
              <a:rPr lang="zh-CN" altLang="en-US" dirty="0" smtClean="0">
                <a:solidFill>
                  <a:srgbClr val="00B050"/>
                </a:solidFill>
              </a:rPr>
              <a:t>继续下一次循环</a:t>
            </a:r>
            <a:endParaRPr lang="en-US" altLang="zh-CN" dirty="0" smtClean="0">
              <a:solidFill>
                <a:srgbClr val="00B050"/>
              </a:solidFill>
            </a:endParaRPr>
          </a:p>
          <a:p>
            <a:pPr indent="715963">
              <a:lnSpc>
                <a:spcPct val="100000"/>
              </a:lnSpc>
              <a:spcBef>
                <a:spcPts val="0"/>
              </a:spcBef>
            </a:pPr>
            <a:r>
              <a:rPr lang="en-US" altLang="zh-CN" dirty="0" err="1" smtClean="0"/>
              <a:t>cout</a:t>
            </a:r>
            <a:r>
              <a:rPr lang="en-US" altLang="zh-CN" dirty="0" smtClean="0"/>
              <a:t>&lt;&lt;n&lt;&lt;</a:t>
            </a:r>
            <a:r>
              <a:rPr lang="en-US" altLang="zh-CN" dirty="0" err="1" smtClean="0"/>
              <a:t>endl</a:t>
            </a:r>
            <a:r>
              <a:rPr lang="en-US" altLang="zh-CN" dirty="0" smtClean="0"/>
              <a:t>;  </a:t>
            </a:r>
            <a:r>
              <a:rPr lang="en-US" altLang="zh-CN" dirty="0" smtClean="0">
                <a:solidFill>
                  <a:srgbClr val="00B050"/>
                </a:solidFill>
              </a:rPr>
              <a:t>// n </a:t>
            </a:r>
            <a:r>
              <a:rPr lang="zh-CN" altLang="en-US" dirty="0" smtClean="0">
                <a:solidFill>
                  <a:srgbClr val="00B050"/>
                </a:solidFill>
              </a:rPr>
              <a:t>不能被 </a:t>
            </a:r>
            <a:r>
              <a:rPr lang="en-US" altLang="zh-CN" dirty="0" smtClean="0">
                <a:solidFill>
                  <a:srgbClr val="00B050"/>
                </a:solidFill>
              </a:rPr>
              <a:t>3 </a:t>
            </a:r>
            <a:r>
              <a:rPr lang="zh-CN" altLang="en-US" dirty="0" smtClean="0">
                <a:solidFill>
                  <a:srgbClr val="00B050"/>
                </a:solidFill>
              </a:rPr>
              <a:t>整除</a:t>
            </a:r>
            <a:endParaRPr lang="en-US" altLang="zh-CN" dirty="0" smtClean="0">
              <a:solidFill>
                <a:srgbClr val="00B050"/>
              </a:solidFill>
            </a:endParaRPr>
          </a:p>
          <a:p>
            <a:pPr indent="358775">
              <a:lnSpc>
                <a:spcPct val="100000"/>
              </a:lnSpc>
              <a:spcBef>
                <a:spcPts val="0"/>
              </a:spcBef>
            </a:pPr>
            <a:r>
              <a:rPr lang="en-US" altLang="zh-CN" dirty="0" smtClean="0"/>
              <a:t>}</a:t>
            </a:r>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10. </a:t>
            </a:r>
            <a:r>
              <a:rPr lang="en-US" altLang="zh-CN" dirty="0" smtClean="0"/>
              <a:t>continue </a:t>
            </a:r>
            <a:r>
              <a:rPr lang="zh-CN" altLang="en-US" dirty="0" smtClean="0"/>
              <a:t>语句</a:t>
            </a:r>
            <a:endParaRPr lang="zh-CN" altLang="en-US" dirty="0"/>
          </a:p>
        </p:txBody>
      </p:sp>
      <p:sp>
        <p:nvSpPr>
          <p:cNvPr id="4" name="任意多边形 3"/>
          <p:cNvSpPr/>
          <p:nvPr/>
        </p:nvSpPr>
        <p:spPr>
          <a:xfrm>
            <a:off x="2888313" y="3573016"/>
            <a:ext cx="1677971" cy="895547"/>
          </a:xfrm>
          <a:custGeom>
            <a:avLst/>
            <a:gdLst>
              <a:gd name="connsiteX0" fmla="*/ 0 w 1677971"/>
              <a:gd name="connsiteY0" fmla="*/ 895547 h 895547"/>
              <a:gd name="connsiteX1" fmla="*/ 1036948 w 1677971"/>
              <a:gd name="connsiteY1" fmla="*/ 725864 h 895547"/>
              <a:gd name="connsiteX2" fmla="*/ 1677971 w 1677971"/>
              <a:gd name="connsiteY2" fmla="*/ 0 h 895547"/>
            </a:gdLst>
            <a:ahLst/>
            <a:cxnLst>
              <a:cxn ang="0">
                <a:pos x="connsiteX0" y="connsiteY0"/>
              </a:cxn>
              <a:cxn ang="0">
                <a:pos x="connsiteX1" y="connsiteY1"/>
              </a:cxn>
              <a:cxn ang="0">
                <a:pos x="connsiteX2" y="connsiteY2"/>
              </a:cxn>
            </a:cxnLst>
            <a:rect l="l" t="t" r="r" b="b"/>
            <a:pathLst>
              <a:path w="1677971" h="895547">
                <a:moveTo>
                  <a:pt x="0" y="895547"/>
                </a:moveTo>
                <a:cubicBezTo>
                  <a:pt x="378643" y="885334"/>
                  <a:pt x="757286" y="875122"/>
                  <a:pt x="1036948" y="725864"/>
                </a:cubicBezTo>
                <a:cubicBezTo>
                  <a:pt x="1316610" y="576606"/>
                  <a:pt x="1497290" y="288303"/>
                  <a:pt x="1677971"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5330455"/>
            <a:ext cx="1235968" cy="1235968"/>
          </a:xfrm>
          <a:prstGeom prst="rect">
            <a:avLst/>
          </a:prstGeom>
        </p:spPr>
      </p:pic>
      <p:sp>
        <p:nvSpPr>
          <p:cNvPr id="6" name="矩形 5"/>
          <p:cNvSpPr/>
          <p:nvPr/>
        </p:nvSpPr>
        <p:spPr>
          <a:xfrm>
            <a:off x="2627784" y="5661248"/>
            <a:ext cx="5256584" cy="93762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若将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continue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语句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换成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break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语句</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程序将会如何执行</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 name="组合 6"/>
          <p:cNvGrpSpPr/>
          <p:nvPr/>
        </p:nvGrpSpPr>
        <p:grpSpPr>
          <a:xfrm>
            <a:off x="7155769" y="1876106"/>
            <a:ext cx="1892559" cy="635715"/>
            <a:chOff x="6534472" y="5759475"/>
            <a:chExt cx="2286000" cy="752475"/>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9" name="文本框 8"/>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Ch04_09</a:t>
              </a:r>
              <a:endParaRPr lang="zh-CN" altLang="en-US" sz="2400" b="1" dirty="0">
                <a:solidFill>
                  <a:schemeClr val="bg1"/>
                </a:solidFill>
              </a:endParaRPr>
            </a:p>
          </p:txBody>
        </p:sp>
      </p:grpSp>
    </p:spTree>
    <p:extLst>
      <p:ext uri="{BB962C8B-B14F-4D97-AF65-F5344CB8AC3E}">
        <p14:creationId xmlns:p14="http://schemas.microsoft.com/office/powerpoint/2010/main" val="130852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randombar(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randombar(horizontal)">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randombar(horizontal)">
                                      <p:cBhvr>
                                        <p:cTn id="53" dur="500"/>
                                        <p:tgtEl>
                                          <p:spTgt spid="6"/>
                                        </p:tgtEl>
                                      </p:cBhvr>
                                    </p:animEffect>
                                  </p:childTnLst>
                                </p:cTn>
                              </p:par>
                              <p:par>
                                <p:cTn id="54" presetID="14"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randombar(horizontal)">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buAutoNum type="arabicPeriod"/>
            </a:pPr>
            <a:r>
              <a:rPr lang="zh-CN" altLang="en-US" dirty="0" smtClean="0"/>
              <a:t>对于同一问题</a:t>
            </a:r>
            <a:r>
              <a:rPr lang="en-US" altLang="zh-CN" dirty="0" smtClean="0"/>
              <a:t>, </a:t>
            </a:r>
            <a:r>
              <a:rPr lang="zh-CN" altLang="en-US" dirty="0" smtClean="0"/>
              <a:t>三种形式的循环语句 </a:t>
            </a:r>
            <a:r>
              <a:rPr lang="en-US" altLang="zh-CN" dirty="0" smtClean="0"/>
              <a:t>(</a:t>
            </a:r>
            <a:r>
              <a:rPr lang="en-US" altLang="zh-CN" dirty="0" smtClean="0">
                <a:solidFill>
                  <a:srgbClr val="FF0000"/>
                </a:solidFill>
              </a:rPr>
              <a:t>while</a:t>
            </a:r>
            <a:r>
              <a:rPr lang="en-US" altLang="zh-CN" dirty="0" smtClean="0"/>
              <a:t>, </a:t>
            </a:r>
            <a:r>
              <a:rPr lang="en-US" altLang="zh-CN" dirty="0" smtClean="0">
                <a:solidFill>
                  <a:srgbClr val="FF0000"/>
                </a:solidFill>
              </a:rPr>
              <a:t>do while</a:t>
            </a:r>
            <a:r>
              <a:rPr lang="en-US" altLang="zh-CN" dirty="0" smtClean="0"/>
              <a:t>, </a:t>
            </a:r>
            <a:r>
              <a:rPr lang="zh-CN" altLang="en-US" dirty="0" smtClean="0"/>
              <a:t>以及</a:t>
            </a:r>
            <a:r>
              <a:rPr lang="en-US" altLang="zh-CN" dirty="0" smtClean="0"/>
              <a:t> </a:t>
            </a:r>
            <a:r>
              <a:rPr lang="en-US" altLang="zh-CN" dirty="0" smtClean="0">
                <a:solidFill>
                  <a:srgbClr val="FF0000"/>
                </a:solidFill>
              </a:rPr>
              <a:t>for</a:t>
            </a:r>
            <a:r>
              <a:rPr lang="en-US" altLang="zh-CN" dirty="0" smtClean="0"/>
              <a:t>) </a:t>
            </a:r>
            <a:r>
              <a:rPr lang="zh-CN" altLang="en-US" dirty="0" smtClean="0"/>
              <a:t>可以</a:t>
            </a:r>
            <a:r>
              <a:rPr lang="zh-CN" altLang="en-US" dirty="0" smtClean="0">
                <a:solidFill>
                  <a:srgbClr val="0000FF"/>
                </a:solidFill>
              </a:rPr>
              <a:t>相互替代</a:t>
            </a:r>
            <a:r>
              <a:rPr lang="zh-CN" altLang="en-US" dirty="0" smtClean="0"/>
              <a:t>来解决问题。</a:t>
            </a:r>
            <a:endParaRPr lang="en-US" altLang="zh-CN" dirty="0" smtClean="0"/>
          </a:p>
          <a:p>
            <a:pPr marL="457200" indent="-457200">
              <a:buAutoNum type="arabicPeriod"/>
            </a:pPr>
            <a:r>
              <a:rPr lang="zh-CN" altLang="en-US" dirty="0" smtClean="0"/>
              <a:t>通常</a:t>
            </a:r>
            <a:r>
              <a:rPr lang="en-US" altLang="zh-CN" dirty="0" smtClean="0"/>
              <a:t>, </a:t>
            </a:r>
            <a:r>
              <a:rPr lang="en-US" altLang="zh-CN" dirty="0" smtClean="0">
                <a:solidFill>
                  <a:srgbClr val="FF0000"/>
                </a:solidFill>
              </a:rPr>
              <a:t>for </a:t>
            </a:r>
            <a:r>
              <a:rPr lang="zh-CN" altLang="en-US" dirty="0" smtClean="0"/>
              <a:t>语句的功能要强于 </a:t>
            </a:r>
            <a:r>
              <a:rPr lang="en-US" altLang="zh-CN" dirty="0" smtClean="0">
                <a:solidFill>
                  <a:srgbClr val="FF0000"/>
                </a:solidFill>
              </a:rPr>
              <a:t>while</a:t>
            </a:r>
            <a:r>
              <a:rPr lang="en-US" altLang="zh-CN" dirty="0" smtClean="0"/>
              <a:t> </a:t>
            </a:r>
            <a:r>
              <a:rPr lang="zh-CN" altLang="en-US" dirty="0" smtClean="0"/>
              <a:t>和</a:t>
            </a:r>
            <a:r>
              <a:rPr lang="en-US" altLang="zh-CN" dirty="0" smtClean="0"/>
              <a:t> </a:t>
            </a:r>
            <a:r>
              <a:rPr lang="en-US" altLang="zh-CN" dirty="0" smtClean="0">
                <a:solidFill>
                  <a:srgbClr val="FF0000"/>
                </a:solidFill>
              </a:rPr>
              <a:t>do while </a:t>
            </a:r>
            <a:r>
              <a:rPr lang="zh-CN" altLang="en-US" dirty="0" smtClean="0"/>
              <a:t>语句。但若不是明显地给出循环控制变量的初终值 </a:t>
            </a:r>
            <a:r>
              <a:rPr lang="en-US" altLang="zh-CN" dirty="0" smtClean="0"/>
              <a:t>(</a:t>
            </a:r>
            <a:r>
              <a:rPr lang="zh-CN" altLang="en-US" dirty="0" smtClean="0"/>
              <a:t>或修改条件</a:t>
            </a:r>
            <a:r>
              <a:rPr lang="en-US" altLang="zh-CN" dirty="0" smtClean="0"/>
              <a:t>), </a:t>
            </a:r>
            <a:r>
              <a:rPr lang="zh-CN" altLang="en-US" dirty="0" smtClean="0"/>
              <a:t>则使用</a:t>
            </a:r>
            <a:r>
              <a:rPr lang="zh-CN" altLang="en-US" dirty="0" smtClean="0">
                <a:solidFill>
                  <a:srgbClr val="FF0000"/>
                </a:solidFill>
              </a:rPr>
              <a:t> </a:t>
            </a:r>
            <a:r>
              <a:rPr lang="en-US" altLang="zh-CN" dirty="0" smtClean="0">
                <a:solidFill>
                  <a:srgbClr val="FF0000"/>
                </a:solidFill>
              </a:rPr>
              <a:t>while </a:t>
            </a:r>
            <a:r>
              <a:rPr lang="zh-CN" altLang="en-US" dirty="0" smtClean="0"/>
              <a:t>和 </a:t>
            </a:r>
            <a:r>
              <a:rPr lang="en-US" altLang="zh-CN" dirty="0" smtClean="0">
                <a:solidFill>
                  <a:srgbClr val="FF0000"/>
                </a:solidFill>
              </a:rPr>
              <a:t>do while </a:t>
            </a:r>
            <a:r>
              <a:rPr lang="zh-CN" altLang="en-US" dirty="0" smtClean="0"/>
              <a:t>语句会更方便一些</a:t>
            </a:r>
            <a:r>
              <a:rPr lang="en-US" altLang="zh-CN" dirty="0" smtClean="0"/>
              <a:t>, </a:t>
            </a:r>
            <a:r>
              <a:rPr lang="zh-CN" altLang="en-US" dirty="0" smtClean="0"/>
              <a:t>可读性更好。</a:t>
            </a:r>
            <a:endParaRPr lang="en-US" altLang="zh-CN" dirty="0" smtClean="0"/>
          </a:p>
          <a:p>
            <a:pPr marL="457200" indent="-457200">
              <a:buAutoNum type="arabicPeriod"/>
            </a:pPr>
            <a:r>
              <a:rPr lang="zh-CN" altLang="en-US" dirty="0" smtClean="0"/>
              <a:t>通常</a:t>
            </a:r>
            <a:r>
              <a:rPr lang="en-US" altLang="zh-CN" dirty="0" smtClean="0"/>
              <a:t>, </a:t>
            </a:r>
            <a:r>
              <a:rPr lang="zh-CN" altLang="en-US" dirty="0" smtClean="0"/>
              <a:t>要防止 </a:t>
            </a:r>
            <a:r>
              <a:rPr lang="zh-CN" altLang="en-US" dirty="0" smtClean="0">
                <a:solidFill>
                  <a:srgbClr val="FF0000"/>
                </a:solidFill>
              </a:rPr>
              <a:t>死循环</a:t>
            </a:r>
            <a:r>
              <a:rPr lang="en-US" altLang="zh-CN" dirty="0" smtClean="0"/>
              <a:t> </a:t>
            </a:r>
            <a:r>
              <a:rPr lang="zh-CN" altLang="en-US" dirty="0" smtClean="0"/>
              <a:t>的出现。</a:t>
            </a:r>
            <a:endParaRPr lang="en-US" altLang="zh-CN" dirty="0" smtClean="0"/>
          </a:p>
          <a:p>
            <a:pPr marL="457200" indent="-457200">
              <a:buAutoNum type="arabicPeriod"/>
            </a:pPr>
            <a:r>
              <a:rPr lang="zh-CN" altLang="en-US" dirty="0" smtClean="0"/>
              <a:t>利用 </a:t>
            </a:r>
            <a:r>
              <a:rPr lang="en-US" altLang="zh-CN" dirty="0" smtClean="0">
                <a:solidFill>
                  <a:srgbClr val="FF0000"/>
                </a:solidFill>
              </a:rPr>
              <a:t>break </a:t>
            </a:r>
            <a:r>
              <a:rPr lang="zh-CN" altLang="en-US" dirty="0" smtClean="0">
                <a:solidFill>
                  <a:srgbClr val="FF0000"/>
                </a:solidFill>
              </a:rPr>
              <a:t>语句</a:t>
            </a:r>
            <a:r>
              <a:rPr lang="en-US" altLang="zh-CN" dirty="0" smtClean="0">
                <a:solidFill>
                  <a:srgbClr val="FF0000"/>
                </a:solidFill>
              </a:rPr>
              <a:t> </a:t>
            </a:r>
            <a:r>
              <a:rPr lang="zh-CN" altLang="en-US" dirty="0" smtClean="0"/>
              <a:t>来</a:t>
            </a:r>
            <a:r>
              <a:rPr lang="zh-CN" altLang="en-US" dirty="0" smtClean="0">
                <a:solidFill>
                  <a:srgbClr val="0000FF"/>
                </a:solidFill>
              </a:rPr>
              <a:t>结束包含其最近的封闭的整个循环语句的执行</a:t>
            </a:r>
            <a:r>
              <a:rPr lang="zh-CN" altLang="en-US" dirty="0" smtClean="0"/>
              <a:t>。</a:t>
            </a:r>
            <a:endParaRPr lang="en-US" altLang="zh-CN" dirty="0" smtClean="0"/>
          </a:p>
          <a:p>
            <a:pPr marL="457200" indent="-457200">
              <a:buAutoNum type="arabicPeriod"/>
            </a:pPr>
            <a:r>
              <a:rPr lang="zh-CN" altLang="en-US" dirty="0" smtClean="0"/>
              <a:t>利用</a:t>
            </a:r>
            <a:r>
              <a:rPr lang="en-US" altLang="zh-CN" dirty="0" smtClean="0"/>
              <a:t> </a:t>
            </a:r>
            <a:r>
              <a:rPr lang="en-US" altLang="zh-CN" dirty="0" smtClean="0">
                <a:solidFill>
                  <a:srgbClr val="FF0000"/>
                </a:solidFill>
              </a:rPr>
              <a:t>continue </a:t>
            </a:r>
            <a:r>
              <a:rPr lang="zh-CN" altLang="en-US" dirty="0" smtClean="0">
                <a:solidFill>
                  <a:srgbClr val="FF0000"/>
                </a:solidFill>
              </a:rPr>
              <a:t>语句</a:t>
            </a:r>
            <a:r>
              <a:rPr lang="en-US" altLang="zh-CN" dirty="0" smtClean="0">
                <a:solidFill>
                  <a:srgbClr val="FF0000"/>
                </a:solidFill>
              </a:rPr>
              <a:t> </a:t>
            </a:r>
            <a:r>
              <a:rPr lang="zh-CN" altLang="en-US" dirty="0" smtClean="0"/>
              <a:t>来</a:t>
            </a:r>
            <a:r>
              <a:rPr lang="zh-CN" altLang="en-US" dirty="0" smtClean="0">
                <a:solidFill>
                  <a:srgbClr val="0000FF"/>
                </a:solidFill>
              </a:rPr>
              <a:t>结束包含其最近的封闭的循环语句的当前次执行</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几种循环语句的比较</a:t>
            </a:r>
            <a:endParaRPr lang="zh-CN" altLang="en-US" dirty="0"/>
          </a:p>
        </p:txBody>
      </p:sp>
    </p:spTree>
    <p:extLst>
      <p:ext uri="{BB962C8B-B14F-4D97-AF65-F5344CB8AC3E}">
        <p14:creationId xmlns:p14="http://schemas.microsoft.com/office/powerpoint/2010/main" val="38713131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r>
              <a:rPr lang="zh-CN" altLang="en-US" b="1" dirty="0" smtClean="0"/>
              <a:t>循环嵌套语句</a:t>
            </a:r>
            <a:r>
              <a:rPr lang="en-US" altLang="zh-CN" b="1" dirty="0" smtClean="0"/>
              <a:t>:</a:t>
            </a:r>
          </a:p>
          <a:p>
            <a:pPr>
              <a:spcAft>
                <a:spcPts val="600"/>
              </a:spcAft>
            </a:pPr>
            <a:r>
              <a:rPr lang="zh-CN" altLang="en-US" dirty="0" smtClean="0"/>
              <a:t>对于三种形式的循环语句 </a:t>
            </a:r>
            <a:r>
              <a:rPr lang="en-US" altLang="zh-CN" dirty="0" smtClean="0">
                <a:solidFill>
                  <a:srgbClr val="FF0000"/>
                </a:solidFill>
              </a:rPr>
              <a:t>while</a:t>
            </a:r>
            <a:r>
              <a:rPr lang="en-US" altLang="zh-CN" dirty="0" smtClean="0"/>
              <a:t>, </a:t>
            </a:r>
            <a:r>
              <a:rPr lang="en-US" altLang="zh-CN" dirty="0" smtClean="0">
                <a:solidFill>
                  <a:srgbClr val="FF0000"/>
                </a:solidFill>
              </a:rPr>
              <a:t>do while</a:t>
            </a:r>
            <a:r>
              <a:rPr lang="en-US" altLang="zh-CN" dirty="0" smtClean="0"/>
              <a:t>, </a:t>
            </a:r>
            <a:r>
              <a:rPr lang="zh-CN" altLang="en-US" dirty="0" smtClean="0"/>
              <a:t>以及</a:t>
            </a:r>
            <a:r>
              <a:rPr lang="en-US" altLang="zh-CN" dirty="0" smtClean="0"/>
              <a:t> </a:t>
            </a:r>
            <a:r>
              <a:rPr lang="en-US" altLang="zh-CN" dirty="0" smtClean="0">
                <a:solidFill>
                  <a:srgbClr val="FF0000"/>
                </a:solidFill>
              </a:rPr>
              <a:t>for</a:t>
            </a:r>
            <a:r>
              <a:rPr lang="en-US" altLang="zh-CN" dirty="0" smtClean="0"/>
              <a:t>, </a:t>
            </a:r>
            <a:r>
              <a:rPr lang="zh-CN" altLang="en-US" dirty="0" smtClean="0"/>
              <a:t>其循环体中可以包含</a:t>
            </a:r>
            <a:r>
              <a:rPr lang="en-US" altLang="zh-CN" dirty="0" smtClean="0"/>
              <a:t> </a:t>
            </a:r>
            <a:r>
              <a:rPr lang="zh-CN" altLang="en-US" dirty="0" smtClean="0">
                <a:solidFill>
                  <a:srgbClr val="0000FF"/>
                </a:solidFill>
              </a:rPr>
              <a:t>任意形式以及任意数量</a:t>
            </a:r>
            <a:r>
              <a:rPr lang="en-US" altLang="zh-CN" dirty="0" smtClean="0"/>
              <a:t> </a:t>
            </a:r>
            <a:r>
              <a:rPr lang="zh-CN" altLang="en-US" dirty="0" smtClean="0"/>
              <a:t>的三种形式的循环语句。</a:t>
            </a:r>
            <a:endParaRPr lang="en-US" altLang="zh-CN" dirty="0" smtClean="0"/>
          </a:p>
          <a:p>
            <a:r>
              <a:rPr lang="zh-CN" altLang="en-US" dirty="0" smtClean="0"/>
              <a:t>例如</a:t>
            </a:r>
            <a:r>
              <a:rPr lang="en-US" altLang="zh-CN" dirty="0" smtClean="0"/>
              <a:t>:</a:t>
            </a:r>
          </a:p>
          <a:p>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&lt;=5; ++</a:t>
            </a:r>
            <a:r>
              <a:rPr lang="en-US" altLang="zh-CN" dirty="0" err="1" smtClean="0"/>
              <a:t>i</a:t>
            </a:r>
            <a:r>
              <a:rPr lang="en-US" altLang="zh-CN" dirty="0" smtClean="0"/>
              <a:t>)</a:t>
            </a:r>
          </a:p>
          <a:p>
            <a:r>
              <a:rPr lang="en-US" altLang="zh-CN" dirty="0"/>
              <a:t>{</a:t>
            </a:r>
            <a:endParaRPr lang="en-US" altLang="zh-CN" dirty="0" smtClean="0"/>
          </a:p>
          <a:p>
            <a:pPr indent="365125"/>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j=0; j&lt;2*</a:t>
            </a:r>
            <a:r>
              <a:rPr lang="en-US" altLang="zh-CN" dirty="0" err="1" smtClean="0"/>
              <a:t>i</a:t>
            </a:r>
            <a:r>
              <a:rPr lang="en-US" altLang="zh-CN" dirty="0" smtClean="0"/>
              <a:t>; ++j)</a:t>
            </a:r>
          </a:p>
          <a:p>
            <a:pPr indent="715963"/>
            <a:r>
              <a:rPr lang="en-US" altLang="zh-CN" dirty="0" err="1" smtClean="0"/>
              <a:t>cout</a:t>
            </a:r>
            <a:r>
              <a:rPr lang="en-US" altLang="zh-CN" dirty="0" smtClean="0"/>
              <a:t>&lt;&lt;</a:t>
            </a:r>
            <a:r>
              <a:rPr lang="en-US" altLang="zh-CN" dirty="0" smtClean="0">
                <a:solidFill>
                  <a:schemeClr val="accent6">
                    <a:lumMod val="75000"/>
                  </a:schemeClr>
                </a:solidFill>
              </a:rPr>
              <a:t>‘#’</a:t>
            </a:r>
            <a:r>
              <a:rPr lang="en-US" altLang="zh-CN" dirty="0" smtClean="0"/>
              <a:t>;</a:t>
            </a:r>
          </a:p>
          <a:p>
            <a:pPr indent="365125"/>
            <a:r>
              <a:rPr lang="en-US" altLang="zh-CN" dirty="0" err="1" smtClean="0"/>
              <a:t>cout</a:t>
            </a:r>
            <a:r>
              <a:rPr lang="en-US" altLang="zh-CN" dirty="0" smtClean="0"/>
              <a:t>&lt;&lt;</a:t>
            </a:r>
            <a:r>
              <a:rPr lang="en-US" altLang="zh-CN" dirty="0" err="1" smtClean="0"/>
              <a:t>endl</a:t>
            </a:r>
            <a:r>
              <a:rPr lang="en-US" altLang="zh-CN" dirty="0" smtClean="0"/>
              <a:t>;</a:t>
            </a:r>
          </a:p>
          <a:p>
            <a:r>
              <a:rPr lang="en-US" altLang="zh-CN" dirty="0"/>
              <a:t>}</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循环嵌套语句</a:t>
            </a:r>
            <a:endParaRPr lang="zh-CN" altLang="en-US" dirty="0"/>
          </a:p>
        </p:txBody>
      </p:sp>
      <p:sp>
        <p:nvSpPr>
          <p:cNvPr id="4" name="文本框 3"/>
          <p:cNvSpPr txBox="1"/>
          <p:nvPr/>
        </p:nvSpPr>
        <p:spPr>
          <a:xfrm>
            <a:off x="4139952" y="3717032"/>
            <a:ext cx="3024336" cy="2308324"/>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输出</a:t>
            </a:r>
            <a:r>
              <a:rPr lang="en-US" altLang="zh-CN" sz="2400" b="1" dirty="0" smtClean="0">
                <a:latin typeface="Arial" panose="020B0604020202020204" pitchFamily="34" charset="0"/>
                <a:cs typeface="Arial" panose="020B0604020202020204" pitchFamily="34" charset="0"/>
              </a:rPr>
              <a:t>:</a:t>
            </a:r>
          </a:p>
          <a:p>
            <a:r>
              <a:rPr lang="en-US" altLang="zh-CN" sz="2400" b="1" dirty="0" smtClean="0">
                <a:solidFill>
                  <a:srgbClr val="FF0000"/>
                </a:solidFill>
                <a:latin typeface="Arial" panose="020B0604020202020204" pitchFamily="34" charset="0"/>
                <a:cs typeface="Arial" panose="020B0604020202020204" pitchFamily="34" charset="0"/>
              </a:rPr>
              <a:t>##</a:t>
            </a:r>
          </a:p>
          <a:p>
            <a:r>
              <a:rPr lang="en-US" altLang="zh-CN" sz="2400" b="1" dirty="0" smtClean="0">
                <a:solidFill>
                  <a:srgbClr val="FF0000"/>
                </a:solidFill>
                <a:latin typeface="Arial" panose="020B0604020202020204" pitchFamily="34" charset="0"/>
                <a:cs typeface="Arial" panose="020B0604020202020204" pitchFamily="34" charset="0"/>
              </a:rPr>
              <a:t>####</a:t>
            </a:r>
          </a:p>
          <a:p>
            <a:r>
              <a:rPr lang="en-US" altLang="zh-CN" sz="2400" b="1" dirty="0" smtClean="0">
                <a:solidFill>
                  <a:srgbClr val="FF0000"/>
                </a:solidFill>
                <a:latin typeface="Arial" panose="020B0604020202020204" pitchFamily="34" charset="0"/>
                <a:cs typeface="Arial" panose="020B0604020202020204" pitchFamily="34" charset="0"/>
              </a:rPr>
              <a:t>######</a:t>
            </a:r>
          </a:p>
          <a:p>
            <a:r>
              <a:rPr lang="en-US" altLang="zh-CN" sz="2400" b="1" dirty="0" smtClean="0">
                <a:solidFill>
                  <a:srgbClr val="FF0000"/>
                </a:solidFill>
                <a:latin typeface="Arial" panose="020B0604020202020204" pitchFamily="34" charset="0"/>
                <a:cs typeface="Arial" panose="020B0604020202020204" pitchFamily="34" charset="0"/>
              </a:rPr>
              <a:t>########</a:t>
            </a:r>
          </a:p>
          <a:p>
            <a:r>
              <a:rPr lang="en-US" altLang="zh-CN" sz="2400" b="1" dirty="0" smtClean="0">
                <a:solidFill>
                  <a:srgbClr val="FF0000"/>
                </a:solidFill>
                <a:latin typeface="Arial" panose="020B0604020202020204" pitchFamily="34" charset="0"/>
                <a:cs typeface="Arial" panose="020B0604020202020204" pitchFamily="34" charset="0"/>
              </a:rPr>
              <a:t>##########</a:t>
            </a:r>
            <a:endParaRPr lang="zh-CN" altLang="en-US" sz="2400" b="1" dirty="0">
              <a:solidFill>
                <a:srgbClr val="FF0000"/>
              </a:solidFill>
              <a:latin typeface="Arial" panose="020B0604020202020204" pitchFamily="34" charset="0"/>
              <a:cs typeface="Arial" panose="020B0604020202020204" pitchFamily="34" charset="0"/>
            </a:endParaRPr>
          </a:p>
        </p:txBody>
      </p:sp>
      <p:grpSp>
        <p:nvGrpSpPr>
          <p:cNvPr id="39" name="组合 38"/>
          <p:cNvGrpSpPr/>
          <p:nvPr/>
        </p:nvGrpSpPr>
        <p:grpSpPr>
          <a:xfrm>
            <a:off x="6315980" y="3645768"/>
            <a:ext cx="533400" cy="1295400"/>
            <a:chOff x="6315980" y="3106763"/>
            <a:chExt cx="533400" cy="1295400"/>
          </a:xfrm>
        </p:grpSpPr>
        <p:grpSp>
          <p:nvGrpSpPr>
            <p:cNvPr id="13" name="Group 31"/>
            <p:cNvGrpSpPr>
              <a:grpSpLocks/>
            </p:cNvGrpSpPr>
            <p:nvPr/>
          </p:nvGrpSpPr>
          <p:grpSpPr bwMode="auto">
            <a:xfrm>
              <a:off x="6468380" y="3411563"/>
              <a:ext cx="381000" cy="685800"/>
              <a:chOff x="816" y="1056"/>
              <a:chExt cx="240" cy="432"/>
            </a:xfrm>
          </p:grpSpPr>
          <p:sp>
            <p:nvSpPr>
              <p:cNvPr id="14" name="Line 32"/>
              <p:cNvSpPr>
                <a:spLocks noChangeShapeType="1"/>
              </p:cNvSpPr>
              <p:nvPr/>
            </p:nvSpPr>
            <p:spPr bwMode="auto">
              <a:xfrm>
                <a:off x="816" y="1056"/>
                <a:ext cx="2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33"/>
              <p:cNvSpPr>
                <a:spLocks noChangeShapeType="1"/>
              </p:cNvSpPr>
              <p:nvPr/>
            </p:nvSpPr>
            <p:spPr bwMode="auto">
              <a:xfrm>
                <a:off x="816" y="1056"/>
                <a:ext cx="0" cy="43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4"/>
              <p:cNvSpPr>
                <a:spLocks noChangeShapeType="1"/>
              </p:cNvSpPr>
              <p:nvPr/>
            </p:nvSpPr>
            <p:spPr bwMode="auto">
              <a:xfrm>
                <a:off x="816" y="1488"/>
                <a:ext cx="2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5"/>
            <p:cNvGrpSpPr>
              <a:grpSpLocks/>
            </p:cNvGrpSpPr>
            <p:nvPr/>
          </p:nvGrpSpPr>
          <p:grpSpPr bwMode="auto">
            <a:xfrm>
              <a:off x="6315980" y="3106763"/>
              <a:ext cx="533400" cy="1295400"/>
              <a:chOff x="816" y="1056"/>
              <a:chExt cx="240" cy="432"/>
            </a:xfrm>
          </p:grpSpPr>
          <p:sp>
            <p:nvSpPr>
              <p:cNvPr id="18" name="Line 36"/>
              <p:cNvSpPr>
                <a:spLocks noChangeShapeType="1"/>
              </p:cNvSpPr>
              <p:nvPr/>
            </p:nvSpPr>
            <p:spPr bwMode="auto">
              <a:xfrm>
                <a:off x="816" y="1056"/>
                <a:ext cx="24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7"/>
              <p:cNvSpPr>
                <a:spLocks noChangeShapeType="1"/>
              </p:cNvSpPr>
              <p:nvPr/>
            </p:nvSpPr>
            <p:spPr bwMode="auto">
              <a:xfrm>
                <a:off x="816" y="1056"/>
                <a:ext cx="0"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8"/>
              <p:cNvSpPr>
                <a:spLocks noChangeShapeType="1"/>
              </p:cNvSpPr>
              <p:nvPr/>
            </p:nvSpPr>
            <p:spPr bwMode="auto">
              <a:xfrm>
                <a:off x="816" y="1488"/>
                <a:ext cx="24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7" name="组合 36"/>
          <p:cNvGrpSpPr/>
          <p:nvPr/>
        </p:nvGrpSpPr>
        <p:grpSpPr>
          <a:xfrm>
            <a:off x="7854214" y="3645768"/>
            <a:ext cx="533400" cy="1295400"/>
            <a:chOff x="7854214" y="3106763"/>
            <a:chExt cx="533400" cy="1295400"/>
          </a:xfrm>
        </p:grpSpPr>
        <p:grpSp>
          <p:nvGrpSpPr>
            <p:cNvPr id="5" name="Group 26"/>
            <p:cNvGrpSpPr>
              <a:grpSpLocks/>
            </p:cNvGrpSpPr>
            <p:nvPr/>
          </p:nvGrpSpPr>
          <p:grpSpPr bwMode="auto">
            <a:xfrm>
              <a:off x="8006614" y="3411563"/>
              <a:ext cx="381000" cy="685800"/>
              <a:chOff x="816" y="1056"/>
              <a:chExt cx="240" cy="432"/>
            </a:xfrm>
          </p:grpSpPr>
          <p:sp>
            <p:nvSpPr>
              <p:cNvPr id="6" name="Line 23"/>
              <p:cNvSpPr>
                <a:spLocks noChangeShapeType="1"/>
              </p:cNvSpPr>
              <p:nvPr/>
            </p:nvSpPr>
            <p:spPr bwMode="auto">
              <a:xfrm>
                <a:off x="816" y="1056"/>
                <a:ext cx="2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24"/>
              <p:cNvSpPr>
                <a:spLocks noChangeShapeType="1"/>
              </p:cNvSpPr>
              <p:nvPr/>
            </p:nvSpPr>
            <p:spPr bwMode="auto">
              <a:xfrm>
                <a:off x="816" y="1056"/>
                <a:ext cx="0" cy="43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5"/>
              <p:cNvSpPr>
                <a:spLocks noChangeShapeType="1"/>
              </p:cNvSpPr>
              <p:nvPr/>
            </p:nvSpPr>
            <p:spPr bwMode="auto">
              <a:xfrm>
                <a:off x="816" y="1488"/>
                <a:ext cx="2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27"/>
            <p:cNvGrpSpPr>
              <a:grpSpLocks/>
            </p:cNvGrpSpPr>
            <p:nvPr/>
          </p:nvGrpSpPr>
          <p:grpSpPr bwMode="auto">
            <a:xfrm>
              <a:off x="7854214" y="3106763"/>
              <a:ext cx="533400" cy="1295400"/>
              <a:chOff x="816" y="1056"/>
              <a:chExt cx="240" cy="432"/>
            </a:xfrm>
          </p:grpSpPr>
          <p:sp>
            <p:nvSpPr>
              <p:cNvPr id="10" name="Line 28"/>
              <p:cNvSpPr>
                <a:spLocks noChangeShapeType="1"/>
              </p:cNvSpPr>
              <p:nvPr/>
            </p:nvSpPr>
            <p:spPr bwMode="auto">
              <a:xfrm>
                <a:off x="816" y="1056"/>
                <a:ext cx="24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29"/>
              <p:cNvSpPr>
                <a:spLocks noChangeShapeType="1"/>
              </p:cNvSpPr>
              <p:nvPr/>
            </p:nvSpPr>
            <p:spPr bwMode="auto">
              <a:xfrm>
                <a:off x="816" y="1056"/>
                <a:ext cx="0"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30"/>
              <p:cNvSpPr>
                <a:spLocks noChangeShapeType="1"/>
              </p:cNvSpPr>
              <p:nvPr/>
            </p:nvSpPr>
            <p:spPr bwMode="auto">
              <a:xfrm>
                <a:off x="816" y="1488"/>
                <a:ext cx="24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39"/>
            <p:cNvGrpSpPr>
              <a:grpSpLocks/>
            </p:cNvGrpSpPr>
            <p:nvPr/>
          </p:nvGrpSpPr>
          <p:grpSpPr bwMode="auto">
            <a:xfrm>
              <a:off x="8159014" y="3563963"/>
              <a:ext cx="228600" cy="381000"/>
              <a:chOff x="816" y="1056"/>
              <a:chExt cx="240" cy="432"/>
            </a:xfrm>
          </p:grpSpPr>
          <p:sp>
            <p:nvSpPr>
              <p:cNvPr id="22" name="Line 40"/>
              <p:cNvSpPr>
                <a:spLocks noChangeShapeType="1"/>
              </p:cNvSpPr>
              <p:nvPr/>
            </p:nvSpPr>
            <p:spPr bwMode="auto">
              <a:xfrm>
                <a:off x="816" y="1056"/>
                <a:ext cx="240"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41"/>
              <p:cNvSpPr>
                <a:spLocks noChangeShapeType="1"/>
              </p:cNvSpPr>
              <p:nvPr/>
            </p:nvSpPr>
            <p:spPr bwMode="auto">
              <a:xfrm>
                <a:off x="816" y="1056"/>
                <a:ext cx="0" cy="432"/>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42"/>
              <p:cNvSpPr>
                <a:spLocks noChangeShapeType="1"/>
              </p:cNvSpPr>
              <p:nvPr/>
            </p:nvSpPr>
            <p:spPr bwMode="auto">
              <a:xfrm>
                <a:off x="816" y="1488"/>
                <a:ext cx="240"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8" name="组合 37"/>
          <p:cNvGrpSpPr/>
          <p:nvPr/>
        </p:nvGrpSpPr>
        <p:grpSpPr>
          <a:xfrm>
            <a:off x="7160798" y="5229200"/>
            <a:ext cx="533400" cy="1295400"/>
            <a:chOff x="7160798" y="4869160"/>
            <a:chExt cx="533400" cy="1295400"/>
          </a:xfrm>
        </p:grpSpPr>
        <p:grpSp>
          <p:nvGrpSpPr>
            <p:cNvPr id="25" name="Group 43"/>
            <p:cNvGrpSpPr>
              <a:grpSpLocks/>
            </p:cNvGrpSpPr>
            <p:nvPr/>
          </p:nvGrpSpPr>
          <p:grpSpPr bwMode="auto">
            <a:xfrm>
              <a:off x="7313198" y="5554960"/>
              <a:ext cx="381000" cy="381000"/>
              <a:chOff x="816" y="1056"/>
              <a:chExt cx="240" cy="432"/>
            </a:xfrm>
          </p:grpSpPr>
          <p:sp>
            <p:nvSpPr>
              <p:cNvPr id="26" name="Line 44"/>
              <p:cNvSpPr>
                <a:spLocks noChangeShapeType="1"/>
              </p:cNvSpPr>
              <p:nvPr/>
            </p:nvSpPr>
            <p:spPr bwMode="auto">
              <a:xfrm>
                <a:off x="816" y="1056"/>
                <a:ext cx="240"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45"/>
              <p:cNvSpPr>
                <a:spLocks noChangeShapeType="1"/>
              </p:cNvSpPr>
              <p:nvPr/>
            </p:nvSpPr>
            <p:spPr bwMode="auto">
              <a:xfrm>
                <a:off x="816" y="1056"/>
                <a:ext cx="0" cy="432"/>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46"/>
              <p:cNvSpPr>
                <a:spLocks noChangeShapeType="1"/>
              </p:cNvSpPr>
              <p:nvPr/>
            </p:nvSpPr>
            <p:spPr bwMode="auto">
              <a:xfrm>
                <a:off x="816" y="1488"/>
                <a:ext cx="240"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47"/>
            <p:cNvGrpSpPr>
              <a:grpSpLocks/>
            </p:cNvGrpSpPr>
            <p:nvPr/>
          </p:nvGrpSpPr>
          <p:grpSpPr bwMode="auto">
            <a:xfrm>
              <a:off x="7160798" y="4869160"/>
              <a:ext cx="533400" cy="1295400"/>
              <a:chOff x="816" y="1056"/>
              <a:chExt cx="240" cy="432"/>
            </a:xfrm>
          </p:grpSpPr>
          <p:sp>
            <p:nvSpPr>
              <p:cNvPr id="30" name="Line 48"/>
              <p:cNvSpPr>
                <a:spLocks noChangeShapeType="1"/>
              </p:cNvSpPr>
              <p:nvPr/>
            </p:nvSpPr>
            <p:spPr bwMode="auto">
              <a:xfrm>
                <a:off x="816" y="1056"/>
                <a:ext cx="24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49"/>
              <p:cNvSpPr>
                <a:spLocks noChangeShapeType="1"/>
              </p:cNvSpPr>
              <p:nvPr/>
            </p:nvSpPr>
            <p:spPr bwMode="auto">
              <a:xfrm>
                <a:off x="816" y="1056"/>
                <a:ext cx="0"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50"/>
              <p:cNvSpPr>
                <a:spLocks noChangeShapeType="1"/>
              </p:cNvSpPr>
              <p:nvPr/>
            </p:nvSpPr>
            <p:spPr bwMode="auto">
              <a:xfrm>
                <a:off x="816" y="1488"/>
                <a:ext cx="24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51"/>
            <p:cNvGrpSpPr>
              <a:grpSpLocks/>
            </p:cNvGrpSpPr>
            <p:nvPr/>
          </p:nvGrpSpPr>
          <p:grpSpPr bwMode="auto">
            <a:xfrm>
              <a:off x="7313198" y="5021560"/>
              <a:ext cx="381000" cy="381000"/>
              <a:chOff x="816" y="1056"/>
              <a:chExt cx="240" cy="432"/>
            </a:xfrm>
          </p:grpSpPr>
          <p:sp>
            <p:nvSpPr>
              <p:cNvPr id="34" name="Line 52"/>
              <p:cNvSpPr>
                <a:spLocks noChangeShapeType="1"/>
              </p:cNvSpPr>
              <p:nvPr/>
            </p:nvSpPr>
            <p:spPr bwMode="auto">
              <a:xfrm>
                <a:off x="816" y="1056"/>
                <a:ext cx="2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53"/>
              <p:cNvSpPr>
                <a:spLocks noChangeShapeType="1"/>
              </p:cNvSpPr>
              <p:nvPr/>
            </p:nvSpPr>
            <p:spPr bwMode="auto">
              <a:xfrm>
                <a:off x="816" y="1056"/>
                <a:ext cx="0" cy="43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54"/>
              <p:cNvSpPr>
                <a:spLocks noChangeShapeType="1"/>
              </p:cNvSpPr>
              <p:nvPr/>
            </p:nvSpPr>
            <p:spPr bwMode="auto">
              <a:xfrm>
                <a:off x="816" y="1488"/>
                <a:ext cx="2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 name="矩形 39"/>
          <p:cNvSpPr/>
          <p:nvPr/>
        </p:nvSpPr>
        <p:spPr>
          <a:xfrm>
            <a:off x="6315980" y="2964483"/>
            <a:ext cx="2216460" cy="4352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嵌套形式</a:t>
            </a:r>
            <a:endParaRPr lang="zh-CN" altLang="en-US" sz="20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7638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randombar(horizontal)">
                                      <p:cBhvr>
                                        <p:cTn id="13" dur="500"/>
                                        <p:tgtEl>
                                          <p:spTgt spid="3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randombar(horizontal)">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1" dur="500"/>
                                        <p:tgtEl>
                                          <p:spTgt spid="2">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0" dur="500"/>
                                        <p:tgtEl>
                                          <p:spTgt spid="2">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3" dur="500"/>
                                        <p:tgtEl>
                                          <p:spTgt spid="2">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6" dur="500"/>
                                        <p:tgtEl>
                                          <p:spTgt spid="2">
                                            <p:txEl>
                                              <p:pRg st="7" end="7"/>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randombar(horizontal)">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简单 </a:t>
            </a:r>
            <a:r>
              <a:rPr lang="en-US" altLang="zh-CN" sz="2800" b="1" dirty="0" smtClean="0">
                <a:solidFill>
                  <a:srgbClr val="FF0000"/>
                </a:solidFill>
              </a:rPr>
              <a:t>if</a:t>
            </a:r>
            <a:r>
              <a:rPr lang="en-US" altLang="zh-CN" sz="2800" b="1" dirty="0" smtClean="0"/>
              <a:t> </a:t>
            </a:r>
            <a:r>
              <a:rPr lang="zh-CN" altLang="en-US" sz="2800" b="1" dirty="0" smtClean="0"/>
              <a:t>语句</a:t>
            </a:r>
            <a:r>
              <a:rPr lang="en-US" altLang="zh-CN" sz="2800" b="1" dirty="0" smtClean="0"/>
              <a:t>:</a:t>
            </a:r>
          </a:p>
          <a:p>
            <a:r>
              <a:rPr lang="zh-CN" altLang="en-US" b="1" dirty="0" smtClean="0"/>
              <a:t>格式</a:t>
            </a:r>
            <a:r>
              <a:rPr lang="en-US" altLang="zh-CN" b="1" dirty="0" smtClean="0"/>
              <a:t>:</a:t>
            </a:r>
          </a:p>
          <a:p>
            <a:pPr indent="357188"/>
            <a:r>
              <a:rPr lang="en-US" altLang="zh-CN" b="1" dirty="0" smtClean="0">
                <a:solidFill>
                  <a:srgbClr val="FF0000"/>
                </a:solidFill>
              </a:rPr>
              <a:t>if </a:t>
            </a:r>
            <a:r>
              <a:rPr lang="en-US" altLang="zh-CN" b="1" dirty="0" smtClean="0">
                <a:solidFill>
                  <a:srgbClr val="0000FF"/>
                </a:solidFill>
              </a:rPr>
              <a:t>(</a:t>
            </a:r>
            <a:r>
              <a:rPr lang="en-US" altLang="zh-CN" dirty="0" smtClean="0">
                <a:solidFill>
                  <a:srgbClr val="FF3399"/>
                </a:solidFill>
              </a:rPr>
              <a:t>[condition]</a:t>
            </a:r>
            <a:r>
              <a:rPr lang="en-US" altLang="zh-CN" b="1" dirty="0" smtClean="0">
                <a:solidFill>
                  <a:srgbClr val="0000FF"/>
                </a:solidFill>
              </a:rPr>
              <a:t>)</a:t>
            </a:r>
          </a:p>
          <a:p>
            <a:pPr indent="714375"/>
            <a:r>
              <a:rPr lang="en-US" altLang="zh-CN" dirty="0" smtClean="0">
                <a:solidFill>
                  <a:srgbClr val="FF3399"/>
                </a:solidFill>
              </a:rPr>
              <a:t>[statement]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表达式</a:t>
            </a:r>
            <a:r>
              <a:rPr lang="en-US" altLang="zh-CN" dirty="0" smtClean="0"/>
              <a:t> </a:t>
            </a:r>
            <a:r>
              <a:rPr lang="en-US" altLang="zh-CN" dirty="0" smtClean="0">
                <a:solidFill>
                  <a:srgbClr val="FF3399"/>
                </a:solidFill>
              </a:rPr>
              <a:t>[condition] </a:t>
            </a:r>
            <a:r>
              <a:rPr lang="zh-CN" altLang="en-US" dirty="0" smtClean="0"/>
              <a:t>被称为</a:t>
            </a:r>
            <a:r>
              <a:rPr lang="zh-CN" altLang="en-US" b="1" dirty="0" smtClean="0">
                <a:solidFill>
                  <a:srgbClr val="0000FF"/>
                </a:solidFill>
              </a:rPr>
              <a:t>条件表达式</a:t>
            </a:r>
            <a:r>
              <a:rPr lang="en-US" altLang="zh-CN" dirty="0" smtClean="0"/>
              <a:t>, </a:t>
            </a:r>
            <a:r>
              <a:rPr lang="zh-CN" altLang="en-US" dirty="0" smtClean="0"/>
              <a:t>必须包含在</a:t>
            </a:r>
            <a:r>
              <a:rPr lang="zh-CN" altLang="en-US" b="1" dirty="0" smtClean="0">
                <a:solidFill>
                  <a:srgbClr val="0000FF"/>
                </a:solidFill>
              </a:rPr>
              <a:t>一对括号 </a:t>
            </a:r>
            <a:r>
              <a:rPr lang="en-US" altLang="zh-CN" b="1" dirty="0" smtClean="0">
                <a:solidFill>
                  <a:srgbClr val="0000FF"/>
                </a:solidFill>
              </a:rPr>
              <a:t>( )</a:t>
            </a:r>
            <a:r>
              <a:rPr lang="en-US" altLang="zh-CN" dirty="0" smtClean="0"/>
              <a:t> </a:t>
            </a:r>
            <a:r>
              <a:rPr lang="zh-CN" altLang="en-US" dirty="0" smtClean="0"/>
              <a:t>中。</a:t>
            </a:r>
            <a:endParaRPr lang="en-US" altLang="zh-CN" dirty="0" smtClean="0"/>
          </a:p>
          <a:p>
            <a:pPr marL="342900" indent="-342900">
              <a:buFont typeface="Arial" panose="020B0604020202020204" pitchFamily="34" charset="0"/>
              <a:buChar char="•"/>
            </a:pPr>
            <a:r>
              <a:rPr lang="en-US" altLang="zh-CN" dirty="0" smtClean="0">
                <a:solidFill>
                  <a:srgbClr val="FF3399"/>
                </a:solidFill>
              </a:rPr>
              <a:t>[statement] </a:t>
            </a:r>
            <a:r>
              <a:rPr lang="zh-CN" altLang="en-US" dirty="0" smtClean="0"/>
              <a:t>既可以是一个</a:t>
            </a:r>
            <a:r>
              <a:rPr lang="zh-CN" altLang="en-US" dirty="0" smtClean="0">
                <a:solidFill>
                  <a:srgbClr val="0000FF"/>
                </a:solidFill>
              </a:rPr>
              <a:t>简单语句</a:t>
            </a:r>
            <a:r>
              <a:rPr lang="en-US" altLang="zh-CN" dirty="0" smtClean="0"/>
              <a:t>, </a:t>
            </a:r>
            <a:r>
              <a:rPr lang="zh-CN" altLang="en-US" dirty="0" smtClean="0"/>
              <a:t>也可以是一个</a:t>
            </a:r>
            <a:r>
              <a:rPr lang="zh-CN" altLang="en-US" dirty="0" smtClean="0">
                <a:solidFill>
                  <a:srgbClr val="0000FF"/>
                </a:solidFill>
              </a:rPr>
              <a:t>复合语句</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执行</a:t>
            </a:r>
            <a:r>
              <a:rPr lang="en-US" altLang="zh-CN" dirty="0" smtClean="0">
                <a:solidFill>
                  <a:srgbClr val="0000FF"/>
                </a:solidFill>
              </a:rPr>
              <a:t>:</a:t>
            </a:r>
            <a:r>
              <a:rPr lang="en-US" altLang="zh-CN" b="1" dirty="0" smtClean="0">
                <a:solidFill>
                  <a:srgbClr val="0000FF"/>
                </a:solidFill>
              </a:rPr>
              <a:t> </a:t>
            </a:r>
            <a:r>
              <a:rPr lang="zh-CN" altLang="en-US" dirty="0" smtClean="0"/>
              <a:t>首先</a:t>
            </a:r>
            <a:r>
              <a:rPr lang="en-US" altLang="zh-CN" dirty="0" smtClean="0"/>
              <a:t>, </a:t>
            </a:r>
            <a:r>
              <a:rPr lang="zh-CN" altLang="en-US" dirty="0" smtClean="0"/>
              <a:t>计算条件表达式 </a:t>
            </a:r>
            <a:r>
              <a:rPr lang="en-US" altLang="zh-CN" dirty="0" smtClean="0">
                <a:solidFill>
                  <a:srgbClr val="FF3399"/>
                </a:solidFill>
              </a:rPr>
              <a:t>[condition]</a:t>
            </a:r>
            <a:r>
              <a:rPr lang="en-US" altLang="zh-CN" dirty="0" smtClean="0"/>
              <a:t> </a:t>
            </a:r>
            <a:r>
              <a:rPr lang="zh-CN" altLang="en-US" dirty="0" smtClean="0"/>
              <a:t>的逻辑值。若其值为</a:t>
            </a:r>
            <a:r>
              <a:rPr lang="en-US" altLang="zh-CN" dirty="0" smtClean="0"/>
              <a:t> </a:t>
            </a:r>
            <a:r>
              <a:rPr lang="en-US" altLang="zh-CN" dirty="0" smtClean="0">
                <a:solidFill>
                  <a:srgbClr val="FF0000"/>
                </a:solidFill>
              </a:rPr>
              <a:t>true</a:t>
            </a:r>
            <a:r>
              <a:rPr lang="en-US" altLang="zh-CN" dirty="0" smtClean="0"/>
              <a:t>, </a:t>
            </a:r>
            <a:r>
              <a:rPr lang="zh-CN" altLang="en-US" dirty="0" smtClean="0"/>
              <a:t>则执行其后的</a:t>
            </a:r>
            <a:r>
              <a:rPr lang="en-US" altLang="zh-CN" dirty="0" smtClean="0"/>
              <a:t> </a:t>
            </a:r>
            <a:r>
              <a:rPr lang="en-US" altLang="zh-CN" dirty="0" smtClean="0">
                <a:solidFill>
                  <a:srgbClr val="FF3399"/>
                </a:solidFill>
              </a:rPr>
              <a:t>[statement]</a:t>
            </a:r>
            <a:r>
              <a:rPr lang="en-US" altLang="zh-CN" dirty="0" smtClean="0"/>
              <a:t>; </a:t>
            </a:r>
            <a:r>
              <a:rPr lang="zh-CN" altLang="en-US" dirty="0" smtClean="0"/>
              <a:t>否则</a:t>
            </a:r>
            <a:r>
              <a:rPr lang="en-US" altLang="zh-CN" dirty="0" smtClean="0"/>
              <a:t>, </a:t>
            </a:r>
            <a:r>
              <a:rPr lang="zh-CN" altLang="en-US" dirty="0" smtClean="0"/>
              <a:t>跳过 </a:t>
            </a:r>
            <a:r>
              <a:rPr lang="en-US" altLang="zh-CN" dirty="0" smtClean="0">
                <a:solidFill>
                  <a:srgbClr val="FF3399"/>
                </a:solidFill>
              </a:rPr>
              <a:t>[statement]</a:t>
            </a:r>
            <a:r>
              <a:rPr lang="en-US" altLang="zh-CN" dirty="0" smtClean="0"/>
              <a:t>, </a:t>
            </a:r>
            <a:r>
              <a:rPr lang="zh-CN" altLang="en-US" dirty="0" smtClean="0"/>
              <a:t>继续执行 </a:t>
            </a:r>
            <a:r>
              <a:rPr lang="en-US" altLang="zh-CN" b="1" dirty="0" smtClean="0">
                <a:solidFill>
                  <a:srgbClr val="FF0000"/>
                </a:solidFill>
              </a:rPr>
              <a:t>if </a:t>
            </a:r>
            <a:r>
              <a:rPr lang="zh-CN" altLang="en-US" dirty="0" smtClean="0"/>
              <a:t>语句后续的语句。</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sp>
        <p:nvSpPr>
          <p:cNvPr id="4" name="矩形标注 3"/>
          <p:cNvSpPr/>
          <p:nvPr/>
        </p:nvSpPr>
        <p:spPr>
          <a:xfrm>
            <a:off x="3203848" y="3075446"/>
            <a:ext cx="3384376" cy="504056"/>
          </a:xfrm>
          <a:prstGeom prst="wedgeRectCallout">
            <a:avLst>
              <a:gd name="adj1" fmla="val -62685"/>
              <a:gd name="adj2" fmla="val -5619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只允许</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出现单个语句</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915816" y="1916832"/>
            <a:ext cx="4657653" cy="100911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如果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[statement]</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中需要执行多条语句</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则需要使用</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复合语句</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469" y="1231518"/>
            <a:ext cx="1550351" cy="2067134"/>
          </a:xfrm>
          <a:prstGeom prst="rect">
            <a:avLst/>
          </a:prstGeom>
        </p:spPr>
      </p:pic>
    </p:spTree>
    <p:extLst>
      <p:ext uri="{BB962C8B-B14F-4D97-AF65-F5344CB8AC3E}">
        <p14:creationId xmlns:p14="http://schemas.microsoft.com/office/powerpoint/2010/main" val="4174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例</a:t>
            </a:r>
            <a:r>
              <a:rPr lang="en-US" altLang="zh-CN" b="1" dirty="0" smtClean="0"/>
              <a:t>: </a:t>
            </a:r>
            <a:r>
              <a:rPr lang="zh-CN" altLang="en-US" dirty="0" smtClean="0"/>
              <a:t>打印九九乘法表。</a:t>
            </a:r>
            <a:endParaRPr lang="zh-CN" altLang="en-US" dirty="0"/>
          </a:p>
        </p:txBody>
      </p:sp>
      <p:sp>
        <p:nvSpPr>
          <p:cNvPr id="3" name="标题 2"/>
          <p:cNvSpPr>
            <a:spLocks noGrp="1"/>
          </p:cNvSpPr>
          <p:nvPr>
            <p:ph type="title"/>
          </p:nvPr>
        </p:nvSpPr>
        <p:spPr/>
        <p:txBody>
          <a:bodyPr/>
          <a:lstStyle/>
          <a:p>
            <a:r>
              <a:rPr lang="en-US" altLang="zh-CN" dirty="0"/>
              <a:t>11. </a:t>
            </a:r>
            <a:r>
              <a:rPr lang="zh-CN" altLang="en-US" dirty="0"/>
              <a:t>循环嵌套语句</a:t>
            </a:r>
          </a:p>
        </p:txBody>
      </p:sp>
      <p:sp>
        <p:nvSpPr>
          <p:cNvPr id="4" name="Text Box 2"/>
          <p:cNvSpPr txBox="1">
            <a:spLocks noChangeArrowheads="1"/>
          </p:cNvSpPr>
          <p:nvPr/>
        </p:nvSpPr>
        <p:spPr bwMode="auto">
          <a:xfrm>
            <a:off x="743272" y="2348786"/>
            <a:ext cx="8077200" cy="3678238"/>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800" b="1" dirty="0"/>
              <a:t>1*1=1</a:t>
            </a:r>
          </a:p>
          <a:p>
            <a:pPr>
              <a:spcBef>
                <a:spcPct val="50000"/>
              </a:spcBef>
            </a:pPr>
            <a:r>
              <a:rPr lang="en-US" altLang="zh-CN" sz="1800" b="1" dirty="0"/>
              <a:t>1*2=2    2*2=4</a:t>
            </a:r>
          </a:p>
          <a:p>
            <a:pPr>
              <a:spcBef>
                <a:spcPct val="50000"/>
              </a:spcBef>
            </a:pPr>
            <a:r>
              <a:rPr lang="en-US" altLang="zh-CN" sz="1800" b="1" dirty="0"/>
              <a:t>1*3=3    2*3=6      3*3=9</a:t>
            </a:r>
          </a:p>
          <a:p>
            <a:pPr>
              <a:spcBef>
                <a:spcPct val="50000"/>
              </a:spcBef>
            </a:pPr>
            <a:r>
              <a:rPr lang="en-US" altLang="zh-CN" sz="1800" b="1" dirty="0"/>
              <a:t>1*4=4    2*4=8      3*4=12    4*4=16</a:t>
            </a:r>
          </a:p>
          <a:p>
            <a:pPr>
              <a:spcBef>
                <a:spcPct val="50000"/>
              </a:spcBef>
            </a:pPr>
            <a:r>
              <a:rPr lang="en-US" altLang="zh-CN" sz="1800" b="1" dirty="0"/>
              <a:t>1*5=5    2*5=10    3*5=15    4*5=20    5*5=25</a:t>
            </a:r>
          </a:p>
          <a:p>
            <a:pPr>
              <a:spcBef>
                <a:spcPct val="50000"/>
              </a:spcBef>
            </a:pPr>
            <a:r>
              <a:rPr lang="en-US" altLang="zh-CN" sz="1800" b="1" dirty="0"/>
              <a:t>1*6=6    2*6=12    3*6=18    4*6=24    5*6=30    6*6=36</a:t>
            </a:r>
          </a:p>
          <a:p>
            <a:pPr>
              <a:spcBef>
                <a:spcPct val="50000"/>
              </a:spcBef>
            </a:pPr>
            <a:r>
              <a:rPr lang="en-US" altLang="zh-CN" sz="1800" b="1" dirty="0"/>
              <a:t>1*7=7    2*7=12    3*7=21    4*7=28    5*7=35    6*7=42     7*7=49</a:t>
            </a:r>
          </a:p>
          <a:p>
            <a:pPr>
              <a:spcBef>
                <a:spcPct val="50000"/>
              </a:spcBef>
            </a:pPr>
            <a:r>
              <a:rPr lang="en-US" altLang="zh-CN" sz="1800" b="1" dirty="0"/>
              <a:t>1*8=8    2*8=16    3*8=24    4*8=32    5*8=40    6*8=48     7*8=56    8*8=64</a:t>
            </a:r>
          </a:p>
          <a:p>
            <a:pPr>
              <a:spcBef>
                <a:spcPct val="50000"/>
              </a:spcBef>
            </a:pPr>
            <a:r>
              <a:rPr lang="en-US" altLang="zh-CN" sz="1800" b="1" dirty="0"/>
              <a:t>1*9=9    2*9=18    3*9=27    4*9=36    5*9=45    6*9=54     7*9=63    8*9=72   9*9=81</a:t>
            </a:r>
          </a:p>
        </p:txBody>
      </p:sp>
      <p:sp>
        <p:nvSpPr>
          <p:cNvPr id="5" name="Text Box 3"/>
          <p:cNvSpPr txBox="1">
            <a:spLocks noChangeArrowheads="1"/>
          </p:cNvSpPr>
          <p:nvPr/>
        </p:nvSpPr>
        <p:spPr bwMode="auto">
          <a:xfrm>
            <a:off x="133672" y="2345338"/>
            <a:ext cx="60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dirty="0" smtClean="0"/>
              <a:t>1</a:t>
            </a:r>
            <a:endParaRPr lang="en-US" altLang="zh-CN" sz="1800" b="1" dirty="0"/>
          </a:p>
          <a:p>
            <a:pPr algn="ctr">
              <a:spcBef>
                <a:spcPct val="50000"/>
              </a:spcBef>
            </a:pPr>
            <a:r>
              <a:rPr lang="en-US" altLang="zh-CN" sz="1800" b="1" dirty="0"/>
              <a:t>2</a:t>
            </a:r>
          </a:p>
          <a:p>
            <a:pPr algn="ctr">
              <a:spcBef>
                <a:spcPct val="50000"/>
              </a:spcBef>
            </a:pPr>
            <a:r>
              <a:rPr lang="en-US" altLang="zh-CN" sz="1800" b="1" dirty="0"/>
              <a:t>3</a:t>
            </a:r>
          </a:p>
          <a:p>
            <a:pPr algn="ctr">
              <a:spcBef>
                <a:spcPct val="50000"/>
              </a:spcBef>
            </a:pPr>
            <a:r>
              <a:rPr lang="en-US" altLang="zh-CN" sz="1800" b="1" dirty="0"/>
              <a:t>4</a:t>
            </a:r>
          </a:p>
          <a:p>
            <a:pPr algn="ctr">
              <a:spcBef>
                <a:spcPct val="50000"/>
              </a:spcBef>
            </a:pPr>
            <a:r>
              <a:rPr lang="en-US" altLang="zh-CN" sz="1800" b="1" dirty="0"/>
              <a:t>5</a:t>
            </a:r>
          </a:p>
          <a:p>
            <a:pPr algn="ctr">
              <a:spcBef>
                <a:spcPct val="50000"/>
              </a:spcBef>
            </a:pPr>
            <a:r>
              <a:rPr lang="en-US" altLang="zh-CN" sz="1800" b="1" dirty="0"/>
              <a:t>6</a:t>
            </a:r>
          </a:p>
          <a:p>
            <a:pPr algn="ctr">
              <a:spcBef>
                <a:spcPct val="50000"/>
              </a:spcBef>
            </a:pPr>
            <a:r>
              <a:rPr lang="en-US" altLang="zh-CN" sz="1800" b="1" dirty="0"/>
              <a:t>7</a:t>
            </a:r>
          </a:p>
          <a:p>
            <a:pPr algn="ctr">
              <a:spcBef>
                <a:spcPct val="50000"/>
              </a:spcBef>
            </a:pPr>
            <a:r>
              <a:rPr lang="en-US" altLang="zh-CN" sz="1800" b="1" dirty="0"/>
              <a:t>8</a:t>
            </a:r>
          </a:p>
          <a:p>
            <a:pPr algn="ctr">
              <a:spcBef>
                <a:spcPct val="50000"/>
              </a:spcBef>
            </a:pPr>
            <a:r>
              <a:rPr lang="en-US" altLang="zh-CN" sz="1800" b="1" dirty="0"/>
              <a:t>9</a:t>
            </a:r>
          </a:p>
        </p:txBody>
      </p:sp>
      <p:sp>
        <p:nvSpPr>
          <p:cNvPr id="6" name="Text Box 4"/>
          <p:cNvSpPr txBox="1">
            <a:spLocks noChangeArrowheads="1"/>
          </p:cNvSpPr>
          <p:nvPr/>
        </p:nvSpPr>
        <p:spPr bwMode="auto">
          <a:xfrm>
            <a:off x="1048072" y="6089754"/>
            <a:ext cx="777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1    </a:t>
            </a:r>
            <a:r>
              <a:rPr lang="en-US" altLang="zh-CN" b="1" dirty="0" smtClean="0"/>
              <a:t>         </a:t>
            </a:r>
            <a:r>
              <a:rPr lang="en-US" altLang="zh-CN" b="1" dirty="0"/>
              <a:t>2         </a:t>
            </a:r>
            <a:r>
              <a:rPr lang="en-US" altLang="zh-CN" b="1" dirty="0" smtClean="0"/>
              <a:t>     </a:t>
            </a:r>
            <a:r>
              <a:rPr lang="en-US" altLang="zh-CN" b="1" dirty="0"/>
              <a:t>3         </a:t>
            </a:r>
            <a:r>
              <a:rPr lang="en-US" altLang="zh-CN" b="1" dirty="0" smtClean="0"/>
              <a:t>       </a:t>
            </a:r>
            <a:r>
              <a:rPr lang="en-US" altLang="zh-CN" b="1" dirty="0"/>
              <a:t>4       </a:t>
            </a:r>
            <a:r>
              <a:rPr lang="en-US" altLang="zh-CN" b="1" dirty="0" smtClean="0"/>
              <a:t>       </a:t>
            </a:r>
            <a:r>
              <a:rPr lang="en-US" altLang="zh-CN" b="1" dirty="0"/>
              <a:t>5         </a:t>
            </a:r>
            <a:r>
              <a:rPr lang="en-US" altLang="zh-CN" b="1" dirty="0" smtClean="0"/>
              <a:t>       </a:t>
            </a:r>
            <a:r>
              <a:rPr lang="en-US" altLang="zh-CN" b="1" dirty="0"/>
              <a:t>6          </a:t>
            </a:r>
            <a:r>
              <a:rPr lang="en-US" altLang="zh-CN" b="1" dirty="0" smtClean="0"/>
              <a:t>      </a:t>
            </a:r>
            <a:r>
              <a:rPr lang="en-US" altLang="zh-CN" b="1" dirty="0"/>
              <a:t>7          </a:t>
            </a:r>
            <a:r>
              <a:rPr lang="en-US" altLang="zh-CN" b="1" dirty="0" smtClean="0"/>
              <a:t>    8              9</a:t>
            </a:r>
            <a:endParaRPr lang="en-US" altLang="zh-CN" b="1" dirty="0"/>
          </a:p>
        </p:txBody>
      </p:sp>
      <p:sp>
        <p:nvSpPr>
          <p:cNvPr id="7" name="Text Box 5"/>
          <p:cNvSpPr txBox="1">
            <a:spLocks noChangeArrowheads="1"/>
          </p:cNvSpPr>
          <p:nvPr/>
        </p:nvSpPr>
        <p:spPr bwMode="auto">
          <a:xfrm>
            <a:off x="3809764" y="1750453"/>
            <a:ext cx="3282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smtClean="0">
                <a:solidFill>
                  <a:srgbClr val="FF0000"/>
                </a:solidFill>
                <a:latin typeface="Arial" panose="020B0604020202020204" pitchFamily="34" charset="0"/>
                <a:ea typeface="微软雅黑" pitchFamily="34" charset="-122"/>
                <a:cs typeface="Arial" panose="020B0604020202020204" pitchFamily="34" charset="0"/>
              </a:rPr>
              <a:t>九九乘法表</a:t>
            </a:r>
            <a:endParaRPr lang="zh-CN" altLang="en-US" sz="2400" b="1" dirty="0">
              <a:solidFill>
                <a:srgbClr val="FF0000"/>
              </a:solidFill>
              <a:latin typeface="Arial" panose="020B0604020202020204" pitchFamily="34" charset="0"/>
              <a:ea typeface="微软雅黑" pitchFamily="34" charset="-122"/>
              <a:cs typeface="Arial" panose="020B0604020202020204" pitchFamily="34" charset="0"/>
            </a:endParaRPr>
          </a:p>
        </p:txBody>
      </p:sp>
      <p:sp>
        <p:nvSpPr>
          <p:cNvPr id="8" name="Text Box 6"/>
          <p:cNvSpPr txBox="1">
            <a:spLocks noChangeArrowheads="1"/>
          </p:cNvSpPr>
          <p:nvPr/>
        </p:nvSpPr>
        <p:spPr bwMode="auto">
          <a:xfrm>
            <a:off x="115941" y="6101387"/>
            <a:ext cx="1036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b="1" dirty="0" smtClean="0">
                <a:solidFill>
                  <a:srgbClr val="FF0000"/>
                </a:solidFill>
                <a:latin typeface="微软雅黑" panose="020B0503020204020204" pitchFamily="34" charset="-122"/>
                <a:ea typeface="微软雅黑" panose="020B0503020204020204" pitchFamily="34" charset="-122"/>
              </a:rPr>
              <a:t>列</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flipV="1">
            <a:off x="173386" y="6511949"/>
            <a:ext cx="97950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743272" y="1667272"/>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6"/>
          <p:cNvSpPr txBox="1">
            <a:spLocks noChangeArrowheads="1"/>
          </p:cNvSpPr>
          <p:nvPr/>
        </p:nvSpPr>
        <p:spPr bwMode="auto">
          <a:xfrm>
            <a:off x="173386" y="1773270"/>
            <a:ext cx="6896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solidFill>
                  <a:srgbClr val="FF0000"/>
                </a:solidFill>
                <a:latin typeface="微软雅黑" panose="020B0503020204020204" pitchFamily="34" charset="-122"/>
                <a:ea typeface="微软雅黑" panose="020B0503020204020204" pitchFamily="34" charset="-122"/>
              </a:rPr>
              <a:t>行</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4144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smtClean="0"/>
              <a:t>分析</a:t>
            </a:r>
            <a:r>
              <a:rPr lang="en-US" altLang="zh-CN" b="1" dirty="0" smtClean="0"/>
              <a:t>:</a:t>
            </a:r>
          </a:p>
          <a:p>
            <a:r>
              <a:rPr lang="en-US" altLang="zh-CN" dirty="0" smtClean="0"/>
              <a:t>1. </a:t>
            </a:r>
            <a:r>
              <a:rPr lang="zh-CN" altLang="en-US" dirty="0" smtClean="0"/>
              <a:t>九九乘法表中共有 </a:t>
            </a:r>
            <a:r>
              <a:rPr lang="en-US" altLang="zh-CN" dirty="0" smtClean="0"/>
              <a:t>9 </a:t>
            </a:r>
            <a:r>
              <a:rPr lang="zh-CN" altLang="en-US" dirty="0" smtClean="0"/>
              <a:t>行。</a:t>
            </a:r>
            <a:r>
              <a:rPr lang="en-US" altLang="zh-CN" dirty="0" smtClean="0"/>
              <a:t> </a:t>
            </a:r>
          </a:p>
          <a:p>
            <a:pPr marL="342900" indent="-342900">
              <a:buFont typeface="Arial" panose="020B0604020202020204" pitchFamily="34" charset="0"/>
              <a:buChar char="•"/>
            </a:pPr>
            <a:r>
              <a:rPr lang="zh-CN" altLang="en-US" dirty="0" smtClean="0"/>
              <a:t>我们可以按行进行打印</a:t>
            </a:r>
            <a:r>
              <a:rPr lang="en-US" altLang="zh-CN" dirty="0" smtClean="0"/>
              <a:t>, </a:t>
            </a:r>
            <a:r>
              <a:rPr lang="zh-CN" altLang="en-US" dirty="0" smtClean="0"/>
              <a:t>每次打印一行。</a:t>
            </a:r>
            <a:endParaRPr lang="en-US" altLang="zh-CN" dirty="0" smtClean="0"/>
          </a:p>
          <a:p>
            <a:pPr marL="342900" indent="-342900">
              <a:buFont typeface="Arial" panose="020B0604020202020204" pitchFamily="34" charset="0"/>
              <a:buChar char="•"/>
            </a:pPr>
            <a:r>
              <a:rPr lang="zh-CN" altLang="en-US" dirty="0" smtClean="0"/>
              <a:t>我们可以使用包含 </a:t>
            </a:r>
            <a:r>
              <a:rPr lang="en-US" altLang="zh-CN" dirty="0" smtClean="0"/>
              <a:t>9 </a:t>
            </a:r>
            <a:r>
              <a:rPr lang="zh-CN" altLang="en-US" dirty="0" smtClean="0"/>
              <a:t>次迭代过程的循环来每次打印一行。</a:t>
            </a:r>
            <a:endParaRPr lang="en-US" altLang="zh-CN" dirty="0" smtClean="0"/>
          </a:p>
          <a:p>
            <a:pPr indent="355600"/>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&lt;=9; ++</a:t>
            </a:r>
            <a:r>
              <a:rPr lang="en-US" altLang="zh-CN" dirty="0" err="1" smtClean="0"/>
              <a:t>i</a:t>
            </a:r>
            <a:r>
              <a:rPr lang="en-US" altLang="zh-CN" dirty="0" smtClean="0"/>
              <a:t>)</a:t>
            </a:r>
          </a:p>
          <a:p>
            <a:r>
              <a:rPr lang="en-US" altLang="zh-CN" dirty="0" smtClean="0"/>
              <a:t>2. </a:t>
            </a:r>
            <a:r>
              <a:rPr lang="zh-CN" altLang="en-US" dirty="0" smtClean="0"/>
              <a:t>九九乘法表中的第 </a:t>
            </a:r>
            <a:r>
              <a:rPr lang="en-US" altLang="zh-CN" dirty="0" err="1" smtClean="0">
                <a:solidFill>
                  <a:srgbClr val="0000FF"/>
                </a:solidFill>
              </a:rPr>
              <a:t>i</a:t>
            </a:r>
            <a:r>
              <a:rPr lang="en-US" altLang="zh-CN" dirty="0" smtClean="0">
                <a:solidFill>
                  <a:srgbClr val="0000FF"/>
                </a:solidFill>
              </a:rPr>
              <a:t> </a:t>
            </a:r>
            <a:r>
              <a:rPr lang="zh-CN" altLang="en-US" dirty="0" smtClean="0"/>
              <a:t>行共包含 </a:t>
            </a:r>
            <a:r>
              <a:rPr lang="en-US" altLang="zh-CN" dirty="0" err="1" smtClean="0">
                <a:solidFill>
                  <a:srgbClr val="0000FF"/>
                </a:solidFill>
              </a:rPr>
              <a:t>i</a:t>
            </a:r>
            <a:r>
              <a:rPr lang="en-US" altLang="zh-CN" dirty="0" smtClean="0">
                <a:solidFill>
                  <a:srgbClr val="0000FF"/>
                </a:solidFill>
              </a:rPr>
              <a:t> </a:t>
            </a:r>
            <a:r>
              <a:rPr lang="zh-CN" altLang="en-US" dirty="0" smtClean="0"/>
              <a:t>个等式。</a:t>
            </a:r>
            <a:endParaRPr lang="en-US" altLang="zh-CN" dirty="0" smtClean="0"/>
          </a:p>
          <a:p>
            <a:pPr marL="342900" indent="-342900">
              <a:buFont typeface="Arial" panose="020B0604020202020204" pitchFamily="34" charset="0"/>
              <a:buChar char="•"/>
            </a:pPr>
            <a:r>
              <a:rPr lang="zh-CN" altLang="en-US" dirty="0" smtClean="0"/>
              <a:t>我们可以按等式来打印第 </a:t>
            </a:r>
            <a:r>
              <a:rPr lang="en-US" altLang="zh-CN" dirty="0" err="1" smtClean="0">
                <a:solidFill>
                  <a:srgbClr val="0000FF"/>
                </a:solidFill>
              </a:rPr>
              <a:t>i</a:t>
            </a:r>
            <a:r>
              <a:rPr lang="en-US" altLang="zh-CN" dirty="0" smtClean="0"/>
              <a:t> </a:t>
            </a:r>
            <a:r>
              <a:rPr lang="zh-CN" altLang="en-US" dirty="0" smtClean="0"/>
              <a:t>行</a:t>
            </a:r>
            <a:r>
              <a:rPr lang="en-US" altLang="zh-CN" dirty="0" smtClean="0"/>
              <a:t>, </a:t>
            </a:r>
            <a:r>
              <a:rPr lang="zh-CN" altLang="en-US" dirty="0" smtClean="0"/>
              <a:t>每次打印一个等式。</a:t>
            </a:r>
            <a:endParaRPr lang="en-US" altLang="zh-CN" dirty="0" smtClean="0"/>
          </a:p>
          <a:p>
            <a:pPr marL="342900" indent="-342900">
              <a:buFont typeface="Arial" panose="020B0604020202020204" pitchFamily="34" charset="0"/>
              <a:buChar char="•"/>
            </a:pPr>
            <a:r>
              <a:rPr lang="zh-CN" altLang="en-US" dirty="0" smtClean="0"/>
              <a:t>我们可以使用包含</a:t>
            </a:r>
            <a:r>
              <a:rPr lang="en-US" altLang="zh-CN" dirty="0" smtClean="0"/>
              <a:t> </a:t>
            </a:r>
            <a:r>
              <a:rPr lang="en-US" altLang="zh-CN" dirty="0" err="1" smtClean="0">
                <a:solidFill>
                  <a:srgbClr val="0000FF"/>
                </a:solidFill>
              </a:rPr>
              <a:t>i</a:t>
            </a:r>
            <a:r>
              <a:rPr lang="en-US" altLang="zh-CN" dirty="0" smtClean="0"/>
              <a:t> </a:t>
            </a:r>
            <a:r>
              <a:rPr lang="zh-CN" altLang="en-US" dirty="0" smtClean="0"/>
              <a:t>次迭代过程的循环来每次打印一个等式。</a:t>
            </a:r>
            <a:r>
              <a:rPr lang="en-US" altLang="zh-CN" dirty="0" smtClean="0"/>
              <a:t> </a:t>
            </a:r>
          </a:p>
          <a:p>
            <a:pPr indent="355600"/>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j=1; j&lt;=</a:t>
            </a:r>
            <a:r>
              <a:rPr lang="en-US" altLang="zh-CN" dirty="0" err="1" smtClean="0"/>
              <a:t>i</a:t>
            </a:r>
            <a:r>
              <a:rPr lang="en-US" altLang="zh-CN" dirty="0" smtClean="0"/>
              <a:t>; ++j)</a:t>
            </a:r>
          </a:p>
          <a:p>
            <a:pPr marL="342900" indent="-342900">
              <a:buFont typeface="Arial" panose="020B0604020202020204" pitchFamily="34" charset="0"/>
              <a:buChar char="•"/>
            </a:pPr>
            <a:r>
              <a:rPr lang="zh-CN" altLang="en-US" dirty="0" smtClean="0"/>
              <a:t>第 </a:t>
            </a:r>
            <a:r>
              <a:rPr lang="en-US" altLang="zh-CN" dirty="0" err="1" smtClean="0">
                <a:solidFill>
                  <a:srgbClr val="0000FF"/>
                </a:solidFill>
              </a:rPr>
              <a:t>i</a:t>
            </a:r>
            <a:r>
              <a:rPr lang="en-US" altLang="zh-CN" dirty="0" smtClean="0"/>
              <a:t> </a:t>
            </a:r>
            <a:r>
              <a:rPr lang="zh-CN" altLang="en-US" dirty="0" smtClean="0"/>
              <a:t>行中的第 </a:t>
            </a:r>
            <a:r>
              <a:rPr lang="en-US" altLang="zh-CN" dirty="0" smtClean="0">
                <a:solidFill>
                  <a:srgbClr val="0000FF"/>
                </a:solidFill>
              </a:rPr>
              <a:t>j </a:t>
            </a:r>
            <a:r>
              <a:rPr lang="zh-CN" altLang="en-US" dirty="0" smtClean="0"/>
              <a:t>个等式</a:t>
            </a:r>
            <a:r>
              <a:rPr lang="en-US" altLang="zh-CN" dirty="0" smtClean="0"/>
              <a:t>:  </a:t>
            </a:r>
            <a:r>
              <a:rPr lang="en-US" altLang="zh-CN" dirty="0" smtClean="0">
                <a:solidFill>
                  <a:srgbClr val="0000FF"/>
                </a:solidFill>
              </a:rPr>
              <a:t>j</a:t>
            </a:r>
            <a:r>
              <a:rPr lang="en-US" altLang="zh-CN" dirty="0" smtClean="0"/>
              <a:t>*</a:t>
            </a:r>
            <a:r>
              <a:rPr lang="en-US" altLang="zh-CN" dirty="0" err="1" smtClean="0">
                <a:solidFill>
                  <a:srgbClr val="0000FF"/>
                </a:solidFill>
              </a:rPr>
              <a:t>i</a:t>
            </a:r>
            <a:r>
              <a:rPr lang="en-US" altLang="zh-CN" dirty="0" smtClean="0"/>
              <a:t> = </a:t>
            </a:r>
            <a:r>
              <a:rPr lang="en-US" altLang="zh-CN" dirty="0" smtClean="0">
                <a:solidFill>
                  <a:srgbClr val="FF0000"/>
                </a:solidFill>
              </a:rPr>
              <a:t>&lt;value&gt;</a:t>
            </a:r>
          </a:p>
        </p:txBody>
      </p:sp>
      <p:sp>
        <p:nvSpPr>
          <p:cNvPr id="3" name="标题 2"/>
          <p:cNvSpPr>
            <a:spLocks noGrp="1"/>
          </p:cNvSpPr>
          <p:nvPr>
            <p:ph type="title"/>
          </p:nvPr>
        </p:nvSpPr>
        <p:spPr/>
        <p:txBody>
          <a:bodyPr/>
          <a:lstStyle/>
          <a:p>
            <a:r>
              <a:rPr lang="en-US" altLang="zh-CN" dirty="0"/>
              <a:t>11. </a:t>
            </a:r>
            <a:r>
              <a:rPr lang="zh-CN" altLang="en-US" dirty="0"/>
              <a:t>循环嵌套语句</a:t>
            </a:r>
          </a:p>
        </p:txBody>
      </p:sp>
    </p:spTree>
    <p:extLst>
      <p:ext uri="{BB962C8B-B14F-4D97-AF65-F5344CB8AC3E}">
        <p14:creationId xmlns:p14="http://schemas.microsoft.com/office/powerpoint/2010/main" val="26935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pPr>
            <a:r>
              <a:rPr lang="en-US" altLang="zh-CN" dirty="0" err="1" smtClean="0">
                <a:solidFill>
                  <a:srgbClr val="0000FF"/>
                </a:solidFill>
              </a:rPr>
              <a:t>int</a:t>
            </a:r>
            <a:r>
              <a:rPr lang="en-US" altLang="zh-CN" dirty="0" smtClean="0"/>
              <a:t> main()</a:t>
            </a:r>
          </a:p>
          <a:p>
            <a:pPr>
              <a:lnSpc>
                <a:spcPct val="100000"/>
              </a:lnSpc>
            </a:pPr>
            <a:r>
              <a:rPr lang="en-US" altLang="zh-CN" dirty="0" smtClean="0"/>
              <a:t>{</a:t>
            </a:r>
          </a:p>
          <a:p>
            <a:pPr indent="358775">
              <a:lnSpc>
                <a:spcPct val="100000"/>
              </a:lnSpc>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=1; </a:t>
            </a:r>
            <a:r>
              <a:rPr lang="en-US" altLang="zh-CN" dirty="0" err="1" smtClean="0"/>
              <a:t>i</a:t>
            </a:r>
            <a:r>
              <a:rPr lang="en-US" altLang="zh-CN" dirty="0" smtClean="0"/>
              <a:t>&lt;=9; ++</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每次迭代打印一行</a:t>
            </a:r>
            <a:endParaRPr lang="en-US" altLang="zh-CN" dirty="0" smtClean="0">
              <a:solidFill>
                <a:srgbClr val="00B050"/>
              </a:solidFill>
            </a:endParaRPr>
          </a:p>
          <a:p>
            <a:pPr indent="358775">
              <a:lnSpc>
                <a:spcPct val="100000"/>
              </a:lnSpc>
            </a:pPr>
            <a:r>
              <a:rPr lang="en-US" altLang="zh-CN" dirty="0" smtClean="0"/>
              <a:t>{</a:t>
            </a:r>
          </a:p>
          <a:p>
            <a:pPr indent="715963">
              <a:lnSpc>
                <a:spcPct val="100000"/>
              </a:lnSpc>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smtClean="0"/>
              <a:t>j=1; j&lt;=</a:t>
            </a:r>
            <a:r>
              <a:rPr lang="en-US" altLang="zh-CN" dirty="0" err="1" smtClean="0"/>
              <a:t>i</a:t>
            </a:r>
            <a:r>
              <a:rPr lang="en-US" altLang="zh-CN" dirty="0" smtClean="0"/>
              <a:t>; ++j)  </a:t>
            </a:r>
            <a:r>
              <a:rPr lang="en-US" altLang="zh-CN" dirty="0" smtClean="0">
                <a:solidFill>
                  <a:srgbClr val="00B050"/>
                </a:solidFill>
              </a:rPr>
              <a:t>// </a:t>
            </a:r>
            <a:r>
              <a:rPr lang="zh-CN" altLang="en-US" dirty="0" smtClean="0">
                <a:solidFill>
                  <a:srgbClr val="00B050"/>
                </a:solidFill>
              </a:rPr>
              <a:t>每次迭代打印一个等式</a:t>
            </a:r>
            <a:endParaRPr lang="en-US" altLang="zh-CN" dirty="0" smtClean="0">
              <a:solidFill>
                <a:srgbClr val="00B050"/>
              </a:solidFill>
            </a:endParaRPr>
          </a:p>
          <a:p>
            <a:pPr indent="1074738">
              <a:lnSpc>
                <a:spcPct val="100000"/>
              </a:lnSpc>
            </a:pPr>
            <a:r>
              <a:rPr lang="en-US" altLang="zh-CN" dirty="0" err="1" smtClean="0"/>
              <a:t>cout</a:t>
            </a:r>
            <a:r>
              <a:rPr lang="en-US" altLang="zh-CN" dirty="0" smtClean="0"/>
              <a:t>&lt;&lt;j&lt;&lt;</a:t>
            </a:r>
            <a:r>
              <a:rPr lang="en-US" altLang="zh-CN" dirty="0" smtClean="0">
                <a:solidFill>
                  <a:schemeClr val="accent6">
                    <a:lumMod val="75000"/>
                  </a:schemeClr>
                </a:solidFill>
              </a:rPr>
              <a:t>‘*’</a:t>
            </a:r>
            <a:r>
              <a:rPr lang="en-US" altLang="zh-CN" dirty="0" smtClean="0"/>
              <a:t>&lt;&lt;</a:t>
            </a:r>
            <a:r>
              <a:rPr lang="en-US" altLang="zh-CN" dirty="0" err="1" smtClean="0"/>
              <a:t>i</a:t>
            </a:r>
            <a:r>
              <a:rPr lang="en-US" altLang="zh-CN" dirty="0" smtClean="0"/>
              <a:t>&lt;&lt;</a:t>
            </a:r>
            <a:r>
              <a:rPr lang="en-US" altLang="zh-CN" dirty="0" smtClean="0">
                <a:solidFill>
                  <a:schemeClr val="accent6">
                    <a:lumMod val="75000"/>
                  </a:schemeClr>
                </a:solidFill>
              </a:rPr>
              <a:t>‘=’</a:t>
            </a:r>
            <a:r>
              <a:rPr lang="en-US" altLang="zh-CN" dirty="0" smtClean="0"/>
              <a:t>&lt;&lt;j*</a:t>
            </a:r>
            <a:r>
              <a:rPr lang="en-US" altLang="zh-CN" dirty="0" err="1" smtClean="0"/>
              <a:t>i</a:t>
            </a:r>
            <a:r>
              <a:rPr lang="en-US" altLang="zh-CN" dirty="0" smtClean="0"/>
              <a:t>&lt;&lt;</a:t>
            </a:r>
            <a:r>
              <a:rPr lang="en-US" altLang="zh-CN" dirty="0" smtClean="0">
                <a:solidFill>
                  <a:schemeClr val="accent6">
                    <a:lumMod val="75000"/>
                  </a:schemeClr>
                </a:solidFill>
              </a:rPr>
              <a:t>‘\t’</a:t>
            </a:r>
            <a:r>
              <a:rPr lang="en-US" altLang="zh-CN" dirty="0" smtClean="0"/>
              <a:t>;    </a:t>
            </a:r>
            <a:r>
              <a:rPr lang="en-US" altLang="zh-CN" dirty="0" smtClean="0">
                <a:solidFill>
                  <a:srgbClr val="00B050"/>
                </a:solidFill>
              </a:rPr>
              <a:t>// j*</a:t>
            </a:r>
            <a:r>
              <a:rPr lang="en-US" altLang="zh-CN" dirty="0" err="1" smtClean="0">
                <a:solidFill>
                  <a:srgbClr val="00B050"/>
                </a:solidFill>
              </a:rPr>
              <a:t>i</a:t>
            </a:r>
            <a:r>
              <a:rPr lang="en-US" altLang="zh-CN" dirty="0" smtClean="0">
                <a:solidFill>
                  <a:srgbClr val="00B050"/>
                </a:solidFill>
              </a:rPr>
              <a:t>=&lt;value&gt;</a:t>
            </a:r>
          </a:p>
          <a:p>
            <a:pPr indent="715963">
              <a:lnSpc>
                <a:spcPct val="100000"/>
              </a:lnSpc>
            </a:pPr>
            <a:r>
              <a:rPr lang="en-US" altLang="zh-CN" dirty="0" err="1" smtClean="0"/>
              <a:t>cout</a:t>
            </a:r>
            <a:r>
              <a:rPr lang="en-US" altLang="zh-CN" dirty="0" smtClean="0"/>
              <a:t>&lt;&lt;</a:t>
            </a:r>
            <a:r>
              <a:rPr lang="en-US" altLang="zh-CN" dirty="0" err="1" smtClean="0"/>
              <a:t>endl</a:t>
            </a:r>
            <a:r>
              <a:rPr lang="en-US" altLang="zh-CN" dirty="0" smtClean="0"/>
              <a:t>;    </a:t>
            </a:r>
            <a:r>
              <a:rPr lang="en-US" altLang="zh-CN" dirty="0" smtClean="0">
                <a:solidFill>
                  <a:srgbClr val="00B050"/>
                </a:solidFill>
              </a:rPr>
              <a:t>// </a:t>
            </a:r>
            <a:r>
              <a:rPr lang="zh-CN" altLang="en-US" dirty="0" smtClean="0">
                <a:solidFill>
                  <a:srgbClr val="00B050"/>
                </a:solidFill>
              </a:rPr>
              <a:t>在每行的末尾打印一个回车换行符</a:t>
            </a:r>
            <a:endParaRPr lang="en-US" altLang="zh-CN" dirty="0" smtClean="0">
              <a:solidFill>
                <a:srgbClr val="00B050"/>
              </a:solidFill>
            </a:endParaRPr>
          </a:p>
          <a:p>
            <a:pPr indent="358775">
              <a:lnSpc>
                <a:spcPct val="100000"/>
              </a:lnSpc>
            </a:pPr>
            <a:r>
              <a:rPr lang="en-US" altLang="zh-CN" dirty="0"/>
              <a:t>}</a:t>
            </a:r>
            <a:endParaRPr lang="en-US" altLang="zh-CN" dirty="0" smtClean="0"/>
          </a:p>
          <a:p>
            <a:pPr indent="358775">
              <a:lnSpc>
                <a:spcPct val="100000"/>
              </a:lnSpc>
            </a:pPr>
            <a:r>
              <a:rPr lang="en-US" altLang="zh-CN" dirty="0" smtClean="0">
                <a:solidFill>
                  <a:srgbClr val="0000FF"/>
                </a:solidFill>
              </a:rPr>
              <a:t>return </a:t>
            </a:r>
            <a:r>
              <a:rPr lang="en-US" altLang="zh-CN" dirty="0" smtClean="0"/>
              <a:t>0;</a:t>
            </a:r>
          </a:p>
          <a:p>
            <a:pPr>
              <a:lnSpc>
                <a:spcPct val="100000"/>
              </a:lnSpc>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11. </a:t>
            </a:r>
            <a:r>
              <a:rPr lang="zh-CN" altLang="en-US" dirty="0"/>
              <a:t>循环嵌套语句</a:t>
            </a:r>
          </a:p>
        </p:txBody>
      </p:sp>
      <p:grpSp>
        <p:nvGrpSpPr>
          <p:cNvPr id="4" name="组合 3"/>
          <p:cNvGrpSpPr/>
          <p:nvPr/>
        </p:nvGrpSpPr>
        <p:grpSpPr>
          <a:xfrm>
            <a:off x="7164288" y="5894584"/>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Ch04_10</a:t>
              </a:r>
              <a:endParaRPr lang="zh-CN" altLang="en-US" sz="2400" b="1" dirty="0">
                <a:solidFill>
                  <a:schemeClr val="bg1"/>
                </a:solidFill>
              </a:endParaRPr>
            </a:p>
          </p:txBody>
        </p:sp>
      </p:grpSp>
    </p:spTree>
    <p:extLst>
      <p:ext uri="{BB962C8B-B14F-4D97-AF65-F5344CB8AC3E}">
        <p14:creationId xmlns:p14="http://schemas.microsoft.com/office/powerpoint/2010/main" val="13309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en-US" altLang="zh-CN" b="1" dirty="0" smtClean="0"/>
              <a:t>Case 1: </a:t>
            </a:r>
            <a:r>
              <a:rPr lang="zh-CN" altLang="en-US" dirty="0" smtClean="0"/>
              <a:t>判断一个自然数是否为素数。</a:t>
            </a:r>
            <a:r>
              <a:rPr lang="en-US" altLang="zh-CN" dirty="0" smtClean="0"/>
              <a:t> </a:t>
            </a:r>
          </a:p>
          <a:p>
            <a:r>
              <a:rPr lang="zh-CN" altLang="en-US" b="1" dirty="0" smtClean="0"/>
              <a:t>素数</a:t>
            </a:r>
            <a:r>
              <a:rPr lang="en-US" altLang="zh-CN" dirty="0" smtClean="0"/>
              <a:t>: </a:t>
            </a:r>
          </a:p>
          <a:p>
            <a:pPr>
              <a:spcAft>
                <a:spcPts val="1200"/>
              </a:spcAft>
            </a:pPr>
            <a:r>
              <a:rPr lang="zh-CN" altLang="en-US" dirty="0" smtClean="0"/>
              <a:t>一个大于</a:t>
            </a:r>
            <a:r>
              <a:rPr lang="en-US" altLang="zh-CN" dirty="0" smtClean="0"/>
              <a:t>1</a:t>
            </a:r>
            <a:r>
              <a:rPr lang="zh-CN" altLang="en-US" dirty="0" smtClean="0"/>
              <a:t>的自然数只能被</a:t>
            </a:r>
            <a:r>
              <a:rPr lang="en-US" altLang="zh-CN" dirty="0" smtClean="0"/>
              <a:t>1</a:t>
            </a:r>
            <a:r>
              <a:rPr lang="zh-CN" altLang="en-US" dirty="0" smtClean="0"/>
              <a:t>和其自身整除</a:t>
            </a:r>
            <a:r>
              <a:rPr lang="en-US" altLang="zh-CN" dirty="0" smtClean="0"/>
              <a:t>, </a:t>
            </a:r>
            <a:r>
              <a:rPr lang="zh-CN" altLang="en-US" dirty="0" smtClean="0"/>
              <a:t>而不能被其他任何自然数整除。</a:t>
            </a:r>
            <a:endParaRPr lang="en-US" altLang="zh-CN" dirty="0" smtClean="0"/>
          </a:p>
          <a:p>
            <a:r>
              <a:rPr lang="zh-CN" altLang="en-US" b="1" dirty="0" smtClean="0"/>
              <a:t>分析</a:t>
            </a:r>
            <a:r>
              <a:rPr lang="en-US" altLang="zh-CN" b="1" dirty="0" smtClean="0"/>
              <a:t>:</a:t>
            </a:r>
          </a:p>
          <a:p>
            <a:pPr>
              <a:spcAft>
                <a:spcPts val="600"/>
              </a:spcAft>
            </a:pPr>
            <a:r>
              <a:rPr lang="zh-CN" altLang="en-US" dirty="0" smtClean="0"/>
              <a:t>根据素数的定义</a:t>
            </a:r>
            <a:r>
              <a:rPr lang="en-US" altLang="zh-CN" dirty="0" smtClean="0"/>
              <a:t>, </a:t>
            </a:r>
            <a:r>
              <a:rPr lang="zh-CN" altLang="en-US" dirty="0" smtClean="0"/>
              <a:t>判断一个自然数</a:t>
            </a:r>
            <a:r>
              <a:rPr lang="en-US" altLang="zh-CN" dirty="0" smtClean="0"/>
              <a:t> </a:t>
            </a:r>
            <a:r>
              <a:rPr lang="en-US" altLang="zh-CN" dirty="0" smtClean="0">
                <a:solidFill>
                  <a:srgbClr val="FF0000"/>
                </a:solidFill>
              </a:rPr>
              <a:t>n</a:t>
            </a:r>
            <a:r>
              <a:rPr lang="en-US" altLang="zh-CN" dirty="0" smtClean="0"/>
              <a:t> </a:t>
            </a:r>
            <a:r>
              <a:rPr lang="zh-CN" altLang="en-US" dirty="0" smtClean="0"/>
              <a:t>是否为素数</a:t>
            </a:r>
            <a:r>
              <a:rPr lang="en-US" altLang="zh-CN" dirty="0" smtClean="0"/>
              <a:t>, </a:t>
            </a:r>
            <a:r>
              <a:rPr lang="zh-CN" altLang="en-US" dirty="0" smtClean="0"/>
              <a:t>只要判断 </a:t>
            </a:r>
            <a:r>
              <a:rPr lang="en-US" altLang="zh-CN" dirty="0" smtClean="0"/>
              <a:t>2 </a:t>
            </a:r>
            <a:r>
              <a:rPr lang="zh-CN" altLang="en-US" dirty="0" smtClean="0"/>
              <a:t>至</a:t>
            </a:r>
            <a:r>
              <a:rPr lang="en-US" altLang="zh-CN" dirty="0" smtClean="0"/>
              <a:t> </a:t>
            </a:r>
            <a:r>
              <a:rPr lang="en-US" altLang="zh-CN" dirty="0" smtClean="0">
                <a:solidFill>
                  <a:srgbClr val="FF0000"/>
                </a:solidFill>
              </a:rPr>
              <a:t>n</a:t>
            </a:r>
            <a:r>
              <a:rPr lang="en-US" altLang="zh-CN" dirty="0" smtClean="0"/>
              <a:t>-1 </a:t>
            </a:r>
            <a:r>
              <a:rPr lang="zh-CN" altLang="en-US" dirty="0" smtClean="0"/>
              <a:t>之间是否存在 </a:t>
            </a:r>
            <a:r>
              <a:rPr lang="en-US" altLang="zh-CN" dirty="0" smtClean="0">
                <a:solidFill>
                  <a:srgbClr val="FF0000"/>
                </a:solidFill>
              </a:rPr>
              <a:t>n</a:t>
            </a:r>
            <a:r>
              <a:rPr lang="en-US" altLang="zh-CN" dirty="0" smtClean="0"/>
              <a:t> </a:t>
            </a:r>
            <a:r>
              <a:rPr lang="zh-CN" altLang="en-US" dirty="0" smtClean="0"/>
              <a:t>的约数</a:t>
            </a:r>
            <a:r>
              <a:rPr lang="en-US" altLang="zh-CN" dirty="0" smtClean="0"/>
              <a:t>, </a:t>
            </a:r>
            <a:r>
              <a:rPr lang="zh-CN" altLang="en-US" dirty="0" smtClean="0"/>
              <a:t>即是否存在能整除 </a:t>
            </a:r>
            <a:r>
              <a:rPr lang="en-US" altLang="zh-CN" dirty="0" smtClean="0">
                <a:solidFill>
                  <a:srgbClr val="FF0000"/>
                </a:solidFill>
              </a:rPr>
              <a:t>n</a:t>
            </a:r>
            <a:r>
              <a:rPr lang="en-US" altLang="zh-CN" dirty="0" smtClean="0"/>
              <a:t> </a:t>
            </a:r>
            <a:r>
              <a:rPr lang="zh-CN" altLang="en-US" dirty="0" smtClean="0"/>
              <a:t>的数。</a:t>
            </a:r>
            <a:r>
              <a:rPr lang="en-US" altLang="zh-CN" dirty="0" smtClean="0"/>
              <a:t> </a:t>
            </a:r>
          </a:p>
          <a:p>
            <a:r>
              <a:rPr lang="zh-CN" altLang="en-US" dirty="0" smtClean="0"/>
              <a:t>如果这样的自然数存在</a:t>
            </a:r>
            <a:r>
              <a:rPr lang="en-US" altLang="zh-CN" dirty="0" smtClean="0"/>
              <a:t>, </a:t>
            </a:r>
            <a:r>
              <a:rPr lang="zh-CN" altLang="en-US" dirty="0" smtClean="0"/>
              <a:t>则</a:t>
            </a:r>
            <a:r>
              <a:rPr lang="en-US" altLang="zh-CN" dirty="0" smtClean="0"/>
              <a:t> </a:t>
            </a:r>
            <a:r>
              <a:rPr lang="en-US" altLang="zh-CN" dirty="0" smtClean="0">
                <a:solidFill>
                  <a:srgbClr val="FF0000"/>
                </a:solidFill>
              </a:rPr>
              <a:t>n</a:t>
            </a:r>
            <a:r>
              <a:rPr lang="en-US" altLang="zh-CN" dirty="0" smtClean="0"/>
              <a:t> </a:t>
            </a:r>
            <a:r>
              <a:rPr lang="zh-CN" altLang="en-US" dirty="0" smtClean="0"/>
              <a:t>不是素数。否则</a:t>
            </a:r>
            <a:r>
              <a:rPr lang="en-US" altLang="zh-CN" dirty="0" smtClean="0"/>
              <a:t>, </a:t>
            </a:r>
            <a:r>
              <a:rPr lang="en-US" altLang="zh-CN" dirty="0" smtClean="0">
                <a:solidFill>
                  <a:srgbClr val="FF0000"/>
                </a:solidFill>
              </a:rPr>
              <a:t>n</a:t>
            </a:r>
            <a:r>
              <a:rPr lang="en-US" altLang="zh-CN" dirty="0" smtClean="0"/>
              <a:t> </a:t>
            </a:r>
            <a:r>
              <a:rPr lang="zh-CN" altLang="en-US" dirty="0" smtClean="0"/>
              <a:t>是素数。</a:t>
            </a:r>
            <a:endParaRPr lang="zh-CN" altLang="en-US" dirty="0"/>
          </a:p>
        </p:txBody>
      </p:sp>
      <p:sp>
        <p:nvSpPr>
          <p:cNvPr id="3" name="标题 2"/>
          <p:cNvSpPr>
            <a:spLocks noGrp="1"/>
          </p:cNvSpPr>
          <p:nvPr>
            <p:ph type="title"/>
          </p:nvPr>
        </p:nvSpPr>
        <p:spPr/>
        <p:txBody>
          <a:bodyPr/>
          <a:lstStyle/>
          <a:p>
            <a:r>
              <a:rPr lang="zh-CN" altLang="en-US" dirty="0" smtClean="0"/>
              <a:t>问题案例</a:t>
            </a:r>
            <a:endParaRPr lang="zh-CN" altLang="en-US" dirty="0"/>
          </a:p>
        </p:txBody>
      </p:sp>
    </p:spTree>
    <p:extLst>
      <p:ext uri="{BB962C8B-B14F-4D97-AF65-F5344CB8AC3E}">
        <p14:creationId xmlns:p14="http://schemas.microsoft.com/office/powerpoint/2010/main" val="30786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pPr>
              <a:lnSpc>
                <a:spcPct val="9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9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90000"/>
              </a:lnSpc>
              <a:spcBef>
                <a:spcPts val="0"/>
              </a:spcBef>
            </a:pPr>
            <a:r>
              <a:rPr lang="en-US" altLang="zh-CN" dirty="0" smtClean="0"/>
              <a:t>{</a:t>
            </a:r>
          </a:p>
          <a:p>
            <a:pPr indent="355600">
              <a:lnSpc>
                <a:spcPct val="90000"/>
              </a:lnSpc>
              <a:spcBef>
                <a:spcPts val="0"/>
              </a:spcBef>
            </a:pPr>
            <a:r>
              <a:rPr lang="en-US" altLang="zh-CN" dirty="0" smtClean="0">
                <a:solidFill>
                  <a:srgbClr val="0000FF"/>
                </a:solidFill>
              </a:rPr>
              <a:t>long</a:t>
            </a:r>
            <a:r>
              <a:rPr lang="en-US" altLang="zh-CN" dirty="0" smtClean="0"/>
              <a:t> n, k;</a:t>
            </a:r>
          </a:p>
          <a:p>
            <a:pPr indent="355600">
              <a:lnSpc>
                <a:spcPct val="9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a natural number (&gt;1): ”</a:t>
            </a:r>
            <a:r>
              <a:rPr lang="en-US" altLang="zh-CN" dirty="0" smtClean="0"/>
              <a:t>;</a:t>
            </a:r>
          </a:p>
          <a:p>
            <a:pPr indent="355600">
              <a:lnSpc>
                <a:spcPct val="90000"/>
              </a:lnSpc>
              <a:spcBef>
                <a:spcPts val="0"/>
              </a:spcBef>
            </a:pPr>
            <a:r>
              <a:rPr lang="en-US" altLang="zh-CN" dirty="0" err="1" smtClean="0"/>
              <a:t>cin</a:t>
            </a:r>
            <a:r>
              <a:rPr lang="en-US" altLang="zh-CN" dirty="0" smtClean="0"/>
              <a:t>&gt;&gt;n;</a:t>
            </a:r>
          </a:p>
          <a:p>
            <a:pPr indent="355600">
              <a:lnSpc>
                <a:spcPct val="90000"/>
              </a:lnSpc>
              <a:spcBef>
                <a:spcPts val="0"/>
              </a:spcBef>
            </a:pPr>
            <a:r>
              <a:rPr lang="en-US" altLang="zh-CN" dirty="0" smtClean="0">
                <a:solidFill>
                  <a:srgbClr val="0000FF"/>
                </a:solidFill>
              </a:rPr>
              <a:t>for</a:t>
            </a:r>
            <a:r>
              <a:rPr lang="en-US" altLang="zh-CN" dirty="0" smtClean="0"/>
              <a:t>(k=2; k&lt;n; ++k)    </a:t>
            </a:r>
            <a:r>
              <a:rPr lang="en-US" altLang="zh-CN" dirty="0" smtClean="0">
                <a:solidFill>
                  <a:srgbClr val="00B050"/>
                </a:solidFill>
              </a:rPr>
              <a:t>// </a:t>
            </a:r>
            <a:r>
              <a:rPr lang="zh-CN" altLang="en-US" dirty="0" smtClean="0">
                <a:solidFill>
                  <a:srgbClr val="00B050"/>
                </a:solidFill>
              </a:rPr>
              <a:t>判断 </a:t>
            </a:r>
            <a:r>
              <a:rPr lang="en-US" altLang="zh-CN" dirty="0" smtClean="0">
                <a:solidFill>
                  <a:srgbClr val="00B050"/>
                </a:solidFill>
              </a:rPr>
              <a:t>2 </a:t>
            </a:r>
            <a:r>
              <a:rPr lang="zh-CN" altLang="en-US" dirty="0" smtClean="0">
                <a:solidFill>
                  <a:srgbClr val="00B050"/>
                </a:solidFill>
              </a:rPr>
              <a:t>至</a:t>
            </a:r>
            <a:r>
              <a:rPr lang="en-US" altLang="zh-CN" dirty="0" smtClean="0">
                <a:solidFill>
                  <a:srgbClr val="00B050"/>
                </a:solidFill>
              </a:rPr>
              <a:t> n-1 </a:t>
            </a:r>
            <a:r>
              <a:rPr lang="zh-CN" altLang="en-US" dirty="0" smtClean="0">
                <a:solidFill>
                  <a:srgbClr val="00B050"/>
                </a:solidFill>
              </a:rPr>
              <a:t>范围内的自然数</a:t>
            </a:r>
            <a:endParaRPr lang="en-US" altLang="zh-CN" dirty="0" smtClean="0">
              <a:solidFill>
                <a:srgbClr val="00B050"/>
              </a:solidFill>
            </a:endParaRPr>
          </a:p>
          <a:p>
            <a:pPr indent="720725">
              <a:lnSpc>
                <a:spcPct val="90000"/>
              </a:lnSpc>
              <a:spcBef>
                <a:spcPts val="0"/>
              </a:spcBef>
            </a:pPr>
            <a:r>
              <a:rPr lang="en-US" altLang="zh-CN" dirty="0" smtClean="0">
                <a:solidFill>
                  <a:srgbClr val="0000FF"/>
                </a:solidFill>
              </a:rPr>
              <a:t>if</a:t>
            </a:r>
            <a:r>
              <a:rPr lang="en-US" altLang="zh-CN" dirty="0" smtClean="0"/>
              <a:t>(</a:t>
            </a:r>
            <a:r>
              <a:rPr lang="en-US" altLang="zh-CN" dirty="0" err="1" smtClean="0"/>
              <a:t>n%k</a:t>
            </a:r>
            <a:r>
              <a:rPr lang="en-US" altLang="zh-CN" dirty="0" smtClean="0"/>
              <a:t>==0)           </a:t>
            </a:r>
            <a:r>
              <a:rPr lang="en-US" altLang="zh-CN" dirty="0" smtClean="0">
                <a:solidFill>
                  <a:srgbClr val="00B050"/>
                </a:solidFill>
              </a:rPr>
              <a:t>// n </a:t>
            </a:r>
            <a:r>
              <a:rPr lang="zh-CN" altLang="en-US" dirty="0" smtClean="0">
                <a:solidFill>
                  <a:srgbClr val="00B050"/>
                </a:solidFill>
              </a:rPr>
              <a:t>能被 </a:t>
            </a:r>
            <a:r>
              <a:rPr lang="en-US" altLang="zh-CN" dirty="0" smtClean="0">
                <a:solidFill>
                  <a:srgbClr val="00B050"/>
                </a:solidFill>
              </a:rPr>
              <a:t>k </a:t>
            </a:r>
            <a:r>
              <a:rPr lang="zh-CN" altLang="en-US" dirty="0" smtClean="0">
                <a:solidFill>
                  <a:srgbClr val="00B050"/>
                </a:solidFill>
              </a:rPr>
              <a:t>整除</a:t>
            </a:r>
            <a:endParaRPr lang="en-US" altLang="zh-CN" dirty="0" smtClean="0">
              <a:solidFill>
                <a:srgbClr val="00B050"/>
              </a:solidFill>
            </a:endParaRPr>
          </a:p>
          <a:p>
            <a:pPr indent="1076325">
              <a:lnSpc>
                <a:spcPct val="90000"/>
              </a:lnSpc>
              <a:spcBef>
                <a:spcPts val="0"/>
              </a:spcBef>
            </a:pPr>
            <a:r>
              <a:rPr lang="en-US" altLang="zh-CN" dirty="0" smtClean="0">
                <a:solidFill>
                  <a:srgbClr val="FF0000"/>
                </a:solidFill>
              </a:rPr>
              <a:t>break</a:t>
            </a:r>
            <a:r>
              <a:rPr lang="en-US" altLang="zh-CN" dirty="0" smtClean="0"/>
              <a:t>;              </a:t>
            </a:r>
            <a:r>
              <a:rPr lang="en-US" altLang="zh-CN" dirty="0" smtClean="0">
                <a:solidFill>
                  <a:srgbClr val="00B050"/>
                </a:solidFill>
              </a:rPr>
              <a:t>// </a:t>
            </a:r>
            <a:r>
              <a:rPr lang="zh-CN" altLang="en-US" dirty="0" smtClean="0">
                <a:solidFill>
                  <a:srgbClr val="00B050"/>
                </a:solidFill>
              </a:rPr>
              <a:t>结束整个 </a:t>
            </a:r>
            <a:r>
              <a:rPr lang="en-US" altLang="zh-CN" dirty="0" smtClean="0">
                <a:solidFill>
                  <a:srgbClr val="00B050"/>
                </a:solidFill>
              </a:rPr>
              <a:t>for </a:t>
            </a:r>
            <a:r>
              <a:rPr lang="zh-CN" altLang="en-US" dirty="0" smtClean="0">
                <a:solidFill>
                  <a:srgbClr val="00B050"/>
                </a:solidFill>
              </a:rPr>
              <a:t>循环</a:t>
            </a:r>
            <a:r>
              <a:rPr lang="en-US" altLang="zh-CN" dirty="0" smtClean="0">
                <a:solidFill>
                  <a:srgbClr val="00B050"/>
                </a:solidFill>
              </a:rPr>
              <a:t> </a:t>
            </a:r>
          </a:p>
          <a:p>
            <a:pPr indent="355600">
              <a:lnSpc>
                <a:spcPct val="90000"/>
              </a:lnSpc>
              <a:spcBef>
                <a:spcPts val="0"/>
              </a:spcBef>
            </a:pPr>
            <a:r>
              <a:rPr lang="en-US" altLang="zh-CN" dirty="0" smtClean="0">
                <a:solidFill>
                  <a:srgbClr val="0000FF"/>
                </a:solidFill>
              </a:rPr>
              <a:t>if</a:t>
            </a:r>
            <a:r>
              <a:rPr lang="en-US" altLang="zh-CN" dirty="0" smtClean="0"/>
              <a:t>(k&lt;n)                       </a:t>
            </a:r>
            <a:r>
              <a:rPr lang="en-US" altLang="zh-CN" dirty="0" smtClean="0">
                <a:solidFill>
                  <a:srgbClr val="00B050"/>
                </a:solidFill>
              </a:rPr>
              <a:t>// for </a:t>
            </a:r>
            <a:r>
              <a:rPr lang="zh-CN" altLang="en-US" dirty="0" smtClean="0">
                <a:solidFill>
                  <a:srgbClr val="00B050"/>
                </a:solidFill>
              </a:rPr>
              <a:t>循环在 </a:t>
            </a:r>
            <a:r>
              <a:rPr lang="en-US" altLang="zh-CN" dirty="0" smtClean="0">
                <a:solidFill>
                  <a:srgbClr val="00B050"/>
                </a:solidFill>
              </a:rPr>
              <a:t>break </a:t>
            </a:r>
            <a:r>
              <a:rPr lang="zh-CN" altLang="en-US" dirty="0" smtClean="0">
                <a:solidFill>
                  <a:srgbClr val="00B050"/>
                </a:solidFill>
              </a:rPr>
              <a:t>处结束</a:t>
            </a:r>
            <a:endParaRPr lang="en-US" altLang="zh-CN" dirty="0" smtClean="0">
              <a:solidFill>
                <a:srgbClr val="00B050"/>
              </a:solidFill>
            </a:endParaRPr>
          </a:p>
          <a:p>
            <a:pPr indent="720725">
              <a:lnSpc>
                <a:spcPct val="90000"/>
              </a:lnSpc>
              <a:spcBef>
                <a:spcPts val="0"/>
              </a:spcBef>
            </a:pPr>
            <a:r>
              <a:rPr lang="en-US" altLang="zh-CN" dirty="0" err="1" smtClean="0"/>
              <a:t>cout</a:t>
            </a:r>
            <a:r>
              <a:rPr lang="en-US" altLang="zh-CN" dirty="0" smtClean="0"/>
              <a:t>&lt;&lt;n&lt;&lt;</a:t>
            </a:r>
            <a:r>
              <a:rPr lang="en-US" altLang="zh-CN" dirty="0" smtClean="0">
                <a:solidFill>
                  <a:schemeClr val="accent6">
                    <a:lumMod val="75000"/>
                  </a:schemeClr>
                </a:solidFill>
              </a:rPr>
              <a:t>“ is not a prime number!”</a:t>
            </a:r>
            <a:r>
              <a:rPr lang="en-US" altLang="zh-CN" dirty="0" smtClean="0"/>
              <a:t>&lt;&lt;</a:t>
            </a:r>
            <a:r>
              <a:rPr lang="en-US" altLang="zh-CN" dirty="0" err="1" smtClean="0"/>
              <a:t>endl</a:t>
            </a:r>
            <a:r>
              <a:rPr lang="en-US" altLang="zh-CN" dirty="0" smtClean="0"/>
              <a:t>;</a:t>
            </a:r>
          </a:p>
          <a:p>
            <a:pPr indent="355600">
              <a:lnSpc>
                <a:spcPct val="90000"/>
              </a:lnSpc>
              <a:spcBef>
                <a:spcPts val="0"/>
              </a:spcBef>
            </a:pPr>
            <a:r>
              <a:rPr lang="en-US" altLang="zh-CN" dirty="0" smtClean="0">
                <a:solidFill>
                  <a:srgbClr val="0000FF"/>
                </a:solidFill>
              </a:rPr>
              <a:t>else                          </a:t>
            </a:r>
            <a:r>
              <a:rPr lang="en-US" altLang="zh-CN" dirty="0" smtClean="0">
                <a:solidFill>
                  <a:srgbClr val="00B050"/>
                </a:solidFill>
              </a:rPr>
              <a:t>// for </a:t>
            </a:r>
            <a:r>
              <a:rPr lang="zh-CN" altLang="en-US" dirty="0" smtClean="0">
                <a:solidFill>
                  <a:srgbClr val="00B050"/>
                </a:solidFill>
              </a:rPr>
              <a:t>循环正常结束</a:t>
            </a:r>
            <a:endParaRPr lang="en-US" altLang="zh-CN" dirty="0" smtClean="0">
              <a:solidFill>
                <a:srgbClr val="00B050"/>
              </a:solidFill>
            </a:endParaRPr>
          </a:p>
          <a:p>
            <a:pPr indent="720725">
              <a:lnSpc>
                <a:spcPct val="90000"/>
              </a:lnSpc>
              <a:spcBef>
                <a:spcPts val="0"/>
              </a:spcBef>
            </a:pPr>
            <a:r>
              <a:rPr lang="en-US" altLang="zh-CN" dirty="0" err="1"/>
              <a:t>cout</a:t>
            </a:r>
            <a:r>
              <a:rPr lang="en-US" altLang="zh-CN" dirty="0"/>
              <a:t>&lt;&lt;n</a:t>
            </a:r>
            <a:r>
              <a:rPr lang="en-US" altLang="zh-CN" dirty="0" smtClean="0"/>
              <a:t>&lt;&lt;</a:t>
            </a:r>
            <a:r>
              <a:rPr lang="en-US" altLang="zh-CN" dirty="0" smtClean="0">
                <a:solidFill>
                  <a:schemeClr val="accent6">
                    <a:lumMod val="75000"/>
                  </a:schemeClr>
                </a:solidFill>
              </a:rPr>
              <a:t>“ is a </a:t>
            </a:r>
            <a:r>
              <a:rPr lang="en-US" altLang="zh-CN" dirty="0">
                <a:solidFill>
                  <a:schemeClr val="accent6">
                    <a:lumMod val="75000"/>
                  </a:schemeClr>
                </a:solidFill>
              </a:rPr>
              <a:t>prime number!”</a:t>
            </a:r>
            <a:r>
              <a:rPr lang="en-US" altLang="zh-CN" dirty="0"/>
              <a:t>&lt;&lt;</a:t>
            </a:r>
            <a:r>
              <a:rPr lang="en-US" altLang="zh-CN" dirty="0" err="1"/>
              <a:t>endl</a:t>
            </a:r>
            <a:r>
              <a:rPr lang="en-US" altLang="zh-CN" dirty="0"/>
              <a:t>;</a:t>
            </a:r>
          </a:p>
          <a:p>
            <a:pPr indent="355600">
              <a:lnSpc>
                <a:spcPct val="90000"/>
              </a:lnSpc>
              <a:spcBef>
                <a:spcPts val="0"/>
              </a:spcBef>
            </a:pPr>
            <a:r>
              <a:rPr lang="en-US" altLang="zh-CN" dirty="0" smtClean="0">
                <a:solidFill>
                  <a:srgbClr val="0000FF"/>
                </a:solidFill>
              </a:rPr>
              <a:t>return</a:t>
            </a:r>
            <a:r>
              <a:rPr lang="en-US" altLang="zh-CN" dirty="0" smtClean="0"/>
              <a:t> 0;</a:t>
            </a:r>
          </a:p>
          <a:p>
            <a:pPr>
              <a:lnSpc>
                <a:spcPct val="90000"/>
              </a:lnSpc>
              <a:spcBef>
                <a:spcPts val="0"/>
              </a:spcBef>
            </a:pP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t>问题案例</a:t>
            </a:r>
          </a:p>
        </p:txBody>
      </p:sp>
      <p:sp>
        <p:nvSpPr>
          <p:cNvPr id="4" name="矩形 3"/>
          <p:cNvSpPr/>
          <p:nvPr/>
        </p:nvSpPr>
        <p:spPr>
          <a:xfrm>
            <a:off x="4283968" y="1038743"/>
            <a:ext cx="2520280" cy="51804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解决方案一</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359105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fontScale="92500" lnSpcReduction="10000"/>
          </a:bodyPr>
          <a:lstStyle/>
          <a:p>
            <a:pPr>
              <a:lnSpc>
                <a:spcPct val="9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9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90000"/>
              </a:lnSpc>
              <a:spcBef>
                <a:spcPts val="0"/>
              </a:spcBef>
            </a:pPr>
            <a:r>
              <a:rPr lang="en-US" altLang="zh-CN" dirty="0" smtClean="0"/>
              <a:t>{</a:t>
            </a:r>
          </a:p>
          <a:p>
            <a:pPr indent="355600">
              <a:lnSpc>
                <a:spcPct val="90000"/>
              </a:lnSpc>
              <a:spcBef>
                <a:spcPts val="0"/>
              </a:spcBef>
            </a:pPr>
            <a:r>
              <a:rPr lang="en-US" altLang="zh-CN" dirty="0" smtClean="0">
                <a:solidFill>
                  <a:srgbClr val="0000FF"/>
                </a:solidFill>
              </a:rPr>
              <a:t>long</a:t>
            </a:r>
            <a:r>
              <a:rPr lang="en-US" altLang="zh-CN" dirty="0" smtClean="0"/>
              <a:t> n;</a:t>
            </a:r>
          </a:p>
          <a:p>
            <a:pPr indent="355600">
              <a:lnSpc>
                <a:spcPct val="90000"/>
              </a:lnSpc>
              <a:spcBef>
                <a:spcPts val="0"/>
              </a:spcBef>
            </a:pPr>
            <a:r>
              <a:rPr lang="en-US" altLang="zh-CN" dirty="0" err="1" smtClean="0">
                <a:solidFill>
                  <a:srgbClr val="0000FF"/>
                </a:solidFill>
              </a:rPr>
              <a:t>bool</a:t>
            </a:r>
            <a:r>
              <a:rPr lang="en-US" altLang="zh-CN" dirty="0" smtClean="0"/>
              <a:t> tag = </a:t>
            </a:r>
            <a:r>
              <a:rPr lang="en-US" altLang="zh-CN" dirty="0" smtClean="0">
                <a:solidFill>
                  <a:srgbClr val="FF0000"/>
                </a:solidFill>
              </a:rPr>
              <a:t>true</a:t>
            </a:r>
            <a:r>
              <a:rPr lang="en-US" altLang="zh-CN" dirty="0" smtClean="0"/>
              <a:t>;             </a:t>
            </a:r>
            <a:r>
              <a:rPr lang="en-US" altLang="zh-CN" dirty="0" smtClean="0">
                <a:solidFill>
                  <a:srgbClr val="00B050"/>
                </a:solidFill>
              </a:rPr>
              <a:t>// </a:t>
            </a:r>
            <a:r>
              <a:rPr lang="zh-CN" altLang="en-US" dirty="0" smtClean="0">
                <a:solidFill>
                  <a:srgbClr val="00B050"/>
                </a:solidFill>
              </a:rPr>
              <a:t>素数标签</a:t>
            </a:r>
            <a:endParaRPr lang="en-US" altLang="zh-CN" dirty="0" smtClean="0">
              <a:solidFill>
                <a:srgbClr val="00B050"/>
              </a:solidFill>
            </a:endParaRPr>
          </a:p>
          <a:p>
            <a:pPr indent="355600">
              <a:lnSpc>
                <a:spcPct val="9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a natural number (&gt;1): ”</a:t>
            </a:r>
            <a:r>
              <a:rPr lang="en-US" altLang="zh-CN" dirty="0" smtClean="0"/>
              <a:t>;</a:t>
            </a:r>
          </a:p>
          <a:p>
            <a:pPr indent="355600">
              <a:lnSpc>
                <a:spcPct val="90000"/>
              </a:lnSpc>
              <a:spcBef>
                <a:spcPts val="0"/>
              </a:spcBef>
            </a:pPr>
            <a:r>
              <a:rPr lang="en-US" altLang="zh-CN" dirty="0" err="1" smtClean="0"/>
              <a:t>cin</a:t>
            </a:r>
            <a:r>
              <a:rPr lang="en-US" altLang="zh-CN" dirty="0" smtClean="0"/>
              <a:t>&gt;&gt;n;</a:t>
            </a:r>
          </a:p>
          <a:p>
            <a:pPr indent="355600">
              <a:lnSpc>
                <a:spcPct val="9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k=2; k&lt;n; ++k)    </a:t>
            </a:r>
            <a:r>
              <a:rPr lang="en-US" altLang="zh-CN" dirty="0" smtClean="0">
                <a:solidFill>
                  <a:srgbClr val="00B050"/>
                </a:solidFill>
              </a:rPr>
              <a:t>// </a:t>
            </a:r>
            <a:r>
              <a:rPr lang="zh-CN" altLang="en-US" dirty="0" smtClean="0">
                <a:solidFill>
                  <a:srgbClr val="00B050"/>
                </a:solidFill>
              </a:rPr>
              <a:t>判断 </a:t>
            </a:r>
            <a:r>
              <a:rPr lang="en-US" altLang="zh-CN" dirty="0">
                <a:solidFill>
                  <a:srgbClr val="00B050"/>
                </a:solidFill>
              </a:rPr>
              <a:t>2 </a:t>
            </a:r>
            <a:r>
              <a:rPr lang="zh-CN" altLang="en-US" dirty="0">
                <a:solidFill>
                  <a:srgbClr val="00B050"/>
                </a:solidFill>
              </a:rPr>
              <a:t>至</a:t>
            </a:r>
            <a:r>
              <a:rPr lang="en-US" altLang="zh-CN" dirty="0">
                <a:solidFill>
                  <a:srgbClr val="00B050"/>
                </a:solidFill>
              </a:rPr>
              <a:t> n-1 </a:t>
            </a:r>
            <a:r>
              <a:rPr lang="zh-CN" altLang="en-US" dirty="0" smtClean="0">
                <a:solidFill>
                  <a:srgbClr val="00B050"/>
                </a:solidFill>
              </a:rPr>
              <a:t>范围内的</a:t>
            </a:r>
            <a:r>
              <a:rPr lang="zh-CN" altLang="en-US" dirty="0">
                <a:solidFill>
                  <a:srgbClr val="00B050"/>
                </a:solidFill>
              </a:rPr>
              <a:t>自然数</a:t>
            </a:r>
            <a:endParaRPr lang="en-US" altLang="zh-CN" dirty="0" smtClean="0">
              <a:solidFill>
                <a:srgbClr val="00B050"/>
              </a:solidFill>
            </a:endParaRPr>
          </a:p>
          <a:p>
            <a:pPr indent="720725">
              <a:lnSpc>
                <a:spcPct val="90000"/>
              </a:lnSpc>
              <a:spcBef>
                <a:spcPts val="0"/>
              </a:spcBef>
            </a:pPr>
            <a:r>
              <a:rPr lang="en-US" altLang="zh-CN" dirty="0" smtClean="0">
                <a:solidFill>
                  <a:srgbClr val="0000FF"/>
                </a:solidFill>
              </a:rPr>
              <a:t>if</a:t>
            </a:r>
            <a:r>
              <a:rPr lang="en-US" altLang="zh-CN" dirty="0" smtClean="0"/>
              <a:t>(</a:t>
            </a:r>
            <a:r>
              <a:rPr lang="en-US" altLang="zh-CN" dirty="0" err="1" smtClean="0"/>
              <a:t>n%k</a:t>
            </a:r>
            <a:r>
              <a:rPr lang="en-US" altLang="zh-CN" dirty="0" smtClean="0"/>
              <a:t>==0)               </a:t>
            </a:r>
            <a:r>
              <a:rPr lang="en-US" altLang="zh-CN" dirty="0" smtClean="0">
                <a:solidFill>
                  <a:srgbClr val="00B050"/>
                </a:solidFill>
              </a:rPr>
              <a:t>// n </a:t>
            </a:r>
            <a:r>
              <a:rPr lang="zh-CN" altLang="en-US" dirty="0" smtClean="0">
                <a:solidFill>
                  <a:srgbClr val="00B050"/>
                </a:solidFill>
              </a:rPr>
              <a:t>能被 </a:t>
            </a:r>
            <a:r>
              <a:rPr lang="en-US" altLang="zh-CN" dirty="0" smtClean="0">
                <a:solidFill>
                  <a:srgbClr val="00B050"/>
                </a:solidFill>
              </a:rPr>
              <a:t>k </a:t>
            </a:r>
            <a:r>
              <a:rPr lang="zh-CN" altLang="en-US" dirty="0" smtClean="0">
                <a:solidFill>
                  <a:srgbClr val="00B050"/>
                </a:solidFill>
              </a:rPr>
              <a:t>整除</a:t>
            </a:r>
            <a:endParaRPr lang="en-US" altLang="zh-CN" dirty="0" smtClean="0">
              <a:solidFill>
                <a:srgbClr val="00B050"/>
              </a:solidFill>
            </a:endParaRPr>
          </a:p>
          <a:p>
            <a:pPr indent="720725">
              <a:lnSpc>
                <a:spcPct val="90000"/>
              </a:lnSpc>
              <a:spcBef>
                <a:spcPts val="0"/>
              </a:spcBef>
            </a:pPr>
            <a:r>
              <a:rPr lang="en-US" altLang="zh-CN" dirty="0" smtClean="0"/>
              <a:t>{</a:t>
            </a:r>
          </a:p>
          <a:p>
            <a:pPr indent="1076325">
              <a:lnSpc>
                <a:spcPct val="90000"/>
              </a:lnSpc>
              <a:spcBef>
                <a:spcPts val="0"/>
              </a:spcBef>
            </a:pPr>
            <a:r>
              <a:rPr lang="en-US" altLang="zh-CN" dirty="0" smtClean="0"/>
              <a:t>tag = </a:t>
            </a:r>
            <a:r>
              <a:rPr lang="en-US" altLang="zh-CN" dirty="0" smtClean="0">
                <a:solidFill>
                  <a:srgbClr val="FF0000"/>
                </a:solidFill>
              </a:rPr>
              <a:t>false</a:t>
            </a:r>
            <a:r>
              <a:rPr lang="en-US" altLang="zh-CN" dirty="0" smtClean="0"/>
              <a:t>;          </a:t>
            </a:r>
            <a:r>
              <a:rPr lang="en-US" altLang="zh-CN" dirty="0" smtClean="0">
                <a:solidFill>
                  <a:srgbClr val="00B050"/>
                </a:solidFill>
              </a:rPr>
              <a:t>// </a:t>
            </a:r>
            <a:r>
              <a:rPr lang="zh-CN" altLang="en-US" dirty="0" smtClean="0">
                <a:solidFill>
                  <a:srgbClr val="00B050"/>
                </a:solidFill>
              </a:rPr>
              <a:t>置素数标签为</a:t>
            </a:r>
            <a:r>
              <a:rPr lang="en-US" altLang="zh-CN" dirty="0" smtClean="0">
                <a:solidFill>
                  <a:srgbClr val="00B050"/>
                </a:solidFill>
              </a:rPr>
              <a:t> false</a:t>
            </a:r>
          </a:p>
          <a:p>
            <a:pPr indent="1076325">
              <a:lnSpc>
                <a:spcPct val="90000"/>
              </a:lnSpc>
              <a:spcBef>
                <a:spcPts val="0"/>
              </a:spcBef>
            </a:pPr>
            <a:r>
              <a:rPr lang="en-US" altLang="zh-CN" dirty="0" smtClean="0">
                <a:solidFill>
                  <a:srgbClr val="FF0000"/>
                </a:solidFill>
              </a:rPr>
              <a:t>break</a:t>
            </a:r>
            <a:r>
              <a:rPr lang="en-US" altLang="zh-CN" dirty="0" smtClean="0"/>
              <a:t>;                  </a:t>
            </a:r>
            <a:r>
              <a:rPr lang="en-US" altLang="zh-CN" dirty="0" smtClean="0">
                <a:solidFill>
                  <a:srgbClr val="00B050"/>
                </a:solidFill>
              </a:rPr>
              <a:t>// </a:t>
            </a:r>
            <a:r>
              <a:rPr lang="zh-CN" altLang="en-US" dirty="0" smtClean="0">
                <a:solidFill>
                  <a:srgbClr val="00B050"/>
                </a:solidFill>
              </a:rPr>
              <a:t>结束整个 </a:t>
            </a:r>
            <a:r>
              <a:rPr lang="en-US" altLang="zh-CN" dirty="0" smtClean="0">
                <a:solidFill>
                  <a:srgbClr val="00B050"/>
                </a:solidFill>
              </a:rPr>
              <a:t>for </a:t>
            </a:r>
            <a:r>
              <a:rPr lang="zh-CN" altLang="en-US" dirty="0" smtClean="0">
                <a:solidFill>
                  <a:srgbClr val="00B050"/>
                </a:solidFill>
              </a:rPr>
              <a:t>循环</a:t>
            </a:r>
            <a:r>
              <a:rPr lang="en-US" altLang="zh-CN" dirty="0" smtClean="0">
                <a:solidFill>
                  <a:srgbClr val="00B050"/>
                </a:solidFill>
              </a:rPr>
              <a:t> </a:t>
            </a:r>
          </a:p>
          <a:p>
            <a:pPr indent="720725">
              <a:lnSpc>
                <a:spcPct val="90000"/>
              </a:lnSpc>
              <a:spcBef>
                <a:spcPts val="0"/>
              </a:spcBef>
            </a:pPr>
            <a:r>
              <a:rPr lang="en-US" altLang="zh-CN" dirty="0"/>
              <a:t>}</a:t>
            </a:r>
            <a:endParaRPr lang="en-US" altLang="zh-CN" dirty="0" smtClean="0"/>
          </a:p>
          <a:p>
            <a:pPr indent="355600">
              <a:lnSpc>
                <a:spcPct val="90000"/>
              </a:lnSpc>
              <a:spcBef>
                <a:spcPts val="0"/>
              </a:spcBef>
            </a:pPr>
            <a:r>
              <a:rPr lang="en-US" altLang="zh-CN" dirty="0" smtClean="0">
                <a:solidFill>
                  <a:srgbClr val="0000FF"/>
                </a:solidFill>
              </a:rPr>
              <a:t>if</a:t>
            </a:r>
            <a:r>
              <a:rPr lang="en-US" altLang="zh-CN" dirty="0" smtClean="0"/>
              <a:t>(tag==</a:t>
            </a:r>
            <a:r>
              <a:rPr lang="en-US" altLang="zh-CN" dirty="0" smtClean="0">
                <a:solidFill>
                  <a:srgbClr val="FF0000"/>
                </a:solidFill>
              </a:rPr>
              <a:t>false</a:t>
            </a:r>
            <a:r>
              <a:rPr lang="en-US" altLang="zh-CN" dirty="0" smtClean="0"/>
              <a:t>)                </a:t>
            </a:r>
            <a:r>
              <a:rPr lang="en-US" altLang="zh-CN" dirty="0" smtClean="0">
                <a:solidFill>
                  <a:srgbClr val="00B050"/>
                </a:solidFill>
              </a:rPr>
              <a:t>// for </a:t>
            </a:r>
            <a:r>
              <a:rPr lang="zh-CN" altLang="en-US" dirty="0" smtClean="0">
                <a:solidFill>
                  <a:srgbClr val="00B050"/>
                </a:solidFill>
              </a:rPr>
              <a:t>循环在 </a:t>
            </a:r>
            <a:r>
              <a:rPr lang="en-US" altLang="zh-CN" dirty="0" smtClean="0">
                <a:solidFill>
                  <a:srgbClr val="00B050"/>
                </a:solidFill>
              </a:rPr>
              <a:t>break </a:t>
            </a:r>
            <a:r>
              <a:rPr lang="zh-CN" altLang="en-US" dirty="0" smtClean="0">
                <a:solidFill>
                  <a:srgbClr val="00B050"/>
                </a:solidFill>
              </a:rPr>
              <a:t>处结束</a:t>
            </a:r>
            <a:endParaRPr lang="en-US" altLang="zh-CN" dirty="0" smtClean="0">
              <a:solidFill>
                <a:srgbClr val="00B050"/>
              </a:solidFill>
            </a:endParaRPr>
          </a:p>
          <a:p>
            <a:pPr indent="720725">
              <a:lnSpc>
                <a:spcPct val="90000"/>
              </a:lnSpc>
              <a:spcBef>
                <a:spcPts val="0"/>
              </a:spcBef>
            </a:pPr>
            <a:r>
              <a:rPr lang="en-US" altLang="zh-CN" dirty="0" err="1" smtClean="0"/>
              <a:t>cout</a:t>
            </a:r>
            <a:r>
              <a:rPr lang="en-US" altLang="zh-CN" dirty="0" smtClean="0"/>
              <a:t>&lt;&lt;n&lt;&lt;</a:t>
            </a:r>
            <a:r>
              <a:rPr lang="en-US" altLang="zh-CN" dirty="0" smtClean="0">
                <a:solidFill>
                  <a:schemeClr val="accent6">
                    <a:lumMod val="75000"/>
                  </a:schemeClr>
                </a:solidFill>
              </a:rPr>
              <a:t>“ is not a prime number!”</a:t>
            </a:r>
            <a:r>
              <a:rPr lang="en-US" altLang="zh-CN" dirty="0" smtClean="0"/>
              <a:t>&lt;&lt;</a:t>
            </a:r>
            <a:r>
              <a:rPr lang="en-US" altLang="zh-CN" dirty="0" err="1" smtClean="0"/>
              <a:t>endl</a:t>
            </a:r>
            <a:r>
              <a:rPr lang="en-US" altLang="zh-CN" dirty="0" smtClean="0"/>
              <a:t>;</a:t>
            </a:r>
          </a:p>
          <a:p>
            <a:pPr indent="355600">
              <a:lnSpc>
                <a:spcPct val="90000"/>
              </a:lnSpc>
              <a:spcBef>
                <a:spcPts val="0"/>
              </a:spcBef>
            </a:pPr>
            <a:r>
              <a:rPr lang="en-US" altLang="zh-CN" dirty="0" smtClean="0">
                <a:solidFill>
                  <a:srgbClr val="0000FF"/>
                </a:solidFill>
              </a:rPr>
              <a:t>else                              </a:t>
            </a:r>
            <a:r>
              <a:rPr lang="en-US" altLang="zh-CN" dirty="0" smtClean="0">
                <a:solidFill>
                  <a:srgbClr val="00B050"/>
                </a:solidFill>
              </a:rPr>
              <a:t>// for </a:t>
            </a:r>
            <a:r>
              <a:rPr lang="zh-CN" altLang="en-US" dirty="0" smtClean="0">
                <a:solidFill>
                  <a:srgbClr val="00B050"/>
                </a:solidFill>
              </a:rPr>
              <a:t>循环正常结束</a:t>
            </a:r>
            <a:endParaRPr lang="en-US" altLang="zh-CN" dirty="0" smtClean="0">
              <a:solidFill>
                <a:srgbClr val="00B050"/>
              </a:solidFill>
            </a:endParaRPr>
          </a:p>
          <a:p>
            <a:pPr indent="720725">
              <a:lnSpc>
                <a:spcPct val="90000"/>
              </a:lnSpc>
              <a:spcBef>
                <a:spcPts val="0"/>
              </a:spcBef>
            </a:pPr>
            <a:r>
              <a:rPr lang="en-US" altLang="zh-CN" dirty="0" err="1"/>
              <a:t>cout</a:t>
            </a:r>
            <a:r>
              <a:rPr lang="en-US" altLang="zh-CN" dirty="0"/>
              <a:t>&lt;&lt;n</a:t>
            </a:r>
            <a:r>
              <a:rPr lang="en-US" altLang="zh-CN" dirty="0" smtClean="0"/>
              <a:t>&lt;&lt;</a:t>
            </a:r>
            <a:r>
              <a:rPr lang="en-US" altLang="zh-CN" dirty="0" smtClean="0">
                <a:solidFill>
                  <a:schemeClr val="accent6">
                    <a:lumMod val="75000"/>
                  </a:schemeClr>
                </a:solidFill>
              </a:rPr>
              <a:t>“ is a </a:t>
            </a:r>
            <a:r>
              <a:rPr lang="en-US" altLang="zh-CN" dirty="0">
                <a:solidFill>
                  <a:schemeClr val="accent6">
                    <a:lumMod val="75000"/>
                  </a:schemeClr>
                </a:solidFill>
              </a:rPr>
              <a:t>prime number!”</a:t>
            </a:r>
            <a:r>
              <a:rPr lang="en-US" altLang="zh-CN" dirty="0"/>
              <a:t>&lt;&lt;</a:t>
            </a:r>
            <a:r>
              <a:rPr lang="en-US" altLang="zh-CN" dirty="0" err="1"/>
              <a:t>endl</a:t>
            </a:r>
            <a:r>
              <a:rPr lang="en-US" altLang="zh-CN" dirty="0"/>
              <a:t>;</a:t>
            </a:r>
          </a:p>
          <a:p>
            <a:pPr indent="355600">
              <a:lnSpc>
                <a:spcPct val="90000"/>
              </a:lnSpc>
              <a:spcBef>
                <a:spcPts val="0"/>
              </a:spcBef>
            </a:pPr>
            <a:r>
              <a:rPr lang="en-US" altLang="zh-CN" dirty="0" smtClean="0">
                <a:solidFill>
                  <a:srgbClr val="0000FF"/>
                </a:solidFill>
              </a:rPr>
              <a:t>return</a:t>
            </a:r>
            <a:r>
              <a:rPr lang="en-US" altLang="zh-CN" dirty="0" smtClean="0"/>
              <a:t> 0;</a:t>
            </a:r>
          </a:p>
          <a:p>
            <a:pPr>
              <a:lnSpc>
                <a:spcPct val="90000"/>
              </a:lnSpc>
              <a:spcBef>
                <a:spcPts val="0"/>
              </a:spcBef>
            </a:pP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t>问题案例</a:t>
            </a:r>
          </a:p>
        </p:txBody>
      </p:sp>
      <p:sp>
        <p:nvSpPr>
          <p:cNvPr id="4" name="矩形 3"/>
          <p:cNvSpPr/>
          <p:nvPr/>
        </p:nvSpPr>
        <p:spPr>
          <a:xfrm>
            <a:off x="4283968" y="1038743"/>
            <a:ext cx="2520280" cy="51804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解决方案二</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725834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23528" y="908720"/>
                <a:ext cx="8496944" cy="5949279"/>
              </a:xfrm>
            </p:spPr>
            <p:txBody>
              <a:bodyPr>
                <a:normAutofit fontScale="92500" lnSpcReduction="10000"/>
              </a:bodyPr>
              <a:lstStyle/>
              <a:p>
                <a:pPr>
                  <a:lnSpc>
                    <a:spcPct val="9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90000"/>
                  </a:lnSpc>
                  <a:spcBef>
                    <a:spcPts val="0"/>
                  </a:spcBef>
                </a:pPr>
                <a:r>
                  <a:rPr lang="en-US" altLang="zh-CN" dirty="0" smtClean="0">
                    <a:solidFill>
                      <a:srgbClr val="FF3399"/>
                    </a:solidFill>
                  </a:rPr>
                  <a:t>#include </a:t>
                </a:r>
                <a:r>
                  <a:rPr lang="en-US" altLang="zh-CN" dirty="0" smtClean="0"/>
                  <a:t>&lt;</a:t>
                </a:r>
                <a:r>
                  <a:rPr lang="en-US" altLang="zh-CN" dirty="0" err="1" smtClean="0"/>
                  <a:t>cmath</a:t>
                </a:r>
                <a:r>
                  <a:rPr lang="en-US" altLang="zh-CN" dirty="0" smtClean="0"/>
                  <a:t>&gt;</a:t>
                </a:r>
                <a:r>
                  <a:rPr lang="en-US" altLang="zh-CN" dirty="0">
                    <a:solidFill>
                      <a:srgbClr val="00B050"/>
                    </a:solidFill>
                  </a:rPr>
                  <a:t> </a:t>
                </a:r>
                <a:r>
                  <a:rPr lang="en-US" altLang="zh-CN" dirty="0" smtClean="0">
                    <a:solidFill>
                      <a:srgbClr val="00B050"/>
                    </a:solidFill>
                  </a:rPr>
                  <a:t>     // </a:t>
                </a:r>
                <a:r>
                  <a:rPr lang="zh-CN" altLang="en-US" dirty="0" smtClean="0">
                    <a:solidFill>
                      <a:srgbClr val="00B050"/>
                    </a:solidFill>
                  </a:rPr>
                  <a:t>包含数学函数声明的头文件</a:t>
                </a:r>
                <a:endParaRPr lang="en-US" altLang="zh-CN" dirty="0" smtClean="0"/>
              </a:p>
              <a:p>
                <a:pPr>
                  <a:lnSpc>
                    <a:spcPct val="9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9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90000"/>
                  </a:lnSpc>
                  <a:spcBef>
                    <a:spcPts val="0"/>
                  </a:spcBef>
                </a:pPr>
                <a:r>
                  <a:rPr lang="en-US" altLang="zh-CN" dirty="0" smtClean="0"/>
                  <a:t>{</a:t>
                </a:r>
              </a:p>
              <a:p>
                <a:pPr indent="355600">
                  <a:lnSpc>
                    <a:spcPct val="90000"/>
                  </a:lnSpc>
                  <a:spcBef>
                    <a:spcPts val="0"/>
                  </a:spcBef>
                </a:pPr>
                <a:r>
                  <a:rPr lang="en-US" altLang="zh-CN" dirty="0" smtClean="0">
                    <a:solidFill>
                      <a:srgbClr val="0000FF"/>
                    </a:solidFill>
                  </a:rPr>
                  <a:t>long</a:t>
                </a:r>
                <a:r>
                  <a:rPr lang="en-US" altLang="zh-CN" dirty="0" smtClean="0"/>
                  <a:t> n;</a:t>
                </a:r>
              </a:p>
              <a:p>
                <a:pPr indent="355600">
                  <a:lnSpc>
                    <a:spcPct val="90000"/>
                  </a:lnSpc>
                  <a:spcBef>
                    <a:spcPts val="0"/>
                  </a:spcBef>
                </a:pPr>
                <a:r>
                  <a:rPr lang="en-US" altLang="zh-CN" dirty="0" err="1" smtClean="0">
                    <a:solidFill>
                      <a:srgbClr val="0000FF"/>
                    </a:solidFill>
                  </a:rPr>
                  <a:t>bool</a:t>
                </a:r>
                <a:r>
                  <a:rPr lang="en-US" altLang="zh-CN" dirty="0" smtClean="0"/>
                  <a:t> tag = </a:t>
                </a:r>
                <a:r>
                  <a:rPr lang="en-US" altLang="zh-CN" dirty="0" smtClean="0">
                    <a:solidFill>
                      <a:srgbClr val="FF0000"/>
                    </a:solidFill>
                  </a:rPr>
                  <a:t>true</a:t>
                </a:r>
                <a:r>
                  <a:rPr lang="en-US" altLang="zh-CN" dirty="0" smtClean="0"/>
                  <a:t>;             </a:t>
                </a:r>
                <a:r>
                  <a:rPr lang="en-US" altLang="zh-CN" dirty="0" smtClean="0">
                    <a:solidFill>
                      <a:srgbClr val="00B050"/>
                    </a:solidFill>
                  </a:rPr>
                  <a:t>// </a:t>
                </a:r>
                <a:r>
                  <a:rPr lang="zh-CN" altLang="en-US" dirty="0" smtClean="0">
                    <a:solidFill>
                      <a:srgbClr val="00B050"/>
                    </a:solidFill>
                  </a:rPr>
                  <a:t>素数标签</a:t>
                </a:r>
                <a:endParaRPr lang="en-US" altLang="zh-CN" dirty="0" smtClean="0">
                  <a:solidFill>
                    <a:srgbClr val="00B050"/>
                  </a:solidFill>
                </a:endParaRPr>
              </a:p>
              <a:p>
                <a:pPr indent="355600">
                  <a:lnSpc>
                    <a:spcPct val="9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a natural number (&gt;1): ”</a:t>
                </a:r>
                <a:r>
                  <a:rPr lang="en-US" altLang="zh-CN" dirty="0" smtClean="0"/>
                  <a:t>;</a:t>
                </a:r>
              </a:p>
              <a:p>
                <a:pPr indent="355600">
                  <a:lnSpc>
                    <a:spcPct val="90000"/>
                  </a:lnSpc>
                  <a:spcBef>
                    <a:spcPts val="0"/>
                  </a:spcBef>
                </a:pPr>
                <a:r>
                  <a:rPr lang="en-US" altLang="zh-CN" dirty="0" err="1" smtClean="0"/>
                  <a:t>cin</a:t>
                </a:r>
                <a:r>
                  <a:rPr lang="en-US" altLang="zh-CN" dirty="0" smtClean="0"/>
                  <a:t>&gt;&gt;n;</a:t>
                </a:r>
              </a:p>
              <a:p>
                <a:pPr indent="355600">
                  <a:lnSpc>
                    <a:spcPct val="9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k=2; k&lt;=</a:t>
                </a:r>
                <a:r>
                  <a:rPr lang="en-US" altLang="zh-CN" dirty="0" err="1" smtClean="0">
                    <a:solidFill>
                      <a:srgbClr val="FF0000"/>
                    </a:solidFill>
                  </a:rPr>
                  <a:t>sqrt</a:t>
                </a:r>
                <a:r>
                  <a:rPr lang="en-US" altLang="zh-CN" dirty="0" smtClean="0"/>
                  <a:t>(n); ++k)    </a:t>
                </a:r>
                <a:r>
                  <a:rPr lang="en-US" altLang="zh-CN" dirty="0" smtClean="0">
                    <a:solidFill>
                      <a:srgbClr val="00B050"/>
                    </a:solidFill>
                  </a:rPr>
                  <a:t>// </a:t>
                </a:r>
                <a:r>
                  <a:rPr lang="zh-CN" altLang="en-US" dirty="0" smtClean="0">
                    <a:solidFill>
                      <a:srgbClr val="00B050"/>
                    </a:solidFill>
                  </a:rPr>
                  <a:t>判断 </a:t>
                </a:r>
                <a:r>
                  <a:rPr lang="en-US" altLang="zh-CN" dirty="0">
                    <a:solidFill>
                      <a:srgbClr val="00B050"/>
                    </a:solidFill>
                  </a:rPr>
                  <a:t>2 </a:t>
                </a:r>
                <a:r>
                  <a:rPr lang="zh-CN" altLang="en-US" dirty="0" smtClean="0">
                    <a:solidFill>
                      <a:srgbClr val="00B050"/>
                    </a:solidFill>
                  </a:rPr>
                  <a:t>至 </a:t>
                </a:r>
                <a14:m>
                  <m:oMath xmlns:m="http://schemas.openxmlformats.org/officeDocument/2006/math">
                    <m:rad>
                      <m:radPr>
                        <m:degHide m:val="on"/>
                        <m:ctrlPr>
                          <a:rPr lang="en-US" altLang="zh-CN" i="1">
                            <a:solidFill>
                              <a:srgbClr val="00B050"/>
                            </a:solidFill>
                            <a:latin typeface="Cambria Math" panose="02040503050406030204" pitchFamily="18" charset="0"/>
                          </a:rPr>
                        </m:ctrlPr>
                      </m:radPr>
                      <m:deg/>
                      <m:e>
                        <m:r>
                          <a:rPr lang="en-US" altLang="zh-CN" i="1">
                            <a:solidFill>
                              <a:srgbClr val="00B050"/>
                            </a:solidFill>
                            <a:latin typeface="Cambria Math" panose="02040503050406030204" pitchFamily="18" charset="0"/>
                          </a:rPr>
                          <m:t>𝑛</m:t>
                        </m:r>
                      </m:e>
                    </m:rad>
                  </m:oMath>
                </a14:m>
                <a:r>
                  <a:rPr lang="en-US" altLang="zh-CN" dirty="0">
                    <a:solidFill>
                      <a:srgbClr val="00B050"/>
                    </a:solidFill>
                  </a:rPr>
                  <a:t> </a:t>
                </a:r>
                <a:r>
                  <a:rPr lang="zh-CN" altLang="en-US" dirty="0" smtClean="0">
                    <a:solidFill>
                      <a:srgbClr val="00B050"/>
                    </a:solidFill>
                  </a:rPr>
                  <a:t>范围</a:t>
                </a:r>
                <a:r>
                  <a:rPr lang="zh-CN" altLang="en-US" dirty="0">
                    <a:solidFill>
                      <a:srgbClr val="00B050"/>
                    </a:solidFill>
                  </a:rPr>
                  <a:t>内的</a:t>
                </a:r>
                <a:r>
                  <a:rPr lang="zh-CN" altLang="en-US" dirty="0" smtClean="0">
                    <a:solidFill>
                      <a:srgbClr val="00B050"/>
                    </a:solidFill>
                  </a:rPr>
                  <a:t>自然数</a:t>
                </a:r>
                <a:endParaRPr lang="en-US" altLang="zh-CN" dirty="0" smtClean="0">
                  <a:solidFill>
                    <a:srgbClr val="00B050"/>
                  </a:solidFill>
                </a:endParaRPr>
              </a:p>
              <a:p>
                <a:pPr indent="720725">
                  <a:lnSpc>
                    <a:spcPct val="90000"/>
                  </a:lnSpc>
                  <a:spcBef>
                    <a:spcPts val="0"/>
                  </a:spcBef>
                </a:pPr>
                <a:r>
                  <a:rPr lang="en-US" altLang="zh-CN" dirty="0" smtClean="0">
                    <a:solidFill>
                      <a:srgbClr val="0000FF"/>
                    </a:solidFill>
                  </a:rPr>
                  <a:t>if</a:t>
                </a:r>
                <a:r>
                  <a:rPr lang="en-US" altLang="zh-CN" dirty="0" smtClean="0"/>
                  <a:t>(</a:t>
                </a:r>
                <a:r>
                  <a:rPr lang="en-US" altLang="zh-CN" dirty="0" err="1" smtClean="0"/>
                  <a:t>n%k</a:t>
                </a:r>
                <a:r>
                  <a:rPr lang="en-US" altLang="zh-CN" dirty="0" smtClean="0"/>
                  <a:t>==0)               </a:t>
                </a:r>
                <a:r>
                  <a:rPr lang="en-US" altLang="zh-CN" dirty="0" smtClean="0">
                    <a:solidFill>
                      <a:srgbClr val="00B050"/>
                    </a:solidFill>
                  </a:rPr>
                  <a:t>// n </a:t>
                </a:r>
                <a:r>
                  <a:rPr lang="zh-CN" altLang="en-US" dirty="0" smtClean="0">
                    <a:solidFill>
                      <a:srgbClr val="00B050"/>
                    </a:solidFill>
                  </a:rPr>
                  <a:t>能被 </a:t>
                </a:r>
                <a:r>
                  <a:rPr lang="en-US" altLang="zh-CN" dirty="0" smtClean="0">
                    <a:solidFill>
                      <a:srgbClr val="00B050"/>
                    </a:solidFill>
                  </a:rPr>
                  <a:t>k </a:t>
                </a:r>
                <a:r>
                  <a:rPr lang="zh-CN" altLang="en-US" dirty="0" smtClean="0">
                    <a:solidFill>
                      <a:srgbClr val="00B050"/>
                    </a:solidFill>
                  </a:rPr>
                  <a:t>整除</a:t>
                </a:r>
                <a:endParaRPr lang="en-US" altLang="zh-CN" dirty="0" smtClean="0">
                  <a:solidFill>
                    <a:srgbClr val="00B050"/>
                  </a:solidFill>
                </a:endParaRPr>
              </a:p>
              <a:p>
                <a:pPr indent="720725">
                  <a:lnSpc>
                    <a:spcPct val="90000"/>
                  </a:lnSpc>
                  <a:spcBef>
                    <a:spcPts val="0"/>
                  </a:spcBef>
                </a:pPr>
                <a:r>
                  <a:rPr lang="en-US" altLang="zh-CN" dirty="0" smtClean="0"/>
                  <a:t>{</a:t>
                </a:r>
              </a:p>
              <a:p>
                <a:pPr indent="1076325">
                  <a:lnSpc>
                    <a:spcPct val="90000"/>
                  </a:lnSpc>
                  <a:spcBef>
                    <a:spcPts val="0"/>
                  </a:spcBef>
                </a:pPr>
                <a:r>
                  <a:rPr lang="en-US" altLang="zh-CN" dirty="0" smtClean="0"/>
                  <a:t>tag = </a:t>
                </a:r>
                <a:r>
                  <a:rPr lang="en-US" altLang="zh-CN" dirty="0" smtClean="0">
                    <a:solidFill>
                      <a:srgbClr val="FF0000"/>
                    </a:solidFill>
                  </a:rPr>
                  <a:t>false</a:t>
                </a:r>
                <a:r>
                  <a:rPr lang="en-US" altLang="zh-CN" dirty="0" smtClean="0"/>
                  <a:t>;          </a:t>
                </a:r>
                <a:r>
                  <a:rPr lang="en-US" altLang="zh-CN" dirty="0" smtClean="0">
                    <a:solidFill>
                      <a:srgbClr val="00B050"/>
                    </a:solidFill>
                  </a:rPr>
                  <a:t>// </a:t>
                </a:r>
                <a:r>
                  <a:rPr lang="zh-CN" altLang="en-US" dirty="0" smtClean="0">
                    <a:solidFill>
                      <a:srgbClr val="00B050"/>
                    </a:solidFill>
                  </a:rPr>
                  <a:t>置素数标签为 </a:t>
                </a:r>
                <a:r>
                  <a:rPr lang="en-US" altLang="zh-CN" dirty="0" smtClean="0">
                    <a:solidFill>
                      <a:srgbClr val="00B050"/>
                    </a:solidFill>
                  </a:rPr>
                  <a:t>false</a:t>
                </a:r>
              </a:p>
              <a:p>
                <a:pPr indent="1076325">
                  <a:lnSpc>
                    <a:spcPct val="90000"/>
                  </a:lnSpc>
                  <a:spcBef>
                    <a:spcPts val="0"/>
                  </a:spcBef>
                </a:pPr>
                <a:r>
                  <a:rPr lang="en-US" altLang="zh-CN" dirty="0" smtClean="0">
                    <a:solidFill>
                      <a:srgbClr val="FF0000"/>
                    </a:solidFill>
                  </a:rPr>
                  <a:t>break</a:t>
                </a:r>
                <a:r>
                  <a:rPr lang="en-US" altLang="zh-CN" dirty="0" smtClean="0"/>
                  <a:t>;                  </a:t>
                </a:r>
                <a:r>
                  <a:rPr lang="en-US" altLang="zh-CN" dirty="0" smtClean="0">
                    <a:solidFill>
                      <a:srgbClr val="00B050"/>
                    </a:solidFill>
                  </a:rPr>
                  <a:t>// </a:t>
                </a:r>
                <a:r>
                  <a:rPr lang="zh-CN" altLang="en-US" dirty="0" smtClean="0">
                    <a:solidFill>
                      <a:srgbClr val="00B050"/>
                    </a:solidFill>
                  </a:rPr>
                  <a:t>结束整个 </a:t>
                </a:r>
                <a:r>
                  <a:rPr lang="en-US" altLang="zh-CN" dirty="0" smtClean="0">
                    <a:solidFill>
                      <a:srgbClr val="00B050"/>
                    </a:solidFill>
                  </a:rPr>
                  <a:t>for </a:t>
                </a:r>
                <a:r>
                  <a:rPr lang="zh-CN" altLang="en-US" dirty="0" smtClean="0">
                    <a:solidFill>
                      <a:srgbClr val="00B050"/>
                    </a:solidFill>
                  </a:rPr>
                  <a:t>循环</a:t>
                </a:r>
                <a:r>
                  <a:rPr lang="en-US" altLang="zh-CN" dirty="0" smtClean="0">
                    <a:solidFill>
                      <a:srgbClr val="00B050"/>
                    </a:solidFill>
                  </a:rPr>
                  <a:t> </a:t>
                </a:r>
              </a:p>
              <a:p>
                <a:pPr indent="720725">
                  <a:lnSpc>
                    <a:spcPct val="90000"/>
                  </a:lnSpc>
                  <a:spcBef>
                    <a:spcPts val="0"/>
                  </a:spcBef>
                </a:pPr>
                <a:r>
                  <a:rPr lang="en-US" altLang="zh-CN" dirty="0"/>
                  <a:t>}</a:t>
                </a:r>
                <a:endParaRPr lang="en-US" altLang="zh-CN" dirty="0" smtClean="0"/>
              </a:p>
              <a:p>
                <a:pPr indent="355600">
                  <a:lnSpc>
                    <a:spcPct val="90000"/>
                  </a:lnSpc>
                  <a:spcBef>
                    <a:spcPts val="0"/>
                  </a:spcBef>
                </a:pPr>
                <a:r>
                  <a:rPr lang="en-US" altLang="zh-CN" dirty="0" smtClean="0">
                    <a:solidFill>
                      <a:srgbClr val="0000FF"/>
                    </a:solidFill>
                  </a:rPr>
                  <a:t>if</a:t>
                </a:r>
                <a:r>
                  <a:rPr lang="en-US" altLang="zh-CN" dirty="0" smtClean="0"/>
                  <a:t>(tag==</a:t>
                </a:r>
                <a:r>
                  <a:rPr lang="en-US" altLang="zh-CN" dirty="0" smtClean="0">
                    <a:solidFill>
                      <a:srgbClr val="FF0000"/>
                    </a:solidFill>
                  </a:rPr>
                  <a:t>false</a:t>
                </a:r>
                <a:r>
                  <a:rPr lang="en-US" altLang="zh-CN" dirty="0" smtClean="0"/>
                  <a:t>)                </a:t>
                </a:r>
                <a:r>
                  <a:rPr lang="en-US" altLang="zh-CN" dirty="0" smtClean="0">
                    <a:solidFill>
                      <a:srgbClr val="00B050"/>
                    </a:solidFill>
                  </a:rPr>
                  <a:t>// for </a:t>
                </a:r>
                <a:r>
                  <a:rPr lang="zh-CN" altLang="en-US" dirty="0" smtClean="0">
                    <a:solidFill>
                      <a:srgbClr val="00B050"/>
                    </a:solidFill>
                  </a:rPr>
                  <a:t>循环在 </a:t>
                </a:r>
                <a:r>
                  <a:rPr lang="en-US" altLang="zh-CN" dirty="0" smtClean="0">
                    <a:solidFill>
                      <a:srgbClr val="00B050"/>
                    </a:solidFill>
                  </a:rPr>
                  <a:t>break </a:t>
                </a:r>
                <a:r>
                  <a:rPr lang="zh-CN" altLang="en-US" dirty="0" smtClean="0">
                    <a:solidFill>
                      <a:srgbClr val="00B050"/>
                    </a:solidFill>
                  </a:rPr>
                  <a:t>处结束</a:t>
                </a:r>
                <a:endParaRPr lang="en-US" altLang="zh-CN" dirty="0" smtClean="0">
                  <a:solidFill>
                    <a:srgbClr val="00B050"/>
                  </a:solidFill>
                </a:endParaRPr>
              </a:p>
              <a:p>
                <a:pPr indent="720725">
                  <a:lnSpc>
                    <a:spcPct val="90000"/>
                  </a:lnSpc>
                  <a:spcBef>
                    <a:spcPts val="0"/>
                  </a:spcBef>
                </a:pPr>
                <a:r>
                  <a:rPr lang="en-US" altLang="zh-CN" dirty="0" err="1" smtClean="0"/>
                  <a:t>cout</a:t>
                </a:r>
                <a:r>
                  <a:rPr lang="en-US" altLang="zh-CN" dirty="0" smtClean="0"/>
                  <a:t>&lt;&lt;n&lt;&lt;</a:t>
                </a:r>
                <a:r>
                  <a:rPr lang="en-US" altLang="zh-CN" dirty="0" smtClean="0">
                    <a:solidFill>
                      <a:schemeClr val="accent6">
                        <a:lumMod val="75000"/>
                      </a:schemeClr>
                    </a:solidFill>
                  </a:rPr>
                  <a:t>“ is not a prime number!”</a:t>
                </a:r>
                <a:r>
                  <a:rPr lang="en-US" altLang="zh-CN" dirty="0" smtClean="0"/>
                  <a:t>&lt;&lt;</a:t>
                </a:r>
                <a:r>
                  <a:rPr lang="en-US" altLang="zh-CN" dirty="0" err="1" smtClean="0"/>
                  <a:t>endl</a:t>
                </a:r>
                <a:r>
                  <a:rPr lang="en-US" altLang="zh-CN" dirty="0" smtClean="0"/>
                  <a:t>;</a:t>
                </a:r>
              </a:p>
              <a:p>
                <a:pPr indent="355600">
                  <a:lnSpc>
                    <a:spcPct val="90000"/>
                  </a:lnSpc>
                  <a:spcBef>
                    <a:spcPts val="0"/>
                  </a:spcBef>
                </a:pPr>
                <a:r>
                  <a:rPr lang="en-US" altLang="zh-CN" dirty="0" smtClean="0">
                    <a:solidFill>
                      <a:srgbClr val="0000FF"/>
                    </a:solidFill>
                  </a:rPr>
                  <a:t>else                              </a:t>
                </a:r>
                <a:r>
                  <a:rPr lang="en-US" altLang="zh-CN" dirty="0" smtClean="0">
                    <a:solidFill>
                      <a:srgbClr val="00B050"/>
                    </a:solidFill>
                  </a:rPr>
                  <a:t>//  for </a:t>
                </a:r>
                <a:r>
                  <a:rPr lang="zh-CN" altLang="en-US" dirty="0" smtClean="0">
                    <a:solidFill>
                      <a:srgbClr val="00B050"/>
                    </a:solidFill>
                  </a:rPr>
                  <a:t>循环正常结束</a:t>
                </a:r>
                <a:endParaRPr lang="en-US" altLang="zh-CN" dirty="0" smtClean="0">
                  <a:solidFill>
                    <a:srgbClr val="00B050"/>
                  </a:solidFill>
                </a:endParaRPr>
              </a:p>
              <a:p>
                <a:pPr indent="720725">
                  <a:lnSpc>
                    <a:spcPct val="90000"/>
                  </a:lnSpc>
                  <a:spcBef>
                    <a:spcPts val="0"/>
                  </a:spcBef>
                </a:pPr>
                <a:r>
                  <a:rPr lang="en-US" altLang="zh-CN" dirty="0" err="1"/>
                  <a:t>cout</a:t>
                </a:r>
                <a:r>
                  <a:rPr lang="en-US" altLang="zh-CN" dirty="0"/>
                  <a:t>&lt;&lt;n</a:t>
                </a:r>
                <a:r>
                  <a:rPr lang="en-US" altLang="zh-CN" dirty="0" smtClean="0"/>
                  <a:t>&lt;&lt;</a:t>
                </a:r>
                <a:r>
                  <a:rPr lang="en-US" altLang="zh-CN" dirty="0" smtClean="0">
                    <a:solidFill>
                      <a:schemeClr val="accent6">
                        <a:lumMod val="75000"/>
                      </a:schemeClr>
                    </a:solidFill>
                  </a:rPr>
                  <a:t>“ is a </a:t>
                </a:r>
                <a:r>
                  <a:rPr lang="en-US" altLang="zh-CN" dirty="0">
                    <a:solidFill>
                      <a:schemeClr val="accent6">
                        <a:lumMod val="75000"/>
                      </a:schemeClr>
                    </a:solidFill>
                  </a:rPr>
                  <a:t>prime number!”</a:t>
                </a:r>
                <a:r>
                  <a:rPr lang="en-US" altLang="zh-CN" dirty="0"/>
                  <a:t>&lt;&lt;</a:t>
                </a:r>
                <a:r>
                  <a:rPr lang="en-US" altLang="zh-CN" dirty="0" err="1"/>
                  <a:t>endl</a:t>
                </a:r>
                <a:r>
                  <a:rPr lang="en-US" altLang="zh-CN" dirty="0"/>
                  <a:t>;</a:t>
                </a:r>
              </a:p>
              <a:p>
                <a:pPr indent="355600">
                  <a:lnSpc>
                    <a:spcPct val="90000"/>
                  </a:lnSpc>
                  <a:spcBef>
                    <a:spcPts val="0"/>
                  </a:spcBef>
                </a:pPr>
                <a:r>
                  <a:rPr lang="en-US" altLang="zh-CN" dirty="0" smtClean="0">
                    <a:solidFill>
                      <a:srgbClr val="0000FF"/>
                    </a:solidFill>
                  </a:rPr>
                  <a:t>return</a:t>
                </a:r>
                <a:r>
                  <a:rPr lang="en-US" altLang="zh-CN" dirty="0" smtClean="0"/>
                  <a:t> 0;</a:t>
                </a:r>
              </a:p>
              <a:p>
                <a:pPr>
                  <a:lnSpc>
                    <a:spcPct val="90000"/>
                  </a:lnSpc>
                  <a:spcBef>
                    <a:spcPts val="0"/>
                  </a:spcBef>
                </a:pPr>
                <a:r>
                  <a:rPr lang="en-US" altLang="zh-CN" dirty="0" smtClean="0"/>
                  <a:t>}</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23528" y="908720"/>
                <a:ext cx="8496944" cy="5949279"/>
              </a:xfrm>
              <a:blipFill rotWithShape="0">
                <a:blip r:embed="rId2"/>
                <a:stretch>
                  <a:fillRect l="-933" t="-174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问题案例</a:t>
            </a:r>
          </a:p>
        </p:txBody>
      </p:sp>
      <p:sp>
        <p:nvSpPr>
          <p:cNvPr id="4" name="矩形 3"/>
          <p:cNvSpPr/>
          <p:nvPr/>
        </p:nvSpPr>
        <p:spPr>
          <a:xfrm>
            <a:off x="4283968" y="1556792"/>
            <a:ext cx="3168352" cy="51804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优化解决方案</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3275856" y="6165304"/>
            <a:ext cx="518457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000" dirty="0" err="1" smtClean="0">
                <a:solidFill>
                  <a:srgbClr val="FFFF00"/>
                </a:solidFill>
                <a:latin typeface="Arial" panose="020B0604020202020204" pitchFamily="34" charset="0"/>
                <a:ea typeface="微软雅黑" panose="020B0503020204020204" pitchFamily="34" charset="-122"/>
                <a:cs typeface="Arial" panose="020B0604020202020204" pitchFamily="34" charset="0"/>
              </a:rPr>
              <a:t>sqrt</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函数功能</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计算一个非负数的平方根</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37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23528" y="1038743"/>
                <a:ext cx="8496944" cy="5630617"/>
              </a:xfrm>
            </p:spPr>
            <p:txBody>
              <a:bodyPr/>
              <a:lstStyle/>
              <a:p>
                <a:r>
                  <a:rPr lang="en-US" altLang="zh-CN" b="1" dirty="0" smtClean="0"/>
                  <a:t>Case 2:</a:t>
                </a:r>
                <a:r>
                  <a:rPr lang="en-US" altLang="zh-CN" dirty="0" smtClean="0"/>
                  <a:t> </a:t>
                </a:r>
                <a:r>
                  <a:rPr lang="zh-CN" altLang="en-US" dirty="0" smtClean="0"/>
                  <a:t>利用以下公式计算圆周率 </a:t>
                </a:r>
                <a:r>
                  <a:rPr lang="el-GR" altLang="zh-CN" dirty="0" smtClean="0">
                    <a:solidFill>
                      <a:srgbClr val="FF0000"/>
                    </a:solidFill>
                    <a:latin typeface="微软雅黑" panose="020B0503020204020204" pitchFamily="34" charset="-122"/>
                  </a:rPr>
                  <a:t>π</a:t>
                </a:r>
                <a:r>
                  <a:rPr lang="en-US" altLang="zh-CN" dirty="0" smtClean="0"/>
                  <a:t> </a:t>
                </a:r>
                <a:r>
                  <a:rPr lang="zh-CN" altLang="en-US" dirty="0" smtClean="0"/>
                  <a:t>的近似值：</a:t>
                </a:r>
                <a:endParaRPr lang="en-US" altLang="zh-CN" dirty="0" smtClean="0"/>
              </a:p>
              <a:p>
                <a:pPr>
                  <a:spcAft>
                    <a:spcPts val="600"/>
                  </a:spcAft>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𝜋</m:t>
                          </m:r>
                        </m:num>
                        <m:den>
                          <m:r>
                            <a:rPr lang="en-US" altLang="zh-CN" b="0" i="1" smtClean="0">
                              <a:latin typeface="Cambria Math" panose="02040503050406030204" pitchFamily="18" charset="0"/>
                            </a:rPr>
                            <m:t>4</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5</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7</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9</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11</m:t>
                          </m:r>
                        </m:den>
                      </m:f>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p>
              <a:p>
                <a:pPr>
                  <a:spcAft>
                    <a:spcPts val="1200"/>
                  </a:spcAft>
                </a:pPr>
                <a:r>
                  <a:rPr lang="zh-CN" altLang="en-US" dirty="0" smtClean="0"/>
                  <a:t>直到</a:t>
                </a:r>
                <a:r>
                  <a:rPr lang="zh-CN" altLang="en-US" dirty="0"/>
                  <a:t>公式中右边最后</a:t>
                </a:r>
                <a:r>
                  <a:rPr lang="zh-CN" altLang="en-US" dirty="0" smtClean="0"/>
                  <a:t>一项的绝对值小于 </a:t>
                </a:r>
                <a:r>
                  <a:rPr lang="en-US" altLang="zh-CN" dirty="0" smtClean="0">
                    <a:solidFill>
                      <a:srgbClr val="FF0000"/>
                    </a:solidFill>
                  </a:rPr>
                  <a:t>10</a:t>
                </a:r>
                <a:r>
                  <a:rPr lang="en-US" altLang="zh-CN" baseline="30000" dirty="0" smtClean="0">
                    <a:solidFill>
                      <a:srgbClr val="FF0000"/>
                    </a:solidFill>
                  </a:rPr>
                  <a:t>-8</a:t>
                </a:r>
                <a:r>
                  <a:rPr lang="en-US" altLang="zh-CN" dirty="0" smtClean="0"/>
                  <a:t> </a:t>
                </a:r>
                <a:r>
                  <a:rPr lang="zh-CN" altLang="en-US" dirty="0" smtClean="0"/>
                  <a:t>时计算结束。</a:t>
                </a:r>
                <a:endParaRPr lang="en-US" altLang="zh-CN" dirty="0" smtClean="0"/>
              </a:p>
              <a:p>
                <a:r>
                  <a:rPr lang="zh-CN" altLang="en-US" b="1" dirty="0" smtClean="0"/>
                  <a:t>分析</a:t>
                </a:r>
                <a:r>
                  <a:rPr lang="en-US" altLang="zh-CN" b="1" dirty="0" smtClean="0"/>
                  <a:t>:</a:t>
                </a:r>
              </a:p>
              <a:p>
                <a:pPr>
                  <a:spcAft>
                    <a:spcPts val="1200"/>
                  </a:spcAft>
                </a:pPr>
                <a:r>
                  <a:rPr lang="zh-CN" altLang="en-US" dirty="0" smtClean="0"/>
                  <a:t>公式的右边可以看作一个</a:t>
                </a:r>
                <a:r>
                  <a:rPr lang="zh-CN" altLang="en-US" b="1" dirty="0" smtClean="0">
                    <a:solidFill>
                      <a:srgbClr val="FF0000"/>
                    </a:solidFill>
                  </a:rPr>
                  <a:t>求和过程</a:t>
                </a:r>
                <a:r>
                  <a:rPr lang="en-US" altLang="zh-CN" dirty="0" smtClean="0"/>
                  <a:t>:</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𝑠𝑢𝑚</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23528" y="1038743"/>
                <a:ext cx="8496944" cy="5630617"/>
              </a:xfrm>
              <a:blipFill rotWithShape="0">
                <a:blip r:embed="rId2"/>
                <a:stretch>
                  <a:fillRect l="-1076" t="-216"/>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问题案例</a:t>
            </a:r>
          </a:p>
        </p:txBody>
      </p:sp>
    </p:spTree>
    <p:extLst>
      <p:ext uri="{BB962C8B-B14F-4D97-AF65-F5344CB8AC3E}">
        <p14:creationId xmlns:p14="http://schemas.microsoft.com/office/powerpoint/2010/main" val="306129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其中</a:t>
                </a:r>
                <a:r>
                  <a:rPr lang="en-US" altLang="zh-CN" dirty="0" smtClean="0"/>
                  <a:t> </a:t>
                </a:r>
              </a:p>
              <a:p>
                <a:pPr>
                  <a:spcAft>
                    <a:spcPts val="12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oMath>
                  </m:oMathPara>
                </a14:m>
                <a:endParaRPr lang="en-US" altLang="zh-CN" dirty="0" smtClean="0"/>
              </a:p>
              <a:p>
                <a:pPr marL="342900" indent="-342900">
                  <a:buFont typeface="Wingdings" panose="05000000000000000000" pitchFamily="2" charset="2"/>
                  <a:buChar char="Ø"/>
                </a:pPr>
                <a:r>
                  <a:rPr lang="zh-CN" altLang="en-US" b="1" dirty="0" smtClean="0">
                    <a:solidFill>
                      <a:srgbClr val="FF0000"/>
                    </a:solidFill>
                  </a:rPr>
                  <a:t>求和过程何时终止 </a:t>
                </a:r>
                <a:r>
                  <a:rPr lang="en-US" altLang="zh-CN" b="1" dirty="0" smtClean="0">
                    <a:solidFill>
                      <a:srgbClr val="FF0000"/>
                    </a:solidFill>
                  </a:rPr>
                  <a:t>(n </a:t>
                </a:r>
                <a:r>
                  <a:rPr lang="zh-CN" altLang="en-US" b="1" dirty="0" smtClean="0">
                    <a:solidFill>
                      <a:srgbClr val="FF0000"/>
                    </a:solidFill>
                  </a:rPr>
                  <a:t>取何值时求和过程终止</a:t>
                </a:r>
                <a:r>
                  <a:rPr lang="en-US" altLang="zh-CN" b="1" dirty="0" smtClean="0">
                    <a:solidFill>
                      <a:srgbClr val="FF0000"/>
                    </a:solidFill>
                  </a:rPr>
                  <a:t>)?</a:t>
                </a:r>
              </a:p>
              <a:p>
                <a:pPr indent="354013">
                  <a:spcAft>
                    <a:spcPts val="1200"/>
                  </a:spcAft>
                </a:pPr>
                <a:r>
                  <a:rPr lang="zh-CN" altLang="en-US" dirty="0" smtClean="0"/>
                  <a:t>直到 </a:t>
                </a:r>
                <a:r>
                  <a:rPr lang="en-US" altLang="zh-CN" dirty="0" smtClean="0"/>
                  <a:t>|</a:t>
                </a:r>
                <a:r>
                  <a:rPr lang="en-US" altLang="zh-CN" i="1"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n</a:t>
                </a:r>
                <a:r>
                  <a:rPr lang="en-US" altLang="zh-CN" dirty="0" smtClean="0"/>
                  <a:t>|&lt;10</a:t>
                </a:r>
                <a:r>
                  <a:rPr lang="en-US" altLang="zh-CN" baseline="30000" dirty="0" smtClean="0"/>
                  <a:t>-8</a:t>
                </a:r>
                <a:endParaRPr lang="en-US" altLang="zh-CN" dirty="0" smtClean="0"/>
              </a:p>
              <a:p>
                <a:pPr marL="342900" indent="-342900">
                  <a:buFont typeface="Wingdings" panose="05000000000000000000" pitchFamily="2" charset="2"/>
                  <a:buChar char="Ø"/>
                </a:pPr>
                <a:r>
                  <a:rPr lang="zh-CN" altLang="en-US" b="1" dirty="0" smtClean="0">
                    <a:solidFill>
                      <a:srgbClr val="FF0000"/>
                    </a:solidFill>
                  </a:rPr>
                  <a:t>项的符号 </a:t>
                </a:r>
                <a:r>
                  <a:rPr lang="en-US" altLang="zh-CN" b="1" dirty="0" smtClean="0">
                    <a:solidFill>
                      <a:srgbClr val="FF0000"/>
                    </a:solidFill>
                  </a:rPr>
                  <a:t>(</a:t>
                </a:r>
                <a:r>
                  <a:rPr lang="zh-CN" altLang="en-US" b="1" dirty="0" smtClean="0">
                    <a:solidFill>
                      <a:srgbClr val="FF0000"/>
                    </a:solidFill>
                  </a:rPr>
                  <a:t>正或负</a:t>
                </a:r>
                <a:r>
                  <a:rPr lang="en-US" altLang="zh-CN" b="1" dirty="0" smtClean="0">
                    <a:solidFill>
                      <a:srgbClr val="FF0000"/>
                    </a:solidFill>
                  </a:rPr>
                  <a:t>) </a:t>
                </a:r>
                <a:r>
                  <a:rPr lang="zh-CN" altLang="en-US" b="1" dirty="0" smtClean="0">
                    <a:solidFill>
                      <a:srgbClr val="FF0000"/>
                    </a:solidFill>
                  </a:rPr>
                  <a:t>如何表示</a:t>
                </a:r>
                <a:r>
                  <a:rPr lang="en-US" altLang="zh-CN" b="1" dirty="0" smtClean="0">
                    <a:solidFill>
                      <a:srgbClr val="FF0000"/>
                    </a:solidFill>
                  </a:rPr>
                  <a:t>?</a:t>
                </a:r>
              </a:p>
              <a:p>
                <a:pPr marL="342900" indent="-342900">
                  <a:buFont typeface="Arial" panose="020B0604020202020204" pitchFamily="34" charset="0"/>
                  <a:buChar char="•"/>
                </a:pPr>
                <a:r>
                  <a:rPr lang="zh-CN" altLang="en-US" dirty="0" smtClean="0"/>
                  <a:t>引入一个</a:t>
                </a:r>
                <a:r>
                  <a:rPr lang="zh-CN" altLang="en-US" b="1" dirty="0" smtClean="0">
                    <a:solidFill>
                      <a:srgbClr val="0000FF"/>
                    </a:solidFill>
                  </a:rPr>
                  <a:t>符号标签</a:t>
                </a:r>
                <a:r>
                  <a:rPr lang="en-US" altLang="zh-CN" dirty="0" smtClean="0"/>
                  <a:t>, </a:t>
                </a:r>
                <a:r>
                  <a:rPr lang="zh-CN" altLang="en-US" dirty="0" smtClean="0"/>
                  <a:t>并将其初始化为 </a:t>
                </a:r>
                <a:r>
                  <a:rPr lang="en-US" altLang="zh-CN" dirty="0" smtClean="0"/>
                  <a:t>1:  </a:t>
                </a:r>
                <a:r>
                  <a:rPr lang="en-US" altLang="zh-CN" dirty="0" smtClean="0">
                    <a:solidFill>
                      <a:srgbClr val="0000FF"/>
                    </a:solidFill>
                  </a:rPr>
                  <a:t>sign</a:t>
                </a:r>
                <a:r>
                  <a:rPr lang="en-US" altLang="zh-CN" dirty="0" smtClean="0"/>
                  <a:t> = 1.0;</a:t>
                </a:r>
              </a:p>
              <a:p>
                <a:pPr marL="342900" indent="-34290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项 </a:t>
                </a:r>
                <a:r>
                  <a:rPr lang="en-US" altLang="zh-CN" i="1" dirty="0" err="1" smtClean="0">
                    <a:latin typeface="Times New Roman" panose="02020603050405020304" pitchFamily="18" charset="0"/>
                    <a:cs typeface="Times New Roman" panose="02020603050405020304" pitchFamily="18" charset="0"/>
                  </a:rPr>
                  <a:t>p</a:t>
                </a:r>
                <a:r>
                  <a:rPr lang="en-US" altLang="zh-CN" baseline="-25000" dirty="0" err="1" smtClean="0">
                    <a:latin typeface="Times New Roman" panose="02020603050405020304" pitchFamily="18" charset="0"/>
                    <a:cs typeface="Times New Roman" panose="02020603050405020304" pitchFamily="18" charset="0"/>
                  </a:rPr>
                  <a:t>n</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t>可表示为</a:t>
                </a:r>
                <a:r>
                  <a:rPr lang="en-US" altLang="zh-CN" dirty="0" smtClean="0"/>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n </a:t>
                </a:r>
                <a:r>
                  <a:rPr lang="en-US" altLang="zh-CN" baseline="-25000" dirty="0" smtClean="0">
                    <a:latin typeface="Times New Roman" panose="02020603050405020304" pitchFamily="18" charset="0"/>
                    <a:cs typeface="Times New Roman" panose="02020603050405020304" pitchFamily="18" charset="0"/>
                  </a:rPr>
                  <a:t> </a:t>
                </a:r>
                <a:r>
                  <a:rPr lang="en-US" altLang="zh-CN" dirty="0" smtClean="0"/>
                  <a:t>= </a:t>
                </a:r>
                <a:r>
                  <a:rPr lang="en-US" altLang="zh-CN" dirty="0" smtClean="0">
                    <a:solidFill>
                      <a:srgbClr val="0000FF"/>
                    </a:solidFill>
                  </a:rPr>
                  <a:t>sign</a:t>
                </a:r>
                <a:r>
                  <a:rPr lang="en-US" altLang="zh-CN" dirty="0" smtClean="0"/>
                  <a:t>/(2*n-1);</a:t>
                </a:r>
              </a:p>
              <a:p>
                <a:pPr marL="342900" indent="-342900">
                  <a:buFont typeface="Arial" panose="020B0604020202020204" pitchFamily="34" charset="0"/>
                  <a:buChar char="•"/>
                </a:pPr>
                <a:r>
                  <a:rPr lang="zh-CN" altLang="en-US" b="1" dirty="0" smtClean="0">
                    <a:solidFill>
                      <a:srgbClr val="0000FF"/>
                    </a:solidFill>
                  </a:rPr>
                  <a:t>逐项</a:t>
                </a:r>
                <a:r>
                  <a:rPr lang="zh-CN" altLang="en-US" dirty="0" smtClean="0"/>
                  <a:t>改变符号标签的值</a:t>
                </a:r>
                <a:r>
                  <a:rPr lang="en-US" altLang="zh-CN" dirty="0" smtClean="0"/>
                  <a:t>:  </a:t>
                </a:r>
                <a:r>
                  <a:rPr lang="en-US" altLang="zh-CN" dirty="0" smtClean="0">
                    <a:solidFill>
                      <a:srgbClr val="0000FF"/>
                    </a:solidFill>
                  </a:rPr>
                  <a:t>sign</a:t>
                </a:r>
                <a:r>
                  <a:rPr lang="en-US" altLang="zh-CN" dirty="0" smtClean="0"/>
                  <a:t> *= -1.0;</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76" t="-2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问题案例</a:t>
            </a:r>
          </a:p>
        </p:txBody>
      </p:sp>
      <p:sp>
        <p:nvSpPr>
          <p:cNvPr id="4" name="矩形标注 3"/>
          <p:cNvSpPr/>
          <p:nvPr/>
        </p:nvSpPr>
        <p:spPr>
          <a:xfrm>
            <a:off x="5940152" y="1196752"/>
            <a:ext cx="1512168" cy="504056"/>
          </a:xfrm>
          <a:prstGeom prst="wedgeRectCallout">
            <a:avLst>
              <a:gd name="adj1" fmla="val -77889"/>
              <a:gd name="adj2" fmla="val 4689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符号</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2154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lnSpc>
                <a:spcPct val="90000"/>
              </a:lnSpc>
              <a:spcBef>
                <a:spcPts val="0"/>
              </a:spcBef>
              <a:spcAft>
                <a:spcPts val="2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90000"/>
              </a:lnSpc>
              <a:spcBef>
                <a:spcPts val="0"/>
              </a:spcBef>
              <a:spcAft>
                <a:spcPts val="200"/>
              </a:spcAft>
            </a:pPr>
            <a:r>
              <a:rPr lang="en-US" altLang="zh-CN" sz="2000" dirty="0" smtClean="0">
                <a:solidFill>
                  <a:srgbClr val="FF3399"/>
                </a:solidFill>
              </a:rPr>
              <a:t>#include </a:t>
            </a:r>
            <a:r>
              <a:rPr lang="en-US" altLang="zh-CN" sz="2000" dirty="0" smtClean="0"/>
              <a:t>&lt;</a:t>
            </a:r>
            <a:r>
              <a:rPr lang="en-US" altLang="zh-CN" sz="2000" dirty="0" err="1" smtClean="0"/>
              <a:t>cmath</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包含</a:t>
            </a:r>
            <a:r>
              <a:rPr lang="zh-CN" altLang="en-US" sz="2000" dirty="0">
                <a:solidFill>
                  <a:srgbClr val="00B050"/>
                </a:solidFill>
              </a:rPr>
              <a:t>数学函数声明的头文件</a:t>
            </a:r>
            <a:endParaRPr lang="en-US" altLang="zh-CN" sz="2000" dirty="0" smtClean="0">
              <a:solidFill>
                <a:srgbClr val="00B050"/>
              </a:solidFill>
            </a:endParaRPr>
          </a:p>
          <a:p>
            <a:pPr>
              <a:lnSpc>
                <a:spcPct val="90000"/>
              </a:lnSpc>
              <a:spcBef>
                <a:spcPts val="0"/>
              </a:spcBef>
              <a:spcAft>
                <a:spcPts val="2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90000"/>
              </a:lnSpc>
              <a:spcBef>
                <a:spcPts val="0"/>
              </a:spcBef>
              <a:spcAft>
                <a:spcPts val="200"/>
              </a:spcAft>
            </a:pPr>
            <a:r>
              <a:rPr lang="en-US" altLang="zh-CN" sz="2000" dirty="0" err="1" smtClean="0">
                <a:solidFill>
                  <a:srgbClr val="0000FF"/>
                </a:solidFill>
              </a:rPr>
              <a:t>int</a:t>
            </a:r>
            <a:r>
              <a:rPr lang="en-US" altLang="zh-CN" sz="2000" dirty="0" smtClean="0"/>
              <a:t> main()</a:t>
            </a:r>
          </a:p>
          <a:p>
            <a:pPr>
              <a:lnSpc>
                <a:spcPct val="90000"/>
              </a:lnSpc>
              <a:spcBef>
                <a:spcPts val="0"/>
              </a:spcBef>
              <a:spcAft>
                <a:spcPts val="200"/>
              </a:spcAft>
            </a:pPr>
            <a:r>
              <a:rPr lang="en-US" altLang="zh-CN" sz="2000" dirty="0" smtClean="0"/>
              <a:t>{</a:t>
            </a:r>
          </a:p>
          <a:p>
            <a:pPr indent="354013">
              <a:lnSpc>
                <a:spcPct val="90000"/>
              </a:lnSpc>
              <a:spcBef>
                <a:spcPts val="0"/>
              </a:spcBef>
              <a:spcAft>
                <a:spcPts val="200"/>
              </a:spcAft>
            </a:pPr>
            <a:r>
              <a:rPr lang="en-US" altLang="zh-CN" sz="2000" dirty="0" err="1" smtClean="0">
                <a:solidFill>
                  <a:srgbClr val="0000FF"/>
                </a:solidFill>
              </a:rPr>
              <a:t>int</a:t>
            </a:r>
            <a:r>
              <a:rPr lang="en-US" altLang="zh-CN" sz="2000" dirty="0" smtClean="0"/>
              <a:t> n = 1;            </a:t>
            </a:r>
            <a:r>
              <a:rPr lang="en-US" altLang="zh-CN" sz="2000" dirty="0" smtClean="0">
                <a:solidFill>
                  <a:srgbClr val="00B050"/>
                </a:solidFill>
              </a:rPr>
              <a:t>// </a:t>
            </a:r>
            <a:r>
              <a:rPr lang="zh-CN" altLang="en-US" sz="2000" dirty="0" smtClean="0">
                <a:solidFill>
                  <a:srgbClr val="00B050"/>
                </a:solidFill>
              </a:rPr>
              <a:t>项索引值</a:t>
            </a:r>
            <a:endParaRPr lang="en-US" altLang="zh-CN" sz="2000" dirty="0" smtClean="0">
              <a:solidFill>
                <a:srgbClr val="00B050"/>
              </a:solidFill>
            </a:endParaRPr>
          </a:p>
          <a:p>
            <a:pPr indent="354013">
              <a:lnSpc>
                <a:spcPct val="90000"/>
              </a:lnSpc>
              <a:spcBef>
                <a:spcPts val="0"/>
              </a:spcBef>
              <a:spcAft>
                <a:spcPts val="200"/>
              </a:spcAft>
            </a:pPr>
            <a:r>
              <a:rPr lang="en-US" altLang="zh-CN" sz="2000" dirty="0" smtClean="0">
                <a:solidFill>
                  <a:srgbClr val="0000FF"/>
                </a:solidFill>
              </a:rPr>
              <a:t>double</a:t>
            </a:r>
            <a:r>
              <a:rPr lang="en-US" altLang="zh-CN" sz="2000" dirty="0" smtClean="0"/>
              <a:t> sign = 1.0, sum = 0.0, </a:t>
            </a:r>
            <a:r>
              <a:rPr lang="en-US" altLang="zh-CN" sz="2000" dirty="0" err="1" smtClean="0"/>
              <a:t>pn</a:t>
            </a:r>
            <a:r>
              <a:rPr lang="en-US" altLang="zh-CN" sz="2000" dirty="0" smtClean="0"/>
              <a:t> = 1.0;   </a:t>
            </a:r>
            <a:r>
              <a:rPr lang="en-US" altLang="zh-CN" sz="2000" dirty="0" smtClean="0">
                <a:solidFill>
                  <a:srgbClr val="00B050"/>
                </a:solidFill>
              </a:rPr>
              <a:t>// </a:t>
            </a:r>
            <a:r>
              <a:rPr lang="zh-CN" altLang="en-US" sz="2000" dirty="0" smtClean="0">
                <a:solidFill>
                  <a:srgbClr val="00B050"/>
                </a:solidFill>
              </a:rPr>
              <a:t>符号标签</a:t>
            </a:r>
            <a:r>
              <a:rPr lang="en-US" altLang="zh-CN" sz="2000" dirty="0" smtClean="0">
                <a:solidFill>
                  <a:srgbClr val="00B050"/>
                </a:solidFill>
              </a:rPr>
              <a:t>, </a:t>
            </a:r>
            <a:r>
              <a:rPr lang="zh-CN" altLang="en-US" sz="2000" dirty="0" smtClean="0">
                <a:solidFill>
                  <a:srgbClr val="00B050"/>
                </a:solidFill>
              </a:rPr>
              <a:t>初始化为 </a:t>
            </a:r>
            <a:r>
              <a:rPr lang="en-US" altLang="zh-CN" sz="2000" dirty="0" smtClean="0">
                <a:solidFill>
                  <a:srgbClr val="00B050"/>
                </a:solidFill>
              </a:rPr>
              <a:t>1</a:t>
            </a:r>
          </a:p>
          <a:p>
            <a:pPr indent="354013">
              <a:lnSpc>
                <a:spcPct val="90000"/>
              </a:lnSpc>
              <a:spcBef>
                <a:spcPts val="0"/>
              </a:spcBef>
              <a:spcAft>
                <a:spcPts val="200"/>
              </a:spcAft>
            </a:pPr>
            <a:r>
              <a:rPr lang="en-US" altLang="zh-CN" sz="2000" dirty="0" smtClean="0">
                <a:solidFill>
                  <a:srgbClr val="0000FF"/>
                </a:solidFill>
              </a:rPr>
              <a:t>while</a:t>
            </a:r>
            <a:r>
              <a:rPr lang="en-US" altLang="zh-CN" sz="2000" dirty="0" smtClean="0"/>
              <a:t>(</a:t>
            </a:r>
            <a:r>
              <a:rPr lang="en-US" altLang="zh-CN" sz="2000" dirty="0" err="1" smtClean="0">
                <a:solidFill>
                  <a:srgbClr val="FF0000"/>
                </a:solidFill>
              </a:rPr>
              <a:t>fabs</a:t>
            </a:r>
            <a:r>
              <a:rPr lang="en-US" altLang="zh-CN" sz="2000" dirty="0" smtClean="0"/>
              <a:t>(</a:t>
            </a:r>
            <a:r>
              <a:rPr lang="en-US" altLang="zh-CN" sz="2000" dirty="0" err="1" smtClean="0"/>
              <a:t>pn</a:t>
            </a:r>
            <a:r>
              <a:rPr lang="en-US" altLang="zh-CN" sz="2000" dirty="0" smtClean="0"/>
              <a:t>)&gt;=</a:t>
            </a:r>
            <a:r>
              <a:rPr lang="en-US" altLang="zh-CN" sz="2000" dirty="0" smtClean="0">
                <a:solidFill>
                  <a:srgbClr val="FF0000"/>
                </a:solidFill>
              </a:rPr>
              <a:t>1e-8</a:t>
            </a:r>
            <a:r>
              <a:rPr lang="en-US" altLang="zh-CN" sz="2000" dirty="0" smtClean="0"/>
              <a:t>)     </a:t>
            </a:r>
            <a:r>
              <a:rPr lang="en-US" altLang="zh-CN" sz="2000" dirty="0" smtClean="0">
                <a:solidFill>
                  <a:srgbClr val="00B050"/>
                </a:solidFill>
              </a:rPr>
              <a:t>// </a:t>
            </a:r>
            <a:r>
              <a:rPr lang="en-US" altLang="zh-CN" sz="2000" dirty="0" err="1" smtClean="0">
                <a:solidFill>
                  <a:srgbClr val="00B050"/>
                </a:solidFill>
              </a:rPr>
              <a:t>fabs</a:t>
            </a:r>
            <a:r>
              <a:rPr lang="en-US" altLang="zh-CN" sz="2000" dirty="0" smtClean="0">
                <a:solidFill>
                  <a:srgbClr val="00B050"/>
                </a:solidFill>
              </a:rPr>
              <a:t> </a:t>
            </a:r>
            <a:r>
              <a:rPr lang="zh-CN" altLang="en-US" sz="2000" dirty="0" smtClean="0">
                <a:solidFill>
                  <a:srgbClr val="00B050"/>
                </a:solidFill>
              </a:rPr>
              <a:t>函数功能</a:t>
            </a:r>
            <a:r>
              <a:rPr lang="en-US" altLang="zh-CN" sz="2000" dirty="0" smtClean="0">
                <a:solidFill>
                  <a:srgbClr val="00B050"/>
                </a:solidFill>
              </a:rPr>
              <a:t>: </a:t>
            </a:r>
            <a:r>
              <a:rPr lang="zh-CN" altLang="en-US" sz="2000" dirty="0" smtClean="0">
                <a:solidFill>
                  <a:srgbClr val="00B050"/>
                </a:solidFill>
              </a:rPr>
              <a:t>计算一个数的绝对值</a:t>
            </a:r>
            <a:endParaRPr lang="en-US" altLang="zh-CN" sz="2000" dirty="0" smtClean="0">
              <a:solidFill>
                <a:srgbClr val="00B050"/>
              </a:solidFill>
            </a:endParaRPr>
          </a:p>
          <a:p>
            <a:pPr indent="354013">
              <a:lnSpc>
                <a:spcPct val="90000"/>
              </a:lnSpc>
              <a:spcBef>
                <a:spcPts val="0"/>
              </a:spcBef>
              <a:spcAft>
                <a:spcPts val="200"/>
              </a:spcAft>
            </a:pPr>
            <a:r>
              <a:rPr lang="en-US" altLang="zh-CN" sz="2000" dirty="0" smtClean="0"/>
              <a:t>{</a:t>
            </a:r>
          </a:p>
          <a:p>
            <a:pPr indent="717550">
              <a:lnSpc>
                <a:spcPct val="90000"/>
              </a:lnSpc>
              <a:spcBef>
                <a:spcPts val="0"/>
              </a:spcBef>
              <a:spcAft>
                <a:spcPts val="200"/>
              </a:spcAft>
            </a:pPr>
            <a:r>
              <a:rPr lang="en-US" altLang="zh-CN" sz="2000" dirty="0" smtClean="0"/>
              <a:t>sum += pn;                </a:t>
            </a:r>
            <a:r>
              <a:rPr lang="en-US" altLang="zh-CN" sz="2000" dirty="0" smtClean="0">
                <a:solidFill>
                  <a:srgbClr val="00B050"/>
                </a:solidFill>
              </a:rPr>
              <a:t>// </a:t>
            </a:r>
            <a:r>
              <a:rPr lang="zh-CN" altLang="en-US" sz="2000" dirty="0" smtClean="0">
                <a:solidFill>
                  <a:srgbClr val="00B050"/>
                </a:solidFill>
              </a:rPr>
              <a:t>执行求和操作</a:t>
            </a:r>
            <a:endParaRPr lang="en-US" altLang="zh-CN" sz="2000" dirty="0" smtClean="0">
              <a:solidFill>
                <a:srgbClr val="00B050"/>
              </a:solidFill>
            </a:endParaRPr>
          </a:p>
          <a:p>
            <a:pPr indent="717550">
              <a:lnSpc>
                <a:spcPct val="90000"/>
              </a:lnSpc>
              <a:spcBef>
                <a:spcPts val="0"/>
              </a:spcBef>
              <a:spcAft>
                <a:spcPts val="200"/>
              </a:spcAft>
            </a:pPr>
            <a:r>
              <a:rPr lang="en-US" altLang="zh-CN" sz="2000" dirty="0" smtClean="0"/>
              <a:t>++n;                           </a:t>
            </a:r>
            <a:r>
              <a:rPr lang="en-US" altLang="zh-CN" sz="2000" dirty="0" smtClean="0">
                <a:solidFill>
                  <a:srgbClr val="00B050"/>
                </a:solidFill>
              </a:rPr>
              <a:t>// </a:t>
            </a:r>
            <a:r>
              <a:rPr lang="zh-CN" altLang="en-US" sz="2000" dirty="0" smtClean="0">
                <a:solidFill>
                  <a:srgbClr val="00B050"/>
                </a:solidFill>
              </a:rPr>
              <a:t>增加项索引值</a:t>
            </a:r>
            <a:endParaRPr lang="en-US" altLang="zh-CN" sz="2000" dirty="0" smtClean="0">
              <a:solidFill>
                <a:srgbClr val="00B050"/>
              </a:solidFill>
            </a:endParaRPr>
          </a:p>
          <a:p>
            <a:pPr indent="717550">
              <a:lnSpc>
                <a:spcPct val="90000"/>
              </a:lnSpc>
              <a:spcBef>
                <a:spcPts val="0"/>
              </a:spcBef>
              <a:spcAft>
                <a:spcPts val="200"/>
              </a:spcAft>
            </a:pPr>
            <a:r>
              <a:rPr lang="en-US" altLang="zh-CN" sz="2000" dirty="0" smtClean="0"/>
              <a:t>sign *= -1.0;               </a:t>
            </a:r>
            <a:r>
              <a:rPr lang="en-US" altLang="zh-CN" sz="2000" dirty="0" smtClean="0">
                <a:solidFill>
                  <a:srgbClr val="00B050"/>
                </a:solidFill>
              </a:rPr>
              <a:t>// </a:t>
            </a:r>
            <a:r>
              <a:rPr lang="zh-CN" altLang="en-US" sz="2000" dirty="0" smtClean="0">
                <a:solidFill>
                  <a:srgbClr val="00B050"/>
                </a:solidFill>
              </a:rPr>
              <a:t>改变符号标签的值</a:t>
            </a:r>
            <a:endParaRPr lang="en-US" altLang="zh-CN" sz="2000" dirty="0" smtClean="0">
              <a:solidFill>
                <a:srgbClr val="00B050"/>
              </a:solidFill>
            </a:endParaRPr>
          </a:p>
          <a:p>
            <a:pPr indent="717550">
              <a:lnSpc>
                <a:spcPct val="90000"/>
              </a:lnSpc>
              <a:spcBef>
                <a:spcPts val="0"/>
              </a:spcBef>
              <a:spcAft>
                <a:spcPts val="200"/>
              </a:spcAft>
            </a:pPr>
            <a:r>
              <a:rPr lang="en-US" altLang="zh-CN" sz="2000" dirty="0" smtClean="0"/>
              <a:t>pn = sign/(2*n-1);      </a:t>
            </a:r>
            <a:r>
              <a:rPr lang="en-US" altLang="zh-CN" sz="2000" dirty="0" smtClean="0">
                <a:solidFill>
                  <a:srgbClr val="00B050"/>
                </a:solidFill>
              </a:rPr>
              <a:t>// </a:t>
            </a:r>
            <a:r>
              <a:rPr lang="zh-CN" altLang="en-US" sz="2000" dirty="0" smtClean="0">
                <a:solidFill>
                  <a:srgbClr val="00B050"/>
                </a:solidFill>
              </a:rPr>
              <a:t>计算下一项的值</a:t>
            </a:r>
            <a:endParaRPr lang="en-US" altLang="zh-CN" sz="2000" dirty="0" smtClean="0">
              <a:solidFill>
                <a:srgbClr val="00B050"/>
              </a:solidFill>
            </a:endParaRPr>
          </a:p>
          <a:p>
            <a:pPr indent="354013">
              <a:lnSpc>
                <a:spcPct val="90000"/>
              </a:lnSpc>
              <a:spcBef>
                <a:spcPts val="0"/>
              </a:spcBef>
              <a:spcAft>
                <a:spcPts val="200"/>
              </a:spcAft>
            </a:pPr>
            <a:r>
              <a:rPr lang="en-US" altLang="zh-CN" sz="2000" dirty="0" smtClean="0"/>
              <a:t>}</a:t>
            </a:r>
          </a:p>
          <a:p>
            <a:pPr indent="354013">
              <a:lnSpc>
                <a:spcPct val="90000"/>
              </a:lnSpc>
              <a:spcBef>
                <a:spcPts val="0"/>
              </a:spcBef>
              <a:spcAft>
                <a:spcPts val="200"/>
              </a:spcAft>
            </a:pPr>
            <a:r>
              <a:rPr lang="en-US" altLang="zh-CN" sz="2000" dirty="0" smtClean="0"/>
              <a:t>sum *= 4;                        </a:t>
            </a:r>
            <a:r>
              <a:rPr lang="en-US" altLang="zh-CN" sz="2000" dirty="0" smtClean="0">
                <a:solidFill>
                  <a:srgbClr val="00B050"/>
                </a:solidFill>
              </a:rPr>
              <a:t>// </a:t>
            </a:r>
            <a:r>
              <a:rPr lang="zh-CN" altLang="en-US" sz="2000" dirty="0" smtClean="0">
                <a:solidFill>
                  <a:srgbClr val="00B050"/>
                </a:solidFill>
              </a:rPr>
              <a:t>计算圆周率 </a:t>
            </a:r>
            <a:r>
              <a:rPr lang="el-GR" altLang="zh-CN" sz="2000" dirty="0" smtClean="0">
                <a:solidFill>
                  <a:srgbClr val="00B050"/>
                </a:solidFill>
              </a:rPr>
              <a:t>π</a:t>
            </a:r>
            <a:r>
              <a:rPr lang="en-US" altLang="zh-CN" sz="2000" dirty="0" smtClean="0">
                <a:solidFill>
                  <a:srgbClr val="00B050"/>
                </a:solidFill>
              </a:rPr>
              <a:t> </a:t>
            </a:r>
            <a:r>
              <a:rPr lang="zh-CN" altLang="en-US" sz="2000" dirty="0" smtClean="0">
                <a:solidFill>
                  <a:srgbClr val="00B050"/>
                </a:solidFill>
              </a:rPr>
              <a:t>的值</a:t>
            </a:r>
            <a:endParaRPr lang="en-US" altLang="zh-CN" sz="2000" dirty="0" smtClean="0">
              <a:solidFill>
                <a:srgbClr val="00B050"/>
              </a:solidFill>
            </a:endParaRPr>
          </a:p>
          <a:p>
            <a:pPr indent="354013">
              <a:lnSpc>
                <a:spcPct val="90000"/>
              </a:lnSpc>
              <a:spcBef>
                <a:spcPts val="0"/>
              </a:spcBef>
              <a:spcAft>
                <a:spcPts val="2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“The approximate value is ”</a:t>
            </a:r>
            <a:r>
              <a:rPr lang="en-US" altLang="zh-CN" sz="2000" dirty="0" smtClean="0"/>
              <a:t>&lt;&lt;sum&lt;&lt;</a:t>
            </a:r>
            <a:r>
              <a:rPr lang="en-US" altLang="zh-CN" sz="2000" dirty="0" err="1" smtClean="0"/>
              <a:t>endl</a:t>
            </a:r>
            <a:r>
              <a:rPr lang="en-US" altLang="zh-CN" sz="2000" dirty="0" smtClean="0"/>
              <a:t>;</a:t>
            </a:r>
          </a:p>
          <a:p>
            <a:pPr indent="354013">
              <a:lnSpc>
                <a:spcPct val="90000"/>
              </a:lnSpc>
              <a:spcBef>
                <a:spcPts val="0"/>
              </a:spcBef>
              <a:spcAft>
                <a:spcPts val="200"/>
              </a:spcAft>
            </a:pPr>
            <a:r>
              <a:rPr lang="en-US" altLang="zh-CN" sz="2000" dirty="0" smtClean="0">
                <a:solidFill>
                  <a:srgbClr val="0000FF"/>
                </a:solidFill>
              </a:rPr>
              <a:t>return</a:t>
            </a:r>
            <a:r>
              <a:rPr lang="en-US" altLang="zh-CN" sz="2000" dirty="0" smtClean="0"/>
              <a:t> 0;</a:t>
            </a:r>
          </a:p>
          <a:p>
            <a:pPr>
              <a:lnSpc>
                <a:spcPct val="90000"/>
              </a:lnSpc>
              <a:spcBef>
                <a:spcPts val="0"/>
              </a:spcBef>
              <a:spcAft>
                <a:spcPts val="2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zh-CN" altLang="en-US" dirty="0"/>
              <a:t>问题案例</a:t>
            </a:r>
          </a:p>
        </p:txBody>
      </p:sp>
      <p:sp>
        <p:nvSpPr>
          <p:cNvPr id="4" name="矩形 3"/>
          <p:cNvSpPr/>
          <p:nvPr/>
        </p:nvSpPr>
        <p:spPr>
          <a:xfrm>
            <a:off x="1907704" y="6021287"/>
            <a:ext cx="5760640" cy="5451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latin typeface="Arial" panose="020B0604020202020204" pitchFamily="34" charset="0"/>
                <a:ea typeface="微软雅黑" panose="020B0503020204020204" pitchFamily="34" charset="-122"/>
                <a:cs typeface="Arial" panose="020B0604020202020204" pitchFamily="34" charset="0"/>
              </a:rPr>
              <a:t>用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for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或</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do while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语句</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如何解决该问题</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105" y="5229200"/>
            <a:ext cx="1337223" cy="1337223"/>
          </a:xfrm>
          <a:prstGeom prst="rect">
            <a:avLst/>
          </a:prstGeom>
        </p:spPr>
      </p:pic>
    </p:spTree>
    <p:extLst>
      <p:ext uri="{BB962C8B-B14F-4D97-AF65-F5344CB8AC3E}">
        <p14:creationId xmlns:p14="http://schemas.microsoft.com/office/powerpoint/2010/main" val="189094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pPr>
              <a:spcAft>
                <a:spcPts val="600"/>
              </a:spcAft>
            </a:pPr>
            <a:r>
              <a:rPr lang="zh-CN" altLang="en-US" b="1" dirty="0" smtClean="0"/>
              <a:t>例</a:t>
            </a:r>
            <a:r>
              <a:rPr lang="en-US" altLang="zh-CN" b="1" dirty="0" smtClean="0"/>
              <a:t>: </a:t>
            </a:r>
            <a:r>
              <a:rPr lang="zh-CN" altLang="en-US" dirty="0" smtClean="0"/>
              <a:t>计算两个数中的最大值。</a:t>
            </a:r>
            <a:endParaRPr lang="en-US" altLang="zh-CN" dirty="0" smtClean="0"/>
          </a:p>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0"/>
              </a:spcBef>
            </a:pPr>
            <a:r>
              <a:rPr lang="en-US" altLang="zh-CN" dirty="0" smtClean="0"/>
              <a:t>{</a:t>
            </a:r>
          </a:p>
          <a:p>
            <a:pPr indent="358775">
              <a:lnSpc>
                <a:spcPct val="100000"/>
              </a:lnSpc>
              <a:spcBef>
                <a:spcPts val="0"/>
              </a:spcBef>
            </a:pPr>
            <a:r>
              <a:rPr lang="en-US" altLang="zh-CN" dirty="0" smtClean="0">
                <a:solidFill>
                  <a:srgbClr val="0000FF"/>
                </a:solidFill>
              </a:rPr>
              <a:t>double</a:t>
            </a:r>
            <a:r>
              <a:rPr lang="en-US" altLang="zh-CN" dirty="0" smtClean="0"/>
              <a:t> num1, num2, </a:t>
            </a:r>
            <a:r>
              <a:rPr lang="en-US" altLang="zh-CN" dirty="0" err="1" smtClean="0"/>
              <a:t>maxValue</a:t>
            </a:r>
            <a:r>
              <a:rPr lang="en-US" altLang="zh-CN" dirty="0" smtClean="0"/>
              <a:t>;</a:t>
            </a: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“Please input two numbers: ”</a:t>
            </a:r>
            <a:r>
              <a:rPr lang="en-US" altLang="zh-CN" dirty="0" smtClean="0"/>
              <a:t>;     </a:t>
            </a:r>
            <a:r>
              <a:rPr lang="en-US" altLang="zh-CN" dirty="0" smtClean="0">
                <a:solidFill>
                  <a:srgbClr val="00B050"/>
                </a:solidFill>
              </a:rPr>
              <a:t>// </a:t>
            </a:r>
            <a:r>
              <a:rPr lang="zh-CN" altLang="en-US" dirty="0" smtClean="0">
                <a:solidFill>
                  <a:srgbClr val="00B050"/>
                </a:solidFill>
              </a:rPr>
              <a:t>打印提示信息</a:t>
            </a:r>
            <a:endParaRPr lang="en-US" altLang="zh-CN" dirty="0" smtClean="0">
              <a:solidFill>
                <a:srgbClr val="00B050"/>
              </a:solidFill>
            </a:endParaRPr>
          </a:p>
          <a:p>
            <a:pPr indent="358775">
              <a:lnSpc>
                <a:spcPct val="100000"/>
              </a:lnSpc>
              <a:spcBef>
                <a:spcPts val="0"/>
              </a:spcBef>
            </a:pPr>
            <a:r>
              <a:rPr lang="en-US" altLang="zh-CN" dirty="0" err="1" smtClean="0"/>
              <a:t>cin</a:t>
            </a:r>
            <a:r>
              <a:rPr lang="en-US" altLang="zh-CN" dirty="0" smtClean="0"/>
              <a:t>&gt;&gt;num1&gt;&gt;num2;    </a:t>
            </a:r>
            <a:r>
              <a:rPr lang="en-US" altLang="zh-CN" dirty="0" smtClean="0">
                <a:solidFill>
                  <a:srgbClr val="00B050"/>
                </a:solidFill>
              </a:rPr>
              <a:t>// </a:t>
            </a:r>
            <a:r>
              <a:rPr lang="zh-CN" altLang="en-US" dirty="0" smtClean="0">
                <a:solidFill>
                  <a:srgbClr val="00B050"/>
                </a:solidFill>
              </a:rPr>
              <a:t>从键盘输入两个数</a:t>
            </a:r>
            <a:endParaRPr lang="en-US" altLang="zh-CN" dirty="0" smtClean="0">
              <a:solidFill>
                <a:srgbClr val="00B050"/>
              </a:solidFill>
            </a:endParaRPr>
          </a:p>
          <a:p>
            <a:pPr indent="358775">
              <a:lnSpc>
                <a:spcPct val="100000"/>
              </a:lnSpc>
              <a:spcBef>
                <a:spcPts val="0"/>
              </a:spcBef>
            </a:pPr>
            <a:r>
              <a:rPr lang="en-US" altLang="zh-CN" dirty="0" err="1" smtClean="0"/>
              <a:t>maxValue</a:t>
            </a:r>
            <a:r>
              <a:rPr lang="en-US" altLang="zh-CN" dirty="0" smtClean="0"/>
              <a:t> = num1;      </a:t>
            </a:r>
            <a:r>
              <a:rPr lang="en-US" altLang="zh-CN" dirty="0" smtClean="0">
                <a:solidFill>
                  <a:srgbClr val="00B050"/>
                </a:solidFill>
              </a:rPr>
              <a:t>// </a:t>
            </a:r>
            <a:r>
              <a:rPr lang="zh-CN" altLang="en-US" dirty="0" smtClean="0">
                <a:solidFill>
                  <a:srgbClr val="00B050"/>
                </a:solidFill>
              </a:rPr>
              <a:t>假定</a:t>
            </a:r>
            <a:r>
              <a:rPr lang="en-US" altLang="zh-CN" dirty="0" smtClean="0">
                <a:solidFill>
                  <a:srgbClr val="00B050"/>
                </a:solidFill>
              </a:rPr>
              <a:t>num1</a:t>
            </a:r>
            <a:r>
              <a:rPr lang="zh-CN" altLang="en-US" dirty="0" smtClean="0">
                <a:solidFill>
                  <a:srgbClr val="00B050"/>
                </a:solidFill>
              </a:rPr>
              <a:t>为当前最大值</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if</a:t>
            </a:r>
            <a:r>
              <a:rPr lang="en-US" altLang="zh-CN" b="1" dirty="0" smtClean="0">
                <a:solidFill>
                  <a:srgbClr val="FF0000"/>
                </a:solidFill>
              </a:rPr>
              <a:t>(</a:t>
            </a:r>
            <a:r>
              <a:rPr lang="en-US" altLang="zh-CN" dirty="0" smtClean="0"/>
              <a:t>num2&gt;</a:t>
            </a:r>
            <a:r>
              <a:rPr lang="en-US" altLang="zh-CN" dirty="0" err="1" smtClean="0"/>
              <a:t>maxValue</a:t>
            </a:r>
            <a:r>
              <a:rPr lang="en-US" altLang="zh-CN" b="1" dirty="0" smtClean="0">
                <a:solidFill>
                  <a:srgbClr val="FF0000"/>
                </a:solidFill>
              </a:rPr>
              <a:t>)</a:t>
            </a:r>
            <a:r>
              <a:rPr lang="en-US" altLang="zh-CN" dirty="0" smtClean="0"/>
              <a:t>     </a:t>
            </a:r>
            <a:r>
              <a:rPr lang="en-US" altLang="zh-CN" dirty="0" smtClean="0">
                <a:solidFill>
                  <a:srgbClr val="00B050"/>
                </a:solidFill>
              </a:rPr>
              <a:t>// if </a:t>
            </a:r>
            <a:r>
              <a:rPr lang="zh-CN" altLang="en-US" dirty="0" smtClean="0">
                <a:solidFill>
                  <a:srgbClr val="00B050"/>
                </a:solidFill>
              </a:rPr>
              <a:t>语句</a:t>
            </a:r>
            <a:r>
              <a:rPr lang="en-US" altLang="zh-CN" dirty="0" smtClean="0">
                <a:solidFill>
                  <a:srgbClr val="00B050"/>
                </a:solidFill>
              </a:rPr>
              <a:t>: </a:t>
            </a:r>
            <a:r>
              <a:rPr lang="zh-CN" altLang="en-US" dirty="0" smtClean="0">
                <a:solidFill>
                  <a:srgbClr val="00B050"/>
                </a:solidFill>
              </a:rPr>
              <a:t>比较</a:t>
            </a:r>
            <a:r>
              <a:rPr lang="en-US" altLang="zh-CN" dirty="0" smtClean="0">
                <a:solidFill>
                  <a:srgbClr val="00B050"/>
                </a:solidFill>
              </a:rPr>
              <a:t>num2</a:t>
            </a:r>
            <a:r>
              <a:rPr lang="zh-CN" altLang="en-US" dirty="0" smtClean="0">
                <a:solidFill>
                  <a:srgbClr val="00B050"/>
                </a:solidFill>
              </a:rPr>
              <a:t>与当前最大值</a:t>
            </a:r>
            <a:endParaRPr lang="en-US" altLang="zh-CN" dirty="0" smtClean="0">
              <a:solidFill>
                <a:srgbClr val="00B050"/>
              </a:solidFill>
            </a:endParaRPr>
          </a:p>
          <a:p>
            <a:pPr indent="717550">
              <a:lnSpc>
                <a:spcPct val="100000"/>
              </a:lnSpc>
              <a:spcBef>
                <a:spcPts val="0"/>
              </a:spcBef>
            </a:pPr>
            <a:r>
              <a:rPr lang="en-US" altLang="zh-CN" dirty="0" err="1" smtClean="0"/>
              <a:t>maxValue</a:t>
            </a:r>
            <a:r>
              <a:rPr lang="en-US" altLang="zh-CN" dirty="0" smtClean="0"/>
              <a:t> = num2;  </a:t>
            </a:r>
            <a:r>
              <a:rPr lang="en-US" altLang="zh-CN" dirty="0" smtClean="0">
                <a:solidFill>
                  <a:srgbClr val="00B050"/>
                </a:solidFill>
              </a:rPr>
              <a:t>// num2</a:t>
            </a:r>
            <a:r>
              <a:rPr lang="zh-CN" altLang="en-US" dirty="0" smtClean="0">
                <a:solidFill>
                  <a:srgbClr val="00B050"/>
                </a:solidFill>
              </a:rPr>
              <a:t>为最大值</a:t>
            </a:r>
            <a:endParaRPr lang="en-US" altLang="zh-CN" dirty="0" smtClean="0">
              <a:solidFill>
                <a:srgbClr val="00B050"/>
              </a:solidFill>
            </a:endParaRP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a:t>
            </a:r>
            <a:r>
              <a:rPr lang="en-US" altLang="zh-CN" dirty="0" err="1" smtClean="0">
                <a:solidFill>
                  <a:schemeClr val="accent6">
                    <a:lumMod val="75000"/>
                  </a:schemeClr>
                </a:solidFill>
              </a:rPr>
              <a:t>maxValue</a:t>
            </a:r>
            <a:r>
              <a:rPr lang="en-US" altLang="zh-CN" dirty="0" smtClean="0">
                <a:solidFill>
                  <a:schemeClr val="accent6">
                    <a:lumMod val="75000"/>
                  </a:schemeClr>
                </a:solidFill>
              </a:rPr>
              <a:t> = ”</a:t>
            </a:r>
            <a:r>
              <a:rPr lang="en-US" altLang="zh-CN" dirty="0" smtClean="0"/>
              <a:t>&lt;&lt;</a:t>
            </a:r>
            <a:r>
              <a:rPr lang="en-US" altLang="zh-CN" dirty="0" err="1" smtClean="0"/>
              <a:t>maxValue</a:t>
            </a:r>
            <a:r>
              <a:rPr lang="en-US" altLang="zh-CN" dirty="0" smtClean="0"/>
              <a:t>&lt;&lt;</a:t>
            </a:r>
            <a:r>
              <a:rPr lang="en-US" altLang="zh-CN" dirty="0" err="1" smtClean="0"/>
              <a:t>endl</a:t>
            </a:r>
            <a:r>
              <a:rPr lang="en-US" altLang="zh-CN" dirty="0" smtClean="0"/>
              <a:t>;  </a:t>
            </a:r>
            <a:r>
              <a:rPr lang="en-US" altLang="zh-CN" dirty="0" smtClean="0">
                <a:solidFill>
                  <a:srgbClr val="00B050"/>
                </a:solidFill>
              </a:rPr>
              <a:t>// </a:t>
            </a:r>
            <a:r>
              <a:rPr lang="zh-CN" altLang="en-US" dirty="0" smtClean="0">
                <a:solidFill>
                  <a:srgbClr val="00B050"/>
                </a:solidFill>
              </a:rPr>
              <a:t>打印结果</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grpSp>
        <p:nvGrpSpPr>
          <p:cNvPr id="4" name="组合 3"/>
          <p:cNvGrpSpPr/>
          <p:nvPr/>
        </p:nvGrpSpPr>
        <p:grpSpPr>
          <a:xfrm>
            <a:off x="7164288" y="5949280"/>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Ch04_01</a:t>
              </a:r>
              <a:endParaRPr lang="zh-CN" altLang="en-US" sz="2400" b="1" dirty="0">
                <a:solidFill>
                  <a:schemeClr val="bg1"/>
                </a:solidFill>
              </a:endParaRPr>
            </a:p>
          </p:txBody>
        </p:sp>
      </p:grpSp>
    </p:spTree>
    <p:extLst>
      <p:ext uri="{BB962C8B-B14F-4D97-AF65-F5344CB8AC3E}">
        <p14:creationId xmlns:p14="http://schemas.microsoft.com/office/powerpoint/2010/main" val="231067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randombar(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b="1" dirty="0" smtClean="0"/>
                  <a:t>Case 3</a:t>
                </a:r>
                <a:r>
                  <a:rPr lang="en-US" altLang="zh-CN" dirty="0" smtClean="0"/>
                  <a:t>: </a:t>
                </a:r>
                <a:r>
                  <a:rPr lang="zh-CN" altLang="en-US" dirty="0" smtClean="0"/>
                  <a:t>利用以下公式计算自然底数</a:t>
                </a:r>
                <a:r>
                  <a:rPr lang="zh-CN" altLang="en-US" b="1" dirty="0" smtClean="0"/>
                  <a:t> </a:t>
                </a:r>
                <a:r>
                  <a:rPr lang="en-US" altLang="zh-CN" b="1" i="1" dirty="0" smtClean="0">
                    <a:solidFill>
                      <a:srgbClr val="FF0000"/>
                    </a:solidFill>
                    <a:latin typeface="Times New Roman" panose="02020603050405020304" pitchFamily="18" charset="0"/>
                    <a:cs typeface="Times New Roman" panose="02020603050405020304" pitchFamily="18" charset="0"/>
                  </a:rPr>
                  <a:t>e</a:t>
                </a:r>
                <a:r>
                  <a:rPr lang="en-US" altLang="zh-CN" b="1" i="1" dirty="0" smtClean="0"/>
                  <a:t> </a:t>
                </a:r>
                <a:r>
                  <a:rPr lang="zh-CN" altLang="en-US" dirty="0" smtClean="0"/>
                  <a:t>的近似值</a:t>
                </a:r>
                <a:r>
                  <a:rPr lang="en-US" altLang="zh-CN" dirty="0" smtClean="0"/>
                  <a:t>:</a:t>
                </a:r>
              </a:p>
              <a:p>
                <a:pPr>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oMath>
                  </m:oMathPara>
                </a14:m>
                <a:endParaRPr lang="en-US" altLang="zh-CN" dirty="0" smtClean="0"/>
              </a:p>
              <a:p>
                <a:pPr>
                  <a:spcAft>
                    <a:spcPts val="1200"/>
                  </a:spcAft>
                </a:pPr>
                <a:r>
                  <a:rPr lang="zh-CN" altLang="en-US" dirty="0"/>
                  <a:t>直到公式中右边最后一项</a:t>
                </a:r>
                <a:r>
                  <a:rPr lang="zh-CN" altLang="en-US" dirty="0" smtClean="0"/>
                  <a:t>的值</a:t>
                </a:r>
                <a:r>
                  <a:rPr lang="zh-CN" altLang="en-US" dirty="0"/>
                  <a:t>小于 </a:t>
                </a:r>
                <a:r>
                  <a:rPr lang="en-US" altLang="zh-CN" dirty="0">
                    <a:solidFill>
                      <a:srgbClr val="FF0000"/>
                    </a:solidFill>
                  </a:rPr>
                  <a:t>10</a:t>
                </a:r>
                <a:r>
                  <a:rPr lang="en-US" altLang="zh-CN" baseline="30000" dirty="0">
                    <a:solidFill>
                      <a:srgbClr val="FF0000"/>
                    </a:solidFill>
                  </a:rPr>
                  <a:t>-8</a:t>
                </a:r>
                <a:r>
                  <a:rPr lang="en-US" altLang="zh-CN" dirty="0"/>
                  <a:t> </a:t>
                </a:r>
                <a:r>
                  <a:rPr lang="zh-CN" altLang="en-US" dirty="0"/>
                  <a:t>时计算结束。</a:t>
                </a:r>
                <a:endParaRPr lang="en-US" altLang="zh-CN" dirty="0"/>
              </a:p>
              <a:p>
                <a:r>
                  <a:rPr lang="zh-CN" altLang="en-US" b="1" dirty="0"/>
                  <a:t>分析</a:t>
                </a:r>
                <a:r>
                  <a:rPr lang="en-US" altLang="zh-CN" b="1" dirty="0"/>
                  <a:t>:</a:t>
                </a:r>
              </a:p>
              <a:p>
                <a:pPr>
                  <a:spcAft>
                    <a:spcPts val="1200"/>
                  </a:spcAft>
                </a:pPr>
                <a:r>
                  <a:rPr lang="zh-CN" altLang="en-US" dirty="0"/>
                  <a:t>公式的右边可以看作一个</a:t>
                </a:r>
                <a:r>
                  <a:rPr lang="zh-CN" altLang="en-US" b="1" dirty="0">
                    <a:solidFill>
                      <a:srgbClr val="FF0000"/>
                    </a:solidFill>
                  </a:rPr>
                  <a:t>求和过程</a:t>
                </a:r>
                <a:r>
                  <a:rPr lang="en-US" altLang="zh-CN" dirty="0"/>
                  <a:t>:</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𝑠𝑢𝑚</m:t>
                      </m:r>
                      <m:r>
                        <a:rPr lang="en-US" altLang="zh-CN" i="1">
                          <a:latin typeface="Cambria Math" panose="02040503050406030204" pitchFamily="18" charset="0"/>
                        </a:rPr>
                        <m:t>=1+</m:t>
                      </m:r>
                      <m:nary>
                        <m:naryPr>
                          <m:chr m:val="∑"/>
                          <m:limLoc m:val="subSup"/>
                          <m:supHide m:val="on"/>
                          <m:ctrlPr>
                            <a:rPr lang="en-US" altLang="zh-CN" i="1">
                              <a:latin typeface="Cambria Math" panose="02040503050406030204" pitchFamily="18" charset="0"/>
                            </a:rPr>
                          </m:ctrlPr>
                        </m:naryPr>
                        <m:sub>
                          <m:r>
                            <m:rPr>
                              <m:brk m:alnAt="9"/>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m:oMathPara>
                </a14:m>
                <a:endParaRPr lang="zh-CN" altLang="en-US"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76" t="-2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问题案例</a:t>
            </a:r>
          </a:p>
        </p:txBody>
      </p:sp>
    </p:spTree>
    <p:extLst>
      <p:ext uri="{BB962C8B-B14F-4D97-AF65-F5344CB8AC3E}">
        <p14:creationId xmlns:p14="http://schemas.microsoft.com/office/powerpoint/2010/main" val="17628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其中</a:t>
                </a:r>
                <a:r>
                  <a:rPr lang="en-US" altLang="zh-CN" dirty="0" smtClean="0"/>
                  <a:t> </a:t>
                </a:r>
              </a:p>
              <a:p>
                <a:pPr>
                  <a:spcAft>
                    <a:spcPts val="12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oMath>
                  </m:oMathPara>
                </a14:m>
                <a:endParaRPr lang="en-US" altLang="zh-CN" dirty="0" smtClean="0"/>
              </a:p>
              <a:p>
                <a:pPr marL="342900" indent="-342900">
                  <a:buFont typeface="Wingdings" panose="05000000000000000000" pitchFamily="2" charset="2"/>
                  <a:buChar char="Ø"/>
                </a:pPr>
                <a:r>
                  <a:rPr lang="zh-CN" altLang="en-US" b="1" dirty="0" smtClean="0">
                    <a:solidFill>
                      <a:srgbClr val="FF0000"/>
                    </a:solidFill>
                  </a:rPr>
                  <a:t>求和过程何时终止 </a:t>
                </a:r>
                <a:r>
                  <a:rPr lang="en-US" altLang="zh-CN" b="1" dirty="0" smtClean="0">
                    <a:solidFill>
                      <a:srgbClr val="FF0000"/>
                    </a:solidFill>
                  </a:rPr>
                  <a:t>(n </a:t>
                </a:r>
                <a:r>
                  <a:rPr lang="zh-CN" altLang="en-US" b="1" dirty="0" smtClean="0">
                    <a:solidFill>
                      <a:srgbClr val="FF0000"/>
                    </a:solidFill>
                  </a:rPr>
                  <a:t>取何值时求和过程终止</a:t>
                </a:r>
                <a:r>
                  <a:rPr lang="en-US" altLang="zh-CN" b="1" dirty="0" smtClean="0">
                    <a:solidFill>
                      <a:srgbClr val="FF0000"/>
                    </a:solidFill>
                  </a:rPr>
                  <a:t>)?</a:t>
                </a:r>
              </a:p>
              <a:p>
                <a:pPr indent="354013">
                  <a:spcAft>
                    <a:spcPts val="1200"/>
                  </a:spcAft>
                </a:pPr>
                <a:r>
                  <a:rPr lang="zh-CN" altLang="en-US" dirty="0" smtClean="0"/>
                  <a:t>直到 </a:t>
                </a:r>
                <a:r>
                  <a:rPr lang="en-US" altLang="zh-CN" i="1" dirty="0" err="1" smtClean="0">
                    <a:latin typeface="Times New Roman" panose="02020603050405020304" pitchFamily="18" charset="0"/>
                    <a:cs typeface="Times New Roman" panose="02020603050405020304" pitchFamily="18" charset="0"/>
                  </a:rPr>
                  <a:t>p</a:t>
                </a:r>
                <a:r>
                  <a:rPr lang="en-US" altLang="zh-CN" baseline="-25000" dirty="0" err="1" smtClean="0">
                    <a:latin typeface="Times New Roman" panose="02020603050405020304" pitchFamily="18" charset="0"/>
                    <a:cs typeface="Times New Roman" panose="02020603050405020304" pitchFamily="18" charset="0"/>
                  </a:rPr>
                  <a:t>n</a:t>
                </a:r>
                <a:r>
                  <a:rPr lang="en-US" altLang="zh-CN" dirty="0" smtClean="0"/>
                  <a:t>&lt;10</a:t>
                </a:r>
                <a:r>
                  <a:rPr lang="en-US" altLang="zh-CN" baseline="30000" dirty="0" smtClean="0"/>
                  <a:t>-8</a:t>
                </a:r>
                <a:endParaRPr lang="en-US" altLang="zh-CN" dirty="0" smtClean="0"/>
              </a:p>
              <a:p>
                <a:pPr marL="342900" indent="-342900">
                  <a:buFont typeface="Wingdings" panose="05000000000000000000" pitchFamily="2" charset="2"/>
                  <a:buChar char="Ø"/>
                </a:pPr>
                <a:r>
                  <a:rPr lang="zh-CN" altLang="en-US" b="1" dirty="0" smtClean="0">
                    <a:solidFill>
                      <a:srgbClr val="FF0000"/>
                    </a:solidFill>
                  </a:rPr>
                  <a:t>相邻两项之间具有怎样的关系</a:t>
                </a:r>
                <a:r>
                  <a:rPr lang="en-US" altLang="zh-CN" b="1" dirty="0" smtClean="0">
                    <a:solidFill>
                      <a:srgbClr val="FF0000"/>
                    </a:solidFill>
                  </a:rPr>
                  <a:t>?</a:t>
                </a:r>
              </a:p>
              <a:p>
                <a:pPr marL="342900" indent="-342900">
                  <a:buFont typeface="Arial" panose="020B0604020202020204" pitchFamily="34" charset="0"/>
                  <a:buChar char="•"/>
                </a:pPr>
                <a14:m>
                  <m:oMath xmlns:m="http://schemas.openxmlformats.org/officeDocument/2006/math">
                    <m:r>
                      <a:rPr lang="zh-CN" altLang="en-US" b="1" i="1" dirty="0" smtClean="0">
                        <a:solidFill>
                          <a:schemeClr val="tx1"/>
                        </a:solidFill>
                        <a:latin typeface="Cambria Math" panose="02040503050406030204" pitchFamily="18" charset="0"/>
                      </a:rPr>
                      <m:t>第</m:t>
                    </m:r>
                    <m:r>
                      <a:rPr lang="en-US" altLang="zh-CN" b="0" i="1" dirty="0" smtClean="0">
                        <a:solidFill>
                          <a:schemeClr val="tx1"/>
                        </a:solidFill>
                        <a:latin typeface="Cambria Math" panose="02040503050406030204" pitchFamily="18" charset="0"/>
                      </a:rPr>
                      <m:t>𝑛</m:t>
                    </m:r>
                    <m:r>
                      <a:rPr lang="zh-CN" altLang="en-US" i="1" dirty="0">
                        <a:solidFill>
                          <a:schemeClr val="tx1"/>
                        </a:solidFill>
                        <a:latin typeface="Cambria Math" panose="02040503050406030204" pitchFamily="18" charset="0"/>
                      </a:rPr>
                      <m:t>项</m:t>
                    </m:r>
                    <m:r>
                      <a:rPr lang="en-US" altLang="zh-CN" b="0" i="1" dirty="0" smtClean="0">
                        <a:solidFill>
                          <a:schemeClr val="tx1"/>
                        </a:solidFill>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m:t>
                        </m:r>
                      </m:den>
                    </m:f>
                  </m:oMath>
                </a14:m>
                <a:r>
                  <a:rPr lang="en-US" altLang="zh-CN" dirty="0" smtClean="0"/>
                  <a:t> ;  </a:t>
                </a:r>
                <a:r>
                  <a:rPr lang="zh-CN" altLang="en-US" dirty="0" smtClean="0"/>
                  <a:t>第</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-1</a:t>
                </a:r>
                <a:r>
                  <a:rPr lang="zh-CN" altLang="en-US" dirty="0" smtClean="0"/>
                  <a:t>项</a:t>
                </a: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r>
                          <a:rPr lang="en-US" altLang="zh-CN" b="0" i="1" smtClean="0">
                            <a:latin typeface="Cambria Math" panose="02040503050406030204" pitchFamily="18" charset="0"/>
                          </a:rPr>
                          <m:t>−1</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m:t>
                        </m:r>
                        <m:r>
                          <a:rPr lang="en-US" altLang="zh-CN" i="1">
                            <a:latin typeface="Cambria Math" panose="02040503050406030204" pitchFamily="18" charset="0"/>
                          </a:rPr>
                          <m:t>𝑛</m:t>
                        </m:r>
                        <m:r>
                          <a:rPr lang="en-US" altLang="zh-CN" b="0" i="1" smtClean="0">
                            <a:latin typeface="Cambria Math" panose="02040503050406030204" pitchFamily="18" charset="0"/>
                          </a:rPr>
                          <m:t>−1)</m:t>
                        </m:r>
                        <m:r>
                          <a:rPr lang="en-US" altLang="zh-CN" i="1">
                            <a:latin typeface="Cambria Math" panose="02040503050406030204" pitchFamily="18" charset="0"/>
                          </a:rPr>
                          <m:t>!</m:t>
                        </m:r>
                      </m:den>
                    </m:f>
                  </m:oMath>
                </a14:m>
                <a:endParaRPr lang="en-US" altLang="zh-CN" dirty="0" smtClean="0"/>
              </a:p>
              <a:p>
                <a:pPr marL="342900" indent="-342900">
                  <a:buFont typeface="Arial" panose="020B0604020202020204" pitchFamily="34" charset="0"/>
                  <a:buChar char="•"/>
                </a:pPr>
                <a14:m>
                  <m:oMath xmlns:m="http://schemas.openxmlformats.org/officeDocument/2006/math">
                    <m:r>
                      <a:rPr lang="zh-CN" altLang="en-US" i="1" dirty="0">
                        <a:latin typeface="Cambria Math" panose="02040503050406030204" pitchFamily="18" charset="0"/>
                      </a:rPr>
                      <m:t>递推关系</m:t>
                    </m:r>
                    <m:r>
                      <a:rPr lang="en-US" altLang="zh-CN" i="1" dirty="0">
                        <a:latin typeface="Cambria Math" panose="02040503050406030204" pitchFamily="18" charset="0"/>
                      </a:rPr>
                      <m:t>:</m:t>
                    </m:r>
                    <m:r>
                      <a:rPr lang="en-US" altLang="zh-CN" b="0" i="1" dirty="0" smtClean="0">
                        <a:latin typeface="Cambria Math" panose="02040503050406030204" pitchFamily="18" charset="0"/>
                      </a:rPr>
                      <m:t> </m:t>
                    </m:r>
                    <m:r>
                      <a:rPr lang="en-US" altLang="zh-CN" i="1" dirty="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a14:m>
                <a:endParaRPr lang="en-US" altLang="zh-CN" dirty="0" smtClean="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76" t="-2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问题案例</a:t>
            </a:r>
          </a:p>
        </p:txBody>
      </p:sp>
    </p:spTree>
    <p:extLst>
      <p:ext uri="{BB962C8B-B14F-4D97-AF65-F5344CB8AC3E}">
        <p14:creationId xmlns:p14="http://schemas.microsoft.com/office/powerpoint/2010/main" val="684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spcBef>
                <a:spcPts val="0"/>
              </a:spcBef>
              <a:spcAft>
                <a:spcPts val="200"/>
              </a:spcAft>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a:lnSpc>
                <a:spcPct val="100000"/>
              </a:lnSpc>
              <a:spcBef>
                <a:spcPts val="0"/>
              </a:spcBef>
              <a:spcAft>
                <a:spcPts val="200"/>
              </a:spcAft>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a:lnSpc>
                <a:spcPct val="100000"/>
              </a:lnSpc>
              <a:spcBef>
                <a:spcPts val="0"/>
              </a:spcBef>
              <a:spcAft>
                <a:spcPts val="200"/>
              </a:spcAft>
            </a:pP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main()</a:t>
            </a:r>
          </a:p>
          <a:p>
            <a:pPr>
              <a:lnSpc>
                <a:spcPct val="100000"/>
              </a:lnSpc>
              <a:spcBef>
                <a:spcPts val="0"/>
              </a:spcBef>
              <a:spcAft>
                <a:spcPts val="200"/>
              </a:spcAft>
            </a:pPr>
            <a:r>
              <a:rPr lang="en-US" altLang="zh-CN" sz="2200" dirty="0" smtClean="0"/>
              <a:t>{</a:t>
            </a:r>
          </a:p>
          <a:p>
            <a:pPr indent="354013">
              <a:lnSpc>
                <a:spcPct val="100000"/>
              </a:lnSpc>
              <a:spcBef>
                <a:spcPts val="0"/>
              </a:spcBef>
              <a:spcAft>
                <a:spcPts val="200"/>
              </a:spcAft>
            </a:pP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n = 1;                    </a:t>
            </a:r>
            <a:r>
              <a:rPr lang="en-US" altLang="zh-CN" sz="2000" dirty="0" smtClean="0">
                <a:solidFill>
                  <a:srgbClr val="00B050"/>
                </a:solidFill>
              </a:rPr>
              <a:t>              // </a:t>
            </a:r>
            <a:r>
              <a:rPr lang="zh-CN" altLang="en-US" sz="2000" dirty="0">
                <a:solidFill>
                  <a:srgbClr val="00B050"/>
                </a:solidFill>
              </a:rPr>
              <a:t>项索引值</a:t>
            </a:r>
            <a:endParaRPr lang="en-US" altLang="zh-CN" sz="2200" dirty="0" smtClean="0"/>
          </a:p>
          <a:p>
            <a:pPr indent="354013">
              <a:lnSpc>
                <a:spcPct val="100000"/>
              </a:lnSpc>
              <a:spcBef>
                <a:spcPts val="0"/>
              </a:spcBef>
              <a:spcAft>
                <a:spcPts val="200"/>
              </a:spcAft>
            </a:pPr>
            <a:r>
              <a:rPr lang="en-US" altLang="zh-CN" sz="2200" dirty="0" smtClean="0">
                <a:solidFill>
                  <a:srgbClr val="0000FF"/>
                </a:solidFill>
              </a:rPr>
              <a:t>double</a:t>
            </a:r>
            <a:r>
              <a:rPr lang="en-US" altLang="zh-CN" sz="2200" dirty="0" smtClean="0"/>
              <a:t> sum = 1.0, </a:t>
            </a:r>
            <a:r>
              <a:rPr lang="en-US" altLang="zh-CN" sz="2200" dirty="0" err="1" smtClean="0"/>
              <a:t>pn</a:t>
            </a:r>
            <a:r>
              <a:rPr lang="en-US" altLang="zh-CN" sz="2200" dirty="0" smtClean="0"/>
              <a:t> = 1.0;   </a:t>
            </a:r>
            <a:r>
              <a:rPr lang="en-US" altLang="zh-CN" sz="2200" dirty="0" smtClean="0">
                <a:solidFill>
                  <a:srgbClr val="00B050"/>
                </a:solidFill>
              </a:rPr>
              <a:t>// </a:t>
            </a:r>
            <a:r>
              <a:rPr lang="zh-CN" altLang="en-US" sz="2200" dirty="0" smtClean="0">
                <a:solidFill>
                  <a:srgbClr val="00B050"/>
                </a:solidFill>
              </a:rPr>
              <a:t>累加和</a:t>
            </a:r>
            <a:r>
              <a:rPr lang="en-US" altLang="zh-CN" sz="2200" dirty="0" smtClean="0">
                <a:solidFill>
                  <a:srgbClr val="00B050"/>
                </a:solidFill>
              </a:rPr>
              <a:t>, </a:t>
            </a:r>
            <a:r>
              <a:rPr lang="zh-CN" altLang="en-US" sz="2200" dirty="0" smtClean="0">
                <a:solidFill>
                  <a:srgbClr val="00B050"/>
                </a:solidFill>
              </a:rPr>
              <a:t>项</a:t>
            </a:r>
            <a:r>
              <a:rPr lang="en-US" altLang="zh-CN" sz="2200" dirty="0" smtClean="0">
                <a:solidFill>
                  <a:srgbClr val="00B050"/>
                </a:solidFill>
              </a:rPr>
              <a:t>; </a:t>
            </a:r>
            <a:r>
              <a:rPr lang="zh-CN" altLang="en-US" sz="2200" dirty="0" smtClean="0">
                <a:solidFill>
                  <a:srgbClr val="00B050"/>
                </a:solidFill>
              </a:rPr>
              <a:t>分别初始化为 </a:t>
            </a:r>
            <a:r>
              <a:rPr lang="en-US" altLang="zh-CN" sz="2200" dirty="0" smtClean="0">
                <a:solidFill>
                  <a:srgbClr val="00B050"/>
                </a:solidFill>
              </a:rPr>
              <a:t>1.0</a:t>
            </a:r>
          </a:p>
          <a:p>
            <a:pPr indent="354013">
              <a:lnSpc>
                <a:spcPct val="100000"/>
              </a:lnSpc>
              <a:spcBef>
                <a:spcPts val="0"/>
              </a:spcBef>
              <a:spcAft>
                <a:spcPts val="200"/>
              </a:spcAft>
            </a:pPr>
            <a:r>
              <a:rPr lang="en-US" altLang="zh-CN" sz="2200" dirty="0" smtClean="0">
                <a:solidFill>
                  <a:srgbClr val="0000FF"/>
                </a:solidFill>
              </a:rPr>
              <a:t>while</a:t>
            </a:r>
            <a:r>
              <a:rPr lang="en-US" altLang="zh-CN" sz="2200" dirty="0" smtClean="0"/>
              <a:t>(</a:t>
            </a:r>
            <a:r>
              <a:rPr lang="en-US" altLang="zh-CN" sz="2200" dirty="0" err="1" smtClean="0"/>
              <a:t>pn</a:t>
            </a:r>
            <a:r>
              <a:rPr lang="en-US" altLang="zh-CN" sz="2200" dirty="0" smtClean="0"/>
              <a:t>&gt;=</a:t>
            </a:r>
            <a:r>
              <a:rPr lang="en-US" altLang="zh-CN" sz="2200" dirty="0" smtClean="0">
                <a:solidFill>
                  <a:srgbClr val="FF0000"/>
                </a:solidFill>
              </a:rPr>
              <a:t>1e-8</a:t>
            </a:r>
            <a:r>
              <a:rPr lang="en-US" altLang="zh-CN" sz="2200" dirty="0" smtClean="0"/>
              <a:t>)                    </a:t>
            </a:r>
            <a:r>
              <a:rPr lang="en-US" altLang="zh-CN" sz="2200" dirty="0" smtClean="0">
                <a:solidFill>
                  <a:srgbClr val="00B050"/>
                </a:solidFill>
              </a:rPr>
              <a:t>// </a:t>
            </a:r>
            <a:r>
              <a:rPr lang="zh-CN" altLang="en-US" sz="2200" dirty="0" smtClean="0">
                <a:solidFill>
                  <a:srgbClr val="00B050"/>
                </a:solidFill>
              </a:rPr>
              <a:t>求和条件</a:t>
            </a:r>
            <a:endParaRPr lang="en-US" altLang="zh-CN" sz="2200" dirty="0" smtClean="0">
              <a:solidFill>
                <a:srgbClr val="00B050"/>
              </a:solidFill>
            </a:endParaRPr>
          </a:p>
          <a:p>
            <a:pPr indent="354013">
              <a:lnSpc>
                <a:spcPct val="100000"/>
              </a:lnSpc>
              <a:spcBef>
                <a:spcPts val="0"/>
              </a:spcBef>
              <a:spcAft>
                <a:spcPts val="200"/>
              </a:spcAft>
            </a:pPr>
            <a:r>
              <a:rPr lang="en-US" altLang="zh-CN" sz="2200" dirty="0" smtClean="0"/>
              <a:t>{</a:t>
            </a:r>
          </a:p>
          <a:p>
            <a:pPr indent="717550">
              <a:lnSpc>
                <a:spcPct val="100000"/>
              </a:lnSpc>
              <a:spcBef>
                <a:spcPts val="0"/>
              </a:spcBef>
              <a:spcAft>
                <a:spcPts val="200"/>
              </a:spcAft>
            </a:pPr>
            <a:r>
              <a:rPr lang="en-US" altLang="zh-CN" sz="2200" dirty="0" smtClean="0"/>
              <a:t>sum += </a:t>
            </a:r>
            <a:r>
              <a:rPr lang="en-US" altLang="zh-CN" sz="2200" dirty="0" err="1" smtClean="0"/>
              <a:t>pn</a:t>
            </a:r>
            <a:r>
              <a:rPr lang="en-US" altLang="zh-CN" sz="2200" dirty="0" smtClean="0"/>
              <a:t>;                       </a:t>
            </a:r>
            <a:r>
              <a:rPr lang="en-US" altLang="zh-CN" sz="2200" dirty="0" smtClean="0">
                <a:solidFill>
                  <a:srgbClr val="00B050"/>
                </a:solidFill>
              </a:rPr>
              <a:t>// </a:t>
            </a:r>
            <a:r>
              <a:rPr lang="zh-CN" altLang="en-US" sz="2200" dirty="0" smtClean="0">
                <a:solidFill>
                  <a:srgbClr val="00B050"/>
                </a:solidFill>
              </a:rPr>
              <a:t>求和过程</a:t>
            </a:r>
            <a:endParaRPr lang="en-US" altLang="zh-CN" sz="2200" dirty="0" smtClean="0">
              <a:solidFill>
                <a:srgbClr val="00B050"/>
              </a:solidFill>
            </a:endParaRPr>
          </a:p>
          <a:p>
            <a:pPr indent="717550">
              <a:lnSpc>
                <a:spcPct val="100000"/>
              </a:lnSpc>
              <a:spcBef>
                <a:spcPts val="0"/>
              </a:spcBef>
              <a:spcAft>
                <a:spcPts val="200"/>
              </a:spcAft>
            </a:pPr>
            <a:r>
              <a:rPr lang="en-US" altLang="zh-CN" sz="2200" dirty="0" smtClean="0"/>
              <a:t>++n;                                  </a:t>
            </a:r>
            <a:r>
              <a:rPr lang="en-US" altLang="zh-CN" sz="2200" dirty="0" smtClean="0">
                <a:solidFill>
                  <a:srgbClr val="00B050"/>
                </a:solidFill>
              </a:rPr>
              <a:t>// </a:t>
            </a:r>
            <a:r>
              <a:rPr lang="zh-CN" altLang="en-US" sz="2200" dirty="0" smtClean="0">
                <a:solidFill>
                  <a:srgbClr val="00B050"/>
                </a:solidFill>
              </a:rPr>
              <a:t>项索引值增加</a:t>
            </a:r>
            <a:r>
              <a:rPr lang="en-US" altLang="zh-CN" sz="2200" dirty="0" smtClean="0">
                <a:solidFill>
                  <a:srgbClr val="00B050"/>
                </a:solidFill>
              </a:rPr>
              <a:t>1</a:t>
            </a:r>
          </a:p>
          <a:p>
            <a:pPr indent="717550">
              <a:lnSpc>
                <a:spcPct val="100000"/>
              </a:lnSpc>
              <a:spcBef>
                <a:spcPts val="0"/>
              </a:spcBef>
              <a:spcAft>
                <a:spcPts val="200"/>
              </a:spcAft>
            </a:pPr>
            <a:r>
              <a:rPr lang="en-US" altLang="zh-CN" sz="2200" dirty="0" err="1" smtClean="0"/>
              <a:t>pn</a:t>
            </a:r>
            <a:r>
              <a:rPr lang="en-US" altLang="zh-CN" sz="2200" dirty="0" smtClean="0"/>
              <a:t> = </a:t>
            </a:r>
            <a:r>
              <a:rPr lang="en-US" altLang="zh-CN" sz="2200" dirty="0" err="1" smtClean="0"/>
              <a:t>pn</a:t>
            </a:r>
            <a:r>
              <a:rPr lang="en-US" altLang="zh-CN" sz="2200" dirty="0" smtClean="0"/>
              <a:t>/n;                         </a:t>
            </a:r>
            <a:r>
              <a:rPr lang="en-US" altLang="zh-CN" sz="2200" dirty="0" smtClean="0">
                <a:solidFill>
                  <a:srgbClr val="00B050"/>
                </a:solidFill>
              </a:rPr>
              <a:t>// </a:t>
            </a:r>
            <a:r>
              <a:rPr lang="zh-CN" altLang="en-US" sz="2200" dirty="0" smtClean="0">
                <a:solidFill>
                  <a:srgbClr val="00B050"/>
                </a:solidFill>
              </a:rPr>
              <a:t>或 </a:t>
            </a:r>
            <a:r>
              <a:rPr lang="en-US" altLang="zh-CN" sz="2200" dirty="0" err="1" smtClean="0">
                <a:solidFill>
                  <a:srgbClr val="00B050"/>
                </a:solidFill>
              </a:rPr>
              <a:t>pn</a:t>
            </a:r>
            <a:r>
              <a:rPr lang="en-US" altLang="zh-CN" sz="2200" dirty="0" smtClean="0">
                <a:solidFill>
                  <a:srgbClr val="00B050"/>
                </a:solidFill>
              </a:rPr>
              <a:t> /= n; </a:t>
            </a:r>
            <a:r>
              <a:rPr lang="zh-CN" altLang="en-US" sz="2200" dirty="0" smtClean="0">
                <a:solidFill>
                  <a:srgbClr val="00B050"/>
                </a:solidFill>
              </a:rPr>
              <a:t>计算下一项</a:t>
            </a:r>
            <a:endParaRPr lang="en-US" altLang="zh-CN" sz="2200" dirty="0" smtClean="0">
              <a:solidFill>
                <a:srgbClr val="00B050"/>
              </a:solidFill>
            </a:endParaRPr>
          </a:p>
          <a:p>
            <a:pPr indent="354013">
              <a:lnSpc>
                <a:spcPct val="100000"/>
              </a:lnSpc>
              <a:spcBef>
                <a:spcPts val="0"/>
              </a:spcBef>
              <a:spcAft>
                <a:spcPts val="200"/>
              </a:spcAft>
            </a:pPr>
            <a:r>
              <a:rPr lang="en-US" altLang="zh-CN" sz="2200" dirty="0" smtClean="0"/>
              <a:t>}</a:t>
            </a:r>
          </a:p>
          <a:p>
            <a:pPr indent="354013">
              <a:lnSpc>
                <a:spcPct val="100000"/>
              </a:lnSpc>
              <a:spcBef>
                <a:spcPts val="0"/>
              </a:spcBef>
              <a:spcAft>
                <a:spcPts val="200"/>
              </a:spcAft>
            </a:pPr>
            <a:r>
              <a:rPr lang="en-US" altLang="zh-CN" sz="2000" dirty="0" err="1"/>
              <a:t>cout</a:t>
            </a:r>
            <a:r>
              <a:rPr lang="en-US" altLang="zh-CN" sz="2000" dirty="0"/>
              <a:t>&lt;&lt;</a:t>
            </a:r>
            <a:r>
              <a:rPr lang="en-US" altLang="zh-CN" sz="2000" dirty="0">
                <a:solidFill>
                  <a:schemeClr val="accent6">
                    <a:lumMod val="75000"/>
                  </a:schemeClr>
                </a:solidFill>
              </a:rPr>
              <a:t>“The approximate value is ”</a:t>
            </a:r>
            <a:r>
              <a:rPr lang="en-US" altLang="zh-CN" sz="2000" dirty="0"/>
              <a:t>&lt;&lt;sum&lt;&lt;</a:t>
            </a:r>
            <a:r>
              <a:rPr lang="en-US" altLang="zh-CN" sz="2000" dirty="0" err="1"/>
              <a:t>endl</a:t>
            </a:r>
            <a:r>
              <a:rPr lang="en-US" altLang="zh-CN" sz="2000" dirty="0"/>
              <a:t>; </a:t>
            </a:r>
            <a:endParaRPr lang="en-US" altLang="zh-CN" sz="2000" dirty="0" smtClean="0"/>
          </a:p>
          <a:p>
            <a:pPr indent="354013">
              <a:lnSpc>
                <a:spcPct val="100000"/>
              </a:lnSpc>
              <a:spcBef>
                <a:spcPts val="0"/>
              </a:spcBef>
              <a:spcAft>
                <a:spcPts val="200"/>
              </a:spcAft>
            </a:pPr>
            <a:r>
              <a:rPr lang="en-US" altLang="zh-CN" sz="2200" dirty="0" smtClean="0">
                <a:solidFill>
                  <a:srgbClr val="0000FF"/>
                </a:solidFill>
              </a:rPr>
              <a:t>return </a:t>
            </a:r>
            <a:r>
              <a:rPr lang="en-US" altLang="zh-CN" sz="2200" dirty="0" smtClean="0"/>
              <a:t>0;</a:t>
            </a:r>
          </a:p>
          <a:p>
            <a:pPr>
              <a:lnSpc>
                <a:spcPct val="100000"/>
              </a:lnSpc>
              <a:spcBef>
                <a:spcPts val="0"/>
              </a:spcBef>
              <a:spcAft>
                <a:spcPts val="200"/>
              </a:spcAft>
            </a:pPr>
            <a:r>
              <a:rPr lang="en-US" altLang="zh-CN" sz="2200" dirty="0"/>
              <a:t>}</a:t>
            </a:r>
            <a:endParaRPr lang="zh-CN" altLang="en-US" sz="2200" dirty="0"/>
          </a:p>
        </p:txBody>
      </p:sp>
      <p:sp>
        <p:nvSpPr>
          <p:cNvPr id="3" name="标题 2"/>
          <p:cNvSpPr>
            <a:spLocks noGrp="1"/>
          </p:cNvSpPr>
          <p:nvPr>
            <p:ph type="title"/>
          </p:nvPr>
        </p:nvSpPr>
        <p:spPr/>
        <p:txBody>
          <a:bodyPr/>
          <a:lstStyle/>
          <a:p>
            <a:r>
              <a:rPr lang="zh-CN" altLang="en-US" dirty="0"/>
              <a:t>问题案例</a:t>
            </a:r>
          </a:p>
        </p:txBody>
      </p:sp>
    </p:spTree>
    <p:extLst>
      <p:ext uri="{BB962C8B-B14F-4D97-AF65-F5344CB8AC3E}">
        <p14:creationId xmlns:p14="http://schemas.microsoft.com/office/powerpoint/2010/main" val="16595058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en-US" altLang="zh-CN" b="1" dirty="0" smtClean="0"/>
              <a:t>Case 4: </a:t>
            </a:r>
            <a:r>
              <a:rPr lang="zh-CN" altLang="en-US" dirty="0" smtClean="0"/>
              <a:t>输入一个英文单词</a:t>
            </a:r>
            <a:r>
              <a:rPr lang="en-US" altLang="zh-CN" dirty="0" smtClean="0"/>
              <a:t> (</a:t>
            </a:r>
            <a:r>
              <a:rPr lang="zh-CN" altLang="en-US" dirty="0" smtClean="0"/>
              <a:t>以字符 </a:t>
            </a:r>
            <a:r>
              <a:rPr lang="en-US" altLang="zh-CN" dirty="0" smtClean="0">
                <a:solidFill>
                  <a:srgbClr val="0000FF"/>
                </a:solidFill>
              </a:rPr>
              <a:t>‘#’</a:t>
            </a:r>
            <a:r>
              <a:rPr lang="en-US" altLang="zh-CN" dirty="0" smtClean="0"/>
              <a:t> </a:t>
            </a:r>
            <a:r>
              <a:rPr lang="zh-CN" altLang="en-US" dirty="0" smtClean="0"/>
              <a:t>作为结束字符</a:t>
            </a:r>
            <a:r>
              <a:rPr lang="en-US" altLang="zh-CN" dirty="0" smtClean="0"/>
              <a:t>), </a:t>
            </a:r>
            <a:r>
              <a:rPr lang="zh-CN" altLang="en-US" dirty="0" smtClean="0"/>
              <a:t>并检测该单词的合法性。</a:t>
            </a:r>
            <a:endParaRPr lang="en-US" altLang="zh-CN" dirty="0" smtClean="0"/>
          </a:p>
          <a:p>
            <a:r>
              <a:rPr lang="zh-CN" altLang="en-US" b="1" dirty="0" smtClean="0"/>
              <a:t>分析</a:t>
            </a:r>
            <a:r>
              <a:rPr lang="en-US" altLang="zh-CN" b="1" dirty="0" smtClean="0"/>
              <a:t>:</a:t>
            </a:r>
          </a:p>
          <a:p>
            <a:pPr>
              <a:spcAft>
                <a:spcPts val="1200"/>
              </a:spcAft>
            </a:pPr>
            <a:r>
              <a:rPr lang="zh-CN" altLang="en-US" dirty="0" smtClean="0"/>
              <a:t>简单起见</a:t>
            </a:r>
            <a:r>
              <a:rPr lang="en-US" altLang="zh-CN" dirty="0" smtClean="0"/>
              <a:t>, </a:t>
            </a:r>
            <a:r>
              <a:rPr lang="zh-CN" altLang="en-US" dirty="0" smtClean="0"/>
              <a:t>当出现在结束字符 </a:t>
            </a:r>
            <a:r>
              <a:rPr lang="en-US" altLang="zh-CN" dirty="0" smtClean="0">
                <a:solidFill>
                  <a:srgbClr val="0000FF"/>
                </a:solidFill>
              </a:rPr>
              <a:t>‘#’ </a:t>
            </a:r>
            <a:r>
              <a:rPr lang="zh-CN" altLang="en-US" dirty="0" smtClean="0"/>
              <a:t>前的所有字符均为字母时</a:t>
            </a:r>
            <a:r>
              <a:rPr lang="en-US" altLang="zh-CN" dirty="0" smtClean="0"/>
              <a:t>, </a:t>
            </a:r>
            <a:r>
              <a:rPr lang="zh-CN" altLang="en-US" dirty="0" smtClean="0"/>
              <a:t>则认为该单词合法 </a:t>
            </a:r>
            <a:r>
              <a:rPr lang="en-US" altLang="zh-CN" dirty="0" smtClean="0"/>
              <a:t>(</a:t>
            </a:r>
            <a:r>
              <a:rPr lang="zh-CN" altLang="en-US" b="1" dirty="0" smtClean="0">
                <a:solidFill>
                  <a:srgbClr val="0000FF"/>
                </a:solidFill>
              </a:rPr>
              <a:t>不区分字母的大小写</a:t>
            </a:r>
            <a:r>
              <a:rPr lang="en-US" altLang="zh-CN" dirty="0" smtClean="0"/>
              <a:t>)</a:t>
            </a:r>
            <a:r>
              <a:rPr lang="zh-CN" altLang="en-US" dirty="0" smtClean="0"/>
              <a:t>。</a:t>
            </a:r>
            <a:endParaRPr lang="en-US" altLang="zh-CN" dirty="0" smtClean="0"/>
          </a:p>
          <a:p>
            <a:pPr>
              <a:spcAft>
                <a:spcPts val="1200"/>
              </a:spcAft>
            </a:pPr>
            <a:r>
              <a:rPr lang="zh-CN" altLang="en-US" b="1" dirty="0" smtClean="0">
                <a:solidFill>
                  <a:srgbClr val="FF0000"/>
                </a:solidFill>
              </a:rPr>
              <a:t>如何判断一个字符是字母</a:t>
            </a:r>
            <a:r>
              <a:rPr lang="en-US" altLang="zh-CN" b="1" dirty="0" smtClean="0">
                <a:solidFill>
                  <a:srgbClr val="FF0000"/>
                </a:solidFill>
              </a:rPr>
              <a:t>?</a:t>
            </a:r>
          </a:p>
          <a:p>
            <a:pPr indent="717550" algn="l"/>
            <a:r>
              <a:rPr lang="en-US" altLang="zh-CN" dirty="0" smtClean="0"/>
              <a:t>(</a:t>
            </a:r>
            <a:r>
              <a:rPr lang="en-US" altLang="zh-CN" dirty="0" err="1" smtClean="0"/>
              <a:t>ch</a:t>
            </a:r>
            <a:r>
              <a:rPr lang="en-US" altLang="zh-CN" dirty="0" smtClean="0"/>
              <a:t>&gt;=</a:t>
            </a:r>
            <a:r>
              <a:rPr lang="en-US" altLang="zh-CN" dirty="0" smtClean="0">
                <a:solidFill>
                  <a:schemeClr val="accent6">
                    <a:lumMod val="75000"/>
                  </a:schemeClr>
                </a:solidFill>
              </a:rPr>
              <a:t>‘a’</a:t>
            </a:r>
            <a:r>
              <a:rPr lang="en-US" altLang="zh-CN" dirty="0" smtClean="0">
                <a:solidFill>
                  <a:srgbClr val="0000FF"/>
                </a:solidFill>
              </a:rPr>
              <a:t>&amp;&amp;</a:t>
            </a:r>
            <a:r>
              <a:rPr lang="en-US" altLang="zh-CN" dirty="0" err="1" smtClean="0"/>
              <a:t>ch</a:t>
            </a:r>
            <a:r>
              <a:rPr lang="en-US" altLang="zh-CN" dirty="0" smtClean="0"/>
              <a:t>&lt;=</a:t>
            </a:r>
            <a:r>
              <a:rPr lang="en-US" altLang="zh-CN" dirty="0" smtClean="0">
                <a:solidFill>
                  <a:schemeClr val="accent6">
                    <a:lumMod val="75000"/>
                  </a:schemeClr>
                </a:solidFill>
              </a:rPr>
              <a:t>‘z’</a:t>
            </a:r>
            <a:r>
              <a:rPr lang="en-US" altLang="zh-CN" dirty="0" smtClean="0"/>
              <a:t>) </a:t>
            </a:r>
            <a:r>
              <a:rPr lang="en-US" altLang="zh-CN" dirty="0" smtClean="0">
                <a:solidFill>
                  <a:srgbClr val="0000FF"/>
                </a:solidFill>
              </a:rPr>
              <a:t>|| </a:t>
            </a:r>
            <a:r>
              <a:rPr lang="en-US" altLang="zh-CN" dirty="0" smtClean="0"/>
              <a:t>(</a:t>
            </a:r>
            <a:r>
              <a:rPr lang="en-US" altLang="zh-CN" dirty="0" err="1" smtClean="0"/>
              <a:t>ch</a:t>
            </a:r>
            <a:r>
              <a:rPr lang="en-US" altLang="zh-CN" dirty="0" smtClean="0"/>
              <a:t>&gt;=</a:t>
            </a:r>
            <a:r>
              <a:rPr lang="en-US" altLang="zh-CN" dirty="0" smtClean="0">
                <a:solidFill>
                  <a:schemeClr val="accent6">
                    <a:lumMod val="75000"/>
                  </a:schemeClr>
                </a:solidFill>
              </a:rPr>
              <a:t>‘A’</a:t>
            </a:r>
            <a:r>
              <a:rPr lang="en-US" altLang="zh-CN" dirty="0" smtClean="0">
                <a:solidFill>
                  <a:srgbClr val="0000FF"/>
                </a:solidFill>
              </a:rPr>
              <a:t>&amp;&amp;</a:t>
            </a:r>
            <a:r>
              <a:rPr lang="en-US" altLang="zh-CN" dirty="0" err="1" smtClean="0"/>
              <a:t>ch</a:t>
            </a:r>
            <a:r>
              <a:rPr lang="en-US" altLang="zh-CN" dirty="0" smtClean="0"/>
              <a:t>&lt;=</a:t>
            </a:r>
            <a:r>
              <a:rPr lang="en-US" altLang="zh-CN" dirty="0" smtClean="0">
                <a:solidFill>
                  <a:schemeClr val="accent6">
                    <a:lumMod val="75000"/>
                  </a:schemeClr>
                </a:solidFill>
              </a:rPr>
              <a:t>‘Z’</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t>问题案例</a:t>
            </a:r>
          </a:p>
        </p:txBody>
      </p:sp>
      <p:sp>
        <p:nvSpPr>
          <p:cNvPr id="4" name="矩形标注 3"/>
          <p:cNvSpPr/>
          <p:nvPr/>
        </p:nvSpPr>
        <p:spPr>
          <a:xfrm>
            <a:off x="1115616" y="5445224"/>
            <a:ext cx="2602632" cy="504056"/>
          </a:xfrm>
          <a:prstGeom prst="wedgeRectCallout">
            <a:avLst>
              <a:gd name="adj1" fmla="val -55"/>
              <a:gd name="adj2" fmla="val -16143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小写字母</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标注 4"/>
          <p:cNvSpPr/>
          <p:nvPr/>
        </p:nvSpPr>
        <p:spPr>
          <a:xfrm>
            <a:off x="4057600" y="5445224"/>
            <a:ext cx="2602632" cy="504056"/>
          </a:xfrm>
          <a:prstGeom prst="wedgeRectCallout">
            <a:avLst>
              <a:gd name="adj1" fmla="val -55"/>
              <a:gd name="adj2" fmla="val -16143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大写字母</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9011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96944" cy="5774633"/>
          </a:xfrm>
        </p:spPr>
        <p:txBody>
          <a:bodyPr>
            <a:normAutofit/>
          </a:bodyPr>
          <a:lstStyle/>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80000"/>
              </a:lnSpc>
              <a:spcBef>
                <a:spcPts val="0"/>
              </a:spcBef>
              <a:spcAft>
                <a:spcPts val="100"/>
              </a:spcAft>
            </a:pPr>
            <a:r>
              <a:rPr lang="en-US" altLang="zh-CN" sz="2000" dirty="0" err="1" smtClean="0">
                <a:solidFill>
                  <a:srgbClr val="0000FF"/>
                </a:solidFill>
              </a:rPr>
              <a:t>int</a:t>
            </a:r>
            <a:r>
              <a:rPr lang="en-US" altLang="zh-CN" sz="2000" dirty="0" smtClean="0"/>
              <a:t> main()</a:t>
            </a:r>
          </a:p>
          <a:p>
            <a:pPr>
              <a:lnSpc>
                <a:spcPct val="80000"/>
              </a:lnSpc>
              <a:spcBef>
                <a:spcPts val="0"/>
              </a:spcBef>
              <a:spcAft>
                <a:spcPts val="100"/>
              </a:spcAft>
            </a:pPr>
            <a:r>
              <a:rPr lang="en-US" altLang="zh-CN" sz="2000" dirty="0" smtClean="0"/>
              <a:t>{</a:t>
            </a:r>
          </a:p>
          <a:p>
            <a:pPr indent="354013">
              <a:lnSpc>
                <a:spcPct val="80000"/>
              </a:lnSpc>
              <a:spcBef>
                <a:spcPts val="0"/>
              </a:spcBef>
              <a:spcAft>
                <a:spcPts val="100"/>
              </a:spcAft>
            </a:pPr>
            <a:r>
              <a:rPr lang="en-US" altLang="zh-CN" sz="2000" dirty="0" smtClean="0">
                <a:solidFill>
                  <a:srgbClr val="0000FF"/>
                </a:solidFill>
              </a:rPr>
              <a:t>char</a:t>
            </a:r>
            <a:r>
              <a:rPr lang="en-US" altLang="zh-CN" sz="2000" dirty="0" smtClean="0"/>
              <a:t> </a:t>
            </a:r>
            <a:r>
              <a:rPr lang="en-US" altLang="zh-CN" sz="2000" dirty="0" err="1" smtClean="0"/>
              <a:t>ch</a:t>
            </a:r>
            <a:r>
              <a:rPr lang="en-US" altLang="zh-CN" sz="2000" dirty="0" smtClean="0"/>
              <a:t>;                     </a:t>
            </a:r>
            <a:r>
              <a:rPr lang="en-US" altLang="zh-CN" sz="2000" dirty="0" smtClean="0">
                <a:solidFill>
                  <a:srgbClr val="00B050"/>
                </a:solidFill>
              </a:rPr>
              <a:t>// </a:t>
            </a:r>
            <a:r>
              <a:rPr lang="zh-CN" altLang="en-US" sz="2000" dirty="0" smtClean="0">
                <a:solidFill>
                  <a:srgbClr val="00B050"/>
                </a:solidFill>
              </a:rPr>
              <a:t>用于存放输入字符</a:t>
            </a:r>
            <a:endParaRPr lang="en-US" altLang="zh-CN" sz="2000" dirty="0" smtClean="0">
              <a:solidFill>
                <a:srgbClr val="00B050"/>
              </a:solidFill>
            </a:endParaRPr>
          </a:p>
          <a:p>
            <a:pPr indent="354013">
              <a:lnSpc>
                <a:spcPct val="80000"/>
              </a:lnSpc>
              <a:spcBef>
                <a:spcPts val="0"/>
              </a:spcBef>
              <a:spcAft>
                <a:spcPts val="100"/>
              </a:spcAft>
            </a:pPr>
            <a:r>
              <a:rPr lang="en-US" altLang="zh-CN" sz="2000" dirty="0" err="1" smtClean="0">
                <a:solidFill>
                  <a:srgbClr val="0000FF"/>
                </a:solidFill>
              </a:rPr>
              <a:t>bool</a:t>
            </a:r>
            <a:r>
              <a:rPr lang="en-US" altLang="zh-CN" sz="2000" dirty="0" smtClean="0"/>
              <a:t> legal = </a:t>
            </a:r>
            <a:r>
              <a:rPr lang="en-US" altLang="zh-CN" sz="2000" dirty="0" smtClean="0">
                <a:solidFill>
                  <a:srgbClr val="FF0000"/>
                </a:solidFill>
              </a:rPr>
              <a:t>true</a:t>
            </a:r>
            <a:r>
              <a:rPr lang="en-US" altLang="zh-CN" sz="2000" dirty="0" smtClean="0"/>
              <a:t>;       </a:t>
            </a:r>
            <a:r>
              <a:rPr lang="en-US" altLang="zh-CN" sz="2000" dirty="0" smtClean="0">
                <a:solidFill>
                  <a:srgbClr val="00B050"/>
                </a:solidFill>
              </a:rPr>
              <a:t>// </a:t>
            </a:r>
            <a:r>
              <a:rPr lang="zh-CN" altLang="en-US" sz="2000" dirty="0" smtClean="0">
                <a:solidFill>
                  <a:srgbClr val="00B050"/>
                </a:solidFill>
              </a:rPr>
              <a:t>单词合法性判断标签</a:t>
            </a:r>
            <a:r>
              <a:rPr lang="en-US" altLang="zh-CN" sz="2000" dirty="0" smtClean="0">
                <a:solidFill>
                  <a:srgbClr val="00B050"/>
                </a:solidFill>
              </a:rPr>
              <a:t>, </a:t>
            </a:r>
            <a:r>
              <a:rPr lang="zh-CN" altLang="en-US" sz="2000" dirty="0" smtClean="0">
                <a:solidFill>
                  <a:srgbClr val="00B050"/>
                </a:solidFill>
              </a:rPr>
              <a:t>初始化为</a:t>
            </a:r>
            <a:r>
              <a:rPr lang="en-US" altLang="zh-CN" sz="2000" dirty="0" smtClean="0">
                <a:solidFill>
                  <a:srgbClr val="00B050"/>
                </a:solidFill>
              </a:rPr>
              <a:t> true</a:t>
            </a:r>
          </a:p>
          <a:p>
            <a:pPr indent="354013">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an English word (end with ‘#’): ”</a:t>
            </a:r>
            <a:r>
              <a:rPr lang="en-US" altLang="zh-CN" sz="2000" dirty="0" smtClean="0"/>
              <a:t>;</a:t>
            </a:r>
          </a:p>
          <a:p>
            <a:pPr indent="354013">
              <a:lnSpc>
                <a:spcPct val="80000"/>
              </a:lnSpc>
              <a:spcBef>
                <a:spcPts val="0"/>
              </a:spcBef>
              <a:spcAft>
                <a:spcPts val="100"/>
              </a:spcAft>
            </a:pPr>
            <a:r>
              <a:rPr lang="en-US" altLang="zh-CN" sz="2000" dirty="0" smtClean="0">
                <a:solidFill>
                  <a:srgbClr val="0000FF"/>
                </a:solidFill>
              </a:rPr>
              <a:t>do</a:t>
            </a:r>
          </a:p>
          <a:p>
            <a:pPr indent="354013">
              <a:lnSpc>
                <a:spcPct val="80000"/>
              </a:lnSpc>
              <a:spcBef>
                <a:spcPts val="0"/>
              </a:spcBef>
              <a:spcAft>
                <a:spcPts val="100"/>
              </a:spcAft>
            </a:pPr>
            <a:r>
              <a:rPr lang="en-US" altLang="zh-CN" sz="2000" dirty="0" smtClean="0"/>
              <a:t>{</a:t>
            </a:r>
          </a:p>
          <a:p>
            <a:pPr indent="717550">
              <a:lnSpc>
                <a:spcPct val="80000"/>
              </a:lnSpc>
              <a:spcBef>
                <a:spcPts val="0"/>
              </a:spcBef>
              <a:spcAft>
                <a:spcPts val="100"/>
              </a:spcAft>
            </a:pPr>
            <a:r>
              <a:rPr lang="en-US" altLang="zh-CN" sz="2000" dirty="0" err="1" smtClean="0"/>
              <a:t>cin</a:t>
            </a:r>
            <a:r>
              <a:rPr lang="en-US" altLang="zh-CN" sz="2000" dirty="0" smtClean="0"/>
              <a:t>&gt;&gt;</a:t>
            </a:r>
            <a:r>
              <a:rPr lang="en-US" altLang="zh-CN" sz="2000" dirty="0" err="1" smtClean="0"/>
              <a:t>ch</a:t>
            </a:r>
            <a:r>
              <a:rPr lang="en-US" altLang="zh-CN" sz="2000" dirty="0" smtClean="0"/>
              <a:t>;               </a:t>
            </a:r>
            <a:r>
              <a:rPr lang="en-US" altLang="zh-CN" sz="2000" dirty="0" smtClean="0">
                <a:solidFill>
                  <a:srgbClr val="00B050"/>
                </a:solidFill>
              </a:rPr>
              <a:t>// </a:t>
            </a:r>
            <a:r>
              <a:rPr lang="zh-CN" altLang="en-US" sz="2000" dirty="0" smtClean="0">
                <a:solidFill>
                  <a:srgbClr val="00B050"/>
                </a:solidFill>
              </a:rPr>
              <a:t>接收一个输入字符</a:t>
            </a:r>
            <a:endParaRPr lang="en-US" altLang="zh-CN" sz="2000" dirty="0" smtClean="0">
              <a:solidFill>
                <a:srgbClr val="00B050"/>
              </a:solidFill>
            </a:endParaRPr>
          </a:p>
          <a:p>
            <a:pPr indent="717550">
              <a:lnSpc>
                <a:spcPct val="80000"/>
              </a:lnSpc>
              <a:spcBef>
                <a:spcPts val="0"/>
              </a:spcBef>
              <a:spcAft>
                <a:spcPts val="100"/>
              </a:spcAft>
            </a:pPr>
            <a:r>
              <a:rPr lang="en-US" altLang="zh-CN" sz="2000" dirty="0" smtClean="0">
                <a:solidFill>
                  <a:srgbClr val="0000FF"/>
                </a:solidFill>
              </a:rPr>
              <a:t>if</a:t>
            </a:r>
            <a:r>
              <a:rPr lang="en-US" altLang="zh-CN" sz="2000" dirty="0" smtClean="0"/>
              <a:t>((</a:t>
            </a:r>
            <a:r>
              <a:rPr lang="en-US" altLang="zh-CN" sz="2000" dirty="0" err="1" smtClean="0"/>
              <a:t>ch</a:t>
            </a:r>
            <a:r>
              <a:rPr lang="en-US" altLang="zh-CN" sz="2000" dirty="0" smtClean="0"/>
              <a:t>&gt;=</a:t>
            </a:r>
            <a:r>
              <a:rPr lang="en-US" altLang="zh-CN" sz="2000" dirty="0" smtClean="0">
                <a:solidFill>
                  <a:schemeClr val="accent6">
                    <a:lumMod val="75000"/>
                  </a:schemeClr>
                </a:solidFill>
              </a:rPr>
              <a:t>‘a’</a:t>
            </a:r>
            <a:r>
              <a:rPr lang="en-US" altLang="zh-CN" sz="2000" dirty="0" smtClean="0"/>
              <a:t>&amp;&amp;</a:t>
            </a:r>
            <a:r>
              <a:rPr lang="en-US" altLang="zh-CN" sz="2000" dirty="0" err="1" smtClean="0"/>
              <a:t>ch</a:t>
            </a:r>
            <a:r>
              <a:rPr lang="en-US" altLang="zh-CN" sz="2000" dirty="0" smtClean="0"/>
              <a:t>&lt;=</a:t>
            </a:r>
            <a:r>
              <a:rPr lang="en-US" altLang="zh-CN" sz="2000" dirty="0" smtClean="0">
                <a:solidFill>
                  <a:schemeClr val="accent6">
                    <a:lumMod val="75000"/>
                  </a:schemeClr>
                </a:solidFill>
              </a:rPr>
              <a:t>‘z’</a:t>
            </a:r>
            <a:r>
              <a:rPr lang="en-US" altLang="zh-CN" sz="2000" dirty="0" smtClean="0"/>
              <a:t>)||(</a:t>
            </a:r>
            <a:r>
              <a:rPr lang="en-US" altLang="zh-CN" sz="2000" dirty="0" err="1" smtClean="0"/>
              <a:t>ch</a:t>
            </a:r>
            <a:r>
              <a:rPr lang="en-US" altLang="zh-CN" sz="2000" dirty="0" smtClean="0"/>
              <a:t>&gt;=</a:t>
            </a:r>
            <a:r>
              <a:rPr lang="en-US" altLang="zh-CN" sz="2000" dirty="0" smtClean="0">
                <a:solidFill>
                  <a:schemeClr val="accent6">
                    <a:lumMod val="75000"/>
                  </a:schemeClr>
                </a:solidFill>
              </a:rPr>
              <a:t>‘A’</a:t>
            </a:r>
            <a:r>
              <a:rPr lang="en-US" altLang="zh-CN" sz="2000" dirty="0" smtClean="0"/>
              <a:t>&amp;&amp;</a:t>
            </a:r>
            <a:r>
              <a:rPr lang="en-US" altLang="zh-CN" sz="2000" dirty="0" err="1" smtClean="0"/>
              <a:t>ch</a:t>
            </a:r>
            <a:r>
              <a:rPr lang="en-US" altLang="zh-CN" sz="2000" dirty="0" smtClean="0"/>
              <a:t>&lt;=</a:t>
            </a:r>
            <a:r>
              <a:rPr lang="en-US" altLang="zh-CN" sz="2000" dirty="0" smtClean="0">
                <a:solidFill>
                  <a:schemeClr val="accent6">
                    <a:lumMod val="75000"/>
                  </a:schemeClr>
                </a:solidFill>
              </a:rPr>
              <a:t>‘Z’</a:t>
            </a:r>
            <a:r>
              <a:rPr lang="en-US" altLang="zh-CN" sz="2000" dirty="0" smtClean="0"/>
              <a:t>))   </a:t>
            </a:r>
            <a:r>
              <a:rPr lang="en-US" altLang="zh-CN" sz="2000" dirty="0" smtClean="0">
                <a:solidFill>
                  <a:srgbClr val="00B050"/>
                </a:solidFill>
              </a:rPr>
              <a:t>// </a:t>
            </a:r>
            <a:r>
              <a:rPr lang="en-US" altLang="zh-CN" sz="2000" dirty="0" err="1" smtClean="0">
                <a:solidFill>
                  <a:srgbClr val="00B050"/>
                </a:solidFill>
              </a:rPr>
              <a:t>ch</a:t>
            </a:r>
            <a:r>
              <a:rPr lang="en-US" altLang="zh-CN" sz="2000" dirty="0" smtClean="0">
                <a:solidFill>
                  <a:srgbClr val="00B050"/>
                </a:solidFill>
              </a:rPr>
              <a:t> </a:t>
            </a:r>
            <a:r>
              <a:rPr lang="zh-CN" altLang="en-US" sz="2000" dirty="0" smtClean="0">
                <a:solidFill>
                  <a:srgbClr val="00B050"/>
                </a:solidFill>
              </a:rPr>
              <a:t>是字母</a:t>
            </a:r>
            <a:endParaRPr lang="en-US" altLang="zh-CN" sz="2000" dirty="0" smtClean="0">
              <a:solidFill>
                <a:srgbClr val="00B050"/>
              </a:solidFill>
            </a:endParaRPr>
          </a:p>
          <a:p>
            <a:pPr indent="1071563">
              <a:lnSpc>
                <a:spcPct val="80000"/>
              </a:lnSpc>
              <a:spcBef>
                <a:spcPts val="0"/>
              </a:spcBef>
              <a:spcAft>
                <a:spcPts val="100"/>
              </a:spcAft>
            </a:pPr>
            <a:r>
              <a:rPr lang="en-US" altLang="zh-CN" sz="2000" dirty="0" smtClean="0">
                <a:solidFill>
                  <a:srgbClr val="FF0000"/>
                </a:solidFill>
              </a:rPr>
              <a:t>continue</a:t>
            </a:r>
            <a:r>
              <a:rPr lang="en-US" altLang="zh-CN" sz="2000" dirty="0" smtClean="0"/>
              <a:t>;         </a:t>
            </a:r>
            <a:r>
              <a:rPr lang="en-US" altLang="zh-CN" sz="2000" dirty="0" smtClean="0">
                <a:solidFill>
                  <a:srgbClr val="00B050"/>
                </a:solidFill>
              </a:rPr>
              <a:t>// </a:t>
            </a:r>
            <a:r>
              <a:rPr lang="zh-CN" altLang="en-US" sz="2000" dirty="0" smtClean="0">
                <a:solidFill>
                  <a:srgbClr val="00B050"/>
                </a:solidFill>
              </a:rPr>
              <a:t>继续接收下一个输入字符</a:t>
            </a:r>
            <a:endParaRPr lang="en-US" altLang="zh-CN" sz="2000" dirty="0" smtClean="0">
              <a:solidFill>
                <a:srgbClr val="00B050"/>
              </a:solidFill>
            </a:endParaRPr>
          </a:p>
          <a:p>
            <a:pPr indent="717550">
              <a:lnSpc>
                <a:spcPct val="80000"/>
              </a:lnSpc>
              <a:spcBef>
                <a:spcPts val="0"/>
              </a:spcBef>
              <a:spcAft>
                <a:spcPts val="100"/>
              </a:spcAft>
            </a:pPr>
            <a:r>
              <a:rPr lang="en-US" altLang="zh-CN" sz="2000" dirty="0" smtClean="0">
                <a:solidFill>
                  <a:srgbClr val="0000FF"/>
                </a:solidFill>
              </a:rPr>
              <a:t>if</a:t>
            </a:r>
            <a:r>
              <a:rPr lang="en-US" altLang="zh-CN" sz="2000" dirty="0" smtClean="0"/>
              <a:t>(</a:t>
            </a:r>
            <a:r>
              <a:rPr lang="en-US" altLang="zh-CN" sz="2000" dirty="0" err="1" smtClean="0"/>
              <a:t>ch</a:t>
            </a:r>
            <a:r>
              <a:rPr lang="en-US" altLang="zh-CN" sz="2000" dirty="0" smtClean="0"/>
              <a:t>!=</a:t>
            </a:r>
            <a:r>
              <a:rPr lang="en-US" altLang="zh-CN" sz="2000" dirty="0" smtClean="0">
                <a:solidFill>
                  <a:schemeClr val="accent6">
                    <a:lumMod val="75000"/>
                  </a:schemeClr>
                </a:solidFill>
              </a:rPr>
              <a:t>‘#’</a:t>
            </a:r>
            <a:r>
              <a:rPr lang="en-US" altLang="zh-CN" sz="2000" dirty="0" smtClean="0"/>
              <a:t>)              </a:t>
            </a:r>
            <a:r>
              <a:rPr lang="en-US" altLang="zh-CN" sz="2000" dirty="0" smtClean="0">
                <a:solidFill>
                  <a:srgbClr val="00B050"/>
                </a:solidFill>
              </a:rPr>
              <a:t>// </a:t>
            </a:r>
            <a:r>
              <a:rPr lang="en-US" altLang="zh-CN" sz="2000" dirty="0" err="1" smtClean="0">
                <a:solidFill>
                  <a:srgbClr val="00B050"/>
                </a:solidFill>
              </a:rPr>
              <a:t>ch</a:t>
            </a:r>
            <a:r>
              <a:rPr lang="en-US" altLang="zh-CN" sz="2000" dirty="0" smtClean="0">
                <a:solidFill>
                  <a:srgbClr val="00B050"/>
                </a:solidFill>
              </a:rPr>
              <a:t> </a:t>
            </a:r>
            <a:r>
              <a:rPr lang="zh-CN" altLang="en-US" sz="2000" dirty="0" smtClean="0">
                <a:solidFill>
                  <a:srgbClr val="00B050"/>
                </a:solidFill>
              </a:rPr>
              <a:t>既不是字母也不是 </a:t>
            </a:r>
            <a:r>
              <a:rPr lang="en-US" altLang="zh-CN" sz="2000" dirty="0" smtClean="0">
                <a:solidFill>
                  <a:srgbClr val="00B050"/>
                </a:solidFill>
              </a:rPr>
              <a:t>‘#’ (</a:t>
            </a:r>
            <a:r>
              <a:rPr lang="zh-CN" altLang="en-US" sz="2000" dirty="0" smtClean="0">
                <a:solidFill>
                  <a:srgbClr val="00B050"/>
                </a:solidFill>
              </a:rPr>
              <a:t>不合法</a:t>
            </a:r>
            <a:r>
              <a:rPr lang="en-US" altLang="zh-CN" sz="2000" dirty="0" smtClean="0">
                <a:solidFill>
                  <a:srgbClr val="00B050"/>
                </a:solidFill>
              </a:rPr>
              <a:t>)</a:t>
            </a:r>
          </a:p>
          <a:p>
            <a:pPr indent="717550">
              <a:lnSpc>
                <a:spcPct val="80000"/>
              </a:lnSpc>
              <a:spcBef>
                <a:spcPts val="0"/>
              </a:spcBef>
              <a:spcAft>
                <a:spcPts val="100"/>
              </a:spcAft>
            </a:pPr>
            <a:r>
              <a:rPr lang="en-US" altLang="zh-CN" sz="2000" dirty="0" smtClean="0"/>
              <a:t>{</a:t>
            </a:r>
          </a:p>
          <a:p>
            <a:pPr indent="1071563">
              <a:lnSpc>
                <a:spcPct val="80000"/>
              </a:lnSpc>
              <a:spcBef>
                <a:spcPts val="0"/>
              </a:spcBef>
              <a:spcAft>
                <a:spcPts val="100"/>
              </a:spcAft>
            </a:pPr>
            <a:r>
              <a:rPr lang="en-US" altLang="zh-CN" sz="2000" dirty="0" smtClean="0"/>
              <a:t>legal = </a:t>
            </a:r>
            <a:r>
              <a:rPr lang="en-US" altLang="zh-CN" sz="2000" dirty="0" smtClean="0">
                <a:solidFill>
                  <a:srgbClr val="FF0000"/>
                </a:solidFill>
              </a:rPr>
              <a:t>false</a:t>
            </a:r>
            <a:r>
              <a:rPr lang="en-US" altLang="zh-CN" sz="2000" dirty="0" smtClean="0"/>
              <a:t>;   </a:t>
            </a:r>
            <a:r>
              <a:rPr lang="en-US" altLang="zh-CN" sz="2000" dirty="0" smtClean="0">
                <a:solidFill>
                  <a:srgbClr val="00B050"/>
                </a:solidFill>
              </a:rPr>
              <a:t>// </a:t>
            </a:r>
            <a:r>
              <a:rPr lang="zh-CN" altLang="en-US" sz="2000" dirty="0" smtClean="0">
                <a:solidFill>
                  <a:srgbClr val="00B050"/>
                </a:solidFill>
              </a:rPr>
              <a:t>置单词合法性判断标签为 </a:t>
            </a:r>
            <a:r>
              <a:rPr lang="en-US" altLang="zh-CN" sz="2000" dirty="0" smtClean="0">
                <a:solidFill>
                  <a:srgbClr val="00B050"/>
                </a:solidFill>
              </a:rPr>
              <a:t>false</a:t>
            </a:r>
          </a:p>
          <a:p>
            <a:pPr indent="1071563">
              <a:lnSpc>
                <a:spcPct val="80000"/>
              </a:lnSpc>
              <a:spcBef>
                <a:spcPts val="0"/>
              </a:spcBef>
              <a:spcAft>
                <a:spcPts val="100"/>
              </a:spcAft>
            </a:pPr>
            <a:r>
              <a:rPr lang="en-US" altLang="zh-CN" sz="2000" dirty="0" smtClean="0">
                <a:solidFill>
                  <a:srgbClr val="FF0000"/>
                </a:solidFill>
              </a:rPr>
              <a:t>break</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结束整个循环 </a:t>
            </a:r>
            <a:endParaRPr lang="en-US" altLang="zh-CN" sz="2000" dirty="0" smtClean="0">
              <a:solidFill>
                <a:srgbClr val="00B050"/>
              </a:solidFill>
            </a:endParaRPr>
          </a:p>
          <a:p>
            <a:pPr indent="717550">
              <a:lnSpc>
                <a:spcPct val="80000"/>
              </a:lnSpc>
              <a:spcBef>
                <a:spcPts val="0"/>
              </a:spcBef>
              <a:spcAft>
                <a:spcPts val="100"/>
              </a:spcAft>
            </a:pPr>
            <a:r>
              <a:rPr lang="en-US" altLang="zh-CN" sz="2000" dirty="0"/>
              <a:t>}</a:t>
            </a:r>
            <a:endParaRPr lang="en-US" altLang="zh-CN" sz="2000" dirty="0" smtClean="0"/>
          </a:p>
          <a:p>
            <a:pPr indent="354013">
              <a:lnSpc>
                <a:spcPct val="80000"/>
              </a:lnSpc>
              <a:spcBef>
                <a:spcPts val="0"/>
              </a:spcBef>
              <a:spcAft>
                <a:spcPts val="100"/>
              </a:spcAft>
            </a:pPr>
            <a:r>
              <a:rPr lang="en-US" altLang="zh-CN" sz="2000" dirty="0" smtClean="0"/>
              <a:t>}</a:t>
            </a:r>
            <a:r>
              <a:rPr lang="en-US" altLang="zh-CN" sz="2000" dirty="0" smtClean="0">
                <a:solidFill>
                  <a:srgbClr val="0000FF"/>
                </a:solidFill>
              </a:rPr>
              <a:t>while</a:t>
            </a:r>
            <a:r>
              <a:rPr lang="en-US" altLang="zh-CN" sz="2000" dirty="0" smtClean="0"/>
              <a:t>(</a:t>
            </a:r>
            <a:r>
              <a:rPr lang="en-US" altLang="zh-CN" sz="2000" dirty="0" err="1" smtClean="0"/>
              <a:t>ch</a:t>
            </a:r>
            <a:r>
              <a:rPr lang="en-US" altLang="zh-CN" sz="2000" dirty="0" smtClean="0"/>
              <a:t>!=</a:t>
            </a:r>
            <a:r>
              <a:rPr lang="en-US" altLang="zh-CN" sz="2000" dirty="0" smtClean="0">
                <a:solidFill>
                  <a:schemeClr val="accent6">
                    <a:lumMod val="75000"/>
                  </a:schemeClr>
                </a:solidFill>
              </a:rPr>
              <a:t>‘#’</a:t>
            </a:r>
            <a:r>
              <a:rPr lang="en-US" altLang="zh-CN" sz="2000" dirty="0" smtClean="0"/>
              <a:t>);           </a:t>
            </a:r>
            <a:r>
              <a:rPr lang="en-US" altLang="zh-CN" sz="2000" dirty="0" smtClean="0">
                <a:solidFill>
                  <a:srgbClr val="00B050"/>
                </a:solidFill>
              </a:rPr>
              <a:t>// </a:t>
            </a:r>
            <a:r>
              <a:rPr lang="zh-CN" altLang="en-US" sz="2000" dirty="0" smtClean="0">
                <a:solidFill>
                  <a:srgbClr val="00B050"/>
                </a:solidFill>
              </a:rPr>
              <a:t>循环测试条件 </a:t>
            </a:r>
            <a:r>
              <a:rPr lang="en-US" altLang="zh-CN" sz="2000" dirty="0" smtClean="0">
                <a:solidFill>
                  <a:srgbClr val="00B050"/>
                </a:solidFill>
              </a:rPr>
              <a:t>(</a:t>
            </a:r>
            <a:r>
              <a:rPr lang="zh-CN" altLang="en-US" sz="2000" dirty="0" smtClean="0">
                <a:solidFill>
                  <a:srgbClr val="00B050"/>
                </a:solidFill>
              </a:rPr>
              <a:t>输入结束</a:t>
            </a:r>
            <a:r>
              <a:rPr lang="en-US" altLang="zh-CN" sz="2000" dirty="0" smtClean="0">
                <a:solidFill>
                  <a:srgbClr val="00B050"/>
                </a:solidFill>
              </a:rPr>
              <a:t>)</a:t>
            </a:r>
          </a:p>
          <a:p>
            <a:pPr indent="354013">
              <a:lnSpc>
                <a:spcPct val="80000"/>
              </a:lnSpc>
              <a:spcBef>
                <a:spcPts val="0"/>
              </a:spcBef>
              <a:spcAft>
                <a:spcPts val="100"/>
              </a:spcAft>
            </a:pPr>
            <a:r>
              <a:rPr lang="en-US" altLang="zh-CN" sz="2000" dirty="0" smtClean="0">
                <a:solidFill>
                  <a:srgbClr val="0000FF"/>
                </a:solidFill>
              </a:rPr>
              <a:t>if</a:t>
            </a:r>
            <a:r>
              <a:rPr lang="en-US" altLang="zh-CN" sz="2000" dirty="0" smtClean="0"/>
              <a:t>(legal)   </a:t>
            </a:r>
            <a:r>
              <a:rPr lang="en-US" altLang="zh-CN" sz="2000" dirty="0" err="1" smtClean="0"/>
              <a:t>cout</a:t>
            </a:r>
            <a:r>
              <a:rPr lang="en-US" altLang="zh-CN" sz="2000" dirty="0" smtClean="0"/>
              <a:t>&lt;&lt;</a:t>
            </a:r>
            <a:r>
              <a:rPr lang="en-US" altLang="zh-CN" sz="2000" dirty="0" smtClean="0">
                <a:solidFill>
                  <a:schemeClr val="accent6">
                    <a:lumMod val="75000"/>
                  </a:schemeClr>
                </a:solidFill>
              </a:rPr>
              <a:t>“This word is legal.”</a:t>
            </a:r>
            <a:r>
              <a:rPr lang="en-US" altLang="zh-CN" sz="2000" dirty="0" smtClean="0"/>
              <a:t>&lt;</a:t>
            </a:r>
            <a:r>
              <a:rPr lang="en-US" altLang="zh-CN" sz="2000" dirty="0" err="1" smtClean="0"/>
              <a:t>endl</a:t>
            </a:r>
            <a:r>
              <a:rPr lang="en-US" altLang="zh-CN" sz="2000" dirty="0" smtClean="0"/>
              <a:t>;     </a:t>
            </a:r>
            <a:r>
              <a:rPr lang="en-US" altLang="zh-CN" sz="2000" dirty="0" smtClean="0">
                <a:solidFill>
                  <a:srgbClr val="00B050"/>
                </a:solidFill>
              </a:rPr>
              <a:t>// </a:t>
            </a:r>
            <a:r>
              <a:rPr lang="zh-CN" altLang="en-US" sz="2000" dirty="0" smtClean="0">
                <a:solidFill>
                  <a:srgbClr val="00B050"/>
                </a:solidFill>
              </a:rPr>
              <a:t>合法单词</a:t>
            </a:r>
            <a:endParaRPr lang="en-US" altLang="zh-CN" sz="2000" dirty="0" smtClean="0">
              <a:solidFill>
                <a:srgbClr val="00B050"/>
              </a:solidFill>
            </a:endParaRPr>
          </a:p>
          <a:p>
            <a:pPr indent="354013">
              <a:lnSpc>
                <a:spcPct val="80000"/>
              </a:lnSpc>
              <a:spcBef>
                <a:spcPts val="0"/>
              </a:spcBef>
              <a:spcAft>
                <a:spcPts val="100"/>
              </a:spcAft>
            </a:pPr>
            <a:r>
              <a:rPr lang="en-US" altLang="zh-CN" sz="2000" dirty="0" smtClean="0">
                <a:solidFill>
                  <a:srgbClr val="0000FF"/>
                </a:solidFill>
              </a:rPr>
              <a:t>else </a:t>
            </a:r>
            <a:r>
              <a:rPr lang="en-US" altLang="zh-CN" sz="2000" dirty="0" smtClean="0"/>
              <a:t>  </a:t>
            </a:r>
            <a:r>
              <a:rPr lang="en-US" altLang="zh-CN" sz="2000" dirty="0" err="1" smtClean="0"/>
              <a:t>cout</a:t>
            </a:r>
            <a:r>
              <a:rPr lang="en-US" altLang="zh-CN" sz="2000" dirty="0" smtClean="0"/>
              <a:t>&lt;&lt;</a:t>
            </a:r>
            <a:r>
              <a:rPr lang="en-US" altLang="zh-CN" sz="2000" dirty="0" smtClean="0">
                <a:solidFill>
                  <a:schemeClr val="accent6">
                    <a:lumMod val="75000"/>
                  </a:schemeClr>
                </a:solidFill>
              </a:rPr>
              <a:t>“This word is illegal.”</a:t>
            </a:r>
            <a:r>
              <a:rPr lang="en-US" altLang="zh-CN" sz="2000" dirty="0" smtClean="0"/>
              <a:t>&lt;&lt;</a:t>
            </a:r>
            <a:r>
              <a:rPr lang="en-US" altLang="zh-CN" sz="2000" dirty="0" err="1" smtClean="0"/>
              <a:t>endl</a:t>
            </a:r>
            <a:r>
              <a:rPr lang="en-US" altLang="zh-CN" sz="2000" dirty="0" smtClean="0"/>
              <a:t>;      </a:t>
            </a:r>
            <a:r>
              <a:rPr lang="en-US" altLang="zh-CN" sz="2000" dirty="0" smtClean="0">
                <a:solidFill>
                  <a:srgbClr val="00B050"/>
                </a:solidFill>
              </a:rPr>
              <a:t>// </a:t>
            </a:r>
            <a:r>
              <a:rPr lang="zh-CN" altLang="en-US" sz="2000" dirty="0" smtClean="0">
                <a:solidFill>
                  <a:srgbClr val="00B050"/>
                </a:solidFill>
              </a:rPr>
              <a:t>不合法单词</a:t>
            </a:r>
            <a:endParaRPr lang="en-US" altLang="zh-CN" sz="2000" dirty="0" smtClean="0">
              <a:solidFill>
                <a:srgbClr val="00B050"/>
              </a:solidFill>
            </a:endParaRPr>
          </a:p>
          <a:p>
            <a:pPr indent="354013">
              <a:lnSpc>
                <a:spcPct val="80000"/>
              </a:lnSpc>
              <a:spcBef>
                <a:spcPts val="0"/>
              </a:spcBef>
              <a:spcAft>
                <a:spcPts val="100"/>
              </a:spcAft>
            </a:pPr>
            <a:r>
              <a:rPr lang="en-US" altLang="zh-CN" sz="2000" dirty="0" smtClean="0">
                <a:solidFill>
                  <a:srgbClr val="0000FF"/>
                </a:solidFill>
              </a:rPr>
              <a:t>return </a:t>
            </a:r>
            <a:r>
              <a:rPr lang="en-US" altLang="zh-CN" sz="2000" dirty="0" smtClean="0"/>
              <a:t>0;</a:t>
            </a:r>
          </a:p>
          <a:p>
            <a:pPr>
              <a:lnSpc>
                <a:spcPct val="80000"/>
              </a:lnSpc>
              <a:spcBef>
                <a:spcPts val="0"/>
              </a:spcBef>
              <a:spcAft>
                <a:spcPts val="100"/>
              </a:spcAft>
            </a:pPr>
            <a:r>
              <a:rPr lang="en-US" altLang="zh-CN" sz="2000" dirty="0" smtClean="0"/>
              <a:t>}</a:t>
            </a:r>
            <a:endParaRPr lang="zh-CN" altLang="en-US" sz="2000" dirty="0"/>
          </a:p>
        </p:txBody>
      </p:sp>
      <p:sp>
        <p:nvSpPr>
          <p:cNvPr id="3" name="标题 2"/>
          <p:cNvSpPr>
            <a:spLocks noGrp="1"/>
          </p:cNvSpPr>
          <p:nvPr>
            <p:ph type="title"/>
          </p:nvPr>
        </p:nvSpPr>
        <p:spPr/>
        <p:txBody>
          <a:bodyPr/>
          <a:lstStyle/>
          <a:p>
            <a:r>
              <a:rPr lang="zh-CN" altLang="en-US" dirty="0"/>
              <a:t>问题案例</a:t>
            </a:r>
          </a:p>
        </p:txBody>
      </p:sp>
    </p:spTree>
    <p:extLst>
      <p:ext uri="{BB962C8B-B14F-4D97-AF65-F5344CB8AC3E}">
        <p14:creationId xmlns:p14="http://schemas.microsoft.com/office/powerpoint/2010/main" val="4464696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en-US" altLang="zh-CN" dirty="0" smtClean="0"/>
              <a:t>1</a:t>
            </a:r>
            <a:r>
              <a:rPr lang="en-US" altLang="zh-CN" dirty="0" smtClean="0"/>
              <a:t>. </a:t>
            </a:r>
            <a:r>
              <a:rPr lang="zh-CN" altLang="en-US" dirty="0" smtClean="0"/>
              <a:t>从键盘输入一个字符。若其为小写字母</a:t>
            </a:r>
            <a:r>
              <a:rPr lang="en-US" altLang="zh-CN" dirty="0" smtClean="0"/>
              <a:t>, </a:t>
            </a:r>
            <a:r>
              <a:rPr lang="zh-CN" altLang="en-US" dirty="0" smtClean="0"/>
              <a:t>则将其转换成大写字母。若其为大写字母</a:t>
            </a:r>
            <a:r>
              <a:rPr lang="en-US" altLang="zh-CN" dirty="0" smtClean="0"/>
              <a:t>, </a:t>
            </a:r>
            <a:r>
              <a:rPr lang="zh-CN" altLang="en-US" dirty="0" smtClean="0"/>
              <a:t>则将其转换成小写字母。若为其他字符</a:t>
            </a:r>
            <a:r>
              <a:rPr lang="en-US" altLang="zh-CN" dirty="0" smtClean="0"/>
              <a:t>, </a:t>
            </a:r>
            <a:r>
              <a:rPr lang="zh-CN" altLang="en-US" dirty="0" smtClean="0"/>
              <a:t>则不作任何转换。</a:t>
            </a:r>
            <a:endParaRPr lang="en-US" altLang="zh-CN" dirty="0" smtClean="0"/>
          </a:p>
          <a:p>
            <a:pPr>
              <a:spcAft>
                <a:spcPts val="1200"/>
              </a:spcAft>
            </a:pPr>
            <a:r>
              <a:rPr lang="en-US" altLang="zh-CN" dirty="0" smtClean="0"/>
              <a:t>2. </a:t>
            </a:r>
            <a:r>
              <a:rPr lang="zh-CN" altLang="en-US" dirty="0" smtClean="0"/>
              <a:t>计算并输出 </a:t>
            </a:r>
            <a:r>
              <a:rPr lang="en-US" altLang="zh-CN" dirty="0" smtClean="0"/>
              <a:t>100 </a:t>
            </a:r>
            <a:r>
              <a:rPr lang="zh-CN" altLang="en-US" dirty="0" smtClean="0"/>
              <a:t>至</a:t>
            </a:r>
            <a:r>
              <a:rPr lang="en-US" altLang="zh-CN" dirty="0" smtClean="0"/>
              <a:t> 200 </a:t>
            </a:r>
            <a:r>
              <a:rPr lang="zh-CN" altLang="en-US" dirty="0" smtClean="0"/>
              <a:t>范围内的所有素数。</a:t>
            </a:r>
            <a:endParaRPr lang="en-US" altLang="zh-CN" dirty="0" smtClean="0"/>
          </a:p>
          <a:p>
            <a:r>
              <a:rPr lang="en-US" altLang="zh-CN" dirty="0" smtClean="0"/>
              <a:t>3. </a:t>
            </a:r>
            <a:r>
              <a:rPr lang="zh-CN" altLang="en-US" dirty="0" smtClean="0"/>
              <a:t>计算一个英文单词的长度</a:t>
            </a:r>
            <a:r>
              <a:rPr lang="en-US" altLang="zh-CN" dirty="0" smtClean="0"/>
              <a:t>, </a:t>
            </a:r>
            <a:r>
              <a:rPr lang="zh-CN" altLang="en-US" dirty="0" smtClean="0"/>
              <a:t>即英文单词中包含的字母个数</a:t>
            </a:r>
            <a:r>
              <a:rPr lang="en-US" altLang="zh-CN" dirty="0"/>
              <a:t> </a:t>
            </a:r>
            <a:r>
              <a:rPr lang="en-US" altLang="zh-CN" dirty="0" smtClean="0"/>
              <a:t>(</a:t>
            </a:r>
            <a:r>
              <a:rPr lang="zh-CN" altLang="en-US" dirty="0" smtClean="0"/>
              <a:t>英文单词以字符 </a:t>
            </a:r>
            <a:r>
              <a:rPr lang="en-US" altLang="zh-CN" dirty="0" smtClean="0">
                <a:solidFill>
                  <a:srgbClr val="0000FF"/>
                </a:solidFill>
              </a:rPr>
              <a:t>‘#’ </a:t>
            </a:r>
            <a:r>
              <a:rPr lang="zh-CN" altLang="en-US" dirty="0" smtClean="0"/>
              <a:t>作为结束字符</a:t>
            </a:r>
            <a:r>
              <a:rPr lang="en-US" altLang="zh-CN" dirty="0" smtClean="0"/>
              <a:t>)</a:t>
            </a:r>
            <a:r>
              <a:rPr lang="zh-CN" altLang="en-US" dirty="0" smtClean="0"/>
              <a:t>。</a:t>
            </a:r>
            <a:endParaRPr lang="en-US" altLang="zh-CN" dirty="0" smtClean="0"/>
          </a:p>
          <a:p>
            <a:r>
              <a:rPr lang="zh-CN" altLang="en-US" b="1" dirty="0" smtClean="0"/>
              <a:t>注意</a:t>
            </a:r>
            <a:r>
              <a:rPr lang="en-US" altLang="zh-CN" b="1" dirty="0" smtClean="0"/>
              <a:t>: </a:t>
            </a:r>
            <a:r>
              <a:rPr lang="zh-CN" altLang="en-US" dirty="0" smtClean="0"/>
              <a:t>结束字符</a:t>
            </a:r>
            <a:r>
              <a:rPr lang="en-US" altLang="zh-CN" dirty="0" smtClean="0"/>
              <a:t> </a:t>
            </a:r>
            <a:r>
              <a:rPr lang="en-US" altLang="zh-CN" dirty="0" smtClean="0">
                <a:solidFill>
                  <a:srgbClr val="0000FF"/>
                </a:solidFill>
              </a:rPr>
              <a:t>‘#’</a:t>
            </a:r>
            <a:r>
              <a:rPr lang="en-US" altLang="zh-CN" dirty="0" smtClean="0"/>
              <a:t> </a:t>
            </a:r>
            <a:r>
              <a:rPr lang="zh-CN" altLang="en-US" dirty="0" smtClean="0"/>
              <a:t>不能被计算其中。</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41986096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4. </a:t>
            </a:r>
            <a:r>
              <a:rPr lang="zh-CN" altLang="en-US" dirty="0" smtClean="0"/>
              <a:t>打印如下形式的九九乘法表。</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Text Box 2"/>
          <p:cNvSpPr txBox="1">
            <a:spLocks noChangeArrowheads="1"/>
          </p:cNvSpPr>
          <p:nvPr/>
        </p:nvSpPr>
        <p:spPr bwMode="auto">
          <a:xfrm>
            <a:off x="533400" y="1844824"/>
            <a:ext cx="8077200" cy="3693319"/>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smtClean="0"/>
              <a:t>1*1=1      1*2=2      1*3=3      1*4=4      1*5=5       1*6=6       1*7=7      1*8=8     1*9=9</a:t>
            </a:r>
            <a:endParaRPr lang="en-US" altLang="zh-CN" b="1" dirty="0"/>
          </a:p>
          <a:p>
            <a:pPr>
              <a:spcBef>
                <a:spcPct val="50000"/>
              </a:spcBef>
            </a:pPr>
            <a:r>
              <a:rPr lang="en-US" altLang="zh-CN" b="1" dirty="0" smtClean="0"/>
              <a:t>2*2=4      2*3=6      2*4=8      2*5=10    2*6=12    2*7=14     2*8=16    2*9=18</a:t>
            </a:r>
            <a:endParaRPr lang="en-US" altLang="zh-CN" b="1" dirty="0"/>
          </a:p>
          <a:p>
            <a:pPr>
              <a:spcBef>
                <a:spcPct val="50000"/>
              </a:spcBef>
            </a:pPr>
            <a:r>
              <a:rPr lang="en-US" altLang="zh-CN" b="1" dirty="0" smtClean="0"/>
              <a:t>3*3=9      3*4=12    3*5=15    3*6=18    3*7=21    3*8=24     3*9=27</a:t>
            </a:r>
            <a:endParaRPr lang="en-US" altLang="zh-CN" b="1" dirty="0"/>
          </a:p>
          <a:p>
            <a:pPr>
              <a:spcBef>
                <a:spcPct val="50000"/>
              </a:spcBef>
            </a:pPr>
            <a:r>
              <a:rPr lang="en-US" altLang="zh-CN" b="1" dirty="0" smtClean="0"/>
              <a:t>4*4=16    4*5=20    4*6=24    4*7=28    4*8=32    4*9=36</a:t>
            </a:r>
            <a:endParaRPr lang="en-US" altLang="zh-CN" b="1" dirty="0"/>
          </a:p>
          <a:p>
            <a:pPr>
              <a:spcBef>
                <a:spcPct val="50000"/>
              </a:spcBef>
            </a:pPr>
            <a:r>
              <a:rPr lang="en-US" altLang="zh-CN" b="1" dirty="0" smtClean="0"/>
              <a:t>5*5=25    5*6=30    5*7=35    5*8=40    5*9=45</a:t>
            </a:r>
            <a:endParaRPr lang="en-US" altLang="zh-CN" b="1" dirty="0"/>
          </a:p>
          <a:p>
            <a:pPr>
              <a:spcBef>
                <a:spcPct val="50000"/>
              </a:spcBef>
            </a:pPr>
            <a:r>
              <a:rPr lang="en-US" altLang="zh-CN" b="1" dirty="0" smtClean="0"/>
              <a:t>6*6=36    6*7=42    6*8=48    6*9=54</a:t>
            </a:r>
            <a:endParaRPr lang="en-US" altLang="zh-CN" b="1" dirty="0"/>
          </a:p>
          <a:p>
            <a:pPr>
              <a:spcBef>
                <a:spcPct val="50000"/>
              </a:spcBef>
            </a:pPr>
            <a:r>
              <a:rPr lang="en-US" altLang="zh-CN" b="1" dirty="0" smtClean="0"/>
              <a:t>7*7=49    7*8=56    7*9=63</a:t>
            </a:r>
            <a:endParaRPr lang="en-US" altLang="zh-CN" b="1" dirty="0"/>
          </a:p>
          <a:p>
            <a:pPr>
              <a:spcBef>
                <a:spcPct val="50000"/>
              </a:spcBef>
            </a:pPr>
            <a:r>
              <a:rPr lang="en-US" altLang="zh-CN" b="1" dirty="0" smtClean="0"/>
              <a:t>8*8=64    8*9=72</a:t>
            </a:r>
            <a:endParaRPr lang="en-US" altLang="zh-CN" sz="1800" b="1" dirty="0" smtClean="0"/>
          </a:p>
          <a:p>
            <a:pPr>
              <a:spcBef>
                <a:spcPct val="50000"/>
              </a:spcBef>
            </a:pPr>
            <a:r>
              <a:rPr lang="en-US" altLang="zh-CN" sz="1800" b="1" dirty="0" smtClean="0"/>
              <a:t>9*9=81</a:t>
            </a:r>
            <a:endParaRPr lang="en-US" altLang="zh-CN" sz="1800" b="1" dirty="0"/>
          </a:p>
        </p:txBody>
      </p:sp>
    </p:spTree>
    <p:extLst>
      <p:ext uri="{BB962C8B-B14F-4D97-AF65-F5344CB8AC3E}">
        <p14:creationId xmlns:p14="http://schemas.microsoft.com/office/powerpoint/2010/main" val="201724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832647"/>
          </a:xfrm>
        </p:spPr>
        <p:txBody>
          <a:bodyPr>
            <a:normAutofit/>
          </a:bodyPr>
          <a:lstStyle/>
          <a:p>
            <a:r>
              <a:rPr lang="zh-CN" altLang="en-US" b="1" dirty="0" smtClean="0"/>
              <a:t>例</a:t>
            </a:r>
            <a:r>
              <a:rPr lang="en-US" altLang="zh-CN" b="1" dirty="0" smtClean="0"/>
              <a:t>: </a:t>
            </a:r>
            <a:r>
              <a:rPr lang="zh-CN" altLang="en-US" dirty="0" smtClean="0"/>
              <a:t>判断某一整数是否为偶数。若为偶数</a:t>
            </a:r>
            <a:r>
              <a:rPr lang="en-US" altLang="zh-CN" dirty="0" smtClean="0"/>
              <a:t>, </a:t>
            </a:r>
            <a:r>
              <a:rPr lang="zh-CN" altLang="en-US" dirty="0" smtClean="0"/>
              <a:t>则将其值除以</a:t>
            </a:r>
            <a:r>
              <a:rPr lang="en-US" altLang="zh-CN" dirty="0" smtClean="0"/>
              <a:t>2</a:t>
            </a:r>
            <a:r>
              <a:rPr lang="zh-CN" altLang="en-US" dirty="0" smtClean="0"/>
              <a:t>后并打印结果。</a:t>
            </a:r>
            <a:endParaRPr lang="en-US" altLang="zh-CN" dirty="0" smtClean="0"/>
          </a:p>
          <a:p>
            <a:pPr>
              <a:lnSpc>
                <a:spcPct val="100000"/>
              </a:lnSpc>
              <a:spcBef>
                <a:spcPts val="0"/>
              </a:spcBef>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a:lnSpc>
                <a:spcPct val="100000"/>
              </a:lnSpc>
              <a:spcBef>
                <a:spcPts val="0"/>
              </a:spcBef>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a:lnSpc>
                <a:spcPct val="10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main()</a:t>
            </a:r>
          </a:p>
          <a:p>
            <a:pPr>
              <a:lnSpc>
                <a:spcPct val="100000"/>
              </a:lnSpc>
              <a:spcBef>
                <a:spcPts val="0"/>
              </a:spcBef>
            </a:pPr>
            <a:r>
              <a:rPr lang="en-US" altLang="zh-CN" sz="2200" dirty="0" smtClean="0"/>
              <a:t>{</a:t>
            </a:r>
          </a:p>
          <a:p>
            <a:pPr indent="358775">
              <a:lnSpc>
                <a:spcPct val="10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err="1" smtClean="0"/>
              <a:t>num</a:t>
            </a:r>
            <a:r>
              <a:rPr lang="en-US" altLang="zh-CN" sz="2200" dirty="0" smtClean="0"/>
              <a:t>;</a:t>
            </a:r>
          </a:p>
          <a:p>
            <a:pPr indent="358775">
              <a:lnSpc>
                <a:spcPct val="100000"/>
              </a:lnSpc>
              <a:spcBef>
                <a:spcPts val="0"/>
              </a:spcBef>
            </a:pPr>
            <a:r>
              <a:rPr lang="en-US" altLang="zh-CN" sz="2200" dirty="0" err="1" smtClean="0"/>
              <a:t>cout</a:t>
            </a:r>
            <a:r>
              <a:rPr lang="en-US" altLang="zh-CN" sz="2200" dirty="0" smtClean="0"/>
              <a:t>&lt;&lt;</a:t>
            </a:r>
            <a:r>
              <a:rPr lang="en-US" altLang="zh-CN" sz="2200" dirty="0" smtClean="0">
                <a:solidFill>
                  <a:schemeClr val="accent6">
                    <a:lumMod val="75000"/>
                  </a:schemeClr>
                </a:solidFill>
              </a:rPr>
              <a:t>“Please input an integer: ”</a:t>
            </a:r>
            <a:r>
              <a:rPr lang="en-US" altLang="zh-CN" sz="2200" dirty="0" smtClean="0"/>
              <a:t>;       </a:t>
            </a:r>
            <a:r>
              <a:rPr lang="en-US" altLang="zh-CN" sz="2200" dirty="0" smtClean="0">
                <a:solidFill>
                  <a:srgbClr val="00B050"/>
                </a:solidFill>
              </a:rPr>
              <a:t>// </a:t>
            </a:r>
            <a:r>
              <a:rPr lang="zh-CN" altLang="en-US" sz="2200" dirty="0" smtClean="0">
                <a:solidFill>
                  <a:srgbClr val="00B050"/>
                </a:solidFill>
              </a:rPr>
              <a:t>打印提示信息</a:t>
            </a:r>
            <a:endParaRPr lang="en-US" altLang="zh-CN" sz="2200" dirty="0" smtClean="0">
              <a:solidFill>
                <a:srgbClr val="00B050"/>
              </a:solidFill>
            </a:endParaRPr>
          </a:p>
          <a:p>
            <a:pPr indent="358775">
              <a:lnSpc>
                <a:spcPct val="100000"/>
              </a:lnSpc>
              <a:spcBef>
                <a:spcPts val="0"/>
              </a:spcBef>
            </a:pPr>
            <a:r>
              <a:rPr lang="en-US" altLang="zh-CN" sz="2200" dirty="0" err="1" smtClean="0"/>
              <a:t>cin</a:t>
            </a:r>
            <a:r>
              <a:rPr lang="en-US" altLang="zh-CN" sz="2200" dirty="0" smtClean="0"/>
              <a:t>&gt;&gt;</a:t>
            </a:r>
            <a:r>
              <a:rPr lang="en-US" altLang="zh-CN" sz="2200" dirty="0" err="1" smtClean="0"/>
              <a:t>num</a:t>
            </a:r>
            <a:r>
              <a:rPr lang="en-US" altLang="zh-CN" sz="2200" dirty="0" smtClean="0"/>
              <a:t>;           </a:t>
            </a:r>
            <a:r>
              <a:rPr lang="en-US" altLang="zh-CN" sz="2200" dirty="0" smtClean="0">
                <a:solidFill>
                  <a:srgbClr val="00B050"/>
                </a:solidFill>
              </a:rPr>
              <a:t>// </a:t>
            </a:r>
            <a:r>
              <a:rPr lang="zh-CN" altLang="en-US" sz="2200" dirty="0" smtClean="0">
                <a:solidFill>
                  <a:srgbClr val="00B050"/>
                </a:solidFill>
              </a:rPr>
              <a:t>从键盘输入一个整数</a:t>
            </a:r>
            <a:endParaRPr lang="en-US" altLang="zh-CN" sz="2200" dirty="0" smtClean="0">
              <a:solidFill>
                <a:srgbClr val="00B050"/>
              </a:solidFill>
            </a:endParaRPr>
          </a:p>
          <a:p>
            <a:pPr indent="358775">
              <a:lnSpc>
                <a:spcPct val="100000"/>
              </a:lnSpc>
              <a:spcBef>
                <a:spcPts val="0"/>
              </a:spcBef>
            </a:pPr>
            <a:r>
              <a:rPr lang="en-US" altLang="zh-CN" sz="2200" dirty="0" smtClean="0">
                <a:solidFill>
                  <a:srgbClr val="0000FF"/>
                </a:solidFill>
              </a:rPr>
              <a:t>if</a:t>
            </a:r>
            <a:r>
              <a:rPr lang="en-US" altLang="zh-CN" sz="2200" dirty="0" smtClean="0"/>
              <a:t>(num%2</a:t>
            </a:r>
            <a:r>
              <a:rPr lang="en-US" altLang="zh-CN" sz="2200" b="1" dirty="0" smtClean="0">
                <a:solidFill>
                  <a:srgbClr val="FF0000"/>
                </a:solidFill>
              </a:rPr>
              <a:t>==</a:t>
            </a:r>
            <a:r>
              <a:rPr lang="en-US" altLang="zh-CN" sz="2200" dirty="0" smtClean="0"/>
              <a:t>0)     </a:t>
            </a:r>
            <a:r>
              <a:rPr lang="en-US" altLang="zh-CN" sz="2200" dirty="0" smtClean="0">
                <a:solidFill>
                  <a:srgbClr val="00B050"/>
                </a:solidFill>
              </a:rPr>
              <a:t>// </a:t>
            </a:r>
            <a:r>
              <a:rPr lang="zh-CN" altLang="en-US" sz="2200" dirty="0" smtClean="0">
                <a:solidFill>
                  <a:srgbClr val="00B050"/>
                </a:solidFill>
              </a:rPr>
              <a:t>判断是否为偶数</a:t>
            </a:r>
            <a:endParaRPr lang="en-US" altLang="zh-CN" sz="2200" dirty="0" smtClean="0">
              <a:solidFill>
                <a:srgbClr val="00B050"/>
              </a:solidFill>
            </a:endParaRPr>
          </a:p>
          <a:p>
            <a:pPr indent="358775">
              <a:lnSpc>
                <a:spcPct val="100000"/>
              </a:lnSpc>
              <a:spcBef>
                <a:spcPts val="0"/>
              </a:spcBef>
            </a:pPr>
            <a:r>
              <a:rPr lang="en-US" altLang="zh-CN" sz="2200" b="1" dirty="0" smtClean="0">
                <a:solidFill>
                  <a:srgbClr val="FF0000"/>
                </a:solidFill>
              </a:rPr>
              <a:t>{                          </a:t>
            </a:r>
            <a:r>
              <a:rPr lang="en-US" altLang="zh-CN" sz="2200" dirty="0" smtClean="0">
                <a:solidFill>
                  <a:srgbClr val="00B050"/>
                </a:solidFill>
              </a:rPr>
              <a:t>// </a:t>
            </a:r>
            <a:r>
              <a:rPr lang="zh-CN" altLang="en-US" sz="2200" dirty="0" smtClean="0">
                <a:solidFill>
                  <a:srgbClr val="00B050"/>
                </a:solidFill>
              </a:rPr>
              <a:t>复合语句</a:t>
            </a:r>
            <a:endParaRPr lang="en-US" altLang="zh-CN" sz="2200" dirty="0" smtClean="0">
              <a:solidFill>
                <a:srgbClr val="00B050"/>
              </a:solidFill>
            </a:endParaRPr>
          </a:p>
          <a:p>
            <a:pPr indent="717550">
              <a:lnSpc>
                <a:spcPct val="100000"/>
              </a:lnSpc>
              <a:spcBef>
                <a:spcPts val="0"/>
              </a:spcBef>
            </a:pPr>
            <a:r>
              <a:rPr lang="en-US" altLang="zh-CN" sz="2200" dirty="0" err="1" smtClean="0"/>
              <a:t>num</a:t>
            </a:r>
            <a:r>
              <a:rPr lang="en-US" altLang="zh-CN" sz="2200" dirty="0" smtClean="0"/>
              <a:t> = </a:t>
            </a:r>
            <a:r>
              <a:rPr lang="en-US" altLang="zh-CN" sz="2200" dirty="0" err="1" smtClean="0"/>
              <a:t>num</a:t>
            </a:r>
            <a:r>
              <a:rPr lang="en-US" altLang="zh-CN" sz="2200" dirty="0" smtClean="0"/>
              <a:t> / 2;     </a:t>
            </a:r>
            <a:r>
              <a:rPr lang="en-US" altLang="zh-CN" sz="2200" dirty="0" smtClean="0">
                <a:solidFill>
                  <a:srgbClr val="00B050"/>
                </a:solidFill>
              </a:rPr>
              <a:t>// </a:t>
            </a:r>
            <a:r>
              <a:rPr lang="zh-CN" altLang="en-US" sz="2200" dirty="0" smtClean="0">
                <a:solidFill>
                  <a:srgbClr val="00B050"/>
                </a:solidFill>
              </a:rPr>
              <a:t>等价于</a:t>
            </a:r>
            <a:r>
              <a:rPr lang="en-US" altLang="zh-CN" sz="2200" dirty="0" smtClean="0">
                <a:solidFill>
                  <a:srgbClr val="00B050"/>
                </a:solidFill>
              </a:rPr>
              <a:t>: </a:t>
            </a:r>
            <a:r>
              <a:rPr lang="en-US" altLang="zh-CN" sz="2200" dirty="0" err="1" smtClean="0">
                <a:solidFill>
                  <a:srgbClr val="00B050"/>
                </a:solidFill>
              </a:rPr>
              <a:t>num</a:t>
            </a:r>
            <a:r>
              <a:rPr lang="en-US" altLang="zh-CN" sz="2200" dirty="0" smtClean="0">
                <a:solidFill>
                  <a:srgbClr val="00B050"/>
                </a:solidFill>
              </a:rPr>
              <a:t> /= 2;</a:t>
            </a:r>
          </a:p>
          <a:p>
            <a:pPr indent="717550">
              <a:lnSpc>
                <a:spcPct val="100000"/>
              </a:lnSpc>
              <a:spcBef>
                <a:spcPts val="0"/>
              </a:spcBef>
            </a:pPr>
            <a:r>
              <a:rPr lang="en-US" altLang="zh-CN" sz="2200" dirty="0" err="1" smtClean="0"/>
              <a:t>cout</a:t>
            </a:r>
            <a:r>
              <a:rPr lang="en-US" altLang="zh-CN" sz="2200" dirty="0" smtClean="0"/>
              <a:t>&lt;&lt;</a:t>
            </a:r>
            <a:r>
              <a:rPr lang="en-US" altLang="zh-CN" sz="2200" dirty="0" smtClean="0">
                <a:solidFill>
                  <a:schemeClr val="accent6">
                    <a:lumMod val="75000"/>
                  </a:schemeClr>
                </a:solidFill>
              </a:rPr>
              <a:t>“Result = ”</a:t>
            </a:r>
            <a:r>
              <a:rPr lang="en-US" altLang="zh-CN" sz="2200" dirty="0" smtClean="0"/>
              <a:t>&lt;&lt;</a:t>
            </a:r>
            <a:r>
              <a:rPr lang="en-US" altLang="zh-CN" sz="2200" dirty="0" err="1" smtClean="0"/>
              <a:t>num</a:t>
            </a:r>
            <a:r>
              <a:rPr lang="en-US" altLang="zh-CN" sz="2200" dirty="0" smtClean="0"/>
              <a:t>&lt;&lt;</a:t>
            </a:r>
            <a:r>
              <a:rPr lang="en-US" altLang="zh-CN" sz="2200" dirty="0" err="1" smtClean="0"/>
              <a:t>endl</a:t>
            </a:r>
            <a:r>
              <a:rPr lang="en-US" altLang="zh-CN" sz="2200" dirty="0" smtClean="0"/>
              <a:t>;   </a:t>
            </a:r>
            <a:r>
              <a:rPr lang="en-US" altLang="zh-CN" sz="2200" dirty="0" smtClean="0">
                <a:solidFill>
                  <a:srgbClr val="00B050"/>
                </a:solidFill>
              </a:rPr>
              <a:t>// </a:t>
            </a:r>
            <a:r>
              <a:rPr lang="zh-CN" altLang="en-US" sz="2200" dirty="0" smtClean="0">
                <a:solidFill>
                  <a:srgbClr val="00B050"/>
                </a:solidFill>
              </a:rPr>
              <a:t>打印结果</a:t>
            </a:r>
            <a:endParaRPr lang="en-US" altLang="zh-CN" sz="2200" dirty="0" smtClean="0">
              <a:solidFill>
                <a:srgbClr val="00B050"/>
              </a:solidFill>
            </a:endParaRPr>
          </a:p>
          <a:p>
            <a:pPr indent="358775">
              <a:lnSpc>
                <a:spcPct val="100000"/>
              </a:lnSpc>
              <a:spcBef>
                <a:spcPts val="0"/>
              </a:spcBef>
            </a:pPr>
            <a:r>
              <a:rPr lang="en-US" altLang="zh-CN" sz="2200" b="1" dirty="0" smtClean="0">
                <a:solidFill>
                  <a:srgbClr val="FF0000"/>
                </a:solidFill>
              </a:rPr>
              <a:t>}</a:t>
            </a:r>
          </a:p>
          <a:p>
            <a:pPr indent="358775">
              <a:lnSpc>
                <a:spcPct val="100000"/>
              </a:lnSpc>
              <a:spcBef>
                <a:spcPts val="0"/>
              </a:spcBef>
            </a:pPr>
            <a:r>
              <a:rPr lang="en-US" altLang="zh-CN" sz="2200" dirty="0" smtClean="0">
                <a:solidFill>
                  <a:srgbClr val="0000FF"/>
                </a:solidFill>
              </a:rPr>
              <a:t>return</a:t>
            </a:r>
            <a:r>
              <a:rPr lang="en-US" altLang="zh-CN" sz="2200" dirty="0" smtClean="0"/>
              <a:t> 0;</a:t>
            </a:r>
          </a:p>
          <a:p>
            <a:pPr>
              <a:lnSpc>
                <a:spcPct val="100000"/>
              </a:lnSpc>
              <a:spcBef>
                <a:spcPts val="0"/>
              </a:spcBef>
            </a:pPr>
            <a:r>
              <a:rPr lang="en-US" altLang="zh-CN" sz="2200" dirty="0"/>
              <a:t>}</a:t>
            </a:r>
            <a:endParaRPr lang="zh-CN" altLang="en-US" sz="2200" dirty="0"/>
          </a:p>
        </p:txBody>
      </p:sp>
      <p:sp>
        <p:nvSpPr>
          <p:cNvPr id="3" name="标题 2"/>
          <p:cNvSpPr>
            <a:spLocks noGrp="1"/>
          </p:cNvSpPr>
          <p:nvPr>
            <p:ph type="title"/>
          </p:nvPr>
        </p:nvSpPr>
        <p:spPr/>
        <p:txBody>
          <a:bodyPr/>
          <a:lstStyle/>
          <a:p>
            <a:r>
              <a:rPr lang="en-US" altLang="zh-CN" dirty="0"/>
              <a:t>3. if </a:t>
            </a:r>
            <a:r>
              <a:rPr lang="zh-CN" altLang="en-US" dirty="0"/>
              <a:t>语句</a:t>
            </a:r>
          </a:p>
        </p:txBody>
      </p:sp>
      <p:sp>
        <p:nvSpPr>
          <p:cNvPr id="4" name="矩形 3"/>
          <p:cNvSpPr/>
          <p:nvPr/>
        </p:nvSpPr>
        <p:spPr>
          <a:xfrm>
            <a:off x="3995936" y="1700808"/>
            <a:ext cx="4536504" cy="1080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判断某一整数是否为奇数</a:t>
            </a:r>
            <a:r>
              <a:rPr lang="en-US" altLang="zh-CN" sz="2400" dirty="0" smtClean="0">
                <a:solidFill>
                  <a:srgbClr val="FFFF00"/>
                </a:solidFill>
                <a:latin typeface="Arial" panose="020B0604020202020204" pitchFamily="34" charset="0"/>
                <a:cs typeface="Arial" panose="020B0604020202020204" pitchFamily="34" charset="0"/>
              </a:rPr>
              <a:t>:</a:t>
            </a:r>
          </a:p>
          <a:p>
            <a:pPr algn="ctr"/>
            <a:r>
              <a:rPr lang="en-US" altLang="zh-CN" sz="2400" dirty="0" smtClean="0">
                <a:solidFill>
                  <a:schemeClr val="bg1"/>
                </a:solidFill>
                <a:latin typeface="Arial" panose="020B0604020202020204" pitchFamily="34" charset="0"/>
                <a:cs typeface="Arial" panose="020B0604020202020204" pitchFamily="34" charset="0"/>
              </a:rPr>
              <a:t>num%2 != 0</a:t>
            </a:r>
            <a:endParaRPr lang="zh-CN" altLang="en-US" sz="2400" dirty="0">
              <a:solidFill>
                <a:schemeClr val="bg1"/>
              </a:solidFill>
              <a:latin typeface="Arial" panose="020B0604020202020204" pitchFamily="34" charset="0"/>
              <a:cs typeface="Arial" panose="020B0604020202020204" pitchFamily="34" charset="0"/>
            </a:endParaRPr>
          </a:p>
        </p:txBody>
      </p:sp>
      <p:grpSp>
        <p:nvGrpSpPr>
          <p:cNvPr id="5" name="组合 4"/>
          <p:cNvGrpSpPr/>
          <p:nvPr/>
        </p:nvGrpSpPr>
        <p:grpSpPr>
          <a:xfrm>
            <a:off x="7164288" y="5949280"/>
            <a:ext cx="1892559" cy="635715"/>
            <a:chOff x="6534472" y="5759475"/>
            <a:chExt cx="2286000" cy="75247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7" name="文本框 6"/>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Ch04_02</a:t>
              </a:r>
              <a:endParaRPr lang="zh-CN" altLang="en-US" sz="2400" b="1" dirty="0">
                <a:solidFill>
                  <a:schemeClr val="bg1"/>
                </a:solidFill>
              </a:endParaRPr>
            </a:p>
          </p:txBody>
        </p:sp>
      </p:grpSp>
    </p:spTree>
    <p:extLst>
      <p:ext uri="{BB962C8B-B14F-4D97-AF65-F5344CB8AC3E}">
        <p14:creationId xmlns:p14="http://schemas.microsoft.com/office/powerpoint/2010/main" val="3921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46" dur="500"/>
                                        <p:tgtEl>
                                          <p:spTgt spid="2">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randombar(horizontal)">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randombar(horizontal)">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en-US" altLang="zh-CN" sz="2800" b="1" dirty="0" smtClean="0">
                <a:solidFill>
                  <a:srgbClr val="FF0000"/>
                </a:solidFill>
              </a:rPr>
              <a:t>if-else</a:t>
            </a:r>
            <a:r>
              <a:rPr lang="en-US" altLang="zh-CN" sz="2800" b="1" dirty="0" smtClean="0"/>
              <a:t> </a:t>
            </a:r>
            <a:r>
              <a:rPr lang="zh-CN" altLang="en-US" sz="2800" b="1" dirty="0" smtClean="0"/>
              <a:t>语句</a:t>
            </a:r>
            <a:r>
              <a:rPr lang="en-US" altLang="zh-CN" sz="2800" b="1" dirty="0" smtClean="0"/>
              <a:t>:</a:t>
            </a:r>
          </a:p>
          <a:p>
            <a:r>
              <a:rPr lang="zh-CN" altLang="en-US" b="1" dirty="0" smtClean="0"/>
              <a:t>格式</a:t>
            </a:r>
            <a:r>
              <a:rPr lang="en-US" altLang="zh-CN" b="1" dirty="0" smtClean="0"/>
              <a:t>:</a:t>
            </a:r>
          </a:p>
          <a:p>
            <a:pPr indent="358775">
              <a:lnSpc>
                <a:spcPct val="100000"/>
              </a:lnSpc>
              <a:spcBef>
                <a:spcPts val="276"/>
              </a:spcBef>
            </a:pPr>
            <a:r>
              <a:rPr lang="en-US" altLang="zh-CN" b="1" dirty="0" smtClean="0">
                <a:solidFill>
                  <a:srgbClr val="FF0000"/>
                </a:solidFill>
              </a:rPr>
              <a:t>if</a:t>
            </a:r>
            <a:r>
              <a:rPr lang="en-US" altLang="zh-CN" dirty="0" smtClean="0"/>
              <a:t> </a:t>
            </a:r>
            <a:r>
              <a:rPr lang="en-US" altLang="zh-CN" b="1" dirty="0" smtClean="0">
                <a:solidFill>
                  <a:srgbClr val="0000FF"/>
                </a:solidFill>
              </a:rPr>
              <a:t>(</a:t>
            </a:r>
            <a:r>
              <a:rPr lang="en-US" altLang="zh-CN" dirty="0" smtClean="0">
                <a:solidFill>
                  <a:srgbClr val="FF3399"/>
                </a:solidFill>
              </a:rPr>
              <a:t>[condition]</a:t>
            </a:r>
            <a:r>
              <a:rPr lang="en-US" altLang="zh-CN" b="1" dirty="0" smtClean="0">
                <a:solidFill>
                  <a:srgbClr val="0000FF"/>
                </a:solidFill>
              </a:rPr>
              <a:t>)</a:t>
            </a:r>
          </a:p>
          <a:p>
            <a:pPr indent="717550">
              <a:lnSpc>
                <a:spcPct val="100000"/>
              </a:lnSpc>
              <a:spcBef>
                <a:spcPts val="276"/>
              </a:spcBef>
            </a:pPr>
            <a:r>
              <a:rPr lang="en-US" altLang="zh-CN" dirty="0" smtClean="0">
                <a:solidFill>
                  <a:srgbClr val="FF3399"/>
                </a:solidFill>
              </a:rPr>
              <a:t>[statement1]</a:t>
            </a:r>
          </a:p>
          <a:p>
            <a:pPr indent="358775">
              <a:lnSpc>
                <a:spcPct val="100000"/>
              </a:lnSpc>
              <a:spcBef>
                <a:spcPts val="276"/>
              </a:spcBef>
            </a:pPr>
            <a:r>
              <a:rPr lang="en-US" altLang="zh-CN" b="1" dirty="0" smtClean="0">
                <a:solidFill>
                  <a:srgbClr val="FF0000"/>
                </a:solidFill>
              </a:rPr>
              <a:t>else</a:t>
            </a:r>
          </a:p>
          <a:p>
            <a:pPr indent="717550">
              <a:lnSpc>
                <a:spcPct val="100000"/>
              </a:lnSpc>
              <a:spcBef>
                <a:spcPts val="276"/>
              </a:spcBef>
            </a:pPr>
            <a:r>
              <a:rPr lang="en-US" altLang="zh-CN" dirty="0" smtClean="0">
                <a:solidFill>
                  <a:srgbClr val="FF3399"/>
                </a:solidFill>
              </a:rPr>
              <a:t>[statement2]</a:t>
            </a:r>
          </a:p>
          <a:p>
            <a:r>
              <a:rPr lang="zh-CN" altLang="en-US" b="1" dirty="0" smtClean="0"/>
              <a:t>说明</a:t>
            </a:r>
            <a:r>
              <a:rPr lang="en-US" altLang="zh-CN" b="1" dirty="0" smtClean="0"/>
              <a:t>:</a:t>
            </a:r>
          </a:p>
          <a:p>
            <a:pPr marL="342900" indent="-342900">
              <a:buFont typeface="Arial" panose="020B0604020202020204" pitchFamily="34" charset="0"/>
              <a:buChar char="•"/>
            </a:pPr>
            <a:r>
              <a:rPr lang="en-US" altLang="zh-CN" dirty="0" smtClean="0">
                <a:solidFill>
                  <a:srgbClr val="FF3399"/>
                </a:solidFill>
              </a:rPr>
              <a:t>[statement1] </a:t>
            </a:r>
            <a:r>
              <a:rPr lang="zh-CN" altLang="en-US" dirty="0" smtClean="0"/>
              <a:t>和</a:t>
            </a:r>
            <a:r>
              <a:rPr lang="en-US" altLang="zh-CN" dirty="0" smtClean="0"/>
              <a:t> </a:t>
            </a:r>
            <a:r>
              <a:rPr lang="en-US" altLang="zh-CN" dirty="0" smtClean="0">
                <a:solidFill>
                  <a:srgbClr val="FF3399"/>
                </a:solidFill>
              </a:rPr>
              <a:t>[statement2] </a:t>
            </a:r>
            <a:r>
              <a:rPr lang="zh-CN" altLang="en-US" dirty="0" smtClean="0"/>
              <a:t>既可以是</a:t>
            </a:r>
            <a:r>
              <a:rPr lang="zh-CN" altLang="en-US" dirty="0" smtClean="0">
                <a:solidFill>
                  <a:srgbClr val="0000FF"/>
                </a:solidFill>
              </a:rPr>
              <a:t>简单语句</a:t>
            </a:r>
            <a:r>
              <a:rPr lang="en-US" altLang="zh-CN" dirty="0" smtClean="0"/>
              <a:t>, </a:t>
            </a:r>
            <a:r>
              <a:rPr lang="zh-CN" altLang="en-US" dirty="0" smtClean="0"/>
              <a:t>也可以是</a:t>
            </a:r>
            <a:r>
              <a:rPr lang="zh-CN" altLang="en-US" dirty="0" smtClean="0">
                <a:solidFill>
                  <a:srgbClr val="0000FF"/>
                </a:solidFill>
              </a:rPr>
              <a:t>复合语句</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执行</a:t>
            </a:r>
            <a:r>
              <a:rPr lang="en-US" altLang="zh-CN" dirty="0" smtClean="0"/>
              <a:t>: </a:t>
            </a:r>
            <a:r>
              <a:rPr lang="zh-CN" altLang="en-US" dirty="0" smtClean="0"/>
              <a:t>首先</a:t>
            </a:r>
            <a:r>
              <a:rPr lang="en-US" altLang="zh-CN" dirty="0" smtClean="0"/>
              <a:t>, </a:t>
            </a:r>
            <a:r>
              <a:rPr lang="zh-CN" altLang="en-US" dirty="0" smtClean="0"/>
              <a:t>计算条件表达式 </a:t>
            </a:r>
            <a:r>
              <a:rPr lang="en-US" altLang="zh-CN" dirty="0" smtClean="0">
                <a:solidFill>
                  <a:srgbClr val="FF3399"/>
                </a:solidFill>
              </a:rPr>
              <a:t>[condition]</a:t>
            </a:r>
            <a:r>
              <a:rPr lang="en-US" altLang="zh-CN" dirty="0" smtClean="0"/>
              <a:t> </a:t>
            </a:r>
            <a:r>
              <a:rPr lang="zh-CN" altLang="en-US" dirty="0" smtClean="0"/>
              <a:t>的逻辑值。若其值为 </a:t>
            </a:r>
            <a:r>
              <a:rPr lang="en-US" altLang="zh-CN" dirty="0" smtClean="0">
                <a:solidFill>
                  <a:srgbClr val="FF0000"/>
                </a:solidFill>
              </a:rPr>
              <a:t>true</a:t>
            </a:r>
            <a:r>
              <a:rPr lang="en-US" altLang="zh-CN" dirty="0" smtClean="0"/>
              <a:t>, </a:t>
            </a:r>
            <a:r>
              <a:rPr lang="zh-CN" altLang="en-US" dirty="0" smtClean="0"/>
              <a:t>则执行 </a:t>
            </a:r>
            <a:r>
              <a:rPr lang="en-US" altLang="zh-CN" dirty="0" smtClean="0">
                <a:solidFill>
                  <a:srgbClr val="FF3399"/>
                </a:solidFill>
              </a:rPr>
              <a:t>[statement1] </a:t>
            </a:r>
            <a:r>
              <a:rPr lang="en-US" altLang="zh-CN" dirty="0" smtClean="0"/>
              <a:t>(</a:t>
            </a:r>
            <a:r>
              <a:rPr lang="zh-CN" altLang="en-US" dirty="0" smtClean="0"/>
              <a:t>执行完后跳过</a:t>
            </a:r>
            <a:r>
              <a:rPr lang="en-US" altLang="zh-CN" dirty="0" smtClean="0"/>
              <a:t> </a:t>
            </a:r>
            <a:r>
              <a:rPr lang="en-US" altLang="zh-CN" dirty="0" smtClean="0">
                <a:solidFill>
                  <a:srgbClr val="FF3399"/>
                </a:solidFill>
              </a:rPr>
              <a:t>[statement2]</a:t>
            </a:r>
            <a:r>
              <a:rPr lang="en-US" altLang="zh-CN" dirty="0" smtClean="0"/>
              <a:t>); </a:t>
            </a:r>
            <a:r>
              <a:rPr lang="zh-CN" altLang="en-US" dirty="0" smtClean="0"/>
              <a:t>否则</a:t>
            </a:r>
            <a:r>
              <a:rPr lang="en-US" altLang="zh-CN" dirty="0" smtClean="0"/>
              <a:t>, </a:t>
            </a:r>
            <a:r>
              <a:rPr lang="zh-CN" altLang="en-US" dirty="0" smtClean="0"/>
              <a:t>执行 </a:t>
            </a:r>
            <a:r>
              <a:rPr lang="en-US" altLang="zh-CN" dirty="0" smtClean="0">
                <a:solidFill>
                  <a:srgbClr val="FF3399"/>
                </a:solidFill>
              </a:rPr>
              <a:t>[statement2]</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3. if </a:t>
            </a:r>
            <a:r>
              <a:rPr lang="zh-CN" altLang="en-US" dirty="0"/>
              <a:t>语句</a:t>
            </a:r>
          </a:p>
        </p:txBody>
      </p:sp>
      <p:sp>
        <p:nvSpPr>
          <p:cNvPr id="4" name="矩形标注 3"/>
          <p:cNvSpPr/>
          <p:nvPr/>
        </p:nvSpPr>
        <p:spPr>
          <a:xfrm>
            <a:off x="3275856" y="2492896"/>
            <a:ext cx="3384376" cy="504056"/>
          </a:xfrm>
          <a:prstGeom prst="wedgeRectCallout">
            <a:avLst>
              <a:gd name="adj1" fmla="val -62420"/>
              <a:gd name="adj2" fmla="val -817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只</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允许</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出现</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单个语句</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标注 4"/>
          <p:cNvSpPr/>
          <p:nvPr/>
        </p:nvSpPr>
        <p:spPr>
          <a:xfrm>
            <a:off x="3275856" y="3288993"/>
            <a:ext cx="3384376" cy="504056"/>
          </a:xfrm>
          <a:prstGeom prst="wedgeRectCallout">
            <a:avLst>
              <a:gd name="adj1" fmla="val -62420"/>
              <a:gd name="adj2" fmla="val -817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只</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允许</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出现</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单个语句</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24482" b="13141"/>
          <a:stretch/>
        </p:blipFill>
        <p:spPr>
          <a:xfrm>
            <a:off x="6804248" y="1686815"/>
            <a:ext cx="2100353" cy="1310137"/>
          </a:xfrm>
          <a:prstGeom prst="rect">
            <a:avLst/>
          </a:prstGeom>
        </p:spPr>
      </p:pic>
    </p:spTree>
    <p:extLst>
      <p:ext uri="{BB962C8B-B14F-4D97-AF65-F5344CB8AC3E}">
        <p14:creationId xmlns:p14="http://schemas.microsoft.com/office/powerpoint/2010/main" val="112082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5" dur="500"/>
                                        <p:tgtEl>
                                          <p:spTgt spid="2">
                                            <p:txEl>
                                              <p:pRg st="6" end="6"/>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8" dur="500"/>
                                        <p:tgtEl>
                                          <p:spTgt spid="2">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PresentationMod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1" id="{B5E81477-45DF-4A35-832B-9D4EEF420904}" vid="{C1A612DF-C4CA-4900-8FD7-BA18C86CBE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Presentation-Model2(En)</Template>
  <TotalTime>26031</TotalTime>
  <Words>7483</Words>
  <Application>Microsoft Office PowerPoint</Application>
  <PresentationFormat>全屏显示(4:3)</PresentationFormat>
  <Paragraphs>1116</Paragraphs>
  <Slides>76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宋体</vt:lpstr>
      <vt:lpstr>微软雅黑</vt:lpstr>
      <vt:lpstr>Arial</vt:lpstr>
      <vt:lpstr>Calibri</vt:lpstr>
      <vt:lpstr>Cambria Math</vt:lpstr>
      <vt:lpstr>Times New Roman</vt:lpstr>
      <vt:lpstr>Wingdings</vt:lpstr>
      <vt:lpstr>PresentationModel</vt:lpstr>
      <vt:lpstr>语      句</vt:lpstr>
      <vt:lpstr>本章内容</vt:lpstr>
      <vt:lpstr>1. 简单语句</vt:lpstr>
      <vt:lpstr>2. 复合语句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3. if 语句</vt:lpstr>
      <vt:lpstr>4. 条件运算符</vt:lpstr>
      <vt:lpstr>5. switch 语句</vt:lpstr>
      <vt:lpstr>5. switch 语句</vt:lpstr>
      <vt:lpstr>5. switch 语句</vt:lpstr>
      <vt:lpstr>5. switch 语句</vt:lpstr>
      <vt:lpstr>5. switch 语句</vt:lpstr>
      <vt:lpstr>5. switch 语句</vt:lpstr>
      <vt:lpstr>5. switch 语句</vt:lpstr>
      <vt:lpstr>5. switch 语句</vt:lpstr>
      <vt:lpstr>6. while 语句</vt:lpstr>
      <vt:lpstr>6. while 语句</vt:lpstr>
      <vt:lpstr>6. while 语句</vt:lpstr>
      <vt:lpstr>6. while 语句</vt:lpstr>
      <vt:lpstr>6. while 语句</vt:lpstr>
      <vt:lpstr>6. while 语句</vt:lpstr>
      <vt:lpstr>7. do while 语句</vt:lpstr>
      <vt:lpstr>7. do while 语句</vt:lpstr>
      <vt:lpstr>7. do while 语句</vt:lpstr>
      <vt:lpstr>7. do while 语句</vt:lpstr>
      <vt:lpstr>7. do while 语句</vt:lpstr>
      <vt:lpstr>7. do while 语句</vt:lpstr>
      <vt:lpstr>7. do while 语句</vt:lpstr>
      <vt:lpstr>7. do while 语句</vt:lpstr>
      <vt:lpstr>8. for 语句</vt:lpstr>
      <vt:lpstr>8. for 语句</vt:lpstr>
      <vt:lpstr>8. for 语句</vt:lpstr>
      <vt:lpstr>8. for 语句</vt:lpstr>
      <vt:lpstr>8. for 语句</vt:lpstr>
      <vt:lpstr>8. for 语句</vt:lpstr>
      <vt:lpstr>8. for 语句</vt:lpstr>
      <vt:lpstr>8. for 语句</vt:lpstr>
      <vt:lpstr>9. break 语句</vt:lpstr>
      <vt:lpstr>9. break 语句</vt:lpstr>
      <vt:lpstr>10. continue 语句</vt:lpstr>
      <vt:lpstr>10. continue 语句</vt:lpstr>
      <vt:lpstr>几种循环语句的比较</vt:lpstr>
      <vt:lpstr>11. 循环嵌套语句</vt:lpstr>
      <vt:lpstr>11. 循环嵌套语句</vt:lpstr>
      <vt:lpstr>11. 循环嵌套语句</vt:lpstr>
      <vt:lpstr>11. 循环嵌套语句</vt:lpstr>
      <vt:lpstr>问题案例</vt:lpstr>
      <vt:lpstr>问题案例</vt:lpstr>
      <vt:lpstr>问题案例</vt:lpstr>
      <vt:lpstr>问题案例</vt:lpstr>
      <vt:lpstr>问题案例</vt:lpstr>
      <vt:lpstr>问题案例</vt:lpstr>
      <vt:lpstr>问题案例</vt:lpstr>
      <vt:lpstr>问题案例</vt:lpstr>
      <vt:lpstr>问题案例</vt:lpstr>
      <vt:lpstr>问题案例</vt:lpstr>
      <vt:lpstr>问题案例</vt:lpstr>
      <vt:lpstr>问题案例</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to Deep Learning</dc:title>
  <dc:creator>Allennessy</dc:creator>
  <cp:lastModifiedBy>Allennessy</cp:lastModifiedBy>
  <cp:revision>1358</cp:revision>
  <cp:lastPrinted>2015-01-14T13:07:52Z</cp:lastPrinted>
  <dcterms:created xsi:type="dcterms:W3CDTF">2014-02-27T13:03:11Z</dcterms:created>
  <dcterms:modified xsi:type="dcterms:W3CDTF">2018-09-17T06:11:17Z</dcterms:modified>
</cp:coreProperties>
</file>