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87" r:id="rId20"/>
    <p:sldId id="274" r:id="rId21"/>
    <p:sldId id="275" r:id="rId22"/>
    <p:sldId id="276" r:id="rId23"/>
    <p:sldId id="278" r:id="rId24"/>
    <p:sldId id="277" r:id="rId25"/>
    <p:sldId id="280" r:id="rId26"/>
    <p:sldId id="279" r:id="rId27"/>
    <p:sldId id="324" r:id="rId28"/>
    <p:sldId id="281" r:id="rId29"/>
    <p:sldId id="282" r:id="rId30"/>
    <p:sldId id="283" r:id="rId31"/>
    <p:sldId id="284" r:id="rId32"/>
    <p:sldId id="285" r:id="rId33"/>
    <p:sldId id="286" r:id="rId34"/>
    <p:sldId id="325" r:id="rId35"/>
    <p:sldId id="326" r:id="rId36"/>
    <p:sldId id="32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6" r:id="rId45"/>
    <p:sldId id="295" r:id="rId46"/>
    <p:sldId id="297" r:id="rId47"/>
    <p:sldId id="298" r:id="rId48"/>
    <p:sldId id="306" r:id="rId49"/>
    <p:sldId id="307" r:id="rId50"/>
    <p:sldId id="299" r:id="rId51"/>
    <p:sldId id="301" r:id="rId52"/>
    <p:sldId id="300" r:id="rId53"/>
    <p:sldId id="302" r:id="rId54"/>
    <p:sldId id="303" r:id="rId55"/>
    <p:sldId id="304" r:id="rId56"/>
    <p:sldId id="305" r:id="rId57"/>
    <p:sldId id="328" r:id="rId58"/>
    <p:sldId id="308" r:id="rId59"/>
    <p:sldId id="309" r:id="rId60"/>
    <p:sldId id="310" r:id="rId61"/>
    <p:sldId id="311" r:id="rId62"/>
    <p:sldId id="329" r:id="rId63"/>
    <p:sldId id="312" r:id="rId64"/>
    <p:sldId id="330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32" r:id="rId76"/>
    <p:sldId id="331" r:id="rId77"/>
    <p:sldId id="323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99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111" d="100"/>
          <a:sy n="111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baseline="0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Chapter Tittle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40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Teacher Name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1772816"/>
            <a:ext cx="633670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HUAIYIN</a:t>
            </a:r>
            <a:r>
              <a:rPr lang="en-US" altLang="zh-CN" sz="1400" b="1" baseline="0" dirty="0" smtClean="0"/>
              <a:t> INSTITUTE OF TECHNOLOGY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 baseline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lang="zh-CN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580673"/>
          </a:xfrm>
        </p:spPr>
        <p:txBody>
          <a:bodyPr anchor="b">
            <a:normAutofit/>
          </a:bodyPr>
          <a:lstStyle>
            <a:lvl1pPr marL="0" indent="0">
              <a:buNone/>
              <a:defRPr lang="zh-CN" altLang="en-US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dirty="0" err="1" smtClean="0"/>
              <a:t>Subtittle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692499"/>
            <a:ext cx="4245868" cy="4760838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58898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err="1" smtClean="0"/>
              <a:t>Subtittle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692499"/>
            <a:ext cx="4247455" cy="476083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函     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函数调用</a:t>
            </a:r>
            <a:r>
              <a:rPr lang="en-US" altLang="zh-CN" sz="2800" b="1" dirty="0" smtClean="0"/>
              <a:t>:</a:t>
            </a:r>
          </a:p>
          <a:p>
            <a:pPr indent="357188"/>
            <a:r>
              <a:rPr lang="en-US" altLang="zh-CN" dirty="0" err="1" smtClean="0">
                <a:solidFill>
                  <a:srgbClr val="FF0000"/>
                </a:solidFill>
              </a:rPr>
              <a:t>function_name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dirty="0" smtClean="0">
                <a:solidFill>
                  <a:srgbClr val="FF3399"/>
                </a:solidFill>
              </a:rPr>
              <a:t>[argument list]</a:t>
            </a:r>
            <a:r>
              <a:rPr lang="en-US" altLang="zh-CN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 </a:t>
            </a:r>
            <a:r>
              <a:rPr lang="zh-CN" altLang="en-US" b="1" dirty="0" smtClean="0">
                <a:solidFill>
                  <a:srgbClr val="0000FF"/>
                </a:solidFill>
              </a:rPr>
              <a:t>函数调用运算符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( )</a:t>
            </a:r>
            <a:r>
              <a:rPr lang="zh-CN" altLang="en-US" dirty="0" smtClean="0"/>
              <a:t> 可以对一个已定义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或已声明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的函数进行使用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函数调用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。函数调用运算符的左操作数为</a:t>
            </a:r>
            <a:r>
              <a:rPr lang="zh-CN" altLang="en-US" b="1" dirty="0" smtClean="0">
                <a:solidFill>
                  <a:srgbClr val="FF0000"/>
                </a:solidFill>
              </a:rPr>
              <a:t>函数名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右操作数为由</a:t>
            </a:r>
            <a:r>
              <a:rPr lang="zh-CN" altLang="en-US" b="1" dirty="0" smtClean="0">
                <a:solidFill>
                  <a:srgbClr val="0000FF"/>
                </a:solidFill>
              </a:rPr>
              <a:t>逗号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) </a:t>
            </a:r>
            <a:r>
              <a:rPr lang="zh-CN" altLang="en-US" dirty="0" smtClean="0"/>
              <a:t>分隔的</a:t>
            </a:r>
            <a:r>
              <a:rPr lang="zh-CN" altLang="en-US" b="1" dirty="0" smtClean="0">
                <a:solidFill>
                  <a:srgbClr val="0000FF"/>
                </a:solidFill>
              </a:rPr>
              <a:t>实参列表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实参列表可能为空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。当被调用函数的返回类型不为 </a:t>
            </a: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函数调用运算符会产生一个</a:t>
            </a:r>
            <a:r>
              <a:rPr lang="zh-CN" altLang="en-US" b="1" dirty="0" smtClean="0">
                <a:solidFill>
                  <a:srgbClr val="FF0000"/>
                </a:solidFill>
              </a:rPr>
              <a:t>结果</a:t>
            </a:r>
            <a:r>
              <a:rPr lang="zh-CN" altLang="en-US" dirty="0" smtClean="0"/>
              <a:t>。结果即为被调用函数所返回的值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结果的类型即为被调用函数的返回类型。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实参列表 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FF3399"/>
                </a:solidFill>
              </a:rPr>
              <a:t>[argument list</a:t>
            </a:r>
            <a:r>
              <a:rPr lang="en-US" altLang="zh-CN" dirty="0" smtClean="0">
                <a:solidFill>
                  <a:srgbClr val="FF3399"/>
                </a:solidFill>
              </a:rPr>
              <a:t>]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中</a:t>
            </a:r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00FF"/>
                </a:solidFill>
              </a:rPr>
              <a:t>类型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00FF"/>
                </a:solidFill>
              </a:rPr>
              <a:t>数量</a:t>
            </a:r>
            <a:r>
              <a:rPr lang="zh-CN" altLang="en-US" dirty="0" smtClean="0"/>
              <a:t>必须要与被调用函数定义时</a:t>
            </a:r>
            <a:r>
              <a:rPr lang="zh-CN" altLang="en-US" b="1" dirty="0" smtClean="0">
                <a:solidFill>
                  <a:srgbClr val="0000FF"/>
                </a:solidFill>
              </a:rPr>
              <a:t>形参列表</a:t>
            </a:r>
            <a:r>
              <a:rPr lang="zh-CN" altLang="en-US" dirty="0" smtClean="0"/>
              <a:t>中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00FF"/>
                </a:solidFill>
              </a:rPr>
              <a:t>类型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00FF"/>
                </a:solidFill>
              </a:rPr>
              <a:t>数量</a:t>
            </a:r>
            <a:r>
              <a:rPr lang="zh-CN" altLang="en-US" dirty="0" smtClean="0"/>
              <a:t>保持一致。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18626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558609"/>
          </a:xfrm>
        </p:spPr>
        <p:txBody>
          <a:bodyPr/>
          <a:lstStyle/>
          <a:p>
            <a:r>
              <a:rPr lang="zh-CN" altLang="en-US" sz="2800" b="1" dirty="0" smtClean="0"/>
              <a:t>函数调用方式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函数调用语句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把</a:t>
            </a:r>
            <a:r>
              <a:rPr lang="zh-CN" altLang="en-US" dirty="0"/>
              <a:t>函数</a:t>
            </a:r>
            <a:r>
              <a:rPr lang="zh-CN" altLang="en-US" dirty="0" smtClean="0"/>
              <a:t>调用当作一</a:t>
            </a:r>
            <a:r>
              <a:rPr lang="zh-CN" altLang="en-US" dirty="0"/>
              <a:t>个</a:t>
            </a:r>
            <a:r>
              <a:rPr lang="zh-CN" altLang="en-US" dirty="0" smtClean="0"/>
              <a:t>语句来看待。</a:t>
            </a:r>
            <a:r>
              <a:rPr lang="zh-CN" altLang="en-US" dirty="0"/>
              <a:t>不要求函数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</a:t>
            </a:r>
            <a:r>
              <a:rPr lang="zh-CN" altLang="en-US" dirty="0"/>
              <a:t>要求函数完成一定的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    division(a, b);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函数调用表达式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函数调用出现在一个表达式中。要求函数返回一个确定的值来参与表达式的计算。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    c = 2*multiplication(a, b);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函数调用参数</a:t>
            </a:r>
            <a:r>
              <a:rPr lang="en-US" altLang="zh-CN" dirty="0" smtClean="0"/>
              <a:t>: </a:t>
            </a:r>
            <a:r>
              <a:rPr lang="zh-CN" altLang="en-US" dirty="0" smtClean="0"/>
              <a:t>函数调用作为一个函数的实参。要求函数返回一个确定的值。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  m = bigger(a, bigger(b, c));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390951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形参 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形式参数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形参出现在</a:t>
            </a:r>
            <a:r>
              <a:rPr lang="zh-CN" altLang="en-US" b="1" dirty="0" smtClean="0">
                <a:solidFill>
                  <a:srgbClr val="0000FF"/>
                </a:solidFill>
              </a:rPr>
              <a:t>函数定义或函数声明</a:t>
            </a:r>
            <a:r>
              <a:rPr lang="zh-CN" altLang="en-US" dirty="0" smtClean="0"/>
              <a:t>中。每个形参必须有一个</a:t>
            </a:r>
            <a:r>
              <a:rPr lang="zh-CN" altLang="en-US" b="1" dirty="0" smtClean="0">
                <a:solidFill>
                  <a:srgbClr val="0000FF"/>
                </a:solidFill>
              </a:rPr>
              <a:t>单独的类型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</a:p>
          <a:p>
            <a:pPr indent="8001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smtClean="0"/>
              <a:t>add(</a:t>
            </a:r>
            <a:r>
              <a:rPr lang="en-US" altLang="zh-CN" dirty="0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a,</a:t>
            </a:r>
            <a:r>
              <a:rPr lang="en-US" altLang="zh-CN" dirty="0" smtClean="0">
                <a:solidFill>
                  <a:srgbClr val="0000FF"/>
                </a:solidFill>
              </a:rPr>
              <a:t> long </a:t>
            </a:r>
            <a:r>
              <a:rPr lang="en-US" altLang="zh-CN" dirty="0" smtClean="0"/>
              <a:t>b)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8001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12573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en-US" altLang="zh-CN" dirty="0" smtClean="0"/>
              <a:t> a + b;</a:t>
            </a:r>
          </a:p>
          <a:p>
            <a:pPr indent="8001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实参 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实际参数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实参出现在</a:t>
            </a:r>
            <a:r>
              <a:rPr lang="zh-CN" altLang="en-US" b="1" dirty="0" smtClean="0">
                <a:solidFill>
                  <a:srgbClr val="0000FF"/>
                </a:solidFill>
              </a:rPr>
              <a:t>函数调用</a:t>
            </a:r>
            <a:r>
              <a:rPr lang="zh-CN" altLang="en-US" dirty="0" smtClean="0"/>
              <a:t>中。实参的</a:t>
            </a:r>
            <a:r>
              <a:rPr lang="zh-CN" altLang="en-US" dirty="0" smtClean="0">
                <a:solidFill>
                  <a:srgbClr val="0000FF"/>
                </a:solidFill>
              </a:rPr>
              <a:t>类型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数量</a:t>
            </a:r>
            <a:r>
              <a:rPr lang="zh-CN" altLang="en-US" dirty="0" smtClean="0"/>
              <a:t>必须要与函数定义时形参的</a:t>
            </a:r>
            <a:r>
              <a:rPr lang="zh-CN" altLang="en-US" dirty="0" smtClean="0">
                <a:solidFill>
                  <a:srgbClr val="0000FF"/>
                </a:solidFill>
              </a:rPr>
              <a:t>类型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数量</a:t>
            </a:r>
            <a:r>
              <a:rPr lang="zh-CN" altLang="en-US" dirty="0" smtClean="0"/>
              <a:t>保持一致。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first = 10, second = 20, result;</a:t>
            </a:r>
          </a:p>
          <a:p>
            <a:pPr indent="901700"/>
            <a:r>
              <a:rPr lang="en-US" altLang="zh-CN" dirty="0" smtClean="0"/>
              <a:t>result = 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en-US" altLang="zh-CN" dirty="0" smtClean="0"/>
              <a:t>(first, second);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函数调用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矩形 3"/>
          <p:cNvSpPr/>
          <p:nvPr/>
        </p:nvSpPr>
        <p:spPr>
          <a:xfrm>
            <a:off x="5004048" y="3140968"/>
            <a:ext cx="324036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都是形参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1784" y="6055135"/>
            <a:ext cx="4123928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first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second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都是实参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函数调用过程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函数调用过程需要完成三项工作</a:t>
            </a:r>
            <a:r>
              <a:rPr lang="en-US" altLang="zh-CN" dirty="0" smtClean="0"/>
              <a:t>: 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首先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利用函数调用时传递的</a:t>
            </a:r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来初始化函数的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并将控制权转交给被调用函数。其次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调用函数的执行被挂起</a:t>
            </a:r>
            <a:r>
              <a:rPr lang="en-US" altLang="zh-CN" dirty="0" smtClean="0"/>
              <a:t>, </a:t>
            </a:r>
            <a:r>
              <a:rPr lang="zh-CN" altLang="en-US" dirty="0" smtClean="0"/>
              <a:t>被调用函数开始执行。最后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被调用函数执行完后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将控制权 </a:t>
            </a:r>
            <a:r>
              <a:rPr lang="en-US" altLang="zh-CN" dirty="0" smtClean="0"/>
              <a:t>(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00FF"/>
                </a:solidFill>
              </a:rPr>
              <a:t>返回值</a:t>
            </a:r>
            <a:r>
              <a:rPr lang="en-US" altLang="zh-CN" dirty="0" smtClean="0"/>
              <a:t>) </a:t>
            </a:r>
            <a:r>
              <a:rPr lang="zh-CN" altLang="en-US" dirty="0" smtClean="0"/>
              <a:t>转交给调用函数。</a:t>
            </a:r>
            <a:endParaRPr lang="en-US" altLang="zh-CN" dirty="0" smtClean="0"/>
          </a:p>
          <a:p>
            <a:r>
              <a:rPr lang="zh-CN" altLang="en-US" dirty="0" smtClean="0"/>
              <a:t>被调用函数的执行从</a:t>
            </a:r>
            <a:r>
              <a:rPr lang="zh-CN" altLang="en-US" b="1" dirty="0" smtClean="0">
                <a:solidFill>
                  <a:srgbClr val="FF0000"/>
                </a:solidFill>
              </a:rPr>
              <a:t>形参的定义和初始化</a:t>
            </a:r>
            <a:r>
              <a:rPr lang="zh-CN" altLang="en-US" dirty="0" smtClean="0"/>
              <a:t>开始。即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当我们调用函数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add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首先执行的就是创建两个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类型的形参变量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b</a:t>
            </a:r>
            <a:r>
              <a:rPr lang="zh-CN" altLang="en-US" dirty="0" smtClean="0"/>
              <a:t>。接下来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这两个变量通过调用函数 </a:t>
            </a:r>
            <a:r>
              <a:rPr lang="en-US" altLang="zh-CN" dirty="0" smtClean="0">
                <a:solidFill>
                  <a:srgbClr val="FF0000"/>
                </a:solidFill>
              </a:rPr>
              <a:t>add </a:t>
            </a:r>
            <a:r>
              <a:rPr lang="zh-CN" altLang="en-US" dirty="0" smtClean="0"/>
              <a:t>时传递的实参的值进行初始化。</a:t>
            </a:r>
            <a:r>
              <a:rPr lang="en-US" altLang="zh-CN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通过实参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first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的值进行初始化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则通过实参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second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的值进行初始化。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5507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设计一个函数实现计算两个浮点数中的最大值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bigger(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a, 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b)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函数定义</a:t>
            </a:r>
            <a:r>
              <a:rPr lang="en-US" altLang="zh-CN" sz="2200" dirty="0" smtClean="0">
                <a:solidFill>
                  <a:srgbClr val="00B050"/>
                </a:solidFill>
              </a:rPr>
              <a:t> (</a:t>
            </a:r>
            <a:r>
              <a:rPr lang="zh-CN" altLang="en-US" sz="2200" dirty="0" smtClean="0">
                <a:solidFill>
                  <a:srgbClr val="00B050"/>
                </a:solidFill>
              </a:rPr>
              <a:t>形参</a:t>
            </a:r>
            <a:r>
              <a:rPr lang="en-US" altLang="zh-CN" sz="2200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(a&gt;=b) ? a : b;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返回最大值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x, y, result;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“Please input two floating-point values: ”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cin</a:t>
            </a:r>
            <a:r>
              <a:rPr lang="en-US" altLang="zh-CN" sz="2200" dirty="0" smtClean="0"/>
              <a:t>&gt;&gt;x&gt;&gt;y;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result = bigger(x, y);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函数调用</a:t>
            </a:r>
            <a:r>
              <a:rPr lang="en-US" altLang="zh-CN" sz="2200" dirty="0" smtClean="0">
                <a:solidFill>
                  <a:srgbClr val="00B050"/>
                </a:solidFill>
              </a:rPr>
              <a:t> (</a:t>
            </a:r>
            <a:r>
              <a:rPr lang="zh-CN" altLang="en-US" sz="2200" dirty="0" smtClean="0">
                <a:solidFill>
                  <a:srgbClr val="00B050"/>
                </a:solidFill>
              </a:rPr>
              <a:t>实参</a:t>
            </a:r>
            <a:r>
              <a:rPr lang="en-US" altLang="zh-CN" sz="2200" dirty="0" smtClean="0">
                <a:solidFill>
                  <a:srgbClr val="00B050"/>
                </a:solidFill>
              </a:rPr>
              <a:t>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“Maximum = ”</a:t>
            </a:r>
            <a:r>
              <a:rPr lang="en-US" altLang="zh-CN" sz="2200" dirty="0" smtClean="0"/>
              <a:t>&lt;&lt;result&lt;&lt;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矩形 3"/>
          <p:cNvSpPr/>
          <p:nvPr/>
        </p:nvSpPr>
        <p:spPr>
          <a:xfrm>
            <a:off x="2267744" y="6093296"/>
            <a:ext cx="6519192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bigger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的定义能出现在函数 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之后吗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720" y="3501008"/>
            <a:ext cx="684076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函数的定义具有 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外部性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”,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不允许函数定义的嵌套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函数声明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函数声明 </a:t>
            </a:r>
            <a:r>
              <a:rPr lang="zh-CN" altLang="en-US" dirty="0" smtClean="0"/>
              <a:t>是对一个已定义的函数进行</a:t>
            </a:r>
            <a:r>
              <a:rPr lang="zh-CN" altLang="en-US" b="1" dirty="0" smtClean="0">
                <a:solidFill>
                  <a:srgbClr val="0000FF"/>
                </a:solidFill>
              </a:rPr>
              <a:t>函数原型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zh-CN" altLang="en-US" b="1" dirty="0" smtClean="0">
                <a:solidFill>
                  <a:srgbClr val="0000FF"/>
                </a:solidFill>
              </a:rPr>
              <a:t>函数接口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的描述。函数声明以</a:t>
            </a:r>
            <a:r>
              <a:rPr lang="zh-CN" altLang="en-US" b="1" dirty="0" smtClean="0">
                <a:solidFill>
                  <a:srgbClr val="0000FF"/>
                </a:solidFill>
              </a:rPr>
              <a:t>函数声明语句</a:t>
            </a:r>
            <a:r>
              <a:rPr lang="zh-CN" altLang="en-US" dirty="0" smtClean="0"/>
              <a:t>的形式出现。</a:t>
            </a:r>
            <a:endParaRPr lang="en-US" altLang="zh-CN" dirty="0" smtClean="0"/>
          </a:p>
          <a:p>
            <a:pPr indent="357188">
              <a:spcAft>
                <a:spcPts val="1200"/>
              </a:spcAft>
            </a:pPr>
            <a:r>
              <a:rPr lang="en-US" altLang="zh-CN" dirty="0" err="1">
                <a:solidFill>
                  <a:srgbClr val="0000FF"/>
                </a:solidFill>
              </a:rPr>
              <a:t>return_type</a:t>
            </a: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function_name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FF3399"/>
                </a:solidFill>
              </a:rPr>
              <a:t>[parameter list]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一个函数必须</a:t>
            </a:r>
            <a:r>
              <a:rPr lang="zh-CN" altLang="en-US" dirty="0" smtClean="0">
                <a:solidFill>
                  <a:srgbClr val="FF0000"/>
                </a:solidFill>
              </a:rPr>
              <a:t>先定义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声明</a:t>
            </a:r>
            <a:r>
              <a:rPr lang="en-US" altLang="zh-CN" dirty="0" smtClean="0"/>
              <a:t>), </a:t>
            </a:r>
            <a:r>
              <a:rPr lang="zh-CN" altLang="en-US" dirty="0" smtClean="0">
                <a:solidFill>
                  <a:srgbClr val="FF0000"/>
                </a:solidFill>
              </a:rPr>
              <a:t>后使用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一个函数</a:t>
            </a:r>
            <a:r>
              <a:rPr lang="zh-CN" altLang="en-US" b="1" dirty="0" smtClean="0">
                <a:solidFill>
                  <a:srgbClr val="0000FF"/>
                </a:solidFill>
              </a:rPr>
              <a:t>只能定义一次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</a:t>
            </a:r>
            <a:r>
              <a:rPr lang="zh-CN" altLang="en-US" b="1" dirty="0" smtClean="0">
                <a:solidFill>
                  <a:srgbClr val="0000FF"/>
                </a:solidFill>
              </a:rPr>
              <a:t>可以声明多次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形参列表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[parameter list] </a:t>
            </a:r>
            <a:r>
              <a:rPr lang="zh-CN" altLang="en-US" dirty="0" smtClean="0"/>
              <a:t>中</a:t>
            </a:r>
            <a:r>
              <a:rPr lang="zh-CN" altLang="en-US" b="1" dirty="0" smtClean="0">
                <a:solidFill>
                  <a:srgbClr val="0000FF"/>
                </a:solidFill>
              </a:rPr>
              <a:t>必须包含每个形参的类型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</a:t>
            </a:r>
            <a:r>
              <a:rPr lang="zh-CN" altLang="en-US" b="1" dirty="0" smtClean="0">
                <a:solidFill>
                  <a:srgbClr val="0000FF"/>
                </a:solidFill>
              </a:rPr>
              <a:t>形参的名字可以省略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形参之间要用逗号分隔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函数声明是一个语句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必须要以</a:t>
            </a:r>
            <a:r>
              <a:rPr lang="zh-CN" altLang="en-US" b="1" dirty="0" smtClean="0">
                <a:solidFill>
                  <a:srgbClr val="FF0000"/>
                </a:solidFill>
              </a:rPr>
              <a:t>分号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) </a:t>
            </a:r>
            <a:r>
              <a:rPr lang="zh-CN" altLang="en-US" dirty="0" smtClean="0"/>
              <a:t>结尾。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4716016" y="3212976"/>
            <a:ext cx="2376264" cy="432048"/>
          </a:xfrm>
          <a:prstGeom prst="wedgeRectCallout">
            <a:avLst>
              <a:gd name="adj1" fmla="val -50762"/>
              <a:gd name="adj2" fmla="val -7029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函数头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3072625"/>
            <a:ext cx="6120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double</a:t>
            </a:r>
            <a:r>
              <a:rPr lang="en-US" altLang="zh-CN" sz="2200" dirty="0"/>
              <a:t> bigger(</a:t>
            </a:r>
            <a:r>
              <a:rPr lang="en-US" altLang="zh-CN" sz="2200" dirty="0">
                <a:solidFill>
                  <a:srgbClr val="0000FF"/>
                </a:solidFill>
              </a:rPr>
              <a:t>double</a:t>
            </a:r>
            <a:r>
              <a:rPr lang="en-US" altLang="zh-CN" sz="2200" dirty="0"/>
              <a:t> a</a:t>
            </a:r>
            <a:r>
              <a:rPr lang="en-US" altLang="zh-CN" sz="2200" b="1" dirty="0">
                <a:solidFill>
                  <a:srgbClr val="FF0000"/>
                </a:solidFill>
              </a:rPr>
              <a:t>,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double</a:t>
            </a:r>
            <a:r>
              <a:rPr lang="en-US" altLang="zh-CN" sz="2200" dirty="0"/>
              <a:t> b</a:t>
            </a:r>
            <a:r>
              <a:rPr lang="en-US" altLang="zh-CN" sz="2200" dirty="0" smtClean="0"/>
              <a:t>)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函数声明</a:t>
            </a:r>
            <a:r>
              <a:rPr lang="en-US" altLang="zh-CN" sz="2200" dirty="0" smtClean="0">
                <a:solidFill>
                  <a:srgbClr val="00B050"/>
                </a:solidFill>
              </a:rPr>
              <a:t>, </a:t>
            </a:r>
            <a:r>
              <a:rPr lang="zh-CN" altLang="en-US" sz="2200" dirty="0" smtClean="0">
                <a:solidFill>
                  <a:srgbClr val="00B050"/>
                </a:solidFill>
              </a:rPr>
              <a:t>仅需要函数头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x, y, result;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“Please input two floating-point values: ”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cin</a:t>
            </a:r>
            <a:r>
              <a:rPr lang="en-US" altLang="zh-CN" sz="2200" dirty="0" smtClean="0"/>
              <a:t>&gt;&gt;x&gt;&gt;y;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result = bigger(x, y);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函数调用 </a:t>
            </a:r>
            <a:r>
              <a:rPr lang="en-US" altLang="zh-CN" sz="2200" dirty="0" smtClean="0">
                <a:solidFill>
                  <a:srgbClr val="00B050"/>
                </a:solidFill>
              </a:rPr>
              <a:t>(</a:t>
            </a:r>
            <a:r>
              <a:rPr lang="zh-CN" altLang="en-US" sz="2200" dirty="0" smtClean="0">
                <a:solidFill>
                  <a:srgbClr val="00B050"/>
                </a:solidFill>
              </a:rPr>
              <a:t>实参</a:t>
            </a:r>
            <a:r>
              <a:rPr lang="en-US" altLang="zh-CN" sz="2200" dirty="0" smtClean="0">
                <a:solidFill>
                  <a:srgbClr val="00B050"/>
                </a:solidFill>
              </a:rPr>
              <a:t>)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“Maximum = ”</a:t>
            </a:r>
            <a:r>
              <a:rPr lang="en-US" altLang="zh-CN" sz="2200" dirty="0" smtClean="0"/>
              <a:t>&lt;&lt;result&lt;&lt;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endParaRPr lang="en-US" altLang="zh-CN" sz="22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bigger(</a:t>
            </a:r>
            <a:r>
              <a:rPr lang="en-US" altLang="zh-CN" sz="2200" dirty="0">
                <a:solidFill>
                  <a:srgbClr val="0000FF"/>
                </a:solidFill>
              </a:rPr>
              <a:t>double</a:t>
            </a:r>
            <a:r>
              <a:rPr lang="en-US" altLang="zh-CN" sz="2200" dirty="0"/>
              <a:t> a, </a:t>
            </a:r>
            <a:r>
              <a:rPr lang="en-US" altLang="zh-CN" sz="2200" dirty="0">
                <a:solidFill>
                  <a:srgbClr val="0000FF"/>
                </a:solidFill>
              </a:rPr>
              <a:t>double</a:t>
            </a:r>
            <a:r>
              <a:rPr lang="en-US" altLang="zh-CN" sz="2200" dirty="0"/>
              <a:t> b)   </a:t>
            </a:r>
            <a:r>
              <a:rPr lang="en-US" altLang="zh-CN" sz="2200" dirty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函数定义 </a:t>
            </a:r>
            <a:r>
              <a:rPr lang="en-US" altLang="zh-CN" sz="2200" dirty="0" smtClean="0">
                <a:solidFill>
                  <a:srgbClr val="00B050"/>
                </a:solidFill>
              </a:rPr>
              <a:t>(</a:t>
            </a:r>
            <a:r>
              <a:rPr lang="zh-CN" altLang="en-US" sz="2200" dirty="0" smtClean="0">
                <a:solidFill>
                  <a:srgbClr val="00B050"/>
                </a:solidFill>
              </a:rPr>
              <a:t>形参</a:t>
            </a:r>
            <a:r>
              <a:rPr lang="en-US" altLang="zh-CN" sz="2200" dirty="0" smtClean="0">
                <a:solidFill>
                  <a:srgbClr val="00B050"/>
                </a:solidFill>
              </a:rPr>
              <a:t>)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  <a:r>
              <a:rPr lang="zh-CN" altLang="en-US" sz="2200" dirty="0" smtClean="0"/>
              <a:t> </a:t>
            </a:r>
            <a:endParaRPr lang="en-US" altLang="zh-CN" sz="22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(a&gt;=b) ? a : b;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返回最大值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en-US" altLang="zh-CN" sz="2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矩形 3"/>
          <p:cNvSpPr/>
          <p:nvPr/>
        </p:nvSpPr>
        <p:spPr>
          <a:xfrm>
            <a:off x="889248" y="5733256"/>
            <a:ext cx="7643192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当函数调用出现在函数定义之前时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需要在函数调用之前进行函数声明。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7544" y="1988840"/>
            <a:ext cx="41764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double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bigger(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,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)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  <a:r>
              <a:rPr lang="en-US" altLang="zh-CN" sz="2200" dirty="0" smtClean="0"/>
              <a:t>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函数声明 </a:t>
            </a:r>
            <a:r>
              <a:rPr lang="en-US" altLang="zh-CN" sz="2200" dirty="0" smtClean="0">
                <a:solidFill>
                  <a:srgbClr val="00B050"/>
                </a:solidFill>
              </a:rPr>
              <a:t>(</a:t>
            </a:r>
            <a:r>
              <a:rPr lang="zh-CN" altLang="en-US" sz="2200" dirty="0" smtClean="0">
                <a:solidFill>
                  <a:srgbClr val="00B050"/>
                </a:solidFill>
              </a:rPr>
              <a:t>只保留形参类型</a:t>
            </a:r>
            <a:r>
              <a:rPr lang="en-US" altLang="zh-CN" sz="2200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x, y, result;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“Please input two floating-point values: ”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err="1" smtClean="0"/>
              <a:t>cin</a:t>
            </a:r>
            <a:r>
              <a:rPr lang="en-US" altLang="zh-CN" sz="2200" dirty="0" smtClean="0"/>
              <a:t>&gt;&gt;x&gt;&gt;y;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smtClean="0"/>
              <a:t>result = bigger(x, y);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函数调用 </a:t>
            </a:r>
            <a:r>
              <a:rPr lang="en-US" altLang="zh-CN" sz="2200" dirty="0" smtClean="0">
                <a:solidFill>
                  <a:srgbClr val="00B050"/>
                </a:solidFill>
              </a:rPr>
              <a:t>(</a:t>
            </a:r>
            <a:r>
              <a:rPr lang="zh-CN" altLang="en-US" sz="2200" dirty="0" smtClean="0">
                <a:solidFill>
                  <a:srgbClr val="00B050"/>
                </a:solidFill>
              </a:rPr>
              <a:t>实参</a:t>
            </a:r>
            <a:r>
              <a:rPr lang="en-US" altLang="zh-CN" sz="2200" dirty="0" smtClean="0">
                <a:solidFill>
                  <a:srgbClr val="00B050"/>
                </a:solidFill>
              </a:rPr>
              <a:t>)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“Maximum = ”</a:t>
            </a:r>
            <a:r>
              <a:rPr lang="en-US" altLang="zh-CN" sz="2200" dirty="0" smtClean="0"/>
              <a:t>&lt;&lt;result&lt;&lt;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smtClean="0"/>
              <a:t>}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endParaRPr lang="en-US" altLang="zh-CN" sz="22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bigger(</a:t>
            </a:r>
            <a:r>
              <a:rPr lang="en-US" altLang="zh-CN" sz="2200" dirty="0">
                <a:solidFill>
                  <a:srgbClr val="0000FF"/>
                </a:solidFill>
              </a:rPr>
              <a:t>double</a:t>
            </a:r>
            <a:r>
              <a:rPr lang="en-US" altLang="zh-CN" sz="2200" dirty="0"/>
              <a:t> a, </a:t>
            </a:r>
            <a:r>
              <a:rPr lang="en-US" altLang="zh-CN" sz="2200" dirty="0">
                <a:solidFill>
                  <a:srgbClr val="0000FF"/>
                </a:solidFill>
              </a:rPr>
              <a:t>double</a:t>
            </a:r>
            <a:r>
              <a:rPr lang="en-US" altLang="zh-CN" sz="2200" dirty="0"/>
              <a:t> b)   </a:t>
            </a:r>
            <a:r>
              <a:rPr lang="en-US" altLang="zh-CN" sz="2200" dirty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函数定义 </a:t>
            </a:r>
            <a:r>
              <a:rPr lang="en-US" altLang="zh-CN" sz="2200" dirty="0" smtClean="0">
                <a:solidFill>
                  <a:srgbClr val="00B050"/>
                </a:solidFill>
              </a:rPr>
              <a:t>(</a:t>
            </a:r>
            <a:r>
              <a:rPr lang="zh-CN" altLang="en-US" sz="2200" dirty="0" smtClean="0">
                <a:solidFill>
                  <a:srgbClr val="00B050"/>
                </a:solidFill>
              </a:rPr>
              <a:t>形参</a:t>
            </a:r>
            <a:r>
              <a:rPr lang="en-US" altLang="zh-CN" sz="2200" dirty="0" smtClean="0">
                <a:solidFill>
                  <a:srgbClr val="00B050"/>
                </a:solidFill>
              </a:rPr>
              <a:t>)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return</a:t>
            </a:r>
            <a:r>
              <a:rPr lang="en-US" altLang="zh-CN" sz="2200" dirty="0"/>
              <a:t> (a&gt;=b) ? a : b;    </a:t>
            </a:r>
            <a:r>
              <a:rPr lang="en-US" altLang="zh-CN" sz="2200" dirty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返回最大值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2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2060848"/>
            <a:ext cx="3816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函数嵌套调用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函数的定义不能嵌套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一个函数的定义必须出现在所有函数之外。但</a:t>
            </a:r>
            <a:r>
              <a:rPr lang="zh-CN" altLang="en-US" b="1" dirty="0" smtClean="0">
                <a:solidFill>
                  <a:srgbClr val="FF0000"/>
                </a:solidFill>
              </a:rPr>
              <a:t>函数的调用可以嵌套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在调用一个函数的过程中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该函数又调用了另外一个函数。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3356992"/>
            <a:ext cx="1954560" cy="29154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224" y="3399629"/>
            <a:ext cx="2170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  <a:endParaRPr lang="zh-CN" alt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29744" y="3861294"/>
            <a:ext cx="3112" cy="906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0768" y="482498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07084" y="5373462"/>
            <a:ext cx="0" cy="690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0652" y="3356992"/>
            <a:ext cx="1954560" cy="29154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87416" y="3399629"/>
            <a:ext cx="192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37932" y="3861294"/>
            <a:ext cx="0" cy="906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45844" y="482498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612160" y="5373462"/>
            <a:ext cx="0" cy="690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53276" y="3356992"/>
            <a:ext cx="1954560" cy="29154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6565728" y="3399629"/>
            <a:ext cx="194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530556" y="3861294"/>
            <a:ext cx="0" cy="2259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260538" y="3680188"/>
            <a:ext cx="1585306" cy="131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168727" y="3680188"/>
            <a:ext cx="1563513" cy="1281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260538" y="5122682"/>
            <a:ext cx="2311462" cy="1028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5168727" y="5107962"/>
            <a:ext cx="2300105" cy="1092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9" grpId="0" animBg="1"/>
      <p:bldP spid="10" grpId="0"/>
      <p:bldP spid="12" grpId="0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7606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b)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计算长方形面积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a*b;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smtClean="0"/>
              <a:t>b)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计算长方形周长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2*(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dirty="0" smtClean="0"/>
              <a:t>print(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b)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打印长方形面积和周长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“Area = ”</a:t>
            </a:r>
            <a:r>
              <a:rPr lang="en-US" altLang="zh-CN" sz="2000" dirty="0" smtClean="0"/>
              <a:t>&lt;&lt;area(a, b)&lt;&lt;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调用函数 </a:t>
            </a:r>
            <a:r>
              <a:rPr lang="en-US" altLang="zh-CN" sz="2000" dirty="0" smtClean="0">
                <a:solidFill>
                  <a:srgbClr val="00B050"/>
                </a:solidFill>
              </a:rPr>
              <a:t>area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“Perimeter = ”</a:t>
            </a:r>
            <a:r>
              <a:rPr lang="en-US" altLang="zh-CN" sz="2000" dirty="0" smtClean="0"/>
              <a:t>&lt;&lt;perimeter(a, b)&lt;&lt;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调用函数 </a:t>
            </a:r>
            <a:r>
              <a:rPr lang="en-US" altLang="zh-CN" sz="2000" dirty="0" smtClean="0">
                <a:solidFill>
                  <a:srgbClr val="00B050"/>
                </a:solidFill>
              </a:rPr>
              <a:t>perimeter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x, y;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&gt;&gt;x&gt;&gt;y;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print(x, y);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调用函数 </a:t>
            </a:r>
            <a:r>
              <a:rPr lang="en-US" altLang="zh-CN" sz="2000" dirty="0" smtClean="0">
                <a:solidFill>
                  <a:srgbClr val="00B050"/>
                </a:solidFill>
              </a:rPr>
              <a:t>print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 smtClean="0"/>
              <a:t>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31786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3151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 smtClean="0"/>
              <a:t>函数定义与函数调用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函数参数传递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全局变量与局部变量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递归函数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en-US" altLang="zh-CN" sz="2800" dirty="0" smtClean="0"/>
              <a:t>inline 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重载函数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函数默认参数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尾置返回类型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6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640960" cy="5473207"/>
          </a:xfrm>
        </p:spPr>
        <p:txBody>
          <a:bodyPr/>
          <a:lstStyle/>
          <a:p>
            <a:r>
              <a:rPr lang="zh-CN" altLang="en-US" sz="2800" b="1" dirty="0" smtClean="0"/>
              <a:t>函数模块设计</a:t>
            </a:r>
            <a:r>
              <a:rPr lang="en-US" altLang="zh-CN" sz="2800" b="1" dirty="0" smtClean="0"/>
              <a:t>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确定函数模块的</a:t>
            </a:r>
            <a:r>
              <a:rPr lang="zh-CN" altLang="en-US" b="1" dirty="0" smtClean="0">
                <a:solidFill>
                  <a:srgbClr val="FF0000"/>
                </a:solidFill>
              </a:rPr>
              <a:t>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并为之取一个</a:t>
            </a:r>
            <a:r>
              <a:rPr lang="zh-CN" altLang="en-US" b="1" dirty="0" smtClean="0">
                <a:solidFill>
                  <a:srgbClr val="FF0000"/>
                </a:solidFill>
              </a:rPr>
              <a:t>具有描述性的名字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确定函数模块的</a:t>
            </a:r>
            <a:r>
              <a:rPr lang="zh-CN" altLang="en-US" b="1" dirty="0" smtClean="0">
                <a:solidFill>
                  <a:srgbClr val="FF0000"/>
                </a:solidFill>
              </a:rPr>
              <a:t>接口</a:t>
            </a:r>
            <a:r>
              <a:rPr lang="en-US" altLang="zh-CN" dirty="0" smtClean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3399"/>
                </a:solidFill>
              </a:rPr>
              <a:t>输入数据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输入并在函数中处理的数据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3399"/>
                </a:solidFill>
              </a:rPr>
              <a:t>返回数据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函数处理结果</a:t>
            </a:r>
            <a:endParaRPr lang="en-US" altLang="zh-CN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确定函数的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en-US" altLang="zh-CN" dirty="0" smtClean="0"/>
              <a:t> (</a:t>
            </a:r>
            <a:r>
              <a:rPr lang="zh-CN" altLang="en-US" b="1" dirty="0" smtClean="0">
                <a:solidFill>
                  <a:srgbClr val="0000FF"/>
                </a:solidFill>
              </a:rPr>
              <a:t>类型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00FF"/>
                </a:solidFill>
              </a:rPr>
              <a:t>名字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00FF"/>
                </a:solidFill>
              </a:rPr>
              <a:t>数量</a:t>
            </a:r>
            <a:r>
              <a:rPr lang="en-US" altLang="zh-CN" dirty="0" smtClean="0"/>
              <a:t>) 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返回类型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当函数不需要任何输入数据时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形参列表</a:t>
            </a:r>
            <a:r>
              <a:rPr lang="zh-CN" altLang="en-US" dirty="0" smtClean="0"/>
              <a:t>可以为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空</a:t>
            </a:r>
            <a:r>
              <a:rPr lang="en-US" altLang="zh-CN" dirty="0" smtClean="0"/>
              <a:t> (</a:t>
            </a:r>
            <a:r>
              <a:rPr lang="zh-CN" altLang="en-US" dirty="0" smtClean="0"/>
              <a:t>或 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。当函数不需要返回任何结果时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返回类型</a:t>
            </a:r>
            <a:r>
              <a:rPr lang="zh-CN" altLang="en-US" dirty="0" smtClean="0"/>
              <a:t>必须为 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5" name="矩形 4"/>
          <p:cNvSpPr/>
          <p:nvPr/>
        </p:nvSpPr>
        <p:spPr>
          <a:xfrm>
            <a:off x="3368419" y="5589239"/>
            <a:ext cx="2232248" cy="6091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576331" y="5730351"/>
            <a:ext cx="1008112" cy="2880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353744" y="5730351"/>
            <a:ext cx="1008112" cy="2880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552" y="5478323"/>
            <a:ext cx="2067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输入数据</a:t>
            </a:r>
            <a:endParaRPr lang="en-US" altLang="zh-CN" sz="2400" dirty="0" smtClean="0">
              <a:solidFill>
                <a:srgbClr val="FF3399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形参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1856" y="5396058"/>
            <a:ext cx="224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返回数据</a:t>
            </a:r>
            <a:endParaRPr lang="en-US" altLang="zh-CN" sz="2400" dirty="0" smtClean="0">
              <a:solidFill>
                <a:srgbClr val="FF3399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返回类型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8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设计一个函数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实现计算两个浮点数中的最小值。</a:t>
            </a:r>
            <a:endParaRPr lang="en-US" altLang="zh-CN" dirty="0" smtClean="0"/>
          </a:p>
          <a:p>
            <a:r>
              <a:rPr lang="zh-CN" altLang="en-US" b="1" dirty="0" smtClean="0"/>
              <a:t>分析</a:t>
            </a:r>
            <a:r>
              <a:rPr lang="en-US" altLang="zh-CN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计算最小值</a:t>
            </a:r>
            <a:r>
              <a:rPr lang="en-US" altLang="zh-CN" dirty="0" smtClean="0"/>
              <a:t> (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smaller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输入数据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两个浮点数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返回数据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两个浮点数 </a:t>
            </a:r>
            <a:r>
              <a:rPr lang="en-US" altLang="zh-CN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b </a:t>
            </a:r>
            <a:r>
              <a:rPr lang="zh-CN" altLang="en-US" dirty="0" smtClean="0"/>
              <a:t>中的</a:t>
            </a:r>
            <a:r>
              <a:rPr lang="zh-CN" altLang="en-US" b="1" dirty="0" smtClean="0">
                <a:solidFill>
                  <a:srgbClr val="0000FF"/>
                </a:solidFill>
              </a:rPr>
              <a:t>最小值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形参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</a:t>
            </a:r>
          </a:p>
          <a:p>
            <a:pPr indent="901700"/>
            <a:r>
              <a:rPr lang="zh-CN" altLang="en-US" dirty="0" smtClean="0"/>
              <a:t>返回类型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220116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函数实现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smaller(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b)</a:t>
            </a:r>
          </a:p>
          <a:p>
            <a:r>
              <a:rPr lang="en-US" altLang="zh-CN" dirty="0" smtClean="0"/>
              <a:t>{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(a&lt;b)</a:t>
            </a:r>
          </a:p>
          <a:p>
            <a:pPr indent="717550"/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a;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</a:p>
          <a:p>
            <a:pPr indent="717550"/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b;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矩形 3"/>
          <p:cNvSpPr/>
          <p:nvPr/>
        </p:nvSpPr>
        <p:spPr>
          <a:xfrm>
            <a:off x="3491880" y="3068960"/>
            <a:ext cx="4896544" cy="26161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76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另一种实现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576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smaller(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a,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b)</a:t>
            </a:r>
          </a:p>
          <a:p>
            <a:pPr>
              <a:lnSpc>
                <a:spcPct val="120000"/>
              </a:lnSpc>
              <a:spcBef>
                <a:spcPts val="576"/>
              </a:spcBef>
            </a:pP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120000"/>
              </a:lnSpc>
              <a:spcBef>
                <a:spcPts val="576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(a&lt;b)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?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b;</a:t>
            </a:r>
            <a:endParaRPr lang="en-US" altLang="zh-CN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576"/>
              </a:spcBef>
            </a:pP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设计一个函数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判断一个整数是否为偶数。</a:t>
            </a:r>
            <a:endParaRPr lang="en-US" altLang="zh-CN" dirty="0" smtClean="0"/>
          </a:p>
          <a:p>
            <a:r>
              <a:rPr lang="zh-CN" altLang="en-US" b="1" dirty="0" smtClean="0"/>
              <a:t>分析</a:t>
            </a:r>
            <a:r>
              <a:rPr lang="en-US" altLang="zh-CN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判断一个整数的奇偶性 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even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输入数据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一个整数 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num</a:t>
            </a:r>
            <a:r>
              <a:rPr lang="en-US" altLang="zh-CN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返回数据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逻辑结果 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形参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    </a:t>
            </a:r>
          </a:p>
          <a:p>
            <a:pPr indent="901700"/>
            <a:r>
              <a:rPr lang="zh-CN" altLang="en-US" dirty="0" smtClean="0"/>
              <a:t>返回类型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bool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213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函数实现</a:t>
            </a:r>
            <a:r>
              <a:rPr lang="en-US" altLang="zh-CN" b="1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smtClean="0"/>
              <a:t>even(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(num%2==0)</a:t>
            </a:r>
          </a:p>
          <a:p>
            <a:pPr indent="717550"/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en-US" altLang="zh-CN" dirty="0" smtClean="0"/>
              <a:t>;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</a:p>
          <a:p>
            <a:pPr indent="717550"/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355977" y="2276872"/>
            <a:ext cx="3888432" cy="2252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另一种实现</a:t>
            </a:r>
            <a:r>
              <a:rPr lang="en-US" altLang="zh-CN" b="1" dirty="0" smtClean="0"/>
              <a:t>: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smtClean="0"/>
              <a:t>even(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num%2==0;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5589240"/>
            <a:ext cx="6768752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设计一个函数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判断一个整数是否为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奇数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999782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设计一个函数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实现求一个正整数中所有数字的和。</a:t>
            </a:r>
            <a:endParaRPr lang="en-US" altLang="zh-CN" dirty="0" smtClean="0"/>
          </a:p>
          <a:p>
            <a:pPr indent="450850">
              <a:spcAft>
                <a:spcPts val="1200"/>
              </a:spcAft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    123 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→</a:t>
            </a:r>
            <a:r>
              <a:rPr lang="en-US" altLang="zh-CN" dirty="0" smtClean="0">
                <a:latin typeface="微软雅黑" panose="020B0503020204020204" pitchFamily="34" charset="-122"/>
              </a:rPr>
              <a:t>  </a:t>
            </a:r>
            <a:r>
              <a:rPr lang="en-US" altLang="zh-CN" dirty="0" smtClean="0"/>
              <a:t>1+2+3 = 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</a:p>
          <a:p>
            <a:r>
              <a:rPr lang="zh-CN" altLang="en-US" b="1" dirty="0" smtClean="0"/>
              <a:t>分析</a:t>
            </a:r>
            <a:r>
              <a:rPr lang="en-US" altLang="zh-CN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计算正整数中所有数字之和</a:t>
            </a:r>
            <a:r>
              <a:rPr lang="en-US" altLang="zh-CN" dirty="0" smtClean="0"/>
              <a:t> (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digitSum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输入数据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一个正整数 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num</a:t>
            </a:r>
            <a:r>
              <a:rPr lang="en-US" altLang="zh-CN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返回数据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正整数中所有数字之</a:t>
            </a:r>
            <a:r>
              <a:rPr lang="zh-CN" altLang="en-US" b="1" dirty="0" smtClean="0">
                <a:solidFill>
                  <a:srgbClr val="0000FF"/>
                </a:solidFill>
              </a:rPr>
              <a:t>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形参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    </a:t>
            </a:r>
          </a:p>
          <a:p>
            <a:pPr indent="901700"/>
            <a:r>
              <a:rPr lang="zh-CN" altLang="en-US" dirty="0" smtClean="0"/>
              <a:t>返回类型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4370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/>
          <a:lstStyle/>
          <a:p>
            <a:r>
              <a:rPr lang="zh-CN" altLang="en-US" b="1" dirty="0" smtClean="0"/>
              <a:t>函数实现</a:t>
            </a:r>
            <a:r>
              <a:rPr lang="en-US" altLang="zh-CN" b="1" dirty="0" smtClean="0"/>
              <a:t>:</a:t>
            </a:r>
          </a:p>
          <a:p>
            <a:pPr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digitSum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</a:p>
          <a:p>
            <a:pPr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item;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用于存放正整数中的某一个数字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smtClean="0"/>
              <a:t>sum = 0;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累加器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初始化为</a:t>
            </a:r>
            <a:r>
              <a:rPr lang="en-US" altLang="zh-CN" dirty="0" smtClean="0">
                <a:solidFill>
                  <a:srgbClr val="00B050"/>
                </a:solidFill>
              </a:rPr>
              <a:t> 0</a:t>
            </a:r>
          </a:p>
          <a:p>
            <a:pPr indent="358775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while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&gt;0)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循环测试条件</a:t>
            </a:r>
            <a:r>
              <a:rPr lang="en-US" altLang="zh-CN" dirty="0" smtClean="0">
                <a:solidFill>
                  <a:srgbClr val="00B050"/>
                </a:solidFill>
              </a:rPr>
              <a:t>: </a:t>
            </a:r>
            <a:r>
              <a:rPr lang="zh-CN" altLang="en-US" dirty="0" smtClean="0">
                <a:solidFill>
                  <a:srgbClr val="00B050"/>
                </a:solidFill>
              </a:rPr>
              <a:t>数字提取未结束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/>
              <a:t>{</a:t>
            </a:r>
          </a:p>
          <a:p>
            <a:pPr indent="717550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/>
              <a:t>item = num</a:t>
            </a:r>
            <a:r>
              <a:rPr lang="en-US" altLang="zh-CN" dirty="0" smtClean="0">
                <a:solidFill>
                  <a:srgbClr val="FF0000"/>
                </a:solidFill>
              </a:rPr>
              <a:t>%</a:t>
            </a:r>
            <a:r>
              <a:rPr lang="en-US" altLang="zh-CN" dirty="0" smtClean="0"/>
              <a:t>10;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提取整数中的最后一个数字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/>
              <a:t>sum += item;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累加操作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/=</a:t>
            </a:r>
            <a:r>
              <a:rPr lang="en-US" altLang="zh-CN" dirty="0" smtClean="0"/>
              <a:t> 10;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删除整数中的最后一个数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276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sum;</a:t>
            </a:r>
          </a:p>
          <a:p>
            <a:pPr>
              <a:lnSpc>
                <a:spcPct val="100000"/>
              </a:lnSpc>
              <a:spcBef>
                <a:spcPts val="276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41906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设计一个函数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实现向屏幕上打印一行字符串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 World”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分析</a:t>
            </a:r>
            <a:r>
              <a:rPr lang="en-US" altLang="zh-CN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向屏幕打印一行字符串 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print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输入数据</a:t>
            </a:r>
            <a:r>
              <a:rPr lang="en-US" altLang="zh-CN" dirty="0" smtClean="0"/>
              <a:t>: </a:t>
            </a:r>
            <a:r>
              <a:rPr lang="zh-CN" altLang="en-US" b="1" dirty="0" smtClean="0">
                <a:solidFill>
                  <a:srgbClr val="0000FF"/>
                </a:solidFill>
              </a:rPr>
              <a:t>无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返回数据</a:t>
            </a:r>
            <a:r>
              <a:rPr lang="en-US" altLang="zh-CN" dirty="0" smtClean="0"/>
              <a:t>: </a:t>
            </a:r>
            <a:r>
              <a:rPr lang="zh-CN" altLang="en-US" b="1" dirty="0" smtClean="0">
                <a:solidFill>
                  <a:srgbClr val="0000FF"/>
                </a:solidFill>
              </a:rPr>
              <a:t>无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形参</a:t>
            </a:r>
            <a:r>
              <a:rPr lang="en-US" altLang="zh-CN" dirty="0" smtClean="0"/>
              <a:t>:  </a:t>
            </a:r>
            <a:r>
              <a:rPr lang="zh-CN" altLang="en-US" b="1" dirty="0" smtClean="0">
                <a:solidFill>
                  <a:srgbClr val="0000FF"/>
                </a:solidFill>
              </a:rPr>
              <a:t>空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    </a:t>
            </a:r>
          </a:p>
          <a:p>
            <a:pPr indent="901700"/>
            <a:r>
              <a:rPr lang="zh-CN" altLang="en-US" dirty="0" smtClean="0"/>
              <a:t>返回类型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83968" y="2809842"/>
            <a:ext cx="4313553" cy="38595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函数实现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print( )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63538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 World”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print(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63538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 World”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函数参数传递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在进行</a:t>
            </a:r>
            <a:r>
              <a:rPr lang="zh-CN" altLang="en-US" b="1" dirty="0" smtClean="0"/>
              <a:t>函数调用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调用者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与对应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被调用者</a:t>
            </a:r>
            <a:r>
              <a:rPr lang="en-US" altLang="zh-CN" dirty="0" smtClean="0"/>
              <a:t>) </a:t>
            </a:r>
            <a:r>
              <a:rPr lang="zh-CN" altLang="en-US" dirty="0" smtClean="0"/>
              <a:t>之间会发生 </a:t>
            </a:r>
            <a:r>
              <a:rPr lang="zh-CN" altLang="en-US" b="1" dirty="0" smtClean="0">
                <a:solidFill>
                  <a:srgbClr val="0000FF"/>
                </a:solidFill>
              </a:rPr>
              <a:t>数据传递</a:t>
            </a:r>
            <a:r>
              <a:rPr lang="zh-CN" altLang="en-US" dirty="0" smtClean="0"/>
              <a:t>。通常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数据传递的方式有三种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函数参数传递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47664" y="2996952"/>
            <a:ext cx="6192688" cy="788786"/>
            <a:chOff x="1331640" y="3000254"/>
            <a:chExt cx="6192688" cy="788786"/>
          </a:xfrm>
        </p:grpSpPr>
        <p:sp>
          <p:nvSpPr>
            <p:cNvPr id="5" name="矩形 4"/>
            <p:cNvSpPr/>
            <p:nvPr/>
          </p:nvSpPr>
          <p:spPr>
            <a:xfrm>
              <a:off x="1331640" y="3284984"/>
              <a:ext cx="1800200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80112" y="3284984"/>
              <a:ext cx="1944216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形参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3491880" y="3392996"/>
              <a:ext cx="1800200" cy="28803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590" y="3000254"/>
              <a:ext cx="956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47664" y="4127883"/>
            <a:ext cx="6192688" cy="809983"/>
            <a:chOff x="1331640" y="3987169"/>
            <a:chExt cx="6192688" cy="809983"/>
          </a:xfrm>
        </p:grpSpPr>
        <p:sp>
          <p:nvSpPr>
            <p:cNvPr id="10" name="矩形 9"/>
            <p:cNvSpPr/>
            <p:nvPr/>
          </p:nvSpPr>
          <p:spPr>
            <a:xfrm>
              <a:off x="1331640" y="4293096"/>
              <a:ext cx="1800200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580112" y="4293096"/>
              <a:ext cx="1944216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形参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 rot="10800000">
              <a:off x="3491880" y="4401108"/>
              <a:ext cx="1800200" cy="28803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01055" y="3987169"/>
              <a:ext cx="956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47664" y="5356403"/>
            <a:ext cx="6192688" cy="736893"/>
            <a:chOff x="1331640" y="5068371"/>
            <a:chExt cx="6192688" cy="736893"/>
          </a:xfrm>
        </p:grpSpPr>
        <p:sp>
          <p:nvSpPr>
            <p:cNvPr id="15" name="矩形 14"/>
            <p:cNvSpPr/>
            <p:nvPr/>
          </p:nvSpPr>
          <p:spPr>
            <a:xfrm>
              <a:off x="1331640" y="5301208"/>
              <a:ext cx="1800200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580112" y="5301208"/>
              <a:ext cx="1944216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形参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左右箭头 16"/>
            <p:cNvSpPr/>
            <p:nvPr/>
          </p:nvSpPr>
          <p:spPr>
            <a:xfrm>
              <a:off x="3491880" y="5445224"/>
              <a:ext cx="1800200" cy="288032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3972590" y="5068371"/>
              <a:ext cx="956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笑脸 19"/>
          <p:cNvSpPr/>
          <p:nvPr/>
        </p:nvSpPr>
        <p:spPr>
          <a:xfrm>
            <a:off x="8053899" y="3199282"/>
            <a:ext cx="720080" cy="720080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95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函数参数传递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1200"/>
              </a:spcAft>
            </a:pPr>
            <a:r>
              <a:rPr lang="en-US" altLang="zh-CN" dirty="0"/>
              <a:t>C++</a:t>
            </a:r>
            <a:r>
              <a:rPr lang="zh-CN" altLang="en-US" dirty="0"/>
              <a:t>函数调用采用的是</a:t>
            </a:r>
            <a:r>
              <a:rPr lang="zh-CN" altLang="en-US" b="1" dirty="0">
                <a:solidFill>
                  <a:srgbClr val="0000FF"/>
                </a:solidFill>
              </a:rPr>
              <a:t>传值方式</a:t>
            </a:r>
            <a:r>
              <a:rPr lang="zh-CN" altLang="en-US" dirty="0"/>
              <a:t>。在</a:t>
            </a:r>
            <a:r>
              <a:rPr lang="zh-CN" altLang="en-US" dirty="0" smtClean="0"/>
              <a:t>每次发生函数调用时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都会产生一组新的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通过函数调用时传递的对应</a:t>
            </a:r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的值进行初始化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实参仅将其值传递给对应的形参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在内存中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一般占据不同的内存空间。它们之间并非同一个东西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在函数体中对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所作的修改一般不会对</a:t>
            </a:r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产生影响。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函数参数传递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75656" y="4941168"/>
            <a:ext cx="6192688" cy="788786"/>
            <a:chOff x="1331640" y="3000254"/>
            <a:chExt cx="6192688" cy="788786"/>
          </a:xfrm>
        </p:grpSpPr>
        <p:sp>
          <p:nvSpPr>
            <p:cNvPr id="5" name="矩形 4"/>
            <p:cNvSpPr/>
            <p:nvPr/>
          </p:nvSpPr>
          <p:spPr>
            <a:xfrm>
              <a:off x="1331640" y="3284984"/>
              <a:ext cx="1800200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80112" y="3284984"/>
              <a:ext cx="1944216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形参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3491880" y="3392996"/>
              <a:ext cx="1800200" cy="28803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590" y="3000254"/>
              <a:ext cx="956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7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函数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1200"/>
              </a:spcAft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是由一系列相关语句组成的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用来实现某种特定功能的</a:t>
            </a:r>
            <a:r>
              <a:rPr lang="zh-CN" altLang="en-US" b="1" dirty="0" smtClean="0">
                <a:solidFill>
                  <a:srgbClr val="0000FF"/>
                </a:solidFill>
              </a:rPr>
              <a:t>程序分块</a:t>
            </a:r>
            <a:r>
              <a:rPr lang="zh-CN" altLang="en-US" dirty="0" smtClean="0"/>
              <a:t>。每个函数都有一个</a:t>
            </a:r>
            <a:r>
              <a:rPr lang="zh-CN" altLang="en-US" b="1" dirty="0" smtClean="0">
                <a:solidFill>
                  <a:srgbClr val="0000FF"/>
                </a:solidFill>
              </a:rPr>
              <a:t>名字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函数名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。通常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一个函数会在执行完相应的计算后产生一个</a:t>
            </a:r>
            <a:r>
              <a:rPr lang="zh-CN" altLang="en-US" b="1" dirty="0" smtClean="0">
                <a:solidFill>
                  <a:srgbClr val="0000FF"/>
                </a:solidFill>
              </a:rPr>
              <a:t>结果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函数</a:t>
            </a:r>
            <a:r>
              <a:rPr lang="zh-CN" altLang="en-US" b="1" dirty="0" smtClean="0">
                <a:solidFill>
                  <a:srgbClr val="0000FF"/>
                </a:solidFill>
              </a:rPr>
              <a:t>返回值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函数分类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标准库函数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定义在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标准库中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并且可以在程序中直接使用 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通常要通过 </a:t>
            </a:r>
            <a:r>
              <a:rPr lang="en-US" altLang="zh-CN" b="1" dirty="0" smtClean="0">
                <a:solidFill>
                  <a:srgbClr val="FF3399"/>
                </a:solidFill>
              </a:rPr>
              <a:t>#include </a:t>
            </a:r>
            <a:r>
              <a:rPr lang="zh-CN" altLang="en-US" b="1" dirty="0" smtClean="0">
                <a:solidFill>
                  <a:srgbClr val="FF3399"/>
                </a:solidFill>
              </a:rPr>
              <a:t>指令 </a:t>
            </a:r>
            <a:r>
              <a:rPr lang="zh-CN" altLang="en-US" dirty="0" smtClean="0"/>
              <a:t>包含相应的</a:t>
            </a:r>
            <a:r>
              <a:rPr lang="zh-CN" altLang="en-US" b="1" dirty="0" smtClean="0">
                <a:solidFill>
                  <a:srgbClr val="FF3399"/>
                </a:solidFill>
              </a:rPr>
              <a:t>头文件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用户自定义函数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在程序中定义的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用来实现程序员所需要的功能。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函数定义与函数调用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5805264"/>
            <a:ext cx="792088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本章主要围绕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用户自定义函数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的定义和使用。</a:t>
            </a:r>
            <a:endParaRPr lang="zh-CN" altLang="en-US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7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exchange(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b</a:t>
            </a:r>
            <a:r>
              <a:rPr lang="en-US" altLang="zh-CN" sz="2000" dirty="0" smtClean="0"/>
              <a:t>);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函数声明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smtClean="0"/>
              <a:t>x = 10, y = 20;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“Before: x = ”</a:t>
            </a:r>
            <a:r>
              <a:rPr lang="en-US" altLang="zh-CN" sz="2000" dirty="0" smtClean="0"/>
              <a:t>&lt;&lt;x&lt;&lt;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 y = ”</a:t>
            </a:r>
            <a:r>
              <a:rPr lang="en-US" altLang="zh-CN" sz="2000" dirty="0" smtClean="0"/>
              <a:t>&lt;&lt;y&lt;&lt;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exchange(x, y);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函数调用 </a:t>
            </a:r>
            <a:r>
              <a:rPr lang="en-US" altLang="zh-CN" sz="2000" dirty="0" smtClean="0">
                <a:solidFill>
                  <a:srgbClr val="00B050"/>
                </a:solidFill>
              </a:rPr>
              <a:t>(</a:t>
            </a:r>
            <a:r>
              <a:rPr lang="zh-CN" altLang="en-US" sz="2000" dirty="0" smtClean="0">
                <a:solidFill>
                  <a:srgbClr val="00B050"/>
                </a:solidFill>
              </a:rPr>
              <a:t>实参</a:t>
            </a:r>
            <a:r>
              <a:rPr lang="en-US" altLang="zh-CN" sz="2000" dirty="0" smtClean="0">
                <a:solidFill>
                  <a:srgbClr val="00B050"/>
                </a:solidFill>
              </a:rPr>
              <a:t>: x, y)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“After: x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= ”</a:t>
            </a:r>
            <a:r>
              <a:rPr lang="en-US" altLang="zh-CN" sz="2000" dirty="0"/>
              <a:t>&lt;&lt;x&lt;&lt;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“, y = ”</a:t>
            </a:r>
            <a:r>
              <a:rPr lang="en-US" altLang="zh-CN" sz="2000" dirty="0"/>
              <a:t>&lt;&lt;y&lt;&lt;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dirty="0" smtClean="0"/>
              <a:t>exchange(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b)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 </a:t>
            </a:r>
            <a:r>
              <a:rPr lang="en-US" altLang="zh-CN" sz="2000" dirty="0" smtClean="0">
                <a:solidFill>
                  <a:srgbClr val="00B050"/>
                </a:solidFill>
              </a:rPr>
              <a:t>(</a:t>
            </a:r>
            <a:r>
              <a:rPr lang="zh-CN" altLang="en-US" sz="2000" dirty="0" smtClean="0">
                <a:solidFill>
                  <a:srgbClr val="00B050"/>
                </a:solidFill>
              </a:rPr>
              <a:t>形参</a:t>
            </a:r>
            <a:r>
              <a:rPr lang="en-US" altLang="zh-CN" sz="2000" dirty="0" smtClean="0">
                <a:solidFill>
                  <a:srgbClr val="00B050"/>
                </a:solidFill>
              </a:rPr>
              <a:t>: a, b)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tmp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a;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a = b;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b =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 = ”</a:t>
            </a:r>
            <a:r>
              <a:rPr lang="en-US" altLang="zh-CN" sz="2000" dirty="0" smtClean="0"/>
              <a:t>&lt;&lt;a&lt;&lt;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 b = ”</a:t>
            </a:r>
            <a:r>
              <a:rPr lang="en-US" altLang="zh-CN" sz="2000" dirty="0" smtClean="0"/>
              <a:t>&lt;&lt;b&lt;&lt;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函数参数传递</a:t>
            </a:r>
          </a:p>
        </p:txBody>
      </p:sp>
      <p:sp>
        <p:nvSpPr>
          <p:cNvPr id="4" name="矩形 3"/>
          <p:cNvSpPr/>
          <p:nvPr/>
        </p:nvSpPr>
        <p:spPr>
          <a:xfrm>
            <a:off x="5148064" y="5301208"/>
            <a:ext cx="1368152" cy="469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8064" y="4581128"/>
            <a:ext cx="1368152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8304" y="4581128"/>
            <a:ext cx="147616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8064" y="6048987"/>
            <a:ext cx="1368152" cy="469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y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4308" y="5301208"/>
            <a:ext cx="1368152" cy="4693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4308" y="6040711"/>
            <a:ext cx="1368152" cy="4693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2120" y="533583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10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652120" y="612090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20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902370" y="607569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20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902370" y="533583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10</a:t>
            </a:r>
            <a:endParaRPr lang="zh-CN" altLang="en-US" sz="2000" b="1" dirty="0"/>
          </a:p>
        </p:txBody>
      </p:sp>
      <p:sp>
        <p:nvSpPr>
          <p:cNvPr id="14" name="右箭头 13"/>
          <p:cNvSpPr/>
          <p:nvPr/>
        </p:nvSpPr>
        <p:spPr>
          <a:xfrm>
            <a:off x="6732240" y="5440533"/>
            <a:ext cx="504056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711957" y="6212951"/>
            <a:ext cx="504056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216013" y="993085"/>
            <a:ext cx="1892559" cy="635715"/>
            <a:chOff x="6534472" y="5759475"/>
            <a:chExt cx="2286000" cy="75247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Ch05_01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419872" y="2004496"/>
            <a:ext cx="529258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exchange(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2.77778E-7 0.1078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9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2.77778E-7 -0.1078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2" grpId="1"/>
      <p:bldP spid="13" grpId="0"/>
      <p:bldP spid="13" grpId="1"/>
      <p:bldP spid="14" grpId="0" animBg="1"/>
      <p:bldP spid="15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cast(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b);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函数声明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c =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 = 10;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float</a:t>
            </a:r>
            <a:r>
              <a:rPr lang="en-US" altLang="zh-CN" sz="2000" dirty="0" smtClean="0"/>
              <a:t> m = 2.3</a:t>
            </a:r>
            <a:r>
              <a:rPr lang="en-US" altLang="zh-CN" sz="2000" dirty="0" smtClean="0">
                <a:solidFill>
                  <a:srgbClr val="FF3399"/>
                </a:solidFill>
              </a:rPr>
              <a:t>F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d = 3.14;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cast(d, n);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OK,  (double,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) → (double,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)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cast(m, n);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OK, (float,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) → (double,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)   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cast(n, c);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OK, (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, char) → (double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)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cast(c, d);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OK, (char, double) </a:t>
            </a:r>
            <a:r>
              <a:rPr lang="en-US" altLang="zh-CN" sz="2000" dirty="0">
                <a:solidFill>
                  <a:srgbClr val="00B050"/>
                </a:solidFill>
              </a:rPr>
              <a:t>→</a:t>
            </a:r>
            <a:r>
              <a:rPr lang="en-US" altLang="zh-CN" sz="2000" dirty="0" smtClean="0">
                <a:solidFill>
                  <a:srgbClr val="00B050"/>
                </a:solidFill>
              </a:rPr>
              <a:t> (double,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)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 smtClean="0"/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dirty="0" smtClean="0"/>
              <a:t>cast(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b)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 = ”</a:t>
            </a:r>
            <a:r>
              <a:rPr lang="en-US" altLang="zh-CN" sz="2000" dirty="0" smtClean="0"/>
              <a:t>&lt;&lt;a&lt;&lt;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 b = ”</a:t>
            </a:r>
            <a:r>
              <a:rPr lang="en-US" altLang="zh-CN" sz="2000" dirty="0" smtClean="0"/>
              <a:t>&lt;&lt;b&lt;&lt;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函数参数传递</a:t>
            </a:r>
          </a:p>
        </p:txBody>
      </p:sp>
      <p:sp>
        <p:nvSpPr>
          <p:cNvPr id="4" name="矩形 3"/>
          <p:cNvSpPr/>
          <p:nvPr/>
        </p:nvSpPr>
        <p:spPr>
          <a:xfrm>
            <a:off x="3275856" y="2060848"/>
            <a:ext cx="5472608" cy="1296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实参的类型要与对应形参的类型相同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或能通过隐式类型转换转换成对应形参的类型。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64288" y="5941546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Ch05_02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275856" y="1117748"/>
            <a:ext cx="46085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cast(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38743"/>
                <a:ext cx="8496944" cy="55586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例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设计一个程序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根据三角形三</a:t>
                </a:r>
                <a:r>
                  <a:rPr lang="zh-CN" altLang="en-US" dirty="0"/>
                  <a:t>边的</a:t>
                </a:r>
                <a:r>
                  <a:rPr lang="zh-CN" altLang="en-US" dirty="0" smtClean="0"/>
                  <a:t>长度计算三角形的面积。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b="1" dirty="0" smtClean="0"/>
                  <a:t>要求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通过函数计算三角形的面积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若给定的三条边的长度能构成一个三角形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则函数返回三角形的面积值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否则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返回值</a:t>
                </a:r>
                <a:r>
                  <a:rPr lang="en-US" altLang="zh-CN" dirty="0" smtClean="0"/>
                  <a:t> -1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b="1" dirty="0" smtClean="0"/>
                  <a:t>分析</a:t>
                </a:r>
                <a:r>
                  <a:rPr lang="en-US" altLang="zh-CN" b="1" dirty="0" smtClean="0"/>
                  <a:t>:</a:t>
                </a:r>
              </a:p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如何判断给定的三条边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smtClean="0"/>
                  <a:t>,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,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能否构成一个三角形</a:t>
                </a:r>
                <a:r>
                  <a:rPr lang="en-US" altLang="zh-CN" dirty="0" smtClean="0"/>
                  <a:t>?</a:t>
                </a:r>
              </a:p>
              <a:p>
                <a:pPr indent="363538"/>
                <a:r>
                  <a:rPr lang="zh-CN" altLang="en-US" b="1" dirty="0" smtClean="0"/>
                  <a:t>能</a:t>
                </a:r>
                <a:r>
                  <a:rPr lang="en-US" altLang="zh-CN" dirty="0" smtClean="0"/>
                  <a:t>:      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err="1" smtClean="0"/>
                  <a:t>+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&gt;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dirty="0" smtClean="0"/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&amp;&amp;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err="1" smtClean="0"/>
                  <a:t>+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dirty="0" smtClean="0"/>
                  <a:t>&gt;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&amp;&amp;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err="1" smtClean="0"/>
                  <a:t>+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dirty="0" smtClean="0"/>
                  <a:t>&gt;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a</a:t>
                </a:r>
              </a:p>
              <a:p>
                <a:pPr indent="363538">
                  <a:spcAft>
                    <a:spcPts val="1200"/>
                  </a:spcAft>
                </a:pPr>
                <a:r>
                  <a:rPr lang="zh-CN" altLang="en-US" b="1" dirty="0" smtClean="0"/>
                  <a:t>不能</a:t>
                </a:r>
                <a:r>
                  <a:rPr lang="en-US" altLang="zh-CN" dirty="0" smtClean="0"/>
                  <a:t>:   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err="1" smtClean="0"/>
                  <a:t>+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&lt;=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||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err="1" smtClean="0"/>
                  <a:t>+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dirty="0" smtClean="0"/>
                  <a:t>&lt;=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||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err="1" smtClean="0"/>
                  <a:t>+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dirty="0" smtClean="0"/>
                  <a:t>&lt;=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a</a:t>
                </a:r>
              </a:p>
              <a:p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如何根据三条边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smtClean="0"/>
                  <a:t>,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,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c </a:t>
                </a:r>
                <a:r>
                  <a:rPr lang="zh-CN" altLang="en-US" dirty="0" smtClean="0"/>
                  <a:t>的长度计算三角形的面积</a:t>
                </a:r>
                <a:r>
                  <a:rPr lang="en-US" altLang="zh-CN" dirty="0" smtClean="0"/>
                  <a:t>?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dirty="0" smtClean="0"/>
                  <a:t> = (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err="1" smtClean="0"/>
                  <a:t>+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err="1" smtClean="0"/>
                  <a:t>+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dirty="0" smtClean="0"/>
                  <a:t>)/2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38743"/>
                <a:ext cx="8496944" cy="5558609"/>
              </a:xfrm>
              <a:blipFill rotWithShape="0">
                <a:blip r:embed="rId2"/>
                <a:stretch>
                  <a:fillRect l="-1076" t="-219" r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函数参数传递</a:t>
            </a:r>
          </a:p>
        </p:txBody>
      </p:sp>
    </p:spTree>
    <p:extLst>
      <p:ext uri="{BB962C8B-B14F-4D97-AF65-F5344CB8AC3E}">
        <p14:creationId xmlns:p14="http://schemas.microsoft.com/office/powerpoint/2010/main" val="147484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8326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3399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cmath</a:t>
            </a:r>
            <a:r>
              <a:rPr lang="en-US" altLang="zh-CN" sz="2000" dirty="0" smtClean="0"/>
              <a:t>&gt;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包含数学函数声明的头文件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isTriangle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b,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c)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判断给定的三条边是否能构成一个三角形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en-US" altLang="zh-CN" sz="2000" dirty="0"/>
              <a:t> ((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&lt;=c)</a:t>
            </a:r>
            <a:r>
              <a:rPr lang="en-US" altLang="zh-CN" sz="2000" b="1" dirty="0">
                <a:solidFill>
                  <a:srgbClr val="FF0000"/>
                </a:solidFill>
              </a:rPr>
              <a:t>||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a+c</a:t>
            </a:r>
            <a:r>
              <a:rPr lang="en-US" altLang="zh-CN" sz="2000" dirty="0"/>
              <a:t>&lt;=b)</a:t>
            </a:r>
            <a:r>
              <a:rPr lang="en-US" altLang="zh-CN" sz="2000" b="1" dirty="0">
                <a:solidFill>
                  <a:srgbClr val="FF0000"/>
                </a:solidFill>
              </a:rPr>
              <a:t>||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b+c</a:t>
            </a:r>
            <a:r>
              <a:rPr lang="en-US" altLang="zh-CN" sz="2000" dirty="0"/>
              <a:t>&lt;=a))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不能构成一个三角形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9693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>
                <a:solidFill>
                  <a:srgbClr val="FF0000"/>
                </a:solidFill>
              </a:rPr>
              <a:t>false</a:t>
            </a:r>
            <a:r>
              <a:rPr lang="en-US" altLang="zh-CN" sz="2000" dirty="0"/>
              <a:t>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else 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indent="89693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>
                <a:solidFill>
                  <a:srgbClr val="FF0000"/>
                </a:solidFill>
              </a:rPr>
              <a:t>true</a:t>
            </a:r>
            <a:r>
              <a:rPr lang="en-US" altLang="zh-CN" sz="2000" dirty="0"/>
              <a:t>;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calculateArea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b,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c</a:t>
            </a:r>
            <a:r>
              <a:rPr lang="en-US" altLang="zh-CN" sz="2000" dirty="0" smtClean="0"/>
              <a:t>)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{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计算三角形的面积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en-US" altLang="zh-CN" sz="2000" dirty="0" err="1" smtClean="0"/>
              <a:t>isTriangle</a:t>
            </a:r>
            <a:r>
              <a:rPr lang="en-US" altLang="zh-CN" sz="2000" dirty="0" smtClean="0"/>
              <a:t>(a, b, c))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给定的三条边不能构成一个三角形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9693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-1</a:t>
            </a:r>
            <a:r>
              <a:rPr lang="en-US" altLang="zh-CN" sz="2000" dirty="0" smtClean="0"/>
              <a:t>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s = (</a:t>
            </a:r>
            <a:r>
              <a:rPr lang="en-US" altLang="zh-CN" sz="2000" dirty="0" err="1"/>
              <a:t>a+b+c</a:t>
            </a:r>
            <a:r>
              <a:rPr lang="en-US" altLang="zh-CN" sz="2000" dirty="0"/>
              <a:t>)/2;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sqrt</a:t>
            </a:r>
            <a:r>
              <a:rPr lang="en-US" altLang="zh-CN" sz="2000" dirty="0"/>
              <a:t>(s*(s-a)*(s-b)*(s-c));   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main(){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b, c;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/>
              <a:t>cin</a:t>
            </a:r>
            <a:r>
              <a:rPr lang="en-US" altLang="zh-CN" sz="2000" dirty="0"/>
              <a:t>&gt;&gt;a&gt;&gt;b&gt;&gt;c;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“Triangle Area = "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calculateArea</a:t>
            </a:r>
            <a:r>
              <a:rPr lang="en-US" altLang="zh-CN" sz="2000" dirty="0" smtClean="0"/>
              <a:t>(a, b, c</a:t>
            </a:r>
            <a:r>
              <a:rPr lang="en-US" altLang="zh-CN" sz="2000" dirty="0"/>
              <a:t>)&lt;&lt;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 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函数参数传递</a:t>
            </a:r>
          </a:p>
        </p:txBody>
      </p:sp>
    </p:spTree>
    <p:extLst>
      <p:ext uri="{BB962C8B-B14F-4D97-AF65-F5344CB8AC3E}">
        <p14:creationId xmlns:p14="http://schemas.microsoft.com/office/powerpoint/2010/main" val="29292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8326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3399"/>
                </a:solidFill>
              </a:rPr>
              <a:t>#include </a:t>
            </a:r>
            <a:r>
              <a:rPr lang="en-US" altLang="zh-CN" sz="1800" dirty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3399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cmath</a:t>
            </a:r>
            <a:r>
              <a:rPr lang="en-US" altLang="zh-CN" sz="1800" dirty="0" smtClean="0"/>
              <a:t>&gt;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包含数学函数声明的头文件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800" dirty="0" err="1">
                <a:solidFill>
                  <a:srgbClr val="0000FF"/>
                </a:solidFill>
              </a:rPr>
              <a:t>bool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isTriangle</a:t>
            </a:r>
            <a:r>
              <a:rPr lang="en-US" altLang="zh-CN" sz="1800" dirty="0"/>
              <a:t> (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a,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b,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c</a:t>
            </a:r>
            <a:r>
              <a:rPr lang="en-US" altLang="zh-CN" sz="1800" dirty="0" smtClean="0"/>
              <a:t>);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函数声明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calculateArea</a:t>
            </a:r>
            <a:r>
              <a:rPr lang="en-US" altLang="zh-CN" sz="1800" dirty="0"/>
              <a:t> (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a,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b,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c</a:t>
            </a:r>
            <a:r>
              <a:rPr lang="en-US" altLang="zh-CN" sz="1800" dirty="0" smtClean="0"/>
              <a:t>);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函数声明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main(){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a, b, c;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/>
              <a:t>cin</a:t>
            </a:r>
            <a:r>
              <a:rPr lang="en-US" altLang="zh-CN" sz="1800" dirty="0"/>
              <a:t>&gt;&gt;a&gt;&gt;b&gt;&gt;c;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“Triangle Area = "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calculateArea</a:t>
            </a:r>
            <a:r>
              <a:rPr lang="en-US" altLang="zh-CN" sz="1800" dirty="0" smtClean="0"/>
              <a:t>(a, b, c</a:t>
            </a:r>
            <a:r>
              <a:rPr lang="en-US" altLang="zh-CN" sz="1800" dirty="0"/>
              <a:t>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FF"/>
                </a:solidFill>
              </a:rPr>
              <a:t>bool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isTriangle</a:t>
            </a:r>
            <a:r>
              <a:rPr lang="en-US" altLang="zh-CN" sz="1800" dirty="0"/>
              <a:t> (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a,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b,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c)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函数定义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/>
              <a:t>{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判断给定的三条边是否能构成一个三角形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((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&lt;=c)</a:t>
            </a:r>
            <a:r>
              <a:rPr lang="en-US" altLang="zh-CN" sz="1800" b="1" dirty="0">
                <a:solidFill>
                  <a:srgbClr val="FF0000"/>
                </a:solidFill>
              </a:rPr>
              <a:t>||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a+c</a:t>
            </a:r>
            <a:r>
              <a:rPr lang="en-US" altLang="zh-CN" sz="1800" dirty="0"/>
              <a:t>&lt;=b)</a:t>
            </a:r>
            <a:r>
              <a:rPr lang="en-US" altLang="zh-CN" sz="1800" b="1" dirty="0">
                <a:solidFill>
                  <a:srgbClr val="FF0000"/>
                </a:solidFill>
              </a:rPr>
              <a:t>||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b+c</a:t>
            </a:r>
            <a:r>
              <a:rPr lang="en-US" altLang="zh-CN" sz="1800" dirty="0"/>
              <a:t>&lt;=a))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不能构成一个三角形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89693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return </a:t>
            </a:r>
            <a:r>
              <a:rPr lang="en-US" altLang="zh-CN" sz="1800" dirty="0">
                <a:solidFill>
                  <a:srgbClr val="FF0000"/>
                </a:solidFill>
              </a:rPr>
              <a:t>false</a:t>
            </a:r>
            <a:r>
              <a:rPr lang="en-US" altLang="zh-CN" sz="1800" dirty="0"/>
              <a:t>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else </a:t>
            </a:r>
          </a:p>
          <a:p>
            <a:pPr indent="89693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return </a:t>
            </a:r>
            <a:r>
              <a:rPr lang="en-US" altLang="zh-CN" sz="1800" dirty="0">
                <a:solidFill>
                  <a:srgbClr val="FF0000"/>
                </a:solidFill>
              </a:rPr>
              <a:t>true</a:t>
            </a:r>
            <a:r>
              <a:rPr lang="en-US" altLang="zh-CN" sz="1800" dirty="0"/>
              <a:t>;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calculateArea</a:t>
            </a:r>
            <a:r>
              <a:rPr lang="en-US" altLang="zh-CN" sz="1800" dirty="0"/>
              <a:t> (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a,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b,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c)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函数定义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/>
              <a:t>{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计算三角形的面积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FF0000"/>
                </a:solidFill>
              </a:rPr>
              <a:t>!</a:t>
            </a:r>
            <a:r>
              <a:rPr lang="en-US" altLang="zh-CN" sz="1800" dirty="0" err="1"/>
              <a:t>isTriangle</a:t>
            </a:r>
            <a:r>
              <a:rPr lang="en-US" altLang="zh-CN" sz="1800" dirty="0"/>
              <a:t>(a, b, c))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给定的三条边不能构成一个三角形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89693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return </a:t>
            </a:r>
            <a:r>
              <a:rPr lang="en-US" altLang="zh-CN" sz="1800" b="1" dirty="0">
                <a:solidFill>
                  <a:srgbClr val="FF0000"/>
                </a:solidFill>
              </a:rPr>
              <a:t>-1</a:t>
            </a:r>
            <a:r>
              <a:rPr lang="en-US" altLang="zh-CN" sz="1800" dirty="0"/>
              <a:t>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s = (</a:t>
            </a:r>
            <a:r>
              <a:rPr lang="en-US" altLang="zh-CN" sz="1800" dirty="0" err="1"/>
              <a:t>a+b+c</a:t>
            </a:r>
            <a:r>
              <a:rPr lang="en-US" altLang="zh-CN" sz="1800" dirty="0"/>
              <a:t>)/2;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return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sqrt</a:t>
            </a:r>
            <a:r>
              <a:rPr lang="en-US" altLang="zh-CN" sz="1800" dirty="0"/>
              <a:t>(s*(s-a)*(s-b)*(s-c));   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函数参数传递</a:t>
            </a:r>
          </a:p>
        </p:txBody>
      </p:sp>
      <p:sp>
        <p:nvSpPr>
          <p:cNvPr id="4" name="矩形 3"/>
          <p:cNvSpPr/>
          <p:nvPr/>
        </p:nvSpPr>
        <p:spPr>
          <a:xfrm>
            <a:off x="4139952" y="5805264"/>
            <a:ext cx="4871692" cy="701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isTriangle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calculateArea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);   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例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设计一个程序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求组合数</a:t>
                </a:r>
                <a:r>
                  <a:rPr lang="en-US" altLang="zh-CN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, n, m </a:t>
                </a:r>
                <a:r>
                  <a:rPr lang="zh-CN" altLang="en-US" dirty="0" smtClean="0"/>
                  <a:t>均为正整数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n&gt;m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spcAft>
                    <a:spcPts val="1200"/>
                  </a:spcAft>
                </a:pPr>
                <a:r>
                  <a:rPr lang="zh-CN" altLang="en-US" b="1" dirty="0" smtClean="0"/>
                  <a:t>要求</a:t>
                </a:r>
                <a:r>
                  <a:rPr lang="zh-CN" altLang="en-US" dirty="0" smtClean="0"/>
                  <a:t>：求阶乘和求组合数均用函数实现。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b="1" dirty="0" smtClean="0"/>
                  <a:t>分析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b="1" dirty="0" smtClean="0">
                    <a:solidFill>
                      <a:srgbClr val="0000FF"/>
                    </a:solidFill>
                  </a:rPr>
                  <a:t>求阶乘函数</a:t>
                </a:r>
                <a:r>
                  <a:rPr lang="en-US" altLang="zh-CN" dirty="0" smtClean="0"/>
                  <a:t>: </a:t>
                </a:r>
                <a:endParaRPr lang="en-US" altLang="zh-CN" dirty="0" smtClean="0"/>
              </a:p>
              <a:p>
                <a:pPr indent="361950"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rgbClr val="0000FF"/>
                    </a:solidFill>
                  </a:rPr>
                  <a:t>long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long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factorial (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long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long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n);</a:t>
                </a:r>
              </a:p>
              <a:p>
                <a:r>
                  <a:rPr lang="zh-CN" altLang="en-US" b="1" dirty="0" smtClean="0">
                    <a:solidFill>
                      <a:srgbClr val="0000FF"/>
                    </a:solidFill>
                  </a:rPr>
                  <a:t>求组合数函数</a:t>
                </a:r>
                <a:r>
                  <a:rPr lang="en-US" altLang="zh-CN" dirty="0" smtClean="0"/>
                  <a:t>: </a:t>
                </a:r>
                <a:endParaRPr lang="en-US" altLang="zh-CN" dirty="0" smtClean="0"/>
              </a:p>
              <a:p>
                <a:pPr indent="361950"/>
                <a:r>
                  <a:rPr lang="en-US" altLang="zh-CN" dirty="0" smtClean="0">
                    <a:solidFill>
                      <a:srgbClr val="0000FF"/>
                    </a:solidFill>
                  </a:rPr>
                  <a:t>long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long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combination (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long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long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n,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long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long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m);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6" t="-223" b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函数参数传递</a:t>
            </a:r>
          </a:p>
        </p:txBody>
      </p:sp>
    </p:spTree>
    <p:extLst>
      <p:ext uri="{BB962C8B-B14F-4D97-AF65-F5344CB8AC3E}">
        <p14:creationId xmlns:p14="http://schemas.microsoft.com/office/powerpoint/2010/main" val="76498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7100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/>
              <a:t> combination(</a:t>
            </a: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n, </a:t>
            </a: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</a:t>
            </a:r>
            <a:r>
              <a:rPr lang="en-US" altLang="zh-CN" sz="2000" dirty="0" smtClean="0"/>
              <a:t>);     </a:t>
            </a: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函数声明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{</a:t>
            </a:r>
          </a:p>
          <a:p>
            <a:pPr indent="363538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x, y;</a:t>
            </a:r>
          </a:p>
          <a:p>
            <a:pPr indent="363538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&gt;&gt;x&gt;&gt;y;</a:t>
            </a:r>
          </a:p>
          <a:p>
            <a:pPr indent="363538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“Combination = ”</a:t>
            </a:r>
            <a:r>
              <a:rPr lang="en-US" altLang="zh-CN" sz="2000" dirty="0" smtClean="0"/>
              <a:t>&lt;&lt;combination(x, y)&lt;&lt;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函数调用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63538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 smtClean="0"/>
              <a:t>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factorial(</a:t>
            </a: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n)                             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: </a:t>
            </a:r>
            <a:r>
              <a:rPr lang="zh-CN" altLang="en-US" sz="2000" dirty="0" smtClean="0">
                <a:solidFill>
                  <a:srgbClr val="00B050"/>
                </a:solidFill>
              </a:rPr>
              <a:t>求阶乘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{</a:t>
            </a:r>
          </a:p>
          <a:p>
            <a:pPr indent="363538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result = 1;                                 </a:t>
            </a: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累乘器</a:t>
            </a:r>
            <a:r>
              <a:rPr lang="en-US" altLang="zh-CN" sz="2000" dirty="0" smtClean="0">
                <a:solidFill>
                  <a:srgbClr val="00B050"/>
                </a:solidFill>
              </a:rPr>
              <a:t>,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初始化为 </a:t>
            </a:r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</a:p>
          <a:p>
            <a:pPr indent="363538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&lt;=n;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7143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result *=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 indent="363538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result;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combination(</a:t>
            </a: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n, </a:t>
            </a:r>
            <a:r>
              <a:rPr lang="en-US" altLang="zh-CN" sz="2000" dirty="0" smtClean="0">
                <a:solidFill>
                  <a:srgbClr val="0000FF"/>
                </a:solidFill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m)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: </a:t>
            </a:r>
            <a:r>
              <a:rPr lang="zh-CN" altLang="en-US" sz="2000" dirty="0" smtClean="0">
                <a:solidFill>
                  <a:srgbClr val="00B050"/>
                </a:solidFill>
              </a:rPr>
              <a:t>求组合数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{</a:t>
            </a:r>
          </a:p>
          <a:p>
            <a:pPr indent="363538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factorial(n)/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/>
              <a:t>factorial(m)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factorial(n-m)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函数调用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函数参数传递</a:t>
            </a:r>
          </a:p>
        </p:txBody>
      </p:sp>
    </p:spTree>
    <p:extLst>
      <p:ext uri="{BB962C8B-B14F-4D97-AF65-F5344CB8AC3E}">
        <p14:creationId xmlns:p14="http://schemas.microsoft.com/office/powerpoint/2010/main" val="161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程序内存布局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dirty="0"/>
              <a:t>操作系统为一个</a:t>
            </a:r>
            <a:r>
              <a:rPr lang="en-US" altLang="zh-CN" dirty="0"/>
              <a:t>C++</a:t>
            </a:r>
            <a:r>
              <a:rPr lang="zh-CN" altLang="en-US" dirty="0"/>
              <a:t>程序的运行所分配的</a:t>
            </a:r>
            <a:r>
              <a:rPr lang="zh-CN" altLang="en-US" dirty="0" smtClean="0"/>
              <a:t>内存空间共分为</a:t>
            </a:r>
            <a:r>
              <a:rPr lang="zh-CN" altLang="en-US" b="1" dirty="0">
                <a:solidFill>
                  <a:srgbClr val="FF0000"/>
                </a:solidFill>
              </a:rPr>
              <a:t>四个</a:t>
            </a:r>
            <a:r>
              <a:rPr lang="zh-CN" altLang="en-US" b="1" dirty="0" smtClean="0">
                <a:solidFill>
                  <a:srgbClr val="FF0000"/>
                </a:solidFill>
              </a:rPr>
              <a:t>区域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全局变量与局部变量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1760" y="2780928"/>
            <a:ext cx="4176464" cy="8640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代码区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程序代码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1760" y="3645024"/>
            <a:ext cx="4176464" cy="8640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全局数据区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全局数据、静态数据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4509120"/>
            <a:ext cx="4176464" cy="8640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堆区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动态数据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5373216"/>
            <a:ext cx="4176464" cy="8640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栈区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局部数据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全局变量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全局变量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是指</a:t>
            </a:r>
            <a:r>
              <a:rPr lang="zh-CN" altLang="en-US" b="1" dirty="0" smtClean="0">
                <a:solidFill>
                  <a:srgbClr val="0000FF"/>
                </a:solidFill>
              </a:rPr>
              <a:t>在函数外部</a:t>
            </a:r>
            <a:r>
              <a:rPr lang="zh-CN" altLang="en-US" dirty="0" smtClean="0"/>
              <a:t>定义的变量。全局变量</a:t>
            </a:r>
            <a:r>
              <a:rPr lang="zh-CN" altLang="en-US" b="1" dirty="0" smtClean="0">
                <a:solidFill>
                  <a:srgbClr val="0000FF"/>
                </a:solidFill>
              </a:rPr>
              <a:t>在其定义之后的所有函数</a:t>
            </a:r>
            <a:r>
              <a:rPr lang="zh-CN" altLang="en-US" dirty="0" smtClean="0"/>
              <a:t>中都是可见的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并且可以直接使用。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全局变量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由编译器创建。若定义全局变量时未指定初始值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则编译器会自动将其初始化为 </a:t>
            </a:r>
            <a:r>
              <a:rPr lang="en-US" altLang="zh-CN" b="1" dirty="0" smtClean="0">
                <a:solidFill>
                  <a:srgbClr val="FF3399"/>
                </a:solidFill>
              </a:rPr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全局变量</a:t>
            </a:r>
            <a:r>
              <a:rPr lang="zh-CN" altLang="en-US" dirty="0" smtClean="0"/>
              <a:t> 在 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函数运行之前就已经存在了。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全局变量的定义</a:t>
            </a:r>
            <a:r>
              <a:rPr lang="zh-CN" altLang="en-US" dirty="0"/>
              <a:t>通常放</a:t>
            </a:r>
            <a:r>
              <a:rPr lang="zh-CN" altLang="en-US" dirty="0" smtClean="0"/>
              <a:t>在</a:t>
            </a:r>
            <a:r>
              <a:rPr lang="zh-CN" altLang="en-US" b="1" dirty="0" smtClean="0">
                <a:solidFill>
                  <a:srgbClr val="0000FF"/>
                </a:solidFill>
              </a:rPr>
              <a:t>程序的开始位置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编译预处理指令和 </a:t>
            </a:r>
            <a:r>
              <a:rPr lang="en-US" altLang="zh-CN" dirty="0" smtClean="0">
                <a:solidFill>
                  <a:srgbClr val="0000FF"/>
                </a:solidFill>
              </a:rPr>
              <a:t>using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语句之后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main </a:t>
            </a:r>
            <a:r>
              <a:rPr lang="zh-CN" altLang="en-US" dirty="0" smtClean="0"/>
              <a:t>函数之前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可以在程序中间的任何地方定义</a:t>
            </a:r>
            <a:r>
              <a:rPr lang="zh-CN" altLang="en-US" dirty="0" smtClean="0"/>
              <a:t>全局变量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</a:t>
            </a:r>
            <a:r>
              <a:rPr lang="zh-CN" altLang="en-US" dirty="0"/>
              <a:t>要</a:t>
            </a:r>
            <a:r>
              <a:rPr lang="zh-CN" altLang="en-US" b="1" dirty="0">
                <a:solidFill>
                  <a:srgbClr val="0000FF"/>
                </a:solidFill>
              </a:rPr>
              <a:t>在任何函数之外</a:t>
            </a:r>
            <a:r>
              <a:rPr lang="zh-CN" altLang="en-US" dirty="0"/>
              <a:t>。全局变量定义之前的所有函数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不会</a:t>
            </a:r>
            <a:r>
              <a:rPr lang="zh-CN" altLang="en-US" dirty="0"/>
              <a:t>知道该</a:t>
            </a:r>
            <a:r>
              <a:rPr lang="zh-CN" altLang="en-US" dirty="0" smtClean="0"/>
              <a:t>变量的存在。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</p:spTree>
    <p:extLst>
      <p:ext uri="{BB962C8B-B14F-4D97-AF65-F5344CB8AC3E}">
        <p14:creationId xmlns:p14="http://schemas.microsoft.com/office/powerpoint/2010/main" val="20693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n;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全局变量定义、初始化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float</a:t>
            </a:r>
            <a:r>
              <a:rPr lang="en-US" altLang="zh-CN" sz="2000" dirty="0" smtClean="0"/>
              <a:t> m;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k = 3;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float </a:t>
            </a:r>
            <a:r>
              <a:rPr lang="en-US" altLang="zh-CN" sz="2000" dirty="0" smtClean="0"/>
              <a:t>s = 1.3</a:t>
            </a:r>
            <a:r>
              <a:rPr lang="en-US" altLang="zh-CN" sz="2000" dirty="0" smtClean="0">
                <a:solidFill>
                  <a:srgbClr val="FF0000"/>
                </a:solidFill>
              </a:rPr>
              <a:t>F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change()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n += 10;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访问和修改全局变量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m += 2.4</a:t>
            </a:r>
            <a:r>
              <a:rPr lang="en-US" altLang="zh-CN" sz="2000" dirty="0" smtClean="0">
                <a:solidFill>
                  <a:srgbClr val="FF0000"/>
                </a:solidFill>
              </a:rPr>
              <a:t>F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k *= n;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s += m;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“n=”</a:t>
            </a:r>
            <a:r>
              <a:rPr lang="en-US" altLang="zh-CN" sz="2000" dirty="0" smtClean="0"/>
              <a:t>&lt;&lt;n&lt;&lt;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 m=”</a:t>
            </a:r>
            <a:r>
              <a:rPr lang="en-US" altLang="zh-CN" sz="2000" dirty="0" smtClean="0"/>
              <a:t>&lt;&lt;m&lt;&lt;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 k=”</a:t>
            </a:r>
            <a:r>
              <a:rPr lang="en-US" altLang="zh-CN" sz="2000" dirty="0" smtClean="0"/>
              <a:t>&lt;&lt;k&lt;&lt;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 s=”</a:t>
            </a:r>
            <a:r>
              <a:rPr lang="en-US" altLang="zh-CN" sz="2000" dirty="0" smtClean="0"/>
              <a:t>&lt;&lt;s&lt;&lt;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访问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change();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“n=”</a:t>
            </a:r>
            <a:r>
              <a:rPr lang="en-US" altLang="zh-CN" sz="2000" dirty="0"/>
              <a:t>&lt;&lt;n&lt;&lt;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“, m=”</a:t>
            </a:r>
            <a:r>
              <a:rPr lang="en-US" altLang="zh-CN" sz="2000" dirty="0"/>
              <a:t>&lt;&lt;m&lt;&lt;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“, k=”</a:t>
            </a:r>
            <a:r>
              <a:rPr lang="en-US" altLang="zh-CN" sz="2000" dirty="0"/>
              <a:t>&lt;&lt;k&lt;&lt;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“, s=”</a:t>
            </a:r>
            <a:r>
              <a:rPr lang="en-US" altLang="zh-CN" sz="2000" dirty="0"/>
              <a:t>&lt;&lt;s&lt;&lt;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/>
              <a:t>change();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“n=”</a:t>
            </a:r>
            <a:r>
              <a:rPr lang="en-US" altLang="zh-CN" sz="2000" dirty="0"/>
              <a:t>&lt;&lt;n&lt;&lt;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“, m=”</a:t>
            </a:r>
            <a:r>
              <a:rPr lang="en-US" altLang="zh-CN" sz="2000" dirty="0"/>
              <a:t>&lt;&lt;m&lt;&lt;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“, k=”</a:t>
            </a:r>
            <a:r>
              <a:rPr lang="en-US" altLang="zh-CN" sz="2000" dirty="0"/>
              <a:t>&lt;&lt;k&lt;&lt;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“, s=”</a:t>
            </a:r>
            <a:r>
              <a:rPr lang="en-US" altLang="zh-CN" sz="2000" dirty="0"/>
              <a:t>&lt;&lt;s&lt;&lt;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64288" y="980728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Ch05_03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13012"/>
            <a:ext cx="8496944" cy="5786973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函数定义</a:t>
            </a:r>
            <a:r>
              <a:rPr lang="en-US" altLang="zh-CN" sz="2800" b="1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return_type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function_name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dirty="0" smtClean="0">
                <a:solidFill>
                  <a:srgbClr val="FF3399"/>
                </a:solidFill>
              </a:rPr>
              <a:t>[parameter list]</a:t>
            </a:r>
            <a:r>
              <a:rPr lang="en-US" altLang="zh-CN" b="1" dirty="0" smtClean="0">
                <a:solidFill>
                  <a:srgbClr val="0000FF"/>
                </a:solidFill>
              </a:rPr>
              <a:t>)</a:t>
            </a:r>
            <a:r>
              <a:rPr lang="en-US" altLang="zh-CN" dirty="0" smtClean="0"/>
              <a:t>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/>
              <a:t>{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[function body]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smtClean="0"/>
              <a:t>}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每个函数都有一个特定的</a:t>
            </a:r>
            <a:r>
              <a:rPr lang="zh-CN" altLang="en-US" b="1" dirty="0" smtClean="0">
                <a:solidFill>
                  <a:srgbClr val="0000FF"/>
                </a:solidFill>
              </a:rPr>
              <a:t>名字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函数名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。函数名 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function_name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是一个</a:t>
            </a:r>
            <a:r>
              <a:rPr lang="zh-CN" altLang="en-US" b="1" dirty="0" smtClean="0">
                <a:solidFill>
                  <a:srgbClr val="FF0000"/>
                </a:solidFill>
              </a:rPr>
              <a:t>标识符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需要遵守标识符命名规则。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置于 </a:t>
            </a:r>
            <a:r>
              <a:rPr lang="zh-CN" altLang="en-US" b="1" dirty="0" smtClean="0">
                <a:solidFill>
                  <a:srgbClr val="0000FF"/>
                </a:solidFill>
              </a:rPr>
              <a:t>一对括号 </a:t>
            </a:r>
            <a:r>
              <a:rPr lang="en-US" altLang="zh-CN" b="1" dirty="0" smtClean="0">
                <a:solidFill>
                  <a:srgbClr val="0000FF"/>
                </a:solidFill>
              </a:rPr>
              <a:t>( ) </a:t>
            </a:r>
            <a:r>
              <a:rPr lang="zh-CN" altLang="en-US" dirty="0" smtClean="0"/>
              <a:t>中的 </a:t>
            </a:r>
            <a:r>
              <a:rPr lang="en-US" altLang="zh-CN" dirty="0" smtClean="0">
                <a:solidFill>
                  <a:srgbClr val="FF3399"/>
                </a:solidFill>
              </a:rPr>
              <a:t>[parameter list] </a:t>
            </a:r>
            <a:r>
              <a:rPr lang="zh-CN" altLang="en-US" dirty="0" smtClean="0"/>
              <a:t>是由</a:t>
            </a:r>
            <a:r>
              <a:rPr lang="zh-CN" altLang="en-US" b="1" dirty="0" smtClean="0">
                <a:solidFill>
                  <a:srgbClr val="0000FF"/>
                </a:solidFill>
              </a:rPr>
              <a:t>逗号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)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分隔的</a:t>
            </a:r>
            <a:r>
              <a:rPr lang="zh-CN" altLang="en-US" b="1" dirty="0" smtClean="0">
                <a:solidFill>
                  <a:srgbClr val="0000FF"/>
                </a:solidFill>
              </a:rPr>
              <a:t>形参列表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形参列表可能为空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</a:t>
            </a:r>
            <a:r>
              <a:rPr lang="zh-CN" altLang="en-US" b="1" dirty="0" smtClean="0">
                <a:solidFill>
                  <a:srgbClr val="0000FF"/>
                </a:solidFill>
              </a:rPr>
              <a:t>形参</a:t>
            </a:r>
            <a:r>
              <a:rPr lang="zh-CN" altLang="en-US" dirty="0" smtClean="0"/>
              <a:t>由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形参类型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形参名 </a:t>
            </a:r>
            <a:r>
              <a:rPr lang="zh-CN" altLang="en-US" dirty="0" smtClean="0"/>
              <a:t>两部分组成 </a:t>
            </a:r>
            <a:r>
              <a:rPr lang="en-US" altLang="zh-CN" dirty="0" smtClean="0"/>
              <a:t>(</a:t>
            </a:r>
            <a:r>
              <a:rPr lang="zh-CN" altLang="en-US" dirty="0" smtClean="0"/>
              <a:t>格式和变量定义相同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每个函数都必须有一个</a:t>
            </a:r>
            <a:r>
              <a:rPr lang="zh-CN" altLang="en-US" b="1" dirty="0" smtClean="0">
                <a:solidFill>
                  <a:srgbClr val="0000FF"/>
                </a:solidFill>
              </a:rPr>
              <a:t>返回类型 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return_type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函数所执行的操作要放在由 </a:t>
            </a:r>
            <a:r>
              <a:rPr lang="zh-CN" altLang="en-US" b="1" dirty="0" smtClean="0">
                <a:solidFill>
                  <a:srgbClr val="0000FF"/>
                </a:solidFill>
              </a:rPr>
              <a:t>一对花括号 </a:t>
            </a:r>
            <a:r>
              <a:rPr lang="en-US" altLang="zh-CN" b="1" dirty="0" smtClean="0">
                <a:solidFill>
                  <a:srgbClr val="0000FF"/>
                </a:solidFill>
              </a:rPr>
              <a:t>{ } </a:t>
            </a:r>
            <a:r>
              <a:rPr lang="zh-CN" altLang="en-US" dirty="0" smtClean="0"/>
              <a:t>括起来的</a:t>
            </a:r>
            <a:r>
              <a:rPr lang="zh-CN" altLang="en-US" b="1" dirty="0" smtClean="0">
                <a:solidFill>
                  <a:srgbClr val="0000FF"/>
                </a:solidFill>
              </a:rPr>
              <a:t>函数体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3399"/>
                </a:solidFill>
              </a:rPr>
              <a:t>[function body]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3399"/>
                </a:solidFill>
              </a:rPr>
              <a:t> 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4788024" y="2291673"/>
            <a:ext cx="2376264" cy="579729"/>
          </a:xfrm>
          <a:prstGeom prst="wedgeRectCallout">
            <a:avLst>
              <a:gd name="adj1" fmla="val -67139"/>
              <a:gd name="adj2" fmla="val -9252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函数头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576" y="1988840"/>
            <a:ext cx="6120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5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record = 1;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全局变量定义并初始化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increment(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/>
              <a:t>record += 5;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访问和修改全局变量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“Record = ”</a:t>
            </a:r>
            <a:r>
              <a:rPr lang="en-US" altLang="zh-CN" dirty="0" smtClean="0"/>
              <a:t>&lt;&lt;record&lt;&lt;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访问全局变量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/>
              <a:t>increment(10);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“Record = ”</a:t>
            </a:r>
            <a:r>
              <a:rPr lang="en-US" altLang="zh-CN" dirty="0"/>
              <a:t>&lt;&lt;record&lt;&lt;</a:t>
            </a:r>
            <a:r>
              <a:rPr lang="en-US" altLang="zh-CN" dirty="0" err="1"/>
              <a:t>endl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访问全局变量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increment(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n)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/>
              <a:t>record += n;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访问和修改全局变量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3491880" y="4581128"/>
            <a:ext cx="5184576" cy="1080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全局变量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在其定义后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的所有函数中都是可见的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并且可以直接使用。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 = 3.1415;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全局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radius);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函数声明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radius);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函数声明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smtClean="0"/>
              <a:t>radius;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&gt;&gt;radius;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“Area = ”</a:t>
            </a:r>
            <a:r>
              <a:rPr lang="en-US" altLang="zh-CN" sz="2000" dirty="0" smtClean="0"/>
              <a:t>&lt;&lt;area(radius)&lt;&lt;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“, Perimeter = ”</a:t>
            </a:r>
            <a:r>
              <a:rPr lang="en-US" altLang="zh-CN" sz="2000" dirty="0" smtClean="0"/>
              <a:t>&lt;&lt;perimeter(radius);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smtClean="0"/>
              <a:t>radius)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: </a:t>
            </a:r>
            <a:r>
              <a:rPr lang="zh-CN" altLang="en-US" sz="2000" dirty="0" smtClean="0">
                <a:solidFill>
                  <a:srgbClr val="00B050"/>
                </a:solidFill>
              </a:rPr>
              <a:t>计算圆的面积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*radius*radius;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使用全局变量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smtClean="0"/>
              <a:t>radius)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: </a:t>
            </a:r>
            <a:r>
              <a:rPr lang="zh-CN" altLang="en-US" sz="2000" dirty="0" smtClean="0">
                <a:solidFill>
                  <a:srgbClr val="00B050"/>
                </a:solidFill>
              </a:rPr>
              <a:t>计算面的周长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*radius;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使用全局变量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</p:spTree>
    <p:extLst>
      <p:ext uri="{BB962C8B-B14F-4D97-AF65-F5344CB8AC3E}">
        <p14:creationId xmlns:p14="http://schemas.microsoft.com/office/powerpoint/2010/main" val="755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局部变量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局部变量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是指</a:t>
            </a:r>
            <a:r>
              <a:rPr lang="zh-CN" altLang="en-US" b="1" dirty="0" smtClean="0">
                <a:solidFill>
                  <a:srgbClr val="0000FF"/>
                </a:solidFill>
              </a:rPr>
              <a:t>在函数内部</a:t>
            </a:r>
            <a:r>
              <a:rPr lang="zh-CN" altLang="en-US" dirty="0" smtClean="0"/>
              <a:t>定义的变量。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局部变量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仅在</a:t>
            </a:r>
            <a:r>
              <a:rPr lang="zh-CN" altLang="en-US" b="1" dirty="0" smtClean="0">
                <a:solidFill>
                  <a:srgbClr val="0000FF"/>
                </a:solidFill>
              </a:rPr>
              <a:t>定义它的函数内部</a:t>
            </a:r>
            <a:r>
              <a:rPr lang="zh-CN" altLang="en-US" dirty="0" smtClean="0"/>
              <a:t>是可见的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并且只能在该函数内部使用。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对于一个</a:t>
            </a:r>
            <a:r>
              <a:rPr lang="zh-CN" altLang="en-US" b="1" dirty="0" smtClean="0">
                <a:solidFill>
                  <a:srgbClr val="0000FF"/>
                </a:solidFill>
              </a:rPr>
              <a:t>基本内置类型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局部变量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若其定义时未指定初始值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则编译器不会对其做任何初始化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其值是不可预料的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函数形参以及定义在函数内部的其他变量都是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局部变量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定义在不同函数内部的</a:t>
            </a:r>
            <a:r>
              <a:rPr lang="zh-CN" altLang="en-US" b="1" dirty="0" smtClean="0">
                <a:solidFill>
                  <a:srgbClr val="FF0000"/>
                </a:solidFill>
              </a:rPr>
              <a:t>局部变量</a:t>
            </a:r>
            <a:r>
              <a:rPr lang="zh-CN" altLang="en-US" dirty="0" smtClean="0"/>
              <a:t>可以</a:t>
            </a:r>
            <a:r>
              <a:rPr lang="zh-CN" altLang="en-US" b="1" dirty="0" smtClean="0">
                <a:solidFill>
                  <a:srgbClr val="0000FF"/>
                </a:solidFill>
              </a:rPr>
              <a:t>具有相同的名字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甚至局部变量与全局变量也可以具有相同的名字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。它们之间是相互独立的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相互之间没有任何影响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彼此根本不知道对方的存在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</p:spTree>
    <p:extLst>
      <p:ext uri="{BB962C8B-B14F-4D97-AF65-F5344CB8AC3E}">
        <p14:creationId xmlns:p14="http://schemas.microsoft.com/office/powerpoint/2010/main" val="41392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6886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dirty="0" smtClean="0"/>
              <a:t>func1()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n;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未初始化的局部变量</a:t>
            </a:r>
            <a:r>
              <a:rPr lang="en-US" altLang="zh-CN" sz="2000" dirty="0" smtClean="0">
                <a:solidFill>
                  <a:srgbClr val="00B050"/>
                </a:solidFill>
              </a:rPr>
              <a:t>, </a:t>
            </a:r>
            <a:r>
              <a:rPr lang="zh-CN" altLang="en-US" sz="2000" dirty="0" smtClean="0">
                <a:solidFill>
                  <a:srgbClr val="00B050"/>
                </a:solidFill>
              </a:rPr>
              <a:t>其值是不可预料的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“Function 1: n = ”</a:t>
            </a:r>
            <a:r>
              <a:rPr lang="en-US" altLang="zh-CN" sz="2000" dirty="0" smtClean="0"/>
              <a:t>&lt;&lt;n&lt;&lt;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func2()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 = 200;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初始化的局部变量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“Function 2: n = ”</a:t>
            </a:r>
            <a:r>
              <a:rPr lang="en-US" altLang="zh-CN" sz="2000" dirty="0" smtClean="0"/>
              <a:t>&lt;&lt;n&lt;&lt;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 = 300;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初始化的局部变量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func1();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func2();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“Main: n = ”</a:t>
            </a:r>
            <a:r>
              <a:rPr lang="en-US" altLang="zh-CN" sz="2000" dirty="0" smtClean="0"/>
              <a:t>&lt;&lt;n&lt;&lt;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64288" y="5961637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Ch05_04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1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6886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n = 300;  </a:t>
            </a:r>
            <a:r>
              <a:rPr lang="en-US" altLang="zh-CN" sz="2000" dirty="0" smtClean="0"/>
              <a:t>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初始化的全局变量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dirty="0" smtClean="0"/>
              <a:t>func1()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n;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未初始化的局部变量</a:t>
            </a:r>
            <a:r>
              <a:rPr lang="en-US" altLang="zh-CN" sz="2000" dirty="0" smtClean="0">
                <a:solidFill>
                  <a:srgbClr val="00B050"/>
                </a:solidFill>
              </a:rPr>
              <a:t>, </a:t>
            </a:r>
            <a:r>
              <a:rPr lang="zh-CN" altLang="en-US" sz="2000" dirty="0" smtClean="0">
                <a:solidFill>
                  <a:srgbClr val="00B050"/>
                </a:solidFill>
              </a:rPr>
              <a:t>其值是不可预料的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“Function 1: n = ”</a:t>
            </a:r>
            <a:r>
              <a:rPr lang="en-US" altLang="zh-CN" sz="2000" dirty="0" smtClean="0"/>
              <a:t>&lt;&lt;n&lt;&lt;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局部变量 </a:t>
            </a:r>
            <a:r>
              <a:rPr lang="en-US" altLang="zh-CN" sz="2000" dirty="0" smtClean="0">
                <a:solidFill>
                  <a:srgbClr val="00B050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func2()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 = 200;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初始化的局部变量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“Function 2: n = ”</a:t>
            </a:r>
            <a:r>
              <a:rPr lang="en-US" altLang="zh-CN" sz="2000" dirty="0" smtClean="0"/>
              <a:t>&lt;&lt;n&lt;&lt;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局部变量 </a:t>
            </a:r>
            <a:r>
              <a:rPr lang="en-US" altLang="zh-CN" sz="2000" dirty="0" smtClean="0">
                <a:solidFill>
                  <a:srgbClr val="00B050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func1();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func2();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“Main: n = ”</a:t>
            </a:r>
            <a:r>
              <a:rPr lang="en-US" altLang="zh-CN" sz="2000" dirty="0" smtClean="0"/>
              <a:t>&lt;&lt;n&lt;&lt;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全局变量 </a:t>
            </a:r>
            <a:r>
              <a:rPr lang="en-US" altLang="zh-CN" sz="2000" dirty="0" smtClean="0">
                <a:solidFill>
                  <a:srgbClr val="00B050"/>
                </a:solidFill>
              </a:rPr>
              <a:t>n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64288" y="5961637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Ch05_05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4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 = 5;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全局变量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“n = ”</a:t>
            </a:r>
            <a:r>
              <a:rPr lang="en-US" altLang="zh-CN" dirty="0" smtClean="0"/>
              <a:t>&lt;&lt;n&lt;&lt;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全局变量 </a:t>
            </a:r>
            <a:r>
              <a:rPr lang="en-US" altLang="zh-CN" dirty="0" smtClean="0">
                <a:solidFill>
                  <a:srgbClr val="00B050"/>
                </a:solidFill>
              </a:rPr>
              <a:t>n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n=1; n&lt;=10; ++n)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局部变量 </a:t>
            </a:r>
            <a:r>
              <a:rPr lang="en-US" altLang="zh-CN" dirty="0" smtClean="0">
                <a:solidFill>
                  <a:srgbClr val="00B050"/>
                </a:solidFill>
              </a:rPr>
              <a:t>n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‘*’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n=1; n&lt;=20; ++n)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局部变量 </a:t>
            </a:r>
            <a:r>
              <a:rPr lang="en-US" altLang="zh-CN" dirty="0" smtClean="0">
                <a:solidFill>
                  <a:srgbClr val="00B050"/>
                </a:solidFill>
              </a:rPr>
              <a:t>n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‘#’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“n = ”</a:t>
            </a:r>
            <a:r>
              <a:rPr lang="en-US" altLang="zh-CN" dirty="0" smtClean="0"/>
              <a:t>&lt;&lt;n&lt;&lt;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全局变量 </a:t>
            </a:r>
            <a:r>
              <a:rPr lang="en-US" altLang="zh-CN" dirty="0" smtClean="0">
                <a:solidFill>
                  <a:srgbClr val="00B050"/>
                </a:solidFill>
              </a:rPr>
              <a:t>n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2123728" y="5661248"/>
            <a:ext cx="691276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警告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语句头中定义的局部变量只在该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语句中是可见的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只能在该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语句中使用。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静态局部变量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在局部变量定义之前加上关键字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就得到一个 </a:t>
            </a:r>
            <a:r>
              <a:rPr lang="zh-CN" altLang="en-US" b="1" dirty="0" smtClean="0">
                <a:solidFill>
                  <a:srgbClr val="FF0000"/>
                </a:solidFill>
              </a:rPr>
              <a:t>静态局部变量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静态局部变量 </a:t>
            </a:r>
            <a:r>
              <a:rPr lang="zh-CN" altLang="en-US" dirty="0" smtClean="0"/>
              <a:t>只在第一次程序执行到该变量定义位置时进行创建并初始化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静态局部变量只创建并初始化一次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。随后该静态局部变量将</a:t>
            </a:r>
            <a:r>
              <a:rPr lang="zh-CN" altLang="en-US" b="1" dirty="0" smtClean="0">
                <a:solidFill>
                  <a:srgbClr val="0000FF"/>
                </a:solidFill>
              </a:rPr>
              <a:t>一直存在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静态局部变量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定义时若未指定初始值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则编译器会自动将其初始化为 </a:t>
            </a:r>
            <a:r>
              <a:rPr lang="en-US" altLang="zh-CN" b="1" dirty="0" smtClean="0">
                <a:solidFill>
                  <a:srgbClr val="FF3399"/>
                </a:solidFill>
              </a:rPr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静态局部变量 </a:t>
            </a:r>
            <a:r>
              <a:rPr lang="zh-CN" altLang="en-US" dirty="0" smtClean="0"/>
              <a:t>只</a:t>
            </a:r>
            <a:r>
              <a:rPr lang="zh-CN" altLang="en-US" b="1" dirty="0" smtClean="0">
                <a:solidFill>
                  <a:srgbClr val="0000FF"/>
                </a:solidFill>
              </a:rPr>
              <a:t>在定义它的函数内部</a:t>
            </a:r>
            <a:r>
              <a:rPr lang="zh-CN" altLang="en-US" dirty="0" smtClean="0"/>
              <a:t>是可见的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并且只能在该函数内部使用。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静态局部变量 </a:t>
            </a:r>
            <a:r>
              <a:rPr lang="zh-CN" altLang="en-US" dirty="0" smtClean="0"/>
              <a:t>一旦创建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它会一直存在下去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直到程序结束。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</p:spTree>
    <p:extLst>
      <p:ext uri="{BB962C8B-B14F-4D97-AF65-F5344CB8AC3E}">
        <p14:creationId xmlns:p14="http://schemas.microsoft.com/office/powerpoint/2010/main" val="14485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add(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a,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);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函数声明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add(10, 20);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调用函数 </a:t>
            </a:r>
            <a:r>
              <a:rPr lang="en-US" altLang="zh-CN" sz="2000" dirty="0" smtClean="0">
                <a:solidFill>
                  <a:srgbClr val="00B050"/>
                </a:solidFill>
              </a:rPr>
              <a:t>add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add(30, 40);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调用函数 </a:t>
            </a:r>
            <a:r>
              <a:rPr lang="en-US" altLang="zh-CN" sz="2000" dirty="0" smtClean="0">
                <a:solidFill>
                  <a:srgbClr val="00B050"/>
                </a:solidFill>
              </a:rPr>
              <a:t>add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add(50, 60);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调用函数 </a:t>
            </a:r>
            <a:r>
              <a:rPr lang="en-US" altLang="zh-CN" sz="2000" dirty="0" smtClean="0">
                <a:solidFill>
                  <a:srgbClr val="00B050"/>
                </a:solidFill>
              </a:rPr>
              <a:t>add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dirty="0" smtClean="0"/>
              <a:t>add(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a,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b)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函数定义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static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count = 0;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静态局部变量</a:t>
            </a:r>
            <a:r>
              <a:rPr lang="en-US" altLang="zh-CN" sz="2000" dirty="0" smtClean="0">
                <a:solidFill>
                  <a:srgbClr val="00B050"/>
                </a:solidFill>
              </a:rPr>
              <a:t>, </a:t>
            </a:r>
            <a:r>
              <a:rPr lang="zh-CN" altLang="en-US" sz="2000" dirty="0" smtClean="0">
                <a:solidFill>
                  <a:srgbClr val="00B050"/>
                </a:solidFill>
              </a:rPr>
              <a:t>仅创建和初始化一次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2000" dirty="0" smtClean="0"/>
              <a:t>&lt;&lt;b&lt;&lt;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“=”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++count;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修改静态局部变量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“Calling function add ”</a:t>
            </a:r>
            <a:r>
              <a:rPr lang="en-US" altLang="zh-CN" sz="2000" dirty="0" smtClean="0"/>
              <a:t>&lt;&lt;count&lt;&lt;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 times”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全局变量与局部变量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64288" y="5961637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Ch05_06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/>
              <a:t>C++</a:t>
            </a:r>
            <a:r>
              <a:rPr lang="zh-CN" altLang="en-US" dirty="0" smtClean="0"/>
              <a:t>的 </a:t>
            </a:r>
            <a:r>
              <a:rPr lang="zh-CN" altLang="en-US" b="1" dirty="0" smtClean="0">
                <a:solidFill>
                  <a:srgbClr val="FF0000"/>
                </a:solidFill>
              </a:rPr>
              <a:t>函数调用过程 </a:t>
            </a:r>
            <a:r>
              <a:rPr lang="zh-CN" altLang="en-US" dirty="0" smtClean="0"/>
              <a:t>实际上是一个 </a:t>
            </a:r>
            <a:r>
              <a:rPr lang="zh-CN" altLang="en-US" b="1" dirty="0" smtClean="0">
                <a:solidFill>
                  <a:srgbClr val="FF0000"/>
                </a:solidFill>
              </a:rPr>
              <a:t>栈空间的操作过程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栈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是一种 </a:t>
            </a:r>
            <a:r>
              <a:rPr lang="en-US" altLang="zh-CN" dirty="0" smtClean="0"/>
              <a:t>“</a:t>
            </a:r>
            <a:r>
              <a:rPr lang="zh-CN" altLang="en-US" dirty="0" smtClean="0">
                <a:solidFill>
                  <a:srgbClr val="0000FF"/>
                </a:solidFill>
              </a:rPr>
              <a:t>先进后出</a:t>
            </a:r>
            <a:r>
              <a:rPr lang="en-US" altLang="zh-CN" dirty="0" smtClean="0"/>
              <a:t>” (</a:t>
            </a:r>
            <a:r>
              <a:rPr lang="en-US" altLang="zh-CN" dirty="0" smtClean="0">
                <a:solidFill>
                  <a:srgbClr val="0000FF"/>
                </a:solidFill>
              </a:rPr>
              <a:t>fist-in last-out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的数据结构。</a:t>
            </a:r>
            <a:endParaRPr lang="en-US" altLang="zh-CN" dirty="0" smtClean="0"/>
          </a:p>
          <a:p>
            <a:r>
              <a:rPr lang="zh-CN" altLang="en-US" b="1" dirty="0" smtClean="0"/>
              <a:t>函数调用时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建立被调用函数的 </a:t>
            </a:r>
            <a:r>
              <a:rPr lang="zh-CN" altLang="en-US" dirty="0" smtClean="0">
                <a:solidFill>
                  <a:srgbClr val="0000FF"/>
                </a:solidFill>
              </a:rPr>
              <a:t>栈空间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保存调用函数的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运行状态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返回地址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向被调用函数 </a:t>
            </a:r>
            <a:r>
              <a:rPr lang="zh-CN" altLang="en-US" dirty="0" smtClean="0">
                <a:solidFill>
                  <a:srgbClr val="0000FF"/>
                </a:solidFill>
              </a:rPr>
              <a:t>传递参数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实参</a:t>
            </a:r>
            <a:r>
              <a:rPr lang="en-US" altLang="zh-CN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将 </a:t>
            </a:r>
            <a:r>
              <a:rPr lang="zh-CN" altLang="en-US" dirty="0" smtClean="0">
                <a:solidFill>
                  <a:srgbClr val="0000FF"/>
                </a:solidFill>
              </a:rPr>
              <a:t>控制权</a:t>
            </a:r>
            <a:r>
              <a:rPr lang="zh-CN" altLang="en-US" dirty="0" smtClean="0"/>
              <a:t> 转交给被调用函数</a:t>
            </a:r>
            <a:endParaRPr lang="en-US" altLang="zh-CN" dirty="0" smtClean="0"/>
          </a:p>
          <a:p>
            <a:r>
              <a:rPr lang="zh-CN" altLang="en-US" b="1" dirty="0" smtClean="0"/>
              <a:t>函数返回时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把 </a:t>
            </a:r>
            <a:r>
              <a:rPr lang="zh-CN" altLang="en-US" dirty="0" smtClean="0">
                <a:solidFill>
                  <a:srgbClr val="0000FF"/>
                </a:solidFill>
              </a:rPr>
              <a:t>返回值 </a:t>
            </a:r>
            <a:r>
              <a:rPr lang="zh-CN" altLang="en-US" dirty="0" smtClean="0"/>
              <a:t>保存在临时变量空间中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恢复调用函数的 </a:t>
            </a:r>
            <a:r>
              <a:rPr lang="zh-CN" altLang="en-US" dirty="0" smtClean="0">
                <a:solidFill>
                  <a:srgbClr val="0000FF"/>
                </a:solidFill>
              </a:rPr>
              <a:t>运行状态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并且释放被调用函数的 </a:t>
            </a:r>
            <a:r>
              <a:rPr lang="zh-CN" altLang="en-US" dirty="0" smtClean="0">
                <a:solidFill>
                  <a:srgbClr val="0000FF"/>
                </a:solidFill>
              </a:rPr>
              <a:t>栈空间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832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3399"/>
                </a:solidFill>
              </a:rPr>
              <a:t>#include </a:t>
            </a:r>
            <a:r>
              <a:rPr lang="en-US" altLang="zh-CN" sz="2200" dirty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  <a:endParaRPr lang="en-US" altLang="zh-CN" sz="2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void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funcA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, 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void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funcB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main( </a:t>
            </a:r>
            <a:r>
              <a:rPr lang="en-US" altLang="zh-CN" sz="2200" dirty="0" smtClean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  <a:endParaRPr lang="en-US" altLang="zh-CN" sz="2200" dirty="0"/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a = 6, b = 12;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/>
              <a:t>funcA</a:t>
            </a:r>
            <a:r>
              <a:rPr lang="en-US" altLang="zh-CN" sz="2200" dirty="0"/>
              <a:t>(a</a:t>
            </a:r>
            <a:r>
              <a:rPr lang="en-US" altLang="zh-CN" sz="2200" dirty="0" smtClean="0"/>
              <a:t>, b</a:t>
            </a:r>
            <a:r>
              <a:rPr lang="en-US" altLang="zh-CN" sz="2200" dirty="0"/>
              <a:t>);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return</a:t>
            </a:r>
            <a:r>
              <a:rPr lang="en-US" altLang="zh-CN" sz="2200" dirty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void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funcA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aa, 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bb</a:t>
            </a:r>
            <a:r>
              <a:rPr lang="en-US" altLang="zh-CN" sz="2200" dirty="0" smtClean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  <a:endParaRPr lang="en-US" altLang="zh-CN" sz="2200" dirty="0"/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n = 5;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/>
              <a:t>funcB</a:t>
            </a:r>
            <a:r>
              <a:rPr lang="en-US" altLang="zh-CN" sz="2200" dirty="0"/>
              <a:t>(n);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void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funcB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s</a:t>
            </a:r>
            <a:r>
              <a:rPr lang="en-US" altLang="zh-CN" sz="2200" dirty="0" smtClean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  <a:endParaRPr lang="en-US" altLang="zh-CN" sz="2200" dirty="0"/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x;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函数调用机制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26768" y="4751988"/>
            <a:ext cx="4865712" cy="1759962"/>
            <a:chOff x="4026768" y="4751988"/>
            <a:chExt cx="4865712" cy="1759962"/>
          </a:xfrm>
        </p:grpSpPr>
        <p:sp>
          <p:nvSpPr>
            <p:cNvPr id="5" name="矩形 4"/>
            <p:cNvSpPr/>
            <p:nvPr/>
          </p:nvSpPr>
          <p:spPr>
            <a:xfrm>
              <a:off x="5580112" y="6165304"/>
              <a:ext cx="3312368" cy="34664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运行状态</a:t>
              </a:r>
              <a:r>
                <a:rPr lang="en-US" altLang="zh-CN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操作系统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80112" y="5818658"/>
              <a:ext cx="3312368" cy="34664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返回地址</a:t>
              </a:r>
              <a:r>
                <a:rPr lang="en-US" altLang="zh-CN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操作系统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80112" y="5472012"/>
              <a:ext cx="3312368" cy="34664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80112" y="5125366"/>
              <a:ext cx="3312368" cy="34664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4778720"/>
              <a:ext cx="3312368" cy="34664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4026768" y="6511950"/>
              <a:ext cx="155334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4026768" y="4778720"/>
              <a:ext cx="155334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175956" y="5445280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main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17821" y="5106920"/>
              <a:ext cx="308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10894" y="4751988"/>
              <a:ext cx="308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26768" y="3000545"/>
            <a:ext cx="4865712" cy="1760158"/>
            <a:chOff x="4026768" y="3000545"/>
            <a:chExt cx="4865712" cy="1760158"/>
          </a:xfrm>
        </p:grpSpPr>
        <p:sp>
          <p:nvSpPr>
            <p:cNvPr id="16" name="矩形 15"/>
            <p:cNvSpPr/>
            <p:nvPr/>
          </p:nvSpPr>
          <p:spPr>
            <a:xfrm>
              <a:off x="5574407" y="4414057"/>
              <a:ext cx="3312368" cy="346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运行状态</a:t>
              </a:r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main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80112" y="4067280"/>
              <a:ext cx="3312368" cy="346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返回地址</a:t>
              </a:r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main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74407" y="3720765"/>
              <a:ext cx="3312368" cy="346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574407" y="3374119"/>
              <a:ext cx="3312368" cy="346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574407" y="3027408"/>
              <a:ext cx="3312368" cy="346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4026768" y="3029201"/>
              <a:ext cx="155334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026768" y="3667776"/>
              <a:ext cx="941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funcA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0"/>
            <p:cNvSpPr txBox="1"/>
            <p:nvPr/>
          </p:nvSpPr>
          <p:spPr>
            <a:xfrm>
              <a:off x="5086060" y="365823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err="1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aa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>
              <a:off x="5076056" y="3343360"/>
              <a:ext cx="592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bb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>
              <a:off x="5184068" y="300054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6768" y="1590588"/>
            <a:ext cx="4860007" cy="1418803"/>
            <a:chOff x="4026768" y="1590588"/>
            <a:chExt cx="4860007" cy="1418803"/>
          </a:xfrm>
        </p:grpSpPr>
        <p:sp>
          <p:nvSpPr>
            <p:cNvPr id="27" name="矩形 26"/>
            <p:cNvSpPr/>
            <p:nvPr/>
          </p:nvSpPr>
          <p:spPr>
            <a:xfrm>
              <a:off x="5568702" y="2662745"/>
              <a:ext cx="3312368" cy="3466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运行状态</a:t>
              </a:r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funcA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74407" y="2315968"/>
              <a:ext cx="3312368" cy="3466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返回地址</a:t>
              </a:r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funcA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68702" y="1972513"/>
              <a:ext cx="3312368" cy="3466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68702" y="1634451"/>
              <a:ext cx="3312368" cy="3466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???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4026768" y="1634451"/>
              <a:ext cx="155334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026768" y="2117443"/>
              <a:ext cx="966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funcB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5220072" y="194698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20"/>
            <p:cNvSpPr txBox="1"/>
            <p:nvPr/>
          </p:nvSpPr>
          <p:spPr>
            <a:xfrm>
              <a:off x="5220072" y="159058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806270" y="1002716"/>
            <a:ext cx="179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函数调用栈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</a:p>
          <a:p>
            <a:pPr indent="358775">
              <a:lnSpc>
                <a:spcPct val="100000"/>
              </a:lnSpc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bigger(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b)</a:t>
            </a:r>
          </a:p>
          <a:p>
            <a:pPr indent="358775">
              <a:lnSpc>
                <a:spcPct val="100000"/>
              </a:lnSpc>
            </a:pPr>
            <a:r>
              <a:rPr lang="en-US" altLang="zh-CN" dirty="0" smtClean="0"/>
              <a:t>{</a:t>
            </a:r>
          </a:p>
          <a:p>
            <a:pPr indent="717550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(a&gt;b) </a:t>
            </a:r>
            <a:r>
              <a:rPr lang="en-US" altLang="zh-CN" b="1" dirty="0" smtClean="0">
                <a:solidFill>
                  <a:srgbClr val="FF3399"/>
                </a:solidFill>
              </a:rPr>
              <a:t>?</a:t>
            </a:r>
            <a:r>
              <a:rPr lang="en-US" altLang="zh-CN" dirty="0" smtClean="0"/>
              <a:t> a </a:t>
            </a:r>
            <a:r>
              <a:rPr lang="en-US" altLang="zh-CN" b="1" dirty="0" smtClean="0">
                <a:solidFill>
                  <a:srgbClr val="FF3399"/>
                </a:solidFill>
              </a:rPr>
              <a:t>:</a:t>
            </a:r>
            <a:r>
              <a:rPr lang="en-US" altLang="zh-CN" dirty="0" smtClean="0"/>
              <a:t> b;</a:t>
            </a:r>
          </a:p>
          <a:p>
            <a:pPr indent="358775">
              <a:lnSpc>
                <a:spcPct val="100000"/>
              </a:lnSpc>
              <a:spcAft>
                <a:spcPts val="2400"/>
              </a:spcAft>
            </a:pPr>
            <a:r>
              <a:rPr lang="en-US" altLang="zh-CN" dirty="0" smtClean="0"/>
              <a:t>}</a:t>
            </a:r>
          </a:p>
          <a:p>
            <a:r>
              <a:rPr lang="zh-CN" altLang="en-US" b="1" dirty="0" smtClean="0"/>
              <a:t>功能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计算两个数中的最大值</a:t>
            </a:r>
            <a:endParaRPr lang="en-US" altLang="zh-CN" dirty="0" smtClean="0"/>
          </a:p>
          <a:p>
            <a:r>
              <a:rPr lang="zh-CN" altLang="en-US" b="1" dirty="0" smtClean="0"/>
              <a:t>函数名</a:t>
            </a:r>
            <a:r>
              <a:rPr lang="en-US" altLang="zh-CN" dirty="0" smtClean="0"/>
              <a:t>:  bigger</a:t>
            </a:r>
          </a:p>
          <a:p>
            <a:r>
              <a:rPr lang="zh-CN" altLang="en-US" b="1" dirty="0" smtClean="0"/>
              <a:t>形参列表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形参之间由逗号分隔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返回类型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/>
              <a:t>函数体</a:t>
            </a:r>
            <a:r>
              <a:rPr lang="en-US" altLang="zh-CN" dirty="0" smtClean="0"/>
              <a:t>:  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/>
              <a:t>(a&gt;b) </a:t>
            </a:r>
            <a:r>
              <a:rPr lang="en-US" altLang="zh-CN" b="1" dirty="0">
                <a:solidFill>
                  <a:srgbClr val="FF3399"/>
                </a:solidFill>
              </a:rPr>
              <a:t>?</a:t>
            </a:r>
            <a:r>
              <a:rPr lang="en-US" altLang="zh-CN" dirty="0"/>
              <a:t> a </a:t>
            </a:r>
            <a:r>
              <a:rPr lang="en-US" altLang="zh-CN" b="1" dirty="0">
                <a:solidFill>
                  <a:srgbClr val="FF3399"/>
                </a:solidFill>
              </a:rPr>
              <a:t>:</a:t>
            </a:r>
            <a:r>
              <a:rPr lang="en-US" altLang="zh-CN" dirty="0"/>
              <a:t> b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return </a:t>
            </a:r>
            <a:r>
              <a:rPr lang="zh-CN" altLang="en-US" dirty="0" smtClean="0">
                <a:solidFill>
                  <a:srgbClr val="00B050"/>
                </a:solidFill>
              </a:rPr>
              <a:t>语句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矩形 3"/>
          <p:cNvSpPr/>
          <p:nvPr/>
        </p:nvSpPr>
        <p:spPr>
          <a:xfrm>
            <a:off x="3923928" y="1054367"/>
            <a:ext cx="5040560" cy="25922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每个形参必须有一个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类型</a:t>
            </a: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形参名是一个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标识符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需遵守标识符命名规则。</a:t>
            </a:r>
            <a:endParaRPr lang="en-US" altLang="zh-CN" sz="2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每个函数必须有一个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返回类型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形参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可以在函数体</a:t>
            </a: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直接使用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返回值的类型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要与函数的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返回类型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相一致。</a:t>
            </a:r>
            <a:endParaRPr lang="en-US" altLang="zh-CN" sz="2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递归函数</a:t>
            </a:r>
            <a:endParaRPr lang="en-US" altLang="zh-CN" sz="2800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递归函数 </a:t>
            </a:r>
            <a:r>
              <a:rPr lang="zh-CN" altLang="en-US" dirty="0" smtClean="0"/>
              <a:t>即自调用函数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在函数体内部</a:t>
            </a:r>
            <a:r>
              <a:rPr lang="zh-CN" altLang="en-US" b="1" dirty="0" smtClean="0">
                <a:solidFill>
                  <a:srgbClr val="0000FF"/>
                </a:solidFill>
              </a:rPr>
              <a:t>直接或间接地自已调用自己</a:t>
            </a:r>
            <a:r>
              <a:rPr lang="en-US" altLang="zh-CN" dirty="0" smtClean="0"/>
              <a:t> (</a:t>
            </a:r>
            <a:r>
              <a:rPr lang="zh-CN" altLang="en-US" dirty="0" smtClean="0"/>
              <a:t>函数的嵌套调用是函数本身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递归函数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30" y="2563906"/>
            <a:ext cx="3241158" cy="40514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691680" y="2708920"/>
            <a:ext cx="2706922" cy="1440160"/>
            <a:chOff x="616274" y="3183359"/>
            <a:chExt cx="2706922" cy="2261865"/>
          </a:xfrm>
        </p:grpSpPr>
        <p:sp>
          <p:nvSpPr>
            <p:cNvPr id="6" name="矩形 5"/>
            <p:cNvSpPr/>
            <p:nvPr/>
          </p:nvSpPr>
          <p:spPr>
            <a:xfrm>
              <a:off x="616274" y="3183359"/>
              <a:ext cx="1080120" cy="2261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2498" y="3251302"/>
              <a:ext cx="1063896" cy="62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 a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162956" y="3822020"/>
              <a:ext cx="4219" cy="389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08870" y="4153819"/>
              <a:ext cx="894928" cy="62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a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162956" y="4831728"/>
              <a:ext cx="4219" cy="389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243076" y="3183359"/>
              <a:ext cx="1080120" cy="2261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43076" y="3251302"/>
              <a:ext cx="1080120" cy="62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 a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783136" y="3759423"/>
              <a:ext cx="0" cy="1529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1533358" y="4669230"/>
              <a:ext cx="1062415" cy="5338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1"/>
            </p:cNvCxnSpPr>
            <p:nvPr/>
          </p:nvCxnSpPr>
          <p:spPr>
            <a:xfrm flipV="1">
              <a:off x="1579651" y="3565501"/>
              <a:ext cx="663425" cy="706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00264" y="3200824"/>
            <a:ext cx="137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直接</a:t>
            </a:r>
            <a:endParaRPr lang="zh-CN" altLang="en-US" sz="24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6654" y="4537763"/>
            <a:ext cx="4286384" cy="1895483"/>
            <a:chOff x="4318064" y="3173062"/>
            <a:chExt cx="4286384" cy="2272162"/>
          </a:xfrm>
        </p:grpSpPr>
        <p:sp>
          <p:nvSpPr>
            <p:cNvPr id="22" name="矩形 21"/>
            <p:cNvSpPr/>
            <p:nvPr/>
          </p:nvSpPr>
          <p:spPr>
            <a:xfrm>
              <a:off x="4318064" y="3183359"/>
              <a:ext cx="1080120" cy="2261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47289" y="3251302"/>
              <a:ext cx="1057518" cy="47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 a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4864746" y="3759423"/>
              <a:ext cx="4219" cy="389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410660" y="4204610"/>
              <a:ext cx="894928" cy="47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b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4864746" y="4831728"/>
              <a:ext cx="4219" cy="389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944866" y="3183359"/>
              <a:ext cx="1080120" cy="2261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44865" y="3251302"/>
              <a:ext cx="1090923" cy="47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 b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 flipV="1">
              <a:off x="5199865" y="4626302"/>
              <a:ext cx="1062415" cy="5338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28" idx="1"/>
            </p:cNvCxnSpPr>
            <p:nvPr/>
          </p:nvCxnSpPr>
          <p:spPr>
            <a:xfrm flipV="1">
              <a:off x="5243107" y="3491112"/>
              <a:ext cx="701758" cy="7370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524328" y="3173062"/>
              <a:ext cx="1080120" cy="2261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530951" y="3241005"/>
              <a:ext cx="1073497" cy="47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 a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8044501" y="3730923"/>
              <a:ext cx="0" cy="1529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 flipV="1">
              <a:off x="6779327" y="4616005"/>
              <a:ext cx="1062415" cy="5338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2" idx="1"/>
            </p:cNvCxnSpPr>
            <p:nvPr/>
          </p:nvCxnSpPr>
          <p:spPr>
            <a:xfrm flipV="1">
              <a:off x="6806525" y="3480815"/>
              <a:ext cx="724426" cy="713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6018481" y="4147122"/>
              <a:ext cx="894928" cy="47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a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6465207" y="3727888"/>
              <a:ext cx="4219" cy="389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6480707" y="4744752"/>
              <a:ext cx="4219" cy="389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106721" y="5271591"/>
            <a:ext cx="95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间接</a:t>
            </a:r>
            <a:endParaRPr lang="zh-CN" altLang="en-US" sz="24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fab(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smtClean="0"/>
              <a:t>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(n==1 || n==2)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smtClean="0"/>
              <a:t>1;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fab</a:t>
            </a:r>
            <a:r>
              <a:rPr lang="en-US" altLang="zh-CN" dirty="0" smtClean="0"/>
              <a:t>(n-1)+</a:t>
            </a:r>
            <a:r>
              <a:rPr lang="en-US" altLang="zh-CN" dirty="0" smtClean="0">
                <a:solidFill>
                  <a:srgbClr val="FF0000"/>
                </a:solidFill>
              </a:rPr>
              <a:t>fab</a:t>
            </a:r>
            <a:r>
              <a:rPr lang="en-US" altLang="zh-CN" dirty="0" smtClean="0"/>
              <a:t>(n-2);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递归调用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&lt;&lt;fab(4)&lt;&lt;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递归函数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4026768" y="1196752"/>
            <a:ext cx="4793704" cy="1584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Fibonacci </a:t>
            </a:r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数列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n=1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时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fab(1) = 1;</a:t>
            </a:r>
          </a:p>
          <a:p>
            <a:pPr algn="just"/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n=2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时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fab(2) = 1;</a:t>
            </a:r>
          </a:p>
          <a:p>
            <a:pPr algn="just"/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n&gt;2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时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fab(n)=fab(n-1)+fab(n-2)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4380" y="5643707"/>
            <a:ext cx="7920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fab(4)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085985" y="4941168"/>
            <a:ext cx="7920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fab(3)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385204" y="4491579"/>
            <a:ext cx="7920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fab(2)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177292" y="449157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5204" y="5334606"/>
            <a:ext cx="7920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fab(1)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208259" y="534999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02009" y="45635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7309" y="605920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5985" y="6043817"/>
            <a:ext cx="7920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fab(2)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321892" y="527314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 flipV="1">
            <a:off x="3846468" y="5141223"/>
            <a:ext cx="1239517" cy="70253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 flipV="1">
            <a:off x="5878073" y="4691634"/>
            <a:ext cx="1507131" cy="44958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878073" y="4533746"/>
            <a:ext cx="1507132" cy="44958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9" idx="1"/>
          </p:cNvCxnSpPr>
          <p:nvPr/>
        </p:nvCxnSpPr>
        <p:spPr>
          <a:xfrm>
            <a:off x="5878073" y="5141223"/>
            <a:ext cx="1507131" cy="39343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5878073" y="5279257"/>
            <a:ext cx="1507131" cy="41329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846468" y="4994577"/>
            <a:ext cx="1224034" cy="69797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13" idx="1"/>
          </p:cNvCxnSpPr>
          <p:nvPr/>
        </p:nvCxnSpPr>
        <p:spPr>
          <a:xfrm>
            <a:off x="3846468" y="5843762"/>
            <a:ext cx="1239517" cy="40011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838727" y="5984589"/>
            <a:ext cx="1231775" cy="4104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  <p:bldP spid="12" grpId="0"/>
      <p:bldP spid="13" grpId="0" animBg="1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b="1" dirty="0" smtClean="0"/>
              <a:t>递归函数设计原则</a:t>
            </a:r>
            <a:r>
              <a:rPr lang="en-US" altLang="zh-CN" sz="28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建立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递推关系</a:t>
            </a:r>
            <a:endParaRPr lang="en-US" altLang="zh-CN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递归函数需要定义 </a:t>
            </a:r>
            <a:r>
              <a:rPr lang="zh-CN" altLang="en-US" b="1" dirty="0" smtClean="0">
                <a:solidFill>
                  <a:srgbClr val="FF0000"/>
                </a:solidFill>
              </a:rPr>
              <a:t>递归结束条件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使得能够在某一时刻结束递归调用其自身</a:t>
            </a:r>
            <a:r>
              <a:rPr lang="en-US" altLang="zh-CN" dirty="0" smtClean="0"/>
              <a:t>; 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函数将会</a:t>
            </a:r>
            <a:r>
              <a:rPr lang="zh-CN" altLang="en-US" b="1" dirty="0" smtClean="0">
                <a:solidFill>
                  <a:srgbClr val="0000FF"/>
                </a:solidFill>
              </a:rPr>
              <a:t>无休止</a:t>
            </a:r>
            <a:r>
              <a:rPr lang="zh-CN" altLang="en-US" dirty="0" smtClean="0"/>
              <a:t>地递归调用下去。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递归函数需要包含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递归调用语句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能够</a:t>
            </a:r>
            <a:r>
              <a:rPr lang="zh-CN" altLang="en-US" b="1" dirty="0" smtClean="0">
                <a:solidFill>
                  <a:srgbClr val="0000FF"/>
                </a:solidFill>
              </a:rPr>
              <a:t>直接或间接地</a:t>
            </a:r>
            <a:r>
              <a:rPr lang="zh-CN" altLang="en-US" dirty="0" smtClean="0"/>
              <a:t>调用其自身。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实现递归函数时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应先测试 </a:t>
            </a:r>
            <a:r>
              <a:rPr lang="zh-CN" altLang="en-US" b="1" dirty="0" smtClean="0">
                <a:solidFill>
                  <a:srgbClr val="FF0000"/>
                </a:solidFill>
              </a:rPr>
              <a:t>递归结束条件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再进行 </a:t>
            </a:r>
            <a:r>
              <a:rPr lang="zh-CN" altLang="en-US" b="1" dirty="0" smtClean="0">
                <a:solidFill>
                  <a:srgbClr val="FF0000"/>
                </a:solidFill>
              </a:rPr>
              <a:t>递归调用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递归函数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38" y="4868573"/>
            <a:ext cx="1526030" cy="17194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1600" y="4725144"/>
            <a:ext cx="482453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long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fab(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long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long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(n==1 || n==2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递归结束条件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fab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(n-1)+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fab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(n-2);   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递归调用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5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设计递归函数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 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分析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可以分解成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en-US" altLang="zh-CN" dirty="0"/>
              <a:t>×(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en-US" altLang="zh-CN" dirty="0"/>
              <a:t>-1)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令</a:t>
            </a:r>
            <a:r>
              <a:rPr lang="en-US" altLang="zh-CN" dirty="0" smtClean="0"/>
              <a:t> f(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) = 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建立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递推关系</a:t>
            </a:r>
            <a:r>
              <a:rPr lang="en-US" altLang="zh-CN" dirty="0" smtClean="0"/>
              <a:t>: f(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) = </a:t>
            </a:r>
            <a:r>
              <a:rPr lang="en-US" altLang="zh-CN" dirty="0" err="1" smtClean="0">
                <a:solidFill>
                  <a:srgbClr val="0000FF"/>
                </a:solidFill>
              </a:rPr>
              <a:t>n</a:t>
            </a:r>
            <a:r>
              <a:rPr lang="en-US" altLang="zh-CN" dirty="0" err="1"/>
              <a:t>×</a:t>
            </a:r>
            <a:r>
              <a:rPr lang="en-US" altLang="zh-CN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-1)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 </a:t>
            </a:r>
            <a:r>
              <a:rPr lang="zh-CN" altLang="en-US" dirty="0" smtClean="0">
                <a:solidFill>
                  <a:srgbClr val="FF0000"/>
                </a:solidFill>
              </a:rPr>
              <a:t>递归结束条件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 = 1 </a:t>
            </a:r>
          </a:p>
          <a:p>
            <a:pPr indent="357188">
              <a:spcAft>
                <a:spcPts val="1200"/>
              </a:spcAft>
            </a:pP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不能再继续分解</a:t>
            </a:r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递归函数时</a:t>
            </a:r>
            <a:r>
              <a:rPr lang="en-US" altLang="zh-CN" dirty="0"/>
              <a:t>, </a:t>
            </a:r>
            <a:r>
              <a:rPr lang="zh-CN" altLang="en-US" dirty="0"/>
              <a:t>应先测试 </a:t>
            </a:r>
            <a:r>
              <a:rPr lang="zh-CN" altLang="en-US" b="1" dirty="0">
                <a:solidFill>
                  <a:srgbClr val="FF0000"/>
                </a:solidFill>
              </a:rPr>
              <a:t>递归结束条件</a:t>
            </a:r>
            <a:r>
              <a:rPr lang="en-US" altLang="zh-CN" dirty="0"/>
              <a:t>, </a:t>
            </a:r>
            <a:r>
              <a:rPr lang="zh-CN" altLang="en-US" dirty="0"/>
              <a:t>再进行 </a:t>
            </a:r>
            <a:r>
              <a:rPr lang="zh-CN" altLang="en-US" b="1" dirty="0">
                <a:solidFill>
                  <a:srgbClr val="FF0000"/>
                </a:solidFill>
              </a:rPr>
              <a:t>递归</a:t>
            </a:r>
            <a:r>
              <a:rPr lang="zh-CN" altLang="en-US" b="1" dirty="0" smtClean="0">
                <a:solidFill>
                  <a:srgbClr val="FF0000"/>
                </a:solidFill>
              </a:rPr>
              <a:t>调用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递归函数</a:t>
            </a:r>
          </a:p>
        </p:txBody>
      </p:sp>
    </p:spTree>
    <p:extLst>
      <p:ext uri="{BB962C8B-B14F-4D97-AF65-F5344CB8AC3E}">
        <p14:creationId xmlns:p14="http://schemas.microsoft.com/office/powerpoint/2010/main" val="2114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factorial(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smtClean="0"/>
              <a:t>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(n==1)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测试递归结束条件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43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1;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n*</a:t>
            </a:r>
            <a:r>
              <a:rPr lang="en-US" altLang="zh-CN" dirty="0" smtClean="0">
                <a:solidFill>
                  <a:srgbClr val="FF0000"/>
                </a:solidFill>
              </a:rPr>
              <a:t>factorial</a:t>
            </a:r>
            <a:r>
              <a:rPr lang="en-US" altLang="zh-CN" dirty="0" smtClean="0"/>
              <a:t>(n-1);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递归调用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&lt;&lt;factorial(4)&lt;&lt;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递归函数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440895" y="5259431"/>
            <a:ext cx="1014765" cy="1252516"/>
            <a:chOff x="395536" y="3864150"/>
            <a:chExt cx="1667114" cy="1656184"/>
          </a:xfrm>
        </p:grpSpPr>
        <p:sp>
          <p:nvSpPr>
            <p:cNvPr id="5" name="矩形 4"/>
            <p:cNvSpPr/>
            <p:nvPr/>
          </p:nvSpPr>
          <p:spPr>
            <a:xfrm>
              <a:off x="395536" y="3864150"/>
              <a:ext cx="1656184" cy="1656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5536" y="3919387"/>
              <a:ext cx="1656182" cy="610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(4)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95536" y="4512222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09188" y="4785447"/>
              <a:ext cx="1653462" cy="44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4×</a:t>
              </a:r>
              <a:r>
                <a:rPr lang="en-US" altLang="zh-CN" sz="16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fac(3)</a:t>
              </a:r>
              <a:endParaRPr lang="zh-CN" alt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08654" y="5260888"/>
            <a:ext cx="1014765" cy="1252516"/>
            <a:chOff x="2627784" y="3864150"/>
            <a:chExt cx="1667114" cy="1656184"/>
          </a:xfrm>
        </p:grpSpPr>
        <p:sp>
          <p:nvSpPr>
            <p:cNvPr id="10" name="矩形 9"/>
            <p:cNvSpPr/>
            <p:nvPr/>
          </p:nvSpPr>
          <p:spPr>
            <a:xfrm>
              <a:off x="2627784" y="3864150"/>
              <a:ext cx="1656184" cy="1656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38717" y="3919390"/>
              <a:ext cx="1645251" cy="61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627784" y="4512222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638712" y="4785446"/>
              <a:ext cx="1656186" cy="44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altLang="zh-CN" sz="16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fac(2)</a:t>
              </a:r>
              <a:endParaRPr lang="zh-CN" alt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73572" y="5256333"/>
            <a:ext cx="1014768" cy="1252516"/>
            <a:chOff x="4860030" y="3861049"/>
            <a:chExt cx="1667119" cy="1656184"/>
          </a:xfrm>
        </p:grpSpPr>
        <p:sp>
          <p:nvSpPr>
            <p:cNvPr id="15" name="矩形 14"/>
            <p:cNvSpPr/>
            <p:nvPr/>
          </p:nvSpPr>
          <p:spPr>
            <a:xfrm>
              <a:off x="4860032" y="3861049"/>
              <a:ext cx="1656184" cy="1656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60030" y="3920389"/>
              <a:ext cx="1667119" cy="61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860032" y="4509121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870962" y="4782345"/>
              <a:ext cx="1645254" cy="44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altLang="zh-CN" sz="16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fac(1)</a:t>
              </a:r>
              <a:endParaRPr lang="zh-CN" alt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52320" y="5256333"/>
            <a:ext cx="1008112" cy="1252517"/>
            <a:chOff x="7092280" y="3861049"/>
            <a:chExt cx="1656184" cy="1656184"/>
          </a:xfrm>
        </p:grpSpPr>
        <p:sp>
          <p:nvSpPr>
            <p:cNvPr id="20" name="矩形 19"/>
            <p:cNvSpPr/>
            <p:nvPr/>
          </p:nvSpPr>
          <p:spPr>
            <a:xfrm>
              <a:off x="7092280" y="3861049"/>
              <a:ext cx="1656184" cy="1656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210" y="3881225"/>
              <a:ext cx="1645254" cy="610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092280" y="4509121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283379" y="4782345"/>
              <a:ext cx="1273988" cy="61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箭头连接符 23"/>
          <p:cNvCxnSpPr>
            <a:endCxn id="11" idx="1"/>
          </p:cNvCxnSpPr>
          <p:nvPr/>
        </p:nvCxnSpPr>
        <p:spPr>
          <a:xfrm flipV="1">
            <a:off x="3466168" y="5533497"/>
            <a:ext cx="649141" cy="48073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455661" y="6259262"/>
            <a:ext cx="652990" cy="19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130121" y="5533977"/>
            <a:ext cx="649141" cy="48073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119614" y="6259742"/>
            <a:ext cx="652990" cy="19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782651" y="5508502"/>
            <a:ext cx="649141" cy="48073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772144" y="6234267"/>
            <a:ext cx="652990" cy="19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设计递归函数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 1+2+3+…+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r>
              <a:rPr lang="zh-CN" altLang="en-US" b="1" dirty="0" smtClean="0"/>
              <a:t>分析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1+2+3+…+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可以分解成</a:t>
            </a:r>
            <a:r>
              <a:rPr lang="en-US" altLang="zh-CN" dirty="0" smtClean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/>
              <a:t>1+2+3+…+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-1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令</a:t>
            </a:r>
            <a:r>
              <a:rPr lang="en-US" altLang="zh-CN" dirty="0" smtClean="0"/>
              <a:t> </a:t>
            </a:r>
            <a:r>
              <a:rPr lang="en-US" altLang="zh-CN" dirty="0"/>
              <a:t>s(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en-US" altLang="zh-CN" dirty="0"/>
              <a:t>) = 1+2+3+…+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建立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递推关系</a:t>
            </a:r>
            <a:r>
              <a:rPr lang="en-US" altLang="zh-CN" dirty="0" smtClean="0"/>
              <a:t>: s(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) = s(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-1)+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 </a:t>
            </a:r>
            <a:r>
              <a:rPr lang="zh-CN" altLang="en-US" dirty="0" smtClean="0">
                <a:solidFill>
                  <a:srgbClr val="FF0000"/>
                </a:solidFill>
              </a:rPr>
              <a:t>递归结束条件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 = 1 </a:t>
            </a:r>
          </a:p>
          <a:p>
            <a:pPr indent="357188">
              <a:spcAft>
                <a:spcPts val="1200"/>
              </a:spcAft>
            </a:pPr>
            <a:r>
              <a:rPr lang="en-US" altLang="zh-CN" dirty="0" smtClean="0"/>
              <a:t>1 </a:t>
            </a:r>
            <a:r>
              <a:rPr lang="zh-CN" altLang="en-US" dirty="0" smtClean="0"/>
              <a:t>不能再继续分解。</a:t>
            </a:r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递归函数时</a:t>
            </a:r>
            <a:r>
              <a:rPr lang="en-US" altLang="zh-CN" dirty="0"/>
              <a:t>, </a:t>
            </a:r>
            <a:r>
              <a:rPr lang="zh-CN" altLang="en-US" dirty="0"/>
              <a:t>应先测试 </a:t>
            </a:r>
            <a:r>
              <a:rPr lang="zh-CN" altLang="en-US" b="1" dirty="0">
                <a:solidFill>
                  <a:srgbClr val="FF0000"/>
                </a:solidFill>
              </a:rPr>
              <a:t>递归结束条件</a:t>
            </a:r>
            <a:r>
              <a:rPr lang="en-US" altLang="zh-CN" dirty="0"/>
              <a:t>, </a:t>
            </a:r>
            <a:r>
              <a:rPr lang="zh-CN" altLang="en-US" dirty="0"/>
              <a:t>再进行 </a:t>
            </a:r>
            <a:r>
              <a:rPr lang="zh-CN" altLang="en-US" b="1" dirty="0">
                <a:solidFill>
                  <a:srgbClr val="FF0000"/>
                </a:solidFill>
              </a:rPr>
              <a:t>递归</a:t>
            </a:r>
            <a:r>
              <a:rPr lang="zh-CN" altLang="en-US" b="1" dirty="0" smtClean="0">
                <a:solidFill>
                  <a:srgbClr val="FF0000"/>
                </a:solidFill>
              </a:rPr>
              <a:t>调用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递归函数</a:t>
            </a:r>
          </a:p>
        </p:txBody>
      </p:sp>
    </p:spTree>
    <p:extLst>
      <p:ext uri="{BB962C8B-B14F-4D97-AF65-F5344CB8AC3E}">
        <p14:creationId xmlns:p14="http://schemas.microsoft.com/office/powerpoint/2010/main" val="274669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sum(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smtClean="0"/>
              <a:t>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(n==1)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测试递归结束条件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43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1;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sum</a:t>
            </a:r>
            <a:r>
              <a:rPr lang="en-US" altLang="zh-CN" dirty="0" smtClean="0"/>
              <a:t>(n-1)+n;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递归调用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&lt;&lt;sum(4)&lt;&lt;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递归函数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411760" y="5259431"/>
            <a:ext cx="1063204" cy="1252516"/>
            <a:chOff x="347671" y="3864150"/>
            <a:chExt cx="1746692" cy="1656184"/>
          </a:xfrm>
        </p:grpSpPr>
        <p:sp>
          <p:nvSpPr>
            <p:cNvPr id="5" name="矩形 4"/>
            <p:cNvSpPr/>
            <p:nvPr/>
          </p:nvSpPr>
          <p:spPr>
            <a:xfrm>
              <a:off x="395536" y="3864150"/>
              <a:ext cx="1656184" cy="1656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5536" y="3919387"/>
              <a:ext cx="1656182" cy="529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sum(4)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95536" y="4512222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47671" y="4785447"/>
              <a:ext cx="1746692" cy="42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sum(3)</a:t>
              </a:r>
              <a:r>
                <a:rPr lang="en-US" altLang="zh-CN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+4</a:t>
              </a:r>
              <a:endPara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67945" y="5260888"/>
            <a:ext cx="1094292" cy="1252516"/>
            <a:chOff x="2560902" y="3864150"/>
            <a:chExt cx="1797765" cy="1656184"/>
          </a:xfrm>
        </p:grpSpPr>
        <p:sp>
          <p:nvSpPr>
            <p:cNvPr id="10" name="矩形 9"/>
            <p:cNvSpPr/>
            <p:nvPr/>
          </p:nvSpPr>
          <p:spPr>
            <a:xfrm>
              <a:off x="2627784" y="3864150"/>
              <a:ext cx="1656184" cy="1656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38717" y="3919390"/>
              <a:ext cx="1645251" cy="529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sum(3)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627784" y="4512222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560902" y="4785446"/>
              <a:ext cx="1797765" cy="42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sum(2)</a:t>
              </a:r>
              <a:r>
                <a:rPr lang="en-US" altLang="zh-CN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+3</a:t>
              </a:r>
              <a:endPara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58476" y="5256333"/>
            <a:ext cx="1117780" cy="1252516"/>
            <a:chOff x="4835231" y="3861049"/>
            <a:chExt cx="1836354" cy="1656184"/>
          </a:xfrm>
        </p:grpSpPr>
        <p:sp>
          <p:nvSpPr>
            <p:cNvPr id="15" name="矩形 14"/>
            <p:cNvSpPr/>
            <p:nvPr/>
          </p:nvSpPr>
          <p:spPr>
            <a:xfrm>
              <a:off x="4860032" y="3861049"/>
              <a:ext cx="1656184" cy="1656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60030" y="3920389"/>
              <a:ext cx="1667119" cy="529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sum(2)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860032" y="4509121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835231" y="4782345"/>
              <a:ext cx="1836354" cy="42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sum(1)</a:t>
              </a:r>
              <a:r>
                <a:rPr lang="en-US" altLang="zh-CN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+2</a:t>
              </a:r>
              <a:endParaRPr lang="zh-CN" alt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52320" y="5256333"/>
            <a:ext cx="1008112" cy="1252517"/>
            <a:chOff x="7092280" y="3861049"/>
            <a:chExt cx="1656184" cy="1656184"/>
          </a:xfrm>
        </p:grpSpPr>
        <p:sp>
          <p:nvSpPr>
            <p:cNvPr id="20" name="矩形 19"/>
            <p:cNvSpPr/>
            <p:nvPr/>
          </p:nvSpPr>
          <p:spPr>
            <a:xfrm>
              <a:off x="7092280" y="3861049"/>
              <a:ext cx="1656184" cy="1656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210" y="3881224"/>
              <a:ext cx="1645254" cy="5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sum(1)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092280" y="4509121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283379" y="4782345"/>
              <a:ext cx="1273988" cy="61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箭头连接符 23"/>
          <p:cNvCxnSpPr>
            <a:endCxn id="11" idx="1"/>
          </p:cNvCxnSpPr>
          <p:nvPr/>
        </p:nvCxnSpPr>
        <p:spPr>
          <a:xfrm flipV="1">
            <a:off x="3466168" y="5502719"/>
            <a:ext cx="649141" cy="51151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455661" y="6259262"/>
            <a:ext cx="652990" cy="19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130121" y="5533977"/>
            <a:ext cx="649141" cy="48073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119614" y="6259742"/>
            <a:ext cx="652990" cy="19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782651" y="5508502"/>
            <a:ext cx="649141" cy="48073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772144" y="6234267"/>
            <a:ext cx="652990" cy="19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 smtClean="0">
                <a:latin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</a:rPr>
              <a:t>实现倒计时的递归函数。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void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count_down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value</a:t>
            </a:r>
            <a:r>
              <a:rPr lang="en-US" altLang="zh-CN" sz="2200" dirty="0" smtClean="0"/>
              <a:t>);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递归函数声明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 smtClean="0"/>
              <a:t>main()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{</a:t>
            </a:r>
          </a:p>
          <a:p>
            <a:pPr indent="363538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 smtClean="0"/>
              <a:t>value;</a:t>
            </a:r>
          </a:p>
          <a:p>
            <a:pPr indent="363538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/>
              <a:t>cin</a:t>
            </a:r>
            <a:r>
              <a:rPr lang="en-US" altLang="zh-CN" sz="2200" dirty="0" smtClean="0"/>
              <a:t>&gt;&gt;value;</a:t>
            </a:r>
          </a:p>
          <a:p>
            <a:pPr indent="363538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/>
              <a:t>count_down</a:t>
            </a:r>
            <a:r>
              <a:rPr lang="en-US" altLang="zh-CN" sz="2200" dirty="0" smtClean="0"/>
              <a:t>(value);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递归函数调用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63538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200" dirty="0" smtClean="0"/>
              <a:t>0;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void </a:t>
            </a:r>
            <a:r>
              <a:rPr lang="en-US" altLang="zh-CN" sz="2200" dirty="0" err="1" smtClean="0"/>
              <a:t>count_down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 smtClean="0"/>
              <a:t>value)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递归函数定义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{</a:t>
            </a:r>
          </a:p>
          <a:p>
            <a:pPr indent="363538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“Remaining Time: ”</a:t>
            </a:r>
            <a:r>
              <a:rPr lang="en-US" altLang="zh-CN" sz="2200" dirty="0" smtClean="0"/>
              <a:t>&lt;&lt;value&lt;&lt;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seconds”</a:t>
            </a:r>
            <a:r>
              <a:rPr lang="en-US" altLang="zh-CN" sz="2200" dirty="0" smtClean="0"/>
              <a:t>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 indent="363538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if</a:t>
            </a:r>
            <a:r>
              <a:rPr lang="en-US" altLang="zh-CN" sz="2200" dirty="0" smtClean="0"/>
              <a:t>(value&gt;0)   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测试递归结束条件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7143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/>
              <a:t>count_down</a:t>
            </a:r>
            <a:r>
              <a:rPr lang="en-US" altLang="zh-CN" sz="2200" dirty="0" smtClean="0"/>
              <a:t>(value-1);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递归调用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递归函数</a:t>
            </a:r>
          </a:p>
        </p:txBody>
      </p:sp>
    </p:spTree>
    <p:extLst>
      <p:ext uri="{BB962C8B-B14F-4D97-AF65-F5344CB8AC3E}">
        <p14:creationId xmlns:p14="http://schemas.microsoft.com/office/powerpoint/2010/main" val="16300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一方面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递归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的目的是</a:t>
            </a:r>
            <a:r>
              <a:rPr lang="zh-CN" altLang="en-US" b="1" dirty="0" smtClean="0">
                <a:solidFill>
                  <a:srgbClr val="0000FF"/>
                </a:solidFill>
              </a:rPr>
              <a:t>简化程序设计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使程序的可读性更高。</a:t>
            </a:r>
            <a:endParaRPr lang="en-US" altLang="zh-CN" dirty="0" smtClean="0"/>
          </a:p>
          <a:p>
            <a:r>
              <a:rPr lang="zh-CN" altLang="en-US" dirty="0" smtClean="0"/>
              <a:t>另一方面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递归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增加了系统开销</a:t>
            </a:r>
            <a:r>
              <a:rPr lang="zh-CN" altLang="en-US" dirty="0" smtClean="0"/>
              <a:t>。时间上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执行递归调用与返回的额外工作要占用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时间。空间上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随着每递归调用一次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栈内存空间就被多占用一截。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递归函数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63" y="3789040"/>
            <a:ext cx="4412907" cy="28021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8850" y="407707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4048" y="407707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9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isLetter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‘z’</a:t>
            </a:r>
            <a:r>
              <a:rPr lang="en-US" altLang="zh-CN" dirty="0" smtClean="0"/>
              <a:t>)||(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‘Z’</a:t>
            </a:r>
            <a:r>
              <a:rPr lang="en-US" altLang="zh-CN" dirty="0" smtClean="0"/>
              <a:t>))</a:t>
            </a:r>
          </a:p>
          <a:p>
            <a:pPr indent="7112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</a:p>
          <a:p>
            <a:pPr indent="7112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该函数的功能是</a:t>
            </a:r>
            <a:r>
              <a:rPr lang="zh-CN" altLang="en-US" dirty="0" smtClean="0">
                <a:solidFill>
                  <a:srgbClr val="0000FF"/>
                </a:solidFill>
              </a:rPr>
              <a:t>判断一个字符是否为字母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对于这么一个小型函数而言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当执行 </a:t>
            </a:r>
            <a:r>
              <a:rPr lang="zh-CN" altLang="en-US" dirty="0" smtClean="0">
                <a:solidFill>
                  <a:srgbClr val="FF0000"/>
                </a:solidFill>
              </a:rPr>
              <a:t>函数调用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需要为该函数的调用建立一个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用于保存调用函数的运行状态以及返回地址。</a:t>
            </a:r>
            <a:r>
              <a:rPr lang="zh-CN" altLang="en-US" dirty="0" smtClean="0">
                <a:solidFill>
                  <a:srgbClr val="FF0000"/>
                </a:solidFill>
              </a:rPr>
              <a:t>形参 </a:t>
            </a:r>
            <a:r>
              <a:rPr lang="zh-CN" altLang="en-US" dirty="0" smtClean="0"/>
              <a:t>需要被创建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并通过传递的 </a:t>
            </a:r>
            <a:r>
              <a:rPr lang="zh-CN" altLang="en-US" dirty="0" smtClean="0">
                <a:solidFill>
                  <a:srgbClr val="FF0000"/>
                </a:solidFill>
              </a:rPr>
              <a:t>实参 </a:t>
            </a:r>
            <a:r>
              <a:rPr lang="zh-CN" altLang="en-US" dirty="0" smtClean="0"/>
              <a:t>的值进行初始化。函数调用结束后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需要释放被调用函数的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inline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619014"/>
            <a:ext cx="3036710" cy="741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时间和空间开销！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204864"/>
            <a:ext cx="1516166" cy="1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add( 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b;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&gt;&gt;a&gt;&gt;b;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/>
              <a:t>}</a:t>
            </a:r>
          </a:p>
          <a:p>
            <a:r>
              <a:rPr lang="zh-CN" altLang="en-US" b="1" dirty="0" smtClean="0"/>
              <a:t>功能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执行两个整数的加法</a:t>
            </a:r>
            <a:endParaRPr lang="en-US" altLang="zh-CN" dirty="0"/>
          </a:p>
          <a:p>
            <a:r>
              <a:rPr lang="zh-CN" altLang="en-US" b="1" dirty="0" smtClean="0"/>
              <a:t>函数名</a:t>
            </a:r>
            <a:r>
              <a:rPr lang="en-US" altLang="zh-CN" dirty="0" smtClean="0"/>
              <a:t>:  add</a:t>
            </a:r>
            <a:endParaRPr lang="en-US" altLang="zh-CN" dirty="0"/>
          </a:p>
          <a:p>
            <a:r>
              <a:rPr lang="zh-CN" altLang="en-US" b="1" dirty="0" smtClean="0"/>
              <a:t>形参列表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空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不包含任何形参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返回类型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zh-CN" altLang="en-US" dirty="0" smtClean="0"/>
              <a:t>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不返回任何结果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  <p:sp>
        <p:nvSpPr>
          <p:cNvPr id="4" name="矩形 3"/>
          <p:cNvSpPr/>
          <p:nvPr/>
        </p:nvSpPr>
        <p:spPr>
          <a:xfrm>
            <a:off x="4355976" y="1556792"/>
            <a:ext cx="4608512" cy="1584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当函数不需要返回任何结果时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函数的返回类型要声明为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形参列表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可以为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空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276872"/>
            <a:ext cx="309634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2276872"/>
            <a:ext cx="1716033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函数体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9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7727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inline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函数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en-US" altLang="zh-CN" b="1" dirty="0" smtClean="0">
                <a:solidFill>
                  <a:srgbClr val="FF0000"/>
                </a:solidFill>
              </a:rPr>
              <a:t>inline 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又称</a:t>
            </a:r>
            <a:r>
              <a:rPr lang="zh-CN" altLang="en-US" b="1" dirty="0" smtClean="0">
                <a:solidFill>
                  <a:srgbClr val="FF0000"/>
                </a:solidFill>
              </a:rPr>
              <a:t>内联函数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主要是为了提高程序的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运行效率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pPr>
              <a:spcAft>
                <a:spcPts val="1800"/>
              </a:spcAft>
            </a:pPr>
            <a:r>
              <a:rPr lang="zh-CN" altLang="en-US" dirty="0" smtClean="0"/>
              <a:t>在普通函数的定义之前加上关键字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inline </a:t>
            </a:r>
            <a:r>
              <a:rPr lang="zh-CN" altLang="en-US" dirty="0" smtClean="0"/>
              <a:t>便可将该函数定义为 </a:t>
            </a:r>
            <a:r>
              <a:rPr lang="en-US" altLang="zh-CN" b="1" dirty="0" smtClean="0">
                <a:solidFill>
                  <a:srgbClr val="FF0000"/>
                </a:solidFill>
              </a:rPr>
              <a:t>inline 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inline </a:t>
            </a:r>
            <a:r>
              <a:rPr lang="en-US" altLang="zh-CN" dirty="0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isLetter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char </a:t>
            </a:r>
            <a:r>
              <a:rPr lang="en-US" altLang="zh-CN" dirty="0" err="1"/>
              <a:t>ch</a:t>
            </a:r>
            <a:r>
              <a:rPr lang="en-US" altLang="zh-CN" dirty="0" smtClean="0"/>
              <a:t>)     </a:t>
            </a:r>
            <a:r>
              <a:rPr lang="en-US" altLang="zh-CN" dirty="0" smtClean="0">
                <a:solidFill>
                  <a:srgbClr val="00B050"/>
                </a:solidFill>
              </a:rPr>
              <a:t>// inline </a:t>
            </a:r>
            <a:r>
              <a:rPr lang="zh-CN" altLang="en-US" dirty="0" smtClean="0">
                <a:solidFill>
                  <a:srgbClr val="00B050"/>
                </a:solidFill>
              </a:rPr>
              <a:t>函数定义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/>
              <a:t>((</a:t>
            </a:r>
            <a:r>
              <a:rPr lang="en-US" altLang="zh-CN" dirty="0" err="1"/>
              <a:t>ch</a:t>
            </a:r>
            <a:r>
              <a:rPr lang="en-US" altLang="zh-CN" dirty="0"/>
              <a:t>&gt;=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/>
              <a:t>&amp;&amp;</a:t>
            </a:r>
            <a:r>
              <a:rPr lang="en-US" altLang="zh-CN" dirty="0" err="1"/>
              <a:t>ch</a:t>
            </a:r>
            <a:r>
              <a:rPr lang="en-US" altLang="zh-CN" dirty="0"/>
              <a:t>&lt;=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‘z’</a:t>
            </a:r>
            <a:r>
              <a:rPr lang="en-US" altLang="zh-CN" dirty="0"/>
              <a:t>)||(</a:t>
            </a:r>
            <a:r>
              <a:rPr lang="en-US" altLang="zh-CN" dirty="0" err="1"/>
              <a:t>ch</a:t>
            </a:r>
            <a:r>
              <a:rPr lang="en-US" altLang="zh-CN" dirty="0"/>
              <a:t>&gt;=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/>
              <a:t>&amp;&amp;</a:t>
            </a:r>
            <a:r>
              <a:rPr lang="en-US" altLang="zh-CN" dirty="0" err="1"/>
              <a:t>ch</a:t>
            </a:r>
            <a:r>
              <a:rPr lang="en-US" altLang="zh-CN" dirty="0"/>
              <a:t>&lt;=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‘Z’</a:t>
            </a:r>
            <a:r>
              <a:rPr lang="en-US" altLang="zh-CN" dirty="0"/>
              <a:t>))</a:t>
            </a:r>
          </a:p>
          <a:p>
            <a:pPr indent="7112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en-US" altLang="zh-CN" dirty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else</a:t>
            </a:r>
          </a:p>
          <a:p>
            <a:pPr indent="7112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inline 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754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当调用一个 </a:t>
            </a:r>
            <a:r>
              <a:rPr lang="en-US" altLang="zh-CN" dirty="0" smtClean="0">
                <a:solidFill>
                  <a:srgbClr val="FF0000"/>
                </a:solidFill>
              </a:rPr>
              <a:t>inline </a:t>
            </a:r>
            <a:r>
              <a:rPr lang="zh-CN" altLang="en-US" dirty="0" smtClean="0">
                <a:solidFill>
                  <a:srgbClr val="FF0000"/>
                </a:solidFill>
              </a:rPr>
              <a:t>函数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编译器会在该函数的调用位置</a:t>
            </a:r>
            <a:r>
              <a:rPr lang="zh-CN" altLang="en-US" b="1" dirty="0" smtClean="0">
                <a:solidFill>
                  <a:srgbClr val="0000FF"/>
                </a:solidFill>
              </a:rPr>
              <a:t>将函数调用用一段代码来替换 </a:t>
            </a:r>
            <a:r>
              <a:rPr lang="en-US" altLang="zh-CN" dirty="0" smtClean="0"/>
              <a:t>(expanded in line), </a:t>
            </a:r>
            <a:r>
              <a:rPr lang="zh-CN" altLang="en-US" dirty="0" smtClean="0"/>
              <a:t>而不是真正的进行函数调用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不建立函数调用栈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inline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bigger(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b)  </a:t>
            </a:r>
            <a:r>
              <a:rPr lang="en-US" altLang="zh-CN" dirty="0" smtClean="0">
                <a:solidFill>
                  <a:srgbClr val="00B050"/>
                </a:solidFill>
              </a:rPr>
              <a:t>// inline </a:t>
            </a:r>
            <a:r>
              <a:rPr lang="zh-CN" altLang="en-US" dirty="0" smtClean="0">
                <a:solidFill>
                  <a:srgbClr val="00B050"/>
                </a:solidFill>
              </a:rPr>
              <a:t>函数定义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(a&gt;b) ? a : b;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下面的函数调用语句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x = 10, y = 20;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rgbClr val="FF0000"/>
                </a:solidFill>
              </a:rPr>
              <a:t>bigger(x, y)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 </a:t>
            </a:r>
            <a:r>
              <a:rPr lang="en-US" altLang="zh-CN" dirty="0" smtClean="0">
                <a:solidFill>
                  <a:srgbClr val="00B050"/>
                </a:solidFill>
              </a:rPr>
              <a:t>inline 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被编译器展开成类似下面的代码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rgbClr val="FF0000"/>
                </a:solidFill>
              </a:rPr>
              <a:t>( (x&gt;y) ? x : y )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被展开的代码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inline 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24958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7606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>
                <a:solidFill>
                  <a:srgbClr val="00B050"/>
                </a:solidFill>
              </a:rPr>
              <a:t>inline </a:t>
            </a:r>
            <a:r>
              <a:rPr lang="zh-CN" altLang="en-US" dirty="0" smtClean="0">
                <a:solidFill>
                  <a:srgbClr val="00B050"/>
                </a:solidFill>
              </a:rPr>
              <a:t>函数声明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inline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bigger(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a,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b</a:t>
            </a:r>
            <a:r>
              <a:rPr lang="en-US" altLang="zh-CN" dirty="0" smtClean="0"/>
              <a:t>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函数头部分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x, 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“Please input two numbers: ”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&gt;&gt;x&gt;&gt;y;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“Maximum = ”</a:t>
            </a:r>
            <a:r>
              <a:rPr lang="en-US" altLang="zh-CN" dirty="0" smtClean="0"/>
              <a:t>&lt;&lt;bigger(x, y)&lt;&lt;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smtClean="0"/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inline </a:t>
            </a:r>
            <a:r>
              <a:rPr lang="zh-CN" altLang="en-US" dirty="0" smtClean="0">
                <a:solidFill>
                  <a:srgbClr val="00B050"/>
                </a:solidFill>
              </a:rPr>
              <a:t>函数定义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inline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bigger(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(a&gt;b) ? a : b;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inline 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3635896" y="5733256"/>
            <a:ext cx="5256584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inline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函数必须在调用位置之前进行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定义或声明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7606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inline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bigger(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a,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b</a:t>
            </a:r>
            <a:r>
              <a:rPr lang="en-US" altLang="zh-CN" dirty="0" smtClean="0"/>
              <a:t>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>
                <a:solidFill>
                  <a:srgbClr val="00B050"/>
                </a:solidFill>
              </a:rPr>
              <a:t>inline 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 smtClean="0">
                <a:solidFill>
                  <a:srgbClr val="00B050"/>
                </a:solidFill>
              </a:rPr>
              <a:t>声明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x, 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“Please input two numbers: ”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&gt;&gt;x&gt;&gt;y;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“Maximum = ”</a:t>
            </a:r>
            <a:r>
              <a:rPr lang="en-US" altLang="zh-CN" dirty="0" smtClean="0"/>
              <a:t>&lt;&lt;bigger(x, y)&lt;&lt;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smtClean="0"/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此处无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inline, </a:t>
            </a:r>
            <a:r>
              <a:rPr lang="zh-CN" altLang="en-US" dirty="0" smtClean="0">
                <a:solidFill>
                  <a:srgbClr val="00B050"/>
                </a:solidFill>
              </a:rPr>
              <a:t>视为</a:t>
            </a:r>
            <a:r>
              <a:rPr lang="en-US" altLang="zh-CN" dirty="0" smtClean="0">
                <a:solidFill>
                  <a:srgbClr val="00B050"/>
                </a:solidFill>
              </a:rPr>
              <a:t>inline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bigger(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(a&gt;b) ? a : b;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inline 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3635896" y="5733256"/>
            <a:ext cx="5256584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inline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函数可以在一开始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仅声明一次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9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7606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/>
              <a:t>bigger(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a,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b</a:t>
            </a:r>
            <a:r>
              <a:rPr lang="en-US" altLang="zh-CN" dirty="0" smtClean="0"/>
              <a:t>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此处无 </a:t>
            </a:r>
            <a:r>
              <a:rPr lang="en-US" altLang="zh-CN" dirty="0" smtClean="0">
                <a:solidFill>
                  <a:srgbClr val="00B050"/>
                </a:solidFill>
              </a:rPr>
              <a:t>inline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x, 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“Please input two numbers: ”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&gt;&gt;x&gt;&gt;y;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“Maximum = ”</a:t>
            </a:r>
            <a:r>
              <a:rPr lang="en-US" altLang="zh-CN" dirty="0" smtClean="0"/>
              <a:t>&lt;&lt;bigger(x, y)&lt;&lt;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smtClean="0"/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此处有</a:t>
            </a:r>
            <a:r>
              <a:rPr lang="en-US" altLang="zh-CN" dirty="0" smtClean="0">
                <a:solidFill>
                  <a:srgbClr val="00B050"/>
                </a:solidFill>
              </a:rPr>
              <a:t> inline, </a:t>
            </a:r>
            <a:r>
              <a:rPr lang="zh-CN" altLang="en-US" dirty="0" smtClean="0">
                <a:solidFill>
                  <a:srgbClr val="00B050"/>
                </a:solidFill>
              </a:rPr>
              <a:t>仍视为普通函数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inline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bigger(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(a&gt;b) ? a : b;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inline 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4026768" y="5589240"/>
            <a:ext cx="3672408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bigger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视为普通函数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b="1" dirty="0" smtClean="0"/>
              <a:t>inline </a:t>
            </a:r>
            <a:r>
              <a:rPr lang="zh-CN" altLang="en-US" sz="2800" b="1" dirty="0" smtClean="0"/>
              <a:t>函数的使用限制</a:t>
            </a:r>
            <a:r>
              <a:rPr lang="en-US" altLang="zh-CN" sz="2800" b="1" dirty="0" smtClean="0"/>
              <a:t>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</a:rPr>
              <a:t>小型函数 </a:t>
            </a:r>
            <a:r>
              <a:rPr lang="en-US" altLang="zh-CN" dirty="0" smtClean="0"/>
              <a:t>(</a:t>
            </a:r>
            <a:r>
              <a:rPr lang="zh-CN" altLang="en-US" dirty="0" smtClean="0"/>
              <a:t>仅包含</a:t>
            </a:r>
            <a:r>
              <a:rPr lang="en-US" altLang="zh-CN" dirty="0" smtClean="0"/>
              <a:t> 1~5 </a:t>
            </a:r>
            <a:r>
              <a:rPr lang="zh-CN" altLang="en-US" dirty="0" smtClean="0"/>
              <a:t>行代码</a:t>
            </a:r>
            <a:r>
              <a:rPr lang="en-US" altLang="zh-CN" dirty="0" smtClean="0"/>
              <a:t>) </a:t>
            </a:r>
            <a:r>
              <a:rPr lang="zh-CN" altLang="en-US" dirty="0" smtClean="0"/>
              <a:t>适合定义成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inline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inline 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中不能包含复杂的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结构控制语句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 </a:t>
            </a:r>
            <a:r>
              <a:rPr lang="en-US" altLang="zh-CN" dirty="0" smtClean="0">
                <a:solidFill>
                  <a:srgbClr val="0000FF"/>
                </a:solidFill>
              </a:rPr>
              <a:t>switch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循环语句</a:t>
            </a:r>
            <a:r>
              <a:rPr lang="zh-CN" altLang="en-US" dirty="0" smtClean="0"/>
              <a:t>。如果包含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即使使用 </a:t>
            </a:r>
            <a:r>
              <a:rPr lang="en-US" altLang="zh-CN" dirty="0" smtClean="0">
                <a:solidFill>
                  <a:srgbClr val="FF0000"/>
                </a:solidFill>
              </a:rPr>
              <a:t>inline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编译器也会将其视为</a:t>
            </a:r>
            <a:r>
              <a:rPr lang="zh-CN" altLang="en-US" b="1" dirty="0" smtClean="0">
                <a:solidFill>
                  <a:srgbClr val="FF0000"/>
                </a:solidFill>
              </a:rPr>
              <a:t>普通函数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</a:rPr>
              <a:t>递归函数 </a:t>
            </a:r>
            <a:r>
              <a:rPr lang="zh-CN" altLang="en-US" dirty="0" smtClean="0"/>
              <a:t>不能定义成 </a:t>
            </a:r>
            <a:r>
              <a:rPr lang="en-US" altLang="zh-CN" dirty="0" smtClean="0">
                <a:solidFill>
                  <a:srgbClr val="FF0000"/>
                </a:solidFill>
              </a:rPr>
              <a:t>inline 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inline 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512162"/>
            <a:ext cx="1886070" cy="21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设计一个函数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</a:t>
            </a:r>
            <a:r>
              <a:rPr lang="zh-CN" altLang="en-US" b="1" dirty="0" smtClean="0">
                <a:solidFill>
                  <a:srgbClr val="FF0000"/>
                </a:solidFill>
              </a:rPr>
              <a:t>两个整数</a:t>
            </a:r>
            <a:r>
              <a:rPr lang="zh-CN" altLang="en-US" dirty="0" smtClean="0"/>
              <a:t>的和。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addition(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b)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a + b;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如果我们想要计算</a:t>
            </a:r>
            <a:r>
              <a:rPr lang="zh-CN" altLang="en-US" b="1" dirty="0" smtClean="0">
                <a:solidFill>
                  <a:srgbClr val="FF0000"/>
                </a:solidFill>
              </a:rPr>
              <a:t>两个浮点数的和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则需要再设计一个用于两个浮点数求和的函数。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addition_double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b)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重载函数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5949280"/>
            <a:ext cx="6984776" cy="5626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能否将这两个函数的名字都命名成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addition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999782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重载</a:t>
            </a:r>
            <a:r>
              <a:rPr lang="zh-CN" altLang="en-US" sz="2800" b="1" dirty="0"/>
              <a:t>函数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出现在同一作用域范围</a:t>
            </a:r>
            <a:r>
              <a:rPr lang="zh-CN" altLang="en-US" dirty="0"/>
              <a:t>内的两个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若其</a:t>
            </a:r>
            <a:r>
              <a:rPr lang="zh-CN" altLang="en-US" b="1" dirty="0" smtClean="0">
                <a:solidFill>
                  <a:srgbClr val="FF0000"/>
                </a:solidFill>
              </a:rPr>
              <a:t>具有相同的函数名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</a:t>
            </a:r>
            <a:r>
              <a:rPr lang="zh-CN" altLang="en-US" b="1" dirty="0" smtClean="0">
                <a:solidFill>
                  <a:srgbClr val="0000FF"/>
                </a:solidFill>
              </a:rPr>
              <a:t>具有不同的形参列表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则称这两个函数为</a:t>
            </a:r>
            <a:r>
              <a:rPr lang="zh-CN" altLang="en-US" b="1" dirty="0" smtClean="0">
                <a:solidFill>
                  <a:srgbClr val="FF0000"/>
                </a:solidFill>
              </a:rPr>
              <a:t>重载函数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有了函数重载机制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我们可以定义一系列</a:t>
            </a:r>
            <a:r>
              <a:rPr lang="zh-CN" altLang="en-US" dirty="0" smtClean="0">
                <a:solidFill>
                  <a:srgbClr val="0000FF"/>
                </a:solidFill>
              </a:rPr>
              <a:t>执行相同功能的函数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但这些函数</a:t>
            </a:r>
            <a:r>
              <a:rPr lang="zh-CN" altLang="en-US" dirty="0" smtClean="0">
                <a:solidFill>
                  <a:srgbClr val="0000FF"/>
                </a:solidFill>
              </a:rPr>
              <a:t>分别作用于不同的形参类型</a:t>
            </a:r>
            <a:r>
              <a:rPr lang="zh-CN" altLang="en-US" dirty="0" smtClean="0"/>
              <a:t>。在使用这些函数时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不用再去关心具体调用的是哪一个函数。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bigger(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b) {  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(a&gt;b)?</a:t>
            </a:r>
            <a:r>
              <a:rPr lang="en-US" altLang="zh-CN" dirty="0" err="1" smtClean="0"/>
              <a:t>a:b</a:t>
            </a:r>
            <a:r>
              <a:rPr lang="en-US" altLang="zh-CN" dirty="0" smtClean="0"/>
              <a:t>;  }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bigger(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/>
              <a:t>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</a:t>
            </a:r>
            <a:r>
              <a:rPr lang="en-US" altLang="zh-CN" dirty="0"/>
              <a:t>) {  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(a&gt;b)?</a:t>
            </a:r>
            <a:r>
              <a:rPr lang="en-US" altLang="zh-CN" dirty="0" err="1"/>
              <a:t>a:b</a:t>
            </a:r>
            <a:r>
              <a:rPr lang="en-US" altLang="zh-CN" dirty="0"/>
              <a:t>;  }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 smtClean="0"/>
              <a:t>bigger(</a:t>
            </a:r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/>
              <a:t>a,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b</a:t>
            </a:r>
            <a:r>
              <a:rPr lang="en-US" altLang="zh-CN" dirty="0"/>
              <a:t>) {   </a:t>
            </a:r>
            <a:r>
              <a:rPr lang="en-US" altLang="zh-CN" dirty="0">
                <a:solidFill>
                  <a:srgbClr val="0000FF"/>
                </a:solidFill>
              </a:rPr>
              <a:t>return </a:t>
            </a:r>
            <a:r>
              <a:rPr lang="en-US" altLang="zh-CN" dirty="0"/>
              <a:t>(a&gt;b)?</a:t>
            </a:r>
            <a:r>
              <a:rPr lang="en-US" altLang="zh-CN" dirty="0" err="1"/>
              <a:t>a:b</a:t>
            </a:r>
            <a:r>
              <a:rPr lang="en-US" altLang="zh-CN" dirty="0"/>
              <a:t>; 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重载函数</a:t>
            </a:r>
          </a:p>
        </p:txBody>
      </p:sp>
    </p:spTree>
    <p:extLst>
      <p:ext uri="{BB962C8B-B14F-4D97-AF65-F5344CB8AC3E}">
        <p14:creationId xmlns:p14="http://schemas.microsoft.com/office/powerpoint/2010/main" val="30394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640960" cy="5702625"/>
          </a:xfrm>
        </p:spPr>
        <p:txBody>
          <a:bodyPr/>
          <a:lstStyle/>
          <a:p>
            <a:r>
              <a:rPr lang="zh-CN" altLang="en-US" b="1" dirty="0" smtClean="0"/>
              <a:t>不同形参列表意味着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形参类型不同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形参数量不同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形参类型不同的重载函数</a:t>
            </a:r>
            <a:r>
              <a:rPr lang="en-US" altLang="zh-CN" dirty="0" smtClean="0"/>
              <a:t>:</a:t>
            </a:r>
          </a:p>
          <a:p>
            <a:pPr indent="358775"/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subtraction(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b) { 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a-b;  }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subtraction(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b) { 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a-b; 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形参数量不同的重载函数</a:t>
            </a:r>
            <a:r>
              <a:rPr lang="en-US" altLang="zh-CN" dirty="0" smtClean="0"/>
              <a:t>:</a:t>
            </a:r>
          </a:p>
          <a:p>
            <a:pPr indent="358775"/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subtraction(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a) { 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-a;  }</a:t>
            </a:r>
          </a:p>
          <a:p>
            <a:pPr indent="358775"/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subtraction(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b) { 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a-b;  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重载函数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3563888" y="1042028"/>
            <a:ext cx="5400600" cy="20989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警告</a:t>
            </a: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重载函数如果仅仅是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返回类型不同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则不能构成重载。</a:t>
            </a:r>
            <a:endParaRPr lang="en-US" altLang="zh-CN" sz="2000" dirty="0" smtClean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例如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 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subtraction(</a:t>
            </a: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a, </a:t>
            </a: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b);</a:t>
            </a:r>
          </a:p>
          <a:p>
            <a:pPr algn="just"/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subtraction(</a:t>
            </a: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a, </a:t>
            </a: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b);</a:t>
            </a:r>
            <a:endParaRPr lang="en-US" altLang="zh-CN" sz="20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函数匹配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函数匹配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function matching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是从</a:t>
            </a:r>
            <a:r>
              <a:rPr lang="zh-CN" altLang="en-US" b="1" dirty="0" smtClean="0">
                <a:solidFill>
                  <a:srgbClr val="0000FF"/>
                </a:solidFill>
              </a:rPr>
              <a:t>一组重载函数</a:t>
            </a:r>
            <a:r>
              <a:rPr lang="zh-CN" altLang="en-US" dirty="0" smtClean="0"/>
              <a:t>中寻找到与函数调用相关联的那个函数的过程。编译器会自动根据</a:t>
            </a:r>
            <a:r>
              <a:rPr lang="zh-CN" altLang="en-US" b="1" dirty="0" smtClean="0">
                <a:solidFill>
                  <a:srgbClr val="0000FF"/>
                </a:solidFill>
              </a:rPr>
              <a:t>实参的类型和数量</a:t>
            </a:r>
            <a:r>
              <a:rPr lang="zh-CN" altLang="en-US" dirty="0" smtClean="0"/>
              <a:t>与所有重载函数的</a:t>
            </a:r>
            <a:r>
              <a:rPr lang="zh-CN" altLang="en-US" b="1" dirty="0" smtClean="0">
                <a:solidFill>
                  <a:srgbClr val="0000FF"/>
                </a:solidFill>
              </a:rPr>
              <a:t>形参</a:t>
            </a:r>
            <a:r>
              <a:rPr lang="zh-CN" altLang="en-US" dirty="0" smtClean="0"/>
              <a:t>作一一比较。具体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函数匹配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过程执行如下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首先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寻找一个 </a:t>
            </a:r>
            <a:r>
              <a:rPr lang="zh-CN" altLang="en-US" dirty="0" smtClean="0">
                <a:solidFill>
                  <a:srgbClr val="FF0000"/>
                </a:solidFill>
              </a:rPr>
              <a:t>严格匹配</a:t>
            </a:r>
            <a:r>
              <a:rPr lang="zh-CN" altLang="en-US" dirty="0" smtClean="0"/>
              <a:t>。如果找到了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就调用那个函数。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其次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 </a:t>
            </a:r>
            <a:r>
              <a:rPr lang="zh-CN" altLang="en-US" dirty="0" smtClean="0">
                <a:solidFill>
                  <a:srgbClr val="FF0000"/>
                </a:solidFill>
              </a:rPr>
              <a:t>内部转换 </a:t>
            </a:r>
            <a:r>
              <a:rPr lang="zh-CN" altLang="en-US" dirty="0" smtClean="0"/>
              <a:t>寻找一个匹配。如果找到了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就调用那个函数。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 </a:t>
            </a:r>
            <a:r>
              <a:rPr lang="zh-CN" altLang="en-US" dirty="0" smtClean="0">
                <a:solidFill>
                  <a:srgbClr val="FF0000"/>
                </a:solidFill>
              </a:rPr>
              <a:t>用户定义的转换 </a:t>
            </a:r>
            <a:r>
              <a:rPr lang="zh-CN" altLang="en-US" dirty="0" smtClean="0"/>
              <a:t>寻找一个匹配。如果找到了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就调用那个函数。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重载函数</a:t>
            </a:r>
          </a:p>
        </p:txBody>
      </p:sp>
    </p:spTree>
    <p:extLst>
      <p:ext uri="{BB962C8B-B14F-4D97-AF65-F5344CB8AC3E}">
        <p14:creationId xmlns:p14="http://schemas.microsoft.com/office/powerpoint/2010/main" val="13793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:</a:t>
            </a:r>
          </a:p>
          <a:p>
            <a:r>
              <a:rPr lang="en-US" altLang="zh-CN" dirty="0" smtClean="0"/>
              <a:t>process()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B050"/>
                </a:solidFill>
              </a:rPr>
              <a:t>/* ... */ </a:t>
            </a:r>
            <a:r>
              <a:rPr lang="en-US" altLang="zh-CN" dirty="0" smtClean="0"/>
              <a:t>}   </a:t>
            </a:r>
            <a:r>
              <a:rPr lang="en-US" altLang="zh-CN" dirty="0" smtClean="0">
                <a:solidFill>
                  <a:srgbClr val="00B050"/>
                </a:solidFill>
              </a:rPr>
              <a:t>// error, </a:t>
            </a:r>
            <a:r>
              <a:rPr lang="zh-CN" altLang="en-US" dirty="0" smtClean="0">
                <a:solidFill>
                  <a:srgbClr val="00B050"/>
                </a:solidFill>
              </a:rPr>
              <a:t>函数的返回类型不能省略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/>
              <a:t>process() { </a:t>
            </a:r>
            <a:r>
              <a:rPr lang="en-US" altLang="zh-CN" dirty="0">
                <a:solidFill>
                  <a:srgbClr val="00B050"/>
                </a:solidFill>
              </a:rPr>
              <a:t>/* ... */ </a:t>
            </a:r>
            <a:r>
              <a:rPr lang="en-US" altLang="zh-CN" dirty="0"/>
              <a:t>}     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形参列表为空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/>
              <a:t>process(</a:t>
            </a: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) { </a:t>
            </a:r>
            <a:r>
              <a:rPr lang="en-US" altLang="zh-CN" dirty="0">
                <a:solidFill>
                  <a:srgbClr val="00B050"/>
                </a:solidFill>
              </a:rPr>
              <a:t>/* ... */ </a:t>
            </a:r>
            <a:r>
              <a:rPr lang="en-US" altLang="zh-CN" dirty="0"/>
              <a:t>}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ok, </a:t>
            </a:r>
            <a:r>
              <a:rPr lang="zh-CN" altLang="en-US" dirty="0" smtClean="0">
                <a:solidFill>
                  <a:srgbClr val="00B050"/>
                </a:solidFill>
              </a:rPr>
              <a:t>等价于形参列表为空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当一个函数</a:t>
            </a:r>
            <a:r>
              <a:rPr lang="zh-CN" altLang="en-US" b="1" dirty="0" smtClean="0">
                <a:solidFill>
                  <a:srgbClr val="FF0000"/>
                </a:solidFill>
              </a:rPr>
              <a:t>不包含任何形参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u="sng" dirty="0" smtClean="0"/>
              <a:t>形参列表可以为空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也可以写一个只包含关键字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zh-CN" altLang="en-US" dirty="0" smtClean="0"/>
              <a:t>的形参列表。</a:t>
            </a:r>
            <a:endParaRPr lang="en-US" altLang="zh-CN" dirty="0"/>
          </a:p>
          <a:p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manip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v1, v2) { </a:t>
            </a:r>
            <a:r>
              <a:rPr lang="en-US" altLang="zh-CN" dirty="0">
                <a:solidFill>
                  <a:srgbClr val="00B050"/>
                </a:solidFill>
              </a:rPr>
              <a:t>/* ... */ </a:t>
            </a:r>
            <a:r>
              <a:rPr lang="en-US" altLang="zh-CN" dirty="0"/>
              <a:t>}      </a:t>
            </a:r>
            <a:r>
              <a:rPr lang="en-US" altLang="zh-CN" dirty="0">
                <a:solidFill>
                  <a:srgbClr val="00B050"/>
                </a:solidFill>
              </a:rPr>
              <a:t>// error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manip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v1,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v2) { </a:t>
            </a:r>
            <a:r>
              <a:rPr lang="en-US" altLang="zh-CN" dirty="0">
                <a:solidFill>
                  <a:srgbClr val="00B050"/>
                </a:solidFill>
              </a:rPr>
              <a:t>/* ... */ </a:t>
            </a:r>
            <a:r>
              <a:rPr lang="en-US" altLang="zh-CN" dirty="0"/>
              <a:t>}  </a:t>
            </a:r>
            <a:r>
              <a:rPr lang="en-US" altLang="zh-CN" dirty="0">
                <a:solidFill>
                  <a:srgbClr val="00B050"/>
                </a:solidFill>
              </a:rPr>
              <a:t>// ok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每一个</a:t>
            </a:r>
            <a:r>
              <a:rPr lang="zh-CN" altLang="en-US" b="1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必须有一个</a:t>
            </a:r>
            <a:r>
              <a:rPr lang="zh-CN" altLang="en-US" b="1" dirty="0" smtClean="0">
                <a:solidFill>
                  <a:srgbClr val="0000FF"/>
                </a:solidFill>
              </a:rPr>
              <a:t>单独的类型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即使多个形参具有相同类型时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也必须分开单独书写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与多变量定义不同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14429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a,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b)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; }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重载函数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add(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a,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b,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c)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a+b+c</a:t>
            </a:r>
            <a:r>
              <a:rPr lang="en-US" altLang="zh-CN" sz="2000" dirty="0" smtClean="0"/>
              <a:t>; 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add(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b)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; 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add(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b,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c) {</a:t>
            </a:r>
            <a:r>
              <a:rPr lang="en-US" altLang="zh-CN" sz="2000" dirty="0" smtClean="0">
                <a:solidFill>
                  <a:srgbClr val="0000FF"/>
                </a:solidFill>
              </a:rPr>
              <a:t> return </a:t>
            </a:r>
            <a:r>
              <a:rPr lang="en-US" altLang="zh-CN" sz="2000" dirty="0" err="1" smtClean="0"/>
              <a:t>a+b+c</a:t>
            </a:r>
            <a:r>
              <a:rPr lang="en-US" altLang="zh-CN" sz="2000" dirty="0" smtClean="0"/>
              <a:t>; 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char </a:t>
            </a:r>
            <a:r>
              <a:rPr lang="en-US" altLang="zh-CN" sz="2000" dirty="0" err="1" smtClean="0"/>
              <a:t>achar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bchar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‘b’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aint</a:t>
            </a:r>
            <a:r>
              <a:rPr lang="en-US" altLang="zh-CN" sz="2000" dirty="0" smtClean="0"/>
              <a:t> = 10, </a:t>
            </a:r>
            <a:r>
              <a:rPr lang="en-US" altLang="zh-CN" sz="2000" dirty="0" err="1" smtClean="0"/>
              <a:t>bint</a:t>
            </a:r>
            <a:r>
              <a:rPr lang="en-US" altLang="zh-CN" sz="2000" dirty="0" smtClean="0"/>
              <a:t> = 20;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float </a:t>
            </a:r>
            <a:r>
              <a:rPr lang="en-US" altLang="zh-CN" sz="2000" dirty="0" smtClean="0"/>
              <a:t>afloat = 2.5</a:t>
            </a:r>
            <a:r>
              <a:rPr lang="en-US" altLang="zh-CN" sz="2000" dirty="0" smtClean="0">
                <a:solidFill>
                  <a:srgbClr val="FF3399"/>
                </a:solidFill>
              </a:rPr>
              <a:t>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bfloat</a:t>
            </a:r>
            <a:r>
              <a:rPr lang="en-US" altLang="zh-CN" sz="2000" dirty="0" smtClean="0"/>
              <a:t> = 3.6</a:t>
            </a:r>
            <a:r>
              <a:rPr lang="en-US" altLang="zh-CN" sz="2000" dirty="0" smtClean="0">
                <a:solidFill>
                  <a:srgbClr val="FF3399"/>
                </a:solidFill>
              </a:rPr>
              <a:t>F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adouble</a:t>
            </a:r>
            <a:r>
              <a:rPr lang="en-US" altLang="zh-CN" sz="2000" dirty="0" smtClean="0"/>
              <a:t> = 4.5, </a:t>
            </a:r>
            <a:r>
              <a:rPr lang="en-US" altLang="zh-CN" sz="2000" dirty="0" err="1" smtClean="0"/>
              <a:t>bdouble</a:t>
            </a:r>
            <a:r>
              <a:rPr lang="en-US" altLang="zh-CN" sz="2000" dirty="0" smtClean="0"/>
              <a:t> = 5.6;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&lt;&lt;add(</a:t>
            </a:r>
            <a:r>
              <a:rPr lang="en-US" altLang="zh-CN" sz="2000" dirty="0" err="1" smtClean="0"/>
              <a:t>achar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bchar</a:t>
            </a:r>
            <a:r>
              <a:rPr lang="en-US" altLang="zh-CN" sz="2000" dirty="0" smtClean="0"/>
              <a:t>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which add is called?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&lt;&lt;add(</a:t>
            </a:r>
            <a:r>
              <a:rPr lang="en-US" altLang="zh-CN" sz="2000" dirty="0" err="1" smtClean="0"/>
              <a:t>aint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bint</a:t>
            </a:r>
            <a:r>
              <a:rPr lang="en-US" altLang="zh-CN" sz="2000" dirty="0" smtClean="0"/>
              <a:t>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which add is called?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&lt;&lt;add(afloat, </a:t>
            </a:r>
            <a:r>
              <a:rPr lang="en-US" altLang="zh-CN" sz="2000" dirty="0" err="1" smtClean="0"/>
              <a:t>bfloat</a:t>
            </a:r>
            <a:r>
              <a:rPr lang="en-US" altLang="zh-CN" sz="2000" dirty="0" smtClean="0"/>
              <a:t>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smtClean="0">
                <a:solidFill>
                  <a:srgbClr val="00B050"/>
                </a:solidFill>
              </a:rPr>
              <a:t>which add is called?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&lt;&lt;add(</a:t>
            </a:r>
            <a:r>
              <a:rPr lang="en-US" altLang="zh-CN" sz="2000" dirty="0" err="1" smtClean="0"/>
              <a:t>adouble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bdouble</a:t>
            </a:r>
            <a:r>
              <a:rPr lang="en-US" altLang="zh-CN" sz="2000" dirty="0" smtClean="0"/>
              <a:t>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which add is called?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&lt;&lt;add(</a:t>
            </a:r>
            <a:r>
              <a:rPr lang="en-US" altLang="zh-CN" sz="2000" dirty="0" err="1" smtClean="0"/>
              <a:t>aint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bint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achar</a:t>
            </a:r>
            <a:r>
              <a:rPr lang="en-US" altLang="zh-CN" sz="2000" dirty="0" smtClean="0"/>
              <a:t>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which add is called?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&lt;&lt;add(</a:t>
            </a:r>
            <a:r>
              <a:rPr lang="en-US" altLang="zh-CN" sz="2000" dirty="0" err="1" smtClean="0"/>
              <a:t>adouble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bdouble</a:t>
            </a:r>
            <a:r>
              <a:rPr lang="en-US" altLang="zh-CN" sz="2000" dirty="0" smtClean="0"/>
              <a:t>, afloat)&lt;&lt;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which add is called?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 smtClean="0"/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重载函数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64288" y="980728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Ch05_07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148064" y="1988840"/>
            <a:ext cx="3908783" cy="4392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250484" y="2132856"/>
            <a:ext cx="3688176" cy="4104456"/>
            <a:chOff x="4860032" y="2492896"/>
            <a:chExt cx="3688176" cy="4104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4860032" y="2492896"/>
              <a:ext cx="3688176" cy="4104456"/>
              <a:chOff x="4860032" y="2502627"/>
              <a:chExt cx="3688176" cy="410445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860032" y="2502627"/>
                <a:ext cx="1224136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</a:t>
                </a:r>
                <a:endPara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300192" y="2502627"/>
                <a:ext cx="1224136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endPara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508104" y="3294715"/>
                <a:ext cx="1224136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508104" y="4014795"/>
                <a:ext cx="1224136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long</a:t>
                </a:r>
                <a:endPara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324072" y="4745012"/>
                <a:ext cx="1224136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float</a:t>
                </a:r>
                <a:endPara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372200" y="5445224"/>
                <a:ext cx="1224136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double</a:t>
                </a:r>
                <a:endPara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48164" y="6175441"/>
                <a:ext cx="1872208" cy="431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long double</a:t>
                </a:r>
                <a:endPara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接箭头连接符 33"/>
              <p:cNvCxnSpPr>
                <a:stCxn id="27" idx="2"/>
              </p:cNvCxnSpPr>
              <p:nvPr/>
            </p:nvCxnSpPr>
            <p:spPr>
              <a:xfrm>
                <a:off x="5472100" y="2934675"/>
                <a:ext cx="414046" cy="36004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28" idx="2"/>
              </p:cNvCxnSpPr>
              <p:nvPr/>
            </p:nvCxnSpPr>
            <p:spPr>
              <a:xfrm flipH="1">
                <a:off x="6434090" y="2934675"/>
                <a:ext cx="478170" cy="36004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29" idx="2"/>
                <a:endCxn id="30" idx="0"/>
              </p:cNvCxnSpPr>
              <p:nvPr/>
            </p:nvCxnSpPr>
            <p:spPr>
              <a:xfrm>
                <a:off x="6120172" y="3726763"/>
                <a:ext cx="0" cy="288032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32" idx="2"/>
                <a:endCxn id="33" idx="0"/>
              </p:cNvCxnSpPr>
              <p:nvPr/>
            </p:nvCxnSpPr>
            <p:spPr>
              <a:xfrm>
                <a:off x="6984268" y="5877272"/>
                <a:ext cx="0" cy="298169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30" idx="2"/>
                <a:endCxn id="25" idx="0"/>
              </p:cNvCxnSpPr>
              <p:nvPr/>
            </p:nvCxnSpPr>
            <p:spPr>
              <a:xfrm>
                <a:off x="6120172" y="4446843"/>
                <a:ext cx="0" cy="298169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31" idx="2"/>
              </p:cNvCxnSpPr>
              <p:nvPr/>
            </p:nvCxnSpPr>
            <p:spPr>
              <a:xfrm flipH="1">
                <a:off x="7259357" y="5177060"/>
                <a:ext cx="676783" cy="260169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5220072" y="4735281"/>
              <a:ext cx="1800200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 </a:t>
              </a:r>
              <a:r>
                <a:rPr lang="en-US" altLang="zh-CN" sz="2400" dirty="0" err="1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endPara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21484" y="5167329"/>
              <a:ext cx="610756" cy="26016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36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函数默认参数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C++</a:t>
            </a:r>
            <a:r>
              <a:rPr lang="zh-CN" altLang="en-US" dirty="0" smtClean="0"/>
              <a:t>可以给函数定义 </a:t>
            </a:r>
            <a:r>
              <a:rPr lang="zh-CN" altLang="en-US" b="1" dirty="0" smtClean="0">
                <a:solidFill>
                  <a:srgbClr val="FF0000"/>
                </a:solidFill>
              </a:rPr>
              <a:t>默认参数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默认参数 </a:t>
            </a:r>
            <a:r>
              <a:rPr lang="zh-CN" altLang="en-US" dirty="0" smtClean="0"/>
              <a:t>是指在函数的形参列表中</a:t>
            </a:r>
            <a:r>
              <a:rPr lang="zh-CN" altLang="en-US" b="1" dirty="0" smtClean="0">
                <a:solidFill>
                  <a:srgbClr val="0000FF"/>
                </a:solidFill>
              </a:rPr>
              <a:t>显式地为某一个形参提供一个初始值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我们可以为一个或多个形参定义默认参数值。但是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如果一个形参被指定了一个默认参数值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形参列表中位于该形参之后的所有形参都必须要指定默认参数值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默认参数在形参列表中必须从右至左出现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当一个函数包含默认参数时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调用该函数时</a:t>
            </a:r>
            <a:r>
              <a:rPr lang="zh-CN" altLang="en-US" b="1" dirty="0" smtClean="0">
                <a:solidFill>
                  <a:srgbClr val="0000FF"/>
                </a:solidFill>
              </a:rPr>
              <a:t>可以为对应的形参提供一个新的实参值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也可以不提供任何实参值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而使用默认的参数值。如果提供了一个新的实参值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则对应的形参会使用新的实参值来初始化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否则将使用默认的参数值来初始化。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函数默认参数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delay(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loops </a:t>
            </a:r>
            <a:r>
              <a:rPr lang="en-US" altLang="zh-CN" dirty="0" smtClean="0">
                <a:solidFill>
                  <a:srgbClr val="FF0000"/>
                </a:solidFill>
              </a:rPr>
              <a:t>= 1000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默认参数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{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&lt;loops;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indent="717550"/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“Within loop 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}</a:t>
            </a:r>
          </a:p>
          <a:p>
            <a:r>
              <a:rPr lang="zh-CN" altLang="en-US" b="1" dirty="0" smtClean="0"/>
              <a:t>调用例子</a:t>
            </a:r>
            <a:r>
              <a:rPr lang="en-US" altLang="zh-CN" b="1" dirty="0" smtClean="0"/>
              <a:t>:</a:t>
            </a:r>
          </a:p>
          <a:p>
            <a:r>
              <a:rPr lang="en-US" altLang="zh-CN" dirty="0" smtClean="0"/>
              <a:t>delay();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使用默认参数 </a:t>
            </a:r>
            <a:r>
              <a:rPr lang="en-US" altLang="zh-CN" dirty="0" smtClean="0">
                <a:solidFill>
                  <a:srgbClr val="00B050"/>
                </a:solidFill>
              </a:rPr>
              <a:t>1000 </a:t>
            </a:r>
            <a:r>
              <a:rPr lang="zh-CN" altLang="en-US" dirty="0" smtClean="0">
                <a:solidFill>
                  <a:srgbClr val="00B050"/>
                </a:solidFill>
              </a:rPr>
              <a:t>初始化 </a:t>
            </a:r>
            <a:r>
              <a:rPr lang="en-US" altLang="zh-CN" dirty="0" smtClean="0">
                <a:solidFill>
                  <a:srgbClr val="00B050"/>
                </a:solidFill>
              </a:rPr>
              <a:t>loops</a:t>
            </a:r>
          </a:p>
          <a:p>
            <a:r>
              <a:rPr lang="en-US" altLang="zh-CN" dirty="0" smtClean="0"/>
              <a:t>delay(</a:t>
            </a:r>
            <a:r>
              <a:rPr lang="en-US" altLang="zh-CN" dirty="0" smtClean="0">
                <a:solidFill>
                  <a:srgbClr val="FF0000"/>
                </a:solidFill>
              </a:rPr>
              <a:t>5000</a:t>
            </a:r>
            <a:r>
              <a:rPr lang="en-US" altLang="zh-CN" dirty="0" smtClean="0"/>
              <a:t>);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使用实参 </a:t>
            </a:r>
            <a:r>
              <a:rPr lang="en-US" altLang="zh-CN" dirty="0" smtClean="0">
                <a:solidFill>
                  <a:srgbClr val="00B050"/>
                </a:solidFill>
              </a:rPr>
              <a:t>5000 </a:t>
            </a:r>
            <a:r>
              <a:rPr lang="zh-CN" altLang="en-US" dirty="0" smtClean="0">
                <a:solidFill>
                  <a:srgbClr val="00B050"/>
                </a:solidFill>
              </a:rPr>
              <a:t>初始化 </a:t>
            </a:r>
            <a:r>
              <a:rPr lang="en-US" altLang="zh-CN" dirty="0" smtClean="0">
                <a:solidFill>
                  <a:srgbClr val="00B050"/>
                </a:solidFill>
              </a:rPr>
              <a:t>loops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函数默认参数</a:t>
            </a:r>
          </a:p>
        </p:txBody>
      </p:sp>
    </p:spTree>
    <p:extLst>
      <p:ext uri="{BB962C8B-B14F-4D97-AF65-F5344CB8AC3E}">
        <p14:creationId xmlns:p14="http://schemas.microsoft.com/office/powerpoint/2010/main" val="305565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delay(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loops </a:t>
            </a:r>
            <a:r>
              <a:rPr lang="en-US" altLang="zh-CN" dirty="0" smtClean="0">
                <a:solidFill>
                  <a:srgbClr val="FF0000"/>
                </a:solidFill>
              </a:rPr>
              <a:t>= 1000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delay();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使用默认参数 </a:t>
            </a:r>
            <a:r>
              <a:rPr lang="en-US" altLang="zh-CN" dirty="0" smtClean="0">
                <a:solidFill>
                  <a:srgbClr val="00B050"/>
                </a:solidFill>
              </a:rPr>
              <a:t>1000 </a:t>
            </a:r>
            <a:r>
              <a:rPr lang="zh-CN" altLang="en-US" dirty="0" smtClean="0">
                <a:solidFill>
                  <a:srgbClr val="00B050"/>
                </a:solidFill>
              </a:rPr>
              <a:t>作为实参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delay(</a:t>
            </a:r>
            <a:r>
              <a:rPr lang="en-US" altLang="zh-CN" dirty="0" smtClean="0">
                <a:solidFill>
                  <a:srgbClr val="FF0000"/>
                </a:solidFill>
              </a:rPr>
              <a:t>5000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使用新的实参 </a:t>
            </a:r>
            <a:r>
              <a:rPr lang="en-US" altLang="zh-CN" dirty="0" smtClean="0">
                <a:solidFill>
                  <a:srgbClr val="00B050"/>
                </a:solidFill>
              </a:rPr>
              <a:t>5000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delay(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loops)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函数定义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不带默认参数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&lt;loops;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“Within loop ”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函数默认参数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5949280"/>
            <a:ext cx="7704856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当同时出现</a:t>
            </a:r>
            <a:r>
              <a:rPr lang="zh-CN" altLang="en-US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zh-CN" altLang="en-US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时</a:t>
            </a:r>
            <a:r>
              <a:rPr lang="en-US" altLang="zh-CN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默认参数只能出现在函数声明中</a:t>
            </a:r>
            <a:r>
              <a:rPr lang="en-US" altLang="zh-CN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函数定义中不允许出现默认参数。</a:t>
            </a:r>
            <a:endParaRPr lang="zh-CN" altLang="en-US" sz="22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 smtClean="0"/>
              <a:t>默认参数的顺序规定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当一个函数</a:t>
            </a:r>
            <a:r>
              <a:rPr lang="zh-CN" altLang="en-US" b="1" dirty="0" smtClean="0">
                <a:solidFill>
                  <a:srgbClr val="FF0000"/>
                </a:solidFill>
              </a:rPr>
              <a:t>同时包含不带默认值的参数和默认参数时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带默认值的参数应该按</a:t>
            </a:r>
            <a:r>
              <a:rPr lang="zh-CN" altLang="en-US" b="1" dirty="0" smtClean="0">
                <a:solidFill>
                  <a:srgbClr val="0000FF"/>
                </a:solidFill>
              </a:rPr>
              <a:t>从右至左的顺序</a:t>
            </a:r>
            <a:r>
              <a:rPr lang="zh-CN" altLang="en-US" dirty="0" smtClean="0"/>
              <a:t>出现在形参列表中 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默认参数只能出现在形参列表的最右端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func(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c </a:t>
            </a:r>
            <a:r>
              <a:rPr lang="en-US" altLang="zh-CN" dirty="0" smtClean="0">
                <a:solidFill>
                  <a:srgbClr val="FF0000"/>
                </a:solidFill>
              </a:rPr>
              <a:t>= 3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d </a:t>
            </a:r>
            <a:r>
              <a:rPr lang="en-US" altLang="zh-CN" dirty="0" smtClean="0">
                <a:solidFill>
                  <a:srgbClr val="FF0000"/>
                </a:solidFill>
              </a:rPr>
              <a:t>= 4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不合法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c </a:t>
            </a:r>
            <a:r>
              <a:rPr lang="en-US" altLang="zh-CN" dirty="0" smtClean="0">
                <a:solidFill>
                  <a:srgbClr val="FF0000"/>
                </a:solidFill>
              </a:rPr>
              <a:t>= 3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d </a:t>
            </a:r>
            <a:r>
              <a:rPr lang="en-US" altLang="zh-CN" dirty="0" smtClean="0">
                <a:solidFill>
                  <a:srgbClr val="FF0000"/>
                </a:solidFill>
              </a:rPr>
              <a:t>= 4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合法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调用例子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func(10, 15);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c 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 d </a:t>
            </a:r>
            <a:r>
              <a:rPr lang="zh-CN" altLang="en-US" dirty="0" smtClean="0">
                <a:solidFill>
                  <a:srgbClr val="00B050"/>
                </a:solidFill>
              </a:rPr>
              <a:t>都使用默认参数初始化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/>
              <a:t>func(10, 15, 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en-US" altLang="zh-CN" dirty="0" smtClean="0"/>
              <a:t>);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d </a:t>
            </a:r>
            <a:r>
              <a:rPr lang="zh-CN" altLang="en-US" dirty="0" smtClean="0">
                <a:solidFill>
                  <a:srgbClr val="00B050"/>
                </a:solidFill>
              </a:rPr>
              <a:t>使用默认参数初始化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136900">
              <a:lnSpc>
                <a:spcPct val="10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// c </a:t>
            </a:r>
            <a:r>
              <a:rPr lang="zh-CN" altLang="en-US" dirty="0" smtClean="0">
                <a:solidFill>
                  <a:srgbClr val="00B050"/>
                </a:solidFill>
              </a:rPr>
              <a:t>使用新的实参初始化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/>
              <a:t>func(10, 15, 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30</a:t>
            </a:r>
            <a:r>
              <a:rPr lang="en-US" altLang="zh-CN" dirty="0" smtClean="0"/>
              <a:t>);     </a:t>
            </a:r>
            <a:r>
              <a:rPr lang="en-US" altLang="zh-CN" dirty="0" smtClean="0">
                <a:solidFill>
                  <a:srgbClr val="00B050"/>
                </a:solidFill>
              </a:rPr>
              <a:t>// c 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 d </a:t>
            </a:r>
            <a:r>
              <a:rPr lang="zh-CN" altLang="en-US" dirty="0" smtClean="0">
                <a:solidFill>
                  <a:srgbClr val="00B050"/>
                </a:solidFill>
              </a:rPr>
              <a:t>都使用新的实参初始化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函数默认参数</a:t>
            </a:r>
          </a:p>
        </p:txBody>
      </p:sp>
    </p:spTree>
    <p:extLst>
      <p:ext uri="{BB962C8B-B14F-4D97-AF65-F5344CB8AC3E}">
        <p14:creationId xmlns:p14="http://schemas.microsoft.com/office/powerpoint/2010/main" val="16133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C++11</a:t>
            </a:r>
            <a:r>
              <a:rPr lang="zh-CN" altLang="en-US" dirty="0" smtClean="0"/>
              <a:t>新标准中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可以使用</a:t>
            </a:r>
            <a:r>
              <a:rPr lang="zh-CN" altLang="en-US" b="1" dirty="0" smtClean="0">
                <a:solidFill>
                  <a:srgbClr val="FF0000"/>
                </a:solidFill>
              </a:rPr>
              <a:t>尾置返回</a:t>
            </a:r>
            <a:r>
              <a:rPr lang="zh-CN" altLang="en-US" b="1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的形式</a:t>
            </a:r>
            <a:r>
              <a:rPr lang="zh-CN" altLang="en-US" dirty="0" smtClean="0"/>
              <a:t>来</a:t>
            </a:r>
            <a:r>
              <a:rPr lang="zh-CN" altLang="en-US" dirty="0" smtClean="0"/>
              <a:t>定义函数。</a:t>
            </a:r>
            <a:r>
              <a:rPr lang="zh-CN" altLang="en-US" b="1" dirty="0" smtClean="0">
                <a:solidFill>
                  <a:srgbClr val="FF0000"/>
                </a:solidFill>
              </a:rPr>
              <a:t>尾置返回类型</a:t>
            </a:r>
            <a:r>
              <a:rPr lang="zh-CN" altLang="en-US" dirty="0" smtClean="0"/>
              <a:t>跟在形参列表后面并以一个 </a:t>
            </a:r>
            <a:r>
              <a:rPr lang="en-US" altLang="zh-CN" b="1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smtClean="0"/>
              <a:t> </a:t>
            </a:r>
            <a:r>
              <a:rPr lang="zh-CN" altLang="en-US" dirty="0" smtClean="0"/>
              <a:t>符号开头。为了表示函数真正的返回类型跟在形参列表之后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在本应该出现返回类型的地方放置一个 </a:t>
            </a:r>
            <a:r>
              <a:rPr lang="en-US" altLang="zh-CN" dirty="0" smtClean="0">
                <a:solidFill>
                  <a:srgbClr val="FF0000"/>
                </a:solidFill>
              </a:rPr>
              <a:t>auto</a:t>
            </a:r>
            <a:r>
              <a:rPr lang="en-US" altLang="zh-CN" dirty="0" smtClean="0"/>
              <a:t>:</a:t>
            </a:r>
          </a:p>
          <a:p>
            <a:pPr marL="449263"/>
            <a:r>
              <a:rPr lang="en-US" altLang="zh-CN" dirty="0" smtClean="0">
                <a:solidFill>
                  <a:srgbClr val="FF0000"/>
                </a:solidFill>
              </a:rPr>
              <a:t>auto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FF3399"/>
                </a:solidFill>
              </a:rPr>
              <a:t>[parameter list</a:t>
            </a:r>
            <a:r>
              <a:rPr lang="en-US" altLang="zh-CN" dirty="0" smtClean="0">
                <a:solidFill>
                  <a:srgbClr val="FF3399"/>
                </a:solidFill>
              </a:rPr>
              <a:t>]</a:t>
            </a:r>
            <a:r>
              <a:rPr lang="en-US" altLang="zh-CN" b="1" dirty="0" smtClean="0">
                <a:solidFill>
                  <a:srgbClr val="0000FF"/>
                </a:solidFill>
              </a:rPr>
              <a:t>)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return_type</a:t>
            </a:r>
            <a:r>
              <a:rPr lang="en-US" altLang="zh-CN" dirty="0" smtClean="0"/>
              <a:t> </a:t>
            </a:r>
          </a:p>
          <a:p>
            <a:pPr marL="4492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/>
              <a:t>{</a:t>
            </a:r>
          </a:p>
          <a:p>
            <a:pPr marL="449263"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3399"/>
                </a:solidFill>
              </a:rPr>
              <a:t>[function body]</a:t>
            </a:r>
          </a:p>
          <a:p>
            <a:pPr marL="4492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b="1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/>
              <a:t>例如</a:t>
            </a:r>
            <a:r>
              <a:rPr lang="en-US" altLang="zh-CN" dirty="0" smtClean="0"/>
              <a:t>:</a:t>
            </a:r>
          </a:p>
          <a:p>
            <a:pPr marL="4492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auto</a:t>
            </a:r>
            <a:r>
              <a:rPr lang="en-US" altLang="zh-CN" dirty="0" smtClean="0"/>
              <a:t> addition(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b)</a:t>
            </a:r>
            <a:r>
              <a:rPr lang="en-US" altLang="zh-CN" b="1" dirty="0" smtClean="0">
                <a:solidFill>
                  <a:srgbClr val="FF0000"/>
                </a:solidFill>
              </a:rPr>
              <a:t> -&gt;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492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marL="449263"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a + b;</a:t>
            </a:r>
          </a:p>
          <a:p>
            <a:pPr marL="4492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尾</a:t>
            </a:r>
            <a:r>
              <a:rPr lang="zh-CN" altLang="en-US" dirty="0"/>
              <a:t>置返回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7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</a:rPr>
              <a:t>实用函数</a:t>
            </a:r>
            <a:r>
              <a:rPr lang="en-US" altLang="zh-CN" b="1" dirty="0" smtClean="0">
                <a:solidFill>
                  <a:srgbClr val="0000FF"/>
                </a:solidFill>
              </a:rPr>
              <a:t>: </a:t>
            </a: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cstdlib</a:t>
            </a:r>
            <a:r>
              <a:rPr lang="en-US" altLang="zh-CN" dirty="0" smtClean="0"/>
              <a:t>&gt;</a:t>
            </a:r>
          </a:p>
          <a:p>
            <a:pPr indent="363538"/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rand();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产生一个 </a:t>
            </a:r>
            <a:r>
              <a:rPr lang="en-US" altLang="zh-CN" dirty="0" smtClean="0">
                <a:solidFill>
                  <a:srgbClr val="00B050"/>
                </a:solidFill>
              </a:rPr>
              <a:t>0~RAND_MAX </a:t>
            </a:r>
            <a:r>
              <a:rPr lang="zh-CN" altLang="en-US" dirty="0" smtClean="0">
                <a:solidFill>
                  <a:srgbClr val="00B050"/>
                </a:solidFill>
              </a:rPr>
              <a:t>之间的随机整数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</a:rPr>
              <a:t>数学函数</a:t>
            </a:r>
            <a:r>
              <a:rPr lang="en-US" altLang="zh-CN" b="1" dirty="0" smtClean="0">
                <a:solidFill>
                  <a:srgbClr val="0000FF"/>
                </a:solidFill>
              </a:rPr>
              <a:t>: </a:t>
            </a: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&gt;</a:t>
            </a: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abs(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d);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求绝对值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d);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求平方根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d);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求自然指数 </a:t>
            </a:r>
            <a:r>
              <a:rPr lang="en-US" altLang="zh-CN" dirty="0" smtClean="0">
                <a:solidFill>
                  <a:srgbClr val="00B050"/>
                </a:solidFill>
              </a:rPr>
              <a:t>e</a:t>
            </a:r>
            <a:r>
              <a:rPr lang="en-US" altLang="zh-CN" baseline="30000" dirty="0" smtClean="0">
                <a:solidFill>
                  <a:srgbClr val="00B050"/>
                </a:solidFill>
              </a:rPr>
              <a:t>d</a:t>
            </a: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log(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d);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求自然对数 </a:t>
            </a:r>
            <a:r>
              <a:rPr lang="en-US" altLang="zh-CN" dirty="0" err="1" smtClean="0">
                <a:solidFill>
                  <a:srgbClr val="00B050"/>
                </a:solidFill>
              </a:rPr>
              <a:t>lnd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log10(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d);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求常用对数</a:t>
            </a:r>
            <a:r>
              <a:rPr lang="en-US" altLang="zh-CN" dirty="0" smtClean="0">
                <a:solidFill>
                  <a:srgbClr val="00B050"/>
                </a:solidFill>
              </a:rPr>
              <a:t>log</a:t>
            </a:r>
            <a:r>
              <a:rPr lang="en-US" altLang="zh-CN" baseline="-25000" dirty="0" smtClean="0">
                <a:solidFill>
                  <a:srgbClr val="00B050"/>
                </a:solidFill>
              </a:rPr>
              <a:t>10</a:t>
            </a:r>
            <a:r>
              <a:rPr lang="en-US" altLang="zh-CN" dirty="0" smtClean="0">
                <a:solidFill>
                  <a:srgbClr val="00B050"/>
                </a:solidFill>
              </a:rPr>
              <a:t>d</a:t>
            </a: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smtClean="0"/>
              <a:t>pow(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x);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求幂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  <a:r>
              <a:rPr lang="en-US" altLang="zh-CN" baseline="30000" dirty="0" smtClean="0">
                <a:solidFill>
                  <a:srgbClr val="00B050"/>
                </a:solidFill>
              </a:rPr>
              <a:t>x</a:t>
            </a: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sin(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rad);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求正弦值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参数为弧度值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cos(</a:t>
            </a: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smtClean="0"/>
              <a:t>rad);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求余弦值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zh-CN" altLang="en-US" dirty="0">
                <a:solidFill>
                  <a:srgbClr val="00B050"/>
                </a:solidFill>
              </a:rPr>
              <a:t>参数为弧度值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tan(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rad);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求正切值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zh-CN" altLang="en-US" dirty="0">
                <a:solidFill>
                  <a:srgbClr val="00B050"/>
                </a:solidFill>
              </a:rPr>
              <a:t>参数为弧度值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标准库函数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0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设计一个函数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用于判断一个自然数是否为素数。函数原型如下</a:t>
                </a:r>
                <a:r>
                  <a:rPr lang="en-US" altLang="zh-CN" dirty="0" smtClean="0"/>
                  <a:t>:      </a:t>
                </a:r>
                <a:r>
                  <a:rPr lang="en-US" altLang="zh-CN" dirty="0" err="1" smtClean="0">
                    <a:solidFill>
                      <a:srgbClr val="0000FF"/>
                    </a:solidFill>
                  </a:rPr>
                  <a:t>bool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isPrime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long</a:t>
                </a:r>
                <a:r>
                  <a:rPr lang="en-US" altLang="zh-CN" dirty="0" smtClean="0"/>
                  <a:t> n);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设计一个函数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将百分制成绩转换成五分制成绩。函数原型如下</a:t>
                </a:r>
                <a:r>
                  <a:rPr lang="en-US" altLang="zh-CN" dirty="0" smtClean="0"/>
                  <a:t>:    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char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scoreConversion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double</a:t>
                </a:r>
                <a:r>
                  <a:rPr lang="en-US" altLang="zh-CN" dirty="0" smtClean="0"/>
                  <a:t> score);</a:t>
                </a:r>
              </a:p>
              <a:p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设计一个函数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:r>
                  <a:rPr lang="en-US" altLang="zh-CN" dirty="0" smtClean="0"/>
                  <a:t>1000 </a:t>
                </a:r>
                <a:r>
                  <a:rPr lang="zh-CN" altLang="en-US" dirty="0" smtClean="0"/>
                  <a:t>以内的所有 </a:t>
                </a:r>
                <a:r>
                  <a:rPr lang="en-US" altLang="zh-CN" dirty="0" smtClean="0"/>
                  <a:t>“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完数</a:t>
                </a:r>
                <a:r>
                  <a:rPr lang="en-US" altLang="zh-CN" dirty="0" smtClean="0"/>
                  <a:t>”</a:t>
                </a:r>
                <a:r>
                  <a:rPr lang="zh-CN" altLang="en-US" dirty="0" smtClean="0"/>
                  <a:t>。所谓 </a:t>
                </a:r>
                <a:r>
                  <a:rPr lang="en-US" altLang="zh-CN" dirty="0" smtClean="0"/>
                  <a:t>“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完数</a:t>
                </a:r>
                <a:r>
                  <a:rPr lang="en-US" altLang="zh-CN" dirty="0" smtClean="0"/>
                  <a:t>” </a:t>
                </a:r>
                <a:r>
                  <a:rPr lang="zh-CN" altLang="en-US" dirty="0" smtClean="0"/>
                  <a:t>是指一个正整数恰好等于它的所有真因子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除自身之外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之和。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例如</a:t>
                </a:r>
                <a:r>
                  <a:rPr lang="en-US" altLang="zh-CN" dirty="0" smtClean="0"/>
                  <a:t>: 6 </a:t>
                </a:r>
                <a:r>
                  <a:rPr lang="zh-CN" altLang="en-US" dirty="0" smtClean="0"/>
                  <a:t>是完数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  </a:t>
                </a:r>
                <a:r>
                  <a:rPr lang="en-US" altLang="zh-CN" dirty="0" smtClean="0"/>
                  <a:t>6 = 1 + 2 + 3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设计一个递归函数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计算如下数列的项值</a:t>
                </a:r>
                <a:r>
                  <a:rPr lang="en-US" altLang="zh-CN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6" t="-223" r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6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7"/>
            <a:ext cx="8496944" cy="568863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return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语句</a:t>
            </a:r>
            <a:r>
              <a:rPr lang="en-US" altLang="zh-CN" sz="2800" b="1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语句的功能是终止当前函数的执行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并将</a:t>
            </a:r>
            <a:r>
              <a:rPr lang="zh-CN" altLang="en-US" b="1" dirty="0" smtClean="0">
                <a:solidFill>
                  <a:srgbClr val="0000FF"/>
                </a:solidFill>
              </a:rPr>
              <a:t>控制权</a:t>
            </a:r>
            <a:r>
              <a:rPr lang="zh-CN" altLang="en-US" dirty="0" smtClean="0"/>
              <a:t>转交给调用该函数的那个函数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有时会同时返回一个结果</a:t>
            </a:r>
            <a:r>
              <a:rPr lang="en-US" altLang="zh-CN" b="1" dirty="0" smtClean="0">
                <a:solidFill>
                  <a:srgbClr val="FF0000"/>
                </a:solidFill>
              </a:rPr>
              <a:t>---</a:t>
            </a:r>
            <a:r>
              <a:rPr lang="zh-CN" altLang="en-US" b="1" dirty="0" smtClean="0">
                <a:solidFill>
                  <a:srgbClr val="FF0000"/>
                </a:solidFill>
              </a:rPr>
              <a:t>返回值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return </a:t>
            </a:r>
            <a:r>
              <a:rPr lang="zh-CN" altLang="en-US" b="1" dirty="0" smtClean="0"/>
              <a:t>语句格式</a:t>
            </a:r>
            <a:r>
              <a:rPr lang="en-US" altLang="zh-CN" dirty="0" smtClean="0"/>
              <a:t>:</a:t>
            </a:r>
          </a:p>
          <a:p>
            <a:pPr indent="271463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  <a:r>
              <a:rPr lang="en-US" altLang="zh-CN" dirty="0" smtClean="0"/>
              <a:t>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不返回任何结果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[expression]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返回一个结果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当函数的</a:t>
            </a:r>
            <a:r>
              <a:rPr lang="zh-CN" altLang="en-US" b="1" dirty="0" smtClean="0">
                <a:solidFill>
                  <a:srgbClr val="0000FF"/>
                </a:solidFill>
              </a:rPr>
              <a:t>返回类型</a:t>
            </a:r>
            <a:r>
              <a:rPr lang="zh-CN" altLang="en-US" dirty="0" smtClean="0"/>
              <a:t>为 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函数体中可以不包含任何的 </a:t>
            </a: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或可以通过 </a:t>
            </a: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语句来返回控制</a:t>
            </a:r>
            <a:r>
              <a:rPr lang="zh-CN" altLang="en-US" dirty="0"/>
              <a:t>权。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当函数的</a:t>
            </a:r>
            <a:r>
              <a:rPr lang="zh-CN" altLang="en-US" b="1" dirty="0" smtClean="0">
                <a:solidFill>
                  <a:srgbClr val="0000FF"/>
                </a:solidFill>
              </a:rPr>
              <a:t>返回类型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函数体中可以通过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3399"/>
                </a:solidFill>
              </a:rPr>
              <a:t>[expression]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en-US" altLang="zh-CN" dirty="0"/>
              <a:t> </a:t>
            </a:r>
            <a:r>
              <a:rPr lang="zh-CN" altLang="en-US" dirty="0" smtClean="0"/>
              <a:t>语句来返回一个值。表达式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[expression]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的值的类型要与函数的</a:t>
            </a:r>
            <a:r>
              <a:rPr lang="zh-CN" altLang="en-US" b="1" dirty="0" smtClean="0">
                <a:solidFill>
                  <a:srgbClr val="0000FF"/>
                </a:solidFill>
              </a:rPr>
              <a:t>返回类型</a:t>
            </a:r>
            <a:r>
              <a:rPr lang="zh-CN" altLang="en-US" dirty="0" smtClean="0"/>
              <a:t>相一致。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21045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712968" cy="568863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division(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b)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返回类型 </a:t>
            </a:r>
            <a:r>
              <a:rPr lang="en-US" altLang="zh-CN" dirty="0" smtClean="0">
                <a:solidFill>
                  <a:srgbClr val="00B050"/>
                </a:solidFill>
              </a:rPr>
              <a:t>void: </a:t>
            </a:r>
            <a:r>
              <a:rPr lang="zh-CN" altLang="en-US" dirty="0" smtClean="0">
                <a:solidFill>
                  <a:srgbClr val="00B050"/>
                </a:solidFill>
              </a:rPr>
              <a:t>不返回任何结果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71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(b==0)</a:t>
            </a:r>
          </a:p>
          <a:p>
            <a:pPr indent="7143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终止函数的执行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并返回控制权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71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result = a/b;</a:t>
            </a:r>
          </a:p>
          <a:p>
            <a:pPr indent="3571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multiplication(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a,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b</a:t>
            </a:r>
            <a:r>
              <a:rPr lang="en-US" altLang="zh-CN" dirty="0" smtClean="0"/>
              <a:t>)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返回类型</a:t>
            </a:r>
            <a:r>
              <a:rPr lang="en-US" altLang="zh-CN" dirty="0" smtClean="0">
                <a:solidFill>
                  <a:srgbClr val="00B050"/>
                </a:solidFill>
              </a:rPr>
              <a:t>: double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 indent="3571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result = a*b;</a:t>
            </a:r>
          </a:p>
          <a:p>
            <a:pPr indent="3571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&lt;&lt;result&lt;&lt;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indent="3571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 smtClean="0"/>
              <a:t>result;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返回一个值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函数定义与函数调用</a:t>
            </a:r>
          </a:p>
        </p:txBody>
      </p:sp>
    </p:spTree>
    <p:extLst>
      <p:ext uri="{BB962C8B-B14F-4D97-AF65-F5344CB8AC3E}">
        <p14:creationId xmlns:p14="http://schemas.microsoft.com/office/powerpoint/2010/main" val="398077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26223</TotalTime>
  <Words>8301</Words>
  <Application>Microsoft Office PowerPoint</Application>
  <PresentationFormat>全屏显示(4:3)</PresentationFormat>
  <Paragraphs>1098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5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PresentationModel</vt:lpstr>
      <vt:lpstr>函     数</vt:lpstr>
      <vt:lpstr>本章内容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1. 函数定义与函数调用</vt:lpstr>
      <vt:lpstr>2. 函数参数传递</vt:lpstr>
      <vt:lpstr>2. 函数参数传递</vt:lpstr>
      <vt:lpstr>2. 函数参数传递</vt:lpstr>
      <vt:lpstr>2. 函数参数传递</vt:lpstr>
      <vt:lpstr>2. 函数参数传递</vt:lpstr>
      <vt:lpstr>2. 函数参数传递</vt:lpstr>
      <vt:lpstr>2. 函数参数传递</vt:lpstr>
      <vt:lpstr>2. 函数参数传递</vt:lpstr>
      <vt:lpstr>2. 函数参数传递</vt:lpstr>
      <vt:lpstr>3. 全局变量与局部变量</vt:lpstr>
      <vt:lpstr>3. 全局变量与局部变量</vt:lpstr>
      <vt:lpstr>3. 全局变量与局部变量</vt:lpstr>
      <vt:lpstr>3. 全局变量与局部变量</vt:lpstr>
      <vt:lpstr>3. 全局变量与局部变量</vt:lpstr>
      <vt:lpstr>3. 全局变量与局部变量</vt:lpstr>
      <vt:lpstr>3. 全局变量与局部变量</vt:lpstr>
      <vt:lpstr>3. 全局变量与局部变量</vt:lpstr>
      <vt:lpstr>3. 全局变量与局部变量</vt:lpstr>
      <vt:lpstr>3. 全局变量与局部变量</vt:lpstr>
      <vt:lpstr>3. 全局变量与局部变量</vt:lpstr>
      <vt:lpstr>函数调用机制</vt:lpstr>
      <vt:lpstr>函数调用机制</vt:lpstr>
      <vt:lpstr>4. 递归函数</vt:lpstr>
      <vt:lpstr>4. 递归函数</vt:lpstr>
      <vt:lpstr>4. 递归函数</vt:lpstr>
      <vt:lpstr>4. 递归函数</vt:lpstr>
      <vt:lpstr>4. 递归函数</vt:lpstr>
      <vt:lpstr>4. 递归函数</vt:lpstr>
      <vt:lpstr>4. 递归函数</vt:lpstr>
      <vt:lpstr>4. 递归函数</vt:lpstr>
      <vt:lpstr>4. 递归函数</vt:lpstr>
      <vt:lpstr>5. inline 函数</vt:lpstr>
      <vt:lpstr>5. inline 函数</vt:lpstr>
      <vt:lpstr>5. inline 函数</vt:lpstr>
      <vt:lpstr>5. inline 函数</vt:lpstr>
      <vt:lpstr>5. inline 函数</vt:lpstr>
      <vt:lpstr>5. inline 函数</vt:lpstr>
      <vt:lpstr>5. inline 函数</vt:lpstr>
      <vt:lpstr>6. 重载函数</vt:lpstr>
      <vt:lpstr>6. 重载函数</vt:lpstr>
      <vt:lpstr>6. 重载函数</vt:lpstr>
      <vt:lpstr>6. 重载函数</vt:lpstr>
      <vt:lpstr>6. 重载函数</vt:lpstr>
      <vt:lpstr>7. 函数默认参数</vt:lpstr>
      <vt:lpstr>7. 函数默认参数</vt:lpstr>
      <vt:lpstr>7. 函数默认参数</vt:lpstr>
      <vt:lpstr>7. 函数默认参数</vt:lpstr>
      <vt:lpstr>8. 尾置返回类型</vt:lpstr>
      <vt:lpstr>C++标准库函数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1359</cp:revision>
  <cp:lastPrinted>2015-01-14T13:07:52Z</cp:lastPrinted>
  <dcterms:created xsi:type="dcterms:W3CDTF">2014-02-27T13:03:11Z</dcterms:created>
  <dcterms:modified xsi:type="dcterms:W3CDTF">2018-09-19T07:29:24Z</dcterms:modified>
</cp:coreProperties>
</file>