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56" r:id="rId2"/>
    <p:sldId id="257" r:id="rId3"/>
    <p:sldId id="258" r:id="rId4"/>
    <p:sldId id="259" r:id="rId5"/>
    <p:sldId id="260" r:id="rId6"/>
    <p:sldId id="261" r:id="rId7"/>
    <p:sldId id="262" r:id="rId8"/>
    <p:sldId id="263" r:id="rId9"/>
    <p:sldId id="264" r:id="rId10"/>
    <p:sldId id="326" r:id="rId11"/>
    <p:sldId id="328"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1" r:id="rId38"/>
    <p:sldId id="290" r:id="rId39"/>
    <p:sldId id="292" r:id="rId40"/>
    <p:sldId id="293" r:id="rId41"/>
    <p:sldId id="294" r:id="rId42"/>
    <p:sldId id="296" r:id="rId43"/>
    <p:sldId id="295" r:id="rId44"/>
    <p:sldId id="297" r:id="rId45"/>
    <p:sldId id="324" r:id="rId46"/>
    <p:sldId id="298" r:id="rId47"/>
    <p:sldId id="299" r:id="rId48"/>
    <p:sldId id="301" r:id="rId49"/>
    <p:sldId id="302" r:id="rId50"/>
    <p:sldId id="300" r:id="rId51"/>
    <p:sldId id="303" r:id="rId52"/>
    <p:sldId id="304" r:id="rId53"/>
    <p:sldId id="305" r:id="rId54"/>
    <p:sldId id="306" r:id="rId55"/>
    <p:sldId id="307" r:id="rId56"/>
    <p:sldId id="308" r:id="rId57"/>
    <p:sldId id="309" r:id="rId58"/>
    <p:sldId id="310" r:id="rId59"/>
    <p:sldId id="311" r:id="rId60"/>
    <p:sldId id="325" r:id="rId61"/>
    <p:sldId id="312" r:id="rId62"/>
    <p:sldId id="313" r:id="rId63"/>
    <p:sldId id="314" r:id="rId64"/>
    <p:sldId id="316" r:id="rId65"/>
    <p:sldId id="315" r:id="rId66"/>
    <p:sldId id="317" r:id="rId67"/>
    <p:sldId id="318" r:id="rId68"/>
    <p:sldId id="319" r:id="rId69"/>
    <p:sldId id="320" r:id="rId70"/>
    <p:sldId id="321" r:id="rId71"/>
    <p:sldId id="322" r:id="rId72"/>
    <p:sldId id="323"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99"/>
    <a:srgbClr val="FF0000"/>
    <a:srgbClr val="F79928"/>
    <a:srgbClr val="00FF00"/>
    <a:srgbClr val="F799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5161" autoAdjust="0"/>
  </p:normalViewPr>
  <p:slideViewPr>
    <p:cSldViewPr>
      <p:cViewPr varScale="1">
        <p:scale>
          <a:sx n="111" d="100"/>
          <a:sy n="111" d="100"/>
        </p:scale>
        <p:origin x="1224" y="108"/>
      </p:cViewPr>
      <p:guideLst>
        <p:guide orient="horz" pos="2160"/>
        <p:guide pos="2880"/>
      </p:guideLst>
    </p:cSldViewPr>
  </p:slideViewPr>
  <p:notesTextViewPr>
    <p:cViewPr>
      <p:scale>
        <a:sx n="3" d="2"/>
        <a:sy n="3" d="2"/>
      </p:scale>
      <p:origin x="0" y="0"/>
    </p:cViewPr>
  </p:notesTextViewPr>
  <p:notesViewPr>
    <p:cSldViewPr>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4FB98-12F8-42D0-BD22-3E79A7A5EBCD}" type="datetimeFigureOut">
              <a:rPr lang="zh-CN" altLang="en-US" smtClean="0"/>
              <a:t>2018/9/20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C75FF-108E-4E14-899A-0964B7DE7002}" type="slidenum">
              <a:rPr lang="zh-CN" altLang="en-US" smtClean="0"/>
              <a:t>‹#›</a:t>
            </a:fld>
            <a:endParaRPr lang="zh-CN" altLang="en-US"/>
          </a:p>
        </p:txBody>
      </p:sp>
    </p:spTree>
    <p:extLst>
      <p:ext uri="{BB962C8B-B14F-4D97-AF65-F5344CB8AC3E}">
        <p14:creationId xmlns:p14="http://schemas.microsoft.com/office/powerpoint/2010/main" val="3172629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D2CAC-268A-4249-AD13-74DA1F5D8F4D}" type="datetimeFigureOut">
              <a:rPr lang="zh-CN" altLang="en-US" smtClean="0"/>
              <a:t>2018/9/20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84E63-3FB6-4D25-A608-C543CEFE0660}" type="slidenum">
              <a:rPr lang="zh-CN" altLang="en-US" smtClean="0"/>
              <a:t>‹#›</a:t>
            </a:fld>
            <a:endParaRPr lang="zh-CN" altLang="en-US"/>
          </a:p>
        </p:txBody>
      </p:sp>
    </p:spTree>
    <p:extLst>
      <p:ext uri="{BB962C8B-B14F-4D97-AF65-F5344CB8AC3E}">
        <p14:creationId xmlns:p14="http://schemas.microsoft.com/office/powerpoint/2010/main" val="123988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gradFill>
          <a:gsLst>
            <a:gs pos="53000">
              <a:schemeClr val="bg1"/>
            </a:gs>
            <a:gs pos="0">
              <a:srgbClr val="00B0F0">
                <a:alpha val="9000"/>
              </a:srgbClr>
            </a:gs>
            <a:gs pos="100000">
              <a:srgbClr val="00B0F0">
                <a:alpha val="11000"/>
              </a:srgbClr>
            </a:gs>
          </a:gsLst>
          <a:lin ang="5400000" scaled="0"/>
        </a:gra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12041"/>
            <a:ext cx="9144000" cy="2633183"/>
          </a:xfrm>
          <a:prstGeom prst="rect">
            <a:avLst/>
          </a:prstGeom>
        </p:spPr>
      </p:pic>
      <p:sp>
        <p:nvSpPr>
          <p:cNvPr id="2" name="标题 1"/>
          <p:cNvSpPr>
            <a:spLocks noGrp="1"/>
          </p:cNvSpPr>
          <p:nvPr>
            <p:ph type="ctrTitle" hasCustomPrompt="1"/>
          </p:nvPr>
        </p:nvSpPr>
        <p:spPr>
          <a:xfrm>
            <a:off x="1624136" y="3244089"/>
            <a:ext cx="5828184" cy="1470025"/>
          </a:xfrm>
        </p:spPr>
        <p:txBody>
          <a:bodyPr>
            <a:normAutofit/>
          </a:bodyPr>
          <a:lstStyle>
            <a:lvl1pPr marL="0" algn="ctr" defTabSz="914400" rtl="0" eaLnBrk="1" latinLnBrk="0" hangingPunct="1">
              <a:defRPr lang="zh-CN" altLang="en-US" sz="6000" b="1" kern="1200" baseline="0" dirty="0">
                <a:solidFill>
                  <a:srgbClr val="FFFF00"/>
                </a:solidFill>
                <a:latin typeface="Arial" panose="020B0604020202020204" pitchFamily="34" charset="0"/>
                <a:ea typeface="微软雅黑" pitchFamily="34" charset="-122"/>
                <a:cs typeface="Arial" panose="020B0604020202020204" pitchFamily="34" charset="0"/>
              </a:defRPr>
            </a:lvl1pPr>
          </a:lstStyle>
          <a:p>
            <a:r>
              <a:rPr lang="en-US" altLang="zh-CN" dirty="0" smtClean="0"/>
              <a:t>Chapter Tittle</a:t>
            </a:r>
            <a:endParaRPr lang="zh-CN" altLang="en-US" dirty="0"/>
          </a:p>
        </p:txBody>
      </p:sp>
      <p:sp>
        <p:nvSpPr>
          <p:cNvPr id="3" name="副标题 2"/>
          <p:cNvSpPr>
            <a:spLocks noGrp="1"/>
          </p:cNvSpPr>
          <p:nvPr>
            <p:ph type="subTitle" idx="1" hasCustomPrompt="1"/>
          </p:nvPr>
        </p:nvSpPr>
        <p:spPr>
          <a:xfrm>
            <a:off x="5436096" y="4828265"/>
            <a:ext cx="3528392" cy="504056"/>
          </a:xfrm>
        </p:spPr>
        <p:txBody>
          <a:bodyPr>
            <a:normAutofit/>
          </a:bodyPr>
          <a:lstStyle>
            <a:lvl1pPr marL="0" indent="0" algn="ctr">
              <a:buNone/>
              <a:defRPr lang="zh-CN" altLang="en-US" sz="4000" b="1" kern="1200" baseline="0"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Teacher Name</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323528" y="1772816"/>
            <a:ext cx="6336704" cy="623248"/>
          </a:xfrm>
          <a:prstGeom prst="rect">
            <a:avLst/>
          </a:prstGeom>
          <a:noFill/>
        </p:spPr>
        <p:txBody>
          <a:bodyPr wrap="square" lIns="68580" tIns="34290" rIns="68580" bIns="34290" rtlCol="0">
            <a:spAutoFit/>
          </a:bodyPr>
          <a:lstStyle/>
          <a:p>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《C++</a:t>
            </a:r>
            <a:r>
              <a:rPr lang="zh-CN" altLang="en-US" sz="3600" b="1" kern="1200" dirty="0" smtClean="0">
                <a:solidFill>
                  <a:srgbClr val="0070C0"/>
                </a:solidFill>
                <a:latin typeface="Arial" panose="020B0604020202020204" pitchFamily="34" charset="0"/>
                <a:ea typeface="微软雅黑" pitchFamily="34" charset="-122"/>
                <a:cs typeface="Arial" panose="020B0604020202020204" pitchFamily="34" charset="0"/>
              </a:rPr>
              <a:t>程序设计</a:t>
            </a:r>
            <a:r>
              <a:rPr lang="en-US" altLang="zh-CN" sz="3600" b="1" kern="1200" dirty="0" smtClean="0">
                <a:solidFill>
                  <a:srgbClr val="0070C0"/>
                </a:solidFill>
                <a:latin typeface="Arial" panose="020B0604020202020204" pitchFamily="34" charset="0"/>
                <a:ea typeface="微软雅黑" pitchFamily="34" charset="-122"/>
                <a:cs typeface="Arial" panose="020B0604020202020204" pitchFamily="34" charset="0"/>
              </a:rPr>
              <a:t>》</a:t>
            </a:r>
            <a:endParaRPr lang="zh-CN" altLang="en-US" sz="3600" b="1" kern="1200" dirty="0">
              <a:solidFill>
                <a:srgbClr val="0070C0"/>
              </a:solidFill>
              <a:latin typeface="Arial" panose="020B0604020202020204" pitchFamily="34" charset="0"/>
              <a:ea typeface="微软雅黑" pitchFamily="34" charset="-122"/>
              <a:cs typeface="Arial" panose="020B0604020202020204" pitchFamily="34" charset="0"/>
            </a:endParaRPr>
          </a:p>
        </p:txBody>
      </p:sp>
      <p:sp>
        <p:nvSpPr>
          <p:cNvPr id="4" name="矩形 3"/>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573"/>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1412776"/>
            <a:ext cx="9144000" cy="540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7308304" y="6556456"/>
            <a:ext cx="1835696" cy="1129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85423" y="402753"/>
            <a:ext cx="2592470" cy="581071"/>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04" y="320836"/>
            <a:ext cx="943897" cy="947054"/>
          </a:xfrm>
          <a:prstGeom prst="rect">
            <a:avLst/>
          </a:prstGeom>
        </p:spPr>
      </p:pic>
      <p:sp>
        <p:nvSpPr>
          <p:cNvPr id="17" name="文本框 16"/>
          <p:cNvSpPr txBox="1"/>
          <p:nvPr userDrawn="1"/>
        </p:nvSpPr>
        <p:spPr>
          <a:xfrm>
            <a:off x="1043608" y="960983"/>
            <a:ext cx="2952328" cy="307777"/>
          </a:xfrm>
          <a:prstGeom prst="rect">
            <a:avLst/>
          </a:prstGeom>
          <a:noFill/>
        </p:spPr>
        <p:txBody>
          <a:bodyPr wrap="square" rtlCol="0">
            <a:spAutoFit/>
          </a:bodyPr>
          <a:lstStyle/>
          <a:p>
            <a:r>
              <a:rPr lang="en-US" altLang="zh-CN" sz="1400" b="1" dirty="0" smtClean="0"/>
              <a:t>HUAIYIN</a:t>
            </a:r>
            <a:r>
              <a:rPr lang="en-US" altLang="zh-CN" sz="1400" b="1" baseline="0" dirty="0" smtClean="0"/>
              <a:t> INSTITUTE OF TECHNOLOGY</a:t>
            </a:r>
            <a:endParaRPr lang="zh-CN" altLang="en-US" sz="1400" b="1" dirty="0"/>
          </a:p>
        </p:txBody>
      </p:sp>
    </p:spTree>
    <p:extLst>
      <p:ext uri="{BB962C8B-B14F-4D97-AF65-F5344CB8AC3E}">
        <p14:creationId xmlns:p14="http://schemas.microsoft.com/office/powerpoint/2010/main" val="245390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3" name="内容占位符 2"/>
          <p:cNvSpPr>
            <a:spLocks noGrp="1"/>
          </p:cNvSpPr>
          <p:nvPr>
            <p:ph idx="1" hasCustomPrompt="1"/>
          </p:nvPr>
        </p:nvSpPr>
        <p:spPr>
          <a:xfrm>
            <a:off x="323528" y="1038743"/>
            <a:ext cx="8496944" cy="5473207"/>
          </a:xfrm>
        </p:spPr>
        <p:txBody>
          <a:bodyPr>
            <a:normAutofit/>
          </a:bodyPr>
          <a:lstStyle>
            <a:lvl1pPr marL="0" indent="0" algn="just">
              <a:lnSpc>
                <a:spcPct val="120000"/>
              </a:lnSpc>
              <a:buFontTx/>
              <a:buNone/>
              <a:defRPr sz="2400" baseline="0">
                <a:latin typeface="Arial" panose="020B0604020202020204" pitchFamily="34" charset="0"/>
                <a:ea typeface="微软雅黑" pitchFamily="34" charset="-122"/>
                <a:cs typeface="Arial" panose="020B0604020202020204" pitchFamily="34" charset="0"/>
              </a:defRPr>
            </a:lvl1pPr>
            <a:lvl2pPr marL="457200" indent="0" algn="just">
              <a:buFontTx/>
              <a:buNone/>
              <a:defRPr sz="2400">
                <a:latin typeface="Times New Roman" pitchFamily="18" charset="0"/>
                <a:ea typeface="微软雅黑" pitchFamily="34" charset="-122"/>
                <a:cs typeface="Times New Roman" pitchFamily="18" charset="0"/>
              </a:defRPr>
            </a:lvl2pPr>
            <a:lvl3pPr marL="914400" indent="0" algn="just">
              <a:buFontTx/>
              <a:buNone/>
              <a:defRPr sz="2400">
                <a:latin typeface="Times New Roman" pitchFamily="18" charset="0"/>
                <a:ea typeface="微软雅黑" pitchFamily="34" charset="-122"/>
                <a:cs typeface="Times New Roman" pitchFamily="18" charset="0"/>
              </a:defRPr>
            </a:lvl3pPr>
            <a:lvl4pPr marL="1371600" indent="0" algn="just">
              <a:buFontTx/>
              <a:buNone/>
              <a:defRPr sz="2400">
                <a:latin typeface="Times New Roman" pitchFamily="18" charset="0"/>
                <a:ea typeface="微软雅黑" pitchFamily="34" charset="-122"/>
                <a:cs typeface="Times New Roman" pitchFamily="18" charset="0"/>
              </a:defRPr>
            </a:lvl4pPr>
            <a:lvl5pPr marL="1828800" indent="0" algn="just">
              <a:buFontTx/>
              <a:buNone/>
              <a:defRPr sz="2400">
                <a:latin typeface="Times New Roman" pitchFamily="18" charset="0"/>
                <a:ea typeface="微软雅黑" pitchFamily="34" charset="-122"/>
                <a:cs typeface="Times New Roman" pitchFamily="18" charset="0"/>
              </a:defRPr>
            </a:lvl5pPr>
          </a:lstStyle>
          <a:p>
            <a:pPr lvl="0"/>
            <a:r>
              <a:rPr lang="en-US" altLang="zh-CN" dirty="0" smtClean="0"/>
              <a:t>Insert Contents</a:t>
            </a:r>
            <a:endParaRPr lang="zh-CN" altLang="en-US" dirty="0"/>
          </a:p>
        </p:txBody>
      </p:sp>
      <p:sp>
        <p:nvSpPr>
          <p:cNvPr id="8" name="矩形 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2"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baseline="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5" name="矩形 14"/>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23528" y="1061521"/>
            <a:ext cx="4172272" cy="5450429"/>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en-US" altLang="zh-CN" dirty="0" smtClean="0"/>
              <a:t>Insert Contents</a:t>
            </a:r>
            <a:endParaRPr lang="zh-CN" altLang="en-US" dirty="0"/>
          </a:p>
        </p:txBody>
      </p:sp>
      <p:sp>
        <p:nvSpPr>
          <p:cNvPr id="4" name="内容占位符 3"/>
          <p:cNvSpPr>
            <a:spLocks noGrp="1"/>
          </p:cNvSpPr>
          <p:nvPr>
            <p:ph sz="half" idx="2" hasCustomPrompt="1"/>
          </p:nvPr>
        </p:nvSpPr>
        <p:spPr>
          <a:xfrm>
            <a:off x="4648200" y="1061521"/>
            <a:ext cx="4172272" cy="5450429"/>
          </a:xfrm>
        </p:spPr>
        <p:txBody>
          <a:bodyPr>
            <a:normAutofit/>
          </a:bodyPr>
          <a:lstStyle>
            <a:lvl1pPr marL="0" indent="0" algn="just">
              <a:lnSpc>
                <a:spcPct val="120000"/>
              </a:lnSpc>
              <a:buNone/>
              <a:defRPr lang="zh-CN" altLang="en-US" sz="2400"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800"/>
            </a:lvl6pPr>
            <a:lvl7pPr>
              <a:defRPr sz="1800"/>
            </a:lvl7pPr>
            <a:lvl8pPr>
              <a:defRPr sz="1800"/>
            </a:lvl8pPr>
            <a:lvl9pPr>
              <a:defRPr sz="1800"/>
            </a:lvl9pPr>
          </a:lstStyle>
          <a:p>
            <a:pPr marL="0" lvl="0" indent="0" algn="just" defTabSz="914400" rtl="0" eaLnBrk="1" latinLnBrk="0" hangingPunct="1">
              <a:spcBef>
                <a:spcPct val="20000"/>
              </a:spcBef>
              <a:buFont typeface="Arial" pitchFamily="34" charset="0"/>
              <a:buNone/>
            </a:pPr>
            <a:r>
              <a:rPr lang="en-US" altLang="zh-CN" dirty="0" smtClean="0"/>
              <a:t>Insert Contents</a:t>
            </a:r>
            <a:endParaRPr lang="zh-CN" altLang="en-US" dirty="0"/>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6" name="矩形 15"/>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8"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9" name="图片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0" name="矩形 19"/>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251520" y="1061046"/>
            <a:ext cx="4245868" cy="580673"/>
          </a:xfrm>
        </p:spPr>
        <p:txBody>
          <a:bodyPr anchor="b">
            <a:normAutofit/>
          </a:bodyPr>
          <a:lstStyle>
            <a:lvl1pPr marL="0" indent="0">
              <a:buNone/>
              <a:defRPr lang="zh-CN" altLang="en-US" sz="2400" b="1" kern="1200" dirty="0">
                <a:solidFill>
                  <a:schemeClr val="tx1"/>
                </a:solidFill>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ltLang="zh-CN" dirty="0" err="1" smtClean="0"/>
              <a:t>Subtittle</a:t>
            </a:r>
            <a:endParaRPr lang="zh-CN" altLang="en-US" dirty="0"/>
          </a:p>
        </p:txBody>
      </p:sp>
      <p:sp>
        <p:nvSpPr>
          <p:cNvPr id="4" name="内容占位符 3"/>
          <p:cNvSpPr>
            <a:spLocks noGrp="1"/>
          </p:cNvSpPr>
          <p:nvPr>
            <p:ph sz="half" idx="2" hasCustomPrompt="1"/>
          </p:nvPr>
        </p:nvSpPr>
        <p:spPr>
          <a:xfrm>
            <a:off x="251520" y="1692499"/>
            <a:ext cx="4245868" cy="4760838"/>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sp>
        <p:nvSpPr>
          <p:cNvPr id="5" name="文本占位符 4"/>
          <p:cNvSpPr>
            <a:spLocks noGrp="1"/>
          </p:cNvSpPr>
          <p:nvPr>
            <p:ph type="body" sz="quarter" idx="3" hasCustomPrompt="1"/>
          </p:nvPr>
        </p:nvSpPr>
        <p:spPr>
          <a:xfrm>
            <a:off x="4645025" y="1052736"/>
            <a:ext cx="4247455" cy="588983"/>
          </a:xfrm>
        </p:spPr>
        <p:txBody>
          <a:bodyPr anchor="b"/>
          <a:lstStyle>
            <a:lvl1pPr marL="0" indent="0">
              <a:buNone/>
              <a:defRPr sz="2400" b="1">
                <a:latin typeface="Arial" panose="020B0604020202020204" pitchFamily="34" charset="0"/>
                <a:ea typeface="微软雅黑" pitchFamily="34" charset="-122"/>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err="1" smtClean="0"/>
              <a:t>Subtittle</a:t>
            </a:r>
            <a:endParaRPr lang="zh-CN" altLang="en-US" dirty="0"/>
          </a:p>
        </p:txBody>
      </p:sp>
      <p:sp>
        <p:nvSpPr>
          <p:cNvPr id="6" name="内容占位符 5"/>
          <p:cNvSpPr>
            <a:spLocks noGrp="1"/>
          </p:cNvSpPr>
          <p:nvPr>
            <p:ph sz="quarter" idx="4" hasCustomPrompt="1"/>
          </p:nvPr>
        </p:nvSpPr>
        <p:spPr>
          <a:xfrm>
            <a:off x="4645025" y="1692499"/>
            <a:ext cx="4247455" cy="4760837"/>
          </a:xfrm>
        </p:spPr>
        <p:txBody>
          <a:bodyPr>
            <a:normAutofit/>
          </a:bodyPr>
          <a:lstStyle>
            <a:lvl1pPr marL="0" indent="0" algn="just">
              <a:lnSpc>
                <a:spcPct val="120000"/>
              </a:lnSpc>
              <a:buNone/>
              <a:defRPr sz="2400">
                <a:latin typeface="Arial" panose="020B0604020202020204" pitchFamily="34" charset="0"/>
                <a:ea typeface="微软雅黑" pitchFamily="34" charset="-122"/>
                <a:cs typeface="Arial" panose="020B0604020202020204" pitchFamily="34" charset="0"/>
              </a:defRPr>
            </a:lvl1pPr>
            <a:lvl2pPr marL="457200" indent="0" algn="just">
              <a:buNone/>
              <a:defRPr sz="2400">
                <a:latin typeface="微软雅黑" pitchFamily="34" charset="-122"/>
                <a:ea typeface="微软雅黑" pitchFamily="34" charset="-122"/>
              </a:defRPr>
            </a:lvl2pPr>
            <a:lvl3pPr marL="914400" indent="0" algn="just">
              <a:buNone/>
              <a:defRPr sz="2400">
                <a:latin typeface="微软雅黑" pitchFamily="34" charset="-122"/>
                <a:ea typeface="微软雅黑" pitchFamily="34" charset="-122"/>
              </a:defRPr>
            </a:lvl3pPr>
            <a:lvl4pPr marL="1371600" indent="0" algn="just">
              <a:buNone/>
              <a:defRPr sz="2400">
                <a:latin typeface="微软雅黑" pitchFamily="34" charset="-122"/>
                <a:ea typeface="微软雅黑" pitchFamily="34" charset="-122"/>
              </a:defRPr>
            </a:lvl4pPr>
            <a:lvl5pPr marL="1828800" indent="0" algn="just">
              <a:buNone/>
              <a:defRPr sz="24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en-US" altLang="zh-CN" dirty="0" smtClean="0"/>
              <a:t>Insert Contents</a:t>
            </a:r>
            <a:endParaRPr lang="zh-CN" altLang="en-US" dirty="0"/>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8" name="矩形 17"/>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20"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22" name="矩形 21"/>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850104"/>
          </a:xfrm>
          <a:prstGeom prst="rect">
            <a:avLst/>
          </a:prstGeom>
        </p:spPr>
      </p:pic>
      <p:sp>
        <p:nvSpPr>
          <p:cNvPr id="14" name="矩形 13"/>
          <p:cNvSpPr/>
          <p:nvPr userDrawn="1"/>
        </p:nvSpPr>
        <p:spPr>
          <a:xfrm>
            <a:off x="0" y="850105"/>
            <a:ext cx="9144000" cy="54006"/>
          </a:xfrm>
          <a:prstGeom prst="rect">
            <a:avLst/>
          </a:prstGeom>
          <a:solidFill>
            <a:srgbClr val="F79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737828" y="188640"/>
            <a:ext cx="6426460" cy="603067"/>
          </a:xfrm>
          <a:prstGeom prst="parallelogram">
            <a:avLst/>
          </a:prstGeom>
          <a:solidFill>
            <a:schemeClr val="bg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14400" rtl="0" eaLnBrk="1" latinLnBrk="0" hangingPunct="1">
              <a:spcBef>
                <a:spcPct val="0"/>
              </a:spcBef>
              <a:buNone/>
            </a:pPr>
            <a:endParaRPr lang="zh-CN" altLang="en-US" sz="2600" b="1" kern="1200" cap="none" spc="0" dirty="0">
              <a:ln>
                <a:noFill/>
              </a:ln>
              <a:solidFill>
                <a:srgbClr val="F7990A"/>
              </a:solidFill>
              <a:effectLst/>
              <a:latin typeface="Arial" panose="020B0604020202020204" pitchFamily="34" charset="0"/>
              <a:ea typeface="微软雅黑" pitchFamily="34" charset="-122"/>
              <a:cs typeface="Arial" panose="020B0604020202020204" pitchFamily="34" charset="0"/>
            </a:endParaRPr>
          </a:p>
        </p:txBody>
      </p:sp>
      <p:sp>
        <p:nvSpPr>
          <p:cNvPr id="16" name="标题 1"/>
          <p:cNvSpPr>
            <a:spLocks noGrp="1"/>
          </p:cNvSpPr>
          <p:nvPr>
            <p:ph type="title" hasCustomPrompt="1"/>
          </p:nvPr>
        </p:nvSpPr>
        <p:spPr>
          <a:xfrm>
            <a:off x="889248" y="242646"/>
            <a:ext cx="6275040" cy="504056"/>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800" b="1" kern="1200" cap="none" spc="0" dirty="0">
                <a:ln>
                  <a:noFill/>
                </a:ln>
                <a:solidFill>
                  <a:srgbClr val="FF0000"/>
                </a:solidFill>
                <a:effectLst/>
                <a:latin typeface="Arial" panose="020B0604020202020204" pitchFamily="34" charset="0"/>
                <a:ea typeface="微软雅黑" pitchFamily="34" charset="-122"/>
                <a:cs typeface="Arial" panose="020B0604020202020204" pitchFamily="34" charset="0"/>
              </a:defRPr>
            </a:lvl1pPr>
          </a:lstStyle>
          <a:p>
            <a:r>
              <a:rPr lang="en-US" altLang="zh-CN" dirty="0" smtClean="0"/>
              <a:t>Click Here to Edit Template</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96" y="116632"/>
            <a:ext cx="695252" cy="697577"/>
          </a:xfrm>
          <a:prstGeom prst="rect">
            <a:avLst/>
          </a:prstGeom>
        </p:spPr>
      </p:pic>
      <p:sp>
        <p:nvSpPr>
          <p:cNvPr id="18" name="矩形 17"/>
          <p:cNvSpPr/>
          <p:nvPr userDrawn="1"/>
        </p:nvSpPr>
        <p:spPr>
          <a:xfrm>
            <a:off x="0" y="6669360"/>
            <a:ext cx="9144000"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0" r:id="rId2"/>
    <p:sldLayoutId id="2147483652" r:id="rId3"/>
    <p:sldLayoutId id="2147483653" r:id="rId4"/>
    <p:sldLayoutId id="2147483654"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     组</a:t>
            </a:r>
            <a:endParaRPr lang="zh-CN" altLang="en-US" dirty="0"/>
          </a:p>
        </p:txBody>
      </p:sp>
      <p:sp>
        <p:nvSpPr>
          <p:cNvPr id="3" name="副标题 2"/>
          <p:cNvSpPr>
            <a:spLocks noGrp="1"/>
          </p:cNvSpPr>
          <p:nvPr>
            <p:ph type="subTitle" idx="1"/>
          </p:nvPr>
        </p:nvSpPr>
        <p:spPr/>
        <p:txBody>
          <a:bodyPr>
            <a:normAutofit fontScale="77500" lnSpcReduction="20000"/>
          </a:bodyPr>
          <a:lstStyle/>
          <a:p>
            <a:r>
              <a:rPr lang="zh-CN" altLang="en-US" dirty="0" smtClean="0"/>
              <a:t>主讲教师：于永涛</a:t>
            </a:r>
            <a:endParaRPr lang="zh-CN" altLang="en-US" dirty="0"/>
          </a:p>
        </p:txBody>
      </p:sp>
    </p:spTree>
    <p:extLst>
      <p:ext uri="{BB962C8B-B14F-4D97-AF65-F5344CB8AC3E}">
        <p14:creationId xmlns:p14="http://schemas.microsoft.com/office/powerpoint/2010/main" val="43815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fontScale="92500" lnSpcReduction="20000"/>
          </a:bodyPr>
          <a:lstStyle/>
          <a:p>
            <a:pPr>
              <a:spcAft>
                <a:spcPts val="600"/>
              </a:spcAft>
            </a:pPr>
            <a:r>
              <a:rPr lang="en-US" altLang="zh-CN" dirty="0" smtClean="0"/>
              <a:t>C++11</a:t>
            </a:r>
            <a:r>
              <a:rPr lang="zh-CN" altLang="en-US" dirty="0" smtClean="0"/>
              <a:t>新标准引入了</a:t>
            </a:r>
            <a:r>
              <a:rPr lang="zh-CN" altLang="en-US" b="1" dirty="0">
                <a:solidFill>
                  <a:srgbClr val="0000FF"/>
                </a:solidFill>
              </a:rPr>
              <a:t>范围</a:t>
            </a:r>
            <a:r>
              <a:rPr lang="en-US" altLang="zh-CN" b="1" dirty="0" smtClean="0">
                <a:solidFill>
                  <a:srgbClr val="0000FF"/>
                </a:solidFill>
              </a:rPr>
              <a:t>for</a:t>
            </a:r>
            <a:r>
              <a:rPr lang="zh-CN" altLang="en-US" b="1" dirty="0" smtClean="0">
                <a:solidFill>
                  <a:srgbClr val="0000FF"/>
                </a:solidFill>
              </a:rPr>
              <a:t>语句</a:t>
            </a:r>
            <a:r>
              <a:rPr lang="en-US" altLang="zh-CN" dirty="0" smtClean="0"/>
              <a:t>, </a:t>
            </a:r>
            <a:r>
              <a:rPr lang="zh-CN" altLang="en-US" dirty="0" smtClean="0"/>
              <a:t>这种语句可以遍历</a:t>
            </a:r>
            <a:r>
              <a:rPr lang="zh-CN" altLang="en-US" dirty="0" smtClean="0">
                <a:solidFill>
                  <a:srgbClr val="FF0000"/>
                </a:solidFill>
              </a:rPr>
              <a:t>容器</a:t>
            </a:r>
            <a:r>
              <a:rPr lang="zh-CN" altLang="en-US" dirty="0" smtClean="0"/>
              <a:t>或</a:t>
            </a:r>
            <a:r>
              <a:rPr lang="zh-CN" altLang="en-US" dirty="0" smtClean="0">
                <a:solidFill>
                  <a:srgbClr val="FF0000"/>
                </a:solidFill>
              </a:rPr>
              <a:t>其他序列 </a:t>
            </a:r>
            <a:r>
              <a:rPr lang="en-US" altLang="zh-CN" dirty="0" smtClean="0"/>
              <a:t>(</a:t>
            </a:r>
            <a:r>
              <a:rPr lang="zh-CN" altLang="en-US" dirty="0" smtClean="0"/>
              <a:t>例如</a:t>
            </a:r>
            <a:r>
              <a:rPr lang="en-US" altLang="zh-CN" dirty="0" smtClean="0"/>
              <a:t>: </a:t>
            </a:r>
            <a:r>
              <a:rPr lang="zh-CN" altLang="en-US" dirty="0" smtClean="0">
                <a:solidFill>
                  <a:srgbClr val="FF0000"/>
                </a:solidFill>
              </a:rPr>
              <a:t>数组</a:t>
            </a:r>
            <a:r>
              <a:rPr lang="en-US" altLang="zh-CN" dirty="0" smtClean="0"/>
              <a:t>) </a:t>
            </a:r>
            <a:r>
              <a:rPr lang="zh-CN" altLang="en-US" dirty="0" smtClean="0"/>
              <a:t>的所有元素</a:t>
            </a:r>
            <a:r>
              <a:rPr lang="zh-CN" altLang="en-US" dirty="0"/>
              <a:t>。</a:t>
            </a:r>
            <a:endParaRPr lang="en-US" altLang="zh-CN" dirty="0" smtClean="0"/>
          </a:p>
          <a:p>
            <a:r>
              <a:rPr lang="zh-CN" altLang="en-US" b="1" dirty="0" smtClean="0"/>
              <a:t>范围</a:t>
            </a:r>
            <a:r>
              <a:rPr lang="zh-CN" altLang="en-US" b="1" dirty="0" smtClean="0">
                <a:solidFill>
                  <a:srgbClr val="0000FF"/>
                </a:solidFill>
              </a:rPr>
              <a:t> </a:t>
            </a:r>
            <a:r>
              <a:rPr lang="en-US" altLang="zh-CN" b="1" dirty="0">
                <a:solidFill>
                  <a:srgbClr val="0000FF"/>
                </a:solidFill>
              </a:rPr>
              <a:t>for </a:t>
            </a:r>
            <a:r>
              <a:rPr lang="zh-CN" altLang="en-US" b="1" dirty="0" smtClean="0"/>
              <a:t>语句的格式</a:t>
            </a:r>
            <a:r>
              <a:rPr lang="en-US" altLang="zh-CN" b="1" dirty="0" smtClean="0"/>
              <a:t>:</a:t>
            </a:r>
          </a:p>
          <a:p>
            <a:pPr marL="361950" indent="449263"/>
            <a:r>
              <a:rPr lang="en-US" altLang="zh-CN" dirty="0" smtClean="0">
                <a:solidFill>
                  <a:srgbClr val="FF0000"/>
                </a:solidFill>
              </a:rPr>
              <a:t>for</a:t>
            </a:r>
            <a:r>
              <a:rPr lang="en-US" altLang="zh-CN" b="1" dirty="0" smtClean="0">
                <a:solidFill>
                  <a:srgbClr val="0000FF"/>
                </a:solidFill>
              </a:rPr>
              <a:t>(</a:t>
            </a:r>
            <a:r>
              <a:rPr lang="en-US" altLang="zh-CN" dirty="0" smtClean="0">
                <a:solidFill>
                  <a:srgbClr val="FF3399"/>
                </a:solidFill>
              </a:rPr>
              <a:t>[declaration]</a:t>
            </a:r>
            <a:r>
              <a:rPr lang="en-US" altLang="zh-CN" b="1" dirty="0" smtClean="0">
                <a:solidFill>
                  <a:srgbClr val="0000FF"/>
                </a:solidFill>
              </a:rPr>
              <a:t>:</a:t>
            </a:r>
            <a:r>
              <a:rPr lang="en-US" altLang="zh-CN" dirty="0" smtClean="0"/>
              <a:t> </a:t>
            </a:r>
            <a:r>
              <a:rPr lang="en-US" altLang="zh-CN" dirty="0" smtClean="0">
                <a:solidFill>
                  <a:srgbClr val="FF3399"/>
                </a:solidFill>
              </a:rPr>
              <a:t>[expression]</a:t>
            </a:r>
            <a:r>
              <a:rPr lang="en-US" altLang="zh-CN" b="1" dirty="0" smtClean="0">
                <a:solidFill>
                  <a:srgbClr val="0000FF"/>
                </a:solidFill>
              </a:rPr>
              <a:t>)</a:t>
            </a:r>
          </a:p>
          <a:p>
            <a:pPr marL="801688" indent="449263"/>
            <a:r>
              <a:rPr lang="en-US" altLang="zh-CN" dirty="0" smtClean="0">
                <a:solidFill>
                  <a:srgbClr val="FF3399"/>
                </a:solidFill>
              </a:rPr>
              <a:t>[statement]</a:t>
            </a:r>
            <a:endParaRPr lang="en-US" altLang="zh-CN" dirty="0">
              <a:solidFill>
                <a:srgbClr val="FF3399"/>
              </a:solidFill>
            </a:endParaRPr>
          </a:p>
          <a:p>
            <a:r>
              <a:rPr lang="zh-CN" altLang="en-US" b="1" dirty="0" smtClean="0"/>
              <a:t>说明</a:t>
            </a:r>
            <a:r>
              <a:rPr lang="en-US" altLang="zh-CN" b="1" dirty="0" smtClean="0"/>
              <a:t>:</a:t>
            </a:r>
          </a:p>
          <a:p>
            <a:pPr marL="342900" indent="-342900">
              <a:buFont typeface="Arial" panose="020B0604020202020204" pitchFamily="34" charset="0"/>
              <a:buChar char="•"/>
            </a:pPr>
            <a:r>
              <a:rPr lang="en-US" altLang="zh-CN" dirty="0">
                <a:solidFill>
                  <a:srgbClr val="FF3399"/>
                </a:solidFill>
              </a:rPr>
              <a:t>[expression</a:t>
            </a:r>
            <a:r>
              <a:rPr lang="en-US" altLang="zh-CN" dirty="0" smtClean="0">
                <a:solidFill>
                  <a:srgbClr val="FF3399"/>
                </a:solidFill>
              </a:rPr>
              <a:t>] </a:t>
            </a:r>
            <a:r>
              <a:rPr lang="zh-CN" altLang="en-US" dirty="0" smtClean="0"/>
              <a:t>表示的必须是一个</a:t>
            </a:r>
            <a:r>
              <a:rPr lang="zh-CN" altLang="en-US" b="1" dirty="0" smtClean="0">
                <a:solidFill>
                  <a:srgbClr val="0000FF"/>
                </a:solidFill>
              </a:rPr>
              <a:t>序列</a:t>
            </a:r>
            <a:r>
              <a:rPr lang="en-US" altLang="zh-CN" dirty="0" smtClean="0"/>
              <a:t>, </a:t>
            </a:r>
            <a:r>
              <a:rPr lang="zh-CN" altLang="en-US" dirty="0" smtClean="0"/>
              <a:t>比如用花括号括起来的初始值列表、</a:t>
            </a:r>
            <a:r>
              <a:rPr lang="zh-CN" altLang="en-US" b="1" dirty="0" smtClean="0">
                <a:solidFill>
                  <a:srgbClr val="0000FF"/>
                </a:solidFill>
              </a:rPr>
              <a:t>数组</a:t>
            </a:r>
            <a:r>
              <a:rPr lang="zh-CN" altLang="en-US" dirty="0" smtClean="0"/>
              <a:t>或者</a:t>
            </a:r>
            <a:r>
              <a:rPr lang="en-US" altLang="zh-CN" dirty="0" smtClean="0">
                <a:solidFill>
                  <a:srgbClr val="FF0000"/>
                </a:solidFill>
              </a:rPr>
              <a:t>vector</a:t>
            </a:r>
            <a:r>
              <a:rPr lang="zh-CN" altLang="en-US" dirty="0" smtClean="0"/>
              <a:t>或</a:t>
            </a:r>
            <a:r>
              <a:rPr lang="en-US" altLang="zh-CN" dirty="0" smtClean="0">
                <a:solidFill>
                  <a:srgbClr val="FF0000"/>
                </a:solidFill>
              </a:rPr>
              <a:t>string</a:t>
            </a:r>
            <a:r>
              <a:rPr lang="zh-CN" altLang="en-US" dirty="0" smtClean="0"/>
              <a:t>等类型的对象。</a:t>
            </a:r>
            <a:endParaRPr lang="en-US" altLang="zh-CN" dirty="0" smtClean="0"/>
          </a:p>
          <a:p>
            <a:pPr marL="342900" indent="-342900">
              <a:buFont typeface="Arial" panose="020B0604020202020204" pitchFamily="34" charset="0"/>
              <a:buChar char="•"/>
            </a:pPr>
            <a:r>
              <a:rPr lang="en-US" altLang="zh-CN" dirty="0">
                <a:solidFill>
                  <a:srgbClr val="FF3399"/>
                </a:solidFill>
              </a:rPr>
              <a:t>[declaration</a:t>
            </a:r>
            <a:r>
              <a:rPr lang="en-US" altLang="zh-CN" dirty="0" smtClean="0">
                <a:solidFill>
                  <a:srgbClr val="FF3399"/>
                </a:solidFill>
              </a:rPr>
              <a:t>] </a:t>
            </a:r>
            <a:r>
              <a:rPr lang="zh-CN" altLang="en-US" dirty="0" smtClean="0"/>
              <a:t>定义一个</a:t>
            </a:r>
            <a:r>
              <a:rPr lang="zh-CN" altLang="en-US" b="1" dirty="0" smtClean="0">
                <a:solidFill>
                  <a:srgbClr val="0000FF"/>
                </a:solidFill>
              </a:rPr>
              <a:t>变量</a:t>
            </a:r>
            <a:r>
              <a:rPr lang="en-US" altLang="zh-CN" dirty="0" smtClean="0"/>
              <a:t>, </a:t>
            </a:r>
            <a:r>
              <a:rPr lang="zh-CN" altLang="en-US" dirty="0" smtClean="0"/>
              <a:t>序列中的每个元素都得能转换成该变量的类型。确保类型相容最简单的办法是使用</a:t>
            </a:r>
            <a:r>
              <a:rPr lang="en-US" altLang="zh-CN" b="1" dirty="0" smtClean="0">
                <a:solidFill>
                  <a:srgbClr val="FF0000"/>
                </a:solidFill>
              </a:rPr>
              <a:t>auto</a:t>
            </a:r>
            <a:r>
              <a:rPr lang="zh-CN" altLang="en-US" dirty="0" smtClean="0"/>
              <a:t>类型说明符。如果需要对序列中的元素执行</a:t>
            </a:r>
            <a:r>
              <a:rPr lang="zh-CN" altLang="en-US" b="1" dirty="0" smtClean="0">
                <a:solidFill>
                  <a:srgbClr val="0000FF"/>
                </a:solidFill>
              </a:rPr>
              <a:t>写操作</a:t>
            </a:r>
            <a:r>
              <a:rPr lang="en-US" altLang="zh-CN" dirty="0" smtClean="0"/>
              <a:t>, </a:t>
            </a:r>
            <a:r>
              <a:rPr lang="zh-CN" altLang="en-US" dirty="0" smtClean="0"/>
              <a:t>循环变量必须声明成</a:t>
            </a:r>
            <a:r>
              <a:rPr lang="zh-CN" altLang="en-US" b="1" dirty="0" smtClean="0">
                <a:solidFill>
                  <a:srgbClr val="0000FF"/>
                </a:solidFill>
              </a:rPr>
              <a:t>引用类型</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每次迭代</a:t>
            </a:r>
            <a:r>
              <a:rPr lang="zh-CN" altLang="en-US" dirty="0" smtClean="0"/>
              <a:t>都会重新定义循环控制变量</a:t>
            </a:r>
            <a:r>
              <a:rPr lang="en-US" altLang="zh-CN" dirty="0" smtClean="0"/>
              <a:t>, </a:t>
            </a:r>
            <a:r>
              <a:rPr lang="zh-CN" altLang="en-US" dirty="0" smtClean="0"/>
              <a:t>并将其初始化成序列中的</a:t>
            </a:r>
            <a:r>
              <a:rPr lang="zh-CN" altLang="en-US" b="1" dirty="0" smtClean="0">
                <a:solidFill>
                  <a:srgbClr val="0000FF"/>
                </a:solidFill>
              </a:rPr>
              <a:t>下一个值</a:t>
            </a:r>
            <a:r>
              <a:rPr lang="zh-CN" altLang="en-US" dirty="0" smtClean="0"/>
              <a:t>。所有元素都处理完毕后循环终止。</a:t>
            </a:r>
            <a:endParaRPr lang="en-US" altLang="zh-CN" dirty="0" smtClean="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矩形标注 3"/>
          <p:cNvSpPr/>
          <p:nvPr/>
        </p:nvSpPr>
        <p:spPr>
          <a:xfrm>
            <a:off x="3707904" y="2852936"/>
            <a:ext cx="1260140" cy="504056"/>
          </a:xfrm>
          <a:prstGeom prst="wedgeRectCallout">
            <a:avLst>
              <a:gd name="adj1" fmla="val -86995"/>
              <a:gd name="adj2" fmla="val -9649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冒号</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2102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Autofit/>
          </a:bodyPr>
          <a:lstStyle/>
          <a:p>
            <a:pPr>
              <a:lnSpc>
                <a:spcPct val="100000"/>
              </a:lnSpc>
              <a:spcBef>
                <a:spcPts val="0"/>
              </a:spcBef>
            </a:pPr>
            <a:r>
              <a:rPr lang="en-US" altLang="zh-CN" dirty="0">
                <a:solidFill>
                  <a:srgbClr val="FF3399"/>
                </a:solidFill>
              </a:rPr>
              <a:t>#include </a:t>
            </a:r>
            <a:r>
              <a:rPr lang="en-US" altLang="zh-CN" dirty="0"/>
              <a:t>&lt;</a:t>
            </a:r>
            <a:r>
              <a:rPr lang="en-US" altLang="zh-CN" dirty="0" err="1"/>
              <a:t>iostream</a:t>
            </a:r>
            <a:r>
              <a:rPr lang="en-US" altLang="zh-CN" dirty="0"/>
              <a:t>&gt;</a:t>
            </a:r>
          </a:p>
          <a:p>
            <a:pPr>
              <a:lnSpc>
                <a:spcPct val="100000"/>
              </a:lnSpc>
              <a:spcBef>
                <a:spcPts val="0"/>
              </a:spcBef>
            </a:pPr>
            <a:r>
              <a:rPr lang="en-US" altLang="zh-CN" dirty="0">
                <a:solidFill>
                  <a:srgbClr val="0000FF"/>
                </a:solidFill>
              </a:rPr>
              <a:t>using namespace </a:t>
            </a:r>
            <a:r>
              <a:rPr lang="en-US" altLang="zh-CN" dirty="0" err="1">
                <a:solidFill>
                  <a:srgbClr val="0000FF"/>
                </a:solidFill>
              </a:rPr>
              <a:t>std</a:t>
            </a:r>
            <a:r>
              <a:rPr lang="en-US" altLang="zh-CN" dirty="0"/>
              <a:t>;</a:t>
            </a:r>
          </a:p>
          <a:p>
            <a:pPr>
              <a:lnSpc>
                <a:spcPct val="100000"/>
              </a:lnSpc>
              <a:spcBef>
                <a:spcPts val="0"/>
              </a:spcBef>
            </a:pPr>
            <a:r>
              <a:rPr lang="en-US" altLang="zh-CN" dirty="0" err="1">
                <a:solidFill>
                  <a:srgbClr val="0000FF"/>
                </a:solidFill>
              </a:rPr>
              <a:t>int</a:t>
            </a:r>
            <a:r>
              <a:rPr lang="en-US" altLang="zh-CN" dirty="0">
                <a:solidFill>
                  <a:srgbClr val="0000FF"/>
                </a:solidFill>
              </a:rPr>
              <a:t> </a:t>
            </a:r>
            <a:r>
              <a:rPr lang="en-US" altLang="zh-CN" dirty="0"/>
              <a:t>main()</a:t>
            </a:r>
          </a:p>
          <a:p>
            <a:pPr>
              <a:lnSpc>
                <a:spcPct val="100000"/>
              </a:lnSpc>
              <a:spcBef>
                <a:spcPts val="0"/>
              </a:spcBef>
            </a:pPr>
            <a:r>
              <a:rPr lang="en-US" altLang="zh-CN" dirty="0"/>
              <a:t>{</a:t>
            </a:r>
          </a:p>
          <a:p>
            <a:pPr indent="361950">
              <a:lnSpc>
                <a:spcPct val="100000"/>
              </a:lnSpc>
              <a:spcBef>
                <a:spcPts val="0"/>
              </a:spcBef>
            </a:pPr>
            <a:r>
              <a:rPr lang="en-US" altLang="zh-CN" dirty="0" smtClean="0">
                <a:solidFill>
                  <a:srgbClr val="0000FF"/>
                </a:solidFill>
              </a:rPr>
              <a:t>for</a:t>
            </a:r>
            <a:r>
              <a:rPr lang="en-US" altLang="zh-CN" dirty="0" smtClean="0"/>
              <a:t> </a:t>
            </a:r>
            <a:r>
              <a:rPr lang="en-US" altLang="zh-CN" dirty="0"/>
              <a:t>(</a:t>
            </a:r>
            <a:r>
              <a:rPr lang="en-US" altLang="zh-CN" dirty="0" err="1">
                <a:solidFill>
                  <a:srgbClr val="0000FF"/>
                </a:solidFill>
              </a:rPr>
              <a:t>int</a:t>
            </a:r>
            <a:r>
              <a:rPr lang="en-US" altLang="zh-CN" dirty="0"/>
              <a:t> item </a:t>
            </a:r>
            <a:r>
              <a:rPr lang="en-US" altLang="zh-CN" b="1" dirty="0">
                <a:solidFill>
                  <a:srgbClr val="FF3399"/>
                </a:solidFill>
              </a:rPr>
              <a:t>:</a:t>
            </a:r>
            <a:r>
              <a:rPr lang="en-US" altLang="zh-CN" dirty="0"/>
              <a:t> </a:t>
            </a:r>
            <a:r>
              <a:rPr lang="en-US" altLang="zh-CN" b="1" dirty="0">
                <a:solidFill>
                  <a:srgbClr val="FF3399"/>
                </a:solidFill>
              </a:rPr>
              <a:t>{</a:t>
            </a:r>
            <a:r>
              <a:rPr lang="en-US" altLang="zh-CN" dirty="0"/>
              <a:t>1, 2, 3, 4, 5, 6, 7, 8, 9, 10</a:t>
            </a:r>
            <a:r>
              <a:rPr lang="en-US" altLang="zh-CN" b="1" dirty="0" smtClean="0">
                <a:solidFill>
                  <a:srgbClr val="FF3399"/>
                </a:solidFill>
              </a:rPr>
              <a:t>}</a:t>
            </a:r>
            <a:r>
              <a:rPr lang="en-US" altLang="zh-CN" dirty="0" smtClean="0"/>
              <a:t>)  </a:t>
            </a:r>
            <a:r>
              <a:rPr lang="en-US" altLang="zh-CN" dirty="0" smtClean="0">
                <a:solidFill>
                  <a:srgbClr val="00B050"/>
                </a:solidFill>
              </a:rPr>
              <a:t>// </a:t>
            </a:r>
            <a:r>
              <a:rPr lang="zh-CN" altLang="en-US" dirty="0" smtClean="0">
                <a:solidFill>
                  <a:srgbClr val="00B050"/>
                </a:solidFill>
              </a:rPr>
              <a:t>遍历列表</a:t>
            </a:r>
            <a:endParaRPr lang="en-US" altLang="zh-CN" dirty="0">
              <a:solidFill>
                <a:srgbClr val="00B050"/>
              </a:solidFill>
            </a:endParaRPr>
          </a:p>
          <a:p>
            <a:pPr indent="715963">
              <a:lnSpc>
                <a:spcPct val="100000"/>
              </a:lnSpc>
              <a:spcBef>
                <a:spcPts val="0"/>
              </a:spcBef>
            </a:pPr>
            <a:r>
              <a:rPr lang="en-US" altLang="zh-CN" dirty="0" err="1" smtClean="0"/>
              <a:t>cout</a:t>
            </a:r>
            <a:r>
              <a:rPr lang="en-US" altLang="zh-CN" dirty="0" smtClean="0"/>
              <a:t> </a:t>
            </a:r>
            <a:r>
              <a:rPr lang="en-US" altLang="zh-CN" dirty="0"/>
              <a:t>&lt;&lt; item &lt;&lt; </a:t>
            </a:r>
            <a:r>
              <a:rPr lang="en-US" altLang="zh-CN" dirty="0" err="1"/>
              <a:t>endl</a:t>
            </a:r>
            <a:r>
              <a:rPr lang="en-US" altLang="zh-CN" dirty="0"/>
              <a:t>;</a:t>
            </a:r>
          </a:p>
          <a:p>
            <a:pPr indent="361950">
              <a:lnSpc>
                <a:spcPct val="100000"/>
              </a:lnSpc>
              <a:spcBef>
                <a:spcPts val="0"/>
              </a:spcBef>
            </a:pPr>
            <a:r>
              <a:rPr lang="en-US" altLang="zh-CN" dirty="0" err="1" smtClean="0">
                <a:solidFill>
                  <a:srgbClr val="0000FF"/>
                </a:solidFill>
              </a:rPr>
              <a:t>int</a:t>
            </a:r>
            <a:r>
              <a:rPr lang="en-US" altLang="zh-CN" dirty="0" smtClean="0"/>
              <a:t> </a:t>
            </a:r>
            <a:r>
              <a:rPr lang="en-US" altLang="zh-CN" dirty="0"/>
              <a:t>a[10] = {1, 2, 3, 4, 5, 6, 7, 8, 9, 10};</a:t>
            </a:r>
          </a:p>
          <a:p>
            <a:pPr indent="361950">
              <a:lnSpc>
                <a:spcPct val="100000"/>
              </a:lnSpc>
              <a:spcBef>
                <a:spcPts val="0"/>
              </a:spcBef>
            </a:pPr>
            <a:r>
              <a:rPr lang="en-US" altLang="zh-CN" dirty="0" smtClean="0">
                <a:solidFill>
                  <a:srgbClr val="0000FF"/>
                </a:solidFill>
              </a:rPr>
              <a:t>for</a:t>
            </a:r>
            <a:r>
              <a:rPr lang="en-US" altLang="zh-CN" dirty="0" smtClean="0"/>
              <a:t> </a:t>
            </a:r>
            <a:r>
              <a:rPr lang="en-US" altLang="zh-CN" dirty="0"/>
              <a:t>(</a:t>
            </a:r>
            <a:r>
              <a:rPr lang="en-US" altLang="zh-CN" dirty="0" err="1">
                <a:solidFill>
                  <a:srgbClr val="0000FF"/>
                </a:solidFill>
              </a:rPr>
              <a:t>int</a:t>
            </a:r>
            <a:r>
              <a:rPr lang="en-US" altLang="zh-CN" dirty="0"/>
              <a:t> item </a:t>
            </a:r>
            <a:r>
              <a:rPr lang="en-US" altLang="zh-CN" b="1" dirty="0">
                <a:solidFill>
                  <a:srgbClr val="FF3399"/>
                </a:solidFill>
              </a:rPr>
              <a:t>:</a:t>
            </a:r>
            <a:r>
              <a:rPr lang="en-US" altLang="zh-CN" dirty="0"/>
              <a:t> a</a:t>
            </a:r>
            <a:r>
              <a:rPr lang="en-US" altLang="zh-CN" dirty="0" smtClean="0"/>
              <a:t>)                                           </a:t>
            </a:r>
            <a:r>
              <a:rPr lang="en-US" altLang="zh-CN" dirty="0" smtClean="0">
                <a:solidFill>
                  <a:srgbClr val="00B050"/>
                </a:solidFill>
              </a:rPr>
              <a:t>// </a:t>
            </a:r>
            <a:r>
              <a:rPr lang="zh-CN" altLang="en-US" dirty="0" smtClean="0">
                <a:solidFill>
                  <a:srgbClr val="00B050"/>
                </a:solidFill>
              </a:rPr>
              <a:t>遍历数组</a:t>
            </a:r>
            <a:endParaRPr lang="en-US" altLang="zh-CN" dirty="0">
              <a:solidFill>
                <a:srgbClr val="00B050"/>
              </a:solidFill>
            </a:endParaRPr>
          </a:p>
          <a:p>
            <a:pPr indent="715963">
              <a:lnSpc>
                <a:spcPct val="100000"/>
              </a:lnSpc>
              <a:spcBef>
                <a:spcPts val="0"/>
              </a:spcBef>
            </a:pPr>
            <a:r>
              <a:rPr lang="en-US" altLang="zh-CN" dirty="0" err="1" smtClean="0"/>
              <a:t>cout</a:t>
            </a:r>
            <a:r>
              <a:rPr lang="en-US" altLang="zh-CN" dirty="0" smtClean="0"/>
              <a:t> </a:t>
            </a:r>
            <a:r>
              <a:rPr lang="en-US" altLang="zh-CN" dirty="0"/>
              <a:t>&lt;&lt; item &lt;&lt; </a:t>
            </a:r>
            <a:r>
              <a:rPr lang="en-US" altLang="zh-CN" dirty="0" err="1"/>
              <a:t>endl</a:t>
            </a:r>
            <a:r>
              <a:rPr lang="en-US" altLang="zh-CN" dirty="0"/>
              <a:t>;</a:t>
            </a:r>
          </a:p>
          <a:p>
            <a:pPr indent="361950">
              <a:lnSpc>
                <a:spcPct val="100000"/>
              </a:lnSpc>
              <a:spcBef>
                <a:spcPts val="0"/>
              </a:spcBef>
            </a:pPr>
            <a:r>
              <a:rPr lang="en-US" altLang="zh-CN" dirty="0" smtClean="0">
                <a:solidFill>
                  <a:srgbClr val="0000FF"/>
                </a:solidFill>
              </a:rPr>
              <a:t>for </a:t>
            </a:r>
            <a:r>
              <a:rPr lang="en-US" altLang="zh-CN" dirty="0"/>
              <a:t>(</a:t>
            </a:r>
            <a:r>
              <a:rPr lang="en-US" altLang="zh-CN" dirty="0" err="1">
                <a:solidFill>
                  <a:srgbClr val="0000FF"/>
                </a:solidFill>
              </a:rPr>
              <a:t>int</a:t>
            </a:r>
            <a:r>
              <a:rPr lang="en-US" altLang="zh-CN" dirty="0">
                <a:solidFill>
                  <a:srgbClr val="0000FF"/>
                </a:solidFill>
              </a:rPr>
              <a:t> </a:t>
            </a:r>
            <a:r>
              <a:rPr lang="en-US" altLang="zh-CN" dirty="0">
                <a:solidFill>
                  <a:srgbClr val="FF0000"/>
                </a:solidFill>
              </a:rPr>
              <a:t>&amp;</a:t>
            </a:r>
            <a:r>
              <a:rPr lang="en-US" altLang="zh-CN" dirty="0"/>
              <a:t>item </a:t>
            </a:r>
            <a:r>
              <a:rPr lang="en-US" altLang="zh-CN" b="1" dirty="0">
                <a:solidFill>
                  <a:srgbClr val="FF3399"/>
                </a:solidFill>
              </a:rPr>
              <a:t>:</a:t>
            </a:r>
            <a:r>
              <a:rPr lang="en-US" altLang="zh-CN" dirty="0"/>
              <a:t> a</a:t>
            </a:r>
            <a:r>
              <a:rPr lang="en-US" altLang="zh-CN" dirty="0" smtClean="0"/>
              <a:t>)               </a:t>
            </a:r>
            <a:r>
              <a:rPr lang="en-US" altLang="zh-CN" dirty="0" smtClean="0">
                <a:solidFill>
                  <a:srgbClr val="00B050"/>
                </a:solidFill>
              </a:rPr>
              <a:t>// </a:t>
            </a:r>
            <a:r>
              <a:rPr lang="zh-CN" altLang="en-US" dirty="0" smtClean="0">
                <a:solidFill>
                  <a:srgbClr val="00B050"/>
                </a:solidFill>
              </a:rPr>
              <a:t>通过引用修改数组元素</a:t>
            </a:r>
            <a:endParaRPr lang="en-US" altLang="zh-CN" dirty="0">
              <a:solidFill>
                <a:srgbClr val="00B050"/>
              </a:solidFill>
            </a:endParaRPr>
          </a:p>
          <a:p>
            <a:pPr indent="715963">
              <a:lnSpc>
                <a:spcPct val="100000"/>
              </a:lnSpc>
              <a:spcBef>
                <a:spcPts val="0"/>
              </a:spcBef>
            </a:pPr>
            <a:r>
              <a:rPr lang="en-US" altLang="zh-CN" dirty="0" smtClean="0"/>
              <a:t>item </a:t>
            </a:r>
            <a:r>
              <a:rPr lang="en-US" altLang="zh-CN" dirty="0"/>
              <a:t>+= 10;</a:t>
            </a:r>
          </a:p>
          <a:p>
            <a:pPr indent="361950">
              <a:lnSpc>
                <a:spcPct val="100000"/>
              </a:lnSpc>
              <a:spcBef>
                <a:spcPts val="0"/>
              </a:spcBef>
            </a:pPr>
            <a:r>
              <a:rPr lang="en-US" altLang="zh-CN" dirty="0" smtClean="0">
                <a:solidFill>
                  <a:srgbClr val="0000FF"/>
                </a:solidFill>
              </a:rPr>
              <a:t>for </a:t>
            </a:r>
            <a:r>
              <a:rPr lang="en-US" altLang="zh-CN" dirty="0"/>
              <a:t>(</a:t>
            </a:r>
            <a:r>
              <a:rPr lang="en-US" altLang="zh-CN" dirty="0">
                <a:solidFill>
                  <a:srgbClr val="FF0000"/>
                </a:solidFill>
              </a:rPr>
              <a:t>auto </a:t>
            </a:r>
            <a:r>
              <a:rPr lang="en-US" altLang="zh-CN" dirty="0"/>
              <a:t>item </a:t>
            </a:r>
            <a:r>
              <a:rPr lang="en-US" altLang="zh-CN" b="1" dirty="0">
                <a:solidFill>
                  <a:srgbClr val="FF3399"/>
                </a:solidFill>
              </a:rPr>
              <a:t>:</a:t>
            </a:r>
            <a:r>
              <a:rPr lang="en-US" altLang="zh-CN" dirty="0"/>
              <a:t> a</a:t>
            </a:r>
            <a:r>
              <a:rPr lang="en-US" altLang="zh-CN" dirty="0" smtClean="0"/>
              <a:t>)              </a:t>
            </a:r>
            <a:r>
              <a:rPr lang="en-US" altLang="zh-CN" dirty="0" smtClean="0">
                <a:solidFill>
                  <a:srgbClr val="00B050"/>
                </a:solidFill>
              </a:rPr>
              <a:t>// </a:t>
            </a:r>
            <a:r>
              <a:rPr lang="zh-CN" altLang="en-US" dirty="0" smtClean="0">
                <a:solidFill>
                  <a:srgbClr val="00B050"/>
                </a:solidFill>
              </a:rPr>
              <a:t>通过</a:t>
            </a:r>
            <a:r>
              <a:rPr lang="en-US" altLang="zh-CN" dirty="0" smtClean="0">
                <a:solidFill>
                  <a:srgbClr val="00B050"/>
                </a:solidFill>
              </a:rPr>
              <a:t>auto</a:t>
            </a:r>
            <a:r>
              <a:rPr lang="zh-CN" altLang="en-US" dirty="0" smtClean="0">
                <a:solidFill>
                  <a:srgbClr val="00B050"/>
                </a:solidFill>
              </a:rPr>
              <a:t>类型确保类型相容</a:t>
            </a:r>
            <a:endParaRPr lang="en-US" altLang="zh-CN" dirty="0">
              <a:solidFill>
                <a:srgbClr val="00B050"/>
              </a:solidFill>
            </a:endParaRPr>
          </a:p>
          <a:p>
            <a:pPr indent="715963">
              <a:lnSpc>
                <a:spcPct val="100000"/>
              </a:lnSpc>
              <a:spcBef>
                <a:spcPts val="0"/>
              </a:spcBef>
            </a:pPr>
            <a:r>
              <a:rPr lang="en-US" altLang="zh-CN" dirty="0" err="1" smtClean="0"/>
              <a:t>cout</a:t>
            </a:r>
            <a:r>
              <a:rPr lang="en-US" altLang="zh-CN" dirty="0" smtClean="0"/>
              <a:t> </a:t>
            </a:r>
            <a:r>
              <a:rPr lang="en-US" altLang="zh-CN" dirty="0"/>
              <a:t>&lt;&lt; item &lt;&lt; </a:t>
            </a:r>
            <a:r>
              <a:rPr lang="en-US" altLang="zh-CN" dirty="0" err="1"/>
              <a:t>endl</a:t>
            </a:r>
            <a:r>
              <a:rPr lang="en-US" altLang="zh-CN" dirty="0"/>
              <a:t>;</a:t>
            </a:r>
          </a:p>
          <a:p>
            <a:pPr indent="361950">
              <a:lnSpc>
                <a:spcPct val="100000"/>
              </a:lnSpc>
              <a:spcBef>
                <a:spcPts val="0"/>
              </a:spcBef>
            </a:pPr>
            <a:r>
              <a:rPr lang="en-US" altLang="zh-CN" dirty="0" smtClean="0">
                <a:solidFill>
                  <a:srgbClr val="0000FF"/>
                </a:solidFill>
              </a:rPr>
              <a:t>return</a:t>
            </a:r>
            <a:r>
              <a:rPr lang="en-US" altLang="zh-CN" dirty="0" smtClean="0"/>
              <a:t> </a:t>
            </a:r>
            <a:r>
              <a:rPr lang="en-US" altLang="zh-CN" dirty="0"/>
              <a:t>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矩形 3"/>
          <p:cNvSpPr/>
          <p:nvPr/>
        </p:nvSpPr>
        <p:spPr>
          <a:xfrm>
            <a:off x="2411760" y="6021288"/>
            <a:ext cx="6120680"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可以使用</a:t>
            </a:r>
            <a:r>
              <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范围 </a:t>
            </a:r>
            <a:r>
              <a:rPr lang="en-US" altLang="zh-CN"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for </a:t>
            </a:r>
            <a:r>
              <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语句</a:t>
            </a: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访问和修改数组</a:t>
            </a:r>
            <a:r>
              <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元素</a:t>
            </a:r>
          </a:p>
        </p:txBody>
      </p:sp>
    </p:spTree>
    <p:extLst>
      <p:ext uri="{BB962C8B-B14F-4D97-AF65-F5344CB8AC3E}">
        <p14:creationId xmlns:p14="http://schemas.microsoft.com/office/powerpoint/2010/main" val="141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数组元素初始化</a:t>
            </a:r>
            <a:r>
              <a:rPr lang="en-US" altLang="zh-CN" sz="2800" b="1" dirty="0" smtClean="0"/>
              <a:t>:</a:t>
            </a:r>
          </a:p>
          <a:p>
            <a:pPr indent="358775">
              <a:spcAft>
                <a:spcPts val="600"/>
              </a:spcAft>
            </a:pPr>
            <a:r>
              <a:rPr lang="en-US" altLang="zh-CN" b="1" dirty="0" smtClean="0">
                <a:solidFill>
                  <a:srgbClr val="0000FF"/>
                </a:solidFill>
              </a:rPr>
              <a:t>type</a:t>
            </a:r>
            <a:r>
              <a:rPr lang="en-US" altLang="zh-CN" dirty="0" smtClean="0"/>
              <a:t> name</a:t>
            </a:r>
            <a:r>
              <a:rPr lang="en-US" altLang="zh-CN" b="1" dirty="0" smtClean="0">
                <a:solidFill>
                  <a:srgbClr val="FF0000"/>
                </a:solidFill>
              </a:rPr>
              <a:t>[</a:t>
            </a:r>
            <a:r>
              <a:rPr lang="en-US" altLang="zh-CN" dirty="0" err="1" smtClean="0">
                <a:solidFill>
                  <a:srgbClr val="FF3399"/>
                </a:solidFill>
              </a:rPr>
              <a:t>const_expression</a:t>
            </a:r>
            <a:r>
              <a:rPr lang="en-US" altLang="zh-CN" b="1" dirty="0" smtClean="0">
                <a:solidFill>
                  <a:srgbClr val="FF0000"/>
                </a:solidFill>
              </a:rPr>
              <a:t>]</a:t>
            </a:r>
            <a:r>
              <a:rPr lang="en-US" altLang="zh-CN" dirty="0" smtClean="0"/>
              <a:t> </a:t>
            </a:r>
            <a:r>
              <a:rPr lang="en-US" altLang="zh-CN" b="1" dirty="0" smtClean="0">
                <a:solidFill>
                  <a:srgbClr val="0000FF"/>
                </a:solidFill>
              </a:rPr>
              <a:t>=</a:t>
            </a:r>
            <a:r>
              <a:rPr lang="en-US" altLang="zh-CN" dirty="0" smtClean="0"/>
              <a:t> </a:t>
            </a:r>
            <a:r>
              <a:rPr lang="en-US" altLang="zh-CN" b="1" dirty="0" smtClean="0">
                <a:solidFill>
                  <a:srgbClr val="FF0000"/>
                </a:solidFill>
              </a:rPr>
              <a:t>{</a:t>
            </a:r>
            <a:r>
              <a:rPr lang="en-US" altLang="zh-CN" dirty="0" smtClean="0">
                <a:solidFill>
                  <a:srgbClr val="0000FF"/>
                </a:solidFill>
              </a:rPr>
              <a:t>cValue</a:t>
            </a:r>
            <a:r>
              <a:rPr lang="en-US" altLang="zh-CN" dirty="0" smtClean="0">
                <a:solidFill>
                  <a:srgbClr val="FF0000"/>
                </a:solidFill>
              </a:rPr>
              <a:t>1</a:t>
            </a:r>
            <a:r>
              <a:rPr lang="en-US" altLang="zh-CN" b="1" dirty="0" smtClean="0"/>
              <a:t>,</a:t>
            </a:r>
            <a:r>
              <a:rPr lang="en-US" altLang="zh-CN" dirty="0" smtClean="0"/>
              <a:t> …</a:t>
            </a:r>
            <a:r>
              <a:rPr lang="en-US" altLang="zh-CN" b="1" dirty="0" smtClean="0"/>
              <a:t>,</a:t>
            </a:r>
            <a:r>
              <a:rPr lang="en-US" altLang="zh-CN" dirty="0" smtClean="0"/>
              <a:t> </a:t>
            </a:r>
            <a:r>
              <a:rPr lang="en-US" altLang="zh-CN" dirty="0" err="1" smtClean="0">
                <a:solidFill>
                  <a:srgbClr val="0000FF"/>
                </a:solidFill>
              </a:rPr>
              <a:t>cValue</a:t>
            </a:r>
            <a:r>
              <a:rPr lang="en-US" altLang="zh-CN" i="1" dirty="0" err="1" smtClean="0">
                <a:solidFill>
                  <a:srgbClr val="FF0000"/>
                </a:solidFill>
              </a:rPr>
              <a:t>n</a:t>
            </a:r>
            <a:r>
              <a:rPr lang="en-US" altLang="zh-CN" b="1" dirty="0" smtClean="0">
                <a:solidFill>
                  <a:srgbClr val="FF0000"/>
                </a:solidFill>
              </a:rPr>
              <a:t>}</a:t>
            </a:r>
            <a:r>
              <a:rPr lang="en-US" altLang="zh-CN" dirty="0" smtClean="0"/>
              <a: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在定义数组的同时</a:t>
            </a:r>
            <a:r>
              <a:rPr lang="en-US" altLang="zh-CN" dirty="0" smtClean="0"/>
              <a:t>, </a:t>
            </a:r>
            <a:r>
              <a:rPr lang="zh-CN" altLang="en-US" dirty="0" smtClean="0"/>
              <a:t>我们可以为数组元素指定 </a:t>
            </a:r>
            <a:r>
              <a:rPr lang="zh-CN" altLang="en-US" b="1" dirty="0" smtClean="0">
                <a:solidFill>
                  <a:srgbClr val="FF0000"/>
                </a:solidFill>
              </a:rPr>
              <a:t>初始值</a:t>
            </a:r>
            <a:r>
              <a:rPr lang="zh-CN" altLang="en-US" dirty="0" smtClean="0"/>
              <a:t> </a:t>
            </a:r>
            <a:r>
              <a:rPr lang="en-US" altLang="zh-CN" dirty="0" smtClean="0"/>
              <a:t>(</a:t>
            </a:r>
            <a:r>
              <a:rPr lang="zh-CN" altLang="en-US" dirty="0" smtClean="0">
                <a:solidFill>
                  <a:srgbClr val="FF0000"/>
                </a:solidFill>
              </a:rPr>
              <a:t>按数组元素顺序依次进行初始化</a:t>
            </a:r>
            <a:r>
              <a:rPr lang="en-US" altLang="zh-CN" dirty="0" smtClean="0"/>
              <a:t>)</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数组元素的初始值 </a:t>
            </a:r>
            <a:r>
              <a:rPr lang="zh-CN" altLang="en-US" dirty="0" smtClean="0"/>
              <a:t>必须放在</a:t>
            </a:r>
            <a:r>
              <a:rPr lang="en-US" altLang="zh-CN" dirty="0" smtClean="0"/>
              <a:t> </a:t>
            </a:r>
            <a:r>
              <a:rPr lang="zh-CN" altLang="en-US" b="1" dirty="0" smtClean="0">
                <a:solidFill>
                  <a:srgbClr val="FF0000"/>
                </a:solidFill>
              </a:rPr>
              <a:t>一对花括号</a:t>
            </a:r>
            <a:r>
              <a:rPr lang="en-US" altLang="zh-CN" b="1" dirty="0" smtClean="0">
                <a:solidFill>
                  <a:srgbClr val="FF0000"/>
                </a:solidFill>
              </a:rPr>
              <a:t> { }</a:t>
            </a:r>
            <a:r>
              <a:rPr lang="en-US" altLang="zh-CN" b="1" dirty="0" smtClean="0"/>
              <a:t> </a:t>
            </a:r>
            <a:r>
              <a:rPr lang="zh-CN" altLang="en-US" dirty="0" smtClean="0"/>
              <a:t>中</a:t>
            </a:r>
            <a:r>
              <a:rPr lang="en-US" altLang="zh-CN" dirty="0" smtClean="0"/>
              <a:t>, </a:t>
            </a:r>
            <a:r>
              <a:rPr lang="zh-CN" altLang="en-US" dirty="0" smtClean="0"/>
              <a:t>且不同初始值之间通过 </a:t>
            </a:r>
            <a:r>
              <a:rPr lang="zh-CN" altLang="en-US" b="1" dirty="0" smtClean="0">
                <a:solidFill>
                  <a:srgbClr val="FF0000"/>
                </a:solidFill>
              </a:rPr>
              <a:t>逗号</a:t>
            </a:r>
            <a:r>
              <a:rPr lang="zh-CN" altLang="en-US" dirty="0" smtClean="0"/>
              <a:t> </a:t>
            </a:r>
            <a:r>
              <a:rPr lang="en-US" altLang="zh-CN" dirty="0" smtClean="0"/>
              <a:t>(</a:t>
            </a:r>
            <a:r>
              <a:rPr lang="en-US" altLang="zh-CN" b="1" dirty="0" smtClean="0">
                <a:solidFill>
                  <a:srgbClr val="FF0000"/>
                </a:solidFill>
              </a:rPr>
              <a:t>,</a:t>
            </a:r>
            <a:r>
              <a:rPr lang="en-US" altLang="zh-CN" dirty="0" smtClean="0"/>
              <a:t>) </a:t>
            </a:r>
            <a:r>
              <a:rPr lang="zh-CN" altLang="en-US" dirty="0" smtClean="0"/>
              <a:t>进行分隔 </a:t>
            </a:r>
            <a:r>
              <a:rPr lang="en-US" altLang="zh-CN" dirty="0" smtClean="0"/>
              <a:t>--- </a:t>
            </a:r>
            <a:r>
              <a:rPr lang="zh-CN" altLang="en-US" b="1" dirty="0" smtClean="0">
                <a:solidFill>
                  <a:srgbClr val="0000FF"/>
                </a:solidFill>
              </a:rPr>
              <a:t>列表初始化</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每一个 </a:t>
            </a:r>
            <a:r>
              <a:rPr lang="zh-CN" altLang="en-US" b="1" dirty="0" smtClean="0">
                <a:solidFill>
                  <a:srgbClr val="0000FF"/>
                </a:solidFill>
              </a:rPr>
              <a:t>初始值</a:t>
            </a:r>
            <a:r>
              <a:rPr lang="en-US" altLang="zh-CN" dirty="0" smtClean="0"/>
              <a:t> </a:t>
            </a:r>
            <a:r>
              <a:rPr lang="zh-CN" altLang="en-US" dirty="0" smtClean="0"/>
              <a:t>必须是一个 </a:t>
            </a:r>
            <a:r>
              <a:rPr lang="zh-CN" altLang="en-US" b="1" dirty="0" smtClean="0">
                <a:solidFill>
                  <a:srgbClr val="FF0000"/>
                </a:solidFill>
              </a:rPr>
              <a:t>常量表达式</a:t>
            </a:r>
            <a:r>
              <a:rPr lang="en-US" altLang="zh-CN" dirty="0" smtClean="0"/>
              <a:t>, </a:t>
            </a:r>
            <a:r>
              <a:rPr lang="zh-CN" altLang="en-US" dirty="0" smtClean="0"/>
              <a:t>能够产生一个常量结果。</a:t>
            </a:r>
            <a:endParaRPr lang="en-US" altLang="zh-CN" dirty="0" smtClean="0"/>
          </a:p>
          <a:p>
            <a:pPr marL="342900" indent="-342900">
              <a:buFont typeface="Arial" panose="020B0604020202020204" pitchFamily="34" charset="0"/>
              <a:buChar char="•"/>
            </a:pPr>
            <a:r>
              <a:rPr lang="zh-CN" altLang="en-US" dirty="0" smtClean="0"/>
              <a:t>数组元素</a:t>
            </a:r>
            <a:r>
              <a:rPr lang="zh-CN" altLang="en-US" b="1" dirty="0" smtClean="0">
                <a:solidFill>
                  <a:srgbClr val="0000FF"/>
                </a:solidFill>
              </a:rPr>
              <a:t>初始值的个数不能超过数组的维度 </a:t>
            </a:r>
            <a:r>
              <a:rPr lang="en-US" altLang="zh-CN" dirty="0" smtClean="0"/>
              <a:t>(</a:t>
            </a:r>
            <a:r>
              <a:rPr lang="zh-CN" altLang="en-US" dirty="0" smtClean="0"/>
              <a:t>不能多于数组元素的个数</a:t>
            </a:r>
            <a:r>
              <a:rPr lang="en-US" altLang="zh-CN" dirty="0" smtClean="0"/>
              <a:t>)</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204868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640960" cy="5473207"/>
          </a:xfrm>
        </p:spPr>
        <p:txBody>
          <a:bodyPr/>
          <a:lstStyle/>
          <a:p>
            <a:r>
              <a:rPr lang="zh-CN" altLang="en-US" dirty="0" smtClean="0"/>
              <a:t>例如</a:t>
            </a:r>
            <a:r>
              <a:rPr lang="en-US" altLang="zh-CN" dirty="0" smtClean="0"/>
              <a:t>:</a:t>
            </a:r>
          </a:p>
          <a:p>
            <a:r>
              <a:rPr lang="en-US" altLang="zh-CN" dirty="0" err="1" smtClean="0">
                <a:solidFill>
                  <a:srgbClr val="0000FF"/>
                </a:solidFill>
              </a:rPr>
              <a:t>int</a:t>
            </a:r>
            <a:r>
              <a:rPr lang="en-US" altLang="zh-CN" dirty="0">
                <a:solidFill>
                  <a:srgbClr val="0000FF"/>
                </a:solidFill>
              </a:rPr>
              <a:t> </a:t>
            </a:r>
            <a:r>
              <a:rPr lang="en-US" altLang="zh-CN" dirty="0"/>
              <a:t>month[12</a:t>
            </a:r>
            <a:r>
              <a:rPr lang="en-US" altLang="zh-CN" dirty="0" smtClean="0"/>
              <a:t>] </a:t>
            </a:r>
            <a:r>
              <a:rPr lang="en-US" altLang="zh-CN" dirty="0" smtClean="0">
                <a:solidFill>
                  <a:srgbClr val="0000FF"/>
                </a:solidFill>
              </a:rPr>
              <a:t>= </a:t>
            </a:r>
            <a:r>
              <a:rPr lang="en-US" altLang="zh-CN" b="1" dirty="0" smtClean="0">
                <a:solidFill>
                  <a:srgbClr val="FF0000"/>
                </a:solidFill>
              </a:rPr>
              <a:t>{</a:t>
            </a:r>
            <a:r>
              <a:rPr lang="en-US" altLang="zh-CN" dirty="0"/>
              <a:t>31</a:t>
            </a:r>
            <a:r>
              <a:rPr lang="en-US" altLang="zh-CN" b="1" dirty="0">
                <a:solidFill>
                  <a:srgbClr val="FF0000"/>
                </a:solidFill>
              </a:rPr>
              <a:t>,</a:t>
            </a:r>
            <a:r>
              <a:rPr lang="en-US" altLang="zh-CN" dirty="0"/>
              <a:t> 28</a:t>
            </a:r>
            <a:r>
              <a:rPr lang="en-US" altLang="zh-CN" b="1" dirty="0">
                <a:solidFill>
                  <a:srgbClr val="FF0000"/>
                </a:solidFill>
              </a:rPr>
              <a:t>,</a:t>
            </a:r>
            <a:r>
              <a:rPr lang="en-US" altLang="zh-CN" dirty="0">
                <a:solidFill>
                  <a:srgbClr val="FF0000"/>
                </a:solidFill>
              </a:rPr>
              <a:t> </a:t>
            </a:r>
            <a:r>
              <a:rPr lang="en-US" altLang="zh-CN" dirty="0"/>
              <a:t>31</a:t>
            </a:r>
            <a:r>
              <a:rPr lang="en-US" altLang="zh-CN" b="1" dirty="0">
                <a:solidFill>
                  <a:srgbClr val="FF0000"/>
                </a:solidFill>
              </a:rPr>
              <a:t>,</a:t>
            </a:r>
            <a:r>
              <a:rPr lang="en-US" altLang="zh-CN" dirty="0"/>
              <a:t> 30</a:t>
            </a:r>
            <a:r>
              <a:rPr lang="en-US" altLang="zh-CN" b="1" dirty="0">
                <a:solidFill>
                  <a:srgbClr val="FF0000"/>
                </a:solidFill>
              </a:rPr>
              <a:t>,</a:t>
            </a:r>
            <a:r>
              <a:rPr lang="en-US" altLang="zh-CN" dirty="0"/>
              <a:t> 31</a:t>
            </a:r>
            <a:r>
              <a:rPr lang="en-US" altLang="zh-CN" b="1" dirty="0">
                <a:solidFill>
                  <a:srgbClr val="FF0000"/>
                </a:solidFill>
              </a:rPr>
              <a:t>,</a:t>
            </a:r>
            <a:r>
              <a:rPr lang="en-US" altLang="zh-CN" dirty="0"/>
              <a:t> 30</a:t>
            </a:r>
            <a:r>
              <a:rPr lang="en-US" altLang="zh-CN" b="1" dirty="0">
                <a:solidFill>
                  <a:srgbClr val="FF0000"/>
                </a:solidFill>
              </a:rPr>
              <a:t>,</a:t>
            </a:r>
            <a:r>
              <a:rPr lang="en-US" altLang="zh-CN" dirty="0"/>
              <a:t> 31</a:t>
            </a:r>
            <a:r>
              <a:rPr lang="en-US" altLang="zh-CN" b="1" dirty="0">
                <a:solidFill>
                  <a:srgbClr val="FF0000"/>
                </a:solidFill>
              </a:rPr>
              <a:t>,</a:t>
            </a:r>
            <a:r>
              <a:rPr lang="en-US" altLang="zh-CN" dirty="0"/>
              <a:t> 31</a:t>
            </a:r>
            <a:r>
              <a:rPr lang="en-US" altLang="zh-CN" b="1" dirty="0">
                <a:solidFill>
                  <a:srgbClr val="FF0000"/>
                </a:solidFill>
              </a:rPr>
              <a:t>,</a:t>
            </a:r>
            <a:r>
              <a:rPr lang="en-US" altLang="zh-CN" dirty="0"/>
              <a:t> 30</a:t>
            </a:r>
            <a:r>
              <a:rPr lang="en-US" altLang="zh-CN" b="1" dirty="0">
                <a:solidFill>
                  <a:srgbClr val="FF0000"/>
                </a:solidFill>
              </a:rPr>
              <a:t>,</a:t>
            </a:r>
            <a:r>
              <a:rPr lang="en-US" altLang="zh-CN" dirty="0"/>
              <a:t> 31</a:t>
            </a:r>
            <a:r>
              <a:rPr lang="en-US" altLang="zh-CN" b="1" dirty="0">
                <a:solidFill>
                  <a:srgbClr val="FF0000"/>
                </a:solidFill>
              </a:rPr>
              <a:t>,</a:t>
            </a:r>
            <a:r>
              <a:rPr lang="en-US" altLang="zh-CN" dirty="0"/>
              <a:t> 30</a:t>
            </a:r>
            <a:r>
              <a:rPr lang="en-US" altLang="zh-CN" b="1" dirty="0">
                <a:solidFill>
                  <a:srgbClr val="FF0000"/>
                </a:solidFill>
              </a:rPr>
              <a:t>,</a:t>
            </a:r>
            <a:r>
              <a:rPr lang="en-US" altLang="zh-CN" dirty="0"/>
              <a:t> 31</a:t>
            </a:r>
            <a:r>
              <a:rPr lang="en-US" altLang="zh-CN" b="1" dirty="0" smtClean="0">
                <a:solidFill>
                  <a:srgbClr val="FF0000"/>
                </a:solidFill>
              </a:rPr>
              <a:t>}</a:t>
            </a:r>
            <a:r>
              <a:rPr lang="en-US" altLang="zh-CN" dirty="0" smtClean="0"/>
              <a:t>;</a:t>
            </a:r>
          </a:p>
          <a:p>
            <a:r>
              <a:rPr lang="zh-CN" altLang="en-US" dirty="0" smtClean="0"/>
              <a:t>等价于</a:t>
            </a:r>
            <a:r>
              <a:rPr lang="en-US" altLang="zh-CN" dirty="0" smtClean="0"/>
              <a:t> </a:t>
            </a:r>
          </a:p>
          <a:p>
            <a:r>
              <a:rPr lang="en-US" altLang="zh-CN" dirty="0" err="1" smtClean="0">
                <a:solidFill>
                  <a:srgbClr val="0000FF"/>
                </a:solidFill>
              </a:rPr>
              <a:t>int</a:t>
            </a:r>
            <a:r>
              <a:rPr lang="en-US" altLang="zh-CN" dirty="0" smtClean="0">
                <a:solidFill>
                  <a:srgbClr val="0000FF"/>
                </a:solidFill>
              </a:rPr>
              <a:t> </a:t>
            </a:r>
            <a:r>
              <a:rPr lang="en-US" altLang="zh-CN" dirty="0" smtClean="0"/>
              <a:t>month[12];</a:t>
            </a:r>
          </a:p>
          <a:p>
            <a:r>
              <a:rPr lang="en-US" altLang="zh-CN" dirty="0" smtClean="0"/>
              <a:t>month[0]= </a:t>
            </a:r>
            <a:r>
              <a:rPr lang="en-US" altLang="zh-CN" dirty="0"/>
              <a:t>31; </a:t>
            </a:r>
            <a:r>
              <a:rPr lang="en-US" altLang="zh-CN" dirty="0" smtClean="0"/>
              <a:t>  month[1]= 28;    month[2]= </a:t>
            </a:r>
            <a:r>
              <a:rPr lang="en-US" altLang="zh-CN" dirty="0"/>
              <a:t>31;</a:t>
            </a:r>
          </a:p>
          <a:p>
            <a:r>
              <a:rPr lang="en-US" altLang="zh-CN" dirty="0" smtClean="0"/>
              <a:t>month[3]= </a:t>
            </a:r>
            <a:r>
              <a:rPr lang="en-US" altLang="zh-CN" dirty="0"/>
              <a:t>30; </a:t>
            </a:r>
            <a:r>
              <a:rPr lang="en-US" altLang="zh-CN" dirty="0" smtClean="0"/>
              <a:t>  month[4]= </a:t>
            </a:r>
            <a:r>
              <a:rPr lang="en-US" altLang="zh-CN" dirty="0"/>
              <a:t>31; </a:t>
            </a:r>
            <a:r>
              <a:rPr lang="en-US" altLang="zh-CN" dirty="0" smtClean="0"/>
              <a:t>   month[5]= </a:t>
            </a:r>
            <a:r>
              <a:rPr lang="en-US" altLang="zh-CN" dirty="0"/>
              <a:t>30;</a:t>
            </a:r>
          </a:p>
          <a:p>
            <a:r>
              <a:rPr lang="en-US" altLang="zh-CN" dirty="0" smtClean="0"/>
              <a:t>month[6]= </a:t>
            </a:r>
            <a:r>
              <a:rPr lang="en-US" altLang="zh-CN" dirty="0"/>
              <a:t>31; </a:t>
            </a:r>
            <a:r>
              <a:rPr lang="en-US" altLang="zh-CN" dirty="0" smtClean="0"/>
              <a:t>  month[7]= </a:t>
            </a:r>
            <a:r>
              <a:rPr lang="en-US" altLang="zh-CN" dirty="0"/>
              <a:t>31;  </a:t>
            </a:r>
            <a:r>
              <a:rPr lang="en-US" altLang="zh-CN" dirty="0" smtClean="0"/>
              <a:t>  month[8]= </a:t>
            </a:r>
            <a:r>
              <a:rPr lang="en-US" altLang="zh-CN" dirty="0"/>
              <a:t>30;</a:t>
            </a:r>
          </a:p>
          <a:p>
            <a:pPr>
              <a:spcAft>
                <a:spcPts val="600"/>
              </a:spcAft>
            </a:pPr>
            <a:r>
              <a:rPr lang="en-US" altLang="zh-CN" dirty="0" smtClean="0"/>
              <a:t>month[9]= </a:t>
            </a:r>
            <a:r>
              <a:rPr lang="en-US" altLang="zh-CN" dirty="0"/>
              <a:t>31; </a:t>
            </a:r>
            <a:r>
              <a:rPr lang="en-US" altLang="zh-CN" dirty="0" smtClean="0"/>
              <a:t>  month[10]= </a:t>
            </a:r>
            <a:r>
              <a:rPr lang="en-US" altLang="zh-CN" dirty="0"/>
              <a:t>30; </a:t>
            </a:r>
            <a:r>
              <a:rPr lang="en-US" altLang="zh-CN" dirty="0" smtClean="0"/>
              <a:t> month[11]= </a:t>
            </a:r>
            <a:r>
              <a:rPr lang="en-US" altLang="zh-CN" dirty="0"/>
              <a:t>31</a:t>
            </a:r>
            <a:r>
              <a:rPr lang="en-US" altLang="zh-CN" dirty="0" smtClean="0"/>
              <a:t>;</a:t>
            </a:r>
          </a:p>
          <a:p>
            <a:pPr>
              <a:spcAft>
                <a:spcPts val="600"/>
              </a:spcAft>
            </a:pPr>
            <a:r>
              <a:rPr lang="en-US" altLang="zh-CN" dirty="0" smtClean="0">
                <a:solidFill>
                  <a:srgbClr val="0000FF"/>
                </a:solidFill>
              </a:rPr>
              <a:t>float</a:t>
            </a:r>
            <a:r>
              <a:rPr lang="en-US" altLang="zh-CN" dirty="0" smtClean="0"/>
              <a:t> score[6] </a:t>
            </a:r>
            <a:r>
              <a:rPr lang="en-US" altLang="zh-CN" dirty="0" smtClean="0">
                <a:solidFill>
                  <a:srgbClr val="0000FF"/>
                </a:solidFill>
              </a:rPr>
              <a:t>=</a:t>
            </a:r>
            <a:r>
              <a:rPr lang="en-US" altLang="zh-CN" dirty="0" smtClean="0"/>
              <a:t> </a:t>
            </a:r>
            <a:r>
              <a:rPr lang="en-US" altLang="zh-CN" b="1" dirty="0">
                <a:solidFill>
                  <a:srgbClr val="FF0000"/>
                </a:solidFill>
              </a:rPr>
              <a:t>{</a:t>
            </a:r>
            <a:r>
              <a:rPr lang="en-US" altLang="zh-CN" dirty="0"/>
              <a:t>92.5</a:t>
            </a:r>
            <a:r>
              <a:rPr lang="en-US" altLang="zh-CN" b="1" dirty="0">
                <a:solidFill>
                  <a:srgbClr val="FF0000"/>
                </a:solidFill>
              </a:rPr>
              <a:t>,</a:t>
            </a:r>
            <a:r>
              <a:rPr lang="en-US" altLang="zh-CN" dirty="0"/>
              <a:t> 90.0</a:t>
            </a:r>
            <a:r>
              <a:rPr lang="en-US" altLang="zh-CN" b="1" dirty="0">
                <a:solidFill>
                  <a:srgbClr val="FF0000"/>
                </a:solidFill>
              </a:rPr>
              <a:t>,</a:t>
            </a:r>
            <a:r>
              <a:rPr lang="en-US" altLang="zh-CN" dirty="0"/>
              <a:t> 60.5</a:t>
            </a:r>
            <a:r>
              <a:rPr lang="en-US" altLang="zh-CN" b="1" dirty="0">
                <a:solidFill>
                  <a:srgbClr val="FF0000"/>
                </a:solidFill>
              </a:rPr>
              <a:t>,</a:t>
            </a:r>
            <a:r>
              <a:rPr lang="en-US" altLang="zh-CN" dirty="0"/>
              <a:t> 85.5</a:t>
            </a:r>
            <a:r>
              <a:rPr lang="en-US" altLang="zh-CN" b="1" dirty="0">
                <a:solidFill>
                  <a:srgbClr val="FF0000"/>
                </a:solidFill>
              </a:rPr>
              <a:t>,</a:t>
            </a:r>
            <a:r>
              <a:rPr lang="en-US" altLang="zh-CN" dirty="0"/>
              <a:t> 78.0</a:t>
            </a:r>
            <a:r>
              <a:rPr lang="en-US" altLang="zh-CN" b="1" dirty="0">
                <a:solidFill>
                  <a:srgbClr val="FF0000"/>
                </a:solidFill>
              </a:rPr>
              <a:t>,</a:t>
            </a:r>
            <a:r>
              <a:rPr lang="en-US" altLang="zh-CN" dirty="0"/>
              <a:t> 100.0</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合法</a:t>
            </a:r>
            <a:endParaRPr lang="en-US" altLang="zh-CN" dirty="0" smtClean="0">
              <a:solidFill>
                <a:srgbClr val="00B050"/>
              </a:solidFill>
            </a:endParaRPr>
          </a:p>
          <a:p>
            <a:r>
              <a:rPr lang="en-US" altLang="zh-CN" dirty="0">
                <a:solidFill>
                  <a:srgbClr val="0000FF"/>
                </a:solidFill>
              </a:rPr>
              <a:t>double</a:t>
            </a:r>
            <a:r>
              <a:rPr lang="en-US" altLang="zh-CN" dirty="0"/>
              <a:t> </a:t>
            </a:r>
            <a:r>
              <a:rPr lang="en-US" altLang="zh-CN" dirty="0" err="1" smtClean="0"/>
              <a:t>num</a:t>
            </a:r>
            <a:r>
              <a:rPr lang="en-US" altLang="zh-CN" dirty="0" smtClean="0"/>
              <a:t>[6] </a:t>
            </a:r>
            <a:r>
              <a:rPr lang="en-US" altLang="zh-CN" dirty="0">
                <a:solidFill>
                  <a:srgbClr val="0000FF"/>
                </a:solidFill>
              </a:rPr>
              <a:t>=</a:t>
            </a:r>
            <a:r>
              <a:rPr lang="en-US" altLang="zh-CN" dirty="0"/>
              <a:t> </a:t>
            </a:r>
            <a:r>
              <a:rPr lang="en-US" altLang="zh-CN" b="1" dirty="0">
                <a:solidFill>
                  <a:srgbClr val="FF0000"/>
                </a:solidFill>
              </a:rPr>
              <a:t>{</a:t>
            </a:r>
            <a:r>
              <a:rPr lang="en-US" altLang="zh-CN" dirty="0" smtClean="0"/>
              <a:t>1.1</a:t>
            </a:r>
            <a:r>
              <a:rPr lang="en-US" altLang="zh-CN" b="1" dirty="0" smtClean="0">
                <a:solidFill>
                  <a:srgbClr val="FF0000"/>
                </a:solidFill>
              </a:rPr>
              <a:t>,</a:t>
            </a:r>
            <a:r>
              <a:rPr lang="en-US" altLang="zh-CN" dirty="0" smtClean="0"/>
              <a:t> 2.2</a:t>
            </a:r>
            <a:r>
              <a:rPr lang="en-US" altLang="zh-CN" b="1" dirty="0" smtClean="0">
                <a:solidFill>
                  <a:srgbClr val="FF0000"/>
                </a:solidFill>
              </a:rPr>
              <a:t>,</a:t>
            </a:r>
            <a:r>
              <a:rPr lang="en-US" altLang="zh-CN" dirty="0" smtClean="0"/>
              <a:t> 3.3</a:t>
            </a:r>
            <a:r>
              <a:rPr lang="en-US" altLang="zh-CN" b="1" dirty="0" smtClean="0">
                <a:solidFill>
                  <a:srgbClr val="FF0000"/>
                </a:solidFill>
              </a:rPr>
              <a:t>, </a:t>
            </a:r>
            <a:r>
              <a:rPr lang="en-US" altLang="zh-CN" dirty="0" smtClean="0"/>
              <a:t>4.4</a:t>
            </a:r>
            <a:r>
              <a:rPr lang="en-US" altLang="zh-CN" b="1" dirty="0" smtClean="0">
                <a:solidFill>
                  <a:srgbClr val="FF0000"/>
                </a:solidFill>
              </a:rPr>
              <a:t>,</a:t>
            </a:r>
            <a:r>
              <a:rPr lang="en-US" altLang="zh-CN" dirty="0" smtClean="0"/>
              <a:t> 5.5</a:t>
            </a:r>
            <a:r>
              <a:rPr lang="en-US" altLang="zh-CN" b="1" dirty="0" smtClean="0">
                <a:solidFill>
                  <a:srgbClr val="FF0000"/>
                </a:solidFill>
              </a:rPr>
              <a:t>,</a:t>
            </a:r>
            <a:r>
              <a:rPr lang="en-US" altLang="zh-CN" dirty="0" smtClean="0"/>
              <a:t> 6.6</a:t>
            </a:r>
            <a:r>
              <a:rPr lang="en-US" altLang="zh-CN" b="1" dirty="0" smtClean="0">
                <a:solidFill>
                  <a:srgbClr val="FF0000"/>
                </a:solidFill>
              </a:rPr>
              <a:t>,</a:t>
            </a:r>
            <a:r>
              <a:rPr lang="en-US" altLang="zh-CN" dirty="0" smtClean="0"/>
              <a:t> 7.7</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不合法</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矩形 3"/>
          <p:cNvSpPr/>
          <p:nvPr/>
        </p:nvSpPr>
        <p:spPr>
          <a:xfrm>
            <a:off x="3203848" y="2420888"/>
            <a:ext cx="3888432"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按数组元素顺序依次初始化</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7202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当</a:t>
            </a:r>
            <a:r>
              <a:rPr lang="zh-CN" altLang="en-US" b="1" dirty="0" smtClean="0">
                <a:solidFill>
                  <a:srgbClr val="FF0000"/>
                </a:solidFill>
              </a:rPr>
              <a:t>初始值的个数小于数组维度 </a:t>
            </a:r>
            <a:r>
              <a:rPr lang="en-US" altLang="zh-CN" dirty="0" smtClean="0"/>
              <a:t>(</a:t>
            </a:r>
            <a:r>
              <a:rPr lang="zh-CN" altLang="en-US" dirty="0" smtClean="0"/>
              <a:t>初始值的个数少于数组元素个数</a:t>
            </a:r>
            <a:r>
              <a:rPr lang="en-US" altLang="zh-CN" dirty="0" smtClean="0"/>
              <a:t>) </a:t>
            </a:r>
            <a:r>
              <a:rPr lang="zh-CN" altLang="en-US" dirty="0" smtClean="0"/>
              <a:t>时</a:t>
            </a:r>
            <a:r>
              <a:rPr lang="en-US" altLang="zh-CN" dirty="0" smtClean="0"/>
              <a:t>, </a:t>
            </a:r>
            <a:r>
              <a:rPr lang="zh-CN" altLang="en-US" dirty="0" smtClean="0"/>
              <a:t>前面的数组元素按顺序依次进行初始化</a:t>
            </a:r>
            <a:r>
              <a:rPr lang="en-US" altLang="zh-CN" dirty="0" smtClean="0"/>
              <a:t>, </a:t>
            </a:r>
            <a:r>
              <a:rPr lang="zh-CN" altLang="en-US" dirty="0" smtClean="0"/>
              <a:t>而后面的数组元素则被初始化为 </a:t>
            </a:r>
            <a:r>
              <a:rPr lang="en-US" altLang="zh-CN" b="1" dirty="0" smtClean="0">
                <a:solidFill>
                  <a:srgbClr val="0000FF"/>
                </a:solidFill>
              </a:rPr>
              <a:t>0</a:t>
            </a:r>
            <a:r>
              <a:rPr lang="zh-CN" altLang="en-US" dirty="0" smtClean="0"/>
              <a:t>。</a:t>
            </a:r>
            <a:endParaRPr lang="en-US" altLang="zh-CN" dirty="0" smtClean="0"/>
          </a:p>
          <a:p>
            <a:pPr>
              <a:lnSpc>
                <a:spcPct val="100000"/>
              </a:lnSpc>
            </a:pPr>
            <a:r>
              <a:rPr lang="zh-CN" altLang="en-US" dirty="0" smtClean="0"/>
              <a:t>例如</a:t>
            </a:r>
            <a:r>
              <a:rPr lang="en-US" altLang="zh-CN" dirty="0" smtClean="0"/>
              <a:t>:</a:t>
            </a:r>
          </a:p>
          <a:p>
            <a:pPr indent="357188">
              <a:lnSpc>
                <a:spcPct val="100000"/>
              </a:lnSpc>
            </a:pPr>
            <a:r>
              <a:rPr lang="en-US" altLang="zh-CN" dirty="0" err="1" smtClean="0">
                <a:solidFill>
                  <a:srgbClr val="0000FF"/>
                </a:solidFill>
              </a:rPr>
              <a:t>int</a:t>
            </a:r>
            <a:r>
              <a:rPr lang="en-US" altLang="zh-CN" dirty="0" smtClean="0"/>
              <a:t> num[5] </a:t>
            </a:r>
            <a:r>
              <a:rPr lang="en-US" altLang="zh-CN" dirty="0" smtClean="0">
                <a:solidFill>
                  <a:srgbClr val="0000FF"/>
                </a:solidFill>
              </a:rPr>
              <a:t>=</a:t>
            </a:r>
            <a:r>
              <a:rPr lang="en-US" altLang="zh-CN" dirty="0" smtClean="0"/>
              <a:t> </a:t>
            </a:r>
            <a:r>
              <a:rPr lang="en-US" altLang="zh-CN" b="1" dirty="0" smtClean="0">
                <a:solidFill>
                  <a:srgbClr val="FF0000"/>
                </a:solidFill>
              </a:rPr>
              <a:t>{</a:t>
            </a:r>
            <a:r>
              <a:rPr lang="en-US" altLang="zh-CN" dirty="0" smtClean="0"/>
              <a:t>1</a:t>
            </a:r>
            <a:r>
              <a:rPr lang="en-US" altLang="zh-CN" b="1" dirty="0" smtClean="0">
                <a:solidFill>
                  <a:srgbClr val="FF0000"/>
                </a:solidFill>
              </a:rPr>
              <a:t>,</a:t>
            </a:r>
            <a:r>
              <a:rPr lang="en-US" altLang="zh-CN" dirty="0" smtClean="0"/>
              <a:t> 2</a:t>
            </a:r>
            <a:r>
              <a:rPr lang="en-US" altLang="zh-CN" b="1" dirty="0" smtClean="0">
                <a:solidFill>
                  <a:srgbClr val="FF0000"/>
                </a:solidFill>
              </a:rPr>
              <a:t>,</a:t>
            </a:r>
            <a:r>
              <a:rPr lang="en-US" altLang="zh-CN" dirty="0" smtClean="0"/>
              <a:t> 3</a:t>
            </a:r>
            <a:r>
              <a:rPr lang="en-US" altLang="zh-CN" b="1" dirty="0" smtClean="0">
                <a:solidFill>
                  <a:srgbClr val="FF0000"/>
                </a:solidFill>
              </a:rPr>
              <a:t>}</a:t>
            </a:r>
            <a:r>
              <a:rPr lang="en-US" altLang="zh-CN" dirty="0" smtClean="0"/>
              <a:t>;</a:t>
            </a:r>
          </a:p>
          <a:p>
            <a:pPr>
              <a:lnSpc>
                <a:spcPct val="100000"/>
              </a:lnSpc>
            </a:pPr>
            <a:r>
              <a:rPr lang="zh-CN" altLang="en-US" dirty="0" smtClean="0"/>
              <a:t>等价于</a:t>
            </a:r>
            <a:endParaRPr lang="en-US" altLang="zh-CN" dirty="0" smtClean="0"/>
          </a:p>
          <a:p>
            <a:pPr indent="357188">
              <a:lnSpc>
                <a:spcPct val="100000"/>
              </a:lnSpc>
            </a:pPr>
            <a:r>
              <a:rPr lang="en-US" altLang="zh-CN" dirty="0" err="1" smtClean="0">
                <a:solidFill>
                  <a:srgbClr val="0000FF"/>
                </a:solidFill>
              </a:rPr>
              <a:t>int</a:t>
            </a:r>
            <a:r>
              <a:rPr lang="en-US" altLang="zh-CN" dirty="0" smtClean="0"/>
              <a:t> num[5] </a:t>
            </a:r>
            <a:r>
              <a:rPr lang="en-US" altLang="zh-CN" dirty="0" smtClean="0">
                <a:solidFill>
                  <a:srgbClr val="0000FF"/>
                </a:solidFill>
              </a:rPr>
              <a:t>=</a:t>
            </a:r>
            <a:r>
              <a:rPr lang="en-US" altLang="zh-CN" dirty="0" smtClean="0"/>
              <a:t> </a:t>
            </a:r>
            <a:r>
              <a:rPr lang="en-US" altLang="zh-CN" b="1" dirty="0" smtClean="0">
                <a:solidFill>
                  <a:srgbClr val="FF0000"/>
                </a:solidFill>
              </a:rPr>
              <a:t>{</a:t>
            </a:r>
            <a:r>
              <a:rPr lang="en-US" altLang="zh-CN" dirty="0" smtClean="0"/>
              <a:t>1</a:t>
            </a:r>
            <a:r>
              <a:rPr lang="en-US" altLang="zh-CN" b="1" dirty="0" smtClean="0">
                <a:solidFill>
                  <a:srgbClr val="FF0000"/>
                </a:solidFill>
              </a:rPr>
              <a:t>,</a:t>
            </a:r>
            <a:r>
              <a:rPr lang="en-US" altLang="zh-CN" dirty="0" smtClean="0"/>
              <a:t> 2</a:t>
            </a:r>
            <a:r>
              <a:rPr lang="en-US" altLang="zh-CN" b="1" dirty="0" smtClean="0">
                <a:solidFill>
                  <a:srgbClr val="FF0000"/>
                </a:solidFill>
              </a:rPr>
              <a:t>,</a:t>
            </a:r>
            <a:r>
              <a:rPr lang="en-US" altLang="zh-CN" dirty="0" smtClean="0"/>
              <a:t> 3</a:t>
            </a:r>
            <a:r>
              <a:rPr lang="en-US" altLang="zh-CN" b="1" dirty="0" smtClean="0">
                <a:solidFill>
                  <a:srgbClr val="FF0000"/>
                </a:solidFill>
              </a:rPr>
              <a:t>,</a:t>
            </a:r>
            <a:r>
              <a:rPr lang="en-US" altLang="zh-CN" dirty="0" smtClean="0"/>
              <a:t> </a:t>
            </a:r>
            <a:r>
              <a:rPr lang="en-US" altLang="zh-CN" b="1" dirty="0" smtClean="0">
                <a:solidFill>
                  <a:srgbClr val="FF3399"/>
                </a:solidFill>
              </a:rPr>
              <a:t>0</a:t>
            </a:r>
            <a:r>
              <a:rPr lang="en-US" altLang="zh-CN" b="1" dirty="0" smtClean="0">
                <a:solidFill>
                  <a:srgbClr val="FF0000"/>
                </a:solidFill>
              </a:rPr>
              <a:t>,</a:t>
            </a:r>
            <a:r>
              <a:rPr lang="en-US" altLang="zh-CN" dirty="0" smtClean="0"/>
              <a:t> </a:t>
            </a:r>
            <a:r>
              <a:rPr lang="en-US" altLang="zh-CN" b="1" dirty="0" smtClean="0">
                <a:solidFill>
                  <a:srgbClr val="FF3399"/>
                </a:solidFill>
              </a:rPr>
              <a:t>0</a:t>
            </a:r>
            <a:r>
              <a:rPr lang="en-US" altLang="zh-CN" b="1" dirty="0" smtClean="0">
                <a:solidFill>
                  <a:srgbClr val="FF0000"/>
                </a:solidFill>
              </a:rPr>
              <a:t>}</a:t>
            </a:r>
            <a:r>
              <a:rPr lang="en-US" altLang="zh-CN" dirty="0" smtClean="0"/>
              <a:t>;</a:t>
            </a:r>
          </a:p>
          <a:p>
            <a:pPr>
              <a:lnSpc>
                <a:spcPct val="100000"/>
              </a:lnSpc>
            </a:pPr>
            <a:r>
              <a:rPr lang="zh-CN" altLang="en-US" dirty="0" smtClean="0"/>
              <a:t>即</a:t>
            </a:r>
            <a:r>
              <a:rPr lang="en-US" altLang="zh-CN" dirty="0" smtClean="0"/>
              <a:t>:</a:t>
            </a:r>
          </a:p>
          <a:p>
            <a:pPr indent="358775">
              <a:lnSpc>
                <a:spcPct val="100000"/>
              </a:lnSpc>
            </a:pPr>
            <a:r>
              <a:rPr lang="en-US" altLang="zh-CN" dirty="0"/>
              <a:t>num[0] = 1</a:t>
            </a:r>
            <a:r>
              <a:rPr lang="en-US" altLang="zh-CN" dirty="0" smtClean="0"/>
              <a:t>;  </a:t>
            </a:r>
            <a:r>
              <a:rPr lang="en-US" altLang="zh-CN" dirty="0"/>
              <a:t>num[1] = 2; </a:t>
            </a:r>
            <a:r>
              <a:rPr lang="en-US" altLang="zh-CN" dirty="0" smtClean="0"/>
              <a:t> num[2</a:t>
            </a:r>
            <a:r>
              <a:rPr lang="en-US" altLang="zh-CN" dirty="0"/>
              <a:t>] = 3; </a:t>
            </a:r>
          </a:p>
          <a:p>
            <a:pPr indent="358775">
              <a:lnSpc>
                <a:spcPct val="100000"/>
              </a:lnSpc>
              <a:spcAft>
                <a:spcPts val="1800"/>
              </a:spcAft>
            </a:pPr>
            <a:r>
              <a:rPr lang="en-US" altLang="zh-CN" dirty="0"/>
              <a:t>num[</a:t>
            </a:r>
            <a:r>
              <a:rPr lang="en-US" altLang="zh-CN" dirty="0">
                <a:solidFill>
                  <a:srgbClr val="FF0000"/>
                </a:solidFill>
              </a:rPr>
              <a:t>3</a:t>
            </a:r>
            <a:r>
              <a:rPr lang="en-US" altLang="zh-CN" dirty="0"/>
              <a:t>] = </a:t>
            </a:r>
            <a:r>
              <a:rPr lang="en-US" altLang="zh-CN" b="1" dirty="0">
                <a:solidFill>
                  <a:srgbClr val="FF3399"/>
                </a:solidFill>
              </a:rPr>
              <a:t>0</a:t>
            </a:r>
            <a:r>
              <a:rPr lang="en-US" altLang="zh-CN" dirty="0"/>
              <a:t>; </a:t>
            </a:r>
            <a:r>
              <a:rPr lang="en-US" altLang="zh-CN" dirty="0" smtClean="0"/>
              <a:t> num[</a:t>
            </a:r>
            <a:r>
              <a:rPr lang="en-US" altLang="zh-CN" dirty="0" smtClean="0">
                <a:solidFill>
                  <a:srgbClr val="FF0000"/>
                </a:solidFill>
              </a:rPr>
              <a:t>4</a:t>
            </a:r>
            <a:r>
              <a:rPr lang="en-US" altLang="zh-CN" dirty="0"/>
              <a:t>] = </a:t>
            </a:r>
            <a:r>
              <a:rPr lang="en-US" altLang="zh-CN" b="1" dirty="0">
                <a:solidFill>
                  <a:srgbClr val="FF3399"/>
                </a:solidFill>
              </a:rPr>
              <a:t>0</a:t>
            </a:r>
            <a:r>
              <a:rPr lang="en-US" altLang="zh-CN" dirty="0" smtClean="0"/>
              <a:t>;     </a:t>
            </a:r>
            <a:r>
              <a:rPr lang="en-US" altLang="zh-CN" dirty="0" smtClean="0">
                <a:solidFill>
                  <a:srgbClr val="00B050"/>
                </a:solidFill>
              </a:rPr>
              <a:t>// </a:t>
            </a:r>
            <a:r>
              <a:rPr lang="zh-CN" altLang="en-US" dirty="0" smtClean="0">
                <a:solidFill>
                  <a:srgbClr val="00B050"/>
                </a:solidFill>
              </a:rPr>
              <a:t>后面的元素被初始化为 </a:t>
            </a:r>
            <a:r>
              <a:rPr lang="en-US" altLang="zh-CN" dirty="0" smtClean="0">
                <a:solidFill>
                  <a:srgbClr val="00B050"/>
                </a:solidFill>
              </a:rPr>
              <a:t>0</a:t>
            </a:r>
            <a:endParaRPr lang="en-US" altLang="zh-CN" dirty="0">
              <a:solidFill>
                <a:srgbClr val="00B050"/>
              </a:solidFill>
            </a:endParaRPr>
          </a:p>
        </p:txBody>
      </p:sp>
      <p:sp>
        <p:nvSpPr>
          <p:cNvPr id="3" name="标题 2"/>
          <p:cNvSpPr>
            <a:spLocks noGrp="1"/>
          </p:cNvSpPr>
          <p:nvPr>
            <p:ph type="title"/>
          </p:nvPr>
        </p:nvSpPr>
        <p:spPr/>
        <p:txBody>
          <a:bodyPr/>
          <a:lstStyle/>
          <a:p>
            <a:r>
              <a:rPr lang="en-US" altLang="zh-CN" dirty="0"/>
              <a:t>1. </a:t>
            </a:r>
            <a:r>
              <a:rPr lang="zh-CN" altLang="en-US" dirty="0"/>
              <a:t>一维数组</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160" y="2479202"/>
            <a:ext cx="2592288" cy="2592288"/>
          </a:xfrm>
          <a:prstGeom prst="rect">
            <a:avLst/>
          </a:prstGeom>
        </p:spPr>
      </p:pic>
      <p:sp>
        <p:nvSpPr>
          <p:cNvPr id="5" name="矩形 4"/>
          <p:cNvSpPr/>
          <p:nvPr/>
        </p:nvSpPr>
        <p:spPr>
          <a:xfrm>
            <a:off x="755576" y="5758319"/>
            <a:ext cx="4896544" cy="49066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如何将一个数组的元素全部初始化为 </a:t>
            </a:r>
            <a:r>
              <a:rPr lang="en-US" altLang="zh-CN" sz="20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a:t>
            </a:r>
            <a:r>
              <a:rPr lang="en-US" altLang="zh-CN" sz="20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endParaRPr lang="zh-CN" altLang="en-US" sz="2000" b="1"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0" y="5589240"/>
            <a:ext cx="706686" cy="706686"/>
          </a:xfrm>
          <a:prstGeom prst="rect">
            <a:avLst/>
          </a:prstGeom>
        </p:spPr>
      </p:pic>
      <p:sp>
        <p:nvSpPr>
          <p:cNvPr id="7" name="文本框 6"/>
          <p:cNvSpPr txBox="1"/>
          <p:nvPr/>
        </p:nvSpPr>
        <p:spPr>
          <a:xfrm>
            <a:off x="6012160" y="5589240"/>
            <a:ext cx="2664296" cy="907941"/>
          </a:xfrm>
          <a:prstGeom prst="rect">
            <a:avLst/>
          </a:prstGeom>
          <a:noFill/>
        </p:spPr>
        <p:txBody>
          <a:bodyPr wrap="square" rtlCol="0">
            <a:spAutoFit/>
          </a:bodyPr>
          <a:lstStyle/>
          <a:p>
            <a:pPr>
              <a:spcAft>
                <a:spcPts val="600"/>
              </a:spcAft>
            </a:pPr>
            <a:r>
              <a:rPr lang="en-US" altLang="zh-CN" sz="2400" dirty="0" err="1">
                <a:solidFill>
                  <a:srgbClr val="0000FF"/>
                </a:solidFill>
                <a:latin typeface="Arial" panose="020B0604020202020204" pitchFamily="34" charset="0"/>
                <a:ea typeface="微软雅黑" pitchFamily="34" charset="-122"/>
                <a:cs typeface="Arial" panose="020B0604020202020204" pitchFamily="34" charset="0"/>
              </a:rPr>
              <a:t>int</a:t>
            </a:r>
            <a:r>
              <a:rPr lang="en-US" altLang="zh-CN" sz="2400" dirty="0">
                <a:solidFill>
                  <a:srgbClr val="0000FF"/>
                </a:solidFill>
                <a:latin typeface="Arial" panose="020B0604020202020204" pitchFamily="34" charset="0"/>
                <a:ea typeface="微软雅黑" pitchFamily="34" charset="-122"/>
                <a:cs typeface="Arial" panose="020B0604020202020204" pitchFamily="34" charset="0"/>
              </a:rPr>
              <a:t> </a:t>
            </a:r>
            <a:r>
              <a:rPr lang="en-US" altLang="zh-CN" sz="2400" dirty="0" smtClean="0">
                <a:latin typeface="Arial" panose="020B0604020202020204" pitchFamily="34" charset="0"/>
                <a:ea typeface="微软雅黑" pitchFamily="34" charset="-122"/>
                <a:cs typeface="Arial" panose="020B0604020202020204" pitchFamily="34" charset="0"/>
              </a:rPr>
              <a:t>num[5</a:t>
            </a:r>
            <a:r>
              <a:rPr lang="en-US" altLang="zh-CN" sz="2400" dirty="0">
                <a:latin typeface="Arial" panose="020B0604020202020204" pitchFamily="34" charset="0"/>
                <a:ea typeface="微软雅黑" pitchFamily="34" charset="-122"/>
                <a:cs typeface="Arial" panose="020B0604020202020204" pitchFamily="34" charset="0"/>
              </a:rPr>
              <a:t>] = {</a:t>
            </a:r>
            <a:r>
              <a:rPr lang="en-US" altLang="zh-CN" sz="2400" b="1" dirty="0">
                <a:solidFill>
                  <a:srgbClr val="FF3399"/>
                </a:solidFill>
                <a:latin typeface="Arial" panose="020B0604020202020204" pitchFamily="34" charset="0"/>
                <a:ea typeface="微软雅黑" pitchFamily="34" charset="-122"/>
                <a:cs typeface="Arial" panose="020B0604020202020204" pitchFamily="34" charset="0"/>
              </a:rPr>
              <a:t>0</a:t>
            </a:r>
            <a:r>
              <a:rPr lang="en-US" altLang="zh-CN" sz="2400" dirty="0" smtClean="0">
                <a:latin typeface="Arial" panose="020B0604020202020204" pitchFamily="34" charset="0"/>
                <a:ea typeface="微软雅黑" pitchFamily="34" charset="-122"/>
                <a:cs typeface="Arial" panose="020B0604020202020204" pitchFamily="34" charset="0"/>
              </a:rPr>
              <a:t>};</a:t>
            </a:r>
          </a:p>
          <a:p>
            <a:r>
              <a:rPr lang="en-US" altLang="zh-CN" sz="2400" dirty="0" err="1" smtClean="0">
                <a:solidFill>
                  <a:srgbClr val="0000FF"/>
                </a:solidFill>
                <a:latin typeface="Arial" panose="020B0604020202020204" pitchFamily="34" charset="0"/>
                <a:ea typeface="微软雅黑" pitchFamily="34" charset="-122"/>
                <a:cs typeface="Arial" panose="020B0604020202020204" pitchFamily="34" charset="0"/>
              </a:rPr>
              <a:t>int</a:t>
            </a:r>
            <a:r>
              <a:rPr lang="en-US" altLang="zh-CN" sz="2400" dirty="0" smtClean="0">
                <a:solidFill>
                  <a:srgbClr val="0000FF"/>
                </a:solidFill>
                <a:latin typeface="Arial" panose="020B0604020202020204" pitchFamily="34" charset="0"/>
                <a:ea typeface="微软雅黑" pitchFamily="34" charset="-122"/>
                <a:cs typeface="Arial" panose="020B0604020202020204" pitchFamily="34" charset="0"/>
              </a:rPr>
              <a:t> </a:t>
            </a:r>
            <a:r>
              <a:rPr lang="en-US" altLang="zh-CN" sz="2400" dirty="0" err="1">
                <a:latin typeface="Arial" panose="020B0604020202020204" pitchFamily="34" charset="0"/>
                <a:ea typeface="微软雅黑" pitchFamily="34" charset="-122"/>
                <a:cs typeface="Arial" panose="020B0604020202020204" pitchFamily="34" charset="0"/>
              </a:rPr>
              <a:t>num</a:t>
            </a:r>
            <a:r>
              <a:rPr lang="en-US" altLang="zh-CN" sz="2400" dirty="0">
                <a:latin typeface="Arial" panose="020B0604020202020204" pitchFamily="34" charset="0"/>
                <a:ea typeface="微软雅黑" pitchFamily="34" charset="-122"/>
                <a:cs typeface="Arial" panose="020B0604020202020204" pitchFamily="34" charset="0"/>
              </a:rPr>
              <a:t>[5] = </a:t>
            </a:r>
            <a:r>
              <a:rPr lang="en-US" altLang="zh-CN" sz="2400" dirty="0" smtClean="0">
                <a:latin typeface="Arial" panose="020B0604020202020204" pitchFamily="34" charset="0"/>
                <a:ea typeface="微软雅黑" pitchFamily="34" charset="-122"/>
                <a:cs typeface="Arial" panose="020B0604020202020204" pitchFamily="34" charset="0"/>
              </a:rPr>
              <a:t>{</a:t>
            </a:r>
            <a:r>
              <a:rPr lang="en-US" altLang="zh-CN" sz="2400" b="1" dirty="0" smtClean="0">
                <a:solidFill>
                  <a:srgbClr val="FF3399"/>
                </a:solidFill>
                <a:latin typeface="Arial" panose="020B0604020202020204" pitchFamily="34" charset="0"/>
                <a:ea typeface="微软雅黑" pitchFamily="34" charset="-122"/>
                <a:cs typeface="Arial" panose="020B0604020202020204" pitchFamily="34" charset="0"/>
              </a:rPr>
              <a:t>  </a:t>
            </a:r>
            <a:r>
              <a:rPr lang="en-US" altLang="zh-CN" sz="2400" dirty="0" smtClean="0">
                <a:latin typeface="Arial" panose="020B0604020202020204" pitchFamily="34" charset="0"/>
                <a:ea typeface="微软雅黑" pitchFamily="34" charset="-122"/>
                <a:cs typeface="Arial" panose="020B0604020202020204" pitchFamily="34" charset="0"/>
              </a:rPr>
              <a:t>};</a:t>
            </a:r>
            <a:endParaRPr lang="en-US" altLang="zh-CN" sz="24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289254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randombar(horizontal)">
                                      <p:cBhvr>
                                        <p:cTn id="34" dur="500"/>
                                        <p:tgtEl>
                                          <p:spTgt spid="5"/>
                                        </p:tgtEl>
                                      </p:cBhvr>
                                    </p:animEffect>
                                  </p:childTnLst>
                                </p:cTn>
                              </p:par>
                              <p:par>
                                <p:cTn id="35" presetID="14"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96944" cy="5819257"/>
          </a:xfrm>
        </p:spPr>
        <p:txBody>
          <a:bodyPr>
            <a:normAutofit/>
          </a:bodyPr>
          <a:lstStyle/>
          <a:p>
            <a:r>
              <a:rPr lang="zh-CN" altLang="en-US" dirty="0" smtClean="0"/>
              <a:t>如果我们在</a:t>
            </a:r>
            <a:r>
              <a:rPr lang="zh-CN" altLang="en-US" b="1" dirty="0" smtClean="0">
                <a:solidFill>
                  <a:srgbClr val="FF0000"/>
                </a:solidFill>
              </a:rPr>
              <a:t>定义数组时未提供元素初始值</a:t>
            </a:r>
            <a:r>
              <a:rPr lang="en-US" altLang="zh-CN" dirty="0" smtClean="0"/>
              <a:t>, </a:t>
            </a:r>
            <a:r>
              <a:rPr lang="zh-CN" altLang="en-US" dirty="0" smtClean="0"/>
              <a:t>则数组元素以变量初始化同样的方式进行初始化</a:t>
            </a:r>
            <a:r>
              <a:rPr lang="en-US" altLang="zh-CN" dirty="0" smtClean="0"/>
              <a:t>:</a:t>
            </a:r>
            <a:endParaRPr lang="en-US" altLang="zh-CN" dirty="0"/>
          </a:p>
          <a:p>
            <a:pPr marL="342900" indent="-342900">
              <a:buFont typeface="Arial" panose="020B0604020202020204" pitchFamily="34" charset="0"/>
              <a:buChar char="•"/>
            </a:pPr>
            <a:r>
              <a:rPr lang="zh-CN" altLang="en-US" dirty="0" smtClean="0"/>
              <a:t>对于定义在函数体外部的基本内置类型的数组 </a:t>
            </a:r>
            <a:r>
              <a:rPr lang="en-US" altLang="zh-CN" dirty="0" smtClean="0"/>
              <a:t>(</a:t>
            </a:r>
            <a:r>
              <a:rPr lang="zh-CN" altLang="en-US" b="1" dirty="0" smtClean="0">
                <a:solidFill>
                  <a:srgbClr val="FF0000"/>
                </a:solidFill>
              </a:rPr>
              <a:t>全局数组</a:t>
            </a:r>
            <a:r>
              <a:rPr lang="en-US" altLang="zh-CN" dirty="0" smtClean="0"/>
              <a:t>), </a:t>
            </a:r>
            <a:r>
              <a:rPr lang="zh-CN" altLang="en-US" dirty="0" smtClean="0"/>
              <a:t>数组元素由编译器自动初始化为 </a:t>
            </a:r>
            <a:r>
              <a:rPr lang="en-US" altLang="zh-CN" b="1" dirty="0" smtClean="0">
                <a:solidFill>
                  <a:srgbClr val="0000FF"/>
                </a:solidFill>
              </a:rPr>
              <a:t>0</a:t>
            </a:r>
            <a:r>
              <a:rPr lang="zh-CN" altLang="en-US" dirty="0" smtClean="0"/>
              <a:t>。</a:t>
            </a:r>
            <a:r>
              <a:rPr lang="en-US" altLang="zh-CN" dirty="0" smtClean="0"/>
              <a:t> </a:t>
            </a:r>
          </a:p>
          <a:p>
            <a:pPr marL="342900" indent="-342900">
              <a:spcAft>
                <a:spcPts val="1200"/>
              </a:spcAft>
              <a:buFont typeface="Arial" panose="020B0604020202020204" pitchFamily="34" charset="0"/>
              <a:buChar char="•"/>
            </a:pPr>
            <a:r>
              <a:rPr lang="zh-CN" altLang="en-US" dirty="0" smtClean="0"/>
              <a:t>对于定义在函数体内部的基本内置类型的数组 </a:t>
            </a:r>
            <a:r>
              <a:rPr lang="en-US" altLang="zh-CN" dirty="0" smtClean="0"/>
              <a:t>(</a:t>
            </a:r>
            <a:r>
              <a:rPr lang="zh-CN" altLang="en-US" b="1" dirty="0" smtClean="0">
                <a:solidFill>
                  <a:srgbClr val="FF0000"/>
                </a:solidFill>
              </a:rPr>
              <a:t>局部数组</a:t>
            </a:r>
            <a:r>
              <a:rPr lang="en-US" altLang="zh-CN" dirty="0" smtClean="0"/>
              <a:t>), </a:t>
            </a:r>
            <a:r>
              <a:rPr lang="zh-CN" altLang="en-US" dirty="0" smtClean="0"/>
              <a:t>数组元素</a:t>
            </a:r>
            <a:r>
              <a:rPr lang="zh-CN" altLang="en-US" b="1" dirty="0" smtClean="0">
                <a:solidFill>
                  <a:srgbClr val="0000FF"/>
                </a:solidFill>
              </a:rPr>
              <a:t>不做任何初始化</a:t>
            </a:r>
            <a:r>
              <a:rPr lang="en-US" altLang="zh-CN" dirty="0" smtClean="0"/>
              <a:t>, </a:t>
            </a:r>
            <a:r>
              <a:rPr lang="zh-CN" altLang="en-US" dirty="0" smtClean="0"/>
              <a:t>数组元素的值是不可预料的。</a:t>
            </a:r>
            <a:endParaRPr lang="en-US" altLang="zh-CN" dirty="0" smtClean="0"/>
          </a:p>
          <a:p>
            <a:pPr indent="358775">
              <a:lnSpc>
                <a:spcPct val="100000"/>
              </a:lnSpc>
              <a:spcBef>
                <a:spcPts val="0"/>
              </a:spcBef>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indent="358775">
              <a:lnSpc>
                <a:spcPct val="100000"/>
              </a:lnSpc>
              <a:spcBef>
                <a:spcPts val="0"/>
              </a:spcBef>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indent="358775">
              <a:lnSpc>
                <a:spcPct val="10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array1[10];     </a:t>
            </a:r>
            <a:r>
              <a:rPr lang="en-US" altLang="zh-CN" sz="2200" dirty="0" smtClean="0">
                <a:solidFill>
                  <a:srgbClr val="00B050"/>
                </a:solidFill>
              </a:rPr>
              <a:t>// </a:t>
            </a:r>
            <a:r>
              <a:rPr lang="zh-CN" altLang="en-US" sz="2200" dirty="0" smtClean="0">
                <a:solidFill>
                  <a:srgbClr val="00B050"/>
                </a:solidFill>
              </a:rPr>
              <a:t>全局数组</a:t>
            </a:r>
            <a:r>
              <a:rPr lang="en-US" altLang="zh-CN" sz="2200" dirty="0" smtClean="0">
                <a:solidFill>
                  <a:srgbClr val="00B050"/>
                </a:solidFill>
              </a:rPr>
              <a:t>, </a:t>
            </a:r>
            <a:r>
              <a:rPr lang="zh-CN" altLang="en-US" sz="2200" dirty="0" smtClean="0">
                <a:solidFill>
                  <a:srgbClr val="00B050"/>
                </a:solidFill>
              </a:rPr>
              <a:t>元素初始化为 </a:t>
            </a:r>
            <a:r>
              <a:rPr lang="en-US" altLang="zh-CN" sz="2200" dirty="0" smtClean="0">
                <a:solidFill>
                  <a:srgbClr val="00B050"/>
                </a:solidFill>
              </a:rPr>
              <a:t>0</a:t>
            </a:r>
          </a:p>
          <a:p>
            <a:pPr indent="358775">
              <a:lnSpc>
                <a:spcPct val="100000"/>
              </a:lnSpc>
              <a:spcBef>
                <a:spcPts val="0"/>
              </a:spcBef>
            </a:pPr>
            <a:r>
              <a:rPr lang="en-US" altLang="zh-CN" sz="2200" dirty="0" err="1" smtClean="0">
                <a:solidFill>
                  <a:srgbClr val="0000FF"/>
                </a:solidFill>
              </a:rPr>
              <a:t>int</a:t>
            </a:r>
            <a:r>
              <a:rPr lang="en-US" altLang="zh-CN" sz="2200" dirty="0" smtClean="0"/>
              <a:t> main()</a:t>
            </a:r>
          </a:p>
          <a:p>
            <a:pPr indent="358775">
              <a:lnSpc>
                <a:spcPct val="100000"/>
              </a:lnSpc>
              <a:spcBef>
                <a:spcPts val="0"/>
              </a:spcBef>
            </a:pPr>
            <a:r>
              <a:rPr lang="en-US" altLang="zh-CN" sz="2200" dirty="0" smtClean="0"/>
              <a:t>{</a:t>
            </a:r>
          </a:p>
          <a:p>
            <a:pPr indent="717550">
              <a:lnSpc>
                <a:spcPct val="100000"/>
              </a:lnSpc>
              <a:spcBef>
                <a:spcPts val="0"/>
              </a:spcBef>
            </a:pPr>
            <a:r>
              <a:rPr lang="en-US" altLang="zh-CN" sz="2200" dirty="0" err="1" smtClean="0">
                <a:solidFill>
                  <a:srgbClr val="0000FF"/>
                </a:solidFill>
              </a:rPr>
              <a:t>int</a:t>
            </a:r>
            <a:r>
              <a:rPr lang="en-US" altLang="zh-CN" sz="2200" dirty="0" smtClean="0"/>
              <a:t> array2[10]; </a:t>
            </a:r>
            <a:r>
              <a:rPr lang="en-US" altLang="zh-CN" sz="2200" dirty="0" smtClean="0">
                <a:solidFill>
                  <a:srgbClr val="00B050"/>
                </a:solidFill>
              </a:rPr>
              <a:t>// </a:t>
            </a:r>
            <a:r>
              <a:rPr lang="zh-CN" altLang="en-US" sz="2200" dirty="0" smtClean="0">
                <a:solidFill>
                  <a:srgbClr val="00B050"/>
                </a:solidFill>
              </a:rPr>
              <a:t>局部数组</a:t>
            </a:r>
            <a:r>
              <a:rPr lang="en-US" altLang="zh-CN" sz="2200" dirty="0" smtClean="0">
                <a:solidFill>
                  <a:srgbClr val="00B050"/>
                </a:solidFill>
              </a:rPr>
              <a:t>, </a:t>
            </a:r>
            <a:r>
              <a:rPr lang="zh-CN" altLang="en-US" sz="2200" dirty="0" smtClean="0">
                <a:solidFill>
                  <a:srgbClr val="00B050"/>
                </a:solidFill>
              </a:rPr>
              <a:t>元素未初始化</a:t>
            </a:r>
            <a:endParaRPr lang="en-US" altLang="zh-CN" sz="2200" dirty="0" smtClean="0">
              <a:solidFill>
                <a:srgbClr val="00B050"/>
              </a:solidFill>
            </a:endParaRPr>
          </a:p>
          <a:p>
            <a:pPr indent="717550">
              <a:lnSpc>
                <a:spcPct val="100000"/>
              </a:lnSpc>
              <a:spcBef>
                <a:spcPts val="0"/>
              </a:spcBef>
            </a:pPr>
            <a:r>
              <a:rPr lang="en-US" altLang="zh-CN" sz="2200" dirty="0" smtClean="0">
                <a:solidFill>
                  <a:srgbClr val="0000FF"/>
                </a:solidFill>
              </a:rPr>
              <a:t>return</a:t>
            </a:r>
            <a:r>
              <a:rPr lang="en-US" altLang="zh-CN" sz="2200" dirty="0" smtClean="0"/>
              <a:t> 0;</a:t>
            </a:r>
          </a:p>
          <a:p>
            <a:pPr indent="358775">
              <a:lnSpc>
                <a:spcPct val="100000"/>
              </a:lnSpc>
              <a:spcBef>
                <a:spcPts val="0"/>
              </a:spcBef>
            </a:pPr>
            <a:r>
              <a:rPr lang="en-US" altLang="zh-CN" sz="2200" dirty="0"/>
              <a:t>}</a:t>
            </a:r>
            <a:endParaRPr lang="en-US" altLang="zh-CN" sz="2200" dirty="0" smtClean="0"/>
          </a:p>
        </p:txBody>
      </p:sp>
      <p:sp>
        <p:nvSpPr>
          <p:cNvPr id="3" name="标题 2"/>
          <p:cNvSpPr>
            <a:spLocks noGrp="1"/>
          </p:cNvSpPr>
          <p:nvPr>
            <p:ph type="title"/>
          </p:nvPr>
        </p:nvSpPr>
        <p:spPr/>
        <p:txBody>
          <a:bodyPr/>
          <a:lstStyle/>
          <a:p>
            <a:r>
              <a:rPr lang="en-US" altLang="zh-CN" dirty="0"/>
              <a:t>1. </a:t>
            </a:r>
            <a:r>
              <a:rPr lang="zh-CN" altLang="en-US" dirty="0"/>
              <a:t>一维数组</a:t>
            </a:r>
          </a:p>
        </p:txBody>
      </p:sp>
      <p:grpSp>
        <p:nvGrpSpPr>
          <p:cNvPr id="4" name="组合 3"/>
          <p:cNvGrpSpPr/>
          <p:nvPr/>
        </p:nvGrpSpPr>
        <p:grpSpPr>
          <a:xfrm>
            <a:off x="7164288" y="6021288"/>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Ch06_01</a:t>
              </a:r>
              <a:endParaRPr lang="zh-CN" altLang="en-US" sz="2400" b="1" dirty="0">
                <a:solidFill>
                  <a:schemeClr val="bg1"/>
                </a:solidFill>
              </a:endParaRPr>
            </a:p>
          </p:txBody>
        </p:sp>
      </p:grpSp>
    </p:spTree>
    <p:extLst>
      <p:ext uri="{BB962C8B-B14F-4D97-AF65-F5344CB8AC3E}">
        <p14:creationId xmlns:p14="http://schemas.microsoft.com/office/powerpoint/2010/main" val="197913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5" dur="500"/>
                                        <p:tgtEl>
                                          <p:spTgt spid="2">
                                            <p:txEl>
                                              <p:pRg st="9" end="9"/>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8" dur="500"/>
                                        <p:tgtEl>
                                          <p:spTgt spid="2">
                                            <p:txEl>
                                              <p:pRg st="10" end="10"/>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dirty="0" smtClean="0"/>
              <a:t>数组定义时</a:t>
            </a:r>
            <a:r>
              <a:rPr lang="en-US" altLang="zh-CN" dirty="0" smtClean="0"/>
              <a:t>, </a:t>
            </a:r>
            <a:r>
              <a:rPr lang="zh-CN" altLang="en-US" b="1" dirty="0" smtClean="0">
                <a:solidFill>
                  <a:srgbClr val="FF0000"/>
                </a:solidFill>
              </a:rPr>
              <a:t>若显式地提供了数组元素的初始值</a:t>
            </a:r>
            <a:r>
              <a:rPr lang="en-US" altLang="zh-CN" b="1" dirty="0" smtClean="0">
                <a:solidFill>
                  <a:srgbClr val="FF0000"/>
                </a:solidFill>
              </a:rPr>
              <a:t>, </a:t>
            </a:r>
            <a:r>
              <a:rPr lang="zh-CN" altLang="en-US" b="1" dirty="0" smtClean="0">
                <a:solidFill>
                  <a:srgbClr val="FF0000"/>
                </a:solidFill>
              </a:rPr>
              <a:t>则可以不需要指定数组的维度</a:t>
            </a:r>
            <a:r>
              <a:rPr lang="zh-CN" altLang="en-US" dirty="0" smtClean="0"/>
              <a:t>。编译器会根据所提供的初始值的个数来推断数组的维度 </a:t>
            </a:r>
            <a:r>
              <a:rPr lang="en-US" altLang="zh-CN" dirty="0" smtClean="0"/>
              <a:t>(</a:t>
            </a:r>
            <a:r>
              <a:rPr lang="zh-CN" altLang="en-US" b="1" dirty="0" smtClean="0">
                <a:solidFill>
                  <a:srgbClr val="0000FF"/>
                </a:solidFill>
              </a:rPr>
              <a:t>数组的维度为初始值的个数</a:t>
            </a:r>
            <a:r>
              <a:rPr lang="en-US" altLang="zh-CN" dirty="0" smtClean="0"/>
              <a:t>)</a:t>
            </a:r>
            <a:r>
              <a:rPr lang="zh-CN" altLang="en-US" dirty="0" smtClean="0"/>
              <a:t>。</a:t>
            </a:r>
            <a:endParaRPr lang="en-US" altLang="zh-CN" dirty="0" smtClean="0"/>
          </a:p>
          <a:p>
            <a:r>
              <a:rPr lang="zh-CN" altLang="en-US" dirty="0" smtClean="0"/>
              <a:t>例如</a:t>
            </a:r>
            <a:r>
              <a:rPr lang="en-US" altLang="zh-CN" dirty="0" smtClean="0"/>
              <a:t>:</a:t>
            </a:r>
          </a:p>
          <a:p>
            <a:pPr indent="357188"/>
            <a:r>
              <a:rPr lang="en-US" altLang="zh-CN" dirty="0" err="1" smtClean="0">
                <a:solidFill>
                  <a:srgbClr val="0000FF"/>
                </a:solidFill>
              </a:rPr>
              <a:t>int</a:t>
            </a:r>
            <a:r>
              <a:rPr lang="en-US" altLang="zh-CN" dirty="0" smtClean="0"/>
              <a:t> a</a:t>
            </a:r>
            <a:r>
              <a:rPr lang="en-US" altLang="zh-CN" b="1" dirty="0" smtClean="0">
                <a:solidFill>
                  <a:srgbClr val="FF0000"/>
                </a:solidFill>
              </a:rPr>
              <a:t>[ ]</a:t>
            </a:r>
            <a:r>
              <a:rPr lang="en-US" altLang="zh-CN" dirty="0" smtClean="0"/>
              <a:t> = {2, 4, 6, 8, 10};  </a:t>
            </a:r>
            <a:r>
              <a:rPr lang="en-US" altLang="zh-CN" dirty="0" smtClean="0">
                <a:solidFill>
                  <a:srgbClr val="00B050"/>
                </a:solidFill>
              </a:rPr>
              <a:t>// </a:t>
            </a:r>
            <a:r>
              <a:rPr lang="zh-CN" altLang="en-US" dirty="0" smtClean="0">
                <a:solidFill>
                  <a:srgbClr val="00B050"/>
                </a:solidFill>
              </a:rPr>
              <a:t>数组维度为 </a:t>
            </a:r>
            <a:r>
              <a:rPr lang="en-US" altLang="zh-CN" dirty="0" smtClean="0">
                <a:solidFill>
                  <a:srgbClr val="00B050"/>
                </a:solidFill>
              </a:rPr>
              <a:t>5</a:t>
            </a:r>
          </a:p>
          <a:p>
            <a:r>
              <a:rPr lang="zh-CN" altLang="en-US" dirty="0" smtClean="0"/>
              <a:t>等价于</a:t>
            </a:r>
            <a:endParaRPr lang="en-US" altLang="zh-CN" dirty="0" smtClean="0"/>
          </a:p>
          <a:p>
            <a:pPr indent="357188"/>
            <a:r>
              <a:rPr lang="en-US" altLang="zh-CN" dirty="0" err="1" smtClean="0">
                <a:solidFill>
                  <a:srgbClr val="0000FF"/>
                </a:solidFill>
              </a:rPr>
              <a:t>int</a:t>
            </a:r>
            <a:r>
              <a:rPr lang="en-US" altLang="zh-CN" dirty="0" smtClean="0">
                <a:solidFill>
                  <a:srgbClr val="0000FF"/>
                </a:solidFill>
              </a:rPr>
              <a:t> </a:t>
            </a:r>
            <a:r>
              <a:rPr lang="en-US" altLang="zh-CN" dirty="0" smtClean="0"/>
              <a:t>a[5] = {2, 4, 6, 8, 10};</a:t>
            </a:r>
          </a:p>
          <a:p>
            <a:r>
              <a:rPr lang="zh-CN" altLang="en-US" dirty="0" smtClean="0"/>
              <a:t>该数组包含 </a:t>
            </a:r>
            <a:r>
              <a:rPr lang="en-US" altLang="zh-CN" dirty="0" smtClean="0"/>
              <a:t>5 </a:t>
            </a:r>
            <a:r>
              <a:rPr lang="zh-CN" altLang="en-US" dirty="0" smtClean="0"/>
              <a:t>个元素</a:t>
            </a:r>
            <a:r>
              <a:rPr lang="en-US" altLang="zh-CN" dirty="0" smtClean="0"/>
              <a:t>: a[0], a[1], a[2], a[3], a[4]</a:t>
            </a:r>
          </a:p>
          <a:p>
            <a:r>
              <a:rPr lang="zh-CN" altLang="en-US" dirty="0" smtClean="0"/>
              <a:t>初始值分别为</a:t>
            </a:r>
            <a:r>
              <a:rPr lang="en-US" altLang="zh-CN" dirty="0" smtClean="0"/>
              <a:t>: a[0]=2, a[1]=4, a[2]=6, a[3]=8, a[4]=10</a:t>
            </a:r>
          </a:p>
          <a:p>
            <a:r>
              <a:rPr lang="zh-CN" altLang="en-US" b="1" dirty="0" smtClean="0"/>
              <a:t>说明</a:t>
            </a:r>
            <a:r>
              <a:rPr lang="en-US" altLang="zh-CN" b="1" dirty="0" smtClean="0"/>
              <a:t>: </a:t>
            </a:r>
            <a:r>
              <a:rPr lang="zh-CN" altLang="en-US" dirty="0" smtClean="0"/>
              <a:t>通过</a:t>
            </a:r>
            <a:r>
              <a:rPr lang="en-US" altLang="zh-CN" dirty="0" smtClean="0"/>
              <a:t> </a:t>
            </a:r>
            <a:r>
              <a:rPr lang="en-US" altLang="zh-CN" b="1" dirty="0" err="1" smtClean="0">
                <a:solidFill>
                  <a:srgbClr val="0000FF"/>
                </a:solidFill>
              </a:rPr>
              <a:t>sizeof</a:t>
            </a:r>
            <a:r>
              <a:rPr lang="en-US" altLang="zh-CN" b="1" dirty="0" smtClean="0"/>
              <a:t> </a:t>
            </a:r>
            <a:r>
              <a:rPr lang="zh-CN" altLang="en-US" dirty="0" smtClean="0"/>
              <a:t>运算符来 </a:t>
            </a:r>
            <a:r>
              <a:rPr lang="zh-CN" altLang="en-US" b="1" dirty="0" smtClean="0">
                <a:solidFill>
                  <a:srgbClr val="FF0000"/>
                </a:solidFill>
              </a:rPr>
              <a:t>确定数组维度</a:t>
            </a:r>
            <a:r>
              <a:rPr lang="en-US" altLang="zh-CN" dirty="0" smtClean="0"/>
              <a:t>:</a:t>
            </a:r>
          </a:p>
          <a:p>
            <a:pPr indent="1257300"/>
            <a:r>
              <a:rPr lang="en-US" altLang="zh-CN" b="1" dirty="0" err="1" smtClean="0">
                <a:solidFill>
                  <a:srgbClr val="0000FF"/>
                </a:solidFill>
              </a:rPr>
              <a:t>sizeof</a:t>
            </a:r>
            <a:r>
              <a:rPr lang="en-US" altLang="zh-CN" dirty="0" smtClean="0"/>
              <a:t>(a)/</a:t>
            </a:r>
            <a:r>
              <a:rPr lang="en-US" altLang="zh-CN" b="1" dirty="0" err="1" smtClean="0">
                <a:solidFill>
                  <a:srgbClr val="0000FF"/>
                </a:solidFill>
              </a:rPr>
              <a:t>sizeof</a:t>
            </a:r>
            <a:r>
              <a:rPr lang="en-US" altLang="zh-CN" dirty="0" smtClean="0"/>
              <a:t>(</a:t>
            </a:r>
            <a:r>
              <a:rPr lang="en-US" altLang="zh-CN" dirty="0" err="1" smtClean="0">
                <a:solidFill>
                  <a:srgbClr val="0000FF"/>
                </a:solidFill>
              </a:rPr>
              <a:t>int</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19432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3" dur="500"/>
                                        <p:tgtEl>
                                          <p:spTgt spid="2">
                                            <p:txEl>
                                              <p:pRg st="7" end="7"/>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dirty="0" smtClean="0"/>
              <a:t>每一个基本内置类型数组的</a:t>
            </a:r>
            <a:r>
              <a:rPr lang="zh-CN" altLang="en-US" b="1" dirty="0" smtClean="0">
                <a:solidFill>
                  <a:srgbClr val="FF0000"/>
                </a:solidFill>
              </a:rPr>
              <a:t>元素</a:t>
            </a:r>
            <a:r>
              <a:rPr lang="zh-CN" altLang="en-US" dirty="0" smtClean="0"/>
              <a:t>都相当于一个基本内置类型的</a:t>
            </a:r>
            <a:r>
              <a:rPr lang="zh-CN" altLang="en-US" b="1" dirty="0" smtClean="0">
                <a:solidFill>
                  <a:srgbClr val="0000FF"/>
                </a:solidFill>
              </a:rPr>
              <a:t>变量</a:t>
            </a:r>
            <a:r>
              <a:rPr lang="zh-CN" altLang="en-US" dirty="0" smtClean="0"/>
              <a:t>。</a:t>
            </a:r>
            <a:endParaRPr lang="en-US" altLang="zh-CN" dirty="0" smtClean="0"/>
          </a:p>
          <a:p>
            <a:pPr indent="358775"/>
            <a:r>
              <a:rPr lang="en-US" altLang="zh-CN" dirty="0" err="1" smtClean="0">
                <a:solidFill>
                  <a:srgbClr val="0000FF"/>
                </a:solidFill>
              </a:rPr>
              <a:t>int</a:t>
            </a:r>
            <a:r>
              <a:rPr lang="en-US" altLang="zh-CN" dirty="0" smtClean="0"/>
              <a:t> </a:t>
            </a:r>
            <a:r>
              <a:rPr lang="en-US" altLang="zh-CN" dirty="0" err="1" smtClean="0"/>
              <a:t>num</a:t>
            </a:r>
            <a:r>
              <a:rPr lang="en-US" altLang="zh-CN" dirty="0" smtClean="0"/>
              <a:t>[10];         </a:t>
            </a:r>
            <a:r>
              <a:rPr lang="en-US" altLang="zh-CN" dirty="0" smtClean="0">
                <a:solidFill>
                  <a:srgbClr val="00B050"/>
                </a:solidFill>
              </a:rPr>
              <a:t>// </a:t>
            </a:r>
            <a:r>
              <a:rPr lang="en-US" altLang="zh-CN" dirty="0" err="1" smtClean="0">
                <a:solidFill>
                  <a:srgbClr val="00B050"/>
                </a:solidFill>
              </a:rPr>
              <a:t>int</a:t>
            </a:r>
            <a:r>
              <a:rPr lang="en-US" altLang="zh-CN" dirty="0" smtClean="0">
                <a:solidFill>
                  <a:srgbClr val="00B050"/>
                </a:solidFill>
              </a:rPr>
              <a:t> </a:t>
            </a:r>
            <a:r>
              <a:rPr lang="zh-CN" altLang="en-US" dirty="0" smtClean="0">
                <a:solidFill>
                  <a:srgbClr val="00B050"/>
                </a:solidFill>
              </a:rPr>
              <a:t>型数组</a:t>
            </a:r>
            <a:r>
              <a:rPr lang="en-US" altLang="zh-CN" dirty="0" smtClean="0">
                <a:solidFill>
                  <a:srgbClr val="00B050"/>
                </a:solidFill>
              </a:rPr>
              <a:t>, </a:t>
            </a:r>
            <a:r>
              <a:rPr lang="zh-CN" altLang="en-US" dirty="0" smtClean="0">
                <a:solidFill>
                  <a:srgbClr val="00B050"/>
                </a:solidFill>
              </a:rPr>
              <a:t>数组维度为 </a:t>
            </a:r>
            <a:r>
              <a:rPr lang="en-US" altLang="zh-CN" dirty="0" smtClean="0">
                <a:solidFill>
                  <a:srgbClr val="00B050"/>
                </a:solidFill>
              </a:rPr>
              <a:t>10</a:t>
            </a:r>
          </a:p>
          <a:p>
            <a:r>
              <a:rPr lang="zh-CN" altLang="en-US" b="1" dirty="0" smtClean="0"/>
              <a:t>赋值</a:t>
            </a:r>
            <a:r>
              <a:rPr lang="en-US" altLang="zh-CN" b="1" dirty="0" smtClean="0"/>
              <a:t>:</a:t>
            </a: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a:t>
            </a:r>
          </a:p>
          <a:p>
            <a:pPr indent="717550">
              <a:lnSpc>
                <a:spcPct val="100000"/>
              </a:lnSpc>
              <a:spcBef>
                <a:spcPts val="0"/>
              </a:spcBef>
            </a:pPr>
            <a:r>
              <a:rPr lang="en-US" altLang="zh-CN" dirty="0" smtClean="0"/>
              <a:t>num[</a:t>
            </a:r>
            <a:r>
              <a:rPr lang="en-US" altLang="zh-CN" dirty="0" err="1" smtClean="0"/>
              <a:t>i</a:t>
            </a:r>
            <a:r>
              <a:rPr lang="en-US" altLang="zh-CN" dirty="0" smtClean="0"/>
              <a:t>] = i+1;</a:t>
            </a:r>
          </a:p>
          <a:p>
            <a:pPr>
              <a:spcBef>
                <a:spcPts val="576"/>
              </a:spcBef>
            </a:pPr>
            <a:r>
              <a:rPr lang="zh-CN" altLang="en-US" b="1" dirty="0" smtClean="0"/>
              <a:t>输入</a:t>
            </a:r>
            <a:r>
              <a:rPr lang="en-US" altLang="zh-CN" b="1" dirty="0" smtClean="0"/>
              <a:t>:</a:t>
            </a: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a:t>
            </a:r>
          </a:p>
          <a:p>
            <a:pPr indent="717550">
              <a:lnSpc>
                <a:spcPct val="100000"/>
              </a:lnSpc>
              <a:spcBef>
                <a:spcPts val="0"/>
              </a:spcBef>
            </a:pPr>
            <a:r>
              <a:rPr lang="en-US" altLang="zh-CN" dirty="0" err="1" smtClean="0"/>
              <a:t>cin</a:t>
            </a:r>
            <a:r>
              <a:rPr lang="en-US" altLang="zh-CN" dirty="0" smtClean="0"/>
              <a:t>&gt;&gt;num[</a:t>
            </a:r>
            <a:r>
              <a:rPr lang="en-US" altLang="zh-CN" dirty="0" err="1" smtClean="0"/>
              <a:t>i</a:t>
            </a:r>
            <a:r>
              <a:rPr lang="en-US" altLang="zh-CN" dirty="0" smtClean="0"/>
              <a:t>];</a:t>
            </a:r>
          </a:p>
          <a:p>
            <a:pPr>
              <a:spcBef>
                <a:spcPts val="576"/>
              </a:spcBef>
            </a:pPr>
            <a:r>
              <a:rPr lang="zh-CN" altLang="en-US" b="1" dirty="0" smtClean="0"/>
              <a:t>输出</a:t>
            </a:r>
            <a:r>
              <a:rPr lang="en-US" altLang="zh-CN" b="1" dirty="0" smtClean="0"/>
              <a:t>:</a:t>
            </a: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a:t>
            </a:r>
          </a:p>
          <a:p>
            <a:pPr indent="717550">
              <a:lnSpc>
                <a:spcPct val="100000"/>
              </a:lnSpc>
              <a:spcBef>
                <a:spcPts val="0"/>
              </a:spcBef>
            </a:pPr>
            <a:r>
              <a:rPr lang="en-US" altLang="zh-CN" dirty="0" err="1" smtClean="0"/>
              <a:t>cout</a:t>
            </a:r>
            <a:r>
              <a:rPr lang="en-US" altLang="zh-CN" dirty="0" smtClean="0"/>
              <a:t>&lt;&lt;</a:t>
            </a:r>
            <a:r>
              <a:rPr lang="en-US" altLang="zh-CN" dirty="0" err="1" smtClean="0"/>
              <a:t>num</a:t>
            </a:r>
            <a:r>
              <a:rPr lang="en-US" altLang="zh-CN" dirty="0" smtClean="0"/>
              <a:t>[</a:t>
            </a:r>
            <a:r>
              <a:rPr lang="en-US" altLang="zh-CN" dirty="0" err="1" smtClean="0"/>
              <a:t>i</a:t>
            </a:r>
            <a:r>
              <a:rPr lang="en-US" altLang="zh-CN" dirty="0" smtClean="0"/>
              <a:t>]&lt;&lt;</a:t>
            </a:r>
            <a:r>
              <a:rPr lang="en-US" altLang="zh-CN" dirty="0" smtClean="0">
                <a:solidFill>
                  <a:schemeClr val="accent6">
                    <a:lumMod val="75000"/>
                  </a:schemeClr>
                </a:solidFill>
              </a:rPr>
              <a:t>‘\t’</a:t>
            </a:r>
            <a:r>
              <a:rPr lang="en-US" altLang="zh-CN" dirty="0" smtClean="0"/>
              <a:t>;</a:t>
            </a:r>
          </a:p>
          <a:p>
            <a:pPr indent="358775">
              <a:lnSpc>
                <a:spcPct val="100000"/>
              </a:lnSpc>
              <a:spcBef>
                <a:spcPts val="0"/>
              </a:spcBef>
            </a:pPr>
            <a:r>
              <a:rPr lang="en-US" altLang="zh-CN" dirty="0" err="1" smtClean="0"/>
              <a:t>cout</a:t>
            </a:r>
            <a:r>
              <a:rPr lang="en-US" altLang="zh-CN" dirty="0" smtClean="0"/>
              <a:t>&lt;&lt;</a:t>
            </a:r>
            <a:r>
              <a:rPr lang="en-US" altLang="zh-CN" dirty="0" err="1" smtClean="0"/>
              <a:t>endl</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pic>
        <p:nvPicPr>
          <p:cNvPr id="5" name="图片 4"/>
          <p:cNvPicPr>
            <a:picLocks noChangeAspect="1"/>
          </p:cNvPicPr>
          <p:nvPr/>
        </p:nvPicPr>
        <p:blipFill>
          <a:blip r:embed="rId2"/>
          <a:stretch>
            <a:fillRect/>
          </a:stretch>
        </p:blipFill>
        <p:spPr>
          <a:xfrm>
            <a:off x="4572000" y="2686655"/>
            <a:ext cx="3960440" cy="3766681"/>
          </a:xfrm>
          <a:prstGeom prst="rect">
            <a:avLst/>
          </a:prstGeom>
        </p:spPr>
      </p:pic>
      <p:sp>
        <p:nvSpPr>
          <p:cNvPr id="6" name="文本框 5"/>
          <p:cNvSpPr txBox="1"/>
          <p:nvPr/>
        </p:nvSpPr>
        <p:spPr>
          <a:xfrm>
            <a:off x="6809471" y="3622759"/>
            <a:ext cx="1292662" cy="2231701"/>
          </a:xfrm>
          <a:prstGeom prst="rect">
            <a:avLst/>
          </a:prstGeom>
          <a:noFill/>
        </p:spPr>
        <p:txBody>
          <a:bodyPr vert="eaVert"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数组不能进行整体的输入和输出</a:t>
            </a:r>
          </a:p>
          <a:p>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738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4" dur="500"/>
                                        <p:tgtEl>
                                          <p:spTgt spid="2">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7" dur="500"/>
                                        <p:tgtEl>
                                          <p:spTgt spid="2">
                                            <p:txEl>
                                              <p:pRg st="9" end="9"/>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40" dur="500"/>
                                        <p:tgtEl>
                                          <p:spTgt spid="2">
                                            <p:txEl>
                                              <p:pRg st="10" end="1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3" dur="500"/>
                                        <p:tgtEl>
                                          <p:spTgt spid="2">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randombar(horizontal)">
                                      <p:cBhvr>
                                        <p:cTn id="48" dur="500"/>
                                        <p:tgtEl>
                                          <p:spTgt spid="5"/>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randombar(horizontal)">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spcAft>
                <a:spcPts val="600"/>
              </a:spcAft>
            </a:pPr>
            <a:r>
              <a:rPr lang="zh-CN" altLang="en-US" b="1" dirty="0" smtClean="0"/>
              <a:t>例</a:t>
            </a:r>
            <a:r>
              <a:rPr lang="en-US" altLang="zh-CN" b="1" dirty="0" smtClean="0"/>
              <a:t>: </a:t>
            </a:r>
            <a:r>
              <a:rPr lang="zh-CN" altLang="en-US" dirty="0" smtClean="0"/>
              <a:t>计算 </a:t>
            </a:r>
            <a:r>
              <a:rPr lang="en-US" altLang="zh-CN" dirty="0" smtClean="0"/>
              <a:t>10 </a:t>
            </a:r>
            <a:r>
              <a:rPr lang="zh-CN" altLang="en-US" dirty="0" smtClean="0"/>
              <a:t>个浮点数中的最大值。</a:t>
            </a:r>
            <a:endParaRPr lang="en-US" altLang="zh-CN" dirty="0" smtClean="0"/>
          </a:p>
          <a:p>
            <a:r>
              <a:rPr lang="zh-CN" altLang="en-US" b="1" dirty="0" smtClean="0"/>
              <a:t>分析</a:t>
            </a:r>
            <a:r>
              <a:rPr lang="en-US" altLang="zh-CN" b="1" dirty="0" smtClean="0"/>
              <a:t>:</a:t>
            </a:r>
          </a:p>
          <a:p>
            <a:r>
              <a:rPr lang="en-US" altLang="zh-CN" dirty="0" smtClean="0"/>
              <a:t>1. </a:t>
            </a:r>
            <a:r>
              <a:rPr lang="zh-CN" altLang="en-US" dirty="0" smtClean="0"/>
              <a:t>如何存储 </a:t>
            </a:r>
            <a:r>
              <a:rPr lang="en-US" altLang="zh-CN" dirty="0" smtClean="0"/>
              <a:t>10 </a:t>
            </a:r>
            <a:r>
              <a:rPr lang="zh-CN" altLang="en-US" dirty="0" smtClean="0"/>
              <a:t>个浮点数</a:t>
            </a:r>
            <a:r>
              <a:rPr lang="en-US" altLang="zh-CN" dirty="0" smtClean="0"/>
              <a:t>?</a:t>
            </a:r>
          </a:p>
          <a:p>
            <a:pPr indent="358775"/>
            <a:r>
              <a:rPr lang="zh-CN" altLang="en-US" dirty="0" smtClean="0"/>
              <a:t>定义一个维度为 </a:t>
            </a:r>
            <a:r>
              <a:rPr lang="en-US" altLang="zh-CN" dirty="0" smtClean="0">
                <a:solidFill>
                  <a:srgbClr val="FF3399"/>
                </a:solidFill>
              </a:rPr>
              <a:t>10</a:t>
            </a:r>
            <a:r>
              <a:rPr lang="en-US" altLang="zh-CN" dirty="0" smtClean="0"/>
              <a:t> </a:t>
            </a:r>
            <a:r>
              <a:rPr lang="zh-CN" altLang="en-US" dirty="0" smtClean="0"/>
              <a:t>的 </a:t>
            </a:r>
            <a:r>
              <a:rPr lang="en-US" altLang="zh-CN" dirty="0" smtClean="0">
                <a:solidFill>
                  <a:srgbClr val="0000FF"/>
                </a:solidFill>
              </a:rPr>
              <a:t>double</a:t>
            </a:r>
            <a:r>
              <a:rPr lang="en-US" altLang="zh-CN" dirty="0" smtClean="0"/>
              <a:t> </a:t>
            </a:r>
            <a:r>
              <a:rPr lang="zh-CN" altLang="en-US" dirty="0" smtClean="0"/>
              <a:t>类型数组</a:t>
            </a:r>
            <a:r>
              <a:rPr lang="en-US" altLang="zh-CN" dirty="0" smtClean="0"/>
              <a:t>:  </a:t>
            </a:r>
          </a:p>
          <a:p>
            <a:pPr indent="1076325">
              <a:spcAft>
                <a:spcPts val="600"/>
              </a:spcAft>
            </a:pPr>
            <a:r>
              <a:rPr lang="en-US" altLang="zh-CN" dirty="0" smtClean="0">
                <a:solidFill>
                  <a:srgbClr val="0000FF"/>
                </a:solidFill>
              </a:rPr>
              <a:t>double</a:t>
            </a:r>
            <a:r>
              <a:rPr lang="en-US" altLang="zh-CN" dirty="0" smtClean="0"/>
              <a:t> num[10];</a:t>
            </a:r>
          </a:p>
          <a:p>
            <a:pPr>
              <a:spcBef>
                <a:spcPts val="576"/>
              </a:spcBef>
            </a:pPr>
            <a:r>
              <a:rPr lang="en-US" altLang="zh-CN" dirty="0" smtClean="0"/>
              <a:t>2. </a:t>
            </a:r>
            <a:r>
              <a:rPr lang="zh-CN" altLang="en-US" dirty="0" smtClean="0"/>
              <a:t>如何计算 </a:t>
            </a:r>
            <a:r>
              <a:rPr lang="en-US" altLang="zh-CN" dirty="0" smtClean="0"/>
              <a:t>10 </a:t>
            </a:r>
            <a:r>
              <a:rPr lang="zh-CN" altLang="en-US" dirty="0" smtClean="0"/>
              <a:t>个浮点数中的最大值</a:t>
            </a:r>
            <a:r>
              <a:rPr lang="en-US" altLang="zh-CN" dirty="0" smtClean="0"/>
              <a:t>?</a:t>
            </a:r>
          </a:p>
          <a:p>
            <a:pPr marL="342900" indent="-342900">
              <a:spcBef>
                <a:spcPts val="576"/>
              </a:spcBef>
              <a:spcAft>
                <a:spcPts val="200"/>
              </a:spcAft>
              <a:buFont typeface="Arial" panose="020B0604020202020204" pitchFamily="34" charset="0"/>
              <a:buChar char="•"/>
            </a:pPr>
            <a:r>
              <a:rPr lang="zh-CN" altLang="en-US" dirty="0" smtClean="0"/>
              <a:t>假定数组中的</a:t>
            </a:r>
            <a:r>
              <a:rPr lang="en-US" altLang="zh-CN" dirty="0" smtClean="0"/>
              <a:t> </a:t>
            </a:r>
            <a:r>
              <a:rPr lang="zh-CN" altLang="en-US" dirty="0" smtClean="0">
                <a:solidFill>
                  <a:srgbClr val="0000FF"/>
                </a:solidFill>
              </a:rPr>
              <a:t>第一个元素</a:t>
            </a:r>
            <a:r>
              <a:rPr lang="zh-CN" altLang="en-US" dirty="0" smtClean="0"/>
              <a:t> </a:t>
            </a:r>
            <a:r>
              <a:rPr lang="en-US" altLang="zh-CN" dirty="0" smtClean="0"/>
              <a:t>(</a:t>
            </a:r>
            <a:r>
              <a:rPr lang="en-US" altLang="zh-CN" dirty="0" err="1" smtClean="0">
                <a:solidFill>
                  <a:srgbClr val="0000FF"/>
                </a:solidFill>
              </a:rPr>
              <a:t>num</a:t>
            </a:r>
            <a:r>
              <a:rPr lang="en-US" altLang="zh-CN" dirty="0" smtClean="0">
                <a:solidFill>
                  <a:srgbClr val="0000FF"/>
                </a:solidFill>
              </a:rPr>
              <a:t>[0]</a:t>
            </a:r>
            <a:r>
              <a:rPr lang="en-US" altLang="zh-CN" dirty="0" smtClean="0"/>
              <a:t>) </a:t>
            </a:r>
            <a:r>
              <a:rPr lang="zh-CN" altLang="en-US" dirty="0" smtClean="0"/>
              <a:t>为</a:t>
            </a:r>
            <a:r>
              <a:rPr lang="en-US" altLang="zh-CN" dirty="0" smtClean="0"/>
              <a:t> </a:t>
            </a:r>
            <a:r>
              <a:rPr lang="zh-CN" altLang="en-US" dirty="0" smtClean="0">
                <a:solidFill>
                  <a:srgbClr val="FF0000"/>
                </a:solidFill>
              </a:rPr>
              <a:t>当前最大值</a:t>
            </a:r>
            <a:r>
              <a:rPr lang="zh-CN" altLang="en-US" dirty="0" smtClean="0"/>
              <a:t>。</a:t>
            </a:r>
            <a:endParaRPr lang="en-US" altLang="zh-CN" dirty="0" smtClean="0"/>
          </a:p>
          <a:p>
            <a:pPr marL="342900" indent="-342900">
              <a:spcBef>
                <a:spcPts val="576"/>
              </a:spcBef>
              <a:spcAft>
                <a:spcPts val="200"/>
              </a:spcAft>
              <a:buFont typeface="Arial" panose="020B0604020202020204" pitchFamily="34" charset="0"/>
              <a:buChar char="•"/>
            </a:pPr>
            <a:r>
              <a:rPr lang="zh-CN" altLang="en-US" dirty="0" smtClean="0"/>
              <a:t>对于数组中的其余元素</a:t>
            </a:r>
            <a:r>
              <a:rPr lang="en-US" altLang="zh-CN" dirty="0" smtClean="0"/>
              <a:t>, </a:t>
            </a:r>
            <a:r>
              <a:rPr lang="zh-CN" altLang="en-US" dirty="0" smtClean="0"/>
              <a:t>依次与</a:t>
            </a:r>
            <a:r>
              <a:rPr lang="en-US" altLang="zh-CN" dirty="0" smtClean="0"/>
              <a:t> </a:t>
            </a:r>
            <a:r>
              <a:rPr lang="zh-CN" altLang="en-US" dirty="0" smtClean="0">
                <a:solidFill>
                  <a:srgbClr val="FF0000"/>
                </a:solidFill>
              </a:rPr>
              <a:t>当前最大值</a:t>
            </a:r>
            <a:r>
              <a:rPr lang="en-US" altLang="zh-CN" dirty="0" smtClean="0"/>
              <a:t> </a:t>
            </a:r>
            <a:r>
              <a:rPr lang="zh-CN" altLang="en-US" dirty="0" smtClean="0"/>
              <a:t>进行比较。若该元素的值大于</a:t>
            </a:r>
            <a:r>
              <a:rPr lang="en-US" altLang="zh-CN" dirty="0" smtClean="0"/>
              <a:t> </a:t>
            </a:r>
            <a:r>
              <a:rPr lang="zh-CN" altLang="en-US" dirty="0" smtClean="0">
                <a:solidFill>
                  <a:srgbClr val="FF0000"/>
                </a:solidFill>
              </a:rPr>
              <a:t>当前最大值</a:t>
            </a:r>
            <a:r>
              <a:rPr lang="en-US" altLang="zh-CN" dirty="0" smtClean="0"/>
              <a:t>, </a:t>
            </a:r>
            <a:r>
              <a:rPr lang="zh-CN" altLang="en-US" dirty="0" smtClean="0"/>
              <a:t>则将该元素的值作为新的</a:t>
            </a:r>
            <a:r>
              <a:rPr lang="en-US" altLang="zh-CN" dirty="0" smtClean="0"/>
              <a:t> </a:t>
            </a:r>
            <a:r>
              <a:rPr lang="zh-CN" altLang="en-US" dirty="0" smtClean="0">
                <a:solidFill>
                  <a:srgbClr val="FF0000"/>
                </a:solidFill>
              </a:rPr>
              <a:t>当前最大值</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35381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8" dur="500"/>
                                        <p:tgtEl>
                                          <p:spTgt spid="2">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7" y="1038743"/>
            <a:ext cx="8692033" cy="5630617"/>
          </a:xfrm>
        </p:spPr>
        <p:txBody>
          <a:bodyPr>
            <a:normAutofit/>
          </a:bodyPr>
          <a:lstStyle/>
          <a:p>
            <a:pPr>
              <a:lnSpc>
                <a:spcPct val="100000"/>
              </a:lnSpc>
              <a:spcBef>
                <a:spcPts val="0"/>
              </a:spcBef>
              <a:spcAft>
                <a:spcPts val="100"/>
              </a:spcAft>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spcAft>
                <a:spcPts val="100"/>
              </a:spcAft>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spcAft>
                <a:spcPts val="100"/>
              </a:spcAft>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0"/>
              </a:spcBef>
              <a:spcAft>
                <a:spcPts val="100"/>
              </a:spcAft>
            </a:pPr>
            <a:r>
              <a:rPr lang="en-US" altLang="zh-CN" dirty="0" smtClean="0"/>
              <a:t>{</a:t>
            </a:r>
          </a:p>
          <a:p>
            <a:pPr indent="358775">
              <a:lnSpc>
                <a:spcPct val="100000"/>
              </a:lnSpc>
              <a:spcBef>
                <a:spcPts val="0"/>
              </a:spcBef>
              <a:spcAft>
                <a:spcPts val="100"/>
              </a:spcAft>
            </a:pPr>
            <a:r>
              <a:rPr lang="en-US" altLang="zh-CN" dirty="0" smtClean="0">
                <a:solidFill>
                  <a:srgbClr val="0000FF"/>
                </a:solidFill>
              </a:rPr>
              <a:t>double </a:t>
            </a:r>
            <a:r>
              <a:rPr lang="en-US" altLang="zh-CN" dirty="0" smtClean="0"/>
              <a:t>num[</a:t>
            </a:r>
            <a:r>
              <a:rPr lang="en-US" altLang="zh-CN" b="1" dirty="0" smtClean="0">
                <a:solidFill>
                  <a:srgbClr val="FF0000"/>
                </a:solidFill>
              </a:rPr>
              <a:t>10</a:t>
            </a:r>
            <a:r>
              <a:rPr lang="en-US" altLang="zh-CN" dirty="0" smtClean="0"/>
              <a:t>], </a:t>
            </a:r>
            <a:r>
              <a:rPr lang="en-US" altLang="zh-CN" dirty="0" err="1" smtClean="0"/>
              <a:t>maxValue</a:t>
            </a:r>
            <a:r>
              <a:rPr lang="en-US" altLang="zh-CN" dirty="0" smtClean="0"/>
              <a:t>; </a:t>
            </a:r>
            <a:r>
              <a:rPr lang="en-US" altLang="zh-CN" dirty="0" smtClean="0">
                <a:solidFill>
                  <a:srgbClr val="00B050"/>
                </a:solidFill>
              </a:rPr>
              <a:t>// </a:t>
            </a:r>
            <a:r>
              <a:rPr lang="zh-CN" altLang="en-US" dirty="0" smtClean="0">
                <a:solidFill>
                  <a:srgbClr val="00B050"/>
                </a:solidFill>
              </a:rPr>
              <a:t>定义一个数组和一个变量</a:t>
            </a:r>
            <a:endParaRPr lang="en-US" altLang="zh-CN" dirty="0" smtClean="0">
              <a:solidFill>
                <a:srgbClr val="00B050"/>
              </a:solidFill>
            </a:endParaRPr>
          </a:p>
          <a:p>
            <a:pPr indent="358775">
              <a:lnSpc>
                <a:spcPct val="100000"/>
              </a:lnSpc>
              <a:spcBef>
                <a:spcPts val="0"/>
              </a:spcBef>
              <a:spcAft>
                <a:spcPts val="100"/>
              </a:spcAft>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a:t>
            </a:r>
            <a:r>
              <a:rPr lang="en-US" altLang="zh-CN" b="1" dirty="0" smtClean="0">
                <a:solidFill>
                  <a:srgbClr val="FF0000"/>
                </a:solidFill>
              </a:rPr>
              <a:t>10</a:t>
            </a:r>
            <a:r>
              <a:rPr lang="en-US" altLang="zh-CN" dirty="0" smtClean="0"/>
              <a:t>; ++</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从键盘输入 </a:t>
            </a:r>
            <a:r>
              <a:rPr lang="en-US" altLang="zh-CN" dirty="0" smtClean="0">
                <a:solidFill>
                  <a:srgbClr val="00B050"/>
                </a:solidFill>
              </a:rPr>
              <a:t>10 </a:t>
            </a:r>
            <a:r>
              <a:rPr lang="zh-CN" altLang="en-US" dirty="0" smtClean="0">
                <a:solidFill>
                  <a:srgbClr val="00B050"/>
                </a:solidFill>
              </a:rPr>
              <a:t>个浮点数</a:t>
            </a:r>
            <a:endParaRPr lang="en-US" altLang="zh-CN" dirty="0" smtClean="0">
              <a:solidFill>
                <a:srgbClr val="00B050"/>
              </a:solidFill>
            </a:endParaRPr>
          </a:p>
          <a:p>
            <a:pPr indent="717550">
              <a:lnSpc>
                <a:spcPct val="100000"/>
              </a:lnSpc>
              <a:spcBef>
                <a:spcPts val="0"/>
              </a:spcBef>
              <a:spcAft>
                <a:spcPts val="100"/>
              </a:spcAft>
            </a:pPr>
            <a:r>
              <a:rPr lang="en-US" altLang="zh-CN" dirty="0" err="1" smtClean="0"/>
              <a:t>cin</a:t>
            </a:r>
            <a:r>
              <a:rPr lang="en-US" altLang="zh-CN" dirty="0" smtClean="0"/>
              <a:t>&gt;&gt;num[</a:t>
            </a:r>
            <a:r>
              <a:rPr lang="en-US" altLang="zh-CN" dirty="0" err="1" smtClean="0"/>
              <a:t>i</a:t>
            </a:r>
            <a:r>
              <a:rPr lang="en-US" altLang="zh-CN" dirty="0" smtClean="0"/>
              <a:t>];</a:t>
            </a:r>
          </a:p>
          <a:p>
            <a:pPr indent="358775">
              <a:lnSpc>
                <a:spcPct val="100000"/>
              </a:lnSpc>
              <a:spcBef>
                <a:spcPts val="0"/>
              </a:spcBef>
              <a:spcAft>
                <a:spcPts val="100"/>
              </a:spcAft>
            </a:pPr>
            <a:r>
              <a:rPr lang="en-US" altLang="zh-CN" dirty="0" err="1" smtClean="0"/>
              <a:t>maxValue</a:t>
            </a:r>
            <a:r>
              <a:rPr lang="en-US" altLang="zh-CN" dirty="0" smtClean="0"/>
              <a:t> = num[0];   </a:t>
            </a:r>
            <a:r>
              <a:rPr lang="en-US" altLang="zh-CN" dirty="0" smtClean="0">
                <a:solidFill>
                  <a:srgbClr val="00B050"/>
                </a:solidFill>
              </a:rPr>
              <a:t>// </a:t>
            </a:r>
            <a:r>
              <a:rPr lang="zh-CN" altLang="en-US" dirty="0" smtClean="0">
                <a:solidFill>
                  <a:srgbClr val="00B050"/>
                </a:solidFill>
              </a:rPr>
              <a:t>初始化第一个元素为当前最大值</a:t>
            </a:r>
            <a:endParaRPr lang="en-US" altLang="zh-CN" dirty="0" smtClean="0">
              <a:solidFill>
                <a:srgbClr val="00B050"/>
              </a:solidFill>
            </a:endParaRPr>
          </a:p>
          <a:p>
            <a:pPr indent="358775">
              <a:lnSpc>
                <a:spcPct val="100000"/>
              </a:lnSpc>
              <a:spcBef>
                <a:spcPts val="0"/>
              </a:spcBef>
              <a:spcAft>
                <a:spcPts val="100"/>
              </a:spcAft>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a:t>
            </a:r>
            <a:r>
              <a:rPr lang="en-US" altLang="zh-CN" b="1" dirty="0" smtClean="0">
                <a:solidFill>
                  <a:srgbClr val="FF0000"/>
                </a:solidFill>
              </a:rPr>
              <a:t>10</a:t>
            </a:r>
            <a:r>
              <a:rPr lang="en-US" altLang="zh-CN" dirty="0" smtClean="0"/>
              <a:t>; ++</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依次比较其余元素</a:t>
            </a:r>
            <a:endParaRPr lang="en-US" altLang="zh-CN" dirty="0" smtClean="0">
              <a:solidFill>
                <a:srgbClr val="00B050"/>
              </a:solidFill>
            </a:endParaRPr>
          </a:p>
          <a:p>
            <a:pPr indent="717550">
              <a:lnSpc>
                <a:spcPct val="100000"/>
              </a:lnSpc>
              <a:spcBef>
                <a:spcPts val="0"/>
              </a:spcBef>
              <a:spcAft>
                <a:spcPts val="100"/>
              </a:spcAft>
            </a:pPr>
            <a:r>
              <a:rPr lang="en-US" altLang="zh-CN" dirty="0" smtClean="0">
                <a:solidFill>
                  <a:srgbClr val="0000FF"/>
                </a:solidFill>
              </a:rPr>
              <a:t>if</a:t>
            </a:r>
            <a:r>
              <a:rPr lang="en-US" altLang="zh-CN" dirty="0" smtClean="0"/>
              <a:t>(num[</a:t>
            </a:r>
            <a:r>
              <a:rPr lang="en-US" altLang="zh-CN" dirty="0" err="1" smtClean="0"/>
              <a:t>i</a:t>
            </a:r>
            <a:r>
              <a:rPr lang="en-US" altLang="zh-CN" dirty="0" smtClean="0"/>
              <a:t>]&gt;</a:t>
            </a:r>
            <a:r>
              <a:rPr lang="en-US" altLang="zh-CN" dirty="0" err="1" smtClean="0"/>
              <a:t>maxValue</a:t>
            </a:r>
            <a:r>
              <a:rPr lang="en-US" altLang="zh-CN" dirty="0" smtClean="0"/>
              <a:t>)       </a:t>
            </a:r>
            <a:r>
              <a:rPr lang="en-US" altLang="zh-CN" dirty="0" smtClean="0">
                <a:solidFill>
                  <a:srgbClr val="00B050"/>
                </a:solidFill>
              </a:rPr>
              <a:t>// </a:t>
            </a:r>
            <a:r>
              <a:rPr lang="zh-CN" altLang="en-US" dirty="0" smtClean="0">
                <a:solidFill>
                  <a:srgbClr val="00B050"/>
                </a:solidFill>
              </a:rPr>
              <a:t>与当前最大值进行比较</a:t>
            </a:r>
            <a:endParaRPr lang="en-US" altLang="zh-CN" dirty="0" smtClean="0">
              <a:solidFill>
                <a:srgbClr val="00B050"/>
              </a:solidFill>
            </a:endParaRPr>
          </a:p>
          <a:p>
            <a:pPr indent="1076325">
              <a:lnSpc>
                <a:spcPct val="100000"/>
              </a:lnSpc>
              <a:spcBef>
                <a:spcPts val="0"/>
              </a:spcBef>
              <a:spcAft>
                <a:spcPts val="100"/>
              </a:spcAft>
            </a:pPr>
            <a:r>
              <a:rPr lang="en-US" altLang="zh-CN" dirty="0" err="1" smtClean="0"/>
              <a:t>maxValue</a:t>
            </a:r>
            <a:r>
              <a:rPr lang="en-US" altLang="zh-CN" dirty="0" smtClean="0"/>
              <a:t> = </a:t>
            </a:r>
            <a:r>
              <a:rPr lang="en-US" altLang="zh-CN" dirty="0" err="1" smtClean="0"/>
              <a:t>num</a:t>
            </a:r>
            <a:r>
              <a:rPr lang="en-US" altLang="zh-CN" dirty="0" smtClean="0"/>
              <a:t>[</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更新当前最大值</a:t>
            </a:r>
            <a:endParaRPr lang="en-US" altLang="zh-CN" dirty="0" smtClean="0">
              <a:solidFill>
                <a:srgbClr val="00B050"/>
              </a:solidFill>
            </a:endParaRPr>
          </a:p>
          <a:p>
            <a:pPr indent="358775">
              <a:lnSpc>
                <a:spcPct val="100000"/>
              </a:lnSpc>
              <a:spcBef>
                <a:spcPts val="0"/>
              </a:spcBef>
              <a:spcAft>
                <a:spcPts val="100"/>
              </a:spcAft>
            </a:pPr>
            <a:r>
              <a:rPr lang="en-US" altLang="zh-CN" dirty="0" err="1" smtClean="0"/>
              <a:t>cout</a:t>
            </a:r>
            <a:r>
              <a:rPr lang="en-US" altLang="zh-CN" dirty="0" smtClean="0"/>
              <a:t>&lt;&lt;</a:t>
            </a:r>
            <a:r>
              <a:rPr lang="en-US" altLang="zh-CN" dirty="0" smtClean="0">
                <a:solidFill>
                  <a:schemeClr val="accent6">
                    <a:lumMod val="75000"/>
                  </a:schemeClr>
                </a:solidFill>
              </a:rPr>
              <a:t>“Maximum = ”</a:t>
            </a:r>
            <a:r>
              <a:rPr lang="en-US" altLang="zh-CN" dirty="0" smtClean="0"/>
              <a:t>&lt;&lt;</a:t>
            </a:r>
            <a:r>
              <a:rPr lang="en-US" altLang="zh-CN" dirty="0" err="1" smtClean="0"/>
              <a:t>maxValue</a:t>
            </a:r>
            <a:r>
              <a:rPr lang="en-US" altLang="zh-CN" dirty="0" smtClean="0"/>
              <a:t>&lt;&lt;</a:t>
            </a:r>
            <a:r>
              <a:rPr lang="en-US" altLang="zh-CN" dirty="0" err="1" smtClean="0"/>
              <a:t>endl</a:t>
            </a:r>
            <a:r>
              <a:rPr lang="en-US" altLang="zh-CN" dirty="0" smtClean="0"/>
              <a:t>;</a:t>
            </a:r>
          </a:p>
          <a:p>
            <a:pPr indent="358775">
              <a:lnSpc>
                <a:spcPct val="100000"/>
              </a:lnSpc>
              <a:spcBef>
                <a:spcPts val="0"/>
              </a:spcBef>
              <a:spcAft>
                <a:spcPts val="100"/>
              </a:spcAft>
            </a:pPr>
            <a:r>
              <a:rPr lang="en-US" altLang="zh-CN" dirty="0" smtClean="0">
                <a:solidFill>
                  <a:srgbClr val="0000FF"/>
                </a:solidFill>
              </a:rPr>
              <a:t>return</a:t>
            </a:r>
            <a:r>
              <a:rPr lang="en-US" altLang="zh-CN" dirty="0" smtClean="0"/>
              <a:t> 0;</a:t>
            </a:r>
          </a:p>
          <a:p>
            <a:pPr>
              <a:lnSpc>
                <a:spcPct val="100000"/>
              </a:lnSpc>
              <a:spcBef>
                <a:spcPts val="0"/>
              </a:spcBef>
              <a:spcAft>
                <a:spcPts val="100"/>
              </a:spcAft>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5343822"/>
            <a:ext cx="1419225" cy="1314450"/>
          </a:xfrm>
          <a:prstGeom prst="rect">
            <a:avLst/>
          </a:prstGeom>
        </p:spPr>
      </p:pic>
      <p:sp>
        <p:nvSpPr>
          <p:cNvPr id="5" name="矩形 4"/>
          <p:cNvSpPr/>
          <p:nvPr/>
        </p:nvSpPr>
        <p:spPr>
          <a:xfrm>
            <a:off x="2030785" y="5805264"/>
            <a:ext cx="5493543" cy="72008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当数组的维度变化时</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程序该如何修改</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842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96752"/>
            <a:ext cx="8496944" cy="5315198"/>
          </a:xfrm>
        </p:spPr>
        <p:txBody>
          <a:bodyPr>
            <a:normAutofit/>
          </a:bodyPr>
          <a:lstStyle/>
          <a:p>
            <a:pPr marL="457200" indent="-457200">
              <a:spcAft>
                <a:spcPts val="600"/>
              </a:spcAft>
              <a:buAutoNum type="arabicPeriod"/>
            </a:pPr>
            <a:r>
              <a:rPr lang="zh-CN" altLang="en-US" sz="2800" dirty="0" smtClean="0"/>
              <a:t>一维数组</a:t>
            </a:r>
            <a:endParaRPr lang="en-US" altLang="zh-CN" sz="2800" dirty="0" smtClean="0"/>
          </a:p>
          <a:p>
            <a:pPr marL="457200" indent="-457200">
              <a:spcAft>
                <a:spcPts val="600"/>
              </a:spcAft>
              <a:buAutoNum type="arabicPeriod"/>
            </a:pPr>
            <a:r>
              <a:rPr lang="zh-CN" altLang="en-US" sz="2800" dirty="0" smtClean="0"/>
              <a:t>数组形参</a:t>
            </a:r>
            <a:endParaRPr lang="en-US" altLang="zh-CN" sz="2800" dirty="0" smtClean="0"/>
          </a:p>
          <a:p>
            <a:pPr marL="457200" indent="-457200">
              <a:spcAft>
                <a:spcPts val="600"/>
              </a:spcAft>
              <a:buAutoNum type="arabicPeriod"/>
            </a:pPr>
            <a:r>
              <a:rPr lang="zh-CN" altLang="en-US" sz="2800" dirty="0" smtClean="0"/>
              <a:t>二维数组</a:t>
            </a:r>
            <a:endParaRPr lang="en-US" altLang="zh-CN" sz="2800" dirty="0" smtClean="0"/>
          </a:p>
          <a:p>
            <a:pPr marL="457200" indent="-457200">
              <a:spcAft>
                <a:spcPts val="600"/>
              </a:spcAft>
              <a:buAutoNum type="arabicPeriod"/>
            </a:pPr>
            <a:r>
              <a:rPr lang="zh-CN" altLang="en-US" sz="2800" dirty="0" smtClean="0"/>
              <a:t>多维数组</a:t>
            </a:r>
            <a:endParaRPr lang="en-US" altLang="zh-CN" sz="2800" dirty="0" smtClean="0"/>
          </a:p>
          <a:p>
            <a:pPr marL="457200" indent="-457200">
              <a:spcAft>
                <a:spcPts val="600"/>
              </a:spcAft>
              <a:buAutoNum type="arabicPeriod"/>
            </a:pPr>
            <a:r>
              <a:rPr lang="zh-CN" altLang="en-US" sz="2800" dirty="0" smtClean="0"/>
              <a:t>字符数组与字符串</a:t>
            </a:r>
            <a:endParaRPr lang="en-US" altLang="zh-CN" sz="2800" dirty="0" smtClean="0"/>
          </a:p>
          <a:p>
            <a:pPr marL="457200" indent="-457200">
              <a:spcAft>
                <a:spcPts val="600"/>
              </a:spcAft>
              <a:buAutoNum type="arabicPeriod"/>
            </a:pPr>
            <a:r>
              <a:rPr lang="zh-CN" altLang="en-US" sz="2800" dirty="0" smtClean="0"/>
              <a:t>排序算法</a:t>
            </a:r>
            <a:endParaRPr lang="zh-CN" altLang="en-US" sz="2800" dirty="0"/>
          </a:p>
        </p:txBody>
      </p:sp>
      <p:sp>
        <p:nvSpPr>
          <p:cNvPr id="3" name="标题 2"/>
          <p:cNvSpPr>
            <a:spLocks noGrp="1"/>
          </p:cNvSpPr>
          <p:nvPr>
            <p:ph type="title"/>
          </p:nvPr>
        </p:nvSpPr>
        <p:spPr/>
        <p:txBody>
          <a:bodyPr/>
          <a:lstStyle/>
          <a:p>
            <a:r>
              <a:rPr lang="zh-CN" altLang="en-US" dirty="0" smtClean="0"/>
              <a:t>本章内容</a:t>
            </a:r>
            <a:endParaRPr lang="zh-CN" altLang="en-US" dirty="0"/>
          </a:p>
        </p:txBody>
      </p:sp>
    </p:spTree>
    <p:extLst>
      <p:ext uri="{BB962C8B-B14F-4D97-AF65-F5344CB8AC3E}">
        <p14:creationId xmlns:p14="http://schemas.microsoft.com/office/powerpoint/2010/main" val="3623375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lnSpc>
                <a:spcPct val="10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10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100000"/>
              </a:lnSpc>
              <a:spcBef>
                <a:spcPts val="0"/>
              </a:spcBef>
            </a:pPr>
            <a:r>
              <a:rPr lang="en-US" altLang="zh-CN" dirty="0" err="1" smtClean="0">
                <a:solidFill>
                  <a:srgbClr val="FF0000"/>
                </a:solidFill>
              </a:rPr>
              <a:t>const</a:t>
            </a:r>
            <a:r>
              <a:rPr lang="en-US" altLang="zh-CN" dirty="0" smtClean="0"/>
              <a:t> </a:t>
            </a:r>
            <a:r>
              <a:rPr lang="en-US" altLang="zh-CN" dirty="0" err="1" smtClean="0">
                <a:solidFill>
                  <a:srgbClr val="0000FF"/>
                </a:solidFill>
              </a:rPr>
              <a:t>int</a:t>
            </a:r>
            <a:r>
              <a:rPr lang="en-US" altLang="zh-CN" dirty="0" smtClean="0"/>
              <a:t> </a:t>
            </a:r>
            <a:r>
              <a:rPr lang="en-US" altLang="zh-CN" b="1" dirty="0" smtClean="0">
                <a:solidFill>
                  <a:srgbClr val="FF3399"/>
                </a:solidFill>
              </a:rPr>
              <a:t>N</a:t>
            </a:r>
            <a:r>
              <a:rPr lang="en-US" altLang="zh-CN" dirty="0" smtClean="0"/>
              <a:t> = 10;   </a:t>
            </a:r>
            <a:r>
              <a:rPr lang="en-US" altLang="zh-CN" dirty="0" smtClean="0">
                <a:solidFill>
                  <a:srgbClr val="00B050"/>
                </a:solidFill>
              </a:rPr>
              <a:t>// </a:t>
            </a:r>
            <a:r>
              <a:rPr lang="zh-CN" altLang="en-US" dirty="0" smtClean="0">
                <a:solidFill>
                  <a:srgbClr val="00B050"/>
                </a:solidFill>
              </a:rPr>
              <a:t>定义一个</a:t>
            </a:r>
            <a:r>
              <a:rPr lang="en-US" altLang="zh-CN" dirty="0" err="1" smtClean="0">
                <a:solidFill>
                  <a:srgbClr val="00B050"/>
                </a:solidFill>
              </a:rPr>
              <a:t>const</a:t>
            </a:r>
            <a:r>
              <a:rPr lang="zh-CN" altLang="en-US" dirty="0" smtClean="0">
                <a:solidFill>
                  <a:srgbClr val="00B050"/>
                </a:solidFill>
              </a:rPr>
              <a:t>常量作为数组维度</a:t>
            </a:r>
            <a:endParaRPr lang="en-US" altLang="zh-CN" dirty="0" smtClean="0">
              <a:solidFill>
                <a:srgbClr val="00B050"/>
              </a:solidFill>
            </a:endParaRPr>
          </a:p>
          <a:p>
            <a:pPr>
              <a:lnSpc>
                <a:spcPct val="10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100000"/>
              </a:lnSpc>
              <a:spcBef>
                <a:spcPts val="0"/>
              </a:spcBef>
            </a:pPr>
            <a:r>
              <a:rPr lang="en-US" altLang="zh-CN" dirty="0" smtClean="0"/>
              <a:t>{</a:t>
            </a:r>
          </a:p>
          <a:p>
            <a:pPr indent="358775">
              <a:lnSpc>
                <a:spcPct val="100000"/>
              </a:lnSpc>
              <a:spcBef>
                <a:spcPts val="0"/>
              </a:spcBef>
            </a:pPr>
            <a:r>
              <a:rPr lang="en-US" altLang="zh-CN" dirty="0" smtClean="0">
                <a:solidFill>
                  <a:srgbClr val="0000FF"/>
                </a:solidFill>
              </a:rPr>
              <a:t>double </a:t>
            </a:r>
            <a:r>
              <a:rPr lang="en-US" altLang="zh-CN" dirty="0" smtClean="0"/>
              <a:t>num[</a:t>
            </a:r>
            <a:r>
              <a:rPr lang="en-US" altLang="zh-CN" b="1" dirty="0" smtClean="0">
                <a:solidFill>
                  <a:srgbClr val="FF3399"/>
                </a:solidFill>
              </a:rPr>
              <a:t>N</a:t>
            </a:r>
            <a:r>
              <a:rPr lang="en-US" altLang="zh-CN" dirty="0" smtClean="0"/>
              <a:t>], </a:t>
            </a:r>
            <a:r>
              <a:rPr lang="en-US" altLang="zh-CN" dirty="0" err="1" smtClean="0"/>
              <a:t>maxValue</a:t>
            </a:r>
            <a:r>
              <a:rPr lang="en-US" altLang="zh-CN" dirty="0" smtClean="0"/>
              <a:t>;  </a:t>
            </a:r>
            <a:r>
              <a:rPr lang="en-US" altLang="zh-CN" dirty="0" smtClean="0">
                <a:solidFill>
                  <a:srgbClr val="00B050"/>
                </a:solidFill>
              </a:rPr>
              <a:t>// </a:t>
            </a:r>
            <a:r>
              <a:rPr lang="en-US" altLang="zh-CN" dirty="0" err="1" smtClean="0">
                <a:solidFill>
                  <a:srgbClr val="00B050"/>
                </a:solidFill>
              </a:rPr>
              <a:t>const</a:t>
            </a:r>
            <a:r>
              <a:rPr lang="en-US" altLang="zh-CN" dirty="0" smtClean="0">
                <a:solidFill>
                  <a:srgbClr val="00B050"/>
                </a:solidFill>
              </a:rPr>
              <a:t> </a:t>
            </a:r>
            <a:r>
              <a:rPr lang="zh-CN" altLang="en-US" dirty="0" smtClean="0">
                <a:solidFill>
                  <a:srgbClr val="00B050"/>
                </a:solidFill>
              </a:rPr>
              <a:t>常量作数组维度</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a:t>
            </a:r>
            <a:r>
              <a:rPr lang="en-US" altLang="zh-CN" b="1" dirty="0" smtClean="0">
                <a:solidFill>
                  <a:srgbClr val="FF3399"/>
                </a:solidFill>
              </a:rPr>
              <a:t>N</a:t>
            </a:r>
            <a:r>
              <a:rPr lang="en-US" altLang="zh-CN" dirty="0" smtClean="0"/>
              <a:t>; ++</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从键盘输入</a:t>
            </a:r>
            <a:r>
              <a:rPr lang="en-US" altLang="zh-CN" dirty="0" smtClean="0">
                <a:solidFill>
                  <a:srgbClr val="00B050"/>
                </a:solidFill>
              </a:rPr>
              <a:t> N </a:t>
            </a:r>
            <a:r>
              <a:rPr lang="zh-CN" altLang="en-US" dirty="0" smtClean="0">
                <a:solidFill>
                  <a:srgbClr val="00B050"/>
                </a:solidFill>
              </a:rPr>
              <a:t>个浮点数</a:t>
            </a:r>
            <a:endParaRPr lang="en-US" altLang="zh-CN" dirty="0" smtClean="0">
              <a:solidFill>
                <a:srgbClr val="00B050"/>
              </a:solidFill>
            </a:endParaRPr>
          </a:p>
          <a:p>
            <a:pPr indent="717550">
              <a:lnSpc>
                <a:spcPct val="100000"/>
              </a:lnSpc>
              <a:spcBef>
                <a:spcPts val="0"/>
              </a:spcBef>
            </a:pPr>
            <a:r>
              <a:rPr lang="en-US" altLang="zh-CN" dirty="0" err="1" smtClean="0"/>
              <a:t>cin</a:t>
            </a:r>
            <a:r>
              <a:rPr lang="en-US" altLang="zh-CN" dirty="0" smtClean="0"/>
              <a:t>&gt;&gt;num[</a:t>
            </a:r>
            <a:r>
              <a:rPr lang="en-US" altLang="zh-CN" dirty="0" err="1" smtClean="0"/>
              <a:t>i</a:t>
            </a:r>
            <a:r>
              <a:rPr lang="en-US" altLang="zh-CN" dirty="0" smtClean="0"/>
              <a:t>];</a:t>
            </a:r>
          </a:p>
          <a:p>
            <a:pPr indent="358775">
              <a:lnSpc>
                <a:spcPct val="100000"/>
              </a:lnSpc>
              <a:spcBef>
                <a:spcPts val="0"/>
              </a:spcBef>
            </a:pPr>
            <a:r>
              <a:rPr lang="en-US" altLang="zh-CN" dirty="0" err="1" smtClean="0"/>
              <a:t>maxValue</a:t>
            </a:r>
            <a:r>
              <a:rPr lang="en-US" altLang="zh-CN" dirty="0" smtClean="0"/>
              <a:t> = num[0];   </a:t>
            </a:r>
            <a:r>
              <a:rPr lang="en-US" altLang="zh-CN" dirty="0" smtClean="0">
                <a:solidFill>
                  <a:srgbClr val="00B050"/>
                </a:solidFill>
              </a:rPr>
              <a:t>// </a:t>
            </a:r>
            <a:r>
              <a:rPr lang="zh-CN" altLang="en-US" dirty="0" smtClean="0">
                <a:solidFill>
                  <a:srgbClr val="00B050"/>
                </a:solidFill>
              </a:rPr>
              <a:t>初始化第一个元素为当前最大值</a:t>
            </a:r>
            <a:endParaRPr lang="en-US" altLang="zh-CN" dirty="0" smtClean="0">
              <a:solidFill>
                <a:srgbClr val="00B050"/>
              </a:solidFill>
            </a:endParaRPr>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a:t>
            </a:r>
            <a:r>
              <a:rPr lang="en-US" altLang="zh-CN" b="1" dirty="0" smtClean="0">
                <a:solidFill>
                  <a:srgbClr val="FF3399"/>
                </a:solidFill>
              </a:rPr>
              <a:t>N</a:t>
            </a:r>
            <a:r>
              <a:rPr lang="en-US" altLang="zh-CN" dirty="0" smtClean="0"/>
              <a:t>; ++</a:t>
            </a:r>
            <a:r>
              <a:rPr lang="en-US" altLang="zh-CN" dirty="0" err="1" smtClean="0"/>
              <a:t>i</a:t>
            </a:r>
            <a:r>
              <a:rPr lang="en-US" altLang="zh-CN" dirty="0" smtClean="0"/>
              <a:t>)</a:t>
            </a:r>
            <a:r>
              <a:rPr lang="en-US" altLang="zh-CN" dirty="0">
                <a:solidFill>
                  <a:srgbClr val="00B050"/>
                </a:solidFill>
              </a:rPr>
              <a:t> </a:t>
            </a:r>
            <a:r>
              <a:rPr lang="en-US" altLang="zh-CN" dirty="0" smtClean="0">
                <a:solidFill>
                  <a:srgbClr val="00B050"/>
                </a:solidFill>
              </a:rPr>
              <a:t>   // </a:t>
            </a:r>
            <a:r>
              <a:rPr lang="zh-CN" altLang="en-US" dirty="0">
                <a:solidFill>
                  <a:srgbClr val="00B050"/>
                </a:solidFill>
              </a:rPr>
              <a:t>依次比较其余元素</a:t>
            </a:r>
            <a:endParaRPr lang="en-US" altLang="zh-CN" dirty="0" smtClean="0"/>
          </a:p>
          <a:p>
            <a:pPr indent="717550">
              <a:lnSpc>
                <a:spcPct val="100000"/>
              </a:lnSpc>
              <a:spcBef>
                <a:spcPts val="0"/>
              </a:spcBef>
            </a:pPr>
            <a:r>
              <a:rPr lang="en-US" altLang="zh-CN" dirty="0" smtClean="0">
                <a:solidFill>
                  <a:srgbClr val="0000FF"/>
                </a:solidFill>
              </a:rPr>
              <a:t>if</a:t>
            </a:r>
            <a:r>
              <a:rPr lang="en-US" altLang="zh-CN" dirty="0" smtClean="0"/>
              <a:t>(</a:t>
            </a:r>
            <a:r>
              <a:rPr lang="en-US" altLang="zh-CN" dirty="0" err="1" smtClean="0"/>
              <a:t>num</a:t>
            </a:r>
            <a:r>
              <a:rPr lang="en-US" altLang="zh-CN" dirty="0" smtClean="0"/>
              <a:t>[</a:t>
            </a:r>
            <a:r>
              <a:rPr lang="en-US" altLang="zh-CN" dirty="0" err="1" smtClean="0"/>
              <a:t>i</a:t>
            </a:r>
            <a:r>
              <a:rPr lang="en-US" altLang="zh-CN" dirty="0" smtClean="0"/>
              <a:t>]&gt;</a:t>
            </a:r>
            <a:r>
              <a:rPr lang="en-US" altLang="zh-CN" dirty="0" err="1" smtClean="0"/>
              <a:t>maxValue</a:t>
            </a:r>
            <a:r>
              <a:rPr lang="en-US" altLang="zh-CN" dirty="0" smtClean="0"/>
              <a:t>)     </a:t>
            </a:r>
            <a:r>
              <a:rPr lang="en-US" altLang="zh-CN" dirty="0" smtClean="0">
                <a:solidFill>
                  <a:srgbClr val="00B050"/>
                </a:solidFill>
              </a:rPr>
              <a:t>// </a:t>
            </a:r>
            <a:r>
              <a:rPr lang="zh-CN" altLang="en-US" dirty="0" smtClean="0">
                <a:solidFill>
                  <a:srgbClr val="00B050"/>
                </a:solidFill>
              </a:rPr>
              <a:t>与当前最大值进行比较</a:t>
            </a:r>
            <a:endParaRPr lang="en-US" altLang="zh-CN" dirty="0" smtClean="0">
              <a:solidFill>
                <a:srgbClr val="00B050"/>
              </a:solidFill>
            </a:endParaRPr>
          </a:p>
          <a:p>
            <a:pPr indent="1076325">
              <a:lnSpc>
                <a:spcPct val="100000"/>
              </a:lnSpc>
              <a:spcBef>
                <a:spcPts val="0"/>
              </a:spcBef>
            </a:pPr>
            <a:r>
              <a:rPr lang="en-US" altLang="zh-CN" dirty="0" err="1" smtClean="0"/>
              <a:t>maxValue</a:t>
            </a:r>
            <a:r>
              <a:rPr lang="en-US" altLang="zh-CN" dirty="0" smtClean="0"/>
              <a:t> = </a:t>
            </a:r>
            <a:r>
              <a:rPr lang="en-US" altLang="zh-CN" dirty="0" err="1" smtClean="0"/>
              <a:t>num</a:t>
            </a:r>
            <a:r>
              <a:rPr lang="en-US" altLang="zh-CN" dirty="0" smtClean="0"/>
              <a:t>[</a:t>
            </a:r>
            <a:r>
              <a:rPr lang="en-US" altLang="zh-CN" dirty="0" err="1" smtClean="0"/>
              <a:t>i</a:t>
            </a:r>
            <a:r>
              <a:rPr lang="en-US" altLang="zh-CN" dirty="0" smtClean="0"/>
              <a:t>];  </a:t>
            </a:r>
            <a:r>
              <a:rPr lang="en-US" altLang="zh-CN" dirty="0" smtClean="0">
                <a:solidFill>
                  <a:srgbClr val="00B050"/>
                </a:solidFill>
              </a:rPr>
              <a:t>// </a:t>
            </a:r>
            <a:r>
              <a:rPr lang="zh-CN" altLang="en-US" dirty="0" smtClean="0">
                <a:solidFill>
                  <a:srgbClr val="00B050"/>
                </a:solidFill>
              </a:rPr>
              <a:t>更新当前最大值</a:t>
            </a:r>
            <a:endParaRPr lang="en-US" altLang="zh-CN" dirty="0" smtClean="0">
              <a:solidFill>
                <a:srgbClr val="00B050"/>
              </a:solidFill>
            </a:endParaRPr>
          </a:p>
          <a:p>
            <a:pPr indent="358775">
              <a:lnSpc>
                <a:spcPct val="10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“Maximum = ”</a:t>
            </a:r>
            <a:r>
              <a:rPr lang="en-US" altLang="zh-CN" dirty="0" smtClean="0"/>
              <a:t>&lt;&lt;</a:t>
            </a:r>
            <a:r>
              <a:rPr lang="en-US" altLang="zh-CN" dirty="0" err="1" smtClean="0"/>
              <a:t>maxValue</a:t>
            </a:r>
            <a:r>
              <a:rPr lang="en-US" altLang="zh-CN" dirty="0" smtClean="0"/>
              <a:t>&lt;&lt;</a:t>
            </a:r>
            <a:r>
              <a:rPr lang="en-US" altLang="zh-CN" dirty="0" err="1" smtClean="0"/>
              <a:t>endl</a:t>
            </a:r>
            <a:r>
              <a:rPr lang="en-US" altLang="zh-CN" dirty="0" smtClean="0"/>
              <a:t>;</a:t>
            </a:r>
          </a:p>
          <a:p>
            <a:pPr indent="358775">
              <a:lnSpc>
                <a:spcPct val="100000"/>
              </a:lnSpc>
              <a:spcBef>
                <a:spcPts val="0"/>
              </a:spcBef>
            </a:pPr>
            <a:r>
              <a:rPr lang="en-US" altLang="zh-CN" dirty="0" smtClean="0">
                <a:solidFill>
                  <a:srgbClr val="0000FF"/>
                </a:solidFill>
              </a:rPr>
              <a:t>return</a:t>
            </a:r>
            <a:r>
              <a:rPr lang="en-US" altLang="zh-CN" dirty="0" smtClean="0"/>
              <a:t> 0;</a:t>
            </a:r>
          </a:p>
          <a:p>
            <a:pPr>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5488294"/>
            <a:ext cx="1275209" cy="1181066"/>
          </a:xfrm>
          <a:prstGeom prst="rect">
            <a:avLst/>
          </a:prstGeom>
        </p:spPr>
      </p:pic>
      <p:sp>
        <p:nvSpPr>
          <p:cNvPr id="5" name="矩形 4"/>
          <p:cNvSpPr/>
          <p:nvPr/>
        </p:nvSpPr>
        <p:spPr>
          <a:xfrm>
            <a:off x="1907704" y="5949280"/>
            <a:ext cx="5832647" cy="6480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若浮点数的个数事先不确定</a:t>
            </a:r>
            <a:r>
              <a:rPr lang="en-US" altLang="zh-CN"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程序该如何修改</a:t>
            </a:r>
            <a:r>
              <a:rPr lang="en-US" altLang="zh-CN" sz="22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2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0819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712968" cy="5630617"/>
          </a:xfrm>
        </p:spPr>
        <p:txBody>
          <a:bodyPr>
            <a:normAutofit/>
          </a:bodyPr>
          <a:lstStyle/>
          <a:p>
            <a:pPr>
              <a:lnSpc>
                <a:spcPct val="90000"/>
              </a:lnSpc>
              <a:spcBef>
                <a:spcPts val="0"/>
              </a:spcBef>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a:lnSpc>
                <a:spcPct val="90000"/>
              </a:lnSpc>
              <a:spcBef>
                <a:spcPts val="0"/>
              </a:spcBef>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a:lnSpc>
                <a:spcPct val="90000"/>
              </a:lnSpc>
              <a:spcBef>
                <a:spcPts val="0"/>
              </a:spcBef>
            </a:pPr>
            <a:r>
              <a:rPr lang="en-US" altLang="zh-CN" sz="2200" dirty="0" err="1" smtClean="0">
                <a:solidFill>
                  <a:srgbClr val="FF0000"/>
                </a:solidFill>
              </a:rPr>
              <a:t>const</a:t>
            </a:r>
            <a:r>
              <a:rPr lang="en-US" altLang="zh-CN" sz="2200" dirty="0" smtClean="0"/>
              <a:t> </a:t>
            </a:r>
            <a:r>
              <a:rPr lang="en-US" altLang="zh-CN" sz="2200" dirty="0" err="1" smtClean="0">
                <a:solidFill>
                  <a:srgbClr val="0000FF"/>
                </a:solidFill>
              </a:rPr>
              <a:t>int</a:t>
            </a:r>
            <a:r>
              <a:rPr lang="en-US" altLang="zh-CN" sz="2200" dirty="0" smtClean="0"/>
              <a:t> </a:t>
            </a:r>
            <a:r>
              <a:rPr lang="en-US" altLang="zh-CN" sz="2200" b="1" dirty="0" smtClean="0">
                <a:solidFill>
                  <a:srgbClr val="FF3399"/>
                </a:solidFill>
              </a:rPr>
              <a:t>N</a:t>
            </a:r>
            <a:r>
              <a:rPr lang="en-US" altLang="zh-CN" sz="2200" dirty="0" smtClean="0"/>
              <a:t> = 100;  </a:t>
            </a:r>
            <a:r>
              <a:rPr lang="en-US" altLang="zh-CN" sz="2200" dirty="0" smtClean="0">
                <a:solidFill>
                  <a:srgbClr val="00B050"/>
                </a:solidFill>
              </a:rPr>
              <a:t>// </a:t>
            </a:r>
            <a:r>
              <a:rPr lang="zh-CN" altLang="en-US" sz="2200" dirty="0" smtClean="0">
                <a:solidFill>
                  <a:srgbClr val="00B050"/>
                </a:solidFill>
              </a:rPr>
              <a:t>定义一个较大的</a:t>
            </a:r>
            <a:r>
              <a:rPr lang="en-US" altLang="zh-CN" sz="2200" dirty="0" err="1" smtClean="0">
                <a:solidFill>
                  <a:srgbClr val="00B050"/>
                </a:solidFill>
              </a:rPr>
              <a:t>const</a:t>
            </a:r>
            <a:r>
              <a:rPr lang="zh-CN" altLang="en-US" sz="2200" dirty="0" smtClean="0">
                <a:solidFill>
                  <a:srgbClr val="00B050"/>
                </a:solidFill>
              </a:rPr>
              <a:t>常量作为数组维度</a:t>
            </a:r>
            <a:endParaRPr lang="en-US" altLang="zh-CN" sz="2200" dirty="0" smtClean="0">
              <a:solidFill>
                <a:srgbClr val="00B050"/>
              </a:solidFill>
            </a:endParaRPr>
          </a:p>
          <a:p>
            <a:pPr>
              <a:lnSpc>
                <a:spcPct val="9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main()</a:t>
            </a:r>
          </a:p>
          <a:p>
            <a:pPr>
              <a:lnSpc>
                <a:spcPct val="90000"/>
              </a:lnSpc>
              <a:spcBef>
                <a:spcPts val="0"/>
              </a:spcBef>
            </a:pPr>
            <a:r>
              <a:rPr lang="en-US" altLang="zh-CN" sz="2200" dirty="0" smtClean="0"/>
              <a:t>{</a:t>
            </a:r>
          </a:p>
          <a:p>
            <a:pPr indent="358775">
              <a:lnSpc>
                <a:spcPct val="90000"/>
              </a:lnSpc>
              <a:spcBef>
                <a:spcPts val="0"/>
              </a:spcBef>
            </a:pPr>
            <a:r>
              <a:rPr lang="en-US" altLang="zh-CN" sz="2200" dirty="0" smtClean="0">
                <a:solidFill>
                  <a:srgbClr val="0000FF"/>
                </a:solidFill>
              </a:rPr>
              <a:t>double </a:t>
            </a:r>
            <a:r>
              <a:rPr lang="en-US" altLang="zh-CN" sz="2200" dirty="0" smtClean="0"/>
              <a:t>num[</a:t>
            </a:r>
            <a:r>
              <a:rPr lang="en-US" altLang="zh-CN" sz="2200" b="1" dirty="0" smtClean="0">
                <a:solidFill>
                  <a:srgbClr val="FF3399"/>
                </a:solidFill>
              </a:rPr>
              <a:t>N</a:t>
            </a:r>
            <a:r>
              <a:rPr lang="en-US" altLang="zh-CN" sz="2200" dirty="0" smtClean="0"/>
              <a:t>], </a:t>
            </a:r>
            <a:r>
              <a:rPr lang="en-US" altLang="zh-CN" sz="2200" dirty="0" err="1" smtClean="0"/>
              <a:t>maxValue</a:t>
            </a:r>
            <a:r>
              <a:rPr lang="en-US" altLang="zh-CN" sz="2200" dirty="0" smtClean="0"/>
              <a:t>;  </a:t>
            </a:r>
            <a:r>
              <a:rPr lang="en-US" altLang="zh-CN" sz="2200" dirty="0" smtClean="0">
                <a:solidFill>
                  <a:srgbClr val="00B050"/>
                </a:solidFill>
              </a:rPr>
              <a:t>// </a:t>
            </a:r>
            <a:r>
              <a:rPr lang="en-US" altLang="zh-CN" sz="2200" dirty="0" err="1" smtClean="0">
                <a:solidFill>
                  <a:srgbClr val="00B050"/>
                </a:solidFill>
              </a:rPr>
              <a:t>const</a:t>
            </a:r>
            <a:r>
              <a:rPr lang="en-US" altLang="zh-CN" sz="2200" dirty="0" smtClean="0">
                <a:solidFill>
                  <a:srgbClr val="00B050"/>
                </a:solidFill>
              </a:rPr>
              <a:t> </a:t>
            </a:r>
            <a:r>
              <a:rPr lang="zh-CN" altLang="en-US" sz="2200" dirty="0" smtClean="0">
                <a:solidFill>
                  <a:srgbClr val="00B050"/>
                </a:solidFill>
              </a:rPr>
              <a:t>常量作数组维度</a:t>
            </a:r>
            <a:endParaRPr lang="en-US" altLang="zh-CN" sz="2200" dirty="0" smtClean="0">
              <a:solidFill>
                <a:srgbClr val="00B050"/>
              </a:solidFill>
            </a:endParaRPr>
          </a:p>
          <a:p>
            <a:pPr indent="358775">
              <a:lnSpc>
                <a:spcPct val="9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b="1" dirty="0" smtClean="0">
                <a:solidFill>
                  <a:srgbClr val="FF0000"/>
                </a:solidFill>
              </a:rPr>
              <a:t>n</a:t>
            </a:r>
            <a:r>
              <a:rPr lang="en-US" altLang="zh-CN" sz="2200" dirty="0" smtClean="0"/>
              <a:t>;      </a:t>
            </a:r>
            <a:r>
              <a:rPr lang="en-US" altLang="zh-CN" sz="2200" dirty="0" smtClean="0">
                <a:solidFill>
                  <a:srgbClr val="00B050"/>
                </a:solidFill>
              </a:rPr>
              <a:t>// </a:t>
            </a:r>
            <a:r>
              <a:rPr lang="zh-CN" altLang="en-US" sz="2200" dirty="0" smtClean="0">
                <a:solidFill>
                  <a:srgbClr val="00B050"/>
                </a:solidFill>
              </a:rPr>
              <a:t>实际输入的浮点数个数</a:t>
            </a:r>
            <a:endParaRPr lang="en-US" altLang="zh-CN" sz="2200" dirty="0" smtClean="0">
              <a:solidFill>
                <a:srgbClr val="00B050"/>
              </a:solidFill>
            </a:endParaRPr>
          </a:p>
          <a:p>
            <a:pPr indent="358775">
              <a:lnSpc>
                <a:spcPct val="90000"/>
              </a:lnSpc>
              <a:spcBef>
                <a:spcPts val="0"/>
              </a:spcBef>
            </a:pPr>
            <a:r>
              <a:rPr lang="en-US" altLang="zh-CN" sz="2200" dirty="0" err="1" smtClean="0"/>
              <a:t>cout</a:t>
            </a:r>
            <a:r>
              <a:rPr lang="en-US" altLang="zh-CN" sz="2200" dirty="0" smtClean="0"/>
              <a:t>&lt;&lt;</a:t>
            </a:r>
            <a:r>
              <a:rPr lang="en-US" altLang="zh-CN" sz="2200" dirty="0" smtClean="0">
                <a:solidFill>
                  <a:schemeClr val="accent6">
                    <a:lumMod val="75000"/>
                  </a:schemeClr>
                </a:solidFill>
              </a:rPr>
              <a:t>“Input the number of data to be processed: ”</a:t>
            </a:r>
            <a:r>
              <a:rPr lang="en-US" altLang="zh-CN" sz="2200" dirty="0" smtClean="0"/>
              <a:t>;</a:t>
            </a:r>
          </a:p>
          <a:p>
            <a:pPr indent="358775">
              <a:lnSpc>
                <a:spcPct val="90000"/>
              </a:lnSpc>
              <a:spcBef>
                <a:spcPts val="0"/>
              </a:spcBef>
            </a:pPr>
            <a:r>
              <a:rPr lang="en-US" altLang="zh-CN" sz="2200" dirty="0" err="1" smtClean="0"/>
              <a:t>cin</a:t>
            </a:r>
            <a:r>
              <a:rPr lang="en-US" altLang="zh-CN" sz="2200" dirty="0" smtClean="0"/>
              <a:t>&gt;&gt;</a:t>
            </a:r>
            <a:r>
              <a:rPr lang="en-US" altLang="zh-CN" sz="2200" b="1" dirty="0" smtClean="0">
                <a:solidFill>
                  <a:srgbClr val="FF0000"/>
                </a:solidFill>
              </a:rPr>
              <a:t>n</a:t>
            </a:r>
            <a:r>
              <a:rPr lang="en-US" altLang="zh-CN" sz="2200" dirty="0" smtClean="0"/>
              <a:t>;</a:t>
            </a:r>
          </a:p>
          <a:p>
            <a:pPr indent="358775">
              <a:lnSpc>
                <a:spcPct val="9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a:t>
            </a:r>
            <a:r>
              <a:rPr lang="en-US" altLang="zh-CN" sz="2200" b="1" dirty="0" smtClean="0">
                <a:solidFill>
                  <a:srgbClr val="FF0000"/>
                </a:solidFill>
              </a:rPr>
              <a:t>n</a:t>
            </a:r>
            <a:r>
              <a:rPr lang="en-US" altLang="zh-CN" sz="2200" dirty="0" smtClean="0"/>
              <a:t>; ++</a:t>
            </a:r>
            <a:r>
              <a:rPr lang="en-US" altLang="zh-CN" sz="2200" dirty="0" err="1" smtClean="0"/>
              <a:t>i</a:t>
            </a:r>
            <a:r>
              <a:rPr lang="en-US" altLang="zh-CN" sz="2200" dirty="0" smtClean="0"/>
              <a:t>)    </a:t>
            </a:r>
            <a:r>
              <a:rPr lang="en-US" altLang="zh-CN" sz="2200" dirty="0" smtClean="0">
                <a:solidFill>
                  <a:srgbClr val="00B050"/>
                </a:solidFill>
              </a:rPr>
              <a:t>// </a:t>
            </a:r>
            <a:r>
              <a:rPr lang="zh-CN" altLang="en-US" sz="2200" dirty="0" smtClean="0">
                <a:solidFill>
                  <a:srgbClr val="00B050"/>
                </a:solidFill>
              </a:rPr>
              <a:t>从键盘输入</a:t>
            </a:r>
            <a:r>
              <a:rPr lang="en-US" altLang="zh-CN" sz="2200" dirty="0" smtClean="0">
                <a:solidFill>
                  <a:srgbClr val="00B050"/>
                </a:solidFill>
              </a:rPr>
              <a:t> n </a:t>
            </a:r>
            <a:r>
              <a:rPr lang="zh-CN" altLang="en-US" sz="2200" dirty="0" smtClean="0">
                <a:solidFill>
                  <a:srgbClr val="00B050"/>
                </a:solidFill>
              </a:rPr>
              <a:t>个浮点数</a:t>
            </a:r>
            <a:endParaRPr lang="en-US" altLang="zh-CN" sz="2200" dirty="0" smtClean="0">
              <a:solidFill>
                <a:srgbClr val="00B050"/>
              </a:solidFill>
            </a:endParaRPr>
          </a:p>
          <a:p>
            <a:pPr indent="717550">
              <a:lnSpc>
                <a:spcPct val="90000"/>
              </a:lnSpc>
              <a:spcBef>
                <a:spcPts val="0"/>
              </a:spcBef>
            </a:pPr>
            <a:r>
              <a:rPr lang="en-US" altLang="zh-CN" sz="2200" dirty="0" err="1" smtClean="0"/>
              <a:t>cin</a:t>
            </a:r>
            <a:r>
              <a:rPr lang="en-US" altLang="zh-CN" sz="2200" dirty="0" smtClean="0"/>
              <a:t>&gt;&gt;num[</a:t>
            </a:r>
            <a:r>
              <a:rPr lang="en-US" altLang="zh-CN" sz="2200" dirty="0" err="1" smtClean="0"/>
              <a:t>i</a:t>
            </a:r>
            <a:r>
              <a:rPr lang="en-US" altLang="zh-CN" sz="2200" dirty="0" smtClean="0"/>
              <a:t>];</a:t>
            </a:r>
          </a:p>
          <a:p>
            <a:pPr indent="358775">
              <a:lnSpc>
                <a:spcPct val="90000"/>
              </a:lnSpc>
              <a:spcBef>
                <a:spcPts val="0"/>
              </a:spcBef>
            </a:pPr>
            <a:r>
              <a:rPr lang="en-US" altLang="zh-CN" sz="2200" dirty="0" err="1" smtClean="0"/>
              <a:t>maxValue</a:t>
            </a:r>
            <a:r>
              <a:rPr lang="en-US" altLang="zh-CN" sz="2200" dirty="0" smtClean="0"/>
              <a:t> = num[0];   </a:t>
            </a:r>
            <a:r>
              <a:rPr lang="en-US" altLang="zh-CN" sz="2200" dirty="0" smtClean="0">
                <a:solidFill>
                  <a:srgbClr val="00B050"/>
                </a:solidFill>
              </a:rPr>
              <a:t>// </a:t>
            </a:r>
            <a:r>
              <a:rPr lang="zh-CN" altLang="en-US" sz="2200" dirty="0" smtClean="0">
                <a:solidFill>
                  <a:srgbClr val="00B050"/>
                </a:solidFill>
              </a:rPr>
              <a:t>初始化第一个元素为当前最大值</a:t>
            </a:r>
            <a:endParaRPr lang="en-US" altLang="zh-CN" sz="2200" dirty="0" smtClean="0">
              <a:solidFill>
                <a:srgbClr val="00B050"/>
              </a:solidFill>
            </a:endParaRPr>
          </a:p>
          <a:p>
            <a:pPr indent="358775">
              <a:lnSpc>
                <a:spcPct val="9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t> </a:t>
            </a:r>
            <a:r>
              <a:rPr lang="en-US" altLang="zh-CN" sz="2200" dirty="0" err="1" smtClean="0"/>
              <a:t>i</a:t>
            </a:r>
            <a:r>
              <a:rPr lang="en-US" altLang="zh-CN" sz="2200" dirty="0" smtClean="0"/>
              <a:t>=1; </a:t>
            </a:r>
            <a:r>
              <a:rPr lang="en-US" altLang="zh-CN" sz="2200" dirty="0" err="1" smtClean="0"/>
              <a:t>i</a:t>
            </a:r>
            <a:r>
              <a:rPr lang="en-US" altLang="zh-CN" sz="2200" dirty="0" smtClean="0"/>
              <a:t>&lt;</a:t>
            </a:r>
            <a:r>
              <a:rPr lang="en-US" altLang="zh-CN" sz="2200" b="1" dirty="0" smtClean="0">
                <a:solidFill>
                  <a:srgbClr val="FF0000"/>
                </a:solidFill>
              </a:rPr>
              <a:t>n</a:t>
            </a:r>
            <a:r>
              <a:rPr lang="en-US" altLang="zh-CN" sz="2200" dirty="0" smtClean="0"/>
              <a:t>; ++</a:t>
            </a:r>
            <a:r>
              <a:rPr lang="en-US" altLang="zh-CN" sz="2200" dirty="0" err="1" smtClean="0"/>
              <a:t>i</a:t>
            </a:r>
            <a:r>
              <a:rPr lang="en-US" altLang="zh-CN" sz="2200" dirty="0" smtClean="0"/>
              <a:t>)    </a:t>
            </a:r>
            <a:r>
              <a:rPr lang="en-US" altLang="zh-CN" sz="2000" dirty="0" smtClean="0">
                <a:solidFill>
                  <a:srgbClr val="00B050"/>
                </a:solidFill>
              </a:rPr>
              <a:t> </a:t>
            </a:r>
            <a:r>
              <a:rPr lang="en-US" altLang="zh-CN" sz="2200" dirty="0" smtClean="0">
                <a:solidFill>
                  <a:srgbClr val="00B050"/>
                </a:solidFill>
              </a:rPr>
              <a:t>// </a:t>
            </a:r>
            <a:r>
              <a:rPr lang="zh-CN" altLang="en-US" sz="2200" dirty="0">
                <a:solidFill>
                  <a:srgbClr val="00B050"/>
                </a:solidFill>
              </a:rPr>
              <a:t>依次比较其余元素</a:t>
            </a:r>
            <a:endParaRPr lang="en-US" altLang="zh-CN" sz="2200" dirty="0" smtClean="0"/>
          </a:p>
          <a:p>
            <a:pPr indent="717550">
              <a:lnSpc>
                <a:spcPct val="90000"/>
              </a:lnSpc>
              <a:spcBef>
                <a:spcPts val="0"/>
              </a:spcBef>
            </a:pPr>
            <a:r>
              <a:rPr lang="en-US" altLang="zh-CN" sz="2200" dirty="0" smtClean="0">
                <a:solidFill>
                  <a:srgbClr val="0000FF"/>
                </a:solidFill>
              </a:rPr>
              <a:t>if</a:t>
            </a:r>
            <a:r>
              <a:rPr lang="en-US" altLang="zh-CN" sz="2200" dirty="0" smtClean="0"/>
              <a:t>(</a:t>
            </a:r>
            <a:r>
              <a:rPr lang="en-US" altLang="zh-CN" sz="2200" dirty="0" err="1" smtClean="0"/>
              <a:t>num</a:t>
            </a:r>
            <a:r>
              <a:rPr lang="en-US" altLang="zh-CN" sz="2200" dirty="0" smtClean="0"/>
              <a:t>[</a:t>
            </a:r>
            <a:r>
              <a:rPr lang="en-US" altLang="zh-CN" sz="2200" dirty="0" err="1" smtClean="0"/>
              <a:t>i</a:t>
            </a:r>
            <a:r>
              <a:rPr lang="en-US" altLang="zh-CN" sz="2200" dirty="0" smtClean="0"/>
              <a:t>]&gt;</a:t>
            </a:r>
            <a:r>
              <a:rPr lang="en-US" altLang="zh-CN" sz="2200" dirty="0" err="1" smtClean="0"/>
              <a:t>maxValue</a:t>
            </a:r>
            <a:r>
              <a:rPr lang="en-US" altLang="zh-CN" sz="2200" dirty="0" smtClean="0"/>
              <a:t>)     </a:t>
            </a:r>
            <a:r>
              <a:rPr lang="en-US" altLang="zh-CN" sz="2200" dirty="0" smtClean="0">
                <a:solidFill>
                  <a:srgbClr val="00B050"/>
                </a:solidFill>
              </a:rPr>
              <a:t>// </a:t>
            </a:r>
            <a:r>
              <a:rPr lang="zh-CN" altLang="en-US" sz="2200" dirty="0" smtClean="0">
                <a:solidFill>
                  <a:srgbClr val="00B050"/>
                </a:solidFill>
              </a:rPr>
              <a:t>与当前最大值进行比较</a:t>
            </a:r>
            <a:endParaRPr lang="en-US" altLang="zh-CN" sz="2200" dirty="0" smtClean="0">
              <a:solidFill>
                <a:srgbClr val="00B050"/>
              </a:solidFill>
            </a:endParaRPr>
          </a:p>
          <a:p>
            <a:pPr indent="1076325">
              <a:lnSpc>
                <a:spcPct val="90000"/>
              </a:lnSpc>
              <a:spcBef>
                <a:spcPts val="0"/>
              </a:spcBef>
            </a:pPr>
            <a:r>
              <a:rPr lang="en-US" altLang="zh-CN" sz="2200" dirty="0" err="1" smtClean="0"/>
              <a:t>maxValue</a:t>
            </a:r>
            <a:r>
              <a:rPr lang="en-US" altLang="zh-CN" sz="2200" dirty="0" smtClean="0"/>
              <a:t> = </a:t>
            </a:r>
            <a:r>
              <a:rPr lang="en-US" altLang="zh-CN" sz="2200" dirty="0" err="1" smtClean="0"/>
              <a:t>num</a:t>
            </a:r>
            <a:r>
              <a:rPr lang="en-US" altLang="zh-CN" sz="2200" dirty="0" smtClean="0"/>
              <a:t>[</a:t>
            </a:r>
            <a:r>
              <a:rPr lang="en-US" altLang="zh-CN" sz="2200" dirty="0" err="1" smtClean="0"/>
              <a:t>i</a:t>
            </a:r>
            <a:r>
              <a:rPr lang="en-US" altLang="zh-CN" sz="2200" dirty="0" smtClean="0"/>
              <a:t>];  </a:t>
            </a:r>
            <a:r>
              <a:rPr lang="en-US" altLang="zh-CN" sz="2200" dirty="0" smtClean="0">
                <a:solidFill>
                  <a:srgbClr val="00B050"/>
                </a:solidFill>
              </a:rPr>
              <a:t>// </a:t>
            </a:r>
            <a:r>
              <a:rPr lang="zh-CN" altLang="en-US" sz="2200" dirty="0" smtClean="0">
                <a:solidFill>
                  <a:srgbClr val="00B050"/>
                </a:solidFill>
              </a:rPr>
              <a:t>更新当前最大值</a:t>
            </a:r>
            <a:endParaRPr lang="en-US" altLang="zh-CN" sz="2200" dirty="0" smtClean="0">
              <a:solidFill>
                <a:srgbClr val="00B050"/>
              </a:solidFill>
            </a:endParaRPr>
          </a:p>
          <a:p>
            <a:pPr indent="358775">
              <a:lnSpc>
                <a:spcPct val="90000"/>
              </a:lnSpc>
              <a:spcBef>
                <a:spcPts val="0"/>
              </a:spcBef>
            </a:pPr>
            <a:r>
              <a:rPr lang="en-US" altLang="zh-CN" sz="2200" dirty="0" err="1" smtClean="0"/>
              <a:t>cout</a:t>
            </a:r>
            <a:r>
              <a:rPr lang="en-US" altLang="zh-CN" sz="2200" dirty="0" smtClean="0"/>
              <a:t>&lt;&lt;</a:t>
            </a:r>
            <a:r>
              <a:rPr lang="en-US" altLang="zh-CN" sz="2200" dirty="0" smtClean="0">
                <a:solidFill>
                  <a:schemeClr val="accent6">
                    <a:lumMod val="75000"/>
                  </a:schemeClr>
                </a:solidFill>
              </a:rPr>
              <a:t>“Maximum = ”</a:t>
            </a:r>
            <a:r>
              <a:rPr lang="en-US" altLang="zh-CN" sz="2200" dirty="0" smtClean="0"/>
              <a:t>&lt;&lt;</a:t>
            </a:r>
            <a:r>
              <a:rPr lang="en-US" altLang="zh-CN" sz="2200" dirty="0" err="1" smtClean="0"/>
              <a:t>maxValue</a:t>
            </a:r>
            <a:r>
              <a:rPr lang="en-US" altLang="zh-CN" sz="2200" dirty="0" smtClean="0"/>
              <a:t>&lt;&lt;</a:t>
            </a:r>
            <a:r>
              <a:rPr lang="en-US" altLang="zh-CN" sz="2200" dirty="0" err="1" smtClean="0"/>
              <a:t>endl</a:t>
            </a:r>
            <a:r>
              <a:rPr lang="en-US" altLang="zh-CN" sz="2200" dirty="0" smtClean="0"/>
              <a:t>;</a:t>
            </a:r>
          </a:p>
          <a:p>
            <a:pPr indent="358775">
              <a:lnSpc>
                <a:spcPct val="90000"/>
              </a:lnSpc>
              <a:spcBef>
                <a:spcPts val="0"/>
              </a:spcBef>
            </a:pPr>
            <a:r>
              <a:rPr lang="en-US" altLang="zh-CN" sz="2200" dirty="0" smtClean="0">
                <a:solidFill>
                  <a:srgbClr val="0000FF"/>
                </a:solidFill>
              </a:rPr>
              <a:t>return</a:t>
            </a:r>
            <a:r>
              <a:rPr lang="en-US" altLang="zh-CN" sz="2200" dirty="0" smtClean="0"/>
              <a:t> 0;</a:t>
            </a:r>
          </a:p>
          <a:p>
            <a:pPr>
              <a:lnSpc>
                <a:spcPct val="90000"/>
              </a:lnSpc>
              <a:spcBef>
                <a:spcPts val="0"/>
              </a:spcBef>
            </a:pPr>
            <a:r>
              <a:rPr lang="en-US" altLang="zh-CN" sz="2200" dirty="0"/>
              <a:t>}</a:t>
            </a:r>
            <a:endParaRPr lang="zh-CN" altLang="en-US" sz="2200"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3609684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t>例</a:t>
            </a:r>
            <a:r>
              <a:rPr lang="en-US" altLang="zh-CN" b="1" dirty="0" smtClean="0"/>
              <a:t>: </a:t>
            </a:r>
            <a:r>
              <a:rPr lang="zh-CN" altLang="en-US" dirty="0" smtClean="0"/>
              <a:t>计算某个班级</a:t>
            </a:r>
            <a:r>
              <a:rPr lang="en-US" altLang="zh-CN" dirty="0" smtClean="0"/>
              <a:t>50</a:t>
            </a:r>
            <a:r>
              <a:rPr lang="zh-CN" altLang="en-US" dirty="0" smtClean="0"/>
              <a:t>个学生</a:t>
            </a:r>
            <a:r>
              <a:rPr lang="en-US" altLang="zh-CN" dirty="0" smtClean="0"/>
              <a:t>C++</a:t>
            </a:r>
            <a:r>
              <a:rPr lang="zh-CN" altLang="en-US" dirty="0" smtClean="0"/>
              <a:t>程序设计课程考试的平均成绩</a:t>
            </a:r>
            <a:r>
              <a:rPr lang="en-US" altLang="zh-CN" dirty="0" smtClean="0"/>
              <a:t>, </a:t>
            </a:r>
            <a:r>
              <a:rPr lang="zh-CN" altLang="en-US" dirty="0" smtClean="0"/>
              <a:t>并统计平均成绩以上学生的人数。</a:t>
            </a:r>
            <a:endParaRPr lang="en-US" altLang="zh-CN" dirty="0" smtClean="0"/>
          </a:p>
          <a:p>
            <a:r>
              <a:rPr lang="zh-CN" altLang="en-US" b="1" dirty="0" smtClean="0"/>
              <a:t>分析</a:t>
            </a:r>
            <a:r>
              <a:rPr lang="en-US" altLang="zh-CN" b="1" dirty="0" smtClean="0"/>
              <a:t>:</a:t>
            </a:r>
          </a:p>
          <a:p>
            <a:pPr marL="457200" indent="-457200">
              <a:buAutoNum type="arabicPeriod"/>
            </a:pPr>
            <a:r>
              <a:rPr lang="zh-CN" altLang="en-US" dirty="0" smtClean="0"/>
              <a:t>存储</a:t>
            </a:r>
            <a:r>
              <a:rPr lang="en-US" altLang="zh-CN" dirty="0" smtClean="0"/>
              <a:t>50</a:t>
            </a:r>
            <a:r>
              <a:rPr lang="zh-CN" altLang="en-US" dirty="0" smtClean="0"/>
              <a:t>个学生的考试成绩</a:t>
            </a:r>
            <a:r>
              <a:rPr lang="en-US" altLang="zh-CN" dirty="0" smtClean="0"/>
              <a:t>:  </a:t>
            </a:r>
            <a:r>
              <a:rPr lang="en-US" altLang="zh-CN" dirty="0" smtClean="0">
                <a:solidFill>
                  <a:srgbClr val="0000FF"/>
                </a:solidFill>
              </a:rPr>
              <a:t>double</a:t>
            </a:r>
            <a:r>
              <a:rPr lang="en-US" altLang="zh-CN" dirty="0" smtClean="0"/>
              <a:t> score[50]</a:t>
            </a:r>
          </a:p>
          <a:p>
            <a:pPr marL="457200" indent="-457200">
              <a:buAutoNum type="arabicPeriod"/>
            </a:pPr>
            <a:r>
              <a:rPr lang="zh-CN" altLang="en-US" dirty="0" smtClean="0"/>
              <a:t>计算</a:t>
            </a:r>
            <a:r>
              <a:rPr lang="en-US" altLang="zh-CN" dirty="0" smtClean="0"/>
              <a:t>50</a:t>
            </a:r>
            <a:r>
              <a:rPr lang="zh-CN" altLang="en-US" dirty="0" smtClean="0"/>
              <a:t>个学生的 </a:t>
            </a:r>
            <a:r>
              <a:rPr lang="zh-CN" altLang="en-US" dirty="0" smtClean="0">
                <a:solidFill>
                  <a:srgbClr val="FF0000"/>
                </a:solidFill>
              </a:rPr>
              <a:t>总成绩 </a:t>
            </a:r>
            <a:r>
              <a:rPr lang="en-US" altLang="zh-CN" dirty="0" smtClean="0"/>
              <a:t>(</a:t>
            </a:r>
            <a:r>
              <a:rPr lang="zh-CN" altLang="en-US" dirty="0" smtClean="0"/>
              <a:t>需要一个 </a:t>
            </a:r>
            <a:r>
              <a:rPr lang="zh-CN" altLang="en-US" dirty="0" smtClean="0">
                <a:solidFill>
                  <a:srgbClr val="0000FF"/>
                </a:solidFill>
              </a:rPr>
              <a:t>累加器</a:t>
            </a:r>
            <a:r>
              <a:rPr lang="en-US" altLang="zh-CN" dirty="0" smtClean="0"/>
              <a:t>)</a:t>
            </a:r>
            <a:r>
              <a:rPr lang="zh-CN" altLang="en-US" dirty="0" smtClean="0"/>
              <a:t>。</a:t>
            </a:r>
            <a:endParaRPr lang="en-US" altLang="zh-CN" dirty="0" smtClean="0"/>
          </a:p>
          <a:p>
            <a:pPr marL="457200" indent="-457200">
              <a:buAutoNum type="arabicPeriod"/>
            </a:pPr>
            <a:r>
              <a:rPr lang="zh-CN" altLang="en-US" dirty="0"/>
              <a:t>计算</a:t>
            </a:r>
            <a:r>
              <a:rPr lang="en-US" altLang="zh-CN" dirty="0"/>
              <a:t>50</a:t>
            </a:r>
            <a:r>
              <a:rPr lang="zh-CN" altLang="en-US" dirty="0"/>
              <a:t>个学生的 </a:t>
            </a:r>
            <a:r>
              <a:rPr lang="zh-CN" altLang="en-US" dirty="0" smtClean="0">
                <a:solidFill>
                  <a:srgbClr val="FF0000"/>
                </a:solidFill>
              </a:rPr>
              <a:t>平均成绩</a:t>
            </a:r>
            <a:r>
              <a:rPr lang="zh-CN" altLang="en-US" dirty="0" smtClean="0"/>
              <a:t>。</a:t>
            </a:r>
            <a:endParaRPr lang="en-US" altLang="zh-CN" dirty="0" smtClean="0"/>
          </a:p>
          <a:p>
            <a:pPr marL="457200" indent="-457200">
              <a:buAutoNum type="arabicPeriod"/>
            </a:pPr>
            <a:r>
              <a:rPr lang="zh-CN" altLang="en-US" dirty="0" smtClean="0"/>
              <a:t>统计 </a:t>
            </a:r>
            <a:r>
              <a:rPr lang="zh-CN" altLang="en-US" dirty="0" smtClean="0">
                <a:solidFill>
                  <a:srgbClr val="FF0000"/>
                </a:solidFill>
              </a:rPr>
              <a:t>平均成绩以上学生的人数 </a:t>
            </a:r>
            <a:r>
              <a:rPr lang="en-US" altLang="zh-CN" dirty="0" smtClean="0"/>
              <a:t>(</a:t>
            </a:r>
            <a:r>
              <a:rPr lang="zh-CN" altLang="en-US" dirty="0" smtClean="0"/>
              <a:t>需要一个 </a:t>
            </a:r>
            <a:r>
              <a:rPr lang="zh-CN" altLang="en-US" dirty="0" smtClean="0">
                <a:solidFill>
                  <a:srgbClr val="0000FF"/>
                </a:solidFill>
              </a:rPr>
              <a:t>计数器</a:t>
            </a:r>
            <a:r>
              <a:rPr lang="en-US" altLang="zh-CN" dirty="0" smtClean="0"/>
              <a:t>)</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38494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pPr>
              <a:lnSpc>
                <a:spcPct val="9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9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90000"/>
              </a:lnSpc>
              <a:spcBef>
                <a:spcPts val="0"/>
              </a:spcBef>
            </a:pPr>
            <a:r>
              <a:rPr lang="en-US" altLang="zh-CN" sz="2000" dirty="0" err="1" smtClean="0">
                <a:solidFill>
                  <a:srgbClr val="FF0000"/>
                </a:solidFill>
              </a:rPr>
              <a:t>const</a:t>
            </a:r>
            <a:r>
              <a:rPr lang="en-US" altLang="zh-CN" sz="2000" dirty="0" smtClean="0"/>
              <a:t> </a:t>
            </a:r>
            <a:r>
              <a:rPr lang="en-US" altLang="zh-CN" sz="2000" dirty="0" err="1" smtClean="0">
                <a:solidFill>
                  <a:srgbClr val="0000FF"/>
                </a:solidFill>
              </a:rPr>
              <a:t>int</a:t>
            </a:r>
            <a:r>
              <a:rPr lang="en-US" altLang="zh-CN" sz="2000" dirty="0" smtClean="0">
                <a:solidFill>
                  <a:srgbClr val="0000FF"/>
                </a:solidFill>
              </a:rPr>
              <a:t> </a:t>
            </a:r>
            <a:r>
              <a:rPr lang="en-US" altLang="zh-CN" sz="2000" b="1" dirty="0" smtClean="0">
                <a:solidFill>
                  <a:srgbClr val="FF3399"/>
                </a:solidFill>
              </a:rPr>
              <a:t>N </a:t>
            </a:r>
            <a:r>
              <a:rPr lang="en-US" altLang="zh-CN" sz="2000" dirty="0" smtClean="0"/>
              <a:t>= 50;               </a:t>
            </a:r>
            <a:r>
              <a:rPr lang="en-US" altLang="zh-CN" sz="2000" dirty="0" smtClean="0">
                <a:solidFill>
                  <a:srgbClr val="00B050"/>
                </a:solidFill>
              </a:rPr>
              <a:t>// </a:t>
            </a:r>
            <a:r>
              <a:rPr lang="zh-CN" altLang="en-US" sz="2000" dirty="0" smtClean="0">
                <a:solidFill>
                  <a:srgbClr val="00B050"/>
                </a:solidFill>
              </a:rPr>
              <a:t>定义一个</a:t>
            </a:r>
            <a:r>
              <a:rPr lang="en-US" altLang="zh-CN" sz="2000" dirty="0" err="1" smtClean="0">
                <a:solidFill>
                  <a:srgbClr val="00B050"/>
                </a:solidFill>
              </a:rPr>
              <a:t>const</a:t>
            </a:r>
            <a:r>
              <a:rPr lang="zh-CN" altLang="en-US" sz="2000" dirty="0" smtClean="0">
                <a:solidFill>
                  <a:srgbClr val="00B050"/>
                </a:solidFill>
              </a:rPr>
              <a:t>常量</a:t>
            </a:r>
            <a:r>
              <a:rPr lang="en-US" altLang="zh-CN" sz="2000" dirty="0" smtClean="0">
                <a:solidFill>
                  <a:srgbClr val="00B050"/>
                </a:solidFill>
              </a:rPr>
              <a:t> </a:t>
            </a:r>
          </a:p>
          <a:p>
            <a:pPr>
              <a:lnSpc>
                <a:spcPct val="9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90000"/>
              </a:lnSpc>
              <a:spcBef>
                <a:spcPts val="0"/>
              </a:spcBef>
            </a:pPr>
            <a:r>
              <a:rPr lang="en-US" altLang="zh-CN" sz="2000" dirty="0" smtClean="0"/>
              <a:t>{</a:t>
            </a:r>
          </a:p>
          <a:p>
            <a:pPr indent="358775">
              <a:lnSpc>
                <a:spcPct val="90000"/>
              </a:lnSpc>
              <a:spcBef>
                <a:spcPts val="0"/>
              </a:spcBef>
            </a:pPr>
            <a:r>
              <a:rPr lang="en-US" altLang="zh-CN" sz="2000" dirty="0" smtClean="0">
                <a:solidFill>
                  <a:srgbClr val="0000FF"/>
                </a:solidFill>
              </a:rPr>
              <a:t>double</a:t>
            </a:r>
            <a:r>
              <a:rPr lang="en-US" altLang="zh-CN" sz="2000" dirty="0" smtClean="0"/>
              <a:t> score[</a:t>
            </a:r>
            <a:r>
              <a:rPr lang="en-US" altLang="zh-CN" sz="2000" b="1" dirty="0" smtClean="0">
                <a:solidFill>
                  <a:srgbClr val="FF3399"/>
                </a:solidFill>
              </a:rPr>
              <a:t>N</a:t>
            </a:r>
            <a:r>
              <a:rPr lang="en-US" altLang="zh-CN" sz="2000" dirty="0" smtClean="0"/>
              <a:t>], sum = 0.0, average;   </a:t>
            </a:r>
            <a:r>
              <a:rPr lang="en-US" altLang="zh-CN" sz="2000" dirty="0" smtClean="0">
                <a:solidFill>
                  <a:srgbClr val="00B050"/>
                </a:solidFill>
              </a:rPr>
              <a:t>// </a:t>
            </a:r>
            <a:r>
              <a:rPr lang="en-US" altLang="zh-CN" sz="2000" dirty="0" err="1" smtClean="0">
                <a:solidFill>
                  <a:srgbClr val="00B050"/>
                </a:solidFill>
              </a:rPr>
              <a:t>const</a:t>
            </a:r>
            <a:r>
              <a:rPr lang="zh-CN" altLang="en-US" sz="2000" dirty="0" smtClean="0">
                <a:solidFill>
                  <a:srgbClr val="00B050"/>
                </a:solidFill>
              </a:rPr>
              <a:t>常量作数组维度</a:t>
            </a:r>
            <a:r>
              <a:rPr lang="en-US" altLang="zh-CN" sz="2000" dirty="0" smtClean="0">
                <a:solidFill>
                  <a:srgbClr val="00B050"/>
                </a:solidFill>
              </a:rPr>
              <a:t>, </a:t>
            </a:r>
            <a:r>
              <a:rPr lang="zh-CN" altLang="en-US" sz="2000" dirty="0" smtClean="0">
                <a:solidFill>
                  <a:srgbClr val="00B050"/>
                </a:solidFill>
              </a:rPr>
              <a:t>累加器</a:t>
            </a:r>
            <a:endParaRPr lang="en-US" altLang="zh-CN" sz="2000" dirty="0" smtClean="0">
              <a:solidFill>
                <a:srgbClr val="00B050"/>
              </a:solidFill>
            </a:endParaRPr>
          </a:p>
          <a:p>
            <a:pPr indent="358775">
              <a:lnSpc>
                <a:spcPct val="9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count = 0;               </a:t>
            </a:r>
            <a:r>
              <a:rPr lang="en-US" altLang="zh-CN" sz="2000" dirty="0" smtClean="0">
                <a:solidFill>
                  <a:srgbClr val="00B050"/>
                </a:solidFill>
              </a:rPr>
              <a:t>// </a:t>
            </a:r>
            <a:r>
              <a:rPr lang="zh-CN" altLang="en-US" sz="2000" dirty="0" smtClean="0">
                <a:solidFill>
                  <a:srgbClr val="00B050"/>
                </a:solidFill>
              </a:rPr>
              <a:t>计数器</a:t>
            </a:r>
            <a:endParaRPr lang="en-US" altLang="zh-CN" sz="2000" dirty="0" smtClean="0">
              <a:solidFill>
                <a:srgbClr val="00B050"/>
              </a:solidFill>
            </a:endParaRPr>
          </a:p>
          <a:p>
            <a:pPr indent="358775">
              <a:lnSpc>
                <a:spcPct val="9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“Input students’ scores: ”</a:t>
            </a:r>
            <a:r>
              <a:rPr lang="en-US" altLang="zh-CN" sz="2000" dirty="0" smtClean="0"/>
              <a:t>&lt;&lt;</a:t>
            </a:r>
            <a:r>
              <a:rPr lang="en-US" altLang="zh-CN" sz="2000" dirty="0" err="1" smtClean="0"/>
              <a:t>endl</a:t>
            </a:r>
            <a:r>
              <a:rPr lang="en-US" altLang="zh-CN" sz="2000" dirty="0" smtClean="0"/>
              <a:t>;</a:t>
            </a:r>
          </a:p>
          <a:p>
            <a:pPr indent="358775">
              <a:lnSpc>
                <a:spcPct val="9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a:t>
            </a:r>
            <a:r>
              <a:rPr lang="en-US" altLang="zh-CN" sz="2000" b="1" dirty="0" smtClean="0">
                <a:solidFill>
                  <a:srgbClr val="FF3399"/>
                </a:solidFill>
              </a:rPr>
              <a:t>N</a:t>
            </a:r>
            <a:r>
              <a:rPr lang="en-US" altLang="zh-CN" sz="2000" dirty="0" smtClean="0"/>
              <a:t>;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从键盘输入学生的考试成绩</a:t>
            </a:r>
            <a:endParaRPr lang="en-US" altLang="zh-CN" sz="2000" dirty="0" smtClean="0">
              <a:solidFill>
                <a:srgbClr val="00B050"/>
              </a:solidFill>
            </a:endParaRPr>
          </a:p>
          <a:p>
            <a:pPr indent="717550">
              <a:lnSpc>
                <a:spcPct val="90000"/>
              </a:lnSpc>
              <a:spcBef>
                <a:spcPts val="0"/>
              </a:spcBef>
            </a:pPr>
            <a:r>
              <a:rPr lang="en-US" altLang="zh-CN" sz="2000" dirty="0" err="1" smtClean="0"/>
              <a:t>cin</a:t>
            </a:r>
            <a:r>
              <a:rPr lang="en-US" altLang="zh-CN" sz="2000" dirty="0" smtClean="0"/>
              <a:t>&gt;&gt;score[</a:t>
            </a:r>
            <a:r>
              <a:rPr lang="en-US" altLang="zh-CN" sz="2000" dirty="0" err="1" smtClean="0"/>
              <a:t>i</a:t>
            </a:r>
            <a:r>
              <a:rPr lang="en-US" altLang="zh-CN" sz="2000" dirty="0" smtClean="0"/>
              <a:t>];</a:t>
            </a:r>
          </a:p>
          <a:p>
            <a:pPr indent="358775">
              <a:lnSpc>
                <a:spcPct val="9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a:t>
            </a:r>
            <a:r>
              <a:rPr lang="en-US" altLang="zh-CN" sz="2000" b="1" dirty="0" smtClean="0">
                <a:solidFill>
                  <a:srgbClr val="FF3399"/>
                </a:solidFill>
              </a:rPr>
              <a:t>N</a:t>
            </a:r>
            <a:r>
              <a:rPr lang="en-US" altLang="zh-CN" sz="2000" dirty="0" smtClean="0"/>
              <a:t>;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计算所有学生的总成绩</a:t>
            </a:r>
            <a:endParaRPr lang="en-US" altLang="zh-CN" sz="2000" dirty="0" smtClean="0">
              <a:solidFill>
                <a:srgbClr val="00B050"/>
              </a:solidFill>
            </a:endParaRPr>
          </a:p>
          <a:p>
            <a:pPr indent="717550">
              <a:lnSpc>
                <a:spcPct val="90000"/>
              </a:lnSpc>
              <a:spcBef>
                <a:spcPts val="0"/>
              </a:spcBef>
            </a:pPr>
            <a:r>
              <a:rPr lang="en-US" altLang="zh-CN" sz="2000" dirty="0" smtClean="0"/>
              <a:t>sum += score[</a:t>
            </a:r>
            <a:r>
              <a:rPr lang="en-US" altLang="zh-CN" sz="2000" dirty="0" err="1" smtClean="0"/>
              <a:t>i</a:t>
            </a:r>
            <a:r>
              <a:rPr lang="en-US" altLang="zh-CN" sz="2000" dirty="0" smtClean="0"/>
              <a:t>];</a:t>
            </a:r>
          </a:p>
          <a:p>
            <a:pPr indent="358775">
              <a:lnSpc>
                <a:spcPct val="90000"/>
              </a:lnSpc>
              <a:spcBef>
                <a:spcPts val="0"/>
              </a:spcBef>
            </a:pPr>
            <a:r>
              <a:rPr lang="en-US" altLang="zh-CN" sz="2000" dirty="0" smtClean="0"/>
              <a:t>average = sum/</a:t>
            </a:r>
            <a:r>
              <a:rPr lang="en-US" altLang="zh-CN" sz="2000" b="1" dirty="0" smtClean="0">
                <a:solidFill>
                  <a:srgbClr val="FF3399"/>
                </a:solidFill>
              </a:rPr>
              <a:t>N</a:t>
            </a:r>
            <a:r>
              <a:rPr lang="en-US" altLang="zh-CN" sz="2000" dirty="0" smtClean="0"/>
              <a:t>;       </a:t>
            </a:r>
            <a:r>
              <a:rPr lang="en-US" altLang="zh-CN" sz="2000" dirty="0" smtClean="0">
                <a:solidFill>
                  <a:srgbClr val="00B050"/>
                </a:solidFill>
              </a:rPr>
              <a:t>// </a:t>
            </a:r>
            <a:r>
              <a:rPr lang="zh-CN" altLang="en-US" sz="2000" dirty="0" smtClean="0">
                <a:solidFill>
                  <a:srgbClr val="00B050"/>
                </a:solidFill>
              </a:rPr>
              <a:t>计算平均成绩</a:t>
            </a:r>
            <a:endParaRPr lang="en-US" altLang="zh-CN" sz="2000" dirty="0" smtClean="0">
              <a:solidFill>
                <a:srgbClr val="00B050"/>
              </a:solidFill>
            </a:endParaRPr>
          </a:p>
          <a:p>
            <a:pPr indent="358775">
              <a:lnSpc>
                <a:spcPct val="9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a:t>
            </a:r>
            <a:r>
              <a:rPr lang="en-US" altLang="zh-CN" sz="2000" b="1" dirty="0" smtClean="0">
                <a:solidFill>
                  <a:srgbClr val="FF3399"/>
                </a:solidFill>
              </a:rPr>
              <a:t>N</a:t>
            </a:r>
            <a:r>
              <a:rPr lang="en-US" altLang="zh-CN" sz="2000" dirty="0" smtClean="0"/>
              <a:t>;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统计平均成绩以上学生的人数</a:t>
            </a:r>
            <a:endParaRPr lang="en-US" altLang="zh-CN" sz="2000" dirty="0" smtClean="0">
              <a:solidFill>
                <a:srgbClr val="00B050"/>
              </a:solidFill>
            </a:endParaRPr>
          </a:p>
          <a:p>
            <a:pPr indent="717550">
              <a:lnSpc>
                <a:spcPct val="90000"/>
              </a:lnSpc>
              <a:spcBef>
                <a:spcPts val="0"/>
              </a:spcBef>
            </a:pPr>
            <a:r>
              <a:rPr lang="en-US" altLang="zh-CN" sz="2000" dirty="0" smtClean="0">
                <a:solidFill>
                  <a:srgbClr val="0000FF"/>
                </a:solidFill>
              </a:rPr>
              <a:t>if</a:t>
            </a:r>
            <a:r>
              <a:rPr lang="en-US" altLang="zh-CN" sz="2000" dirty="0" smtClean="0"/>
              <a:t>(score[</a:t>
            </a:r>
            <a:r>
              <a:rPr lang="en-US" altLang="zh-CN" sz="2000" dirty="0" err="1" smtClean="0"/>
              <a:t>i</a:t>
            </a:r>
            <a:r>
              <a:rPr lang="en-US" altLang="zh-CN" sz="2000" dirty="0" smtClean="0"/>
              <a:t>]&gt;=average)</a:t>
            </a:r>
          </a:p>
          <a:p>
            <a:pPr indent="1076325">
              <a:lnSpc>
                <a:spcPct val="90000"/>
              </a:lnSpc>
              <a:spcBef>
                <a:spcPts val="0"/>
              </a:spcBef>
            </a:pPr>
            <a:r>
              <a:rPr lang="en-US" altLang="zh-CN" sz="2000" dirty="0" smtClean="0"/>
              <a:t>++count;           </a:t>
            </a:r>
            <a:r>
              <a:rPr lang="en-US" altLang="zh-CN" sz="2000" dirty="0" smtClean="0">
                <a:solidFill>
                  <a:srgbClr val="00B050"/>
                </a:solidFill>
              </a:rPr>
              <a:t>// </a:t>
            </a:r>
            <a:r>
              <a:rPr lang="zh-CN" altLang="en-US" sz="2000" dirty="0" smtClean="0">
                <a:solidFill>
                  <a:srgbClr val="00B050"/>
                </a:solidFill>
              </a:rPr>
              <a:t>计数器加</a:t>
            </a:r>
            <a:r>
              <a:rPr lang="en-US" altLang="zh-CN" sz="2000" dirty="0" smtClean="0">
                <a:solidFill>
                  <a:srgbClr val="00B050"/>
                </a:solidFill>
              </a:rPr>
              <a:t>1</a:t>
            </a:r>
          </a:p>
          <a:p>
            <a:pPr indent="358775">
              <a:lnSpc>
                <a:spcPct val="9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“Average Score: ”</a:t>
            </a:r>
            <a:r>
              <a:rPr lang="en-US" altLang="zh-CN" sz="2000" dirty="0" smtClean="0"/>
              <a:t>&lt;&lt;average&lt;&lt;</a:t>
            </a:r>
            <a:r>
              <a:rPr lang="en-US" altLang="zh-CN" sz="2000" dirty="0" err="1" smtClean="0"/>
              <a:t>endl</a:t>
            </a:r>
            <a:r>
              <a:rPr lang="en-US" altLang="zh-CN" sz="2000" dirty="0" smtClean="0"/>
              <a:t>;</a:t>
            </a:r>
          </a:p>
          <a:p>
            <a:pPr indent="358775">
              <a:lnSpc>
                <a:spcPct val="9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“Number of Students above Average: ”</a:t>
            </a:r>
            <a:r>
              <a:rPr lang="en-US" altLang="zh-CN" sz="2000" dirty="0" smtClean="0"/>
              <a:t>&lt;&lt;count&lt;&lt;</a:t>
            </a:r>
            <a:r>
              <a:rPr lang="en-US" altLang="zh-CN" sz="2000" dirty="0" err="1" smtClean="0"/>
              <a:t>endl</a:t>
            </a:r>
            <a:r>
              <a:rPr lang="en-US" altLang="zh-CN" sz="2000" dirty="0" smtClean="0"/>
              <a:t>;</a:t>
            </a:r>
          </a:p>
          <a:p>
            <a:pPr indent="358775">
              <a:lnSpc>
                <a:spcPct val="90000"/>
              </a:lnSpc>
              <a:spcBef>
                <a:spcPts val="0"/>
              </a:spcBef>
            </a:pPr>
            <a:r>
              <a:rPr lang="en-US" altLang="zh-CN" sz="2000" dirty="0" smtClean="0">
                <a:solidFill>
                  <a:srgbClr val="0000FF"/>
                </a:solidFill>
              </a:rPr>
              <a:t>return</a:t>
            </a:r>
            <a:r>
              <a:rPr lang="en-US" altLang="zh-CN" sz="2000" dirty="0" smtClean="0"/>
              <a:t> 0;</a:t>
            </a:r>
          </a:p>
          <a:p>
            <a:pPr>
              <a:lnSpc>
                <a:spcPct val="9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3255545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9"/>
            <a:ext cx="8496944" cy="5760640"/>
          </a:xfrm>
        </p:spPr>
        <p:txBody>
          <a:bodyPr>
            <a:normAutofit/>
          </a:bodyPr>
          <a:lstStyle/>
          <a:p>
            <a:pPr>
              <a:spcAft>
                <a:spcPts val="1800"/>
              </a:spcAft>
            </a:pPr>
            <a:r>
              <a:rPr lang="zh-CN" altLang="en-US" b="1" dirty="0" smtClean="0"/>
              <a:t>例</a:t>
            </a:r>
            <a:r>
              <a:rPr lang="en-US" altLang="zh-CN" b="1" dirty="0" smtClean="0"/>
              <a:t>: </a:t>
            </a:r>
            <a:r>
              <a:rPr lang="zh-CN" altLang="en-US" dirty="0" smtClean="0"/>
              <a:t>计算 </a:t>
            </a:r>
            <a:r>
              <a:rPr lang="en-US" altLang="zh-CN" dirty="0" smtClean="0"/>
              <a:t>Fibonacci </a:t>
            </a:r>
            <a:r>
              <a:rPr lang="zh-CN" altLang="en-US" dirty="0" smtClean="0"/>
              <a:t>数列的前</a:t>
            </a:r>
            <a:r>
              <a:rPr lang="en-US" altLang="zh-CN" dirty="0" smtClean="0"/>
              <a:t>20</a:t>
            </a:r>
            <a:r>
              <a:rPr lang="zh-CN" altLang="en-US" dirty="0" smtClean="0"/>
              <a:t>项</a:t>
            </a:r>
            <a:r>
              <a:rPr lang="en-US" altLang="zh-CN" dirty="0" smtClean="0"/>
              <a:t>, </a:t>
            </a:r>
            <a:r>
              <a:rPr lang="zh-CN" altLang="en-US" dirty="0" smtClean="0"/>
              <a:t>并按每行</a:t>
            </a:r>
            <a:r>
              <a:rPr lang="en-US" altLang="zh-CN" dirty="0" smtClean="0"/>
              <a:t>5</a:t>
            </a:r>
            <a:r>
              <a:rPr lang="zh-CN" altLang="en-US" dirty="0" smtClean="0"/>
              <a:t>个进行输出。</a:t>
            </a:r>
            <a:endParaRPr lang="en-US" altLang="zh-CN" dirty="0" smtClean="0"/>
          </a:p>
          <a:p>
            <a:pPr>
              <a:lnSpc>
                <a:spcPct val="80000"/>
              </a:lnSpc>
              <a:spcBef>
                <a:spcPts val="0"/>
              </a:spcBef>
            </a:pPr>
            <a:r>
              <a:rPr lang="en-US" altLang="zh-CN" dirty="0" smtClean="0">
                <a:solidFill>
                  <a:srgbClr val="FF3399"/>
                </a:solidFill>
              </a:rPr>
              <a:t>#include </a:t>
            </a:r>
            <a:r>
              <a:rPr lang="en-US" altLang="zh-CN" dirty="0" smtClean="0"/>
              <a:t>&lt;</a:t>
            </a:r>
            <a:r>
              <a:rPr lang="en-US" altLang="zh-CN" dirty="0" err="1" smtClean="0"/>
              <a:t>iostream</a:t>
            </a:r>
            <a:r>
              <a:rPr lang="en-US" altLang="zh-CN" dirty="0" smtClean="0"/>
              <a:t>&gt;</a:t>
            </a:r>
          </a:p>
          <a:p>
            <a:pPr>
              <a:lnSpc>
                <a:spcPct val="80000"/>
              </a:lnSpc>
              <a:spcBef>
                <a:spcPts val="0"/>
              </a:spcBef>
            </a:pPr>
            <a:r>
              <a:rPr lang="en-US" altLang="zh-CN" dirty="0" smtClean="0">
                <a:solidFill>
                  <a:srgbClr val="0000FF"/>
                </a:solidFill>
              </a:rPr>
              <a:t>using namespace </a:t>
            </a:r>
            <a:r>
              <a:rPr lang="en-US" altLang="zh-CN" dirty="0" err="1" smtClean="0">
                <a:solidFill>
                  <a:srgbClr val="0000FF"/>
                </a:solidFill>
              </a:rPr>
              <a:t>std</a:t>
            </a:r>
            <a:r>
              <a:rPr lang="en-US" altLang="zh-CN" dirty="0" smtClean="0"/>
              <a:t>;</a:t>
            </a:r>
          </a:p>
          <a:p>
            <a:pPr>
              <a:lnSpc>
                <a:spcPct val="80000"/>
              </a:lnSpc>
              <a:spcBef>
                <a:spcPts val="0"/>
              </a:spcBef>
            </a:pPr>
            <a:r>
              <a:rPr lang="en-US" altLang="zh-CN" dirty="0" err="1" smtClean="0">
                <a:solidFill>
                  <a:srgbClr val="0000FF"/>
                </a:solidFill>
              </a:rPr>
              <a:t>int</a:t>
            </a:r>
            <a:r>
              <a:rPr lang="en-US" altLang="zh-CN" dirty="0" smtClean="0">
                <a:solidFill>
                  <a:srgbClr val="0000FF"/>
                </a:solidFill>
              </a:rPr>
              <a:t> </a:t>
            </a:r>
            <a:r>
              <a:rPr lang="en-US" altLang="zh-CN" dirty="0" smtClean="0"/>
              <a:t>main()</a:t>
            </a:r>
          </a:p>
          <a:p>
            <a:pPr>
              <a:lnSpc>
                <a:spcPct val="80000"/>
              </a:lnSpc>
              <a:spcBef>
                <a:spcPts val="0"/>
              </a:spcBef>
            </a:pPr>
            <a:r>
              <a:rPr lang="en-US" altLang="zh-CN" dirty="0" smtClean="0"/>
              <a:t>{</a:t>
            </a:r>
          </a:p>
          <a:p>
            <a:pPr indent="358775">
              <a:lnSpc>
                <a:spcPct val="80000"/>
              </a:lnSpc>
              <a:spcBef>
                <a:spcPts val="0"/>
              </a:spcBef>
            </a:pPr>
            <a:r>
              <a:rPr lang="en-US" altLang="zh-CN" dirty="0" err="1" smtClean="0">
                <a:solidFill>
                  <a:srgbClr val="0000FF"/>
                </a:solidFill>
              </a:rPr>
              <a:t>int</a:t>
            </a:r>
            <a:r>
              <a:rPr lang="en-US" altLang="zh-CN" dirty="0" smtClean="0"/>
              <a:t> fib[20] = </a:t>
            </a:r>
            <a:r>
              <a:rPr lang="en-US" altLang="zh-CN" b="1" dirty="0" smtClean="0">
                <a:solidFill>
                  <a:srgbClr val="FF0000"/>
                </a:solidFill>
              </a:rPr>
              <a:t>{</a:t>
            </a:r>
            <a:r>
              <a:rPr lang="en-US" altLang="zh-CN" dirty="0" smtClean="0"/>
              <a:t>1, 1</a:t>
            </a:r>
            <a:r>
              <a:rPr lang="en-US" altLang="zh-CN" b="1" dirty="0" smtClean="0">
                <a:solidFill>
                  <a:srgbClr val="FF0000"/>
                </a:solidFill>
              </a:rPr>
              <a:t>}</a:t>
            </a:r>
            <a:r>
              <a:rPr lang="en-US" altLang="zh-CN" dirty="0" smtClean="0"/>
              <a:t>;       </a:t>
            </a:r>
            <a:r>
              <a:rPr lang="en-US" altLang="zh-CN" dirty="0" smtClean="0">
                <a:solidFill>
                  <a:srgbClr val="00B050"/>
                </a:solidFill>
              </a:rPr>
              <a:t>// </a:t>
            </a:r>
            <a:r>
              <a:rPr lang="zh-CN" altLang="en-US" dirty="0" smtClean="0">
                <a:solidFill>
                  <a:srgbClr val="00B050"/>
                </a:solidFill>
              </a:rPr>
              <a:t>初始化数列的前两项</a:t>
            </a:r>
            <a:endParaRPr lang="en-US" altLang="zh-CN" dirty="0" smtClean="0">
              <a:solidFill>
                <a:srgbClr val="00B050"/>
              </a:solidFill>
            </a:endParaRPr>
          </a:p>
          <a:p>
            <a:pPr indent="358775">
              <a:lnSpc>
                <a:spcPct val="8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=2; </a:t>
            </a:r>
            <a:r>
              <a:rPr lang="en-US" altLang="zh-CN" dirty="0" err="1" smtClean="0"/>
              <a:t>i</a:t>
            </a:r>
            <a:r>
              <a:rPr lang="en-US" altLang="zh-CN" dirty="0" smtClean="0"/>
              <a:t>&lt;20; ++</a:t>
            </a:r>
            <a:r>
              <a:rPr lang="en-US" altLang="zh-CN" dirty="0" err="1" smtClean="0"/>
              <a:t>i</a:t>
            </a:r>
            <a:r>
              <a:rPr lang="en-US" altLang="zh-CN" dirty="0" smtClean="0"/>
              <a:t>)</a:t>
            </a:r>
          </a:p>
          <a:p>
            <a:pPr indent="717550">
              <a:lnSpc>
                <a:spcPct val="80000"/>
              </a:lnSpc>
              <a:spcBef>
                <a:spcPts val="0"/>
              </a:spcBef>
            </a:pPr>
            <a:r>
              <a:rPr lang="en-US" altLang="zh-CN" dirty="0" smtClean="0"/>
              <a:t>fib[</a:t>
            </a:r>
            <a:r>
              <a:rPr lang="en-US" altLang="zh-CN" dirty="0" err="1" smtClean="0"/>
              <a:t>i</a:t>
            </a:r>
            <a:r>
              <a:rPr lang="en-US" altLang="zh-CN" dirty="0" smtClean="0"/>
              <a:t>] = fib[i-1]+fib[i-2];   </a:t>
            </a:r>
            <a:r>
              <a:rPr lang="en-US" altLang="zh-CN" dirty="0" smtClean="0">
                <a:solidFill>
                  <a:srgbClr val="00B050"/>
                </a:solidFill>
              </a:rPr>
              <a:t>// </a:t>
            </a:r>
            <a:r>
              <a:rPr lang="zh-CN" altLang="en-US" dirty="0" smtClean="0">
                <a:solidFill>
                  <a:srgbClr val="00B050"/>
                </a:solidFill>
              </a:rPr>
              <a:t>递推关系</a:t>
            </a:r>
            <a:endParaRPr lang="en-US" altLang="zh-CN" dirty="0" smtClean="0">
              <a:solidFill>
                <a:srgbClr val="00B050"/>
              </a:solidFill>
            </a:endParaRPr>
          </a:p>
          <a:p>
            <a:pPr indent="358775">
              <a:lnSpc>
                <a:spcPct val="80000"/>
              </a:lnSpc>
              <a:spcBef>
                <a:spcPts val="0"/>
              </a:spcBef>
            </a:pPr>
            <a:r>
              <a:rPr lang="en-US" altLang="zh-CN" dirty="0" err="1" smtClean="0"/>
              <a:t>cout</a:t>
            </a:r>
            <a:r>
              <a:rPr lang="en-US" altLang="zh-CN" dirty="0" smtClean="0"/>
              <a:t>&lt;&lt;</a:t>
            </a:r>
            <a:r>
              <a:rPr lang="en-US" altLang="zh-CN" dirty="0" smtClean="0">
                <a:solidFill>
                  <a:schemeClr val="accent6">
                    <a:lumMod val="75000"/>
                  </a:schemeClr>
                </a:solidFill>
              </a:rPr>
              <a:t>“The first 20 terms are as follows: ”</a:t>
            </a:r>
            <a:r>
              <a:rPr lang="en-US" altLang="zh-CN" dirty="0" smtClean="0"/>
              <a:t>&lt;&lt;</a:t>
            </a:r>
            <a:r>
              <a:rPr lang="en-US" altLang="zh-CN" dirty="0" err="1" smtClean="0"/>
              <a:t>endl</a:t>
            </a:r>
            <a:r>
              <a:rPr lang="en-US" altLang="zh-CN" dirty="0" smtClean="0"/>
              <a:t>;</a:t>
            </a:r>
          </a:p>
          <a:p>
            <a:pPr indent="358775">
              <a:lnSpc>
                <a:spcPct val="8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err="1" smtClean="0"/>
              <a:t>i</a:t>
            </a:r>
            <a:r>
              <a:rPr lang="en-US" altLang="zh-CN" dirty="0" smtClean="0"/>
              <a:t>=0; </a:t>
            </a:r>
            <a:r>
              <a:rPr lang="en-US" altLang="zh-CN" dirty="0" err="1" smtClean="0"/>
              <a:t>i</a:t>
            </a:r>
            <a:r>
              <a:rPr lang="en-US" altLang="zh-CN" dirty="0" smtClean="0"/>
              <a:t>&lt;20; ++</a:t>
            </a:r>
            <a:r>
              <a:rPr lang="en-US" altLang="zh-CN" dirty="0" err="1" smtClean="0"/>
              <a:t>i</a:t>
            </a:r>
            <a:r>
              <a:rPr lang="en-US" altLang="zh-CN" dirty="0" smtClean="0"/>
              <a:t>)</a:t>
            </a:r>
          </a:p>
          <a:p>
            <a:pPr indent="358775">
              <a:lnSpc>
                <a:spcPct val="80000"/>
              </a:lnSpc>
              <a:spcBef>
                <a:spcPts val="0"/>
              </a:spcBef>
            </a:pPr>
            <a:r>
              <a:rPr lang="en-US" altLang="zh-CN" dirty="0" smtClean="0"/>
              <a:t>{</a:t>
            </a:r>
          </a:p>
          <a:p>
            <a:pPr indent="717550">
              <a:lnSpc>
                <a:spcPct val="80000"/>
              </a:lnSpc>
              <a:spcBef>
                <a:spcPts val="0"/>
              </a:spcBef>
            </a:pPr>
            <a:r>
              <a:rPr lang="en-US" altLang="zh-CN" dirty="0" err="1" smtClean="0"/>
              <a:t>cout</a:t>
            </a:r>
            <a:r>
              <a:rPr lang="en-US" altLang="zh-CN" dirty="0" smtClean="0"/>
              <a:t>&lt;&lt;fib[</a:t>
            </a:r>
            <a:r>
              <a:rPr lang="en-US" altLang="zh-CN" dirty="0" err="1" smtClean="0"/>
              <a:t>i</a:t>
            </a:r>
            <a:r>
              <a:rPr lang="en-US" altLang="zh-CN" dirty="0" smtClean="0"/>
              <a:t>]&lt;&lt;</a:t>
            </a:r>
            <a:r>
              <a:rPr lang="en-US" altLang="zh-CN" dirty="0" smtClean="0">
                <a:solidFill>
                  <a:schemeClr val="accent6">
                    <a:lumMod val="75000"/>
                  </a:schemeClr>
                </a:solidFill>
              </a:rPr>
              <a:t>‘\t’</a:t>
            </a:r>
            <a:r>
              <a:rPr lang="en-US" altLang="zh-CN" dirty="0" smtClean="0"/>
              <a:t>;</a:t>
            </a:r>
          </a:p>
          <a:p>
            <a:pPr indent="717550">
              <a:lnSpc>
                <a:spcPct val="80000"/>
              </a:lnSpc>
              <a:spcBef>
                <a:spcPts val="0"/>
              </a:spcBef>
            </a:pPr>
            <a:r>
              <a:rPr lang="en-US" altLang="zh-CN" dirty="0" smtClean="0">
                <a:solidFill>
                  <a:srgbClr val="0000FF"/>
                </a:solidFill>
              </a:rPr>
              <a:t>if</a:t>
            </a:r>
            <a:r>
              <a:rPr lang="en-US" altLang="zh-CN" dirty="0" smtClean="0"/>
              <a:t>((i+1)%5==0)            </a:t>
            </a:r>
            <a:r>
              <a:rPr lang="en-US" altLang="zh-CN" dirty="0" smtClean="0">
                <a:solidFill>
                  <a:srgbClr val="00B050"/>
                </a:solidFill>
              </a:rPr>
              <a:t>// </a:t>
            </a:r>
            <a:r>
              <a:rPr lang="zh-CN" altLang="en-US" dirty="0" smtClean="0">
                <a:solidFill>
                  <a:srgbClr val="00B050"/>
                </a:solidFill>
              </a:rPr>
              <a:t>控制每行打印 </a:t>
            </a:r>
            <a:r>
              <a:rPr lang="en-US" altLang="zh-CN" dirty="0" smtClean="0">
                <a:solidFill>
                  <a:srgbClr val="00B050"/>
                </a:solidFill>
              </a:rPr>
              <a:t>5 </a:t>
            </a:r>
            <a:r>
              <a:rPr lang="zh-CN" altLang="en-US" dirty="0" smtClean="0">
                <a:solidFill>
                  <a:srgbClr val="00B050"/>
                </a:solidFill>
              </a:rPr>
              <a:t>个</a:t>
            </a:r>
            <a:endParaRPr lang="en-US" altLang="zh-CN" dirty="0" smtClean="0">
              <a:solidFill>
                <a:srgbClr val="00B050"/>
              </a:solidFill>
            </a:endParaRPr>
          </a:p>
          <a:p>
            <a:pPr indent="1076325">
              <a:lnSpc>
                <a:spcPct val="80000"/>
              </a:lnSpc>
              <a:spcBef>
                <a:spcPts val="0"/>
              </a:spcBef>
            </a:pPr>
            <a:r>
              <a:rPr lang="en-US" altLang="zh-CN" dirty="0" err="1" smtClean="0"/>
              <a:t>cout</a:t>
            </a:r>
            <a:r>
              <a:rPr lang="en-US" altLang="zh-CN" dirty="0" smtClean="0"/>
              <a:t>&lt;&lt;</a:t>
            </a:r>
            <a:r>
              <a:rPr lang="en-US" altLang="zh-CN" dirty="0" err="1" smtClean="0"/>
              <a:t>endl</a:t>
            </a:r>
            <a:r>
              <a:rPr lang="en-US" altLang="zh-CN" dirty="0" smtClean="0"/>
              <a:t>;</a:t>
            </a:r>
          </a:p>
          <a:p>
            <a:pPr indent="358775">
              <a:lnSpc>
                <a:spcPct val="80000"/>
              </a:lnSpc>
              <a:spcBef>
                <a:spcPts val="0"/>
              </a:spcBef>
            </a:pPr>
            <a:r>
              <a:rPr lang="en-US" altLang="zh-CN" dirty="0"/>
              <a:t>}</a:t>
            </a:r>
            <a:endParaRPr lang="en-US" altLang="zh-CN" dirty="0" smtClean="0"/>
          </a:p>
          <a:p>
            <a:pPr indent="358775">
              <a:lnSpc>
                <a:spcPct val="80000"/>
              </a:lnSpc>
              <a:spcBef>
                <a:spcPts val="0"/>
              </a:spcBef>
            </a:pPr>
            <a:r>
              <a:rPr lang="en-US" altLang="zh-CN" dirty="0" smtClean="0">
                <a:solidFill>
                  <a:srgbClr val="0000FF"/>
                </a:solidFill>
              </a:rPr>
              <a:t>return</a:t>
            </a:r>
            <a:r>
              <a:rPr lang="en-US" altLang="zh-CN" dirty="0" smtClean="0"/>
              <a:t> 0;</a:t>
            </a:r>
          </a:p>
          <a:p>
            <a:pPr>
              <a:lnSpc>
                <a:spcPct val="8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矩形 3"/>
          <p:cNvSpPr/>
          <p:nvPr/>
        </p:nvSpPr>
        <p:spPr>
          <a:xfrm>
            <a:off x="4572000" y="1556792"/>
            <a:ext cx="3168352" cy="9361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lgn="just">
              <a:buFont typeface="Arial" panose="020B0604020202020204" pitchFamily="34" charset="0"/>
              <a:buChar char="•"/>
            </a:pP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f</a:t>
            </a:r>
            <a:r>
              <a:rPr lang="en-US" altLang="zh-CN" sz="2400" b="1" baseline="-25000" dirty="0" smtClean="0">
                <a:solidFill>
                  <a:srgbClr val="FFFF00"/>
                </a:solidFill>
                <a:latin typeface="Arial" panose="020B0604020202020204" pitchFamily="34" charset="0"/>
                <a:ea typeface="微软雅黑" pitchFamily="34" charset="-122"/>
                <a:cs typeface="Arial" panose="020B0604020202020204" pitchFamily="34" charset="0"/>
              </a:rPr>
              <a:t>1 </a:t>
            </a: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 f</a:t>
            </a:r>
            <a:r>
              <a:rPr lang="en-US" altLang="zh-CN" sz="2400" b="1" baseline="-25000" dirty="0" smtClean="0">
                <a:solidFill>
                  <a:srgbClr val="FFFF00"/>
                </a:solidFill>
                <a:latin typeface="Arial" panose="020B0604020202020204" pitchFamily="34" charset="0"/>
                <a:ea typeface="微软雅黑" pitchFamily="34" charset="-122"/>
                <a:cs typeface="Arial" panose="020B0604020202020204" pitchFamily="34" charset="0"/>
              </a:rPr>
              <a:t>2 </a:t>
            </a: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 1</a:t>
            </a:r>
            <a:endParaRPr lang="en-US" altLang="zh-CN" sz="2400" b="1" dirty="0">
              <a:solidFill>
                <a:srgbClr val="FFFF00"/>
              </a:solidFill>
              <a:latin typeface="Arial" panose="020B0604020202020204" pitchFamily="34" charset="0"/>
              <a:ea typeface="微软雅黑" pitchFamily="34" charset="-122"/>
              <a:cs typeface="Arial" panose="020B0604020202020204" pitchFamily="34" charset="0"/>
            </a:endParaRPr>
          </a:p>
          <a:p>
            <a:pPr marL="342900" indent="-342900" algn="just">
              <a:buFont typeface="Arial" panose="020B0604020202020204" pitchFamily="34" charset="0"/>
              <a:buChar char="•"/>
            </a:pP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f</a:t>
            </a:r>
            <a:r>
              <a:rPr lang="en-US" altLang="zh-CN" sz="2400" b="1" baseline="-25000" dirty="0" smtClean="0">
                <a:solidFill>
                  <a:srgbClr val="FFFF00"/>
                </a:solidFill>
                <a:latin typeface="Arial" panose="020B0604020202020204" pitchFamily="34" charset="0"/>
                <a:ea typeface="微软雅黑" pitchFamily="34" charset="-122"/>
                <a:cs typeface="Arial" panose="020B0604020202020204" pitchFamily="34" charset="0"/>
              </a:rPr>
              <a:t>n </a:t>
            </a: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 f</a:t>
            </a:r>
            <a:r>
              <a:rPr lang="en-US" altLang="zh-CN" sz="2400" b="1" baseline="-25000" dirty="0" smtClean="0">
                <a:solidFill>
                  <a:srgbClr val="FFFF00"/>
                </a:solidFill>
                <a:latin typeface="Arial" panose="020B0604020202020204" pitchFamily="34" charset="0"/>
                <a:ea typeface="微软雅黑" pitchFamily="34" charset="-122"/>
                <a:cs typeface="Arial" panose="020B0604020202020204" pitchFamily="34" charset="0"/>
              </a:rPr>
              <a:t>n-1 </a:t>
            </a: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 f</a:t>
            </a:r>
            <a:r>
              <a:rPr lang="en-US" altLang="zh-CN" sz="2400" b="1" baseline="-25000" dirty="0" smtClean="0">
                <a:solidFill>
                  <a:srgbClr val="FFFF00"/>
                </a:solidFill>
                <a:latin typeface="Arial" panose="020B0604020202020204" pitchFamily="34" charset="0"/>
                <a:ea typeface="微软雅黑" pitchFamily="34" charset="-122"/>
                <a:cs typeface="Arial" panose="020B0604020202020204" pitchFamily="34" charset="0"/>
              </a:rPr>
              <a:t>n-2  </a:t>
            </a:r>
            <a:r>
              <a:rPr lang="en-US" altLang="zh-CN" sz="2400" b="1" dirty="0" smtClean="0">
                <a:solidFill>
                  <a:srgbClr val="FFFF00"/>
                </a:solidFill>
                <a:latin typeface="Arial" panose="020B0604020202020204" pitchFamily="34" charset="0"/>
                <a:ea typeface="微软雅黑" pitchFamily="34" charset="-122"/>
                <a:cs typeface="Arial" panose="020B0604020202020204" pitchFamily="34" charset="0"/>
              </a:rPr>
              <a:t>(n&gt;2)</a:t>
            </a:r>
            <a:endParaRPr lang="zh-CN" altLang="en-US" sz="2400" b="1" dirty="0">
              <a:solidFill>
                <a:srgbClr val="FFFF00"/>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86053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46" dur="500"/>
                                        <p:tgtEl>
                                          <p:spTgt spid="2">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49" dur="500"/>
                                        <p:tgtEl>
                                          <p:spTgt spid="2">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randombar(horizontal)">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lstStyle/>
          <a:p>
            <a:r>
              <a:rPr lang="zh-CN" altLang="en-US" sz="2800" b="1" dirty="0" smtClean="0"/>
              <a:t>数组形参</a:t>
            </a:r>
            <a:r>
              <a:rPr lang="en-US" altLang="zh-CN" sz="2800" b="1" dirty="0" smtClean="0"/>
              <a:t>:</a:t>
            </a:r>
          </a:p>
          <a:p>
            <a:pPr indent="363538"/>
            <a:r>
              <a:rPr lang="en-US" altLang="zh-CN" dirty="0" err="1" smtClean="0">
                <a:solidFill>
                  <a:srgbClr val="0000FF"/>
                </a:solidFill>
              </a:rPr>
              <a:t>return_type</a:t>
            </a:r>
            <a:r>
              <a:rPr lang="en-US" altLang="zh-CN" dirty="0" smtClean="0"/>
              <a:t> </a:t>
            </a:r>
            <a:r>
              <a:rPr lang="en-US" altLang="zh-CN" dirty="0" err="1" smtClean="0"/>
              <a:t>function_name</a:t>
            </a:r>
            <a:r>
              <a:rPr lang="en-US" altLang="zh-CN" dirty="0" smtClean="0"/>
              <a:t>(.., </a:t>
            </a:r>
            <a:r>
              <a:rPr lang="en-US" altLang="zh-CN" dirty="0" smtClean="0">
                <a:solidFill>
                  <a:srgbClr val="0000FF"/>
                </a:solidFill>
              </a:rPr>
              <a:t>type</a:t>
            </a:r>
            <a:r>
              <a:rPr lang="en-US" altLang="zh-CN" dirty="0" smtClean="0"/>
              <a:t> name</a:t>
            </a:r>
            <a:r>
              <a:rPr lang="en-US" altLang="zh-CN" b="1" dirty="0" smtClean="0">
                <a:solidFill>
                  <a:srgbClr val="FF0000"/>
                </a:solidFill>
              </a:rPr>
              <a:t>[ ]</a:t>
            </a:r>
            <a:r>
              <a:rPr lang="en-US" altLang="zh-CN" dirty="0" smtClean="0"/>
              <a:t>, …)</a:t>
            </a:r>
          </a:p>
          <a:p>
            <a:pPr indent="363538">
              <a:spcAft>
                <a:spcPts val="1200"/>
              </a:spcAft>
            </a:pPr>
            <a:r>
              <a:rPr lang="en-US" altLang="zh-CN" dirty="0" smtClean="0"/>
              <a:t>{  </a:t>
            </a:r>
            <a:r>
              <a:rPr lang="en-US" altLang="zh-CN" dirty="0" smtClean="0">
                <a:solidFill>
                  <a:srgbClr val="00B050"/>
                </a:solidFill>
              </a:rPr>
              <a:t>// function body  </a:t>
            </a:r>
            <a:r>
              <a:rPr lang="en-US" altLang="zh-CN" dirty="0" smtClean="0"/>
              <a:t>}</a:t>
            </a:r>
          </a:p>
          <a:p>
            <a:r>
              <a:rPr lang="zh-CN" altLang="en-US" b="1" dirty="0" smtClean="0"/>
              <a:t>说明</a:t>
            </a:r>
            <a:r>
              <a:rPr lang="en-US" altLang="zh-CN" b="1" dirty="0" smtClean="0"/>
              <a:t>:</a:t>
            </a:r>
          </a:p>
          <a:p>
            <a:pPr marL="342900" indent="-342900">
              <a:lnSpc>
                <a:spcPct val="110000"/>
              </a:lnSpc>
              <a:spcAft>
                <a:spcPts val="200"/>
              </a:spcAft>
              <a:buFont typeface="Arial" panose="020B0604020202020204" pitchFamily="34" charset="0"/>
              <a:buChar char="•"/>
            </a:pPr>
            <a:r>
              <a:rPr lang="zh-CN" altLang="en-US" dirty="0" smtClean="0"/>
              <a:t>数组可以作为 </a:t>
            </a:r>
            <a:r>
              <a:rPr lang="zh-CN" altLang="en-US" dirty="0" smtClean="0">
                <a:solidFill>
                  <a:srgbClr val="FF0000"/>
                </a:solidFill>
              </a:rPr>
              <a:t>函数形参</a:t>
            </a:r>
            <a:r>
              <a:rPr lang="zh-CN" altLang="en-US" dirty="0" smtClean="0"/>
              <a:t>。</a:t>
            </a:r>
            <a:endParaRPr lang="en-US" altLang="zh-CN" dirty="0" smtClean="0"/>
          </a:p>
          <a:p>
            <a:pPr marL="342900" indent="-342900">
              <a:lnSpc>
                <a:spcPct val="110000"/>
              </a:lnSpc>
              <a:spcAft>
                <a:spcPts val="200"/>
              </a:spcAft>
              <a:buFont typeface="Arial" panose="020B0604020202020204" pitchFamily="34" charset="0"/>
              <a:buChar char="•"/>
            </a:pPr>
            <a:r>
              <a:rPr lang="zh-CN" altLang="en-US" dirty="0" smtClean="0"/>
              <a:t>数组作函数形参时</a:t>
            </a:r>
            <a:r>
              <a:rPr lang="en-US" altLang="zh-CN" dirty="0" smtClean="0"/>
              <a:t>, </a:t>
            </a:r>
            <a:r>
              <a:rPr lang="zh-CN" altLang="en-US" dirty="0" smtClean="0"/>
              <a:t>方括号 </a:t>
            </a:r>
            <a:r>
              <a:rPr lang="en-US" altLang="zh-CN" b="1" dirty="0" smtClean="0">
                <a:solidFill>
                  <a:srgbClr val="FF0000"/>
                </a:solidFill>
              </a:rPr>
              <a:t>[ ] </a:t>
            </a:r>
            <a:r>
              <a:rPr lang="zh-CN" altLang="en-US" dirty="0" smtClean="0"/>
              <a:t>中的</a:t>
            </a:r>
            <a:r>
              <a:rPr lang="en-US" altLang="zh-CN" dirty="0" smtClean="0"/>
              <a:t> </a:t>
            </a:r>
            <a:r>
              <a:rPr lang="zh-CN" altLang="en-US" dirty="0" smtClean="0">
                <a:solidFill>
                  <a:srgbClr val="FF0000"/>
                </a:solidFill>
              </a:rPr>
              <a:t>数组维度</a:t>
            </a:r>
            <a:r>
              <a:rPr lang="en-US" altLang="zh-CN" dirty="0" smtClean="0"/>
              <a:t> </a:t>
            </a:r>
            <a:r>
              <a:rPr lang="zh-CN" altLang="en-US" dirty="0" smtClean="0"/>
              <a:t>通常</a:t>
            </a:r>
            <a:r>
              <a:rPr lang="en-US" altLang="zh-CN" dirty="0" smtClean="0"/>
              <a:t> </a:t>
            </a:r>
            <a:r>
              <a:rPr lang="zh-CN" altLang="en-US" dirty="0" smtClean="0">
                <a:solidFill>
                  <a:srgbClr val="0000FF"/>
                </a:solidFill>
              </a:rPr>
              <a:t>省略不写</a:t>
            </a:r>
            <a:r>
              <a:rPr lang="en-US" altLang="zh-CN" dirty="0" smtClean="0"/>
              <a:t>, </a:t>
            </a:r>
            <a:r>
              <a:rPr lang="zh-CN" altLang="en-US" dirty="0" smtClean="0"/>
              <a:t>而只写</a:t>
            </a:r>
            <a:r>
              <a:rPr lang="zh-CN" altLang="en-US" dirty="0" smtClean="0">
                <a:solidFill>
                  <a:srgbClr val="0000FF"/>
                </a:solidFill>
              </a:rPr>
              <a:t>一对空的方括号</a:t>
            </a:r>
            <a:r>
              <a:rPr lang="zh-CN" altLang="en-US" dirty="0" smtClean="0"/>
              <a:t>。因为</a:t>
            </a:r>
            <a:r>
              <a:rPr lang="en-US" altLang="zh-CN" dirty="0" smtClean="0"/>
              <a:t>, </a:t>
            </a:r>
            <a:r>
              <a:rPr lang="zh-CN" altLang="en-US" dirty="0" smtClean="0"/>
              <a:t>空的方括号</a:t>
            </a:r>
            <a:r>
              <a:rPr lang="en-US" altLang="zh-CN" dirty="0" smtClean="0"/>
              <a:t> </a:t>
            </a:r>
            <a:r>
              <a:rPr lang="en-US" altLang="zh-CN" b="1" dirty="0" smtClean="0">
                <a:solidFill>
                  <a:srgbClr val="FF0000"/>
                </a:solidFill>
              </a:rPr>
              <a:t>[ ]</a:t>
            </a:r>
            <a:r>
              <a:rPr lang="en-US" altLang="zh-CN" dirty="0" smtClean="0"/>
              <a:t> </a:t>
            </a:r>
            <a:r>
              <a:rPr lang="zh-CN" altLang="en-US" dirty="0" smtClean="0"/>
              <a:t>只是用于表明该形参是一个数组类型的形参</a:t>
            </a:r>
            <a:r>
              <a:rPr lang="en-US" altLang="zh-CN" dirty="0" smtClean="0"/>
              <a:t>, </a:t>
            </a:r>
            <a:r>
              <a:rPr lang="zh-CN" altLang="en-US" dirty="0" smtClean="0"/>
              <a:t>代表</a:t>
            </a:r>
            <a:r>
              <a:rPr lang="zh-CN" altLang="en-US" dirty="0" smtClean="0">
                <a:solidFill>
                  <a:srgbClr val="0000FF"/>
                </a:solidFill>
              </a:rPr>
              <a:t>数组的首地址</a:t>
            </a:r>
            <a:r>
              <a:rPr lang="zh-CN" altLang="en-US" dirty="0" smtClean="0"/>
              <a:t>。即使在方括号中指定数组的维度</a:t>
            </a:r>
            <a:r>
              <a:rPr lang="en-US" altLang="zh-CN" dirty="0" smtClean="0"/>
              <a:t>, </a:t>
            </a:r>
            <a:r>
              <a:rPr lang="zh-CN" altLang="en-US" dirty="0" smtClean="0"/>
              <a:t>编译器也会将其</a:t>
            </a:r>
            <a:r>
              <a:rPr lang="zh-CN" altLang="en-US" dirty="0" smtClean="0">
                <a:solidFill>
                  <a:srgbClr val="0000FF"/>
                </a:solidFill>
              </a:rPr>
              <a:t>忽略</a:t>
            </a:r>
            <a:r>
              <a:rPr lang="zh-CN" altLang="en-US" dirty="0" smtClean="0"/>
              <a:t>。</a:t>
            </a:r>
            <a:endParaRPr lang="en-US" altLang="zh-CN" dirty="0" smtClean="0"/>
          </a:p>
          <a:p>
            <a:pPr marL="342900" indent="-342900">
              <a:lnSpc>
                <a:spcPct val="110000"/>
              </a:lnSpc>
              <a:spcAft>
                <a:spcPts val="200"/>
              </a:spcAft>
              <a:buFont typeface="Arial" panose="020B0604020202020204" pitchFamily="34" charset="0"/>
              <a:buChar char="•"/>
            </a:pPr>
            <a:r>
              <a:rPr lang="zh-CN" altLang="en-US" dirty="0" smtClean="0"/>
              <a:t>通常情况</a:t>
            </a:r>
            <a:r>
              <a:rPr lang="en-US" altLang="zh-CN" dirty="0" smtClean="0"/>
              <a:t>, </a:t>
            </a:r>
            <a:r>
              <a:rPr lang="zh-CN" altLang="en-US" dirty="0" smtClean="0"/>
              <a:t>需要提供一个</a:t>
            </a:r>
            <a:r>
              <a:rPr lang="en-US" altLang="zh-CN" dirty="0" smtClean="0"/>
              <a:t> </a:t>
            </a:r>
            <a:r>
              <a:rPr lang="zh-CN" altLang="en-US" dirty="0" smtClean="0">
                <a:solidFill>
                  <a:srgbClr val="FF0000"/>
                </a:solidFill>
              </a:rPr>
              <a:t>额外的整型形参</a:t>
            </a:r>
            <a:r>
              <a:rPr lang="en-US" altLang="zh-CN" dirty="0" smtClean="0">
                <a:solidFill>
                  <a:srgbClr val="0000FF"/>
                </a:solidFill>
              </a:rPr>
              <a:t> </a:t>
            </a:r>
            <a:r>
              <a:rPr lang="en-US" altLang="zh-CN" dirty="0" smtClean="0"/>
              <a:t>(</a:t>
            </a:r>
            <a:r>
              <a:rPr lang="zh-CN" altLang="en-US" dirty="0" smtClean="0"/>
              <a:t>如</a:t>
            </a:r>
            <a:r>
              <a:rPr lang="en-US" altLang="zh-CN" dirty="0" smtClean="0"/>
              <a:t>: </a:t>
            </a:r>
            <a:r>
              <a:rPr lang="en-US" altLang="zh-CN" dirty="0" err="1" smtClean="0">
                <a:solidFill>
                  <a:srgbClr val="0000FF"/>
                </a:solidFill>
              </a:rPr>
              <a:t>int</a:t>
            </a:r>
            <a:r>
              <a:rPr lang="en-US" altLang="zh-CN" dirty="0" smtClean="0"/>
              <a:t>,</a:t>
            </a:r>
            <a:r>
              <a:rPr lang="en-US" altLang="zh-CN" dirty="0" smtClean="0">
                <a:solidFill>
                  <a:srgbClr val="0000FF"/>
                </a:solidFill>
              </a:rPr>
              <a:t> long</a:t>
            </a:r>
            <a:r>
              <a:rPr lang="en-US" altLang="zh-CN" dirty="0" smtClean="0"/>
              <a:t>,</a:t>
            </a:r>
            <a:r>
              <a:rPr lang="en-US" altLang="zh-CN" dirty="0" smtClean="0">
                <a:solidFill>
                  <a:srgbClr val="0000FF"/>
                </a:solidFill>
              </a:rPr>
              <a:t> </a:t>
            </a:r>
            <a:r>
              <a:rPr lang="en-US" altLang="zh-CN" dirty="0" err="1" smtClean="0">
                <a:solidFill>
                  <a:srgbClr val="0000FF"/>
                </a:solidFill>
              </a:rPr>
              <a:t>size_t</a:t>
            </a:r>
            <a:r>
              <a:rPr lang="en-US" altLang="zh-CN" dirty="0" smtClean="0"/>
              <a:t>)</a:t>
            </a:r>
            <a:r>
              <a:rPr lang="en-US" altLang="zh-CN" dirty="0" smtClean="0">
                <a:solidFill>
                  <a:srgbClr val="0000FF"/>
                </a:solidFill>
              </a:rPr>
              <a:t> </a:t>
            </a:r>
            <a:r>
              <a:rPr lang="zh-CN" altLang="en-US" dirty="0" smtClean="0"/>
              <a:t>来表明数组形参的实际维度。</a:t>
            </a:r>
            <a:endParaRPr lang="zh-CN" altLang="en-US" dirty="0"/>
          </a:p>
        </p:txBody>
      </p:sp>
      <p:sp>
        <p:nvSpPr>
          <p:cNvPr id="3" name="标题 2"/>
          <p:cNvSpPr>
            <a:spLocks noGrp="1"/>
          </p:cNvSpPr>
          <p:nvPr>
            <p:ph type="title"/>
          </p:nvPr>
        </p:nvSpPr>
        <p:spPr/>
        <p:txBody>
          <a:bodyPr/>
          <a:lstStyle/>
          <a:p>
            <a:r>
              <a:rPr lang="en-US" altLang="zh-CN" dirty="0" smtClean="0"/>
              <a:t>2. </a:t>
            </a:r>
            <a:r>
              <a:rPr lang="zh-CN" altLang="en-US" dirty="0" smtClean="0"/>
              <a:t>数组形参</a:t>
            </a:r>
            <a:endParaRPr lang="zh-CN" altLang="en-US" dirty="0"/>
          </a:p>
        </p:txBody>
      </p:sp>
      <p:sp>
        <p:nvSpPr>
          <p:cNvPr id="4" name="矩形标注 3"/>
          <p:cNvSpPr/>
          <p:nvPr/>
        </p:nvSpPr>
        <p:spPr>
          <a:xfrm>
            <a:off x="4788024" y="2492896"/>
            <a:ext cx="3672408" cy="504056"/>
          </a:xfrm>
          <a:prstGeom prst="wedgeRectCallout">
            <a:avLst>
              <a:gd name="adj1" fmla="val -4889"/>
              <a:gd name="adj2" fmla="val -1366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一对</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空的</a:t>
            </a: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方括号</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8856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pPr>
            <a:r>
              <a:rPr lang="zh-CN" altLang="en-US" dirty="0" smtClean="0"/>
              <a:t>例如</a:t>
            </a:r>
            <a:r>
              <a:rPr lang="en-US" altLang="zh-CN" dirty="0" smtClean="0"/>
              <a:t>:</a:t>
            </a:r>
          </a:p>
          <a:p>
            <a:r>
              <a:rPr lang="en-US" altLang="zh-CN" dirty="0" err="1" smtClean="0">
                <a:solidFill>
                  <a:srgbClr val="0000FF"/>
                </a:solidFill>
              </a:rPr>
              <a:t>int</a:t>
            </a:r>
            <a:r>
              <a:rPr lang="en-US" altLang="zh-CN" dirty="0" smtClean="0"/>
              <a:t> maximum(</a:t>
            </a:r>
            <a:r>
              <a:rPr lang="en-US" altLang="zh-CN" dirty="0" err="1" smtClean="0">
                <a:solidFill>
                  <a:srgbClr val="0000FF"/>
                </a:solidFill>
              </a:rPr>
              <a:t>int</a:t>
            </a:r>
            <a:r>
              <a:rPr lang="en-US" altLang="zh-CN" dirty="0" smtClean="0"/>
              <a:t> num</a:t>
            </a:r>
            <a:r>
              <a:rPr lang="en-US" altLang="zh-CN" b="1" dirty="0" smtClean="0">
                <a:solidFill>
                  <a:srgbClr val="FF0000"/>
                </a:solidFill>
              </a:rPr>
              <a:t>[ ]</a:t>
            </a:r>
            <a:r>
              <a:rPr lang="en-US" altLang="zh-CN" dirty="0" smtClean="0"/>
              <a:t>, </a:t>
            </a:r>
            <a:r>
              <a:rPr lang="en-US" altLang="zh-CN" dirty="0" err="1" smtClean="0">
                <a:solidFill>
                  <a:srgbClr val="0000FF"/>
                </a:solidFill>
              </a:rPr>
              <a:t>int</a:t>
            </a:r>
            <a:r>
              <a:rPr lang="en-US" altLang="zh-CN" dirty="0" smtClean="0"/>
              <a:t> n)</a:t>
            </a:r>
          </a:p>
          <a:p>
            <a:r>
              <a:rPr lang="en-US" altLang="zh-CN" dirty="0" smtClean="0"/>
              <a:t>{</a:t>
            </a:r>
          </a:p>
          <a:p>
            <a:pPr indent="363538"/>
            <a:r>
              <a:rPr lang="en-US" altLang="zh-CN" dirty="0" smtClean="0">
                <a:solidFill>
                  <a:srgbClr val="00B050"/>
                </a:solidFill>
              </a:rPr>
              <a:t>// function body</a:t>
            </a:r>
          </a:p>
          <a:p>
            <a:pPr>
              <a:spcAft>
                <a:spcPts val="1800"/>
              </a:spcAft>
            </a:pPr>
            <a:r>
              <a:rPr lang="en-US" altLang="zh-CN" dirty="0" smtClean="0"/>
              <a:t>}</a:t>
            </a:r>
          </a:p>
          <a:p>
            <a:r>
              <a:rPr lang="en-US" altLang="zh-CN" dirty="0" err="1" smtClean="0">
                <a:solidFill>
                  <a:srgbClr val="0000FF"/>
                </a:solidFill>
              </a:rPr>
              <a:t>int</a:t>
            </a:r>
            <a:r>
              <a:rPr lang="en-US" altLang="zh-CN" dirty="0" smtClean="0">
                <a:solidFill>
                  <a:srgbClr val="0000FF"/>
                </a:solidFill>
              </a:rPr>
              <a:t> </a:t>
            </a:r>
            <a:r>
              <a:rPr lang="en-US" altLang="zh-CN" dirty="0" smtClean="0"/>
              <a:t>maximum(</a:t>
            </a:r>
            <a:r>
              <a:rPr lang="en-US" altLang="zh-CN" dirty="0" err="1" smtClean="0">
                <a:solidFill>
                  <a:srgbClr val="0000FF"/>
                </a:solidFill>
              </a:rPr>
              <a:t>int</a:t>
            </a:r>
            <a:r>
              <a:rPr lang="en-US" altLang="zh-CN" dirty="0" smtClean="0"/>
              <a:t> num</a:t>
            </a:r>
            <a:r>
              <a:rPr lang="en-US" altLang="zh-CN" b="1" dirty="0" smtClean="0">
                <a:solidFill>
                  <a:srgbClr val="FF0000"/>
                </a:solidFill>
              </a:rPr>
              <a:t>[</a:t>
            </a:r>
            <a:r>
              <a:rPr lang="en-US" altLang="zh-CN" dirty="0" smtClean="0">
                <a:solidFill>
                  <a:srgbClr val="FF3399"/>
                </a:solidFill>
              </a:rPr>
              <a:t>20</a:t>
            </a:r>
            <a:r>
              <a:rPr lang="en-US" altLang="zh-CN" b="1" dirty="0" smtClean="0">
                <a:solidFill>
                  <a:srgbClr val="FF0000"/>
                </a:solidFill>
              </a:rPr>
              <a:t>]</a:t>
            </a:r>
            <a:r>
              <a:rPr lang="en-US" altLang="zh-CN" dirty="0" smtClean="0"/>
              <a:t>, </a:t>
            </a:r>
            <a:r>
              <a:rPr lang="en-US" altLang="zh-CN" dirty="0" err="1" smtClean="0">
                <a:solidFill>
                  <a:srgbClr val="0000FF"/>
                </a:solidFill>
              </a:rPr>
              <a:t>int</a:t>
            </a:r>
            <a:r>
              <a:rPr lang="en-US" altLang="zh-CN" dirty="0" smtClean="0"/>
              <a:t> n)</a:t>
            </a:r>
          </a:p>
          <a:p>
            <a:r>
              <a:rPr lang="en-US" altLang="zh-CN" dirty="0" smtClean="0"/>
              <a:t>{</a:t>
            </a:r>
          </a:p>
          <a:p>
            <a:pPr indent="363538"/>
            <a:r>
              <a:rPr lang="en-US" altLang="zh-CN" dirty="0" smtClean="0">
                <a:solidFill>
                  <a:srgbClr val="00B050"/>
                </a:solidFill>
              </a:rPr>
              <a:t>// function body</a:t>
            </a:r>
          </a:p>
          <a:p>
            <a:r>
              <a:rPr lang="en-US" altLang="zh-CN" dirty="0"/>
              <a:t>}</a:t>
            </a:r>
            <a:endParaRPr lang="zh-CN" altLang="en-US"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sp>
        <p:nvSpPr>
          <p:cNvPr id="4" name="矩形 3"/>
          <p:cNvSpPr/>
          <p:nvPr/>
        </p:nvSpPr>
        <p:spPr>
          <a:xfrm>
            <a:off x="3707904" y="2348880"/>
            <a:ext cx="4896544" cy="1224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20000"/>
              </a:lnSpc>
            </a:pPr>
            <a:r>
              <a:rPr lang="zh-CN" altLang="en-US" sz="240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形参</a:t>
            </a:r>
            <a:r>
              <a:rPr lang="zh-CN" altLang="en-US" sz="24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num</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是一个 </a:t>
            </a:r>
            <a:r>
              <a:rPr lang="zh-CN" altLang="en-US"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数组类型</a:t>
            </a:r>
            <a:endParaRPr lang="en-US" altLang="zh-CN"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algn="just">
              <a:lnSpc>
                <a:spcPct val="120000"/>
              </a:lnSpc>
            </a:pPr>
            <a:r>
              <a:rPr lang="en-US" altLang="zh-CN" sz="24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n</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表明数组 </a:t>
            </a:r>
            <a:r>
              <a:rPr lang="en-US" altLang="zh-CN" sz="2400" dirty="0" err="1" smtClean="0">
                <a:solidFill>
                  <a:srgbClr val="FF0000"/>
                </a:solidFill>
                <a:latin typeface="Arial" panose="020B0604020202020204" pitchFamily="34" charset="0"/>
                <a:ea typeface="微软雅黑" panose="020B0503020204020204" pitchFamily="34" charset="-122"/>
                <a:cs typeface="Arial" panose="020B0604020202020204" pitchFamily="34" charset="0"/>
              </a:rPr>
              <a:t>num</a:t>
            </a:r>
            <a:r>
              <a:rPr lang="en-US" altLang="zh-CN" sz="24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的 </a:t>
            </a:r>
            <a:r>
              <a:rPr lang="zh-CN" altLang="en-US"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维度</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3707904" y="4725144"/>
            <a:ext cx="4896544" cy="13681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20000"/>
              </a:lnSpc>
            </a:pPr>
            <a:r>
              <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rPr>
              <a:t>形参</a:t>
            </a:r>
            <a:r>
              <a:rPr lang="zh-CN" altLang="en-US" sz="2400" dirty="0">
                <a:solidFill>
                  <a:srgbClr val="FF00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err="1">
                <a:solidFill>
                  <a:srgbClr val="FF0000"/>
                </a:solidFill>
                <a:latin typeface="Arial" panose="020B0604020202020204" pitchFamily="34" charset="0"/>
                <a:ea typeface="微软雅黑" panose="020B0503020204020204" pitchFamily="34" charset="-122"/>
                <a:cs typeface="Arial" panose="020B0604020202020204" pitchFamily="34" charset="0"/>
              </a:rPr>
              <a:t>num</a:t>
            </a:r>
            <a:r>
              <a:rPr lang="en-US" altLang="zh-CN" sz="2400" dirty="0">
                <a:latin typeface="Arial" panose="020B0604020202020204" pitchFamily="34" charset="0"/>
                <a:ea typeface="微软雅黑" panose="020B0503020204020204" pitchFamily="34" charset="-122"/>
                <a:cs typeface="Arial" panose="020B0604020202020204" pitchFamily="34" charset="0"/>
              </a:rPr>
              <a:t> </a:t>
            </a:r>
            <a:r>
              <a:rPr lang="zh-CN" altLang="en-US" sz="2400" dirty="0">
                <a:latin typeface="Arial" panose="020B0604020202020204" pitchFamily="34" charset="0"/>
                <a:ea typeface="微软雅黑" panose="020B0503020204020204" pitchFamily="34" charset="-122"/>
                <a:cs typeface="Arial" panose="020B0604020202020204" pitchFamily="34" charset="0"/>
              </a:rPr>
              <a:t>是</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一个 </a:t>
            </a:r>
            <a:r>
              <a:rPr lang="zh-CN" altLang="en-US"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数组</a:t>
            </a:r>
            <a:r>
              <a:rPr lang="zh-CN" altLang="en-US" sz="2400" dirty="0">
                <a:solidFill>
                  <a:srgbClr val="0000FF"/>
                </a:solidFill>
                <a:latin typeface="Arial" panose="020B0604020202020204" pitchFamily="34" charset="0"/>
                <a:ea typeface="微软雅黑" panose="020B0503020204020204" pitchFamily="34" charset="-122"/>
                <a:cs typeface="Arial" panose="020B0604020202020204" pitchFamily="34" charset="0"/>
              </a:rPr>
              <a:t>类型</a:t>
            </a:r>
            <a:endParaRPr lang="en-US" altLang="zh-CN" sz="2400"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algn="just">
              <a:lnSpc>
                <a:spcPct val="120000"/>
              </a:lnSpc>
            </a:pPr>
            <a:r>
              <a:rPr lang="en-US" altLang="zh-CN" sz="2400" dirty="0">
                <a:solidFill>
                  <a:srgbClr val="FF0000"/>
                </a:solidFill>
                <a:latin typeface="Arial" panose="020B0604020202020204" pitchFamily="34" charset="0"/>
                <a:ea typeface="微软雅黑" panose="020B0503020204020204" pitchFamily="34" charset="-122"/>
                <a:cs typeface="Arial" panose="020B0604020202020204" pitchFamily="34" charset="0"/>
              </a:rPr>
              <a:t>n</a:t>
            </a:r>
            <a:r>
              <a:rPr lang="en-US" altLang="zh-CN" sz="2400" dirty="0">
                <a:latin typeface="Arial" panose="020B0604020202020204" pitchFamily="34" charset="0"/>
                <a:ea typeface="微软雅黑" panose="020B0503020204020204" pitchFamily="34" charset="-122"/>
                <a:cs typeface="Arial" panose="020B0604020202020204" pitchFamily="34" charset="0"/>
              </a:rPr>
              <a:t> </a:t>
            </a:r>
            <a:r>
              <a:rPr lang="zh-CN" altLang="en-US" sz="2400" dirty="0">
                <a:latin typeface="Arial" panose="020B0604020202020204" pitchFamily="34" charset="0"/>
                <a:ea typeface="微软雅黑" panose="020B0503020204020204" pitchFamily="34" charset="-122"/>
                <a:cs typeface="Arial" panose="020B0604020202020204" pitchFamily="34" charset="0"/>
              </a:rPr>
              <a:t>表明数组 </a:t>
            </a:r>
            <a:r>
              <a:rPr lang="en-US" altLang="zh-CN" sz="2400" dirty="0" err="1">
                <a:solidFill>
                  <a:srgbClr val="FF0000"/>
                </a:solidFill>
                <a:latin typeface="Arial" panose="020B0604020202020204" pitchFamily="34" charset="0"/>
                <a:ea typeface="微软雅黑" panose="020B0503020204020204" pitchFamily="34" charset="-122"/>
                <a:cs typeface="Arial" panose="020B0604020202020204" pitchFamily="34" charset="0"/>
              </a:rPr>
              <a:t>num</a:t>
            </a:r>
            <a:r>
              <a:rPr lang="en-US" altLang="zh-CN" sz="2400" dirty="0">
                <a:solidFill>
                  <a:srgbClr val="FF00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的 </a:t>
            </a:r>
            <a:r>
              <a:rPr lang="zh-CN" altLang="en-US"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维度</a:t>
            </a:r>
            <a:endParaRPr lang="en-US" altLang="zh-CN"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algn="just">
              <a:lnSpc>
                <a:spcPct val="120000"/>
              </a:lnSpc>
            </a:pPr>
            <a:r>
              <a:rPr lang="zh-CN" altLang="en-US" sz="2400" dirty="0" smtClean="0">
                <a:latin typeface="Arial" panose="020B0604020202020204" pitchFamily="34" charset="0"/>
                <a:ea typeface="微软雅黑" panose="020B0503020204020204" pitchFamily="34" charset="-122"/>
                <a:cs typeface="Arial" panose="020B0604020202020204" pitchFamily="34" charset="0"/>
              </a:rPr>
              <a:t>指定的</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维度</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400" b="1" dirty="0" smtClean="0">
                <a:solidFill>
                  <a:srgbClr val="FF3399"/>
                </a:solidFill>
                <a:latin typeface="Arial" panose="020B0604020202020204" pitchFamily="34" charset="0"/>
                <a:ea typeface="微软雅黑" panose="020B0503020204020204" pitchFamily="34" charset="-122"/>
                <a:cs typeface="Arial" panose="020B0604020202020204" pitchFamily="34" charset="0"/>
              </a:rPr>
              <a:t>20</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latin typeface="Arial" panose="020B0604020202020204" pitchFamily="34" charset="0"/>
                <a:ea typeface="微软雅黑" panose="020B0503020204020204" pitchFamily="34" charset="-122"/>
                <a:cs typeface="Arial" panose="020B0604020202020204" pitchFamily="34" charset="0"/>
              </a:rPr>
              <a:t>将被编译器 </a:t>
            </a:r>
            <a:r>
              <a:rPr lang="zh-CN" altLang="en-US" sz="2400" dirty="0" smtClean="0">
                <a:solidFill>
                  <a:srgbClr val="0000FF"/>
                </a:solidFill>
                <a:latin typeface="Arial" panose="020B0604020202020204" pitchFamily="34" charset="0"/>
                <a:ea typeface="微软雅黑" panose="020B0503020204020204" pitchFamily="34" charset="-122"/>
                <a:cs typeface="Arial" panose="020B0604020202020204" pitchFamily="34" charset="0"/>
              </a:rPr>
              <a:t>忽略</a:t>
            </a:r>
            <a:endParaRPr lang="zh-CN" altLang="en-US" sz="2400"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7561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2" dur="500"/>
                                        <p:tgtEl>
                                          <p:spTgt spid="2">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5" dur="500"/>
                                        <p:tgtEl>
                                          <p:spTgt spid="2">
                                            <p:txEl>
                                              <p:pRg st="6" end="6"/>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8" dur="500"/>
                                        <p:tgtEl>
                                          <p:spTgt spid="2">
                                            <p:txEl>
                                              <p:pRg st="7" end="7"/>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1" dur="500"/>
                                        <p:tgtEl>
                                          <p:spTgt spid="2">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包含</a:t>
            </a:r>
            <a:r>
              <a:rPr lang="zh-CN" altLang="en-US" sz="2800" b="1" dirty="0"/>
              <a:t>数组形参的</a:t>
            </a:r>
            <a:r>
              <a:rPr lang="zh-CN" altLang="en-US" sz="2800" b="1" dirty="0" smtClean="0"/>
              <a:t>函数调用</a:t>
            </a:r>
            <a:r>
              <a:rPr lang="en-US" altLang="zh-CN" sz="2800" b="1" dirty="0" smtClean="0"/>
              <a:t>:</a:t>
            </a:r>
          </a:p>
          <a:p>
            <a:pPr>
              <a:spcAft>
                <a:spcPts val="600"/>
              </a:spcAft>
            </a:pPr>
            <a:r>
              <a:rPr lang="zh-CN" altLang="en-US" dirty="0" smtClean="0"/>
              <a:t>当调用一个包含数组类型形参的函数时</a:t>
            </a:r>
            <a:r>
              <a:rPr lang="en-US" altLang="zh-CN" dirty="0" smtClean="0"/>
              <a:t>, </a:t>
            </a:r>
            <a:r>
              <a:rPr lang="zh-CN" altLang="en-US" dirty="0" smtClean="0"/>
              <a:t>传递的对应</a:t>
            </a:r>
            <a:r>
              <a:rPr lang="en-US" altLang="zh-CN" dirty="0" smtClean="0"/>
              <a:t> </a:t>
            </a:r>
            <a:r>
              <a:rPr lang="zh-CN" altLang="en-US" b="1" dirty="0" smtClean="0">
                <a:solidFill>
                  <a:srgbClr val="FF0000"/>
                </a:solidFill>
              </a:rPr>
              <a:t>实参</a:t>
            </a:r>
            <a:r>
              <a:rPr lang="en-US" altLang="zh-CN" dirty="0" smtClean="0"/>
              <a:t> </a:t>
            </a:r>
            <a:r>
              <a:rPr lang="zh-CN" altLang="en-US" dirty="0" smtClean="0"/>
              <a:t>应该是相同基类型的数组的 </a:t>
            </a:r>
            <a:r>
              <a:rPr lang="zh-CN" altLang="en-US" b="1" dirty="0" smtClean="0">
                <a:solidFill>
                  <a:srgbClr val="0000FF"/>
                </a:solidFill>
              </a:rPr>
              <a:t>数组名</a:t>
            </a:r>
            <a:r>
              <a:rPr lang="zh-CN" altLang="en-US" dirty="0" smtClean="0"/>
              <a:t>。</a:t>
            </a:r>
            <a:endParaRPr lang="en-US" altLang="zh-CN" dirty="0" smtClean="0"/>
          </a:p>
          <a:p>
            <a:r>
              <a:rPr lang="zh-CN" altLang="en-US" dirty="0" smtClean="0"/>
              <a:t>例如</a:t>
            </a:r>
            <a:r>
              <a:rPr lang="en-US" altLang="zh-CN" dirty="0" smtClean="0"/>
              <a:t>:</a:t>
            </a:r>
          </a:p>
          <a:p>
            <a:pPr indent="363538"/>
            <a:r>
              <a:rPr lang="en-US" altLang="zh-CN" dirty="0" err="1" smtClean="0">
                <a:solidFill>
                  <a:srgbClr val="0000FF"/>
                </a:solidFill>
              </a:rPr>
              <a:t>int</a:t>
            </a:r>
            <a:r>
              <a:rPr lang="en-US" altLang="zh-CN" dirty="0" smtClean="0">
                <a:solidFill>
                  <a:srgbClr val="0000FF"/>
                </a:solidFill>
              </a:rPr>
              <a:t> </a:t>
            </a:r>
            <a:r>
              <a:rPr lang="en-US" altLang="zh-CN" dirty="0" smtClean="0"/>
              <a:t>maximum(</a:t>
            </a:r>
            <a:r>
              <a:rPr lang="en-US" altLang="zh-CN" dirty="0" err="1" smtClean="0">
                <a:solidFill>
                  <a:srgbClr val="0000FF"/>
                </a:solidFill>
              </a:rPr>
              <a:t>int</a:t>
            </a:r>
            <a:r>
              <a:rPr lang="en-US" altLang="zh-CN" dirty="0" smtClean="0">
                <a:solidFill>
                  <a:srgbClr val="0000FF"/>
                </a:solidFill>
              </a:rPr>
              <a:t> </a:t>
            </a:r>
            <a:r>
              <a:rPr lang="en-US" altLang="zh-CN" dirty="0" smtClean="0"/>
              <a:t>num</a:t>
            </a:r>
            <a:r>
              <a:rPr lang="en-US" altLang="zh-CN" b="1" dirty="0" smtClean="0">
                <a:solidFill>
                  <a:srgbClr val="FF0000"/>
                </a:solidFill>
              </a:rPr>
              <a:t>[ ]</a:t>
            </a:r>
            <a:r>
              <a:rPr lang="en-US" altLang="zh-CN" dirty="0" smtClean="0"/>
              <a:t>, </a:t>
            </a:r>
            <a:r>
              <a:rPr lang="en-US" altLang="zh-CN" dirty="0" err="1" smtClean="0">
                <a:solidFill>
                  <a:srgbClr val="0000FF"/>
                </a:solidFill>
              </a:rPr>
              <a:t>int</a:t>
            </a:r>
            <a:r>
              <a:rPr lang="en-US" altLang="zh-CN" dirty="0" smtClean="0">
                <a:solidFill>
                  <a:srgbClr val="0000FF"/>
                </a:solidFill>
              </a:rPr>
              <a:t> </a:t>
            </a:r>
            <a:r>
              <a:rPr lang="en-US" altLang="zh-CN" dirty="0" smtClean="0"/>
              <a:t>n); </a:t>
            </a:r>
            <a:r>
              <a:rPr lang="en-US" altLang="zh-CN" dirty="0" smtClean="0">
                <a:solidFill>
                  <a:srgbClr val="00B050"/>
                </a:solidFill>
              </a:rPr>
              <a:t>// </a:t>
            </a:r>
            <a:r>
              <a:rPr lang="zh-CN" altLang="en-US" dirty="0" smtClean="0">
                <a:solidFill>
                  <a:srgbClr val="00B050"/>
                </a:solidFill>
              </a:rPr>
              <a:t>函数声明</a:t>
            </a:r>
            <a:endParaRPr lang="en-US" altLang="zh-CN" dirty="0" smtClean="0">
              <a:solidFill>
                <a:srgbClr val="00B050"/>
              </a:solidFill>
            </a:endParaRPr>
          </a:p>
          <a:p>
            <a:pPr indent="363538">
              <a:spcAft>
                <a:spcPts val="600"/>
              </a:spcAft>
            </a:pPr>
            <a:r>
              <a:rPr lang="en-US" altLang="zh-CN" dirty="0" err="1" smtClean="0">
                <a:solidFill>
                  <a:srgbClr val="0000FF"/>
                </a:solidFill>
              </a:rPr>
              <a:t>int</a:t>
            </a:r>
            <a:r>
              <a:rPr lang="en-US" altLang="zh-CN" dirty="0" smtClean="0"/>
              <a:t> a[10] = {1, 2, 3, 4, 5, 6, 7, 8, 9, 10}, m;</a:t>
            </a:r>
          </a:p>
          <a:p>
            <a:pPr>
              <a:spcAft>
                <a:spcPts val="600"/>
              </a:spcAft>
            </a:pPr>
            <a:r>
              <a:rPr lang="zh-CN" altLang="en-US" b="1" dirty="0" smtClean="0"/>
              <a:t>函数调用</a:t>
            </a:r>
            <a:r>
              <a:rPr lang="en-US" altLang="zh-CN" dirty="0" smtClean="0"/>
              <a:t>:    m = maximum(</a:t>
            </a:r>
            <a:r>
              <a:rPr lang="en-US" altLang="zh-CN" b="1" dirty="0" smtClean="0">
                <a:solidFill>
                  <a:srgbClr val="FF0000"/>
                </a:solidFill>
              </a:rPr>
              <a:t>a</a:t>
            </a:r>
            <a:r>
              <a:rPr lang="en-US" altLang="zh-CN" dirty="0" smtClean="0"/>
              <a:t>, 10);  </a:t>
            </a:r>
            <a:r>
              <a:rPr lang="en-US" altLang="zh-CN" dirty="0" smtClean="0">
                <a:solidFill>
                  <a:srgbClr val="00B050"/>
                </a:solidFill>
              </a:rPr>
              <a:t>// </a:t>
            </a:r>
            <a:r>
              <a:rPr lang="zh-CN" altLang="en-US" dirty="0" smtClean="0">
                <a:solidFill>
                  <a:srgbClr val="00B050"/>
                </a:solidFill>
              </a:rPr>
              <a:t>数组名作实参</a:t>
            </a:r>
            <a:endParaRPr lang="en-US" altLang="zh-CN" dirty="0" smtClean="0">
              <a:solidFill>
                <a:srgbClr val="00B050"/>
              </a:solidFill>
            </a:endParaRPr>
          </a:p>
          <a:p>
            <a:r>
              <a:rPr lang="zh-CN" altLang="en-US" b="1" dirty="0" smtClean="0"/>
              <a:t>说明</a:t>
            </a:r>
            <a:r>
              <a:rPr lang="en-US" altLang="zh-CN" b="1" dirty="0" smtClean="0"/>
              <a:t>:</a:t>
            </a:r>
          </a:p>
          <a:p>
            <a:r>
              <a:rPr lang="zh-CN" altLang="en-US" dirty="0" smtClean="0"/>
              <a:t>由于数组名代表数组的首地址</a:t>
            </a:r>
            <a:r>
              <a:rPr lang="en-US" altLang="zh-CN" dirty="0" smtClean="0"/>
              <a:t>, </a:t>
            </a:r>
            <a:r>
              <a:rPr lang="zh-CN" altLang="en-US" dirty="0" smtClean="0"/>
              <a:t>因此</a:t>
            </a:r>
            <a:r>
              <a:rPr lang="en-US" altLang="zh-CN" dirty="0" smtClean="0"/>
              <a:t>, </a:t>
            </a:r>
            <a:r>
              <a:rPr lang="zh-CN" altLang="en-US" dirty="0" smtClean="0"/>
              <a:t>我们实际上传递的只是数组的</a:t>
            </a:r>
            <a:r>
              <a:rPr lang="en-US" altLang="zh-CN" dirty="0" smtClean="0"/>
              <a:t> </a:t>
            </a:r>
            <a:r>
              <a:rPr lang="zh-CN" altLang="en-US" b="1" dirty="0" smtClean="0">
                <a:solidFill>
                  <a:srgbClr val="FF0000"/>
                </a:solidFill>
              </a:rPr>
              <a:t>首地址</a:t>
            </a:r>
            <a:r>
              <a:rPr lang="en-US" altLang="zh-CN" b="1" dirty="0" smtClean="0"/>
              <a:t> </a:t>
            </a:r>
            <a:r>
              <a:rPr lang="en-US" altLang="zh-CN" dirty="0" smtClean="0"/>
              <a:t>(</a:t>
            </a:r>
            <a:r>
              <a:rPr lang="zh-CN" altLang="en-US" dirty="0" smtClean="0"/>
              <a:t>而非整个数组</a:t>
            </a:r>
            <a:r>
              <a:rPr lang="en-US" altLang="zh-CN" dirty="0" smtClean="0"/>
              <a:t>)</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spTree>
    <p:extLst>
      <p:ext uri="{BB962C8B-B14F-4D97-AF65-F5344CB8AC3E}">
        <p14:creationId xmlns:p14="http://schemas.microsoft.com/office/powerpoint/2010/main" val="7143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712968" cy="5630617"/>
          </a:xfrm>
        </p:spPr>
        <p:txBody>
          <a:bodyPr>
            <a:normAutofit/>
          </a:bodyPr>
          <a:lstStyle/>
          <a:p>
            <a:pPr>
              <a:lnSpc>
                <a:spcPct val="10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10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100000"/>
              </a:lnSpc>
              <a:spcBef>
                <a:spcPts val="0"/>
              </a:spcBef>
            </a:pPr>
            <a:r>
              <a:rPr lang="en-US" altLang="zh-CN" sz="2000" dirty="0" err="1" smtClean="0">
                <a:solidFill>
                  <a:srgbClr val="0000FF"/>
                </a:solidFill>
              </a:rPr>
              <a:t>int</a:t>
            </a:r>
            <a:r>
              <a:rPr lang="en-US" altLang="zh-CN" sz="2000" dirty="0" smtClean="0"/>
              <a:t> maximum(</a:t>
            </a:r>
            <a:r>
              <a:rPr lang="en-US" altLang="zh-CN" sz="2000" dirty="0" err="1" smtClean="0">
                <a:solidFill>
                  <a:srgbClr val="0000FF"/>
                </a:solidFill>
              </a:rPr>
              <a:t>int</a:t>
            </a:r>
            <a:r>
              <a:rPr lang="en-US" altLang="zh-CN" sz="2000" dirty="0" smtClean="0"/>
              <a:t> num</a:t>
            </a:r>
            <a:r>
              <a:rPr lang="en-US" altLang="zh-CN" sz="2000" b="1" dirty="0" smtClean="0">
                <a:solidFill>
                  <a:srgbClr val="FF0000"/>
                </a:solidFill>
              </a:rPr>
              <a:t>[ ]</a:t>
            </a:r>
            <a:r>
              <a:rPr lang="en-US" altLang="zh-CN" sz="2000" dirty="0" smtClean="0"/>
              <a:t>, </a:t>
            </a:r>
            <a:r>
              <a:rPr lang="en-US" altLang="zh-CN" sz="2000" dirty="0" err="1" smtClean="0">
                <a:solidFill>
                  <a:srgbClr val="0000FF"/>
                </a:solidFill>
              </a:rPr>
              <a:t>int</a:t>
            </a:r>
            <a:r>
              <a:rPr lang="en-US" altLang="zh-CN" sz="2000" dirty="0" smtClean="0"/>
              <a:t> n)      </a:t>
            </a:r>
            <a:r>
              <a:rPr lang="en-US" altLang="zh-CN" sz="2000" dirty="0" smtClean="0">
                <a:solidFill>
                  <a:srgbClr val="00B050"/>
                </a:solidFill>
              </a:rPr>
              <a:t>// </a:t>
            </a:r>
            <a:r>
              <a:rPr lang="zh-CN" altLang="en-US" sz="2000" dirty="0" smtClean="0">
                <a:solidFill>
                  <a:srgbClr val="00B050"/>
                </a:solidFill>
              </a:rPr>
              <a:t>数组形参</a:t>
            </a:r>
            <a:endParaRPr lang="en-US" altLang="zh-CN" sz="2000" dirty="0" smtClean="0">
              <a:solidFill>
                <a:srgbClr val="00B050"/>
              </a:solidFill>
            </a:endParaRPr>
          </a:p>
          <a:p>
            <a:pPr>
              <a:lnSpc>
                <a:spcPct val="100000"/>
              </a:lnSpc>
              <a:spcBef>
                <a:spcPts val="0"/>
              </a:spcBef>
            </a:pPr>
            <a:r>
              <a:rPr lang="en-US" altLang="zh-CN" sz="2000" dirty="0" smtClean="0"/>
              <a:t>{</a:t>
            </a:r>
          </a:p>
          <a:p>
            <a:pPr indent="358775">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maxValue</a:t>
            </a:r>
            <a:r>
              <a:rPr lang="en-US" altLang="zh-CN" sz="2000" dirty="0" smtClean="0"/>
              <a:t> = num[0];</a:t>
            </a:r>
          </a:p>
          <a:p>
            <a:pPr indent="358775">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=1; </a:t>
            </a:r>
            <a:r>
              <a:rPr lang="en-US" altLang="zh-CN" sz="2000" dirty="0" err="1" smtClean="0"/>
              <a:t>i</a:t>
            </a:r>
            <a:r>
              <a:rPr lang="en-US" altLang="zh-CN" sz="2000" dirty="0" smtClean="0"/>
              <a:t>&lt;n; ++</a:t>
            </a:r>
            <a:r>
              <a:rPr lang="en-US" altLang="zh-CN" sz="2000" dirty="0" err="1" smtClean="0"/>
              <a:t>i</a:t>
            </a:r>
            <a:r>
              <a:rPr lang="en-US" altLang="zh-CN" sz="2000" dirty="0" smtClean="0"/>
              <a:t>)</a:t>
            </a:r>
          </a:p>
          <a:p>
            <a:pPr indent="717550">
              <a:lnSpc>
                <a:spcPct val="100000"/>
              </a:lnSpc>
              <a:spcBef>
                <a:spcPts val="0"/>
              </a:spcBef>
            </a:pPr>
            <a:r>
              <a:rPr lang="en-US" altLang="zh-CN" sz="2000" dirty="0" smtClean="0">
                <a:solidFill>
                  <a:srgbClr val="0000FF"/>
                </a:solidFill>
              </a:rPr>
              <a:t>if</a:t>
            </a:r>
            <a:r>
              <a:rPr lang="en-US" altLang="zh-CN" sz="2000" dirty="0" smtClean="0"/>
              <a:t>(num[</a:t>
            </a:r>
            <a:r>
              <a:rPr lang="en-US" altLang="zh-CN" sz="2000" dirty="0" err="1" smtClean="0"/>
              <a:t>i</a:t>
            </a:r>
            <a:r>
              <a:rPr lang="en-US" altLang="zh-CN" sz="2000" dirty="0" smtClean="0"/>
              <a:t>]&gt;</a:t>
            </a:r>
            <a:r>
              <a:rPr lang="en-US" altLang="zh-CN" sz="2000" dirty="0" err="1" smtClean="0"/>
              <a:t>maxValue</a:t>
            </a:r>
            <a:r>
              <a:rPr lang="en-US" altLang="zh-CN" sz="2000" dirty="0" smtClean="0"/>
              <a:t>)</a:t>
            </a:r>
          </a:p>
          <a:p>
            <a:pPr indent="1076325">
              <a:lnSpc>
                <a:spcPct val="100000"/>
              </a:lnSpc>
              <a:spcBef>
                <a:spcPts val="0"/>
              </a:spcBef>
            </a:pPr>
            <a:r>
              <a:rPr lang="en-US" altLang="zh-CN" sz="2000" dirty="0" err="1" smtClean="0"/>
              <a:t>maxValue</a:t>
            </a:r>
            <a:r>
              <a:rPr lang="en-US" altLang="zh-CN" sz="2000" dirty="0" smtClean="0"/>
              <a:t> = num[</a:t>
            </a:r>
            <a:r>
              <a:rPr lang="en-US" altLang="zh-CN" sz="2000" dirty="0" err="1" smtClean="0"/>
              <a:t>i</a:t>
            </a:r>
            <a:r>
              <a:rPr lang="en-US" altLang="zh-CN" sz="2000" dirty="0" smtClean="0"/>
              <a:t>];</a:t>
            </a:r>
          </a:p>
          <a:p>
            <a:pPr indent="358775">
              <a:lnSpc>
                <a:spcPct val="100000"/>
              </a:lnSpc>
              <a:spcBef>
                <a:spcPts val="0"/>
              </a:spcBef>
            </a:pPr>
            <a:r>
              <a:rPr lang="en-US" altLang="zh-CN" sz="2000" dirty="0" smtClean="0">
                <a:solidFill>
                  <a:srgbClr val="0000FF"/>
                </a:solidFill>
              </a:rPr>
              <a:t>return</a:t>
            </a:r>
            <a:r>
              <a:rPr lang="en-US" altLang="zh-CN" sz="2000" dirty="0" smtClean="0"/>
              <a:t> </a:t>
            </a:r>
            <a:r>
              <a:rPr lang="en-US" altLang="zh-CN" sz="2000" dirty="0" err="1" smtClean="0"/>
              <a:t>maxValue</a:t>
            </a:r>
            <a:r>
              <a:rPr lang="en-US" altLang="zh-CN" sz="2000" dirty="0" smtClean="0"/>
              <a:t>;</a:t>
            </a:r>
          </a:p>
          <a:p>
            <a:pPr>
              <a:lnSpc>
                <a:spcPct val="100000"/>
              </a:lnSpc>
              <a:spcBef>
                <a:spcPts val="0"/>
              </a:spcBef>
            </a:pPr>
            <a:r>
              <a:rPr lang="en-US" altLang="zh-CN" sz="2000" dirty="0" smtClean="0"/>
              <a:t>}</a:t>
            </a:r>
          </a:p>
          <a:p>
            <a:pPr>
              <a:lnSpc>
                <a:spcPct val="100000"/>
              </a:lnSpc>
              <a:spcBef>
                <a:spcPts val="0"/>
              </a:spcBef>
            </a:pPr>
            <a:r>
              <a:rPr lang="en-US" altLang="zh-CN" sz="2000" dirty="0" err="1" smtClean="0">
                <a:solidFill>
                  <a:srgbClr val="0000FF"/>
                </a:solidFill>
              </a:rPr>
              <a:t>int</a:t>
            </a:r>
            <a:r>
              <a:rPr lang="en-US" altLang="zh-CN" sz="2000" dirty="0" smtClean="0"/>
              <a:t> main()</a:t>
            </a:r>
          </a:p>
          <a:p>
            <a:pPr>
              <a:lnSpc>
                <a:spcPct val="100000"/>
              </a:lnSpc>
              <a:spcBef>
                <a:spcPts val="0"/>
              </a:spcBef>
            </a:pPr>
            <a:r>
              <a:rPr lang="en-US" altLang="zh-CN" sz="2000" dirty="0" smtClean="0"/>
              <a:t>{</a:t>
            </a:r>
          </a:p>
          <a:p>
            <a:pPr indent="358775">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a[10] = {0, 2, 1, 5, 10, 6, 4, 20, 15, 8};   </a:t>
            </a:r>
            <a:r>
              <a:rPr lang="en-US" altLang="zh-CN" sz="2000" dirty="0" smtClean="0">
                <a:solidFill>
                  <a:srgbClr val="00B050"/>
                </a:solidFill>
              </a:rPr>
              <a:t>// </a:t>
            </a:r>
            <a:r>
              <a:rPr lang="zh-CN" altLang="en-US" sz="2000" dirty="0" smtClean="0">
                <a:solidFill>
                  <a:srgbClr val="00B050"/>
                </a:solidFill>
              </a:rPr>
              <a:t>指定数组维度</a:t>
            </a:r>
            <a:endParaRPr lang="en-US" altLang="zh-CN" sz="2000" dirty="0" smtClean="0">
              <a:solidFill>
                <a:srgbClr val="00B050"/>
              </a:solidFill>
            </a:endParaRPr>
          </a:p>
          <a:p>
            <a:pPr indent="358775">
              <a:lnSpc>
                <a:spcPct val="100000"/>
              </a:lnSpc>
              <a:spcBef>
                <a:spcPts val="0"/>
              </a:spcBef>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b</a:t>
            </a:r>
            <a:r>
              <a:rPr lang="en-US" altLang="zh-CN" sz="2000" b="1" dirty="0" smtClean="0">
                <a:solidFill>
                  <a:srgbClr val="FF0000"/>
                </a:solidFill>
              </a:rPr>
              <a:t>[ ] </a:t>
            </a:r>
            <a:r>
              <a:rPr lang="en-US" altLang="zh-CN" sz="2000" dirty="0" smtClean="0"/>
              <a:t>= {5, 3, 4, 6, 8, 7, 9, 10};    </a:t>
            </a:r>
            <a:r>
              <a:rPr lang="en-US" altLang="zh-CN" sz="2000" dirty="0" smtClean="0">
                <a:solidFill>
                  <a:srgbClr val="00B050"/>
                </a:solidFill>
              </a:rPr>
              <a:t>// </a:t>
            </a:r>
            <a:r>
              <a:rPr lang="zh-CN" altLang="en-US" sz="2000" dirty="0" smtClean="0">
                <a:solidFill>
                  <a:srgbClr val="00B050"/>
                </a:solidFill>
              </a:rPr>
              <a:t>未指定数组维度</a:t>
            </a:r>
            <a:endParaRPr lang="en-US" altLang="zh-CN" sz="2000" dirty="0" smtClean="0">
              <a:solidFill>
                <a:srgbClr val="00B050"/>
              </a:solidFill>
            </a:endParaRPr>
          </a:p>
          <a:p>
            <a:pPr indent="358775">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“Maximum in array a: ”</a:t>
            </a:r>
            <a:r>
              <a:rPr lang="en-US" altLang="zh-CN" sz="2000" dirty="0" smtClean="0"/>
              <a:t>&lt;&lt;maximum(</a:t>
            </a:r>
            <a:r>
              <a:rPr lang="en-US" altLang="zh-CN" sz="2000" b="1" dirty="0" smtClean="0">
                <a:solidFill>
                  <a:srgbClr val="FF0000"/>
                </a:solidFill>
              </a:rPr>
              <a:t>a</a:t>
            </a:r>
            <a:r>
              <a:rPr lang="en-US" altLang="zh-CN" sz="2000" dirty="0" smtClean="0"/>
              <a:t>, 10)&lt;&lt;</a:t>
            </a:r>
            <a:r>
              <a:rPr lang="en-US" altLang="zh-CN" sz="2000" dirty="0" err="1" smtClean="0"/>
              <a:t>endl</a:t>
            </a:r>
            <a:r>
              <a:rPr lang="en-US" altLang="zh-CN" sz="2000" dirty="0" smtClean="0"/>
              <a:t>;</a:t>
            </a:r>
          </a:p>
          <a:p>
            <a:pPr indent="358775">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“Maximum in array b: ”</a:t>
            </a:r>
            <a:r>
              <a:rPr lang="en-US" altLang="zh-CN" sz="2000" dirty="0" smtClean="0"/>
              <a:t>&lt;&lt;maximum(</a:t>
            </a:r>
            <a:r>
              <a:rPr lang="en-US" altLang="zh-CN" sz="2000" b="1" dirty="0" smtClean="0">
                <a:solidFill>
                  <a:srgbClr val="FF0000"/>
                </a:solidFill>
              </a:rPr>
              <a:t>b</a:t>
            </a:r>
            <a:r>
              <a:rPr lang="en-US" altLang="zh-CN" sz="2000" dirty="0" smtClean="0"/>
              <a:t>, </a:t>
            </a:r>
            <a:r>
              <a:rPr lang="en-US" altLang="zh-CN" sz="2000" dirty="0" err="1" smtClean="0">
                <a:solidFill>
                  <a:srgbClr val="0000FF"/>
                </a:solidFill>
              </a:rPr>
              <a:t>sizeof</a:t>
            </a:r>
            <a:r>
              <a:rPr lang="en-US" altLang="zh-CN" sz="2000" dirty="0" smtClean="0"/>
              <a:t>(b)/</a:t>
            </a:r>
            <a:r>
              <a:rPr lang="en-US" altLang="zh-CN" sz="2000" dirty="0" err="1" smtClean="0">
                <a:solidFill>
                  <a:srgbClr val="0000FF"/>
                </a:solidFill>
              </a:rPr>
              <a:t>sizeof</a:t>
            </a:r>
            <a:r>
              <a:rPr lang="en-US" altLang="zh-CN" sz="2000" dirty="0" smtClean="0"/>
              <a:t>(</a:t>
            </a:r>
            <a:r>
              <a:rPr lang="en-US" altLang="zh-CN" sz="2000" dirty="0" err="1" smtClean="0">
                <a:solidFill>
                  <a:srgbClr val="0000FF"/>
                </a:solidFill>
              </a:rPr>
              <a:t>int</a:t>
            </a:r>
            <a:r>
              <a:rPr lang="en-US" altLang="zh-CN" sz="2000" dirty="0" smtClean="0"/>
              <a:t>))&lt;&lt;</a:t>
            </a:r>
            <a:r>
              <a:rPr lang="en-US" altLang="zh-CN" sz="2000" dirty="0" err="1" smtClean="0"/>
              <a:t>endl</a:t>
            </a:r>
            <a:r>
              <a:rPr lang="en-US" altLang="zh-CN" sz="2000" dirty="0" smtClean="0"/>
              <a:t>;</a:t>
            </a:r>
          </a:p>
          <a:p>
            <a:pPr indent="358775">
              <a:lnSpc>
                <a:spcPct val="100000"/>
              </a:lnSpc>
              <a:spcBef>
                <a:spcPts val="0"/>
              </a:spcBef>
            </a:pPr>
            <a:r>
              <a:rPr lang="en-US" altLang="zh-CN" sz="2000" dirty="0" smtClean="0">
                <a:solidFill>
                  <a:srgbClr val="0000FF"/>
                </a:solidFill>
              </a:rPr>
              <a:t>return</a:t>
            </a:r>
            <a:r>
              <a:rPr lang="en-US" altLang="zh-CN" sz="2000" dirty="0" smtClean="0"/>
              <a:t> 0;</a:t>
            </a:r>
          </a:p>
          <a:p>
            <a:pPr>
              <a:lnSpc>
                <a:spcPct val="10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spTree>
    <p:extLst>
      <p:ext uri="{BB962C8B-B14F-4D97-AF65-F5344CB8AC3E}">
        <p14:creationId xmlns:p14="http://schemas.microsoft.com/office/powerpoint/2010/main" val="2549334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pPr>
            <a:r>
              <a:rPr lang="zh-CN" altLang="en-US" dirty="0" smtClean="0"/>
              <a:t>如果一个函数包含 </a:t>
            </a:r>
            <a:r>
              <a:rPr lang="zh-CN" altLang="en-US" dirty="0" smtClean="0">
                <a:solidFill>
                  <a:srgbClr val="FF0000"/>
                </a:solidFill>
              </a:rPr>
              <a:t>数组类型的形参</a:t>
            </a:r>
            <a:r>
              <a:rPr lang="en-US" altLang="zh-CN" dirty="0" smtClean="0"/>
              <a:t>, </a:t>
            </a:r>
            <a:r>
              <a:rPr lang="zh-CN" altLang="en-US" dirty="0" smtClean="0"/>
              <a:t>则</a:t>
            </a:r>
            <a:r>
              <a:rPr lang="en-US" altLang="zh-CN" dirty="0" smtClean="0"/>
              <a:t>, </a:t>
            </a:r>
            <a:r>
              <a:rPr lang="zh-CN" altLang="en-US" dirty="0" smtClean="0"/>
              <a:t>在函数体内对 </a:t>
            </a:r>
            <a:r>
              <a:rPr lang="zh-CN" altLang="en-US" dirty="0" smtClean="0">
                <a:solidFill>
                  <a:srgbClr val="0000FF"/>
                </a:solidFill>
              </a:rPr>
              <a:t>形参数组 </a:t>
            </a:r>
            <a:r>
              <a:rPr lang="zh-CN" altLang="en-US" dirty="0" smtClean="0"/>
              <a:t>所进行的操作会直接对函数调用时所传递的 </a:t>
            </a:r>
            <a:r>
              <a:rPr lang="zh-CN" altLang="en-US" dirty="0" smtClean="0">
                <a:solidFill>
                  <a:srgbClr val="0000FF"/>
                </a:solidFill>
              </a:rPr>
              <a:t>实参数组 </a:t>
            </a:r>
            <a:r>
              <a:rPr lang="zh-CN" altLang="en-US" dirty="0" smtClean="0"/>
              <a:t>产生影响 </a:t>
            </a:r>
            <a:r>
              <a:rPr lang="en-US" altLang="zh-CN" dirty="0" smtClean="0"/>
              <a:t>(</a:t>
            </a:r>
            <a:r>
              <a:rPr lang="zh-CN" altLang="en-US" dirty="0" smtClean="0"/>
              <a:t>函数调用时传递的是地址</a:t>
            </a:r>
            <a:r>
              <a:rPr lang="en-US" altLang="zh-CN" dirty="0" smtClean="0"/>
              <a:t>)</a:t>
            </a:r>
            <a:r>
              <a:rPr lang="zh-CN" altLang="en-US" dirty="0" smtClean="0"/>
              <a:t>。</a:t>
            </a:r>
            <a:endParaRPr lang="en-US" altLang="zh-CN" dirty="0" smtClean="0"/>
          </a:p>
          <a:p>
            <a:pPr>
              <a:spcAft>
                <a:spcPts val="600"/>
              </a:spcAft>
            </a:pPr>
            <a:r>
              <a:rPr lang="zh-CN" altLang="en-US" dirty="0" smtClean="0"/>
              <a:t>事实上</a:t>
            </a:r>
            <a:r>
              <a:rPr lang="en-US" altLang="zh-CN" dirty="0" smtClean="0"/>
              <a:t>, </a:t>
            </a:r>
            <a:r>
              <a:rPr lang="zh-CN" altLang="en-US" dirty="0" smtClean="0">
                <a:solidFill>
                  <a:srgbClr val="FF0000"/>
                </a:solidFill>
              </a:rPr>
              <a:t>形参数组 </a:t>
            </a:r>
            <a:r>
              <a:rPr lang="zh-CN" altLang="en-US" dirty="0" smtClean="0"/>
              <a:t>并不是</a:t>
            </a:r>
            <a:r>
              <a:rPr lang="en-US" altLang="zh-CN" dirty="0" smtClean="0"/>
              <a:t> </a:t>
            </a:r>
            <a:r>
              <a:rPr lang="zh-CN" altLang="en-US" dirty="0" smtClean="0">
                <a:solidFill>
                  <a:srgbClr val="FF0000"/>
                </a:solidFill>
              </a:rPr>
              <a:t>实参数组 </a:t>
            </a:r>
            <a:r>
              <a:rPr lang="zh-CN" altLang="en-US" dirty="0" smtClean="0"/>
              <a:t>的一个 </a:t>
            </a:r>
            <a:r>
              <a:rPr lang="zh-CN" altLang="en-US" dirty="0" smtClean="0">
                <a:solidFill>
                  <a:srgbClr val="0000FF"/>
                </a:solidFill>
              </a:rPr>
              <a:t>副本</a:t>
            </a:r>
            <a:r>
              <a:rPr lang="zh-CN" altLang="en-US" dirty="0" smtClean="0"/>
              <a:t>。</a:t>
            </a:r>
            <a:r>
              <a:rPr lang="zh-CN" altLang="en-US" b="1" dirty="0" smtClean="0">
                <a:solidFill>
                  <a:srgbClr val="0000FF"/>
                </a:solidFill>
              </a:rPr>
              <a:t>它们实际上代表的是同一个数组</a:t>
            </a:r>
            <a:r>
              <a:rPr lang="zh-CN" altLang="en-US" dirty="0" smtClean="0">
                <a:solidFill>
                  <a:srgbClr val="0000FF"/>
                </a:solidFill>
              </a:rPr>
              <a:t>。</a:t>
            </a:r>
            <a:endParaRPr lang="zh-CN" altLang="en-US"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grpSp>
        <p:nvGrpSpPr>
          <p:cNvPr id="4" name="组合 3"/>
          <p:cNvGrpSpPr/>
          <p:nvPr/>
        </p:nvGrpSpPr>
        <p:grpSpPr>
          <a:xfrm>
            <a:off x="2267744" y="4653136"/>
            <a:ext cx="6696744" cy="432048"/>
            <a:chOff x="1115616" y="5373216"/>
            <a:chExt cx="5184576" cy="360040"/>
          </a:xfrm>
        </p:grpSpPr>
        <p:sp>
          <p:nvSpPr>
            <p:cNvPr id="5" name="矩形 4"/>
            <p:cNvSpPr/>
            <p:nvPr/>
          </p:nvSpPr>
          <p:spPr>
            <a:xfrm>
              <a:off x="1115616" y="5373216"/>
              <a:ext cx="864096" cy="36004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 name="矩形 5"/>
            <p:cNvSpPr/>
            <p:nvPr/>
          </p:nvSpPr>
          <p:spPr>
            <a:xfrm>
              <a:off x="1979712" y="5373216"/>
              <a:ext cx="864096" cy="36004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矩形 6"/>
            <p:cNvSpPr/>
            <p:nvPr/>
          </p:nvSpPr>
          <p:spPr>
            <a:xfrm>
              <a:off x="2843808" y="5373216"/>
              <a:ext cx="864096" cy="36004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矩形 7"/>
            <p:cNvSpPr/>
            <p:nvPr/>
          </p:nvSpPr>
          <p:spPr>
            <a:xfrm>
              <a:off x="3707904" y="5373216"/>
              <a:ext cx="864096" cy="36004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矩形 8"/>
            <p:cNvSpPr/>
            <p:nvPr/>
          </p:nvSpPr>
          <p:spPr>
            <a:xfrm>
              <a:off x="4572000" y="5373216"/>
              <a:ext cx="864096" cy="36004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矩形 9"/>
            <p:cNvSpPr/>
            <p:nvPr/>
          </p:nvSpPr>
          <p:spPr>
            <a:xfrm>
              <a:off x="5436096" y="5373216"/>
              <a:ext cx="864096" cy="360040"/>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11" name="文本框 10"/>
          <p:cNvSpPr txBox="1"/>
          <p:nvPr/>
        </p:nvSpPr>
        <p:spPr>
          <a:xfrm>
            <a:off x="323528" y="4084330"/>
            <a:ext cx="1935690" cy="523220"/>
          </a:xfrm>
          <a:prstGeom prst="rect">
            <a:avLst/>
          </a:prstGeom>
          <a:noFill/>
        </p:spPr>
        <p:txBody>
          <a:bodyPr wrap="square" rtlCol="0">
            <a:spAutoFit/>
          </a:bodyPr>
          <a:lstStyle/>
          <a:p>
            <a:r>
              <a:rPr lang="zh-CN" altLang="en-US" sz="2400" b="1"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实参数组</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800" b="1" dirty="0" smtClean="0">
                <a:latin typeface="Arial" panose="020B0604020202020204" pitchFamily="34" charset="0"/>
                <a:ea typeface="微软雅黑" panose="020B0503020204020204" pitchFamily="34" charset="-122"/>
                <a:cs typeface="Arial" panose="020B0604020202020204" pitchFamily="34" charset="0"/>
              </a:rPr>
              <a:t>a</a:t>
            </a:r>
            <a:endParaRPr lang="zh-CN" altLang="en-US" sz="28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12" name="直接箭头连接符 11"/>
          <p:cNvCxnSpPr/>
          <p:nvPr/>
        </p:nvCxnSpPr>
        <p:spPr>
          <a:xfrm>
            <a:off x="1996964" y="4503057"/>
            <a:ext cx="269582" cy="3570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25564" y="409948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a[0]</a:t>
            </a:r>
            <a:endParaRPr lang="zh-CN" altLang="en-US" sz="2800" b="1" dirty="0">
              <a:latin typeface="Arial" panose="020B0604020202020204" pitchFamily="34" charset="0"/>
              <a:cs typeface="Arial" panose="020B0604020202020204" pitchFamily="34" charset="0"/>
            </a:endParaRPr>
          </a:p>
        </p:txBody>
      </p:sp>
      <p:sp>
        <p:nvSpPr>
          <p:cNvPr id="15" name="文本框 14"/>
          <p:cNvSpPr txBox="1"/>
          <p:nvPr/>
        </p:nvSpPr>
        <p:spPr>
          <a:xfrm>
            <a:off x="3577692" y="409948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a[1]</a:t>
            </a:r>
            <a:endParaRPr lang="zh-CN" altLang="en-US" sz="2800" b="1" dirty="0">
              <a:latin typeface="Arial" panose="020B0604020202020204" pitchFamily="34" charset="0"/>
              <a:cs typeface="Arial" panose="020B0604020202020204" pitchFamily="34" charset="0"/>
            </a:endParaRPr>
          </a:p>
        </p:txBody>
      </p:sp>
      <p:sp>
        <p:nvSpPr>
          <p:cNvPr id="16" name="文本框 15"/>
          <p:cNvSpPr txBox="1"/>
          <p:nvPr/>
        </p:nvSpPr>
        <p:spPr>
          <a:xfrm>
            <a:off x="4676564" y="409948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a[2]</a:t>
            </a:r>
            <a:endParaRPr lang="zh-CN" altLang="en-US" sz="2800" b="1" dirty="0">
              <a:latin typeface="Arial" panose="020B0604020202020204" pitchFamily="34" charset="0"/>
              <a:cs typeface="Arial" panose="020B0604020202020204" pitchFamily="34" charset="0"/>
            </a:endParaRPr>
          </a:p>
        </p:txBody>
      </p:sp>
      <p:sp>
        <p:nvSpPr>
          <p:cNvPr id="17" name="文本框 16"/>
          <p:cNvSpPr txBox="1"/>
          <p:nvPr/>
        </p:nvSpPr>
        <p:spPr>
          <a:xfrm>
            <a:off x="5752468" y="409948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a[3]</a:t>
            </a:r>
            <a:endParaRPr lang="zh-CN" altLang="en-US" sz="2800" b="1" dirty="0">
              <a:latin typeface="Arial" panose="020B0604020202020204" pitchFamily="34" charset="0"/>
              <a:cs typeface="Arial" panose="020B0604020202020204" pitchFamily="34" charset="0"/>
            </a:endParaRPr>
          </a:p>
        </p:txBody>
      </p:sp>
      <p:sp>
        <p:nvSpPr>
          <p:cNvPr id="18" name="文本框 17"/>
          <p:cNvSpPr txBox="1"/>
          <p:nvPr/>
        </p:nvSpPr>
        <p:spPr>
          <a:xfrm>
            <a:off x="6836804" y="409948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a[4]</a:t>
            </a:r>
            <a:endParaRPr lang="zh-CN" altLang="en-US" sz="2800" b="1" dirty="0">
              <a:latin typeface="Arial" panose="020B0604020202020204" pitchFamily="34" charset="0"/>
              <a:cs typeface="Arial" panose="020B0604020202020204" pitchFamily="34" charset="0"/>
            </a:endParaRPr>
          </a:p>
        </p:txBody>
      </p:sp>
      <p:sp>
        <p:nvSpPr>
          <p:cNvPr id="19" name="文本框 18"/>
          <p:cNvSpPr txBox="1"/>
          <p:nvPr/>
        </p:nvSpPr>
        <p:spPr>
          <a:xfrm>
            <a:off x="7988932" y="409948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a[5]</a:t>
            </a:r>
            <a:endParaRPr lang="zh-CN" altLang="en-US" sz="2800" b="1" dirty="0">
              <a:latin typeface="Arial" panose="020B0604020202020204" pitchFamily="34" charset="0"/>
              <a:cs typeface="Arial" panose="020B0604020202020204" pitchFamily="34" charset="0"/>
            </a:endParaRPr>
          </a:p>
        </p:txBody>
      </p:sp>
      <p:sp>
        <p:nvSpPr>
          <p:cNvPr id="20" name="文本框 19"/>
          <p:cNvSpPr txBox="1"/>
          <p:nvPr/>
        </p:nvSpPr>
        <p:spPr>
          <a:xfrm>
            <a:off x="2429012" y="511561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p[0]</a:t>
            </a:r>
            <a:endParaRPr lang="zh-CN" altLang="en-US" sz="2800" b="1" dirty="0">
              <a:latin typeface="Arial" panose="020B0604020202020204" pitchFamily="34" charset="0"/>
              <a:cs typeface="Arial" panose="020B0604020202020204" pitchFamily="34" charset="0"/>
            </a:endParaRPr>
          </a:p>
        </p:txBody>
      </p:sp>
      <p:sp>
        <p:nvSpPr>
          <p:cNvPr id="21" name="文本框 20"/>
          <p:cNvSpPr txBox="1"/>
          <p:nvPr/>
        </p:nvSpPr>
        <p:spPr>
          <a:xfrm>
            <a:off x="3581140" y="511561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p[1]</a:t>
            </a:r>
            <a:endParaRPr lang="zh-CN" altLang="en-US" sz="2800" b="1" dirty="0">
              <a:latin typeface="Arial" panose="020B0604020202020204" pitchFamily="34" charset="0"/>
              <a:cs typeface="Arial" panose="020B0604020202020204" pitchFamily="34" charset="0"/>
            </a:endParaRPr>
          </a:p>
        </p:txBody>
      </p:sp>
      <p:sp>
        <p:nvSpPr>
          <p:cNvPr id="22" name="文本框 21"/>
          <p:cNvSpPr txBox="1"/>
          <p:nvPr/>
        </p:nvSpPr>
        <p:spPr>
          <a:xfrm>
            <a:off x="4680012" y="511561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p[2]</a:t>
            </a:r>
            <a:endParaRPr lang="zh-CN" altLang="en-US" sz="2800" b="1" dirty="0">
              <a:latin typeface="Arial" panose="020B0604020202020204" pitchFamily="34" charset="0"/>
              <a:cs typeface="Arial" panose="020B0604020202020204" pitchFamily="34" charset="0"/>
            </a:endParaRPr>
          </a:p>
        </p:txBody>
      </p:sp>
      <p:sp>
        <p:nvSpPr>
          <p:cNvPr id="23" name="文本框 22"/>
          <p:cNvSpPr txBox="1"/>
          <p:nvPr/>
        </p:nvSpPr>
        <p:spPr>
          <a:xfrm>
            <a:off x="5755916" y="511561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p[3]</a:t>
            </a:r>
            <a:endParaRPr lang="zh-CN" altLang="en-US" sz="2800" b="1" dirty="0">
              <a:latin typeface="Arial" panose="020B0604020202020204" pitchFamily="34" charset="0"/>
              <a:cs typeface="Arial" panose="020B0604020202020204" pitchFamily="34" charset="0"/>
            </a:endParaRPr>
          </a:p>
        </p:txBody>
      </p:sp>
      <p:sp>
        <p:nvSpPr>
          <p:cNvPr id="24" name="文本框 23"/>
          <p:cNvSpPr txBox="1"/>
          <p:nvPr/>
        </p:nvSpPr>
        <p:spPr>
          <a:xfrm>
            <a:off x="6840252" y="511561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p[4]</a:t>
            </a:r>
            <a:endParaRPr lang="zh-CN" altLang="en-US" sz="2800" b="1" dirty="0">
              <a:latin typeface="Arial" panose="020B0604020202020204" pitchFamily="34" charset="0"/>
              <a:cs typeface="Arial" panose="020B0604020202020204" pitchFamily="34" charset="0"/>
            </a:endParaRPr>
          </a:p>
        </p:txBody>
      </p:sp>
      <p:sp>
        <p:nvSpPr>
          <p:cNvPr id="25" name="文本框 24"/>
          <p:cNvSpPr txBox="1"/>
          <p:nvPr/>
        </p:nvSpPr>
        <p:spPr>
          <a:xfrm>
            <a:off x="7992380" y="5115615"/>
            <a:ext cx="828092" cy="523220"/>
          </a:xfrm>
          <a:prstGeom prst="rect">
            <a:avLst/>
          </a:prstGeom>
          <a:noFill/>
        </p:spPr>
        <p:txBody>
          <a:bodyPr wrap="square" rtlCol="0">
            <a:spAutoFit/>
          </a:bodyPr>
          <a:lstStyle/>
          <a:p>
            <a:r>
              <a:rPr lang="en-US" altLang="zh-CN" sz="2800" b="1" dirty="0" smtClean="0">
                <a:latin typeface="Arial" panose="020B0604020202020204" pitchFamily="34" charset="0"/>
                <a:cs typeface="Arial" panose="020B0604020202020204" pitchFamily="34" charset="0"/>
              </a:rPr>
              <a:t>p[5]</a:t>
            </a:r>
            <a:endParaRPr lang="zh-CN" altLang="en-US" sz="2800" b="1" dirty="0">
              <a:latin typeface="Arial" panose="020B0604020202020204" pitchFamily="34" charset="0"/>
              <a:cs typeface="Arial" panose="020B0604020202020204" pitchFamily="34" charset="0"/>
            </a:endParaRPr>
          </a:p>
        </p:txBody>
      </p:sp>
      <p:sp>
        <p:nvSpPr>
          <p:cNvPr id="26" name="文本框 25"/>
          <p:cNvSpPr txBox="1"/>
          <p:nvPr/>
        </p:nvSpPr>
        <p:spPr>
          <a:xfrm>
            <a:off x="318315" y="5050486"/>
            <a:ext cx="1935690" cy="461665"/>
          </a:xfrm>
          <a:prstGeom prst="rect">
            <a:avLst/>
          </a:prstGeom>
          <a:noFill/>
        </p:spPr>
        <p:txBody>
          <a:bodyPr wrap="square" rtlCol="0">
            <a:spAutoFit/>
          </a:bodyPr>
          <a:lstStyle/>
          <a:p>
            <a:r>
              <a:rPr lang="zh-CN" altLang="en-US" sz="2400" b="1"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形参数组</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 p</a:t>
            </a:r>
            <a:endParaRPr lang="zh-CN" altLang="en-US" sz="2800" b="1" dirty="0">
              <a:latin typeface="Arial" panose="020B0604020202020204" pitchFamily="34" charset="0"/>
              <a:ea typeface="微软雅黑" panose="020B0503020204020204" pitchFamily="34" charset="-122"/>
              <a:cs typeface="Arial" panose="020B0604020202020204" pitchFamily="34" charset="0"/>
            </a:endParaRPr>
          </a:p>
        </p:txBody>
      </p:sp>
      <p:cxnSp>
        <p:nvCxnSpPr>
          <p:cNvPr id="29" name="直接箭头连接符 28"/>
          <p:cNvCxnSpPr>
            <a:endCxn id="5" idx="1"/>
          </p:cNvCxnSpPr>
          <p:nvPr/>
        </p:nvCxnSpPr>
        <p:spPr>
          <a:xfrm flipV="1">
            <a:off x="1980680" y="4869160"/>
            <a:ext cx="287064" cy="2952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71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randombar(horizontal)">
                                      <p:cBhvr>
                                        <p:cTn id="40" dur="500"/>
                                        <p:tgtEl>
                                          <p:spTgt spid="2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horizontal)">
                                      <p:cBhvr>
                                        <p:cTn id="46" dur="500"/>
                                        <p:tgtEl>
                                          <p:spTgt spid="2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randombar(horizontal)">
                                      <p:cBhvr>
                                        <p:cTn id="49" dur="500"/>
                                        <p:tgtEl>
                                          <p:spTgt spid="2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randombar(horizontal)">
                                      <p:cBhvr>
                                        <p:cTn id="52" dur="500"/>
                                        <p:tgtEl>
                                          <p:spTgt spid="26"/>
                                        </p:tgtEl>
                                      </p:cBhvr>
                                    </p:animEffect>
                                  </p:childTnLst>
                                </p:cTn>
                              </p:par>
                              <p:par>
                                <p:cTn id="53" presetID="14" presetClass="entr" presetSubtype="1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randombar(horizontal)">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思考</a:t>
            </a:r>
            <a:r>
              <a:rPr lang="en-US" altLang="zh-CN" sz="2800" b="1" dirty="0" smtClean="0"/>
              <a:t>:</a:t>
            </a:r>
          </a:p>
          <a:p>
            <a:r>
              <a:rPr lang="en-US" altLang="zh-CN" dirty="0" smtClean="0"/>
              <a:t>1. </a:t>
            </a:r>
            <a:r>
              <a:rPr lang="zh-CN" altLang="en-US" dirty="0" smtClean="0"/>
              <a:t>如何在程序中存储一个学生的考试成绩</a:t>
            </a:r>
            <a:r>
              <a:rPr lang="en-US" altLang="zh-CN" dirty="0" smtClean="0"/>
              <a:t>?</a:t>
            </a:r>
          </a:p>
          <a:p>
            <a:pPr indent="357188">
              <a:spcAft>
                <a:spcPts val="600"/>
              </a:spcAft>
            </a:pPr>
            <a:r>
              <a:rPr lang="zh-CN" altLang="en-US" dirty="0" smtClean="0"/>
              <a:t>定义一个 </a:t>
            </a:r>
            <a:r>
              <a:rPr lang="en-US" altLang="zh-CN" dirty="0" smtClean="0">
                <a:solidFill>
                  <a:srgbClr val="0000FF"/>
                </a:solidFill>
              </a:rPr>
              <a:t>double </a:t>
            </a:r>
            <a:r>
              <a:rPr lang="zh-CN" altLang="en-US" dirty="0" smtClean="0"/>
              <a:t>类型的变量</a:t>
            </a:r>
            <a:r>
              <a:rPr lang="en-US" altLang="zh-CN" dirty="0" smtClean="0"/>
              <a:t>:   </a:t>
            </a:r>
            <a:r>
              <a:rPr lang="en-US" altLang="zh-CN" dirty="0" smtClean="0">
                <a:solidFill>
                  <a:srgbClr val="0000FF"/>
                </a:solidFill>
              </a:rPr>
              <a:t>double</a:t>
            </a:r>
            <a:r>
              <a:rPr lang="en-US" altLang="zh-CN" dirty="0" smtClean="0"/>
              <a:t> score;</a:t>
            </a:r>
            <a:endParaRPr lang="en-US" altLang="zh-CN" dirty="0"/>
          </a:p>
          <a:p>
            <a:r>
              <a:rPr lang="en-US" altLang="zh-CN" dirty="0" smtClean="0"/>
              <a:t>2. </a:t>
            </a:r>
            <a:r>
              <a:rPr lang="zh-CN" altLang="en-US" dirty="0" smtClean="0"/>
              <a:t>如何在程序中存储一个班级中所有学生的考试成绩</a:t>
            </a:r>
            <a:r>
              <a:rPr lang="en-US" altLang="zh-CN" dirty="0" smtClean="0"/>
              <a:t>?</a:t>
            </a:r>
          </a:p>
          <a:p>
            <a:pPr indent="357188"/>
            <a:r>
              <a:rPr lang="zh-CN" altLang="en-US" dirty="0" smtClean="0"/>
              <a:t>为每一个学生的成绩定义一个 </a:t>
            </a:r>
            <a:r>
              <a:rPr lang="en-US" altLang="zh-CN" dirty="0" smtClean="0">
                <a:solidFill>
                  <a:srgbClr val="0000FF"/>
                </a:solidFill>
              </a:rPr>
              <a:t>double</a:t>
            </a:r>
            <a:r>
              <a:rPr lang="en-US" altLang="zh-CN" dirty="0" smtClean="0"/>
              <a:t> </a:t>
            </a:r>
            <a:r>
              <a:rPr lang="zh-CN" altLang="en-US" dirty="0" smtClean="0"/>
              <a:t>类型的变量</a:t>
            </a:r>
            <a:r>
              <a:rPr lang="en-US" altLang="zh-CN" dirty="0" smtClean="0"/>
              <a:t>:</a:t>
            </a:r>
          </a:p>
          <a:p>
            <a:pPr indent="357188"/>
            <a:r>
              <a:rPr lang="en-US" altLang="zh-CN" dirty="0" smtClean="0">
                <a:solidFill>
                  <a:srgbClr val="0000FF"/>
                </a:solidFill>
              </a:rPr>
              <a:t>double</a:t>
            </a:r>
            <a:r>
              <a:rPr lang="en-US" altLang="zh-CN" dirty="0" smtClean="0"/>
              <a:t> score1, score2, score3, score4,….;</a:t>
            </a:r>
          </a:p>
          <a:p>
            <a:pPr indent="357188">
              <a:spcAft>
                <a:spcPts val="600"/>
              </a:spcAft>
            </a:pPr>
            <a:r>
              <a:rPr lang="zh-CN" altLang="en-US" sz="3600" b="1" dirty="0" smtClean="0">
                <a:solidFill>
                  <a:srgbClr val="FF0000"/>
                </a:solidFill>
              </a:rPr>
              <a:t>太麻烦了</a:t>
            </a:r>
            <a:r>
              <a:rPr lang="en-US" altLang="zh-CN" sz="3600" b="1" dirty="0">
                <a:solidFill>
                  <a:srgbClr val="FF0000"/>
                </a:solidFill>
              </a:rPr>
              <a:t>……</a:t>
            </a:r>
            <a:r>
              <a:rPr lang="zh-CN" altLang="en-US" sz="3600" b="1" dirty="0" smtClean="0">
                <a:solidFill>
                  <a:srgbClr val="FF0000"/>
                </a:solidFill>
              </a:rPr>
              <a:t>太不方便了</a:t>
            </a:r>
            <a:r>
              <a:rPr lang="en-US" altLang="zh-CN" sz="3600" b="1" dirty="0" smtClean="0">
                <a:solidFill>
                  <a:srgbClr val="FF0000"/>
                </a:solidFill>
              </a:rPr>
              <a:t>…… </a:t>
            </a:r>
          </a:p>
          <a:p>
            <a:r>
              <a:rPr lang="en-US" altLang="zh-CN" dirty="0" smtClean="0"/>
              <a:t>3. </a:t>
            </a:r>
            <a:r>
              <a:rPr lang="zh-CN" altLang="en-US" dirty="0" smtClean="0"/>
              <a:t>能否将整个班级学生的考试</a:t>
            </a:r>
            <a:r>
              <a:rPr lang="zh-CN" altLang="en-US" dirty="0"/>
              <a:t>成绩</a:t>
            </a:r>
            <a:r>
              <a:rPr lang="zh-CN" altLang="en-US" dirty="0" smtClean="0"/>
              <a:t>用</a:t>
            </a:r>
            <a:r>
              <a:rPr lang="zh-CN" altLang="en-US" b="1" dirty="0" smtClean="0">
                <a:solidFill>
                  <a:srgbClr val="FF0000"/>
                </a:solidFill>
              </a:rPr>
              <a:t>一种数据结构</a:t>
            </a:r>
            <a:r>
              <a:rPr lang="zh-CN" altLang="en-US" dirty="0" smtClean="0"/>
              <a:t>存储起来呢</a:t>
            </a:r>
            <a:r>
              <a:rPr lang="en-US" altLang="zh-CN" dirty="0" smtClean="0"/>
              <a:t>?</a:t>
            </a:r>
          </a:p>
        </p:txBody>
      </p:sp>
      <p:sp>
        <p:nvSpPr>
          <p:cNvPr id="3" name="标题 2"/>
          <p:cNvSpPr>
            <a:spLocks noGrp="1"/>
          </p:cNvSpPr>
          <p:nvPr>
            <p:ph type="title"/>
          </p:nvPr>
        </p:nvSpPr>
        <p:spPr/>
        <p:txBody>
          <a:bodyPr/>
          <a:lstStyle/>
          <a:p>
            <a:r>
              <a:rPr lang="en-US" altLang="zh-CN" dirty="0" smtClean="0"/>
              <a:t>1. </a:t>
            </a:r>
            <a:r>
              <a:rPr lang="zh-CN" altLang="en-US" dirty="0" smtClean="0"/>
              <a:t>一维数组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3" y="1038743"/>
            <a:ext cx="1763688" cy="1763688"/>
          </a:xfrm>
          <a:prstGeom prst="rect">
            <a:avLst/>
          </a:prstGeom>
        </p:spPr>
      </p:pic>
    </p:spTree>
    <p:extLst>
      <p:ext uri="{BB962C8B-B14F-4D97-AF65-F5344CB8AC3E}">
        <p14:creationId xmlns:p14="http://schemas.microsoft.com/office/powerpoint/2010/main" val="21193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pPr>
              <a:lnSpc>
                <a:spcPct val="80000"/>
              </a:lnSpc>
              <a:spcBef>
                <a:spcPts val="0"/>
              </a:spcBef>
            </a:pPr>
            <a:r>
              <a:rPr lang="en-US" altLang="zh-CN" sz="1800" dirty="0" smtClean="0">
                <a:solidFill>
                  <a:srgbClr val="FF3399"/>
                </a:solidFill>
              </a:rPr>
              <a:t>#include </a:t>
            </a:r>
            <a:r>
              <a:rPr lang="en-US" altLang="zh-CN" sz="1800" dirty="0" smtClean="0"/>
              <a:t>&lt;</a:t>
            </a:r>
            <a:r>
              <a:rPr lang="en-US" altLang="zh-CN" sz="1800" dirty="0" err="1" smtClean="0"/>
              <a:t>iostream</a:t>
            </a:r>
            <a:r>
              <a:rPr lang="en-US" altLang="zh-CN" sz="1800" dirty="0" smtClean="0"/>
              <a:t>&gt;</a:t>
            </a:r>
          </a:p>
          <a:p>
            <a:pPr>
              <a:lnSpc>
                <a:spcPct val="80000"/>
              </a:lnSpc>
              <a:spcBef>
                <a:spcPts val="0"/>
              </a:spcBef>
            </a:pPr>
            <a:r>
              <a:rPr lang="en-US" altLang="zh-CN" sz="1800" dirty="0" smtClean="0">
                <a:solidFill>
                  <a:srgbClr val="0000FF"/>
                </a:solidFill>
              </a:rPr>
              <a:t>using namespace </a:t>
            </a:r>
            <a:r>
              <a:rPr lang="en-US" altLang="zh-CN" sz="1800" dirty="0" err="1" smtClean="0">
                <a:solidFill>
                  <a:srgbClr val="0000FF"/>
                </a:solidFill>
              </a:rPr>
              <a:t>std</a:t>
            </a:r>
            <a:r>
              <a:rPr lang="en-US" altLang="zh-CN" sz="1800" dirty="0" smtClean="0"/>
              <a:t>;</a:t>
            </a:r>
          </a:p>
          <a:p>
            <a:pPr>
              <a:lnSpc>
                <a:spcPct val="80000"/>
              </a:lnSpc>
              <a:spcBef>
                <a:spcPts val="0"/>
              </a:spcBef>
            </a:pPr>
            <a:r>
              <a:rPr lang="en-US" altLang="zh-CN" sz="1800" dirty="0" smtClean="0">
                <a:solidFill>
                  <a:srgbClr val="0000FF"/>
                </a:solidFill>
              </a:rPr>
              <a:t>void</a:t>
            </a:r>
            <a:r>
              <a:rPr lang="en-US" altLang="zh-CN" sz="1800" dirty="0" smtClean="0"/>
              <a:t> increment(</a:t>
            </a:r>
            <a:r>
              <a:rPr lang="en-US" altLang="zh-CN" sz="1800" dirty="0" smtClean="0">
                <a:solidFill>
                  <a:srgbClr val="0000FF"/>
                </a:solidFill>
              </a:rPr>
              <a:t>double</a:t>
            </a:r>
            <a:r>
              <a:rPr lang="en-US" altLang="zh-CN" sz="1800" dirty="0" smtClean="0"/>
              <a:t> a</a:t>
            </a:r>
            <a:r>
              <a:rPr lang="en-US" altLang="zh-CN" sz="1800" b="1" dirty="0" smtClean="0">
                <a:solidFill>
                  <a:srgbClr val="FF0000"/>
                </a:solidFill>
              </a:rPr>
              <a:t>[ ]</a:t>
            </a:r>
            <a:r>
              <a:rPr lang="en-US" altLang="zh-CN" sz="1800" dirty="0" smtClean="0"/>
              <a:t>, </a:t>
            </a:r>
            <a:r>
              <a:rPr lang="en-US" altLang="zh-CN" sz="1800" dirty="0" err="1" smtClean="0">
                <a:solidFill>
                  <a:srgbClr val="0000FF"/>
                </a:solidFill>
              </a:rPr>
              <a:t>int</a:t>
            </a:r>
            <a:r>
              <a:rPr lang="en-US" altLang="zh-CN" sz="1800" dirty="0" smtClean="0"/>
              <a:t> n)    </a:t>
            </a:r>
            <a:r>
              <a:rPr lang="en-US" altLang="zh-CN" sz="1800" dirty="0" smtClean="0">
                <a:solidFill>
                  <a:srgbClr val="00B050"/>
                </a:solidFill>
              </a:rPr>
              <a:t>// </a:t>
            </a:r>
            <a:r>
              <a:rPr lang="zh-CN" altLang="en-US" sz="1800" dirty="0" smtClean="0">
                <a:solidFill>
                  <a:srgbClr val="00B050"/>
                </a:solidFill>
              </a:rPr>
              <a:t>数组形参</a:t>
            </a:r>
            <a:endParaRPr lang="en-US" altLang="zh-CN" sz="1800" dirty="0" smtClean="0">
              <a:solidFill>
                <a:srgbClr val="00B050"/>
              </a:solidFill>
            </a:endParaRPr>
          </a:p>
          <a:p>
            <a:pPr>
              <a:lnSpc>
                <a:spcPct val="80000"/>
              </a:lnSpc>
              <a:spcBef>
                <a:spcPts val="0"/>
              </a:spcBef>
            </a:pPr>
            <a:r>
              <a:rPr lang="en-US" altLang="zh-CN" sz="1800" dirty="0" smtClean="0"/>
              <a:t>{</a:t>
            </a:r>
          </a:p>
          <a:p>
            <a:pPr indent="358775">
              <a:lnSpc>
                <a:spcPct val="80000"/>
              </a:lnSpc>
              <a:spcBef>
                <a:spcPts val="0"/>
              </a:spcBef>
            </a:pPr>
            <a:r>
              <a:rPr lang="en-US" altLang="zh-CN" sz="1800" dirty="0">
                <a:solidFill>
                  <a:srgbClr val="0000FF"/>
                </a:solidFill>
              </a:rPr>
              <a:t>for</a:t>
            </a:r>
            <a:r>
              <a:rPr lang="en-US" altLang="zh-CN" sz="1800" dirty="0"/>
              <a:t>(</a:t>
            </a:r>
            <a:r>
              <a:rPr lang="en-US" altLang="zh-CN" sz="1800" dirty="0" err="1">
                <a:solidFill>
                  <a:srgbClr val="0000FF"/>
                </a:solidFill>
              </a:rPr>
              <a:t>int</a:t>
            </a:r>
            <a:r>
              <a:rPr lang="en-US" altLang="zh-CN" sz="1800" dirty="0">
                <a:solidFill>
                  <a:srgbClr val="0000FF"/>
                </a:solidFill>
              </a:rPr>
              <a:t> </a:t>
            </a:r>
            <a:r>
              <a:rPr lang="en-US" altLang="zh-CN" sz="1800" dirty="0" err="1"/>
              <a:t>i</a:t>
            </a:r>
            <a:r>
              <a:rPr lang="en-US" altLang="zh-CN" sz="1800" dirty="0"/>
              <a:t>=0; </a:t>
            </a:r>
            <a:r>
              <a:rPr lang="en-US" altLang="zh-CN" sz="1800" dirty="0" err="1"/>
              <a:t>i</a:t>
            </a:r>
            <a:r>
              <a:rPr lang="en-US" altLang="zh-CN" sz="1800" dirty="0"/>
              <a:t>&lt;n; ++</a:t>
            </a:r>
            <a:r>
              <a:rPr lang="en-US" altLang="zh-CN" sz="1800" dirty="0" err="1"/>
              <a:t>i</a:t>
            </a:r>
            <a:r>
              <a:rPr lang="en-US" altLang="zh-CN" sz="1800" dirty="0"/>
              <a:t>)</a:t>
            </a:r>
          </a:p>
          <a:p>
            <a:pPr indent="717550">
              <a:lnSpc>
                <a:spcPct val="80000"/>
              </a:lnSpc>
              <a:spcBef>
                <a:spcPts val="0"/>
              </a:spcBef>
            </a:pPr>
            <a:r>
              <a:rPr lang="en-US" altLang="zh-CN" sz="1800" dirty="0" err="1"/>
              <a:t>cout</a:t>
            </a:r>
            <a:r>
              <a:rPr lang="en-US" altLang="zh-CN" sz="1800" dirty="0"/>
              <a:t>&lt;&lt;a[</a:t>
            </a:r>
            <a:r>
              <a:rPr lang="en-US" altLang="zh-CN" sz="1800" dirty="0" err="1"/>
              <a:t>i</a:t>
            </a:r>
            <a:r>
              <a:rPr lang="en-US" altLang="zh-CN" sz="1800" dirty="0"/>
              <a:t>]&lt;&lt;</a:t>
            </a:r>
            <a:r>
              <a:rPr lang="en-US" altLang="zh-CN" sz="1800" dirty="0">
                <a:solidFill>
                  <a:schemeClr val="accent6">
                    <a:lumMod val="75000"/>
                  </a:schemeClr>
                </a:solidFill>
              </a:rPr>
              <a:t>‘\t’</a:t>
            </a:r>
            <a:r>
              <a:rPr lang="en-US" altLang="zh-CN" sz="1800" dirty="0"/>
              <a:t>;</a:t>
            </a:r>
          </a:p>
          <a:p>
            <a:pPr indent="358775">
              <a:lnSpc>
                <a:spcPct val="80000"/>
              </a:lnSpc>
              <a:spcBef>
                <a:spcPts val="0"/>
              </a:spcBef>
            </a:pPr>
            <a:r>
              <a:rPr lang="en-US" altLang="zh-CN" sz="1800" dirty="0" err="1"/>
              <a:t>cout</a:t>
            </a:r>
            <a:r>
              <a:rPr lang="en-US" altLang="zh-CN" sz="1800" dirty="0"/>
              <a:t>&lt;&lt;</a:t>
            </a:r>
            <a:r>
              <a:rPr lang="en-US" altLang="zh-CN" sz="1800" dirty="0" err="1"/>
              <a:t>endl</a:t>
            </a:r>
            <a:r>
              <a:rPr lang="en-US" altLang="zh-CN" sz="1800" dirty="0" smtClean="0"/>
              <a:t>;</a:t>
            </a:r>
          </a:p>
          <a:p>
            <a:pPr indent="358775">
              <a:lnSpc>
                <a:spcPct val="80000"/>
              </a:lnSpc>
              <a:spcBef>
                <a:spcPts val="0"/>
              </a:spcBef>
            </a:pPr>
            <a:r>
              <a:rPr lang="en-US" altLang="zh-CN" sz="1800" dirty="0" smtClean="0">
                <a:solidFill>
                  <a:srgbClr val="0000FF"/>
                </a:solidFill>
              </a:rPr>
              <a:t>for</a:t>
            </a:r>
            <a:r>
              <a:rPr lang="en-US" altLang="zh-CN" sz="1800" dirty="0" smtClean="0"/>
              <a:t>(</a:t>
            </a:r>
            <a:r>
              <a:rPr lang="en-US" altLang="zh-CN" sz="1800" dirty="0" err="1" smtClean="0">
                <a:solidFill>
                  <a:srgbClr val="0000FF"/>
                </a:solidFill>
              </a:rPr>
              <a:t>int</a:t>
            </a:r>
            <a:r>
              <a:rPr lang="en-US" altLang="zh-CN" sz="1800" dirty="0" smtClean="0">
                <a:solidFill>
                  <a:srgbClr val="0000FF"/>
                </a:solidFill>
              </a:rPr>
              <a:t> </a:t>
            </a:r>
            <a:r>
              <a:rPr lang="en-US" altLang="zh-CN" sz="1800" dirty="0" err="1" smtClean="0"/>
              <a:t>i</a:t>
            </a:r>
            <a:r>
              <a:rPr lang="en-US" altLang="zh-CN" sz="1800" dirty="0" smtClean="0"/>
              <a:t>=0; </a:t>
            </a:r>
            <a:r>
              <a:rPr lang="en-US" altLang="zh-CN" sz="1800" dirty="0" err="1" smtClean="0"/>
              <a:t>i</a:t>
            </a:r>
            <a:r>
              <a:rPr lang="en-US" altLang="zh-CN" sz="1800" dirty="0" smtClean="0"/>
              <a:t>&lt;n; ++</a:t>
            </a:r>
            <a:r>
              <a:rPr lang="en-US" altLang="zh-CN" sz="1800" dirty="0" err="1" smtClean="0"/>
              <a:t>i</a:t>
            </a:r>
            <a:r>
              <a:rPr lang="en-US" altLang="zh-CN" sz="1800" dirty="0" smtClean="0"/>
              <a:t>)</a:t>
            </a:r>
          </a:p>
          <a:p>
            <a:pPr indent="717550">
              <a:lnSpc>
                <a:spcPct val="80000"/>
              </a:lnSpc>
              <a:spcBef>
                <a:spcPts val="0"/>
              </a:spcBef>
            </a:pPr>
            <a:r>
              <a:rPr lang="en-US" altLang="zh-CN" sz="1800" dirty="0" smtClean="0"/>
              <a:t>a[</a:t>
            </a:r>
            <a:r>
              <a:rPr lang="en-US" altLang="zh-CN" sz="1800" dirty="0" err="1" smtClean="0"/>
              <a:t>i</a:t>
            </a:r>
            <a:r>
              <a:rPr lang="en-US" altLang="zh-CN" sz="1800" dirty="0" smtClean="0"/>
              <a:t>] += 2.0;             </a:t>
            </a:r>
            <a:r>
              <a:rPr lang="en-US" altLang="zh-CN" sz="1800" dirty="0" smtClean="0">
                <a:solidFill>
                  <a:srgbClr val="00B050"/>
                </a:solidFill>
              </a:rPr>
              <a:t>// </a:t>
            </a:r>
            <a:r>
              <a:rPr lang="zh-CN" altLang="en-US" sz="1800" dirty="0" smtClean="0">
                <a:solidFill>
                  <a:srgbClr val="00B050"/>
                </a:solidFill>
              </a:rPr>
              <a:t>将形参数组元素的值加 </a:t>
            </a:r>
            <a:r>
              <a:rPr lang="en-US" altLang="zh-CN" sz="1800" dirty="0" smtClean="0">
                <a:solidFill>
                  <a:srgbClr val="00B050"/>
                </a:solidFill>
              </a:rPr>
              <a:t>2.0</a:t>
            </a:r>
          </a:p>
          <a:p>
            <a:pPr indent="358775">
              <a:lnSpc>
                <a:spcPct val="80000"/>
              </a:lnSpc>
              <a:spcBef>
                <a:spcPts val="0"/>
              </a:spcBef>
            </a:pPr>
            <a:r>
              <a:rPr lang="en-US" altLang="zh-CN" sz="1800" dirty="0" smtClean="0">
                <a:solidFill>
                  <a:srgbClr val="0000FF"/>
                </a:solidFill>
              </a:rPr>
              <a:t>for</a:t>
            </a:r>
            <a:r>
              <a:rPr lang="en-US" altLang="zh-CN" sz="1800" dirty="0" smtClean="0"/>
              <a:t>(</a:t>
            </a:r>
            <a:r>
              <a:rPr lang="en-US" altLang="zh-CN" sz="1800" dirty="0" err="1" smtClean="0">
                <a:solidFill>
                  <a:srgbClr val="0000FF"/>
                </a:solidFill>
              </a:rPr>
              <a:t>int</a:t>
            </a:r>
            <a:r>
              <a:rPr lang="en-US" altLang="zh-CN" sz="1800" dirty="0" smtClean="0"/>
              <a:t> </a:t>
            </a:r>
            <a:r>
              <a:rPr lang="en-US" altLang="zh-CN" sz="1800" dirty="0" err="1" smtClean="0"/>
              <a:t>i</a:t>
            </a:r>
            <a:r>
              <a:rPr lang="en-US" altLang="zh-CN" sz="1800" dirty="0" smtClean="0"/>
              <a:t>=0; </a:t>
            </a:r>
            <a:r>
              <a:rPr lang="en-US" altLang="zh-CN" sz="1800" dirty="0" err="1" smtClean="0"/>
              <a:t>i</a:t>
            </a:r>
            <a:r>
              <a:rPr lang="en-US" altLang="zh-CN" sz="1800" dirty="0" smtClean="0"/>
              <a:t>&lt;n; ++</a:t>
            </a:r>
            <a:r>
              <a:rPr lang="en-US" altLang="zh-CN" sz="1800" dirty="0" err="1" smtClean="0"/>
              <a:t>i</a:t>
            </a:r>
            <a:r>
              <a:rPr lang="en-US" altLang="zh-CN" sz="1800" dirty="0" smtClean="0"/>
              <a:t>)</a:t>
            </a:r>
          </a:p>
          <a:p>
            <a:pPr indent="717550">
              <a:lnSpc>
                <a:spcPct val="80000"/>
              </a:lnSpc>
              <a:spcBef>
                <a:spcPts val="0"/>
              </a:spcBef>
            </a:pPr>
            <a:r>
              <a:rPr lang="en-US" altLang="zh-CN" sz="1800" dirty="0" err="1" smtClean="0"/>
              <a:t>cout</a:t>
            </a:r>
            <a:r>
              <a:rPr lang="en-US" altLang="zh-CN" sz="1800" dirty="0" smtClean="0"/>
              <a:t>&lt;&lt;a[</a:t>
            </a:r>
            <a:r>
              <a:rPr lang="en-US" altLang="zh-CN" sz="1800" dirty="0" err="1" smtClean="0"/>
              <a:t>i</a:t>
            </a:r>
            <a:r>
              <a:rPr lang="en-US" altLang="zh-CN" sz="1800" dirty="0" smtClean="0"/>
              <a:t>]&lt;&lt;</a:t>
            </a:r>
            <a:r>
              <a:rPr lang="en-US" altLang="zh-CN" sz="1800" dirty="0" smtClean="0">
                <a:solidFill>
                  <a:schemeClr val="accent6">
                    <a:lumMod val="75000"/>
                  </a:schemeClr>
                </a:solidFill>
              </a:rPr>
              <a:t>‘\t’</a:t>
            </a:r>
            <a:r>
              <a:rPr lang="en-US" altLang="zh-CN" sz="1800" dirty="0" smtClean="0"/>
              <a:t>;</a:t>
            </a:r>
          </a:p>
          <a:p>
            <a:pPr indent="358775">
              <a:lnSpc>
                <a:spcPct val="80000"/>
              </a:lnSpc>
              <a:spcBef>
                <a:spcPts val="0"/>
              </a:spcBef>
            </a:pPr>
            <a:r>
              <a:rPr lang="en-US" altLang="zh-CN" sz="1800" dirty="0" err="1" smtClean="0"/>
              <a:t>cout</a:t>
            </a:r>
            <a:r>
              <a:rPr lang="en-US" altLang="zh-CN" sz="1800" dirty="0" smtClean="0"/>
              <a:t>&lt;&lt;</a:t>
            </a:r>
            <a:r>
              <a:rPr lang="en-US" altLang="zh-CN" sz="1800" dirty="0" err="1" smtClean="0"/>
              <a:t>endl</a:t>
            </a:r>
            <a:r>
              <a:rPr lang="en-US" altLang="zh-CN" sz="1800" dirty="0" smtClean="0"/>
              <a:t>;</a:t>
            </a:r>
          </a:p>
          <a:p>
            <a:pPr>
              <a:lnSpc>
                <a:spcPct val="80000"/>
              </a:lnSpc>
              <a:spcBef>
                <a:spcPts val="0"/>
              </a:spcBef>
            </a:pPr>
            <a:r>
              <a:rPr lang="en-US" altLang="zh-CN" sz="1800" dirty="0" smtClean="0"/>
              <a:t>}</a:t>
            </a:r>
          </a:p>
          <a:p>
            <a:pPr>
              <a:lnSpc>
                <a:spcPct val="80000"/>
              </a:lnSpc>
              <a:spcBef>
                <a:spcPts val="0"/>
              </a:spcBef>
            </a:pPr>
            <a:r>
              <a:rPr lang="en-US" altLang="zh-CN" sz="1800" dirty="0" err="1" smtClean="0">
                <a:solidFill>
                  <a:srgbClr val="0000FF"/>
                </a:solidFill>
              </a:rPr>
              <a:t>int</a:t>
            </a:r>
            <a:r>
              <a:rPr lang="en-US" altLang="zh-CN" sz="1800" dirty="0" smtClean="0"/>
              <a:t> main()</a:t>
            </a:r>
          </a:p>
          <a:p>
            <a:pPr>
              <a:lnSpc>
                <a:spcPct val="80000"/>
              </a:lnSpc>
              <a:spcBef>
                <a:spcPts val="0"/>
              </a:spcBef>
            </a:pPr>
            <a:r>
              <a:rPr lang="en-US" altLang="zh-CN" sz="1800" dirty="0" smtClean="0"/>
              <a:t>{</a:t>
            </a:r>
          </a:p>
          <a:p>
            <a:pPr indent="358775">
              <a:lnSpc>
                <a:spcPct val="80000"/>
              </a:lnSpc>
              <a:spcBef>
                <a:spcPts val="0"/>
              </a:spcBef>
            </a:pPr>
            <a:r>
              <a:rPr lang="en-US" altLang="zh-CN" sz="1800" dirty="0" smtClean="0">
                <a:solidFill>
                  <a:srgbClr val="0000FF"/>
                </a:solidFill>
              </a:rPr>
              <a:t>double</a:t>
            </a:r>
            <a:r>
              <a:rPr lang="en-US" altLang="zh-CN" sz="1800" dirty="0" smtClean="0"/>
              <a:t> </a:t>
            </a:r>
            <a:r>
              <a:rPr lang="en-US" altLang="zh-CN" sz="1800" dirty="0" err="1" smtClean="0"/>
              <a:t>arr</a:t>
            </a:r>
            <a:r>
              <a:rPr lang="en-US" altLang="zh-CN" sz="1800" dirty="0" smtClean="0"/>
              <a:t>[5] = {1.1, 2.2, 3.3, 4.4, 5.5};</a:t>
            </a:r>
          </a:p>
          <a:p>
            <a:pPr indent="358775">
              <a:lnSpc>
                <a:spcPct val="80000"/>
              </a:lnSpc>
              <a:spcBef>
                <a:spcPts val="0"/>
              </a:spcBef>
            </a:pPr>
            <a:r>
              <a:rPr lang="en-US" altLang="zh-CN" sz="1800" dirty="0" smtClean="0">
                <a:solidFill>
                  <a:srgbClr val="0000FF"/>
                </a:solidFill>
              </a:rPr>
              <a:t>for</a:t>
            </a:r>
            <a:r>
              <a:rPr lang="en-US" altLang="zh-CN" sz="1800" dirty="0" smtClean="0"/>
              <a:t>(</a:t>
            </a:r>
            <a:r>
              <a:rPr lang="en-US" altLang="zh-CN" sz="1800" dirty="0" err="1" smtClean="0">
                <a:solidFill>
                  <a:srgbClr val="0000FF"/>
                </a:solidFill>
              </a:rPr>
              <a:t>int</a:t>
            </a:r>
            <a:r>
              <a:rPr lang="en-US" altLang="zh-CN" sz="1800" dirty="0" smtClean="0"/>
              <a:t> </a:t>
            </a:r>
            <a:r>
              <a:rPr lang="en-US" altLang="zh-CN" sz="1800" dirty="0" err="1" smtClean="0"/>
              <a:t>i</a:t>
            </a:r>
            <a:r>
              <a:rPr lang="en-US" altLang="zh-CN" sz="1800" dirty="0" smtClean="0"/>
              <a:t>=0; </a:t>
            </a:r>
            <a:r>
              <a:rPr lang="en-US" altLang="zh-CN" sz="1800" dirty="0" err="1" smtClean="0"/>
              <a:t>i</a:t>
            </a:r>
            <a:r>
              <a:rPr lang="en-US" altLang="zh-CN" sz="1800" dirty="0" smtClean="0"/>
              <a:t>&lt;5; ++</a:t>
            </a:r>
            <a:r>
              <a:rPr lang="en-US" altLang="zh-CN" sz="1800" dirty="0" err="1" smtClean="0"/>
              <a:t>i</a:t>
            </a:r>
            <a:r>
              <a:rPr lang="en-US" altLang="zh-CN" sz="1800" dirty="0" smtClean="0"/>
              <a:t>)</a:t>
            </a:r>
          </a:p>
          <a:p>
            <a:pPr indent="717550">
              <a:lnSpc>
                <a:spcPct val="80000"/>
              </a:lnSpc>
              <a:spcBef>
                <a:spcPts val="0"/>
              </a:spcBef>
            </a:pPr>
            <a:r>
              <a:rPr lang="en-US" altLang="zh-CN" sz="1800" dirty="0" err="1" smtClean="0"/>
              <a:t>cout</a:t>
            </a:r>
            <a:r>
              <a:rPr lang="en-US" altLang="zh-CN" sz="1800" dirty="0" smtClean="0"/>
              <a:t>&lt;&lt;</a:t>
            </a:r>
            <a:r>
              <a:rPr lang="en-US" altLang="zh-CN" sz="1800" dirty="0" err="1" smtClean="0"/>
              <a:t>arr</a:t>
            </a:r>
            <a:r>
              <a:rPr lang="en-US" altLang="zh-CN" sz="1800" dirty="0" smtClean="0"/>
              <a:t>[</a:t>
            </a:r>
            <a:r>
              <a:rPr lang="en-US" altLang="zh-CN" sz="1800" dirty="0" err="1" smtClean="0"/>
              <a:t>i</a:t>
            </a:r>
            <a:r>
              <a:rPr lang="en-US" altLang="zh-CN" sz="1800" dirty="0" smtClean="0"/>
              <a:t>]&lt;&lt;</a:t>
            </a:r>
            <a:r>
              <a:rPr lang="en-US" altLang="zh-CN" sz="1800" dirty="0" smtClean="0">
                <a:solidFill>
                  <a:schemeClr val="accent6">
                    <a:lumMod val="75000"/>
                  </a:schemeClr>
                </a:solidFill>
              </a:rPr>
              <a:t>‘\t’</a:t>
            </a:r>
            <a:r>
              <a:rPr lang="en-US" altLang="zh-CN" sz="1800" dirty="0" smtClean="0"/>
              <a:t>;</a:t>
            </a:r>
          </a:p>
          <a:p>
            <a:pPr indent="358775">
              <a:lnSpc>
                <a:spcPct val="80000"/>
              </a:lnSpc>
              <a:spcBef>
                <a:spcPts val="0"/>
              </a:spcBef>
            </a:pPr>
            <a:r>
              <a:rPr lang="en-US" altLang="zh-CN" sz="1800" dirty="0" err="1" smtClean="0"/>
              <a:t>cout</a:t>
            </a:r>
            <a:r>
              <a:rPr lang="en-US" altLang="zh-CN" sz="1800" dirty="0" smtClean="0"/>
              <a:t>&lt;&lt;</a:t>
            </a:r>
            <a:r>
              <a:rPr lang="en-US" altLang="zh-CN" sz="1800" dirty="0" err="1" smtClean="0"/>
              <a:t>endl</a:t>
            </a:r>
            <a:r>
              <a:rPr lang="en-US" altLang="zh-CN" sz="1800" dirty="0" smtClean="0"/>
              <a:t>;</a:t>
            </a:r>
          </a:p>
          <a:p>
            <a:pPr indent="358775">
              <a:lnSpc>
                <a:spcPct val="80000"/>
              </a:lnSpc>
              <a:spcBef>
                <a:spcPts val="0"/>
              </a:spcBef>
            </a:pPr>
            <a:r>
              <a:rPr lang="en-US" altLang="zh-CN" sz="1800" dirty="0" smtClean="0"/>
              <a:t>increment(</a:t>
            </a:r>
            <a:r>
              <a:rPr lang="en-US" altLang="zh-CN" sz="1800" b="1" dirty="0" err="1" smtClean="0">
                <a:solidFill>
                  <a:srgbClr val="FF0000"/>
                </a:solidFill>
              </a:rPr>
              <a:t>arr</a:t>
            </a:r>
            <a:r>
              <a:rPr lang="en-US" altLang="zh-CN" sz="1800" dirty="0" smtClean="0"/>
              <a:t>, 5);    </a:t>
            </a:r>
            <a:r>
              <a:rPr lang="en-US" altLang="zh-CN" sz="1800" dirty="0" smtClean="0">
                <a:solidFill>
                  <a:srgbClr val="00B050"/>
                </a:solidFill>
              </a:rPr>
              <a:t>// </a:t>
            </a:r>
            <a:r>
              <a:rPr lang="zh-CN" altLang="en-US" sz="1800" dirty="0" smtClean="0">
                <a:solidFill>
                  <a:srgbClr val="00B050"/>
                </a:solidFill>
              </a:rPr>
              <a:t>函数调用</a:t>
            </a:r>
            <a:r>
              <a:rPr lang="en-US" altLang="zh-CN" sz="1800" dirty="0" smtClean="0">
                <a:solidFill>
                  <a:srgbClr val="00B050"/>
                </a:solidFill>
              </a:rPr>
              <a:t>, </a:t>
            </a:r>
            <a:r>
              <a:rPr lang="zh-CN" altLang="en-US" sz="1800" dirty="0" smtClean="0">
                <a:solidFill>
                  <a:srgbClr val="00B050"/>
                </a:solidFill>
              </a:rPr>
              <a:t>数组名作实参</a:t>
            </a:r>
            <a:endParaRPr lang="en-US" altLang="zh-CN" sz="1800" dirty="0" smtClean="0">
              <a:solidFill>
                <a:srgbClr val="00B050"/>
              </a:solidFill>
            </a:endParaRPr>
          </a:p>
          <a:p>
            <a:pPr indent="358775">
              <a:lnSpc>
                <a:spcPct val="80000"/>
              </a:lnSpc>
              <a:spcBef>
                <a:spcPts val="0"/>
              </a:spcBef>
            </a:pPr>
            <a:r>
              <a:rPr lang="en-US" altLang="zh-CN" sz="1800" dirty="0">
                <a:solidFill>
                  <a:srgbClr val="0000FF"/>
                </a:solidFill>
              </a:rPr>
              <a:t>for</a:t>
            </a:r>
            <a:r>
              <a:rPr lang="en-US" altLang="zh-CN" sz="1800" dirty="0"/>
              <a:t>(</a:t>
            </a:r>
            <a:r>
              <a:rPr lang="en-US" altLang="zh-CN" sz="1800" dirty="0" err="1"/>
              <a:t>int</a:t>
            </a:r>
            <a:r>
              <a:rPr lang="en-US" altLang="zh-CN" sz="1800" dirty="0"/>
              <a:t> </a:t>
            </a:r>
            <a:r>
              <a:rPr lang="en-US" altLang="zh-CN" sz="1800" dirty="0" err="1"/>
              <a:t>i</a:t>
            </a:r>
            <a:r>
              <a:rPr lang="en-US" altLang="zh-CN" sz="1800" dirty="0"/>
              <a:t>=0; </a:t>
            </a:r>
            <a:r>
              <a:rPr lang="en-US" altLang="zh-CN" sz="1800" dirty="0" err="1"/>
              <a:t>i</a:t>
            </a:r>
            <a:r>
              <a:rPr lang="en-US" altLang="zh-CN" sz="1800" dirty="0"/>
              <a:t>&lt;5; ++</a:t>
            </a:r>
            <a:r>
              <a:rPr lang="en-US" altLang="zh-CN" sz="1800" dirty="0" err="1"/>
              <a:t>i</a:t>
            </a:r>
            <a:r>
              <a:rPr lang="en-US" altLang="zh-CN" sz="1800" dirty="0"/>
              <a:t>)</a:t>
            </a:r>
          </a:p>
          <a:p>
            <a:pPr indent="717550">
              <a:lnSpc>
                <a:spcPct val="80000"/>
              </a:lnSpc>
              <a:spcBef>
                <a:spcPts val="0"/>
              </a:spcBef>
            </a:pPr>
            <a:r>
              <a:rPr lang="en-US" altLang="zh-CN" sz="1800" dirty="0" err="1"/>
              <a:t>cout</a:t>
            </a:r>
            <a:r>
              <a:rPr lang="en-US" altLang="zh-CN" sz="1800" dirty="0"/>
              <a:t>&lt;&lt;</a:t>
            </a:r>
            <a:r>
              <a:rPr lang="en-US" altLang="zh-CN" sz="1800" dirty="0" err="1"/>
              <a:t>arr</a:t>
            </a:r>
            <a:r>
              <a:rPr lang="en-US" altLang="zh-CN" sz="1800" dirty="0"/>
              <a:t>[</a:t>
            </a:r>
            <a:r>
              <a:rPr lang="en-US" altLang="zh-CN" sz="1800" dirty="0" err="1"/>
              <a:t>i</a:t>
            </a:r>
            <a:r>
              <a:rPr lang="en-US" altLang="zh-CN" sz="1800" dirty="0"/>
              <a:t>]&lt;&lt;</a:t>
            </a:r>
            <a:r>
              <a:rPr lang="en-US" altLang="zh-CN" sz="1800" dirty="0">
                <a:solidFill>
                  <a:schemeClr val="accent6">
                    <a:lumMod val="75000"/>
                  </a:schemeClr>
                </a:solidFill>
              </a:rPr>
              <a:t>‘\t’</a:t>
            </a:r>
            <a:r>
              <a:rPr lang="en-US" altLang="zh-CN" sz="1800" dirty="0"/>
              <a:t>;</a:t>
            </a:r>
          </a:p>
          <a:p>
            <a:pPr indent="358775">
              <a:lnSpc>
                <a:spcPct val="80000"/>
              </a:lnSpc>
              <a:spcBef>
                <a:spcPts val="0"/>
              </a:spcBef>
            </a:pPr>
            <a:r>
              <a:rPr lang="en-US" altLang="zh-CN" sz="1800" dirty="0" err="1"/>
              <a:t>cout</a:t>
            </a:r>
            <a:r>
              <a:rPr lang="en-US" altLang="zh-CN" sz="1800" dirty="0"/>
              <a:t>&lt;&lt;</a:t>
            </a:r>
            <a:r>
              <a:rPr lang="en-US" altLang="zh-CN" sz="1800" dirty="0" err="1"/>
              <a:t>endl</a:t>
            </a:r>
            <a:r>
              <a:rPr lang="en-US" altLang="zh-CN" sz="1800" dirty="0" smtClean="0"/>
              <a:t>;</a:t>
            </a:r>
          </a:p>
          <a:p>
            <a:pPr indent="358775">
              <a:lnSpc>
                <a:spcPct val="80000"/>
              </a:lnSpc>
              <a:spcBef>
                <a:spcPts val="0"/>
              </a:spcBef>
            </a:pPr>
            <a:r>
              <a:rPr lang="en-US" altLang="zh-CN" sz="1800" dirty="0" smtClean="0">
                <a:solidFill>
                  <a:srgbClr val="0000FF"/>
                </a:solidFill>
              </a:rPr>
              <a:t>return</a:t>
            </a:r>
            <a:r>
              <a:rPr lang="en-US" altLang="zh-CN" sz="1800" dirty="0" smtClean="0"/>
              <a:t> 0;</a:t>
            </a:r>
          </a:p>
          <a:p>
            <a:pPr>
              <a:lnSpc>
                <a:spcPct val="80000"/>
              </a:lnSpc>
              <a:spcBef>
                <a:spcPts val="0"/>
              </a:spcBef>
            </a:pPr>
            <a:r>
              <a:rPr lang="en-US" altLang="zh-CN" sz="1800" dirty="0"/>
              <a:t>}</a:t>
            </a:r>
            <a:endParaRPr lang="zh-CN" altLang="en-US" sz="1800"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grpSp>
        <p:nvGrpSpPr>
          <p:cNvPr id="4" name="组合 3"/>
          <p:cNvGrpSpPr/>
          <p:nvPr/>
        </p:nvGrpSpPr>
        <p:grpSpPr>
          <a:xfrm>
            <a:off x="7164288" y="6021288"/>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Ch06_02</a:t>
              </a:r>
              <a:endParaRPr lang="zh-CN" altLang="en-US" sz="2400" b="1" dirty="0">
                <a:solidFill>
                  <a:schemeClr val="bg1"/>
                </a:solidFill>
              </a:endParaRPr>
            </a:p>
          </p:txBody>
        </p:sp>
      </p:grpSp>
    </p:spTree>
    <p:extLst>
      <p:ext uri="{BB962C8B-B14F-4D97-AF65-F5344CB8AC3E}">
        <p14:creationId xmlns:p14="http://schemas.microsoft.com/office/powerpoint/2010/main" val="33875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pPr>
            <a:r>
              <a:rPr lang="zh-CN" altLang="en-US" b="1" dirty="0" smtClean="0"/>
              <a:t>例</a:t>
            </a:r>
            <a:r>
              <a:rPr lang="en-US" altLang="zh-CN" b="1" dirty="0" smtClean="0"/>
              <a:t>: </a:t>
            </a:r>
            <a:r>
              <a:rPr lang="zh-CN" altLang="en-US" dirty="0" smtClean="0"/>
              <a:t>计算</a:t>
            </a:r>
            <a:r>
              <a:rPr lang="zh-CN" altLang="en-US" dirty="0"/>
              <a:t>某个班级</a:t>
            </a:r>
            <a:r>
              <a:rPr lang="en-US" altLang="zh-CN" dirty="0"/>
              <a:t>50</a:t>
            </a:r>
            <a:r>
              <a:rPr lang="zh-CN" altLang="en-US" dirty="0"/>
              <a:t>个学生</a:t>
            </a:r>
            <a:r>
              <a:rPr lang="en-US" altLang="zh-CN" dirty="0"/>
              <a:t>C++</a:t>
            </a:r>
            <a:r>
              <a:rPr lang="zh-CN" altLang="en-US" dirty="0"/>
              <a:t>程序设计课程考试的平均成绩</a:t>
            </a:r>
            <a:r>
              <a:rPr lang="en-US" altLang="zh-CN" dirty="0"/>
              <a:t>, </a:t>
            </a:r>
            <a:r>
              <a:rPr lang="zh-CN" altLang="en-US" dirty="0"/>
              <a:t>并统计平均成绩以上学生的</a:t>
            </a:r>
            <a:r>
              <a:rPr lang="zh-CN" altLang="en-US" dirty="0" smtClean="0"/>
              <a:t>人数。</a:t>
            </a:r>
            <a:endParaRPr lang="en-US" altLang="zh-CN" dirty="0"/>
          </a:p>
          <a:p>
            <a:r>
              <a:rPr lang="zh-CN" altLang="en-US" b="1" dirty="0" smtClean="0"/>
              <a:t>要求</a:t>
            </a:r>
            <a:r>
              <a:rPr lang="en-US" altLang="zh-CN" b="1" dirty="0" smtClean="0"/>
              <a:t>: </a:t>
            </a:r>
          </a:p>
          <a:p>
            <a:pPr>
              <a:spcAft>
                <a:spcPts val="600"/>
              </a:spcAft>
            </a:pPr>
            <a:r>
              <a:rPr lang="zh-CN" altLang="en-US" dirty="0" smtClean="0"/>
              <a:t>计算平均成绩和统计平均成绩以上学生的人数两个过程都要通过函数来实现。</a:t>
            </a:r>
            <a:endParaRPr lang="en-US" altLang="zh-CN" dirty="0" smtClean="0"/>
          </a:p>
          <a:p>
            <a:r>
              <a:rPr lang="zh-CN" altLang="en-US" b="1" dirty="0" smtClean="0"/>
              <a:t>分析</a:t>
            </a:r>
            <a:r>
              <a:rPr lang="en-US" altLang="zh-CN" b="1" dirty="0" smtClean="0"/>
              <a:t>:</a:t>
            </a:r>
          </a:p>
          <a:p>
            <a:r>
              <a:rPr lang="zh-CN" altLang="en-US" dirty="0" smtClean="0"/>
              <a:t>计算平均成绩函数</a:t>
            </a:r>
            <a:r>
              <a:rPr lang="en-US" altLang="zh-CN" dirty="0" smtClean="0"/>
              <a:t>:</a:t>
            </a:r>
          </a:p>
          <a:p>
            <a:r>
              <a:rPr lang="en-US" altLang="zh-CN" dirty="0" smtClean="0">
                <a:solidFill>
                  <a:srgbClr val="0000FF"/>
                </a:solidFill>
              </a:rPr>
              <a:t>double</a:t>
            </a:r>
            <a:r>
              <a:rPr lang="en-US" altLang="zh-CN" dirty="0" smtClean="0"/>
              <a:t> </a:t>
            </a:r>
            <a:r>
              <a:rPr lang="en-US" altLang="zh-CN" dirty="0" err="1" smtClean="0"/>
              <a:t>averageScore</a:t>
            </a:r>
            <a:r>
              <a:rPr lang="en-US" altLang="zh-CN" dirty="0" smtClean="0"/>
              <a:t>(</a:t>
            </a:r>
            <a:r>
              <a:rPr lang="en-US" altLang="zh-CN" dirty="0" smtClean="0">
                <a:solidFill>
                  <a:srgbClr val="0000FF"/>
                </a:solidFill>
              </a:rPr>
              <a:t>double</a:t>
            </a:r>
            <a:r>
              <a:rPr lang="en-US" altLang="zh-CN" dirty="0" smtClean="0"/>
              <a:t> score</a:t>
            </a:r>
            <a:r>
              <a:rPr lang="en-US" altLang="zh-CN" b="1" dirty="0" smtClean="0">
                <a:solidFill>
                  <a:srgbClr val="FF0000"/>
                </a:solidFill>
              </a:rPr>
              <a:t>[ ]</a:t>
            </a:r>
            <a:r>
              <a:rPr lang="en-US" altLang="zh-CN" dirty="0" smtClean="0"/>
              <a:t>, </a:t>
            </a:r>
            <a:r>
              <a:rPr lang="en-US" altLang="zh-CN" dirty="0" err="1" smtClean="0">
                <a:solidFill>
                  <a:srgbClr val="0000FF"/>
                </a:solidFill>
              </a:rPr>
              <a:t>int</a:t>
            </a:r>
            <a:r>
              <a:rPr lang="en-US" altLang="zh-CN" dirty="0" smtClean="0"/>
              <a:t> n);</a:t>
            </a:r>
          </a:p>
          <a:p>
            <a:r>
              <a:rPr lang="zh-CN" altLang="en-US" dirty="0" smtClean="0"/>
              <a:t>统计平均成绩以上学生的人数函数</a:t>
            </a:r>
            <a:r>
              <a:rPr lang="en-US" altLang="zh-CN" dirty="0" smtClean="0"/>
              <a:t>:</a:t>
            </a:r>
          </a:p>
          <a:p>
            <a:r>
              <a:rPr lang="en-US" altLang="zh-CN" dirty="0" err="1" smtClean="0">
                <a:solidFill>
                  <a:srgbClr val="0000FF"/>
                </a:solidFill>
              </a:rPr>
              <a:t>int</a:t>
            </a:r>
            <a:r>
              <a:rPr lang="en-US" altLang="zh-CN" dirty="0" smtClean="0">
                <a:solidFill>
                  <a:srgbClr val="0000FF"/>
                </a:solidFill>
              </a:rPr>
              <a:t> </a:t>
            </a:r>
            <a:r>
              <a:rPr lang="en-US" altLang="zh-CN" dirty="0" err="1" smtClean="0"/>
              <a:t>numAboveAverage</a:t>
            </a:r>
            <a:r>
              <a:rPr lang="en-US" altLang="zh-CN" dirty="0" smtClean="0"/>
              <a:t>(</a:t>
            </a:r>
            <a:r>
              <a:rPr lang="en-US" altLang="zh-CN" dirty="0" smtClean="0">
                <a:solidFill>
                  <a:srgbClr val="0000FF"/>
                </a:solidFill>
              </a:rPr>
              <a:t>double </a:t>
            </a:r>
            <a:r>
              <a:rPr lang="en-US" altLang="zh-CN" dirty="0" smtClean="0"/>
              <a:t>score</a:t>
            </a:r>
            <a:r>
              <a:rPr lang="en-US" altLang="zh-CN" b="1" dirty="0" smtClean="0">
                <a:solidFill>
                  <a:srgbClr val="FF0000"/>
                </a:solidFill>
              </a:rPr>
              <a:t>[ ]</a:t>
            </a:r>
            <a:r>
              <a:rPr lang="en-US" altLang="zh-CN" dirty="0" smtClean="0"/>
              <a:t>, </a:t>
            </a:r>
            <a:r>
              <a:rPr lang="en-US" altLang="zh-CN" dirty="0" err="1" smtClean="0">
                <a:solidFill>
                  <a:srgbClr val="0000FF"/>
                </a:solidFill>
              </a:rPr>
              <a:t>int</a:t>
            </a:r>
            <a:r>
              <a:rPr lang="en-US" altLang="zh-CN" dirty="0" smtClean="0"/>
              <a:t> n, </a:t>
            </a:r>
            <a:r>
              <a:rPr lang="en-US" altLang="zh-CN" dirty="0" smtClean="0">
                <a:solidFill>
                  <a:srgbClr val="0000FF"/>
                </a:solidFill>
              </a:rPr>
              <a:t>double</a:t>
            </a:r>
            <a:r>
              <a:rPr lang="en-US" altLang="zh-CN" dirty="0" smtClean="0"/>
              <a:t> </a:t>
            </a:r>
            <a:r>
              <a:rPr lang="en-US" altLang="zh-CN" dirty="0" err="1" smtClean="0"/>
              <a:t>avg</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spTree>
    <p:extLst>
      <p:ext uri="{BB962C8B-B14F-4D97-AF65-F5344CB8AC3E}">
        <p14:creationId xmlns:p14="http://schemas.microsoft.com/office/powerpoint/2010/main" val="7326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8" dur="500"/>
                                        <p:tgtEl>
                                          <p:spTgt spid="2">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19"/>
            <a:ext cx="8640960" cy="5949281"/>
          </a:xfrm>
        </p:spPr>
        <p:txBody>
          <a:bodyPr>
            <a:normAutofit/>
          </a:bodyPr>
          <a:lstStyle/>
          <a:p>
            <a:pPr>
              <a:lnSpc>
                <a:spcPct val="100000"/>
              </a:lnSpc>
              <a:spcBef>
                <a:spcPts val="0"/>
              </a:spcBef>
            </a:pPr>
            <a:r>
              <a:rPr lang="en-US" altLang="zh-CN" sz="2200" dirty="0" smtClean="0">
                <a:solidFill>
                  <a:srgbClr val="FF3399"/>
                </a:solidFill>
              </a:rPr>
              <a:t>#include </a:t>
            </a:r>
            <a:r>
              <a:rPr lang="en-US" altLang="zh-CN" sz="2200" dirty="0" smtClean="0"/>
              <a:t>&lt;</a:t>
            </a:r>
            <a:r>
              <a:rPr lang="en-US" altLang="zh-CN" sz="2200" dirty="0" err="1" smtClean="0"/>
              <a:t>iostream</a:t>
            </a:r>
            <a:r>
              <a:rPr lang="en-US" altLang="zh-CN" sz="2200" dirty="0" smtClean="0"/>
              <a:t>&gt;</a:t>
            </a:r>
          </a:p>
          <a:p>
            <a:pPr>
              <a:lnSpc>
                <a:spcPct val="100000"/>
              </a:lnSpc>
              <a:spcBef>
                <a:spcPts val="0"/>
              </a:spcBef>
            </a:pPr>
            <a:r>
              <a:rPr lang="en-US" altLang="zh-CN" sz="2200" dirty="0" smtClean="0">
                <a:solidFill>
                  <a:srgbClr val="0000FF"/>
                </a:solidFill>
              </a:rPr>
              <a:t>using namespace </a:t>
            </a:r>
            <a:r>
              <a:rPr lang="en-US" altLang="zh-CN" sz="2200" dirty="0" err="1" smtClean="0">
                <a:solidFill>
                  <a:srgbClr val="0000FF"/>
                </a:solidFill>
              </a:rPr>
              <a:t>std</a:t>
            </a:r>
            <a:r>
              <a:rPr lang="en-US" altLang="zh-CN" sz="2200" dirty="0" smtClean="0"/>
              <a:t>;</a:t>
            </a:r>
          </a:p>
          <a:p>
            <a:pPr>
              <a:lnSpc>
                <a:spcPct val="100000"/>
              </a:lnSpc>
              <a:spcBef>
                <a:spcPts val="0"/>
              </a:spcBef>
            </a:pPr>
            <a:r>
              <a:rPr lang="fr-FR" altLang="zh-CN" sz="2200" dirty="0">
                <a:solidFill>
                  <a:srgbClr val="0000FF"/>
                </a:solidFill>
              </a:rPr>
              <a:t>double</a:t>
            </a:r>
            <a:r>
              <a:rPr lang="fr-FR" altLang="zh-CN" sz="2200" dirty="0"/>
              <a:t> averageScore(</a:t>
            </a:r>
            <a:r>
              <a:rPr lang="fr-FR" altLang="zh-CN" sz="2200" dirty="0">
                <a:solidFill>
                  <a:srgbClr val="0000FF"/>
                </a:solidFill>
              </a:rPr>
              <a:t>double</a:t>
            </a:r>
            <a:r>
              <a:rPr lang="fr-FR" altLang="zh-CN" sz="2200" dirty="0"/>
              <a:t> score</a:t>
            </a:r>
            <a:r>
              <a:rPr lang="fr-FR" altLang="zh-CN" sz="2200" b="1" dirty="0">
                <a:solidFill>
                  <a:srgbClr val="FF0000"/>
                </a:solidFill>
              </a:rPr>
              <a:t>[ ]</a:t>
            </a:r>
            <a:r>
              <a:rPr lang="fr-FR" altLang="zh-CN" sz="2200" dirty="0"/>
              <a:t>,</a:t>
            </a:r>
            <a:r>
              <a:rPr lang="fr-FR" altLang="zh-CN" sz="2200" dirty="0">
                <a:solidFill>
                  <a:srgbClr val="0000FF"/>
                </a:solidFill>
              </a:rPr>
              <a:t> int </a:t>
            </a:r>
            <a:r>
              <a:rPr lang="fr-FR" altLang="zh-CN" sz="2200" dirty="0"/>
              <a:t>n</a:t>
            </a:r>
            <a:r>
              <a:rPr lang="fr-FR" altLang="zh-CN" sz="2200" dirty="0" smtClean="0"/>
              <a:t>)  </a:t>
            </a:r>
            <a:r>
              <a:rPr lang="fr-FR" altLang="zh-CN" sz="2200" dirty="0" smtClean="0">
                <a:solidFill>
                  <a:srgbClr val="00B050"/>
                </a:solidFill>
              </a:rPr>
              <a:t>// </a:t>
            </a:r>
            <a:r>
              <a:rPr lang="zh-CN" altLang="en-US" sz="2200" dirty="0" smtClean="0">
                <a:solidFill>
                  <a:srgbClr val="00B050"/>
                </a:solidFill>
              </a:rPr>
              <a:t>数组形参</a:t>
            </a:r>
            <a:endParaRPr lang="fr-FR" altLang="zh-CN" sz="2200" dirty="0" smtClean="0">
              <a:solidFill>
                <a:srgbClr val="00B050"/>
              </a:solidFill>
            </a:endParaRPr>
          </a:p>
          <a:p>
            <a:pPr>
              <a:lnSpc>
                <a:spcPct val="100000"/>
              </a:lnSpc>
              <a:spcBef>
                <a:spcPts val="0"/>
              </a:spcBef>
            </a:pPr>
            <a:r>
              <a:rPr lang="fr-FR" altLang="zh-CN" sz="2200" dirty="0" smtClean="0"/>
              <a:t>{</a:t>
            </a:r>
          </a:p>
          <a:p>
            <a:pPr indent="358775">
              <a:lnSpc>
                <a:spcPct val="100000"/>
              </a:lnSpc>
              <a:spcBef>
                <a:spcPts val="0"/>
              </a:spcBef>
            </a:pPr>
            <a:r>
              <a:rPr lang="fr-FR" altLang="zh-CN" sz="2200" dirty="0" smtClean="0">
                <a:solidFill>
                  <a:srgbClr val="0000FF"/>
                </a:solidFill>
              </a:rPr>
              <a:t>double </a:t>
            </a:r>
            <a:r>
              <a:rPr lang="fr-FR" altLang="zh-CN" sz="2200" dirty="0" smtClean="0"/>
              <a:t>sum = 0.0;        </a:t>
            </a:r>
            <a:r>
              <a:rPr lang="fr-FR" altLang="zh-CN" sz="2200" dirty="0" smtClean="0">
                <a:solidFill>
                  <a:srgbClr val="00B050"/>
                </a:solidFill>
              </a:rPr>
              <a:t>// </a:t>
            </a:r>
            <a:r>
              <a:rPr lang="zh-CN" altLang="en-US" sz="2200" dirty="0" smtClean="0">
                <a:solidFill>
                  <a:srgbClr val="00B050"/>
                </a:solidFill>
              </a:rPr>
              <a:t>累加器</a:t>
            </a:r>
            <a:r>
              <a:rPr lang="en-US" altLang="zh-CN" sz="2200" dirty="0" smtClean="0">
                <a:solidFill>
                  <a:srgbClr val="00B050"/>
                </a:solidFill>
              </a:rPr>
              <a:t>, </a:t>
            </a:r>
            <a:r>
              <a:rPr lang="zh-CN" altLang="en-US" sz="2200" dirty="0" smtClean="0">
                <a:solidFill>
                  <a:srgbClr val="00B050"/>
                </a:solidFill>
              </a:rPr>
              <a:t>初始化为 </a:t>
            </a:r>
            <a:r>
              <a:rPr lang="en-US" altLang="zh-CN" sz="2200" dirty="0" smtClean="0">
                <a:solidFill>
                  <a:srgbClr val="00B050"/>
                </a:solidFill>
              </a:rPr>
              <a:t>0</a:t>
            </a:r>
            <a:endParaRPr lang="fr-FR" altLang="zh-CN" sz="2200" dirty="0" smtClean="0">
              <a:solidFill>
                <a:srgbClr val="00B050"/>
              </a:solidFill>
            </a:endParaRPr>
          </a:p>
          <a:p>
            <a:pPr indent="358775">
              <a:lnSpc>
                <a:spcPct val="100000"/>
              </a:lnSpc>
              <a:spcBef>
                <a:spcPts val="0"/>
              </a:spcBef>
            </a:pPr>
            <a:r>
              <a:rPr lang="fr-FR" altLang="zh-CN" sz="2200" dirty="0" smtClean="0">
                <a:solidFill>
                  <a:srgbClr val="0000FF"/>
                </a:solidFill>
              </a:rPr>
              <a:t>for</a:t>
            </a:r>
            <a:r>
              <a:rPr lang="fr-FR" altLang="zh-CN" sz="2200" dirty="0" smtClean="0"/>
              <a:t>(</a:t>
            </a:r>
            <a:r>
              <a:rPr lang="fr-FR" altLang="zh-CN" sz="2200" dirty="0" smtClean="0">
                <a:solidFill>
                  <a:srgbClr val="0000FF"/>
                </a:solidFill>
              </a:rPr>
              <a:t>int </a:t>
            </a:r>
            <a:r>
              <a:rPr lang="fr-FR" altLang="zh-CN" sz="2200" dirty="0" smtClean="0"/>
              <a:t>i=0; i&lt;n; ++i)</a:t>
            </a:r>
          </a:p>
          <a:p>
            <a:pPr indent="717550">
              <a:lnSpc>
                <a:spcPct val="100000"/>
              </a:lnSpc>
              <a:spcBef>
                <a:spcPts val="0"/>
              </a:spcBef>
            </a:pPr>
            <a:r>
              <a:rPr lang="fr-FR" altLang="zh-CN" sz="2200" dirty="0" smtClean="0"/>
              <a:t>sum += score[i];</a:t>
            </a:r>
          </a:p>
          <a:p>
            <a:pPr indent="358775">
              <a:lnSpc>
                <a:spcPct val="100000"/>
              </a:lnSpc>
              <a:spcBef>
                <a:spcPts val="0"/>
              </a:spcBef>
            </a:pPr>
            <a:r>
              <a:rPr lang="fr-FR" altLang="zh-CN" sz="2200" dirty="0" smtClean="0">
                <a:solidFill>
                  <a:srgbClr val="0000FF"/>
                </a:solidFill>
              </a:rPr>
              <a:t>return </a:t>
            </a:r>
            <a:r>
              <a:rPr lang="fr-FR" altLang="zh-CN" sz="2200" dirty="0" smtClean="0"/>
              <a:t>sum/n;</a:t>
            </a:r>
          </a:p>
          <a:p>
            <a:pPr>
              <a:lnSpc>
                <a:spcPct val="100000"/>
              </a:lnSpc>
              <a:spcBef>
                <a:spcPts val="0"/>
              </a:spcBef>
            </a:pPr>
            <a:r>
              <a:rPr lang="fr-FR" altLang="zh-CN" sz="2200" dirty="0"/>
              <a:t>}</a:t>
            </a:r>
          </a:p>
          <a:p>
            <a:pPr>
              <a:lnSpc>
                <a:spcPct val="100000"/>
              </a:lnSpc>
              <a:spcBef>
                <a:spcPts val="0"/>
              </a:spcBef>
            </a:pPr>
            <a:r>
              <a:rPr lang="fr-FR" altLang="zh-CN" sz="2200" dirty="0">
                <a:solidFill>
                  <a:srgbClr val="0000FF"/>
                </a:solidFill>
              </a:rPr>
              <a:t>int</a:t>
            </a:r>
            <a:r>
              <a:rPr lang="fr-FR" altLang="zh-CN" sz="2200" dirty="0"/>
              <a:t> numAboveAverage(</a:t>
            </a:r>
            <a:r>
              <a:rPr lang="fr-FR" altLang="zh-CN" sz="2200" dirty="0">
                <a:solidFill>
                  <a:srgbClr val="0000FF"/>
                </a:solidFill>
              </a:rPr>
              <a:t>double </a:t>
            </a:r>
            <a:r>
              <a:rPr lang="fr-FR" altLang="zh-CN" sz="2200" dirty="0"/>
              <a:t>score</a:t>
            </a:r>
            <a:r>
              <a:rPr lang="fr-FR" altLang="zh-CN" sz="2200" b="1" dirty="0">
                <a:solidFill>
                  <a:srgbClr val="FF0000"/>
                </a:solidFill>
              </a:rPr>
              <a:t>[ ]</a:t>
            </a:r>
            <a:r>
              <a:rPr lang="fr-FR" altLang="zh-CN" sz="2200" dirty="0"/>
              <a:t>, </a:t>
            </a:r>
            <a:r>
              <a:rPr lang="fr-FR" altLang="zh-CN" sz="2200" dirty="0">
                <a:solidFill>
                  <a:srgbClr val="0000FF"/>
                </a:solidFill>
              </a:rPr>
              <a:t>int</a:t>
            </a:r>
            <a:r>
              <a:rPr lang="fr-FR" altLang="zh-CN" sz="2200" dirty="0"/>
              <a:t> n, </a:t>
            </a:r>
            <a:r>
              <a:rPr lang="fr-FR" altLang="zh-CN" sz="2200" dirty="0">
                <a:solidFill>
                  <a:srgbClr val="0000FF"/>
                </a:solidFill>
              </a:rPr>
              <a:t>double</a:t>
            </a:r>
            <a:r>
              <a:rPr lang="fr-FR" altLang="zh-CN" sz="2200" dirty="0"/>
              <a:t> avg</a:t>
            </a:r>
            <a:r>
              <a:rPr lang="fr-FR" altLang="zh-CN" sz="2200" dirty="0" smtClean="0"/>
              <a:t>) </a:t>
            </a:r>
            <a:r>
              <a:rPr lang="fr-FR" altLang="zh-CN" sz="2200" dirty="0" smtClean="0">
                <a:solidFill>
                  <a:srgbClr val="00B050"/>
                </a:solidFill>
              </a:rPr>
              <a:t>// </a:t>
            </a:r>
            <a:r>
              <a:rPr lang="zh-CN" altLang="en-US" sz="2200" dirty="0" smtClean="0">
                <a:solidFill>
                  <a:srgbClr val="00B050"/>
                </a:solidFill>
              </a:rPr>
              <a:t>数组形参</a:t>
            </a:r>
            <a:endParaRPr lang="fr-FR" altLang="zh-CN" sz="2200" dirty="0" smtClean="0">
              <a:solidFill>
                <a:srgbClr val="00B050"/>
              </a:solidFill>
            </a:endParaRPr>
          </a:p>
          <a:p>
            <a:pPr>
              <a:lnSpc>
                <a:spcPct val="100000"/>
              </a:lnSpc>
              <a:spcBef>
                <a:spcPts val="0"/>
              </a:spcBef>
            </a:pPr>
            <a:r>
              <a:rPr lang="fr-FR" altLang="zh-CN" sz="2200" dirty="0" smtClean="0"/>
              <a:t>{</a:t>
            </a:r>
          </a:p>
          <a:p>
            <a:pPr indent="358775">
              <a:lnSpc>
                <a:spcPct val="100000"/>
              </a:lnSpc>
              <a:spcBef>
                <a:spcPts val="0"/>
              </a:spcBef>
            </a:pPr>
            <a:r>
              <a:rPr lang="fr-FR" altLang="zh-CN" sz="2200" dirty="0" smtClean="0">
                <a:solidFill>
                  <a:srgbClr val="0000FF"/>
                </a:solidFill>
              </a:rPr>
              <a:t>int </a:t>
            </a:r>
            <a:r>
              <a:rPr lang="fr-FR" altLang="zh-CN" sz="2200" dirty="0" smtClean="0"/>
              <a:t>count = 0;              </a:t>
            </a:r>
            <a:r>
              <a:rPr lang="fr-FR" altLang="zh-CN" sz="2200" dirty="0" smtClean="0">
                <a:solidFill>
                  <a:srgbClr val="00B050"/>
                </a:solidFill>
              </a:rPr>
              <a:t>// </a:t>
            </a:r>
            <a:r>
              <a:rPr lang="zh-CN" altLang="en-US" sz="2200" dirty="0" smtClean="0">
                <a:solidFill>
                  <a:srgbClr val="00B050"/>
                </a:solidFill>
              </a:rPr>
              <a:t>计数器</a:t>
            </a:r>
            <a:r>
              <a:rPr lang="en-US" altLang="zh-CN" sz="2200" dirty="0" smtClean="0">
                <a:solidFill>
                  <a:srgbClr val="00B050"/>
                </a:solidFill>
              </a:rPr>
              <a:t>, </a:t>
            </a:r>
            <a:r>
              <a:rPr lang="zh-CN" altLang="en-US" sz="2200" dirty="0" smtClean="0">
                <a:solidFill>
                  <a:srgbClr val="00B050"/>
                </a:solidFill>
              </a:rPr>
              <a:t>初始化为 </a:t>
            </a:r>
            <a:r>
              <a:rPr lang="en-US" altLang="zh-CN" sz="2200" dirty="0" smtClean="0">
                <a:solidFill>
                  <a:srgbClr val="00B050"/>
                </a:solidFill>
              </a:rPr>
              <a:t>0</a:t>
            </a:r>
            <a:endParaRPr lang="fr-FR" altLang="zh-CN" sz="2200" dirty="0" smtClean="0">
              <a:solidFill>
                <a:srgbClr val="00B050"/>
              </a:solidFill>
            </a:endParaRPr>
          </a:p>
          <a:p>
            <a:pPr indent="358775">
              <a:lnSpc>
                <a:spcPct val="100000"/>
              </a:lnSpc>
              <a:spcBef>
                <a:spcPts val="0"/>
              </a:spcBef>
            </a:pPr>
            <a:r>
              <a:rPr lang="fr-FR" altLang="zh-CN" sz="2200" dirty="0" smtClean="0">
                <a:solidFill>
                  <a:srgbClr val="0000FF"/>
                </a:solidFill>
              </a:rPr>
              <a:t>for</a:t>
            </a:r>
            <a:r>
              <a:rPr lang="fr-FR" altLang="zh-CN" sz="2200" dirty="0" smtClean="0"/>
              <a:t>(</a:t>
            </a:r>
            <a:r>
              <a:rPr lang="fr-FR" altLang="zh-CN" sz="2200" dirty="0" smtClean="0">
                <a:solidFill>
                  <a:srgbClr val="0000FF"/>
                </a:solidFill>
              </a:rPr>
              <a:t>int</a:t>
            </a:r>
            <a:r>
              <a:rPr lang="fr-FR" altLang="zh-CN" sz="2200" dirty="0" smtClean="0"/>
              <a:t> i=0; i&lt;n; ++i)</a:t>
            </a:r>
          </a:p>
          <a:p>
            <a:pPr indent="717550">
              <a:lnSpc>
                <a:spcPct val="100000"/>
              </a:lnSpc>
              <a:spcBef>
                <a:spcPts val="0"/>
              </a:spcBef>
            </a:pPr>
            <a:r>
              <a:rPr lang="fr-FR" altLang="zh-CN" sz="2200" dirty="0" smtClean="0">
                <a:solidFill>
                  <a:srgbClr val="0000FF"/>
                </a:solidFill>
              </a:rPr>
              <a:t>if</a:t>
            </a:r>
            <a:r>
              <a:rPr lang="fr-FR" altLang="zh-CN" sz="2200" dirty="0" smtClean="0"/>
              <a:t>(score[i]&gt;=avg)</a:t>
            </a:r>
          </a:p>
          <a:p>
            <a:pPr indent="1076325">
              <a:lnSpc>
                <a:spcPct val="100000"/>
              </a:lnSpc>
              <a:spcBef>
                <a:spcPts val="0"/>
              </a:spcBef>
            </a:pPr>
            <a:r>
              <a:rPr lang="fr-FR" altLang="zh-CN" sz="2200" dirty="0" smtClean="0"/>
              <a:t>++count;</a:t>
            </a:r>
          </a:p>
          <a:p>
            <a:pPr indent="358775">
              <a:lnSpc>
                <a:spcPct val="100000"/>
              </a:lnSpc>
              <a:spcBef>
                <a:spcPts val="0"/>
              </a:spcBef>
            </a:pPr>
            <a:r>
              <a:rPr lang="fr-FR" altLang="zh-CN" sz="2200" dirty="0" smtClean="0">
                <a:solidFill>
                  <a:srgbClr val="0000FF"/>
                </a:solidFill>
              </a:rPr>
              <a:t>return </a:t>
            </a:r>
            <a:r>
              <a:rPr lang="fr-FR" altLang="zh-CN" sz="2200" dirty="0" smtClean="0"/>
              <a:t>count;</a:t>
            </a:r>
          </a:p>
          <a:p>
            <a:pPr>
              <a:lnSpc>
                <a:spcPct val="100000"/>
              </a:lnSpc>
              <a:spcBef>
                <a:spcPts val="0"/>
              </a:spcBef>
            </a:pPr>
            <a:r>
              <a:rPr lang="fr-FR" altLang="zh-CN" sz="2200" dirty="0"/>
              <a:t>}</a:t>
            </a:r>
          </a:p>
          <a:p>
            <a:pPr>
              <a:lnSpc>
                <a:spcPct val="100000"/>
              </a:lnSpc>
              <a:spcBef>
                <a:spcPts val="0"/>
              </a:spcBef>
            </a:pPr>
            <a:endParaRPr lang="zh-CN" altLang="en-US"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spTree>
    <p:extLst>
      <p:ext uri="{BB962C8B-B14F-4D97-AF65-F5344CB8AC3E}">
        <p14:creationId xmlns:p14="http://schemas.microsoft.com/office/powerpoint/2010/main" val="1157590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96944" cy="5688632"/>
          </a:xfrm>
        </p:spPr>
        <p:txBody>
          <a:bodyPr>
            <a:normAutofit/>
          </a:bodyPr>
          <a:lstStyle/>
          <a:p>
            <a:pPr>
              <a:lnSpc>
                <a:spcPct val="100000"/>
              </a:lnSpc>
              <a:spcBef>
                <a:spcPts val="0"/>
              </a:spcBef>
            </a:pPr>
            <a:r>
              <a:rPr lang="fr-FR" altLang="zh-CN" dirty="0" smtClean="0">
                <a:solidFill>
                  <a:srgbClr val="0000FF"/>
                </a:solidFill>
              </a:rPr>
              <a:t>int</a:t>
            </a:r>
            <a:r>
              <a:rPr lang="fr-FR" altLang="zh-CN" dirty="0" smtClean="0"/>
              <a:t> main()</a:t>
            </a:r>
          </a:p>
          <a:p>
            <a:pPr>
              <a:lnSpc>
                <a:spcPct val="100000"/>
              </a:lnSpc>
              <a:spcBef>
                <a:spcPts val="0"/>
              </a:spcBef>
            </a:pPr>
            <a:r>
              <a:rPr lang="fr-FR" altLang="zh-CN" dirty="0" smtClean="0"/>
              <a:t>{</a:t>
            </a:r>
          </a:p>
          <a:p>
            <a:pPr indent="358775">
              <a:lnSpc>
                <a:spcPct val="100000"/>
              </a:lnSpc>
              <a:spcBef>
                <a:spcPts val="0"/>
              </a:spcBef>
            </a:pPr>
            <a:r>
              <a:rPr lang="fr-FR" altLang="zh-CN" dirty="0">
                <a:solidFill>
                  <a:srgbClr val="FF0000"/>
                </a:solidFill>
              </a:rPr>
              <a:t>const</a:t>
            </a:r>
            <a:r>
              <a:rPr lang="fr-FR" altLang="zh-CN" dirty="0"/>
              <a:t> </a:t>
            </a:r>
            <a:r>
              <a:rPr lang="fr-FR" altLang="zh-CN" dirty="0">
                <a:solidFill>
                  <a:srgbClr val="0000FF"/>
                </a:solidFill>
              </a:rPr>
              <a:t>int</a:t>
            </a:r>
            <a:r>
              <a:rPr lang="fr-FR" altLang="zh-CN" dirty="0"/>
              <a:t> </a:t>
            </a:r>
            <a:r>
              <a:rPr lang="fr-FR" altLang="zh-CN" dirty="0" smtClean="0">
                <a:solidFill>
                  <a:srgbClr val="FF3399"/>
                </a:solidFill>
              </a:rPr>
              <a:t>N</a:t>
            </a:r>
            <a:r>
              <a:rPr lang="fr-FR" altLang="zh-CN" dirty="0" smtClean="0"/>
              <a:t> = 50;</a:t>
            </a:r>
          </a:p>
          <a:p>
            <a:pPr indent="358775">
              <a:lnSpc>
                <a:spcPct val="100000"/>
              </a:lnSpc>
              <a:spcBef>
                <a:spcPts val="0"/>
              </a:spcBef>
            </a:pPr>
            <a:r>
              <a:rPr lang="fr-FR" altLang="zh-CN" dirty="0" smtClean="0">
                <a:solidFill>
                  <a:srgbClr val="0000FF"/>
                </a:solidFill>
              </a:rPr>
              <a:t>double</a:t>
            </a:r>
            <a:r>
              <a:rPr lang="fr-FR" altLang="zh-CN" dirty="0" smtClean="0"/>
              <a:t> score[</a:t>
            </a:r>
            <a:r>
              <a:rPr lang="fr-FR" altLang="zh-CN" dirty="0" smtClean="0">
                <a:solidFill>
                  <a:srgbClr val="FF3399"/>
                </a:solidFill>
              </a:rPr>
              <a:t>N</a:t>
            </a:r>
            <a:r>
              <a:rPr lang="fr-FR" altLang="zh-CN" dirty="0" smtClean="0"/>
              <a:t>], average;   </a:t>
            </a:r>
            <a:r>
              <a:rPr lang="fr-FR" altLang="zh-CN" dirty="0" smtClean="0">
                <a:solidFill>
                  <a:srgbClr val="00B050"/>
                </a:solidFill>
              </a:rPr>
              <a:t>// const </a:t>
            </a:r>
            <a:r>
              <a:rPr lang="zh-CN" altLang="en-US" dirty="0" smtClean="0">
                <a:solidFill>
                  <a:srgbClr val="00B050"/>
                </a:solidFill>
              </a:rPr>
              <a:t>常量作数组维度</a:t>
            </a:r>
            <a:endParaRPr lang="fr-FR" altLang="zh-CN" dirty="0" smtClean="0">
              <a:solidFill>
                <a:srgbClr val="00B050"/>
              </a:solidFill>
            </a:endParaRPr>
          </a:p>
          <a:p>
            <a:pPr indent="358775">
              <a:lnSpc>
                <a:spcPct val="100000"/>
              </a:lnSpc>
              <a:spcBef>
                <a:spcPts val="0"/>
              </a:spcBef>
            </a:pPr>
            <a:r>
              <a:rPr lang="fr-FR" altLang="zh-CN" dirty="0" smtClean="0">
                <a:solidFill>
                  <a:srgbClr val="0000FF"/>
                </a:solidFill>
              </a:rPr>
              <a:t>int</a:t>
            </a:r>
            <a:r>
              <a:rPr lang="fr-FR" altLang="zh-CN" dirty="0" smtClean="0"/>
              <a:t> num;</a:t>
            </a:r>
          </a:p>
          <a:p>
            <a:pPr indent="358775">
              <a:lnSpc>
                <a:spcPct val="100000"/>
              </a:lnSpc>
              <a:spcBef>
                <a:spcPts val="0"/>
              </a:spcBef>
            </a:pPr>
            <a:r>
              <a:rPr lang="fr-FR" altLang="zh-CN" dirty="0" smtClean="0"/>
              <a:t>cout&lt;&lt;</a:t>
            </a:r>
            <a:r>
              <a:rPr lang="en-US" altLang="zh-CN" dirty="0" smtClean="0">
                <a:solidFill>
                  <a:schemeClr val="accent6">
                    <a:lumMod val="75000"/>
                  </a:schemeClr>
                </a:solidFill>
              </a:rPr>
              <a:t>“</a:t>
            </a:r>
            <a:r>
              <a:rPr lang="fr-FR" altLang="zh-CN" dirty="0" smtClean="0">
                <a:solidFill>
                  <a:schemeClr val="accent6">
                    <a:lumMod val="75000"/>
                  </a:schemeClr>
                </a:solidFill>
              </a:rPr>
              <a:t>Please input students’ scores:</a:t>
            </a:r>
            <a:r>
              <a:rPr lang="fr-FR" altLang="zh-CN" dirty="0" smtClean="0"/>
              <a:t> </a:t>
            </a:r>
            <a:r>
              <a:rPr lang="en-US" altLang="zh-CN" dirty="0">
                <a:solidFill>
                  <a:schemeClr val="accent6">
                    <a:lumMod val="75000"/>
                  </a:schemeClr>
                </a:solidFill>
              </a:rPr>
              <a:t>”</a:t>
            </a:r>
            <a:r>
              <a:rPr lang="fr-FR" altLang="zh-CN" dirty="0" smtClean="0"/>
              <a:t>&lt;&lt;endl;</a:t>
            </a:r>
          </a:p>
          <a:p>
            <a:pPr indent="358775">
              <a:lnSpc>
                <a:spcPct val="100000"/>
              </a:lnSpc>
              <a:spcBef>
                <a:spcPts val="0"/>
              </a:spcBef>
            </a:pPr>
            <a:r>
              <a:rPr lang="fr-FR" altLang="zh-CN" dirty="0" smtClean="0">
                <a:solidFill>
                  <a:srgbClr val="0000FF"/>
                </a:solidFill>
              </a:rPr>
              <a:t>for</a:t>
            </a:r>
            <a:r>
              <a:rPr lang="fr-FR" altLang="zh-CN" dirty="0" smtClean="0"/>
              <a:t>(</a:t>
            </a:r>
            <a:r>
              <a:rPr lang="fr-FR" altLang="zh-CN" dirty="0" smtClean="0">
                <a:solidFill>
                  <a:srgbClr val="0000FF"/>
                </a:solidFill>
              </a:rPr>
              <a:t>int </a:t>
            </a:r>
            <a:r>
              <a:rPr lang="fr-FR" altLang="zh-CN" dirty="0" smtClean="0"/>
              <a:t>i=0; i&lt;</a:t>
            </a:r>
            <a:r>
              <a:rPr lang="fr-FR" altLang="zh-CN" dirty="0" smtClean="0">
                <a:solidFill>
                  <a:srgbClr val="FF3399"/>
                </a:solidFill>
              </a:rPr>
              <a:t>N</a:t>
            </a:r>
            <a:r>
              <a:rPr lang="fr-FR" altLang="zh-CN" dirty="0" smtClean="0"/>
              <a:t>; ++i)</a:t>
            </a:r>
          </a:p>
          <a:p>
            <a:pPr indent="717550">
              <a:lnSpc>
                <a:spcPct val="100000"/>
              </a:lnSpc>
              <a:spcBef>
                <a:spcPts val="0"/>
              </a:spcBef>
            </a:pPr>
            <a:r>
              <a:rPr lang="fr-FR" altLang="zh-CN" dirty="0" smtClean="0"/>
              <a:t>cin&gt;&gt;score[i];</a:t>
            </a:r>
          </a:p>
          <a:p>
            <a:pPr indent="358775">
              <a:lnSpc>
                <a:spcPct val="100000"/>
              </a:lnSpc>
              <a:spcBef>
                <a:spcPts val="0"/>
              </a:spcBef>
            </a:pPr>
            <a:r>
              <a:rPr lang="fr-FR" altLang="zh-CN" dirty="0" smtClean="0"/>
              <a:t>average = averageScore(</a:t>
            </a:r>
            <a:r>
              <a:rPr lang="fr-FR" altLang="zh-CN" b="1" dirty="0" smtClean="0">
                <a:solidFill>
                  <a:srgbClr val="FF0000"/>
                </a:solidFill>
              </a:rPr>
              <a:t>score</a:t>
            </a:r>
            <a:r>
              <a:rPr lang="fr-FR" altLang="zh-CN" dirty="0" smtClean="0"/>
              <a:t>, </a:t>
            </a:r>
            <a:r>
              <a:rPr lang="fr-FR" altLang="zh-CN" dirty="0" smtClean="0">
                <a:solidFill>
                  <a:srgbClr val="FF3399"/>
                </a:solidFill>
              </a:rPr>
              <a:t>N</a:t>
            </a:r>
            <a:r>
              <a:rPr lang="fr-FR" altLang="zh-CN" dirty="0" smtClean="0"/>
              <a:t>);    </a:t>
            </a:r>
            <a:r>
              <a:rPr lang="fr-FR" altLang="zh-CN" dirty="0" smtClean="0">
                <a:solidFill>
                  <a:srgbClr val="00B050"/>
                </a:solidFill>
              </a:rPr>
              <a:t>// </a:t>
            </a:r>
            <a:r>
              <a:rPr lang="zh-CN" altLang="en-US" dirty="0" smtClean="0">
                <a:solidFill>
                  <a:srgbClr val="00B050"/>
                </a:solidFill>
              </a:rPr>
              <a:t>数组名作实参</a:t>
            </a:r>
            <a:endParaRPr lang="fr-FR" altLang="zh-CN" dirty="0" smtClean="0">
              <a:solidFill>
                <a:srgbClr val="00B050"/>
              </a:solidFill>
            </a:endParaRPr>
          </a:p>
          <a:p>
            <a:pPr indent="358775">
              <a:lnSpc>
                <a:spcPct val="100000"/>
              </a:lnSpc>
              <a:spcBef>
                <a:spcPts val="0"/>
              </a:spcBef>
            </a:pPr>
            <a:r>
              <a:rPr lang="fr-FR" altLang="zh-CN" dirty="0" smtClean="0"/>
              <a:t>num = numAboveAverage(</a:t>
            </a:r>
            <a:r>
              <a:rPr lang="fr-FR" altLang="zh-CN" b="1" dirty="0" smtClean="0">
                <a:solidFill>
                  <a:srgbClr val="FF0000"/>
                </a:solidFill>
              </a:rPr>
              <a:t>score</a:t>
            </a:r>
            <a:r>
              <a:rPr lang="fr-FR" altLang="zh-CN" dirty="0" smtClean="0"/>
              <a:t>, </a:t>
            </a:r>
            <a:r>
              <a:rPr lang="fr-FR" altLang="zh-CN" dirty="0" smtClean="0">
                <a:solidFill>
                  <a:srgbClr val="FF3399"/>
                </a:solidFill>
              </a:rPr>
              <a:t>N</a:t>
            </a:r>
            <a:r>
              <a:rPr lang="fr-FR" altLang="zh-CN" dirty="0" smtClean="0"/>
              <a:t>, average);</a:t>
            </a:r>
          </a:p>
          <a:p>
            <a:pPr indent="358775">
              <a:lnSpc>
                <a:spcPct val="100000"/>
              </a:lnSpc>
              <a:spcBef>
                <a:spcPts val="0"/>
              </a:spcBef>
            </a:pPr>
            <a:r>
              <a:rPr lang="fr-FR" altLang="zh-CN" dirty="0" smtClean="0"/>
              <a:t>cout&lt;&lt;</a:t>
            </a:r>
            <a:r>
              <a:rPr lang="en-US" altLang="zh-CN" dirty="0" smtClean="0">
                <a:solidFill>
                  <a:schemeClr val="accent6">
                    <a:lumMod val="75000"/>
                  </a:schemeClr>
                </a:solidFill>
              </a:rPr>
              <a:t>“</a:t>
            </a:r>
            <a:r>
              <a:rPr lang="fr-FR" altLang="zh-CN" dirty="0" smtClean="0">
                <a:solidFill>
                  <a:schemeClr val="accent6">
                    <a:lumMod val="75000"/>
                  </a:schemeClr>
                </a:solidFill>
              </a:rPr>
              <a:t>Average Score: </a:t>
            </a:r>
            <a:r>
              <a:rPr lang="en-US" altLang="zh-CN" dirty="0" smtClean="0">
                <a:solidFill>
                  <a:schemeClr val="accent6">
                    <a:lumMod val="75000"/>
                  </a:schemeClr>
                </a:solidFill>
              </a:rPr>
              <a:t>”</a:t>
            </a:r>
            <a:r>
              <a:rPr lang="fr-FR" altLang="zh-CN" dirty="0" smtClean="0"/>
              <a:t>&lt;&lt;average&lt;&lt;endl</a:t>
            </a:r>
            <a:r>
              <a:rPr lang="fr-FR" altLang="zh-CN" dirty="0"/>
              <a:t>;</a:t>
            </a:r>
          </a:p>
          <a:p>
            <a:pPr indent="358775">
              <a:lnSpc>
                <a:spcPct val="100000"/>
              </a:lnSpc>
              <a:spcBef>
                <a:spcPts val="0"/>
              </a:spcBef>
            </a:pPr>
            <a:r>
              <a:rPr lang="fr-FR" altLang="zh-CN" dirty="0" smtClean="0"/>
              <a:t>cout&lt;&lt;</a:t>
            </a:r>
            <a:r>
              <a:rPr lang="en-US" altLang="zh-CN" dirty="0" smtClean="0">
                <a:solidFill>
                  <a:schemeClr val="accent6">
                    <a:lumMod val="75000"/>
                  </a:schemeClr>
                </a:solidFill>
              </a:rPr>
              <a:t>“</a:t>
            </a:r>
            <a:r>
              <a:rPr lang="fr-FR" altLang="zh-CN" dirty="0" smtClean="0">
                <a:solidFill>
                  <a:schemeClr val="accent6">
                    <a:lumMod val="75000"/>
                  </a:schemeClr>
                </a:solidFill>
              </a:rPr>
              <a:t>Students above Average: </a:t>
            </a:r>
            <a:r>
              <a:rPr lang="en-US" altLang="zh-CN" dirty="0">
                <a:solidFill>
                  <a:schemeClr val="accent6">
                    <a:lumMod val="75000"/>
                  </a:schemeClr>
                </a:solidFill>
              </a:rPr>
              <a:t>”</a:t>
            </a:r>
            <a:r>
              <a:rPr lang="fr-FR" altLang="zh-CN" dirty="0" smtClean="0"/>
              <a:t>&lt;&lt;num&lt;&lt;endl;</a:t>
            </a:r>
          </a:p>
          <a:p>
            <a:pPr indent="358775">
              <a:lnSpc>
                <a:spcPct val="100000"/>
              </a:lnSpc>
              <a:spcBef>
                <a:spcPts val="0"/>
              </a:spcBef>
            </a:pPr>
            <a:r>
              <a:rPr lang="fr-FR" altLang="zh-CN" dirty="0" smtClean="0">
                <a:solidFill>
                  <a:srgbClr val="0000FF"/>
                </a:solidFill>
              </a:rPr>
              <a:t>return </a:t>
            </a:r>
            <a:r>
              <a:rPr lang="fr-FR" altLang="zh-CN" dirty="0" smtClean="0"/>
              <a:t>0;</a:t>
            </a:r>
          </a:p>
          <a:p>
            <a:pPr>
              <a:lnSpc>
                <a:spcPct val="100000"/>
              </a:lnSpc>
              <a:spcBef>
                <a:spcPts val="0"/>
              </a:spcBef>
            </a:pPr>
            <a:r>
              <a:rPr lang="fr-FR" altLang="zh-CN" dirty="0" smtClean="0"/>
              <a:t>}</a:t>
            </a:r>
            <a:endParaRPr lang="fr-FR" altLang="zh-CN" dirty="0"/>
          </a:p>
        </p:txBody>
      </p:sp>
      <p:sp>
        <p:nvSpPr>
          <p:cNvPr id="3" name="标题 2"/>
          <p:cNvSpPr>
            <a:spLocks noGrp="1"/>
          </p:cNvSpPr>
          <p:nvPr>
            <p:ph type="title"/>
          </p:nvPr>
        </p:nvSpPr>
        <p:spPr/>
        <p:txBody>
          <a:bodyPr/>
          <a:lstStyle/>
          <a:p>
            <a:r>
              <a:rPr lang="en-US" altLang="zh-CN" dirty="0"/>
              <a:t>2. </a:t>
            </a:r>
            <a:r>
              <a:rPr lang="zh-CN" altLang="en-US" dirty="0"/>
              <a:t>数组形参</a:t>
            </a:r>
          </a:p>
        </p:txBody>
      </p:sp>
    </p:spTree>
    <p:extLst>
      <p:ext uri="{BB962C8B-B14F-4D97-AF65-F5344CB8AC3E}">
        <p14:creationId xmlns:p14="http://schemas.microsoft.com/office/powerpoint/2010/main" val="3217749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二维数组</a:t>
            </a:r>
            <a:r>
              <a:rPr lang="en-US" altLang="zh-CN" sz="2800" b="1" dirty="0" smtClean="0"/>
              <a:t>:</a:t>
            </a:r>
          </a:p>
          <a:p>
            <a:pPr indent="357188">
              <a:spcAft>
                <a:spcPts val="600"/>
              </a:spcAft>
            </a:pPr>
            <a:r>
              <a:rPr lang="en-US" altLang="zh-CN" b="1" dirty="0">
                <a:solidFill>
                  <a:srgbClr val="0000FF"/>
                </a:solidFill>
              </a:rPr>
              <a:t>type</a:t>
            </a:r>
            <a:r>
              <a:rPr lang="en-US" altLang="zh-CN" dirty="0"/>
              <a:t> </a:t>
            </a:r>
            <a:r>
              <a:rPr lang="en-US" altLang="zh-CN" dirty="0" smtClean="0"/>
              <a:t>name</a:t>
            </a:r>
            <a:r>
              <a:rPr lang="en-US" altLang="zh-CN" b="1" dirty="0" smtClean="0">
                <a:solidFill>
                  <a:srgbClr val="FF0000"/>
                </a:solidFill>
              </a:rPr>
              <a:t>[</a:t>
            </a:r>
            <a:r>
              <a:rPr lang="en-US" altLang="zh-CN" dirty="0" smtClean="0">
                <a:solidFill>
                  <a:srgbClr val="FF3399"/>
                </a:solidFill>
              </a:rPr>
              <a:t>const_expression1</a:t>
            </a:r>
            <a:r>
              <a:rPr lang="en-US" altLang="zh-CN" b="1" dirty="0" smtClean="0">
                <a:solidFill>
                  <a:srgbClr val="FF0000"/>
                </a:solidFill>
              </a:rPr>
              <a:t>][</a:t>
            </a:r>
            <a:r>
              <a:rPr lang="en-US" altLang="zh-CN" dirty="0" smtClean="0">
                <a:solidFill>
                  <a:srgbClr val="FF3399"/>
                </a:solidFill>
              </a:rPr>
              <a:t>const_expression2</a:t>
            </a:r>
            <a:r>
              <a:rPr lang="en-US" altLang="zh-CN" b="1" dirty="0" smtClean="0">
                <a:solidFill>
                  <a:srgbClr val="FF0000"/>
                </a:solidFill>
              </a:rPr>
              <a:t>]</a:t>
            </a:r>
            <a:r>
              <a:rPr lang="en-US" altLang="zh-CN" b="1" dirty="0" smtClean="0"/>
              <a:t>;</a:t>
            </a:r>
            <a:endParaRPr lang="en-US" altLang="zh-CN" b="1" dirty="0"/>
          </a:p>
          <a:p>
            <a:r>
              <a:rPr lang="zh-CN" altLang="en-US" b="1" dirty="0" smtClean="0"/>
              <a:t>说明</a:t>
            </a:r>
            <a:r>
              <a:rPr lang="en-US" altLang="zh-CN" b="1" dirty="0" smtClean="0"/>
              <a:t>:</a:t>
            </a:r>
          </a:p>
          <a:p>
            <a:pPr marL="342900" indent="-342900">
              <a:lnSpc>
                <a:spcPct val="110000"/>
              </a:lnSpc>
              <a:spcBef>
                <a:spcPts val="476"/>
              </a:spcBef>
              <a:buFont typeface="Arial" panose="020B0604020202020204" pitchFamily="34" charset="0"/>
              <a:buChar char="•"/>
            </a:pPr>
            <a:r>
              <a:rPr lang="zh-CN" altLang="en-US" dirty="0" smtClean="0"/>
              <a:t>二维数组是一种</a:t>
            </a:r>
            <a:r>
              <a:rPr lang="en-US" altLang="zh-CN" dirty="0" smtClean="0"/>
              <a:t> </a:t>
            </a:r>
            <a:r>
              <a:rPr lang="zh-CN" altLang="en-US" b="1" dirty="0" smtClean="0">
                <a:solidFill>
                  <a:srgbClr val="FF0000"/>
                </a:solidFill>
              </a:rPr>
              <a:t>复合类型</a:t>
            </a:r>
            <a:r>
              <a:rPr lang="en-US" altLang="zh-CN" b="1" dirty="0" smtClean="0"/>
              <a:t> </a:t>
            </a:r>
            <a:r>
              <a:rPr lang="zh-CN" altLang="en-US" dirty="0" smtClean="0"/>
              <a:t>。二维数组的定义由 </a:t>
            </a:r>
            <a:r>
              <a:rPr lang="zh-CN" altLang="en-US" b="1" dirty="0" smtClean="0">
                <a:solidFill>
                  <a:srgbClr val="0000FF"/>
                </a:solidFill>
              </a:rPr>
              <a:t>类型标识符</a:t>
            </a:r>
            <a:r>
              <a:rPr lang="en-US" altLang="zh-CN" dirty="0" smtClean="0"/>
              <a:t>, </a:t>
            </a:r>
            <a:r>
              <a:rPr lang="zh-CN" altLang="en-US" b="1" dirty="0" smtClean="0">
                <a:solidFill>
                  <a:srgbClr val="0000FF"/>
                </a:solidFill>
              </a:rPr>
              <a:t>数组名</a:t>
            </a:r>
            <a:r>
              <a:rPr lang="en-US" altLang="zh-CN" dirty="0" smtClean="0"/>
              <a:t>, </a:t>
            </a:r>
            <a:r>
              <a:rPr lang="zh-CN" altLang="en-US" dirty="0" smtClean="0"/>
              <a:t>以及 </a:t>
            </a:r>
            <a:r>
              <a:rPr lang="zh-CN" altLang="en-US" b="1" dirty="0" smtClean="0">
                <a:solidFill>
                  <a:srgbClr val="0000FF"/>
                </a:solidFill>
              </a:rPr>
              <a:t>两个维度</a:t>
            </a:r>
            <a:r>
              <a:rPr lang="zh-CN" altLang="en-US" dirty="0" smtClean="0">
                <a:solidFill>
                  <a:srgbClr val="0000FF"/>
                </a:solidFill>
              </a:rPr>
              <a:t> </a:t>
            </a:r>
            <a:r>
              <a:rPr lang="zh-CN" altLang="en-US" dirty="0" smtClean="0"/>
              <a:t>三部分构成。</a:t>
            </a:r>
            <a:endParaRPr lang="en-US" altLang="zh-CN" dirty="0" smtClean="0"/>
          </a:p>
          <a:p>
            <a:pPr marL="342900" indent="-342900">
              <a:lnSpc>
                <a:spcPct val="110000"/>
              </a:lnSpc>
              <a:spcBef>
                <a:spcPts val="476"/>
              </a:spcBef>
              <a:buFont typeface="Arial" panose="020B0604020202020204" pitchFamily="34" charset="0"/>
              <a:buChar char="•"/>
            </a:pPr>
            <a:r>
              <a:rPr lang="zh-CN" altLang="en-US" b="1" dirty="0">
                <a:solidFill>
                  <a:srgbClr val="0000FF"/>
                </a:solidFill>
              </a:rPr>
              <a:t>类型标识符 </a:t>
            </a:r>
            <a:r>
              <a:rPr lang="zh-CN" altLang="en-US" dirty="0"/>
              <a:t>表明存储在数组中的</a:t>
            </a:r>
            <a:r>
              <a:rPr lang="zh-CN" altLang="en-US" dirty="0">
                <a:solidFill>
                  <a:srgbClr val="FF0000"/>
                </a:solidFill>
              </a:rPr>
              <a:t>元素所属的类型 </a:t>
            </a:r>
            <a:r>
              <a:rPr lang="en-US" altLang="zh-CN" dirty="0"/>
              <a:t>(</a:t>
            </a:r>
            <a:r>
              <a:rPr lang="zh-CN" altLang="en-US" dirty="0"/>
              <a:t>数组类型的基类型</a:t>
            </a:r>
            <a:r>
              <a:rPr lang="en-US" altLang="zh-CN" dirty="0"/>
              <a:t>)</a:t>
            </a:r>
            <a:r>
              <a:rPr lang="zh-CN" altLang="en-US" dirty="0"/>
              <a:t>。</a:t>
            </a:r>
            <a:endParaRPr lang="en-US" altLang="zh-CN" b="1" dirty="0" smtClean="0">
              <a:solidFill>
                <a:srgbClr val="0000FF"/>
              </a:solidFill>
            </a:endParaRPr>
          </a:p>
          <a:p>
            <a:pPr marL="342900" indent="-342900">
              <a:lnSpc>
                <a:spcPct val="110000"/>
              </a:lnSpc>
              <a:spcBef>
                <a:spcPts val="476"/>
              </a:spcBef>
              <a:buFont typeface="Arial" panose="020B0604020202020204" pitchFamily="34" charset="0"/>
              <a:buChar char="•"/>
            </a:pPr>
            <a:r>
              <a:rPr lang="zh-CN" altLang="en-US" b="1" dirty="0" smtClean="0">
                <a:solidFill>
                  <a:srgbClr val="0000FF"/>
                </a:solidFill>
              </a:rPr>
              <a:t>数组名</a:t>
            </a:r>
            <a:r>
              <a:rPr lang="en-US" altLang="zh-CN" b="1" dirty="0" smtClean="0"/>
              <a:t> </a:t>
            </a:r>
            <a:r>
              <a:rPr lang="zh-CN" altLang="en-US" dirty="0" smtClean="0"/>
              <a:t>是一个标识符</a:t>
            </a:r>
            <a:r>
              <a:rPr lang="en-US" altLang="zh-CN" dirty="0" smtClean="0"/>
              <a:t>, </a:t>
            </a:r>
            <a:r>
              <a:rPr lang="zh-CN" altLang="en-US" dirty="0"/>
              <a:t>代表数组元素所占内存空间的 </a:t>
            </a:r>
            <a:r>
              <a:rPr lang="zh-CN" altLang="en-US" b="1" dirty="0">
                <a:solidFill>
                  <a:srgbClr val="FF0000"/>
                </a:solidFill>
              </a:rPr>
              <a:t>首</a:t>
            </a:r>
            <a:r>
              <a:rPr lang="zh-CN" altLang="en-US" b="1" dirty="0" smtClean="0">
                <a:solidFill>
                  <a:srgbClr val="FF0000"/>
                </a:solidFill>
              </a:rPr>
              <a:t>地址</a:t>
            </a:r>
            <a:r>
              <a:rPr lang="zh-CN" altLang="en-US" dirty="0" smtClean="0"/>
              <a:t>。</a:t>
            </a:r>
            <a:r>
              <a:rPr lang="en-US" altLang="zh-CN" dirty="0" smtClean="0"/>
              <a:t> </a:t>
            </a:r>
          </a:p>
          <a:p>
            <a:pPr marL="342900" indent="-342900">
              <a:lnSpc>
                <a:spcPct val="110000"/>
              </a:lnSpc>
              <a:spcBef>
                <a:spcPts val="476"/>
              </a:spcBef>
              <a:buFont typeface="Arial" panose="020B0604020202020204" pitchFamily="34" charset="0"/>
              <a:buChar char="•"/>
            </a:pPr>
            <a:r>
              <a:rPr lang="zh-CN" altLang="en-US" b="1" dirty="0" smtClean="0">
                <a:solidFill>
                  <a:srgbClr val="0000FF"/>
                </a:solidFill>
              </a:rPr>
              <a:t>两个维度 </a:t>
            </a:r>
            <a:r>
              <a:rPr lang="zh-CN" altLang="en-US" dirty="0" smtClean="0"/>
              <a:t>表明</a:t>
            </a:r>
            <a:r>
              <a:rPr lang="zh-CN" altLang="en-US" dirty="0"/>
              <a:t>数组的规模</a:t>
            </a:r>
            <a:r>
              <a:rPr lang="en-US" altLang="zh-CN" dirty="0"/>
              <a:t>, </a:t>
            </a:r>
            <a:r>
              <a:rPr lang="zh-CN" altLang="en-US" dirty="0"/>
              <a:t>即数组中</a:t>
            </a:r>
            <a:r>
              <a:rPr lang="zh-CN" altLang="en-US" dirty="0">
                <a:solidFill>
                  <a:srgbClr val="FF0000"/>
                </a:solidFill>
              </a:rPr>
              <a:t>包含的元素个数</a:t>
            </a:r>
            <a:r>
              <a:rPr lang="zh-CN" altLang="en-US" dirty="0"/>
              <a:t>。数组定义时</a:t>
            </a:r>
            <a:r>
              <a:rPr lang="en-US" altLang="zh-CN" dirty="0"/>
              <a:t>, </a:t>
            </a:r>
            <a:r>
              <a:rPr lang="zh-CN" altLang="en-US" dirty="0" smtClean="0"/>
              <a:t>两个数组</a:t>
            </a:r>
            <a:r>
              <a:rPr lang="zh-CN" altLang="en-US" dirty="0"/>
              <a:t>维度</a:t>
            </a:r>
            <a:r>
              <a:rPr lang="zh-CN" altLang="en-US" dirty="0" smtClean="0"/>
              <a:t>必须分别放</a:t>
            </a:r>
            <a:r>
              <a:rPr lang="zh-CN" altLang="en-US" dirty="0"/>
              <a:t>在</a:t>
            </a:r>
            <a:r>
              <a:rPr lang="en-US" altLang="zh-CN" dirty="0"/>
              <a:t> </a:t>
            </a:r>
            <a:r>
              <a:rPr lang="zh-CN" altLang="en-US" b="1" dirty="0">
                <a:solidFill>
                  <a:srgbClr val="FF0000"/>
                </a:solidFill>
              </a:rPr>
              <a:t>一对方括号 </a:t>
            </a:r>
            <a:r>
              <a:rPr lang="en-US" altLang="zh-CN" b="1" dirty="0">
                <a:solidFill>
                  <a:srgbClr val="FF0000"/>
                </a:solidFill>
              </a:rPr>
              <a:t>[ ] </a:t>
            </a:r>
            <a:r>
              <a:rPr lang="zh-CN" altLang="en-US" dirty="0"/>
              <a:t>中</a:t>
            </a:r>
            <a:r>
              <a:rPr lang="en-US" altLang="zh-CN" dirty="0"/>
              <a:t>, </a:t>
            </a:r>
            <a:r>
              <a:rPr lang="zh-CN" altLang="en-US" dirty="0"/>
              <a:t>且必须是一个</a:t>
            </a:r>
            <a:r>
              <a:rPr lang="zh-CN" altLang="en-US" dirty="0">
                <a:solidFill>
                  <a:srgbClr val="FF0000"/>
                </a:solidFill>
              </a:rPr>
              <a:t>常量</a:t>
            </a:r>
            <a:r>
              <a:rPr lang="zh-CN" altLang="en-US" dirty="0" smtClean="0">
                <a:solidFill>
                  <a:srgbClr val="FF0000"/>
                </a:solidFill>
              </a:rPr>
              <a:t>表达式 </a:t>
            </a:r>
            <a:r>
              <a:rPr lang="en-US" altLang="zh-CN" dirty="0" smtClean="0"/>
              <a:t>(</a:t>
            </a:r>
            <a:r>
              <a:rPr lang="zh-CN" altLang="en-US" dirty="0" smtClean="0">
                <a:solidFill>
                  <a:srgbClr val="FF0000"/>
                </a:solidFill>
              </a:rPr>
              <a:t>产生一个大于或等于</a:t>
            </a:r>
            <a:r>
              <a:rPr lang="en-US" altLang="zh-CN" dirty="0" smtClean="0">
                <a:solidFill>
                  <a:srgbClr val="FF0000"/>
                </a:solidFill>
              </a:rPr>
              <a:t>1</a:t>
            </a:r>
            <a:r>
              <a:rPr lang="zh-CN" altLang="en-US" dirty="0" smtClean="0">
                <a:solidFill>
                  <a:srgbClr val="FF0000"/>
                </a:solidFill>
              </a:rPr>
              <a:t>的整数结果</a:t>
            </a:r>
            <a:r>
              <a:rPr lang="en-US" altLang="zh-CN" dirty="0" smtClean="0"/>
              <a:t>)</a:t>
            </a:r>
            <a:r>
              <a:rPr lang="zh-CN" altLang="en-US" dirty="0" smtClean="0"/>
              <a:t>。</a:t>
            </a:r>
            <a:endParaRPr lang="en-US" altLang="zh-CN" dirty="0" smtClean="0"/>
          </a:p>
          <a:p>
            <a:pPr marL="342900" indent="-342900">
              <a:lnSpc>
                <a:spcPct val="110000"/>
              </a:lnSpc>
              <a:spcBef>
                <a:spcPts val="476"/>
              </a:spcBef>
              <a:buFont typeface="Arial" panose="020B0604020202020204" pitchFamily="34" charset="0"/>
              <a:buChar char="•"/>
            </a:pPr>
            <a:r>
              <a:rPr lang="zh-CN" altLang="en-US" b="1" dirty="0" smtClean="0">
                <a:solidFill>
                  <a:srgbClr val="0000FF"/>
                </a:solidFill>
              </a:rPr>
              <a:t>第一个维度 </a:t>
            </a:r>
            <a:r>
              <a:rPr lang="zh-CN" altLang="en-US" dirty="0" smtClean="0"/>
              <a:t>通常叫作</a:t>
            </a:r>
            <a:r>
              <a:rPr lang="en-US" altLang="zh-CN" dirty="0" smtClean="0"/>
              <a:t> </a:t>
            </a:r>
            <a:r>
              <a:rPr lang="zh-CN" altLang="en-US" b="1" dirty="0" smtClean="0">
                <a:solidFill>
                  <a:srgbClr val="FF0000"/>
                </a:solidFill>
              </a:rPr>
              <a:t>行</a:t>
            </a:r>
            <a:r>
              <a:rPr lang="en-US" altLang="zh-CN" dirty="0" smtClean="0"/>
              <a:t>; </a:t>
            </a:r>
            <a:r>
              <a:rPr lang="zh-CN" altLang="en-US" b="1" dirty="0" smtClean="0">
                <a:solidFill>
                  <a:srgbClr val="0000FF"/>
                </a:solidFill>
              </a:rPr>
              <a:t>第二个维度 </a:t>
            </a:r>
            <a:r>
              <a:rPr lang="zh-CN" altLang="en-US" dirty="0" smtClean="0"/>
              <a:t>通常叫作</a:t>
            </a:r>
            <a:r>
              <a:rPr lang="en-US" altLang="zh-CN" dirty="0" smtClean="0"/>
              <a:t> </a:t>
            </a:r>
            <a:r>
              <a:rPr lang="zh-CN" altLang="en-US" b="1" dirty="0" smtClean="0">
                <a:solidFill>
                  <a:srgbClr val="FF0000"/>
                </a:solidFill>
              </a:rPr>
              <a:t>列</a:t>
            </a:r>
            <a:r>
              <a:rPr lang="zh-CN" altLang="en-US" dirty="0" smtClean="0"/>
              <a:t>。</a:t>
            </a:r>
            <a:r>
              <a:rPr lang="en-US" altLang="zh-CN" dirty="0" smtClean="0"/>
              <a:t> </a:t>
            </a:r>
          </a:p>
          <a:p>
            <a:pPr>
              <a:lnSpc>
                <a:spcPct val="110000"/>
              </a:lnSpc>
            </a:pPr>
            <a:endParaRPr lang="en-US" altLang="zh-CN" dirty="0"/>
          </a:p>
        </p:txBody>
      </p:sp>
      <p:sp>
        <p:nvSpPr>
          <p:cNvPr id="3" name="标题 2"/>
          <p:cNvSpPr>
            <a:spLocks noGrp="1"/>
          </p:cNvSpPr>
          <p:nvPr>
            <p:ph type="title"/>
          </p:nvPr>
        </p:nvSpPr>
        <p:spPr/>
        <p:txBody>
          <a:bodyPr/>
          <a:lstStyle/>
          <a:p>
            <a:r>
              <a:rPr lang="en-US" altLang="zh-CN" dirty="0" smtClean="0"/>
              <a:t>3. </a:t>
            </a:r>
            <a:r>
              <a:rPr lang="zh-CN" altLang="en-US" dirty="0" smtClean="0"/>
              <a:t>二维数组</a:t>
            </a:r>
            <a:endParaRPr lang="zh-CN" altLang="en-US" dirty="0"/>
          </a:p>
        </p:txBody>
      </p:sp>
      <p:sp>
        <p:nvSpPr>
          <p:cNvPr id="4" name="矩形标注 3"/>
          <p:cNvSpPr/>
          <p:nvPr/>
        </p:nvSpPr>
        <p:spPr>
          <a:xfrm>
            <a:off x="3347864" y="2253456"/>
            <a:ext cx="2016224" cy="432048"/>
          </a:xfrm>
          <a:prstGeom prst="wedgeRectCallout">
            <a:avLst>
              <a:gd name="adj1" fmla="val -67074"/>
              <a:gd name="adj2" fmla="val -8067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行</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标注 4"/>
          <p:cNvSpPr/>
          <p:nvPr/>
        </p:nvSpPr>
        <p:spPr>
          <a:xfrm>
            <a:off x="6156176" y="2276872"/>
            <a:ext cx="2016224" cy="432048"/>
          </a:xfrm>
          <a:prstGeom prst="wedgeRectCallout">
            <a:avLst>
              <a:gd name="adj1" fmla="val -67074"/>
              <a:gd name="adj2" fmla="val -8067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列</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2855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0" dur="500"/>
                                        <p:tgtEl>
                                          <p:spTgt spid="2">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spcAft>
                <a:spcPts val="600"/>
              </a:spcAft>
              <a:buFont typeface="Arial" panose="020B0604020202020204" pitchFamily="34" charset="0"/>
              <a:buChar char="•"/>
            </a:pPr>
            <a:r>
              <a:rPr lang="zh-CN" altLang="en-US" dirty="0" smtClean="0"/>
              <a:t>二维数组中 </a:t>
            </a:r>
            <a:r>
              <a:rPr lang="zh-CN" altLang="en-US" b="1" dirty="0" smtClean="0">
                <a:solidFill>
                  <a:srgbClr val="FF0000"/>
                </a:solidFill>
              </a:rPr>
              <a:t>元素的个数 </a:t>
            </a:r>
            <a:r>
              <a:rPr lang="zh-CN" altLang="en-US" dirty="0" smtClean="0"/>
              <a:t>由 </a:t>
            </a:r>
            <a:r>
              <a:rPr lang="zh-CN" altLang="en-US" b="1" dirty="0" smtClean="0">
                <a:solidFill>
                  <a:srgbClr val="0000FF"/>
                </a:solidFill>
              </a:rPr>
              <a:t>两个维度的乘积 </a:t>
            </a:r>
            <a:r>
              <a:rPr lang="zh-CN" altLang="en-US" dirty="0" smtClean="0"/>
              <a:t>所决定 </a:t>
            </a:r>
            <a:r>
              <a:rPr lang="en-US" altLang="zh-CN" dirty="0" smtClean="0"/>
              <a:t>(</a:t>
            </a:r>
            <a:r>
              <a:rPr lang="zh-CN" altLang="en-US" dirty="0" smtClean="0"/>
              <a:t>行</a:t>
            </a:r>
            <a:r>
              <a:rPr lang="en-US" altLang="zh-CN" dirty="0" smtClean="0"/>
              <a:t>×</a:t>
            </a:r>
            <a:r>
              <a:rPr lang="zh-CN" altLang="en-US" dirty="0" smtClean="0"/>
              <a:t>列</a:t>
            </a:r>
            <a:r>
              <a:rPr lang="en-US" altLang="zh-CN" dirty="0" smtClean="0"/>
              <a:t>)</a:t>
            </a:r>
            <a:r>
              <a:rPr lang="zh-CN" altLang="en-US" dirty="0" smtClean="0"/>
              <a:t>。</a:t>
            </a:r>
            <a:endParaRPr lang="en-US" altLang="zh-CN" dirty="0" smtClean="0"/>
          </a:p>
          <a:p>
            <a:pPr marL="342900" indent="-342900">
              <a:spcAft>
                <a:spcPts val="600"/>
              </a:spcAft>
              <a:buFont typeface="Arial" panose="020B0604020202020204" pitchFamily="34" charset="0"/>
              <a:buChar char="•"/>
            </a:pPr>
            <a:r>
              <a:rPr lang="zh-CN" altLang="en-US" dirty="0" smtClean="0"/>
              <a:t>一个二维数组可以看作是一个 </a:t>
            </a:r>
            <a:r>
              <a:rPr lang="zh-CN" altLang="en-US" b="1" dirty="0" smtClean="0">
                <a:solidFill>
                  <a:srgbClr val="FF0000"/>
                </a:solidFill>
              </a:rPr>
              <a:t>一维数组的数组</a:t>
            </a:r>
            <a:r>
              <a:rPr lang="zh-CN" altLang="en-US" dirty="0" smtClean="0"/>
              <a:t>。数组中的每一个元素是一个一维数组。</a:t>
            </a:r>
            <a:endParaRPr lang="en-US" altLang="zh-CN"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850524"/>
            <a:ext cx="3749088" cy="1874544"/>
          </a:xfrm>
          <a:prstGeom prst="rect">
            <a:avLst/>
          </a:prstGeom>
        </p:spPr>
      </p:pic>
      <p:grpSp>
        <p:nvGrpSpPr>
          <p:cNvPr id="5" name="组合 4"/>
          <p:cNvGrpSpPr/>
          <p:nvPr/>
        </p:nvGrpSpPr>
        <p:grpSpPr>
          <a:xfrm>
            <a:off x="4427984" y="3140968"/>
            <a:ext cx="4587628" cy="2584100"/>
            <a:chOff x="4644008" y="4177292"/>
            <a:chExt cx="4191272" cy="2360842"/>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912" y="4177292"/>
              <a:ext cx="3312368" cy="165618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4516529"/>
              <a:ext cx="3312368" cy="1656184"/>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4881950"/>
              <a:ext cx="3312368" cy="1656184"/>
            </a:xfrm>
            <a:prstGeom prst="rect">
              <a:avLst/>
            </a:prstGeom>
          </p:spPr>
        </p:pic>
      </p:grpSp>
    </p:spTree>
    <p:extLst>
      <p:ext uri="{BB962C8B-B14F-4D97-AF65-F5344CB8AC3E}">
        <p14:creationId xmlns:p14="http://schemas.microsoft.com/office/powerpoint/2010/main" val="41046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二维数组经常用来表示和存储按</a:t>
            </a:r>
            <a:r>
              <a:rPr lang="zh-CN" altLang="en-US" b="1" dirty="0" smtClean="0">
                <a:solidFill>
                  <a:srgbClr val="FF0000"/>
                </a:solidFill>
              </a:rPr>
              <a:t> 行列格式 </a:t>
            </a:r>
            <a:r>
              <a:rPr lang="en-US" altLang="zh-CN" dirty="0" smtClean="0"/>
              <a:t>(</a:t>
            </a:r>
            <a:r>
              <a:rPr lang="zh-CN" altLang="en-US" b="1" dirty="0" smtClean="0">
                <a:solidFill>
                  <a:srgbClr val="FF0000"/>
                </a:solidFill>
              </a:rPr>
              <a:t>矩阵式</a:t>
            </a:r>
            <a:r>
              <a:rPr lang="en-US" altLang="zh-CN" dirty="0" smtClean="0"/>
              <a:t>)</a:t>
            </a:r>
            <a:r>
              <a:rPr lang="en-US" altLang="zh-CN" b="1" dirty="0" smtClean="0">
                <a:solidFill>
                  <a:srgbClr val="FF0000"/>
                </a:solidFill>
              </a:rPr>
              <a:t> </a:t>
            </a:r>
            <a:r>
              <a:rPr lang="zh-CN" altLang="en-US" dirty="0" smtClean="0"/>
              <a:t>存储信息的数值表。在内存中</a:t>
            </a:r>
            <a:r>
              <a:rPr lang="en-US" altLang="zh-CN" dirty="0" smtClean="0"/>
              <a:t>, </a:t>
            </a:r>
            <a:r>
              <a:rPr lang="zh-CN" altLang="en-US" dirty="0" smtClean="0"/>
              <a:t>二维数组是按 </a:t>
            </a:r>
            <a:r>
              <a:rPr lang="zh-CN" altLang="en-US" b="1" dirty="0" smtClean="0">
                <a:solidFill>
                  <a:srgbClr val="0000FF"/>
                </a:solidFill>
              </a:rPr>
              <a:t>先行后列</a:t>
            </a:r>
            <a:r>
              <a:rPr lang="zh-CN" altLang="en-US" dirty="0" smtClean="0"/>
              <a:t> 的顺序 </a:t>
            </a:r>
            <a:r>
              <a:rPr lang="zh-CN" altLang="en-US" b="1" dirty="0" smtClean="0">
                <a:solidFill>
                  <a:srgbClr val="0000FF"/>
                </a:solidFill>
              </a:rPr>
              <a:t>线性排列</a:t>
            </a:r>
            <a:r>
              <a:rPr lang="en-US" altLang="zh-CN" dirty="0" smtClean="0"/>
              <a:t>, </a:t>
            </a:r>
            <a:r>
              <a:rPr lang="zh-CN" altLang="en-US" dirty="0" smtClean="0"/>
              <a:t>并且 </a:t>
            </a:r>
            <a:r>
              <a:rPr lang="zh-CN" altLang="en-US" b="1" dirty="0" smtClean="0">
                <a:solidFill>
                  <a:srgbClr val="0000FF"/>
                </a:solidFill>
              </a:rPr>
              <a:t>连续存储 </a:t>
            </a:r>
            <a:r>
              <a:rPr lang="zh-CN" altLang="en-US" dirty="0" smtClean="0"/>
              <a:t>的。</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
        <p:nvSpPr>
          <p:cNvPr id="42" name="矩形 41"/>
          <p:cNvSpPr/>
          <p:nvPr/>
        </p:nvSpPr>
        <p:spPr>
          <a:xfrm>
            <a:off x="1511660" y="3440616"/>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3" name="矩形 42"/>
          <p:cNvSpPr/>
          <p:nvPr/>
        </p:nvSpPr>
        <p:spPr>
          <a:xfrm>
            <a:off x="2303748" y="3440616"/>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4" name="矩形 43"/>
          <p:cNvSpPr/>
          <p:nvPr/>
        </p:nvSpPr>
        <p:spPr>
          <a:xfrm>
            <a:off x="3095836" y="3440616"/>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5" name="矩形 44"/>
          <p:cNvSpPr/>
          <p:nvPr/>
        </p:nvSpPr>
        <p:spPr>
          <a:xfrm>
            <a:off x="3887924" y="3440616"/>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6" name="矩形 45"/>
          <p:cNvSpPr/>
          <p:nvPr/>
        </p:nvSpPr>
        <p:spPr>
          <a:xfrm>
            <a:off x="1511660" y="3944672"/>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7" name="矩形 46"/>
          <p:cNvSpPr/>
          <p:nvPr/>
        </p:nvSpPr>
        <p:spPr>
          <a:xfrm>
            <a:off x="2303748" y="3944672"/>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8" name="矩形 47"/>
          <p:cNvSpPr/>
          <p:nvPr/>
        </p:nvSpPr>
        <p:spPr>
          <a:xfrm>
            <a:off x="3095836" y="3944672"/>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9" name="矩形 48"/>
          <p:cNvSpPr/>
          <p:nvPr/>
        </p:nvSpPr>
        <p:spPr>
          <a:xfrm>
            <a:off x="3887924" y="3944672"/>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0" name="矩形 49"/>
          <p:cNvSpPr/>
          <p:nvPr/>
        </p:nvSpPr>
        <p:spPr>
          <a:xfrm>
            <a:off x="1511660" y="4448728"/>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1" name="矩形 50"/>
          <p:cNvSpPr/>
          <p:nvPr/>
        </p:nvSpPr>
        <p:spPr>
          <a:xfrm>
            <a:off x="2303748" y="4448728"/>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2" name="矩形 51"/>
          <p:cNvSpPr/>
          <p:nvPr/>
        </p:nvSpPr>
        <p:spPr>
          <a:xfrm>
            <a:off x="3095836" y="4448728"/>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3" name="矩形 52"/>
          <p:cNvSpPr/>
          <p:nvPr/>
        </p:nvSpPr>
        <p:spPr>
          <a:xfrm>
            <a:off x="3887924" y="4448728"/>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54" name="矩形 53"/>
          <p:cNvSpPr/>
          <p:nvPr/>
        </p:nvSpPr>
        <p:spPr>
          <a:xfrm>
            <a:off x="1511660" y="4951161"/>
            <a:ext cx="792088" cy="504056"/>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5" name="矩形 54"/>
          <p:cNvSpPr/>
          <p:nvPr/>
        </p:nvSpPr>
        <p:spPr>
          <a:xfrm>
            <a:off x="2303748" y="4951161"/>
            <a:ext cx="792088" cy="504056"/>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6" name="矩形 55"/>
          <p:cNvSpPr/>
          <p:nvPr/>
        </p:nvSpPr>
        <p:spPr>
          <a:xfrm>
            <a:off x="3095836" y="4951161"/>
            <a:ext cx="792088" cy="504056"/>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3887924" y="4951161"/>
            <a:ext cx="792088" cy="504056"/>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58" name="直接箭头连接符 57"/>
          <p:cNvCxnSpPr/>
          <p:nvPr/>
        </p:nvCxnSpPr>
        <p:spPr>
          <a:xfrm>
            <a:off x="1141276" y="3152584"/>
            <a:ext cx="38267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141276" y="3152584"/>
            <a:ext cx="0" cy="26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637220" y="4196700"/>
            <a:ext cx="432048" cy="461665"/>
          </a:xfrm>
          <a:prstGeom prst="rect">
            <a:avLst/>
          </a:prstGeom>
          <a:noFill/>
        </p:spPr>
        <p:txBody>
          <a:bodyPr wrap="square" rtlCol="0">
            <a:spAutoFit/>
          </a:bodyPr>
          <a:lstStyle/>
          <a:p>
            <a:r>
              <a:rPr lang="zh-CN" altLang="en-US" sz="2400" b="1" dirty="0">
                <a:latin typeface="Arial" panose="020B0604020202020204" pitchFamily="34" charset="0"/>
                <a:ea typeface="微软雅黑" pitchFamily="34" charset="-122"/>
                <a:cs typeface="Arial" panose="020B0604020202020204" pitchFamily="34" charset="0"/>
              </a:rPr>
              <a:t>行</a:t>
            </a:r>
          </a:p>
        </p:txBody>
      </p:sp>
      <p:sp>
        <p:nvSpPr>
          <p:cNvPr id="61" name="文本框 60"/>
          <p:cNvSpPr txBox="1"/>
          <p:nvPr/>
        </p:nvSpPr>
        <p:spPr>
          <a:xfrm>
            <a:off x="2879812" y="2636912"/>
            <a:ext cx="432048" cy="461665"/>
          </a:xfrm>
          <a:prstGeom prst="rect">
            <a:avLst/>
          </a:prstGeom>
          <a:noFill/>
        </p:spPr>
        <p:txBody>
          <a:bodyPr wrap="square" rtlCol="0">
            <a:spAutoFit/>
          </a:bodyPr>
          <a:lstStyle/>
          <a:p>
            <a:r>
              <a:rPr lang="zh-CN" altLang="en-US" sz="2400" b="1" dirty="0" smtClean="0">
                <a:latin typeface="Arial" panose="020B0604020202020204" pitchFamily="34" charset="0"/>
                <a:ea typeface="微软雅黑" pitchFamily="34" charset="-122"/>
                <a:cs typeface="Arial" panose="020B0604020202020204" pitchFamily="34" charset="0"/>
              </a:rPr>
              <a:t>列</a:t>
            </a:r>
            <a:endParaRPr lang="zh-CN" altLang="en-US" sz="2400" b="1" dirty="0">
              <a:latin typeface="Arial" panose="020B0604020202020204" pitchFamily="34" charset="0"/>
              <a:ea typeface="微软雅黑" pitchFamily="34" charset="-122"/>
              <a:cs typeface="Arial" panose="020B0604020202020204" pitchFamily="34" charset="0"/>
            </a:endParaRPr>
          </a:p>
        </p:txBody>
      </p:sp>
      <p:sp>
        <p:nvSpPr>
          <p:cNvPr id="62" name="矩形 61"/>
          <p:cNvSpPr/>
          <p:nvPr/>
        </p:nvSpPr>
        <p:spPr>
          <a:xfrm>
            <a:off x="7020272" y="2168173"/>
            <a:ext cx="792088" cy="269284"/>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3" name="矩形 62"/>
          <p:cNvSpPr/>
          <p:nvPr/>
        </p:nvSpPr>
        <p:spPr>
          <a:xfrm>
            <a:off x="7020272" y="2437457"/>
            <a:ext cx="792088" cy="269284"/>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020272" y="2706741"/>
            <a:ext cx="792088" cy="269284"/>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020272" y="2958573"/>
            <a:ext cx="792088" cy="269284"/>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020272" y="3216911"/>
            <a:ext cx="792088" cy="269284"/>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7" name="矩形 66"/>
          <p:cNvSpPr/>
          <p:nvPr/>
        </p:nvSpPr>
        <p:spPr>
          <a:xfrm>
            <a:off x="7020272" y="3486195"/>
            <a:ext cx="792088" cy="269284"/>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8" name="矩形 67"/>
          <p:cNvSpPr/>
          <p:nvPr/>
        </p:nvSpPr>
        <p:spPr>
          <a:xfrm>
            <a:off x="7020272" y="3755479"/>
            <a:ext cx="792088" cy="269284"/>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9" name="矩形 68"/>
          <p:cNvSpPr/>
          <p:nvPr/>
        </p:nvSpPr>
        <p:spPr>
          <a:xfrm>
            <a:off x="7020272" y="4007311"/>
            <a:ext cx="792088" cy="269284"/>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0" name="矩形 69"/>
          <p:cNvSpPr/>
          <p:nvPr/>
        </p:nvSpPr>
        <p:spPr>
          <a:xfrm>
            <a:off x="7020272" y="4279412"/>
            <a:ext cx="792088" cy="269284"/>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1" name="矩形 70"/>
          <p:cNvSpPr/>
          <p:nvPr/>
        </p:nvSpPr>
        <p:spPr>
          <a:xfrm>
            <a:off x="7020272" y="4548696"/>
            <a:ext cx="792088" cy="269284"/>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2" name="矩形 71"/>
          <p:cNvSpPr/>
          <p:nvPr/>
        </p:nvSpPr>
        <p:spPr>
          <a:xfrm>
            <a:off x="7020272" y="4817980"/>
            <a:ext cx="792088" cy="269284"/>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3" name="矩形 72"/>
          <p:cNvSpPr/>
          <p:nvPr/>
        </p:nvSpPr>
        <p:spPr>
          <a:xfrm>
            <a:off x="7020272" y="5069812"/>
            <a:ext cx="792088" cy="269284"/>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4" name="矩形 73"/>
          <p:cNvSpPr/>
          <p:nvPr/>
        </p:nvSpPr>
        <p:spPr>
          <a:xfrm>
            <a:off x="7020272" y="5321644"/>
            <a:ext cx="792088" cy="269284"/>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5" name="矩形 74"/>
          <p:cNvSpPr/>
          <p:nvPr/>
        </p:nvSpPr>
        <p:spPr>
          <a:xfrm>
            <a:off x="7020272" y="5590928"/>
            <a:ext cx="792088" cy="269284"/>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矩形 75"/>
          <p:cNvSpPr/>
          <p:nvPr/>
        </p:nvSpPr>
        <p:spPr>
          <a:xfrm>
            <a:off x="7020272" y="5860212"/>
            <a:ext cx="792088" cy="269284"/>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7" name="矩形 76"/>
          <p:cNvSpPr/>
          <p:nvPr/>
        </p:nvSpPr>
        <p:spPr>
          <a:xfrm>
            <a:off x="7020272" y="6112044"/>
            <a:ext cx="792088" cy="269284"/>
          </a:xfrm>
          <a:prstGeom prst="rect">
            <a:avLst/>
          </a:prstGeom>
          <a:ln w="19050">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78" name="直接箭头连接符 77"/>
          <p:cNvCxnSpPr/>
          <p:nvPr/>
        </p:nvCxnSpPr>
        <p:spPr>
          <a:xfrm>
            <a:off x="6624228" y="2192871"/>
            <a:ext cx="0" cy="42604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120172" y="3236987"/>
            <a:ext cx="432048" cy="1569660"/>
          </a:xfrm>
          <a:prstGeom prst="rect">
            <a:avLst/>
          </a:prstGeom>
          <a:noFill/>
        </p:spPr>
        <p:txBody>
          <a:bodyPr wrap="square" rtlCol="0">
            <a:spAutoFit/>
          </a:bodyPr>
          <a:lstStyle/>
          <a:p>
            <a:r>
              <a:rPr lang="zh-CN" altLang="en-US" sz="2400" b="1" dirty="0" smtClean="0">
                <a:latin typeface="Arial" panose="020B0604020202020204" pitchFamily="34" charset="0"/>
                <a:ea typeface="微软雅黑" pitchFamily="34" charset="-122"/>
                <a:cs typeface="Arial" panose="020B0604020202020204" pitchFamily="34" charset="0"/>
              </a:rPr>
              <a:t>按行存储</a:t>
            </a:r>
            <a:endParaRPr lang="zh-CN" altLang="en-US" sz="2400" b="1"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2581659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b="1" dirty="0" smtClean="0"/>
              <a:t>例如</a:t>
            </a:r>
            <a:r>
              <a:rPr lang="en-US" altLang="zh-CN" b="1" dirty="0" smtClean="0"/>
              <a:t>:</a:t>
            </a:r>
          </a:p>
          <a:p>
            <a:pPr>
              <a:lnSpc>
                <a:spcPct val="100000"/>
              </a:lnSpc>
              <a:spcAft>
                <a:spcPts val="600"/>
              </a:spcAft>
            </a:pPr>
            <a:r>
              <a:rPr lang="zh-CN" altLang="en-US" dirty="0" smtClean="0"/>
              <a:t>定义二维数组来存储和描述以下数据。</a:t>
            </a:r>
            <a:endParaRPr lang="en-US" altLang="zh-CN" dirty="0" smtClean="0"/>
          </a:p>
          <a:p>
            <a:pPr>
              <a:lnSpc>
                <a:spcPct val="100000"/>
              </a:lnSpc>
              <a:spcAft>
                <a:spcPts val="600"/>
              </a:spcAft>
            </a:pPr>
            <a:r>
              <a:rPr lang="en-US" altLang="zh-CN" dirty="0" smtClean="0"/>
              <a:t>1. 10 </a:t>
            </a:r>
            <a:r>
              <a:rPr lang="zh-CN" altLang="en-US" dirty="0" smtClean="0"/>
              <a:t>个班级的</a:t>
            </a:r>
            <a:r>
              <a:rPr lang="en-US" altLang="zh-CN" dirty="0" smtClean="0"/>
              <a:t>C++</a:t>
            </a:r>
            <a:r>
              <a:rPr lang="zh-CN" altLang="en-US" dirty="0" smtClean="0"/>
              <a:t>程序设计课程考试成绩</a:t>
            </a:r>
            <a:r>
              <a:rPr lang="en-US" altLang="zh-CN" dirty="0" smtClean="0"/>
              <a:t>, </a:t>
            </a:r>
            <a:r>
              <a:rPr lang="zh-CN" altLang="en-US" dirty="0" smtClean="0"/>
              <a:t>每个班级包含 </a:t>
            </a:r>
            <a:r>
              <a:rPr lang="en-US" altLang="zh-CN" dirty="0" smtClean="0"/>
              <a:t>40 </a:t>
            </a:r>
            <a:r>
              <a:rPr lang="zh-CN" altLang="en-US" dirty="0" smtClean="0"/>
              <a:t>个学生。</a:t>
            </a:r>
            <a:endParaRPr lang="en-US" altLang="zh-CN" dirty="0" smtClean="0"/>
          </a:p>
          <a:p>
            <a:pPr indent="358775">
              <a:lnSpc>
                <a:spcPct val="100000"/>
              </a:lnSpc>
              <a:spcAft>
                <a:spcPts val="600"/>
              </a:spcAft>
            </a:pPr>
            <a:r>
              <a:rPr lang="en-US" altLang="zh-CN" dirty="0" smtClean="0">
                <a:solidFill>
                  <a:srgbClr val="0000FF"/>
                </a:solidFill>
              </a:rPr>
              <a:t>double</a:t>
            </a:r>
            <a:r>
              <a:rPr lang="en-US" altLang="zh-CN" dirty="0" smtClean="0"/>
              <a:t> </a:t>
            </a:r>
            <a:r>
              <a:rPr lang="en-US" altLang="zh-CN" dirty="0" err="1" smtClean="0"/>
              <a:t>classScores</a:t>
            </a:r>
            <a:r>
              <a:rPr lang="en-US" altLang="zh-CN" b="1" dirty="0" smtClean="0">
                <a:solidFill>
                  <a:srgbClr val="FF0000"/>
                </a:solidFill>
              </a:rPr>
              <a:t>[</a:t>
            </a:r>
            <a:r>
              <a:rPr lang="en-US" altLang="zh-CN" dirty="0" smtClean="0"/>
              <a:t>10</a:t>
            </a:r>
            <a:r>
              <a:rPr lang="en-US" altLang="zh-CN" b="1" dirty="0" smtClean="0">
                <a:solidFill>
                  <a:srgbClr val="FF0000"/>
                </a:solidFill>
              </a:rPr>
              <a:t>][</a:t>
            </a:r>
            <a:r>
              <a:rPr lang="en-US" altLang="zh-CN" dirty="0" smtClean="0"/>
              <a:t>40</a:t>
            </a:r>
            <a:r>
              <a:rPr lang="en-US" altLang="zh-CN" b="1" dirty="0" smtClean="0">
                <a:solidFill>
                  <a:srgbClr val="FF0000"/>
                </a:solidFill>
              </a:rPr>
              <a:t>]</a:t>
            </a:r>
            <a:r>
              <a:rPr lang="en-US" altLang="zh-CN" dirty="0" smtClean="0"/>
              <a:t>;</a:t>
            </a:r>
          </a:p>
          <a:p>
            <a:pPr indent="358775">
              <a:lnSpc>
                <a:spcPct val="100000"/>
              </a:lnSpc>
            </a:pPr>
            <a:r>
              <a:rPr lang="zh-CN" altLang="en-US" b="1" dirty="0" smtClean="0"/>
              <a:t>第一个维度 </a:t>
            </a:r>
            <a:r>
              <a:rPr lang="zh-CN" altLang="en-US" dirty="0" smtClean="0"/>
              <a:t>对应的是 </a:t>
            </a:r>
            <a:r>
              <a:rPr lang="zh-CN" altLang="en-US" b="1" dirty="0" smtClean="0">
                <a:solidFill>
                  <a:srgbClr val="0000FF"/>
                </a:solidFill>
              </a:rPr>
              <a:t>班级</a:t>
            </a:r>
            <a:r>
              <a:rPr lang="en-US" altLang="zh-CN" dirty="0" smtClean="0"/>
              <a:t>, </a:t>
            </a:r>
            <a:r>
              <a:rPr lang="zh-CN" altLang="en-US" b="1" dirty="0" smtClean="0"/>
              <a:t>第二个维度</a:t>
            </a:r>
            <a:r>
              <a:rPr lang="zh-CN" altLang="en-US" dirty="0" smtClean="0"/>
              <a:t> 对应的是</a:t>
            </a:r>
            <a:r>
              <a:rPr lang="en-US" altLang="zh-CN" dirty="0" smtClean="0"/>
              <a:t> </a:t>
            </a:r>
            <a:r>
              <a:rPr lang="zh-CN" altLang="en-US" b="1" dirty="0" smtClean="0">
                <a:solidFill>
                  <a:srgbClr val="0000FF"/>
                </a:solidFill>
              </a:rPr>
              <a:t>学生</a:t>
            </a:r>
            <a:r>
              <a:rPr lang="zh-CN" altLang="en-US" dirty="0" smtClean="0"/>
              <a:t>。</a:t>
            </a:r>
            <a:endParaRPr lang="en-US" altLang="zh-CN" dirty="0" smtClean="0"/>
          </a:p>
          <a:p>
            <a:pPr indent="358775">
              <a:lnSpc>
                <a:spcPct val="100000"/>
              </a:lnSpc>
              <a:spcAft>
                <a:spcPts val="1200"/>
              </a:spcAft>
            </a:pPr>
            <a:r>
              <a:rPr lang="zh-CN" altLang="en-US" dirty="0" smtClean="0"/>
              <a:t>数组元素总数</a:t>
            </a:r>
            <a:r>
              <a:rPr lang="en-US" altLang="zh-CN" dirty="0" smtClean="0"/>
              <a:t>: 10×40 = 400</a:t>
            </a:r>
          </a:p>
          <a:p>
            <a:pPr>
              <a:lnSpc>
                <a:spcPct val="100000"/>
              </a:lnSpc>
              <a:spcAft>
                <a:spcPts val="600"/>
              </a:spcAft>
            </a:pPr>
            <a:r>
              <a:rPr lang="en-US" altLang="zh-CN" dirty="0" smtClean="0"/>
              <a:t>2. 50 </a:t>
            </a:r>
            <a:r>
              <a:rPr lang="zh-CN" altLang="en-US" dirty="0" smtClean="0"/>
              <a:t>个学生的课程成绩</a:t>
            </a:r>
            <a:r>
              <a:rPr lang="en-US" altLang="zh-CN" dirty="0" smtClean="0"/>
              <a:t>, </a:t>
            </a:r>
            <a:r>
              <a:rPr lang="zh-CN" altLang="en-US" dirty="0" smtClean="0"/>
              <a:t>每个学生选修</a:t>
            </a:r>
            <a:r>
              <a:rPr lang="en-US" altLang="zh-CN" dirty="0" smtClean="0"/>
              <a:t> 5 </a:t>
            </a:r>
            <a:r>
              <a:rPr lang="zh-CN" altLang="en-US" dirty="0" smtClean="0"/>
              <a:t>门课程。</a:t>
            </a:r>
            <a:endParaRPr lang="en-US" altLang="zh-CN" dirty="0" smtClean="0"/>
          </a:p>
          <a:p>
            <a:pPr indent="358775">
              <a:lnSpc>
                <a:spcPct val="100000"/>
              </a:lnSpc>
              <a:spcAft>
                <a:spcPts val="600"/>
              </a:spcAft>
            </a:pPr>
            <a:r>
              <a:rPr lang="en-US" altLang="zh-CN" dirty="0" smtClean="0">
                <a:solidFill>
                  <a:srgbClr val="0000FF"/>
                </a:solidFill>
              </a:rPr>
              <a:t>double</a:t>
            </a:r>
            <a:r>
              <a:rPr lang="en-US" altLang="zh-CN" dirty="0" smtClean="0"/>
              <a:t> </a:t>
            </a:r>
            <a:r>
              <a:rPr lang="en-US" altLang="zh-CN" dirty="0" err="1" smtClean="0"/>
              <a:t>studentScores</a:t>
            </a:r>
            <a:r>
              <a:rPr lang="en-US" altLang="zh-CN" b="1" dirty="0" smtClean="0">
                <a:solidFill>
                  <a:srgbClr val="FF0000"/>
                </a:solidFill>
              </a:rPr>
              <a:t>[</a:t>
            </a:r>
            <a:r>
              <a:rPr lang="en-US" altLang="zh-CN" dirty="0" smtClean="0"/>
              <a:t>50</a:t>
            </a:r>
            <a:r>
              <a:rPr lang="en-US" altLang="zh-CN" b="1" dirty="0" smtClean="0">
                <a:solidFill>
                  <a:srgbClr val="FF0000"/>
                </a:solidFill>
              </a:rPr>
              <a:t>][</a:t>
            </a:r>
            <a:r>
              <a:rPr lang="en-US" altLang="zh-CN" dirty="0" smtClean="0"/>
              <a:t>5</a:t>
            </a:r>
            <a:r>
              <a:rPr lang="en-US" altLang="zh-CN" b="1" dirty="0" smtClean="0">
                <a:solidFill>
                  <a:srgbClr val="FF0000"/>
                </a:solidFill>
              </a:rPr>
              <a:t>]</a:t>
            </a:r>
            <a:r>
              <a:rPr lang="en-US" altLang="zh-CN" dirty="0" smtClean="0"/>
              <a:t>;</a:t>
            </a:r>
          </a:p>
          <a:p>
            <a:pPr indent="358775">
              <a:lnSpc>
                <a:spcPct val="100000"/>
              </a:lnSpc>
            </a:pPr>
            <a:r>
              <a:rPr lang="zh-CN" altLang="en-US" b="1" dirty="0"/>
              <a:t>第一个维度 </a:t>
            </a:r>
            <a:r>
              <a:rPr lang="zh-CN" altLang="en-US" dirty="0"/>
              <a:t>对应的是 </a:t>
            </a:r>
            <a:r>
              <a:rPr lang="zh-CN" altLang="en-US" b="1" dirty="0" smtClean="0">
                <a:solidFill>
                  <a:srgbClr val="0000FF"/>
                </a:solidFill>
              </a:rPr>
              <a:t>学生</a:t>
            </a:r>
            <a:r>
              <a:rPr lang="en-US" altLang="zh-CN" dirty="0" smtClean="0"/>
              <a:t>, </a:t>
            </a:r>
            <a:r>
              <a:rPr lang="zh-CN" altLang="en-US" b="1" dirty="0"/>
              <a:t>第二个维度</a:t>
            </a:r>
            <a:r>
              <a:rPr lang="zh-CN" altLang="en-US" dirty="0"/>
              <a:t> 对应的是</a:t>
            </a:r>
            <a:r>
              <a:rPr lang="en-US" altLang="zh-CN" dirty="0"/>
              <a:t> </a:t>
            </a:r>
            <a:r>
              <a:rPr lang="zh-CN" altLang="en-US" b="1" dirty="0" smtClean="0">
                <a:solidFill>
                  <a:srgbClr val="0000FF"/>
                </a:solidFill>
              </a:rPr>
              <a:t>课程</a:t>
            </a:r>
            <a:r>
              <a:rPr lang="zh-CN" altLang="en-US" dirty="0" smtClean="0"/>
              <a:t>。</a:t>
            </a:r>
            <a:endParaRPr lang="en-US" altLang="zh-CN" dirty="0" smtClean="0"/>
          </a:p>
          <a:p>
            <a:pPr indent="358775">
              <a:lnSpc>
                <a:spcPct val="100000"/>
              </a:lnSpc>
            </a:pPr>
            <a:r>
              <a:rPr lang="zh-CN" altLang="en-US" dirty="0" smtClean="0"/>
              <a:t>数组元素总数</a:t>
            </a:r>
            <a:r>
              <a:rPr lang="en-US" altLang="zh-CN" dirty="0" smtClean="0"/>
              <a:t>: 50×5 = 250</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327399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访问二维数组元素</a:t>
            </a:r>
            <a:r>
              <a:rPr lang="en-US" altLang="zh-CN" sz="2800" b="1" dirty="0" smtClean="0"/>
              <a:t>:</a:t>
            </a:r>
          </a:p>
          <a:p>
            <a:pPr indent="714375">
              <a:spcAft>
                <a:spcPts val="1200"/>
              </a:spcAft>
            </a:pPr>
            <a:r>
              <a:rPr lang="en-US" altLang="zh-CN" dirty="0" smtClean="0"/>
              <a:t>name</a:t>
            </a:r>
            <a:r>
              <a:rPr lang="en-US" altLang="zh-CN" b="1" dirty="0" smtClean="0">
                <a:solidFill>
                  <a:srgbClr val="FF0000"/>
                </a:solidFill>
              </a:rPr>
              <a:t>[</a:t>
            </a:r>
            <a:r>
              <a:rPr lang="en-US" altLang="zh-CN" dirty="0" smtClean="0">
                <a:solidFill>
                  <a:srgbClr val="FF3399"/>
                </a:solidFill>
              </a:rPr>
              <a:t>expression1</a:t>
            </a:r>
            <a:r>
              <a:rPr lang="en-US" altLang="zh-CN" b="1" dirty="0" smtClean="0">
                <a:solidFill>
                  <a:srgbClr val="FF0000"/>
                </a:solidFill>
              </a:rPr>
              <a:t>][</a:t>
            </a:r>
            <a:r>
              <a:rPr lang="en-US" altLang="zh-CN" dirty="0" smtClean="0">
                <a:solidFill>
                  <a:srgbClr val="FF3399"/>
                </a:solidFill>
              </a:rPr>
              <a:t>expression2</a:t>
            </a:r>
            <a:r>
              <a:rPr lang="en-US" altLang="zh-CN" b="1" dirty="0" smtClean="0">
                <a:solidFill>
                  <a:srgbClr val="FF0000"/>
                </a:solidFill>
              </a:rPr>
              <a:t>]</a:t>
            </a:r>
            <a:endParaRPr lang="en-US" altLang="zh-CN" b="1" dirty="0">
              <a:solidFill>
                <a:srgbClr val="FF0000"/>
              </a:solidFill>
            </a:endParaRPr>
          </a:p>
          <a:p>
            <a:r>
              <a:rPr lang="zh-CN" altLang="en-US" b="1" dirty="0" smtClean="0"/>
              <a:t>说明</a:t>
            </a:r>
            <a:r>
              <a:rPr lang="en-US" altLang="zh-CN" b="1" dirty="0" smtClean="0"/>
              <a:t>:</a:t>
            </a:r>
            <a:endParaRPr lang="en-US" altLang="zh-CN" b="1" dirty="0"/>
          </a:p>
          <a:p>
            <a:pPr marL="342900" indent="-342900">
              <a:spcAft>
                <a:spcPts val="200"/>
              </a:spcAft>
              <a:buFont typeface="Arial" panose="020B0604020202020204" pitchFamily="34" charset="0"/>
              <a:buChar char="•"/>
            </a:pPr>
            <a:r>
              <a:rPr lang="zh-CN" altLang="en-US" dirty="0" smtClean="0"/>
              <a:t>二维数组中的元素可以通过</a:t>
            </a:r>
            <a:r>
              <a:rPr lang="en-US" altLang="zh-CN" dirty="0" smtClean="0"/>
              <a:t> </a:t>
            </a:r>
            <a:r>
              <a:rPr lang="zh-CN" altLang="en-US" b="1" dirty="0" smtClean="0">
                <a:solidFill>
                  <a:srgbClr val="FF0000"/>
                </a:solidFill>
              </a:rPr>
              <a:t>两个下标运算符 </a:t>
            </a:r>
            <a:r>
              <a:rPr lang="en-US" altLang="zh-CN" b="1" dirty="0" smtClean="0">
                <a:solidFill>
                  <a:srgbClr val="FF0000"/>
                </a:solidFill>
              </a:rPr>
              <a:t>[ ] </a:t>
            </a:r>
            <a:r>
              <a:rPr lang="zh-CN" altLang="en-US" dirty="0" smtClean="0"/>
              <a:t>进行访问</a:t>
            </a:r>
            <a:r>
              <a:rPr lang="en-US" altLang="zh-CN" dirty="0" smtClean="0"/>
              <a:t>, </a:t>
            </a:r>
            <a:r>
              <a:rPr lang="zh-CN" altLang="en-US" dirty="0" smtClean="0"/>
              <a:t>每个下标运算符对应着一个维度。即</a:t>
            </a:r>
            <a:r>
              <a:rPr lang="en-US" altLang="zh-CN" dirty="0" smtClean="0"/>
              <a:t>, </a:t>
            </a:r>
            <a:r>
              <a:rPr lang="zh-CN" altLang="en-US" dirty="0" smtClean="0"/>
              <a:t>必须同时指明</a:t>
            </a:r>
            <a:r>
              <a:rPr lang="en-US" altLang="zh-CN" dirty="0" smtClean="0"/>
              <a:t> </a:t>
            </a:r>
            <a:r>
              <a:rPr lang="zh-CN" altLang="en-US" b="1" dirty="0" smtClean="0">
                <a:solidFill>
                  <a:srgbClr val="0000FF"/>
                </a:solidFill>
              </a:rPr>
              <a:t>行</a:t>
            </a:r>
            <a:r>
              <a:rPr lang="en-US" altLang="zh-CN" dirty="0" smtClean="0"/>
              <a:t> </a:t>
            </a:r>
            <a:r>
              <a:rPr lang="zh-CN" altLang="en-US" dirty="0" smtClean="0"/>
              <a:t>和</a:t>
            </a:r>
            <a:r>
              <a:rPr lang="en-US" altLang="zh-CN" dirty="0"/>
              <a:t> </a:t>
            </a:r>
            <a:r>
              <a:rPr lang="zh-CN" altLang="en-US" b="1" dirty="0" smtClean="0">
                <a:solidFill>
                  <a:srgbClr val="0000FF"/>
                </a:solidFill>
              </a:rPr>
              <a:t>列</a:t>
            </a:r>
            <a:r>
              <a:rPr lang="zh-CN" altLang="en-US" dirty="0" smtClean="0"/>
              <a:t> 的下标索引值。</a:t>
            </a:r>
            <a:endParaRPr lang="en-US" altLang="zh-CN" dirty="0"/>
          </a:p>
          <a:p>
            <a:pPr marL="342900" indent="-342900">
              <a:spcAft>
                <a:spcPts val="200"/>
              </a:spcAft>
              <a:buFont typeface="Arial" panose="020B0604020202020204" pitchFamily="34" charset="0"/>
              <a:buChar char="•"/>
            </a:pPr>
            <a:r>
              <a:rPr lang="zh-CN" altLang="en-US" dirty="0" smtClean="0"/>
              <a:t>下标运算符 </a:t>
            </a:r>
            <a:r>
              <a:rPr lang="en-US" altLang="zh-CN" b="1" dirty="0" smtClean="0">
                <a:solidFill>
                  <a:srgbClr val="FF0000"/>
                </a:solidFill>
              </a:rPr>
              <a:t>[ </a:t>
            </a:r>
            <a:r>
              <a:rPr lang="en-US" altLang="zh-CN" b="1" dirty="0">
                <a:solidFill>
                  <a:srgbClr val="FF0000"/>
                </a:solidFill>
              </a:rPr>
              <a:t>]</a:t>
            </a:r>
            <a:r>
              <a:rPr lang="en-US" altLang="zh-CN" dirty="0"/>
              <a:t> </a:t>
            </a:r>
            <a:r>
              <a:rPr lang="zh-CN" altLang="en-US" dirty="0" smtClean="0"/>
              <a:t>中的表达式 </a:t>
            </a:r>
            <a:r>
              <a:rPr lang="en-US" altLang="zh-CN" dirty="0" smtClean="0">
                <a:solidFill>
                  <a:srgbClr val="FF3399"/>
                </a:solidFill>
              </a:rPr>
              <a:t>expression </a:t>
            </a:r>
            <a:r>
              <a:rPr lang="zh-CN" altLang="en-US" dirty="0" smtClean="0"/>
              <a:t>称为 </a:t>
            </a:r>
            <a:r>
              <a:rPr lang="zh-CN" altLang="en-US" b="1" dirty="0" smtClean="0">
                <a:solidFill>
                  <a:srgbClr val="FF0000"/>
                </a:solidFill>
              </a:rPr>
              <a:t>下标表达式</a:t>
            </a:r>
            <a:r>
              <a:rPr lang="zh-CN" altLang="en-US" dirty="0" smtClean="0"/>
              <a:t>。下标</a:t>
            </a:r>
            <a:r>
              <a:rPr lang="zh-CN" altLang="en-US" dirty="0"/>
              <a:t>表达式是一个</a:t>
            </a:r>
            <a:r>
              <a:rPr lang="zh-CN" altLang="en-US" b="1" dirty="0">
                <a:solidFill>
                  <a:srgbClr val="0000FF"/>
                </a:solidFill>
              </a:rPr>
              <a:t>整型表达式</a:t>
            </a:r>
            <a:r>
              <a:rPr lang="en-US" altLang="zh-CN" dirty="0"/>
              <a:t>, </a:t>
            </a:r>
            <a:r>
              <a:rPr lang="zh-CN" altLang="en-US" dirty="0"/>
              <a:t>必须产生一个 </a:t>
            </a:r>
            <a:r>
              <a:rPr lang="zh-CN" altLang="en-US" b="1" dirty="0">
                <a:solidFill>
                  <a:srgbClr val="0000FF"/>
                </a:solidFill>
              </a:rPr>
              <a:t>整数</a:t>
            </a:r>
            <a:r>
              <a:rPr lang="zh-CN" altLang="en-US" b="1" dirty="0" smtClean="0">
                <a:solidFill>
                  <a:srgbClr val="0000FF"/>
                </a:solidFill>
              </a:rPr>
              <a:t>结果</a:t>
            </a:r>
            <a:r>
              <a:rPr lang="zh-CN" altLang="en-US" dirty="0" smtClean="0"/>
              <a:t>。</a:t>
            </a:r>
            <a:endParaRPr lang="en-US" altLang="zh-CN" dirty="0"/>
          </a:p>
          <a:p>
            <a:pPr marL="342900" indent="-342900">
              <a:spcAft>
                <a:spcPts val="200"/>
              </a:spcAft>
              <a:buFont typeface="Arial" panose="020B0604020202020204" pitchFamily="34" charset="0"/>
              <a:buChar char="•"/>
            </a:pPr>
            <a:r>
              <a:rPr lang="zh-CN" altLang="en-US" b="1" dirty="0" smtClean="0">
                <a:solidFill>
                  <a:srgbClr val="FF0000"/>
                </a:solidFill>
              </a:rPr>
              <a:t>每一维的下标 </a:t>
            </a:r>
            <a:r>
              <a:rPr lang="zh-CN" altLang="en-US" dirty="0" smtClean="0"/>
              <a:t>都从 </a:t>
            </a:r>
            <a:r>
              <a:rPr lang="en-US" altLang="zh-CN" b="1" dirty="0" smtClean="0">
                <a:solidFill>
                  <a:srgbClr val="0000FF"/>
                </a:solidFill>
              </a:rPr>
              <a:t>0</a:t>
            </a:r>
            <a:r>
              <a:rPr lang="en-US" altLang="zh-CN" dirty="0" smtClean="0"/>
              <a:t> </a:t>
            </a:r>
            <a:r>
              <a:rPr lang="zh-CN" altLang="en-US" dirty="0" smtClean="0"/>
              <a:t>开始</a:t>
            </a:r>
            <a:r>
              <a:rPr lang="en-US" altLang="zh-CN" dirty="0" smtClean="0"/>
              <a:t>, </a:t>
            </a:r>
            <a:r>
              <a:rPr lang="zh-CN" altLang="en-US" dirty="0" smtClean="0"/>
              <a:t>到该维度的大小减</a:t>
            </a:r>
            <a:r>
              <a:rPr lang="en-US" altLang="zh-CN" dirty="0" smtClean="0"/>
              <a:t>1</a:t>
            </a:r>
            <a:r>
              <a:rPr lang="zh-CN" altLang="en-US" dirty="0" smtClean="0"/>
              <a:t>。</a:t>
            </a:r>
            <a:endParaRPr lang="en-US" altLang="zh-CN" dirty="0" smtClean="0"/>
          </a:p>
          <a:p>
            <a:pPr marL="342900" indent="-342900">
              <a:spcAft>
                <a:spcPts val="200"/>
              </a:spcAft>
              <a:buFont typeface="Arial" panose="020B0604020202020204" pitchFamily="34" charset="0"/>
              <a:buChar char="•"/>
            </a:pPr>
            <a:r>
              <a:rPr lang="zh-CN" altLang="en-US" dirty="0" smtClean="0"/>
              <a:t>二维数组中的</a:t>
            </a:r>
            <a:r>
              <a:rPr lang="zh-CN" altLang="en-US" b="1" dirty="0" smtClean="0">
                <a:solidFill>
                  <a:srgbClr val="0000FF"/>
                </a:solidFill>
              </a:rPr>
              <a:t>每一个元素相当于一个数组基类型的变量</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9163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66735"/>
            <a:ext cx="8640960" cy="5702625"/>
          </a:xfrm>
        </p:spPr>
        <p:txBody>
          <a:bodyPr>
            <a:normAutofit/>
          </a:bodyPr>
          <a:lstStyle/>
          <a:p>
            <a:r>
              <a:rPr lang="zh-CN" altLang="en-US" b="1" dirty="0" smtClean="0"/>
              <a:t>例如</a:t>
            </a:r>
            <a:r>
              <a:rPr lang="en-US" altLang="zh-CN" b="1" dirty="0" smtClean="0"/>
              <a:t>:</a:t>
            </a:r>
          </a:p>
          <a:p>
            <a:r>
              <a:rPr lang="zh-CN" altLang="en-US" dirty="0" smtClean="0"/>
              <a:t>对于二维数组</a:t>
            </a:r>
            <a:r>
              <a:rPr lang="en-US" altLang="zh-CN" dirty="0" smtClean="0"/>
              <a:t>: </a:t>
            </a:r>
            <a:r>
              <a:rPr lang="en-US" altLang="zh-CN" dirty="0" err="1" smtClean="0">
                <a:solidFill>
                  <a:srgbClr val="0000FF"/>
                </a:solidFill>
              </a:rPr>
              <a:t>int</a:t>
            </a:r>
            <a:r>
              <a:rPr lang="en-US" altLang="zh-CN" dirty="0" smtClean="0"/>
              <a:t> a[4][20]</a:t>
            </a:r>
          </a:p>
          <a:p>
            <a:pPr marL="342900" indent="-342900">
              <a:buFont typeface="Arial" panose="020B0604020202020204" pitchFamily="34" charset="0"/>
              <a:buChar char="•"/>
            </a:pPr>
            <a:r>
              <a:rPr lang="zh-CN" altLang="en-US" b="1" dirty="0" smtClean="0">
                <a:solidFill>
                  <a:srgbClr val="0000FF"/>
                </a:solidFill>
              </a:rPr>
              <a:t>第一维 </a:t>
            </a:r>
            <a:r>
              <a:rPr lang="zh-CN" altLang="en-US" dirty="0" smtClean="0"/>
              <a:t>的下标范围为</a:t>
            </a:r>
            <a:r>
              <a:rPr lang="en-US" altLang="zh-CN" dirty="0" smtClean="0"/>
              <a:t> </a:t>
            </a:r>
            <a:r>
              <a:rPr lang="en-US" altLang="zh-CN" b="1" dirty="0" smtClean="0">
                <a:solidFill>
                  <a:srgbClr val="FF0000"/>
                </a:solidFill>
              </a:rPr>
              <a:t>0 </a:t>
            </a:r>
            <a:r>
              <a:rPr lang="zh-CN" altLang="en-US" dirty="0" smtClean="0"/>
              <a:t>到 </a:t>
            </a:r>
            <a:r>
              <a:rPr lang="en-US" altLang="zh-CN" b="1" dirty="0" smtClean="0">
                <a:solidFill>
                  <a:srgbClr val="FF0000"/>
                </a:solidFill>
              </a:rPr>
              <a:t>3</a:t>
            </a:r>
            <a:endParaRPr lang="en-US" altLang="zh-CN" dirty="0" smtClean="0"/>
          </a:p>
          <a:p>
            <a:pPr marL="342900" indent="-342900">
              <a:buFont typeface="Arial" panose="020B0604020202020204" pitchFamily="34" charset="0"/>
              <a:buChar char="•"/>
            </a:pPr>
            <a:r>
              <a:rPr lang="zh-CN" altLang="en-US" b="1" dirty="0" smtClean="0">
                <a:solidFill>
                  <a:srgbClr val="0000FF"/>
                </a:solidFill>
              </a:rPr>
              <a:t>第二维 </a:t>
            </a:r>
            <a:r>
              <a:rPr lang="zh-CN" altLang="en-US" dirty="0" smtClean="0"/>
              <a:t>的下标范围为</a:t>
            </a:r>
            <a:r>
              <a:rPr lang="en-US" altLang="zh-CN" dirty="0" smtClean="0"/>
              <a:t> </a:t>
            </a:r>
            <a:r>
              <a:rPr lang="en-US" altLang="zh-CN" b="1" dirty="0" smtClean="0">
                <a:solidFill>
                  <a:srgbClr val="FF0000"/>
                </a:solidFill>
              </a:rPr>
              <a:t>0</a:t>
            </a:r>
            <a:r>
              <a:rPr lang="en-US" altLang="zh-CN" dirty="0" smtClean="0"/>
              <a:t> </a:t>
            </a:r>
            <a:r>
              <a:rPr lang="zh-CN" altLang="en-US" dirty="0" smtClean="0"/>
              <a:t>到</a:t>
            </a:r>
            <a:r>
              <a:rPr lang="en-US" altLang="zh-CN" dirty="0" smtClean="0"/>
              <a:t> </a:t>
            </a:r>
            <a:r>
              <a:rPr lang="en-US" altLang="zh-CN" b="1" dirty="0" smtClean="0">
                <a:solidFill>
                  <a:srgbClr val="FF0000"/>
                </a:solidFill>
              </a:rPr>
              <a:t>19</a:t>
            </a:r>
            <a:endParaRPr lang="en-US" altLang="zh-CN" dirty="0" smtClean="0"/>
          </a:p>
          <a:p>
            <a:pPr marL="342900" indent="-342900">
              <a:buFont typeface="Arial" panose="020B0604020202020204" pitchFamily="34" charset="0"/>
              <a:buChar char="•"/>
            </a:pPr>
            <a:r>
              <a:rPr lang="zh-CN" altLang="en-US" dirty="0" smtClean="0"/>
              <a:t>数组元素总数</a:t>
            </a:r>
            <a:r>
              <a:rPr lang="en-US" altLang="zh-CN" dirty="0" smtClean="0"/>
              <a:t>: 4×20 = 80</a:t>
            </a:r>
          </a:p>
          <a:p>
            <a:r>
              <a:rPr lang="zh-CN" altLang="en-US" dirty="0" smtClean="0"/>
              <a:t>数组元素分别为</a:t>
            </a:r>
            <a:r>
              <a:rPr lang="en-US" altLang="zh-CN" dirty="0" smtClean="0"/>
              <a:t>:</a:t>
            </a:r>
          </a:p>
          <a:p>
            <a:r>
              <a:rPr lang="en-US" altLang="zh-CN" b="1" dirty="0" smtClean="0">
                <a:solidFill>
                  <a:srgbClr val="0000FF"/>
                </a:solidFill>
              </a:rPr>
              <a:t>Row 1</a:t>
            </a:r>
            <a:r>
              <a:rPr lang="en-US" altLang="zh-CN" dirty="0" smtClean="0"/>
              <a:t>:  a[0][0], a[0][1], a[0][2], …., a[0][19]</a:t>
            </a:r>
          </a:p>
          <a:p>
            <a:r>
              <a:rPr lang="en-US" altLang="zh-CN" b="1" dirty="0" smtClean="0">
                <a:solidFill>
                  <a:srgbClr val="0000FF"/>
                </a:solidFill>
              </a:rPr>
              <a:t>Row 2</a:t>
            </a:r>
            <a:r>
              <a:rPr lang="en-US" altLang="zh-CN" dirty="0" smtClean="0"/>
              <a:t>:  a[1][</a:t>
            </a:r>
            <a:r>
              <a:rPr lang="en-US" altLang="zh-CN" dirty="0"/>
              <a:t>0], </a:t>
            </a:r>
            <a:r>
              <a:rPr lang="en-US" altLang="zh-CN" dirty="0" smtClean="0"/>
              <a:t>a[1][</a:t>
            </a:r>
            <a:r>
              <a:rPr lang="en-US" altLang="zh-CN" dirty="0"/>
              <a:t>1], </a:t>
            </a:r>
            <a:r>
              <a:rPr lang="en-US" altLang="zh-CN" dirty="0" smtClean="0"/>
              <a:t>a[1][</a:t>
            </a:r>
            <a:r>
              <a:rPr lang="en-US" altLang="zh-CN" dirty="0"/>
              <a:t>2], </a:t>
            </a:r>
            <a:r>
              <a:rPr lang="en-US" altLang="zh-CN" dirty="0" smtClean="0"/>
              <a:t>…., a[1][</a:t>
            </a:r>
            <a:r>
              <a:rPr lang="en-US" altLang="zh-CN" dirty="0"/>
              <a:t>19]</a:t>
            </a:r>
          </a:p>
          <a:p>
            <a:r>
              <a:rPr lang="en-US" altLang="zh-CN" b="1" dirty="0" smtClean="0">
                <a:solidFill>
                  <a:srgbClr val="0000FF"/>
                </a:solidFill>
              </a:rPr>
              <a:t>Row 3</a:t>
            </a:r>
            <a:r>
              <a:rPr lang="en-US" altLang="zh-CN" dirty="0" smtClean="0"/>
              <a:t>:  a[2][</a:t>
            </a:r>
            <a:r>
              <a:rPr lang="en-US" altLang="zh-CN" dirty="0"/>
              <a:t>0], </a:t>
            </a:r>
            <a:r>
              <a:rPr lang="en-US" altLang="zh-CN" dirty="0" smtClean="0"/>
              <a:t>a[2][</a:t>
            </a:r>
            <a:r>
              <a:rPr lang="en-US" altLang="zh-CN" dirty="0"/>
              <a:t>1</a:t>
            </a:r>
            <a:r>
              <a:rPr lang="en-US" altLang="zh-CN" dirty="0" smtClean="0"/>
              <a:t>],</a:t>
            </a:r>
            <a:r>
              <a:rPr lang="en-US" altLang="zh-CN" dirty="0"/>
              <a:t> </a:t>
            </a:r>
            <a:r>
              <a:rPr lang="en-US" altLang="zh-CN" dirty="0" smtClean="0"/>
              <a:t>a[2][</a:t>
            </a:r>
            <a:r>
              <a:rPr lang="en-US" altLang="zh-CN" dirty="0"/>
              <a:t>2],</a:t>
            </a:r>
            <a:r>
              <a:rPr lang="en-US" altLang="zh-CN" dirty="0" smtClean="0"/>
              <a:t> </a:t>
            </a:r>
            <a:r>
              <a:rPr lang="en-US" altLang="zh-CN" dirty="0"/>
              <a:t>…., </a:t>
            </a:r>
            <a:r>
              <a:rPr lang="en-US" altLang="zh-CN" dirty="0" smtClean="0"/>
              <a:t>a[2][</a:t>
            </a:r>
            <a:r>
              <a:rPr lang="en-US" altLang="zh-CN" dirty="0"/>
              <a:t>19]</a:t>
            </a:r>
          </a:p>
          <a:p>
            <a:r>
              <a:rPr lang="en-US" altLang="zh-CN" b="1" dirty="0" smtClean="0">
                <a:solidFill>
                  <a:srgbClr val="0000FF"/>
                </a:solidFill>
              </a:rPr>
              <a:t>Row 4</a:t>
            </a:r>
            <a:r>
              <a:rPr lang="en-US" altLang="zh-CN" dirty="0" smtClean="0"/>
              <a:t>:  a[3][</a:t>
            </a:r>
            <a:r>
              <a:rPr lang="en-US" altLang="zh-CN" dirty="0"/>
              <a:t>0], </a:t>
            </a:r>
            <a:r>
              <a:rPr lang="en-US" altLang="zh-CN" dirty="0" smtClean="0"/>
              <a:t>a[3][</a:t>
            </a:r>
            <a:r>
              <a:rPr lang="en-US" altLang="zh-CN" dirty="0"/>
              <a:t>1], </a:t>
            </a:r>
            <a:r>
              <a:rPr lang="en-US" altLang="zh-CN" dirty="0" smtClean="0"/>
              <a:t>a[3][</a:t>
            </a:r>
            <a:r>
              <a:rPr lang="en-US" altLang="zh-CN" dirty="0"/>
              <a:t>2], </a:t>
            </a:r>
            <a:r>
              <a:rPr lang="en-US" altLang="zh-CN" dirty="0" smtClean="0"/>
              <a:t>…., a[3][</a:t>
            </a:r>
            <a:r>
              <a:rPr lang="en-US" altLang="zh-CN" dirty="0"/>
              <a:t>19</a:t>
            </a:r>
            <a:r>
              <a:rPr lang="en-US" altLang="zh-CN" dirty="0" smtClean="0"/>
              <a:t>]</a:t>
            </a:r>
          </a:p>
          <a:p>
            <a:r>
              <a:rPr lang="zh-CN" altLang="en-US" b="1" dirty="0" smtClean="0"/>
              <a:t>说明</a:t>
            </a:r>
            <a:r>
              <a:rPr lang="en-US" altLang="zh-CN" dirty="0" smtClean="0"/>
              <a:t>: </a:t>
            </a:r>
            <a:r>
              <a:rPr lang="zh-CN" altLang="en-US" dirty="0" smtClean="0"/>
              <a:t>每个元素 </a:t>
            </a:r>
            <a:r>
              <a:rPr lang="en-US" altLang="zh-CN" dirty="0" smtClean="0"/>
              <a:t>a[</a:t>
            </a:r>
            <a:r>
              <a:rPr lang="en-US" altLang="zh-CN" dirty="0" err="1" smtClean="0"/>
              <a:t>i</a:t>
            </a:r>
            <a:r>
              <a:rPr lang="en-US" altLang="zh-CN" dirty="0" smtClean="0"/>
              <a:t>][j] </a:t>
            </a:r>
            <a:r>
              <a:rPr lang="zh-CN" altLang="en-US" dirty="0" smtClean="0"/>
              <a:t>都相当于一个 </a:t>
            </a:r>
            <a:r>
              <a:rPr lang="en-US" altLang="zh-CN" dirty="0" err="1" smtClean="0">
                <a:solidFill>
                  <a:srgbClr val="0000FF"/>
                </a:solidFill>
              </a:rPr>
              <a:t>int</a:t>
            </a:r>
            <a:r>
              <a:rPr lang="en-US" altLang="zh-CN" dirty="0" smtClean="0"/>
              <a:t> </a:t>
            </a:r>
            <a:r>
              <a:rPr lang="zh-CN" altLang="en-US" dirty="0" smtClean="0"/>
              <a:t>类型的变量。</a:t>
            </a:r>
            <a:endParaRPr lang="en-US" altLang="zh-CN"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29678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1" dur="500"/>
                                        <p:tgtEl>
                                          <p:spTgt spid="2">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4" dur="500"/>
                                        <p:tgtEl>
                                          <p:spTgt spid="2">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数组</a:t>
            </a:r>
            <a:r>
              <a:rPr lang="en-US" altLang="zh-CN" sz="2800" b="1" dirty="0" smtClean="0"/>
              <a:t>:</a:t>
            </a:r>
          </a:p>
          <a:p>
            <a:pPr>
              <a:spcAft>
                <a:spcPts val="2400"/>
              </a:spcAft>
            </a:pPr>
            <a:r>
              <a:rPr lang="zh-CN" altLang="en-US" b="1" dirty="0" smtClean="0">
                <a:solidFill>
                  <a:srgbClr val="FF0000"/>
                </a:solidFill>
              </a:rPr>
              <a:t>数组</a:t>
            </a:r>
            <a:r>
              <a:rPr lang="en-US" altLang="zh-CN" dirty="0" smtClean="0"/>
              <a:t> </a:t>
            </a:r>
            <a:r>
              <a:rPr lang="zh-CN" altLang="en-US" dirty="0" smtClean="0"/>
              <a:t>是一个由</a:t>
            </a:r>
            <a:r>
              <a:rPr lang="zh-CN" altLang="en-US" b="1" dirty="0" smtClean="0">
                <a:solidFill>
                  <a:srgbClr val="0000FF"/>
                </a:solidFill>
              </a:rPr>
              <a:t>一组相同类型的无名对象</a:t>
            </a:r>
            <a:r>
              <a:rPr lang="en-US" altLang="zh-CN" dirty="0" smtClean="0"/>
              <a:t>, </a:t>
            </a:r>
            <a:r>
              <a:rPr lang="zh-CN" altLang="en-US" dirty="0" smtClean="0"/>
              <a:t>按着一定顺序组合在一起</a:t>
            </a:r>
            <a:r>
              <a:rPr lang="en-US" altLang="zh-CN" dirty="0" smtClean="0"/>
              <a:t>, </a:t>
            </a:r>
            <a:r>
              <a:rPr lang="zh-CN" altLang="en-US" dirty="0" smtClean="0"/>
              <a:t>并在内存中进行</a:t>
            </a:r>
            <a:r>
              <a:rPr lang="zh-CN" altLang="en-US" b="1" dirty="0" smtClean="0">
                <a:solidFill>
                  <a:srgbClr val="0000FF"/>
                </a:solidFill>
              </a:rPr>
              <a:t>连续存储</a:t>
            </a:r>
            <a:r>
              <a:rPr lang="zh-CN" altLang="en-US" dirty="0" smtClean="0"/>
              <a:t>的数据类型。</a:t>
            </a:r>
            <a:endParaRPr lang="en-US" altLang="zh-CN" dirty="0" smtClean="0"/>
          </a:p>
          <a:p>
            <a:pPr>
              <a:spcAft>
                <a:spcPts val="2400"/>
              </a:spcAft>
            </a:pPr>
            <a:endParaRPr lang="en-US" altLang="zh-CN" dirty="0"/>
          </a:p>
          <a:p>
            <a:r>
              <a:rPr lang="zh-CN" altLang="en-US" sz="2800" b="1" dirty="0" smtClean="0"/>
              <a:t>分类</a:t>
            </a:r>
            <a:r>
              <a:rPr lang="en-US" altLang="zh-CN" sz="2800" b="1" dirty="0" smtClean="0"/>
              <a:t>:</a:t>
            </a:r>
          </a:p>
          <a:p>
            <a:pPr marL="342900" indent="-342900">
              <a:buFont typeface="Arial" panose="020B0604020202020204" pitchFamily="34" charset="0"/>
              <a:buChar char="•"/>
            </a:pPr>
            <a:r>
              <a:rPr lang="zh-CN" altLang="en-US" dirty="0" smtClean="0"/>
              <a:t>一维数组</a:t>
            </a:r>
            <a:endParaRPr lang="en-US" altLang="zh-CN" dirty="0" smtClean="0"/>
          </a:p>
          <a:p>
            <a:pPr marL="342900" indent="-342900">
              <a:buFont typeface="Arial" panose="020B0604020202020204" pitchFamily="34" charset="0"/>
              <a:buChar char="•"/>
            </a:pPr>
            <a:r>
              <a:rPr lang="zh-CN" altLang="en-US" dirty="0" smtClean="0"/>
              <a:t>二维数组</a:t>
            </a:r>
            <a:endParaRPr lang="en-US" altLang="zh-CN" dirty="0" smtClean="0"/>
          </a:p>
          <a:p>
            <a:pPr marL="342900" indent="-342900">
              <a:buFont typeface="Arial" panose="020B0604020202020204" pitchFamily="34" charset="0"/>
              <a:buChar char="•"/>
            </a:pPr>
            <a:r>
              <a:rPr lang="zh-CN" altLang="en-US" dirty="0" smtClean="0"/>
              <a:t>多维数组</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grpSp>
        <p:nvGrpSpPr>
          <p:cNvPr id="4" name="组合 3"/>
          <p:cNvGrpSpPr/>
          <p:nvPr/>
        </p:nvGrpSpPr>
        <p:grpSpPr>
          <a:xfrm>
            <a:off x="3598667" y="3055566"/>
            <a:ext cx="5205398" cy="3456384"/>
            <a:chOff x="3851920" y="3140968"/>
            <a:chExt cx="4554723" cy="3024336"/>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3140968"/>
              <a:ext cx="4554723" cy="3024336"/>
            </a:xfrm>
            <a:prstGeom prst="rect">
              <a:avLst/>
            </a:prstGeom>
          </p:spPr>
        </p:pic>
        <p:sp>
          <p:nvSpPr>
            <p:cNvPr id="6" name="文本框 5"/>
            <p:cNvSpPr txBox="1"/>
            <p:nvPr/>
          </p:nvSpPr>
          <p:spPr>
            <a:xfrm>
              <a:off x="6544756" y="3933056"/>
              <a:ext cx="648072" cy="461665"/>
            </a:xfrm>
            <a:prstGeom prst="rect">
              <a:avLst/>
            </a:prstGeom>
            <a:noFill/>
          </p:spPr>
          <p:txBody>
            <a:bodyPr wrap="square" rtlCol="0">
              <a:spAutoFit/>
            </a:bodyPr>
            <a:lstStyle/>
            <a:p>
              <a:r>
                <a:rPr lang="en-US" altLang="zh-CN" sz="2400" b="1" dirty="0" smtClean="0">
                  <a:solidFill>
                    <a:srgbClr val="FF0000"/>
                  </a:solidFill>
                </a:rPr>
                <a:t>int</a:t>
              </a:r>
              <a:endParaRPr lang="zh-CN" altLang="en-US" sz="2400" b="1" dirty="0">
                <a:solidFill>
                  <a:srgbClr val="FF0000"/>
                </a:solidFill>
              </a:endParaRPr>
            </a:p>
          </p:txBody>
        </p:sp>
        <p:sp>
          <p:nvSpPr>
            <p:cNvPr id="7" name="文本框 6"/>
            <p:cNvSpPr txBox="1"/>
            <p:nvPr/>
          </p:nvSpPr>
          <p:spPr>
            <a:xfrm>
              <a:off x="5436096" y="3933056"/>
              <a:ext cx="539023" cy="400110"/>
            </a:xfrm>
            <a:prstGeom prst="rect">
              <a:avLst/>
            </a:prstGeom>
            <a:noFill/>
          </p:spPr>
          <p:txBody>
            <a:bodyPr wrap="square" rtlCol="0">
              <a:spAutoFit/>
            </a:bodyPr>
            <a:lstStyle/>
            <a:p>
              <a:r>
                <a:rPr lang="en-US" altLang="zh-CN" sz="2000" b="1" dirty="0" smtClean="0">
                  <a:solidFill>
                    <a:srgbClr val="FF0000"/>
                  </a:solidFill>
                </a:rPr>
                <a:t>int</a:t>
              </a:r>
              <a:endParaRPr lang="zh-CN" altLang="en-US" sz="2000" b="1" dirty="0">
                <a:solidFill>
                  <a:srgbClr val="FF0000"/>
                </a:solidFill>
              </a:endParaRPr>
            </a:p>
          </p:txBody>
        </p:sp>
        <p:sp>
          <p:nvSpPr>
            <p:cNvPr id="8" name="文本框 7"/>
            <p:cNvSpPr txBox="1"/>
            <p:nvPr/>
          </p:nvSpPr>
          <p:spPr>
            <a:xfrm>
              <a:off x="4912989" y="3906324"/>
              <a:ext cx="539023" cy="369332"/>
            </a:xfrm>
            <a:prstGeom prst="rect">
              <a:avLst/>
            </a:prstGeom>
            <a:noFill/>
          </p:spPr>
          <p:txBody>
            <a:bodyPr wrap="square" rtlCol="0">
              <a:spAutoFit/>
            </a:bodyPr>
            <a:lstStyle/>
            <a:p>
              <a:r>
                <a:rPr lang="en-US" altLang="zh-CN" b="1" dirty="0" smtClean="0">
                  <a:solidFill>
                    <a:srgbClr val="FF0000"/>
                  </a:solidFill>
                </a:rPr>
                <a:t>int</a:t>
              </a:r>
              <a:endParaRPr lang="zh-CN" altLang="en-US" b="1" dirty="0">
                <a:solidFill>
                  <a:srgbClr val="FF0000"/>
                </a:solidFill>
              </a:endParaRPr>
            </a:p>
          </p:txBody>
        </p:sp>
        <p:sp>
          <p:nvSpPr>
            <p:cNvPr id="9" name="文本框 8"/>
            <p:cNvSpPr txBox="1"/>
            <p:nvPr/>
          </p:nvSpPr>
          <p:spPr>
            <a:xfrm>
              <a:off x="4551215" y="3906324"/>
              <a:ext cx="539023" cy="307777"/>
            </a:xfrm>
            <a:prstGeom prst="rect">
              <a:avLst/>
            </a:prstGeom>
            <a:noFill/>
          </p:spPr>
          <p:txBody>
            <a:bodyPr wrap="square" rtlCol="0">
              <a:spAutoFit/>
            </a:bodyPr>
            <a:lstStyle/>
            <a:p>
              <a:r>
                <a:rPr lang="en-US" altLang="zh-CN" sz="1400" b="1" dirty="0" smtClean="0">
                  <a:solidFill>
                    <a:srgbClr val="FF0000"/>
                  </a:solidFill>
                </a:rPr>
                <a:t>int</a:t>
              </a:r>
              <a:endParaRPr lang="zh-CN" altLang="en-US" sz="1400" b="1" dirty="0">
                <a:solidFill>
                  <a:srgbClr val="FF0000"/>
                </a:solidFill>
              </a:endParaRPr>
            </a:p>
          </p:txBody>
        </p:sp>
      </p:grpSp>
    </p:spTree>
    <p:extLst>
      <p:ext uri="{BB962C8B-B14F-4D97-AF65-F5344CB8AC3E}">
        <p14:creationId xmlns:p14="http://schemas.microsoft.com/office/powerpoint/2010/main" val="80909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832648"/>
          </a:xfrm>
        </p:spPr>
        <p:txBody>
          <a:bodyPr>
            <a:normAutofit/>
          </a:bodyPr>
          <a:lstStyle/>
          <a:p>
            <a:r>
              <a:rPr lang="zh-CN" altLang="en-US" b="1" dirty="0" smtClean="0"/>
              <a:t>例如</a:t>
            </a:r>
            <a:r>
              <a:rPr lang="en-US" altLang="zh-CN" b="1" dirty="0" smtClean="0"/>
              <a:t>:</a:t>
            </a:r>
          </a:p>
          <a:p>
            <a:pPr indent="358775"/>
            <a:r>
              <a:rPr lang="en-US" altLang="zh-CN" dirty="0" err="1" smtClean="0">
                <a:solidFill>
                  <a:srgbClr val="0000FF"/>
                </a:solidFill>
              </a:rPr>
              <a:t>int</a:t>
            </a:r>
            <a:r>
              <a:rPr lang="en-US" altLang="zh-CN" dirty="0" smtClean="0"/>
              <a:t> </a:t>
            </a:r>
            <a:r>
              <a:rPr lang="en-US" altLang="zh-CN" dirty="0" err="1"/>
              <a:t>num</a:t>
            </a:r>
            <a:r>
              <a:rPr lang="en-US" altLang="zh-CN" dirty="0"/>
              <a:t>[10</a:t>
            </a:r>
            <a:r>
              <a:rPr lang="en-US" altLang="zh-CN" dirty="0" smtClean="0"/>
              <a:t>][20];         </a:t>
            </a:r>
            <a:r>
              <a:rPr lang="en-US" altLang="zh-CN" dirty="0">
                <a:solidFill>
                  <a:srgbClr val="00B050"/>
                </a:solidFill>
              </a:rPr>
              <a:t>// </a:t>
            </a:r>
            <a:r>
              <a:rPr lang="en-US" altLang="zh-CN" dirty="0" err="1" smtClean="0">
                <a:solidFill>
                  <a:srgbClr val="00B050"/>
                </a:solidFill>
              </a:rPr>
              <a:t>int</a:t>
            </a:r>
            <a:r>
              <a:rPr lang="en-US" altLang="zh-CN" dirty="0" smtClean="0">
                <a:solidFill>
                  <a:srgbClr val="00B050"/>
                </a:solidFill>
              </a:rPr>
              <a:t> </a:t>
            </a:r>
            <a:r>
              <a:rPr lang="zh-CN" altLang="en-US" dirty="0" smtClean="0">
                <a:solidFill>
                  <a:srgbClr val="00B050"/>
                </a:solidFill>
              </a:rPr>
              <a:t>类型的二维数组</a:t>
            </a:r>
            <a:endParaRPr lang="en-US" altLang="zh-CN" dirty="0">
              <a:solidFill>
                <a:srgbClr val="00B050"/>
              </a:solidFill>
            </a:endParaRPr>
          </a:p>
          <a:p>
            <a:r>
              <a:rPr lang="zh-CN" altLang="en-US" b="1" dirty="0" smtClean="0"/>
              <a:t>赋值</a:t>
            </a:r>
            <a:r>
              <a:rPr lang="en-US" altLang="zh-CN" b="1" dirty="0" smtClean="0"/>
              <a:t>:</a:t>
            </a:r>
            <a:endParaRPr lang="en-US" altLang="zh-CN" b="1" dirty="0"/>
          </a:p>
          <a:p>
            <a:pPr indent="358775">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a:t>
            </a:r>
          </a:p>
          <a:p>
            <a:pPr indent="717550">
              <a:lnSpc>
                <a:spcPct val="100000"/>
              </a:lnSpc>
              <a:spcBef>
                <a:spcPts val="0"/>
              </a:spcBef>
            </a:pPr>
            <a:r>
              <a:rPr lang="en-US" altLang="zh-CN" dirty="0" smtClean="0">
                <a:solidFill>
                  <a:srgbClr val="0000FF"/>
                </a:solidFill>
              </a:rPr>
              <a:t>for</a:t>
            </a:r>
            <a:r>
              <a:rPr lang="en-US" altLang="zh-CN" dirty="0" smtClean="0"/>
              <a:t>(</a:t>
            </a:r>
            <a:r>
              <a:rPr lang="en-US" altLang="zh-CN" dirty="0" err="1" smtClean="0">
                <a:solidFill>
                  <a:srgbClr val="0000FF"/>
                </a:solidFill>
              </a:rPr>
              <a:t>int</a:t>
            </a:r>
            <a:r>
              <a:rPr lang="en-US" altLang="zh-CN" dirty="0" smtClean="0">
                <a:solidFill>
                  <a:srgbClr val="0000FF"/>
                </a:solidFill>
              </a:rPr>
              <a:t> </a:t>
            </a:r>
            <a:r>
              <a:rPr lang="en-US" altLang="zh-CN" dirty="0" smtClean="0"/>
              <a:t>j=0</a:t>
            </a:r>
            <a:r>
              <a:rPr lang="en-US" altLang="zh-CN" dirty="0"/>
              <a:t>; </a:t>
            </a:r>
            <a:r>
              <a:rPr lang="en-US" altLang="zh-CN" dirty="0" smtClean="0"/>
              <a:t>j&lt;20</a:t>
            </a:r>
            <a:r>
              <a:rPr lang="en-US" altLang="zh-CN" dirty="0"/>
              <a:t>; </a:t>
            </a:r>
            <a:r>
              <a:rPr lang="en-US" altLang="zh-CN" dirty="0" smtClean="0"/>
              <a:t>++j)</a:t>
            </a:r>
            <a:endParaRPr lang="en-US" altLang="zh-CN" dirty="0"/>
          </a:p>
          <a:p>
            <a:pPr indent="1076325">
              <a:lnSpc>
                <a:spcPct val="100000"/>
              </a:lnSpc>
              <a:spcBef>
                <a:spcPts val="0"/>
              </a:spcBef>
              <a:spcAft>
                <a:spcPts val="1200"/>
              </a:spcAft>
            </a:pPr>
            <a:r>
              <a:rPr lang="en-US" altLang="zh-CN" dirty="0" err="1"/>
              <a:t>num</a:t>
            </a:r>
            <a:r>
              <a:rPr lang="en-US" altLang="zh-CN" dirty="0"/>
              <a:t>[</a:t>
            </a:r>
            <a:r>
              <a:rPr lang="en-US" altLang="zh-CN" dirty="0" err="1"/>
              <a:t>i</a:t>
            </a:r>
            <a:r>
              <a:rPr lang="en-US" altLang="zh-CN" dirty="0" smtClean="0"/>
              <a:t>][j] </a:t>
            </a:r>
            <a:r>
              <a:rPr lang="en-US" altLang="zh-CN" dirty="0"/>
              <a:t>= </a:t>
            </a:r>
            <a:r>
              <a:rPr lang="en-US" altLang="zh-CN" dirty="0" smtClean="0"/>
              <a:t>(i+1)*(j+1);</a:t>
            </a:r>
            <a:endParaRPr lang="en-US" altLang="zh-CN" dirty="0"/>
          </a:p>
          <a:p>
            <a:pPr>
              <a:spcBef>
                <a:spcPts val="576"/>
              </a:spcBef>
            </a:pPr>
            <a:r>
              <a:rPr lang="zh-CN" altLang="en-US" b="1" dirty="0" smtClean="0"/>
              <a:t>输出</a:t>
            </a:r>
            <a:r>
              <a:rPr lang="en-US" altLang="zh-CN" b="1" dirty="0" smtClean="0"/>
              <a:t>:</a:t>
            </a:r>
            <a:endParaRPr lang="en-US" altLang="zh-CN" b="1" dirty="0"/>
          </a:p>
          <a:p>
            <a:pPr indent="358775">
              <a:lnSpc>
                <a:spcPct val="100000"/>
              </a:lnSpc>
              <a:spcBef>
                <a:spcPts val="0"/>
              </a:spcBef>
            </a:pPr>
            <a:r>
              <a:rPr lang="en-US" altLang="zh-CN" dirty="0">
                <a:solidFill>
                  <a:srgbClr val="0000FF"/>
                </a:solidFill>
              </a:rPr>
              <a:t>for</a:t>
            </a:r>
            <a:r>
              <a:rPr lang="en-US" altLang="zh-CN" dirty="0"/>
              <a:t>(</a:t>
            </a:r>
            <a:r>
              <a:rPr lang="en-US" altLang="zh-CN" dirty="0" err="1">
                <a:solidFill>
                  <a:srgbClr val="0000FF"/>
                </a:solidFill>
              </a:rPr>
              <a:t>int</a:t>
            </a:r>
            <a:r>
              <a:rPr lang="en-US" altLang="zh-CN" dirty="0"/>
              <a:t> </a:t>
            </a:r>
            <a:r>
              <a:rPr lang="en-US" altLang="zh-CN" dirty="0" err="1"/>
              <a:t>i</a:t>
            </a:r>
            <a:r>
              <a:rPr lang="en-US" altLang="zh-CN" dirty="0"/>
              <a:t>=0; </a:t>
            </a:r>
            <a:r>
              <a:rPr lang="en-US" altLang="zh-CN" dirty="0" err="1"/>
              <a:t>i</a:t>
            </a:r>
            <a:r>
              <a:rPr lang="en-US" altLang="zh-CN" dirty="0"/>
              <a:t>&lt;10; ++</a:t>
            </a:r>
            <a:r>
              <a:rPr lang="en-US" altLang="zh-CN" dirty="0" err="1"/>
              <a:t>i</a:t>
            </a:r>
            <a:r>
              <a:rPr lang="en-US" altLang="zh-CN" dirty="0" smtClean="0"/>
              <a:t>)</a:t>
            </a:r>
          </a:p>
          <a:p>
            <a:pPr indent="358775">
              <a:lnSpc>
                <a:spcPct val="100000"/>
              </a:lnSpc>
              <a:spcBef>
                <a:spcPts val="0"/>
              </a:spcBef>
            </a:pPr>
            <a:r>
              <a:rPr lang="en-US" altLang="zh-CN" dirty="0"/>
              <a:t>{</a:t>
            </a:r>
          </a:p>
          <a:p>
            <a:pPr indent="717550">
              <a:lnSpc>
                <a:spcPct val="100000"/>
              </a:lnSpc>
              <a:spcBef>
                <a:spcPts val="0"/>
              </a:spcBef>
            </a:pPr>
            <a:r>
              <a:rPr lang="en-US" altLang="zh-CN" dirty="0">
                <a:solidFill>
                  <a:srgbClr val="0000FF"/>
                </a:solidFill>
              </a:rPr>
              <a:t>for</a:t>
            </a:r>
            <a:r>
              <a:rPr lang="en-US" altLang="zh-CN" dirty="0"/>
              <a:t>(</a:t>
            </a:r>
            <a:r>
              <a:rPr lang="en-US" altLang="zh-CN" dirty="0" err="1">
                <a:solidFill>
                  <a:srgbClr val="0000FF"/>
                </a:solidFill>
              </a:rPr>
              <a:t>int</a:t>
            </a:r>
            <a:r>
              <a:rPr lang="en-US" altLang="zh-CN" dirty="0">
                <a:solidFill>
                  <a:srgbClr val="0000FF"/>
                </a:solidFill>
              </a:rPr>
              <a:t> </a:t>
            </a:r>
            <a:r>
              <a:rPr lang="en-US" altLang="zh-CN" dirty="0"/>
              <a:t>j=0; j&lt;20; ++j)</a:t>
            </a:r>
          </a:p>
          <a:p>
            <a:pPr indent="1076325">
              <a:lnSpc>
                <a:spcPct val="100000"/>
              </a:lnSpc>
              <a:spcBef>
                <a:spcPts val="0"/>
              </a:spcBef>
            </a:pPr>
            <a:r>
              <a:rPr lang="en-US" altLang="zh-CN" dirty="0" err="1" smtClean="0"/>
              <a:t>cout</a:t>
            </a:r>
            <a:r>
              <a:rPr lang="en-US" altLang="zh-CN" dirty="0" smtClean="0"/>
              <a:t>&lt;&lt;</a:t>
            </a:r>
            <a:r>
              <a:rPr lang="en-US" altLang="zh-CN" dirty="0" err="1" smtClean="0"/>
              <a:t>num</a:t>
            </a:r>
            <a:r>
              <a:rPr lang="en-US" altLang="zh-CN" dirty="0" smtClean="0"/>
              <a:t>[</a:t>
            </a:r>
            <a:r>
              <a:rPr lang="en-US" altLang="zh-CN" dirty="0" err="1" smtClean="0"/>
              <a:t>i</a:t>
            </a:r>
            <a:r>
              <a:rPr lang="en-US" altLang="zh-CN" dirty="0"/>
              <a:t>][j</a:t>
            </a:r>
            <a:r>
              <a:rPr lang="en-US" altLang="zh-CN" dirty="0" smtClean="0"/>
              <a:t>]&lt;&lt;</a:t>
            </a:r>
            <a:r>
              <a:rPr lang="en-US" altLang="zh-CN" dirty="0" smtClean="0">
                <a:solidFill>
                  <a:schemeClr val="accent6">
                    <a:lumMod val="75000"/>
                  </a:schemeClr>
                </a:solidFill>
              </a:rPr>
              <a:t>‘\t’</a:t>
            </a:r>
            <a:r>
              <a:rPr lang="en-US" altLang="zh-CN" dirty="0" smtClean="0"/>
              <a:t>;</a:t>
            </a:r>
            <a:endParaRPr lang="en-US" altLang="zh-CN" dirty="0"/>
          </a:p>
          <a:p>
            <a:pPr indent="720725">
              <a:lnSpc>
                <a:spcPct val="100000"/>
              </a:lnSpc>
              <a:spcBef>
                <a:spcPts val="0"/>
              </a:spcBef>
            </a:pPr>
            <a:r>
              <a:rPr lang="en-US" altLang="zh-CN" dirty="0" err="1" smtClean="0"/>
              <a:t>cout</a:t>
            </a:r>
            <a:r>
              <a:rPr lang="en-US" altLang="zh-CN" dirty="0"/>
              <a:t>&lt;&lt;</a:t>
            </a:r>
            <a:r>
              <a:rPr lang="en-US" altLang="zh-CN" dirty="0" err="1"/>
              <a:t>endl</a:t>
            </a:r>
            <a:r>
              <a:rPr lang="en-US" altLang="zh-CN" dirty="0" smtClean="0"/>
              <a:t>;</a:t>
            </a:r>
          </a:p>
          <a:p>
            <a:pPr indent="358775">
              <a:lnSpc>
                <a:spcPct val="100000"/>
              </a:lnSpc>
              <a:spcBef>
                <a:spcPts val="0"/>
              </a:spcBef>
            </a:pPr>
            <a:r>
              <a:rPr lang="en-US" altLang="zh-CN" dirty="0"/>
              <a:t>}</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
        <p:nvSpPr>
          <p:cNvPr id="5" name="矩形 4"/>
          <p:cNvSpPr/>
          <p:nvPr/>
        </p:nvSpPr>
        <p:spPr>
          <a:xfrm>
            <a:off x="4464496" y="4077072"/>
            <a:ext cx="4463988" cy="20882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说明</a:t>
            </a:r>
            <a:r>
              <a:rPr lang="en-US" altLang="zh-CN" sz="2400" b="1"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通常利用</a:t>
            </a:r>
            <a:r>
              <a:rPr lang="zh-CN" altLang="en-US" sz="2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双重循环</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来操作二维数组的元素</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其中</a:t>
            </a:r>
            <a:r>
              <a:rPr lang="en-US" altLang="zh-CN"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u="sng"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外重循环对应二维数组的第一维</a:t>
            </a:r>
            <a:r>
              <a:rPr lang="en-US" altLang="zh-CN" sz="2400" u="sng"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u="sng"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内重循环对应二维数组的第二维</a:t>
            </a:r>
            <a:r>
              <a:rPr lang="zh-CN" altLang="en-US" sz="2400"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p:cNvSpPr/>
          <p:nvPr/>
        </p:nvSpPr>
        <p:spPr>
          <a:xfrm>
            <a:off x="4464496" y="1988840"/>
            <a:ext cx="4572000" cy="1569660"/>
          </a:xfrm>
          <a:prstGeom prst="rect">
            <a:avLst/>
          </a:prstGeom>
        </p:spPr>
        <p:txBody>
          <a:bodyPr>
            <a:spAutoFit/>
          </a:bodyPr>
          <a:lstStyle/>
          <a:p>
            <a:pPr>
              <a:spcBef>
                <a:spcPts val="576"/>
              </a:spcBef>
            </a:pPr>
            <a:r>
              <a:rPr lang="zh-CN" altLang="en-US" sz="2400" b="1" dirty="0" smtClean="0">
                <a:latin typeface="微软雅黑" panose="020B0503020204020204" pitchFamily="34" charset="-122"/>
                <a:ea typeface="微软雅黑" panose="020B0503020204020204" pitchFamily="34" charset="-122"/>
                <a:cs typeface="Arial" panose="020B0604020202020204" pitchFamily="34" charset="0"/>
              </a:rPr>
              <a:t>输入</a:t>
            </a:r>
            <a:r>
              <a:rPr lang="en-US" altLang="zh-CN" sz="2400" b="1" dirty="0" smtClean="0">
                <a:latin typeface="Arial" panose="020B0604020202020204" pitchFamily="34" charset="0"/>
                <a:cs typeface="Arial" panose="020B0604020202020204" pitchFamily="34" charset="0"/>
              </a:rPr>
              <a:t>:</a:t>
            </a:r>
            <a:endParaRPr lang="en-US" altLang="zh-CN" sz="2400" b="1" dirty="0">
              <a:latin typeface="Arial" panose="020B0604020202020204" pitchFamily="34" charset="0"/>
              <a:cs typeface="Arial" panose="020B0604020202020204" pitchFamily="34" charset="0"/>
            </a:endParaRPr>
          </a:p>
          <a:p>
            <a:pPr indent="358775">
              <a:lnSpc>
                <a:spcPct val="100000"/>
              </a:lnSpc>
              <a:spcBef>
                <a:spcPts val="0"/>
              </a:spcBef>
            </a:pPr>
            <a:r>
              <a:rPr lang="en-US" altLang="zh-CN" sz="2400" dirty="0">
                <a:solidFill>
                  <a:srgbClr val="0000FF"/>
                </a:solidFill>
                <a:latin typeface="Arial" panose="020B0604020202020204" pitchFamily="34" charset="0"/>
                <a:cs typeface="Arial" panose="020B0604020202020204" pitchFamily="34" charset="0"/>
              </a:rPr>
              <a:t>for</a:t>
            </a:r>
            <a:r>
              <a:rPr lang="en-US" altLang="zh-CN" sz="2400" dirty="0">
                <a:latin typeface="Arial" panose="020B0604020202020204" pitchFamily="34" charset="0"/>
                <a:cs typeface="Arial" panose="020B0604020202020204" pitchFamily="34" charset="0"/>
              </a:rPr>
              <a:t>(</a:t>
            </a:r>
            <a:r>
              <a:rPr lang="en-US" altLang="zh-CN" sz="2400" dirty="0" err="1">
                <a:solidFill>
                  <a:srgbClr val="0000FF"/>
                </a:solidFill>
                <a:latin typeface="Arial" panose="020B0604020202020204" pitchFamily="34" charset="0"/>
                <a:cs typeface="Arial" panose="020B0604020202020204" pitchFamily="34" charset="0"/>
              </a:rPr>
              <a:t>int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=0;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&lt;10;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a:t>
            </a:r>
          </a:p>
          <a:p>
            <a:pPr indent="717550">
              <a:lnSpc>
                <a:spcPct val="100000"/>
              </a:lnSpc>
              <a:spcBef>
                <a:spcPts val="0"/>
              </a:spcBef>
            </a:pPr>
            <a:r>
              <a:rPr lang="en-US" altLang="zh-CN" sz="2400" dirty="0">
                <a:solidFill>
                  <a:srgbClr val="0000FF"/>
                </a:solidFill>
                <a:latin typeface="Arial" panose="020B0604020202020204" pitchFamily="34" charset="0"/>
                <a:cs typeface="Arial" panose="020B0604020202020204" pitchFamily="34" charset="0"/>
              </a:rPr>
              <a:t>for</a:t>
            </a:r>
            <a:r>
              <a:rPr lang="en-US" altLang="zh-CN" sz="2400" dirty="0">
                <a:latin typeface="Arial" panose="020B0604020202020204" pitchFamily="34" charset="0"/>
                <a:cs typeface="Arial" panose="020B0604020202020204" pitchFamily="34" charset="0"/>
              </a:rPr>
              <a:t>(</a:t>
            </a:r>
            <a:r>
              <a:rPr lang="en-US" altLang="zh-CN" sz="2400" dirty="0" err="1">
                <a:solidFill>
                  <a:srgbClr val="0000FF"/>
                </a:solidFill>
                <a:latin typeface="Arial" panose="020B0604020202020204" pitchFamily="34" charset="0"/>
                <a:cs typeface="Arial" panose="020B0604020202020204" pitchFamily="34" charset="0"/>
              </a:rPr>
              <a:t>int</a:t>
            </a:r>
            <a:r>
              <a:rPr lang="en-US" altLang="zh-CN" sz="2400" dirty="0">
                <a:solidFill>
                  <a:srgbClr val="0000FF"/>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j=0; j&lt;20; ++j)</a:t>
            </a:r>
          </a:p>
          <a:p>
            <a:pPr indent="1076325">
              <a:lnSpc>
                <a:spcPct val="100000"/>
              </a:lnSpc>
              <a:spcBef>
                <a:spcPts val="0"/>
              </a:spcBef>
            </a:pPr>
            <a:r>
              <a:rPr lang="en-US" altLang="zh-CN" sz="2400" dirty="0" err="1">
                <a:latin typeface="Arial" panose="020B0604020202020204" pitchFamily="34" charset="0"/>
                <a:cs typeface="Arial" panose="020B0604020202020204" pitchFamily="34" charset="0"/>
              </a:rPr>
              <a:t>cin</a:t>
            </a:r>
            <a:r>
              <a:rPr lang="en-US" altLang="zh-CN" sz="2400" dirty="0">
                <a:latin typeface="Arial" panose="020B0604020202020204" pitchFamily="34" charset="0"/>
                <a:cs typeface="Arial" panose="020B0604020202020204" pitchFamily="34" charset="0"/>
              </a:rPr>
              <a:t>&gt;&gt;</a:t>
            </a:r>
            <a:r>
              <a:rPr lang="en-US" altLang="zh-CN" sz="2400" dirty="0" err="1">
                <a:latin typeface="Arial" panose="020B0604020202020204" pitchFamily="34" charset="0"/>
                <a:cs typeface="Arial" panose="020B0604020202020204" pitchFamily="34" charset="0"/>
              </a:rPr>
              <a:t>num</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][j];</a:t>
            </a:r>
          </a:p>
        </p:txBody>
      </p:sp>
    </p:spTree>
    <p:extLst>
      <p:ext uri="{BB962C8B-B14F-4D97-AF65-F5344CB8AC3E}">
        <p14:creationId xmlns:p14="http://schemas.microsoft.com/office/powerpoint/2010/main" val="19391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9" dur="500"/>
                                        <p:tgtEl>
                                          <p:spTgt spid="2">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5" dur="500"/>
                                        <p:tgtEl>
                                          <p:spTgt spid="2">
                                            <p:txEl>
                                              <p:pRg st="9" end="9"/>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8" dur="500"/>
                                        <p:tgtEl>
                                          <p:spTgt spid="2">
                                            <p:txEl>
                                              <p:pRg st="10" end="10"/>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41" dur="500"/>
                                        <p:tgtEl>
                                          <p:spTgt spid="2">
                                            <p:txEl>
                                              <p:pRg st="11" end="11"/>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4" dur="500"/>
                                        <p:tgtEl>
                                          <p:spTgt spid="2">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randombar(horizontal)">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712968" cy="5949279"/>
          </a:xfrm>
        </p:spPr>
        <p:txBody>
          <a:bodyPr>
            <a:normAutofit/>
          </a:bodyPr>
          <a:lstStyle/>
          <a:p>
            <a:r>
              <a:rPr lang="zh-CN" altLang="en-US" sz="2800" b="1" dirty="0" smtClean="0"/>
              <a:t>二维数组元素初始化</a:t>
            </a:r>
            <a:endParaRPr lang="en-US" altLang="zh-CN" sz="2800" b="1" dirty="0" smtClean="0"/>
          </a:p>
          <a:p>
            <a:pPr marL="342900" indent="-342900">
              <a:lnSpc>
                <a:spcPct val="100000"/>
              </a:lnSpc>
              <a:buFont typeface="Wingdings" panose="05000000000000000000" pitchFamily="2" charset="2"/>
              <a:buChar char="Ø"/>
            </a:pPr>
            <a:r>
              <a:rPr lang="zh-CN" altLang="en-US" b="1" dirty="0" smtClean="0"/>
              <a:t>形式 </a:t>
            </a:r>
            <a:r>
              <a:rPr lang="en-US" altLang="zh-CN" b="1" dirty="0" smtClean="0"/>
              <a:t>1: </a:t>
            </a:r>
            <a:r>
              <a:rPr lang="zh-CN" altLang="en-US" b="1" dirty="0" smtClean="0"/>
              <a:t>逐个元素初始化</a:t>
            </a:r>
            <a:endParaRPr lang="en-US" altLang="zh-CN" b="1" dirty="0" smtClean="0"/>
          </a:p>
          <a:p>
            <a:r>
              <a:rPr lang="en-US" altLang="zh-CN" b="1" dirty="0" smtClean="0">
                <a:solidFill>
                  <a:srgbClr val="0000FF"/>
                </a:solidFill>
              </a:rPr>
              <a:t>type</a:t>
            </a:r>
            <a:r>
              <a:rPr lang="en-US" altLang="zh-CN" dirty="0" smtClean="0"/>
              <a:t> name</a:t>
            </a:r>
            <a:r>
              <a:rPr lang="en-US" altLang="zh-CN" b="1" dirty="0" smtClean="0">
                <a:solidFill>
                  <a:srgbClr val="FF0000"/>
                </a:solidFill>
              </a:rPr>
              <a:t>[</a:t>
            </a:r>
            <a:r>
              <a:rPr lang="en-US" altLang="zh-CN" dirty="0" smtClean="0">
                <a:solidFill>
                  <a:srgbClr val="FF3399"/>
                </a:solidFill>
              </a:rPr>
              <a:t>const_expr1</a:t>
            </a:r>
            <a:r>
              <a:rPr lang="en-US" altLang="zh-CN" b="1" dirty="0" smtClean="0">
                <a:solidFill>
                  <a:srgbClr val="FF0000"/>
                </a:solidFill>
              </a:rPr>
              <a:t>][</a:t>
            </a:r>
            <a:r>
              <a:rPr lang="en-US" altLang="zh-CN" dirty="0" smtClean="0">
                <a:solidFill>
                  <a:srgbClr val="FF3399"/>
                </a:solidFill>
              </a:rPr>
              <a:t>const_expr2</a:t>
            </a:r>
            <a:r>
              <a:rPr lang="en-US" altLang="zh-CN" b="1" dirty="0" smtClean="0">
                <a:solidFill>
                  <a:srgbClr val="FF0000"/>
                </a:solidFill>
              </a:rPr>
              <a:t>]</a:t>
            </a:r>
            <a:r>
              <a:rPr lang="en-US" altLang="zh-CN" b="1" dirty="0" smtClean="0">
                <a:solidFill>
                  <a:srgbClr val="0000FF"/>
                </a:solidFill>
              </a:rPr>
              <a:t>=</a:t>
            </a:r>
            <a:r>
              <a:rPr lang="en-US" altLang="zh-CN" b="1" dirty="0" smtClean="0">
                <a:solidFill>
                  <a:srgbClr val="FF0000"/>
                </a:solidFill>
              </a:rPr>
              <a:t>{</a:t>
            </a:r>
            <a:r>
              <a:rPr lang="en-US" altLang="zh-CN" dirty="0">
                <a:solidFill>
                  <a:srgbClr val="0000FF"/>
                </a:solidFill>
              </a:rPr>
              <a:t>cValue</a:t>
            </a:r>
            <a:r>
              <a:rPr lang="en-US" altLang="zh-CN" dirty="0">
                <a:solidFill>
                  <a:srgbClr val="FF0000"/>
                </a:solidFill>
              </a:rPr>
              <a:t>1</a:t>
            </a:r>
            <a:r>
              <a:rPr lang="en-US" altLang="zh-CN" b="1" dirty="0"/>
              <a:t>,</a:t>
            </a:r>
            <a:r>
              <a:rPr lang="en-US" altLang="zh-CN" dirty="0"/>
              <a:t> …</a:t>
            </a:r>
            <a:r>
              <a:rPr lang="en-US" altLang="zh-CN" b="1" dirty="0"/>
              <a:t>,</a:t>
            </a:r>
            <a:r>
              <a:rPr lang="en-US" altLang="zh-CN" dirty="0"/>
              <a:t> </a:t>
            </a:r>
            <a:r>
              <a:rPr lang="en-US" altLang="zh-CN" dirty="0" err="1">
                <a:solidFill>
                  <a:srgbClr val="0000FF"/>
                </a:solidFill>
              </a:rPr>
              <a:t>cValue</a:t>
            </a:r>
            <a:r>
              <a:rPr lang="en-US" altLang="zh-CN" i="1" dirty="0" err="1">
                <a:solidFill>
                  <a:srgbClr val="FF0000"/>
                </a:solidFill>
              </a:rPr>
              <a:t>n</a:t>
            </a:r>
            <a:r>
              <a:rPr lang="en-US" altLang="zh-CN" b="1" dirty="0">
                <a:solidFill>
                  <a:srgbClr val="FF0000"/>
                </a:solidFill>
              </a:rPr>
              <a:t>}</a:t>
            </a:r>
            <a:r>
              <a:rPr lang="en-US" altLang="zh-CN" dirty="0"/>
              <a:t>;</a:t>
            </a:r>
          </a:p>
          <a:p>
            <a:pPr>
              <a:lnSpc>
                <a:spcPct val="100000"/>
              </a:lnSpc>
            </a:pPr>
            <a:r>
              <a:rPr lang="zh-CN" altLang="en-US" b="1" dirty="0" smtClean="0"/>
              <a:t>说明</a:t>
            </a:r>
            <a:r>
              <a:rPr lang="en-US" altLang="zh-CN" b="1" dirty="0" smtClean="0"/>
              <a:t>: </a:t>
            </a:r>
            <a:r>
              <a:rPr lang="zh-CN" altLang="en-US" dirty="0" smtClean="0"/>
              <a:t>在定义二维数组的同时</a:t>
            </a:r>
            <a:r>
              <a:rPr lang="en-US" altLang="zh-CN" dirty="0" smtClean="0"/>
              <a:t>, </a:t>
            </a:r>
            <a:r>
              <a:rPr lang="zh-CN" altLang="en-US" dirty="0" smtClean="0"/>
              <a:t>可以为二维数组的元素提供一个</a:t>
            </a:r>
            <a:r>
              <a:rPr lang="zh-CN" altLang="en-US" b="1" dirty="0" smtClean="0">
                <a:solidFill>
                  <a:srgbClr val="FF0000"/>
                </a:solidFill>
              </a:rPr>
              <a:t>初始值</a:t>
            </a:r>
            <a:r>
              <a:rPr lang="zh-CN" altLang="en-US" dirty="0" smtClean="0"/>
              <a:t>。初始值放在</a:t>
            </a:r>
            <a:r>
              <a:rPr lang="zh-CN" altLang="en-US" b="1" dirty="0" smtClean="0">
                <a:solidFill>
                  <a:srgbClr val="FF0000"/>
                </a:solidFill>
              </a:rPr>
              <a:t>一对花括号中</a:t>
            </a:r>
            <a:r>
              <a:rPr lang="en-US" altLang="zh-CN" dirty="0" smtClean="0"/>
              <a:t>, </a:t>
            </a:r>
            <a:r>
              <a:rPr lang="zh-CN" altLang="en-US" dirty="0" smtClean="0"/>
              <a:t>且不同初始值之间通过</a:t>
            </a:r>
            <a:r>
              <a:rPr lang="zh-CN" altLang="en-US" b="1" dirty="0" smtClean="0">
                <a:solidFill>
                  <a:srgbClr val="0000FF"/>
                </a:solidFill>
              </a:rPr>
              <a:t>逗号</a:t>
            </a:r>
            <a:r>
              <a:rPr lang="zh-CN" altLang="en-US" dirty="0" smtClean="0"/>
              <a:t>进行分隔。</a:t>
            </a:r>
            <a:r>
              <a:rPr lang="zh-CN" altLang="en-US" dirty="0"/>
              <a:t>数组元素</a:t>
            </a:r>
            <a:r>
              <a:rPr lang="zh-CN" altLang="en-US" b="1" dirty="0">
                <a:solidFill>
                  <a:srgbClr val="0000FF"/>
                </a:solidFill>
              </a:rPr>
              <a:t>按行依次</a:t>
            </a:r>
            <a:r>
              <a:rPr lang="zh-CN" altLang="en-US" dirty="0"/>
              <a:t>进行</a:t>
            </a:r>
            <a:r>
              <a:rPr lang="zh-CN" altLang="en-US" dirty="0" smtClean="0"/>
              <a:t>初始化。</a:t>
            </a:r>
            <a:endParaRPr lang="en-US" altLang="zh-CN" dirty="0" smtClean="0"/>
          </a:p>
          <a:p>
            <a:r>
              <a:rPr lang="zh-CN" altLang="en-US" b="1" dirty="0" smtClean="0"/>
              <a:t>例如</a:t>
            </a:r>
            <a:r>
              <a:rPr lang="en-US" altLang="zh-CN" b="1" dirty="0" smtClean="0"/>
              <a:t>:</a:t>
            </a:r>
          </a:p>
          <a:p>
            <a:pPr>
              <a:lnSpc>
                <a:spcPct val="100000"/>
              </a:lnSpc>
            </a:pPr>
            <a:r>
              <a:rPr lang="en-US" altLang="zh-CN" dirty="0" err="1" smtClean="0">
                <a:solidFill>
                  <a:srgbClr val="0000FF"/>
                </a:solidFill>
              </a:rPr>
              <a:t>int</a:t>
            </a:r>
            <a:r>
              <a:rPr lang="en-US" altLang="zh-CN" dirty="0" smtClean="0"/>
              <a:t> a[3][4] = {1,2,3,4,5,6,7,8,9,10,11,12};</a:t>
            </a:r>
          </a:p>
          <a:p>
            <a:pPr>
              <a:lnSpc>
                <a:spcPct val="100000"/>
              </a:lnSpc>
            </a:pPr>
            <a:r>
              <a:rPr lang="zh-CN" altLang="en-US" dirty="0" smtClean="0"/>
              <a:t>等价于</a:t>
            </a:r>
            <a:endParaRPr lang="en-US" altLang="zh-CN" dirty="0" smtClean="0"/>
          </a:p>
          <a:p>
            <a:pPr>
              <a:lnSpc>
                <a:spcPct val="100000"/>
              </a:lnSpc>
            </a:pPr>
            <a:r>
              <a:rPr lang="pt-BR" altLang="zh-CN" b="1" dirty="0" smtClean="0">
                <a:solidFill>
                  <a:srgbClr val="0000FF"/>
                </a:solidFill>
              </a:rPr>
              <a:t>Row 1</a:t>
            </a:r>
            <a:r>
              <a:rPr lang="pt-BR" altLang="zh-CN" dirty="0" smtClean="0"/>
              <a:t>: a[0</a:t>
            </a:r>
            <a:r>
              <a:rPr lang="pt-BR" altLang="zh-CN" dirty="0"/>
              <a:t>][0</a:t>
            </a:r>
            <a:r>
              <a:rPr lang="pt-BR" altLang="zh-CN" dirty="0" smtClean="0"/>
              <a:t>] = 1</a:t>
            </a:r>
            <a:r>
              <a:rPr lang="pt-BR" altLang="zh-CN" dirty="0"/>
              <a:t>;  a[0][1</a:t>
            </a:r>
            <a:r>
              <a:rPr lang="pt-BR" altLang="zh-CN" dirty="0" smtClean="0"/>
              <a:t>] = 2</a:t>
            </a:r>
            <a:r>
              <a:rPr lang="pt-BR" altLang="zh-CN" dirty="0"/>
              <a:t>;    a[0][2</a:t>
            </a:r>
            <a:r>
              <a:rPr lang="pt-BR" altLang="zh-CN" dirty="0" smtClean="0"/>
              <a:t>] = 3</a:t>
            </a:r>
            <a:r>
              <a:rPr lang="pt-BR" altLang="zh-CN" dirty="0"/>
              <a:t>;   a[0][3</a:t>
            </a:r>
            <a:r>
              <a:rPr lang="pt-BR" altLang="zh-CN" dirty="0" smtClean="0"/>
              <a:t>] = 4</a:t>
            </a:r>
            <a:r>
              <a:rPr lang="pt-BR" altLang="zh-CN" dirty="0"/>
              <a:t>; </a:t>
            </a:r>
          </a:p>
          <a:p>
            <a:pPr>
              <a:lnSpc>
                <a:spcPct val="100000"/>
              </a:lnSpc>
            </a:pPr>
            <a:r>
              <a:rPr lang="pt-BR" altLang="zh-CN" b="1" dirty="0" smtClean="0">
                <a:solidFill>
                  <a:srgbClr val="0000FF"/>
                </a:solidFill>
              </a:rPr>
              <a:t>Row 2</a:t>
            </a:r>
            <a:r>
              <a:rPr lang="pt-BR" altLang="zh-CN" dirty="0" smtClean="0"/>
              <a:t>: a[1</a:t>
            </a:r>
            <a:r>
              <a:rPr lang="pt-BR" altLang="zh-CN" dirty="0"/>
              <a:t>][0</a:t>
            </a:r>
            <a:r>
              <a:rPr lang="pt-BR" altLang="zh-CN" dirty="0" smtClean="0"/>
              <a:t>] = 5</a:t>
            </a:r>
            <a:r>
              <a:rPr lang="pt-BR" altLang="zh-CN" dirty="0"/>
              <a:t>;  a[1][1</a:t>
            </a:r>
            <a:r>
              <a:rPr lang="pt-BR" altLang="zh-CN" dirty="0" smtClean="0"/>
              <a:t>] = 6</a:t>
            </a:r>
            <a:r>
              <a:rPr lang="pt-BR" altLang="zh-CN" dirty="0"/>
              <a:t>;    a[1][2</a:t>
            </a:r>
            <a:r>
              <a:rPr lang="pt-BR" altLang="zh-CN" dirty="0" smtClean="0"/>
              <a:t>] = 7</a:t>
            </a:r>
            <a:r>
              <a:rPr lang="pt-BR" altLang="zh-CN" dirty="0"/>
              <a:t>;   a[1][3</a:t>
            </a:r>
            <a:r>
              <a:rPr lang="pt-BR" altLang="zh-CN" dirty="0" smtClean="0"/>
              <a:t>] = 8</a:t>
            </a:r>
            <a:r>
              <a:rPr lang="pt-BR" altLang="zh-CN" dirty="0"/>
              <a:t>; </a:t>
            </a:r>
          </a:p>
          <a:p>
            <a:pPr>
              <a:lnSpc>
                <a:spcPct val="100000"/>
              </a:lnSpc>
            </a:pPr>
            <a:r>
              <a:rPr lang="pt-BR" altLang="zh-CN" b="1" dirty="0" smtClean="0">
                <a:solidFill>
                  <a:srgbClr val="0000FF"/>
                </a:solidFill>
              </a:rPr>
              <a:t>Row 3</a:t>
            </a:r>
            <a:r>
              <a:rPr lang="pt-BR" altLang="zh-CN" dirty="0" smtClean="0"/>
              <a:t>: a[2</a:t>
            </a:r>
            <a:r>
              <a:rPr lang="pt-BR" altLang="zh-CN" dirty="0"/>
              <a:t>][0</a:t>
            </a:r>
            <a:r>
              <a:rPr lang="pt-BR" altLang="zh-CN" dirty="0" smtClean="0"/>
              <a:t>] = 9</a:t>
            </a:r>
            <a:r>
              <a:rPr lang="pt-BR" altLang="zh-CN" dirty="0"/>
              <a:t>;  a[2][1</a:t>
            </a:r>
            <a:r>
              <a:rPr lang="pt-BR" altLang="zh-CN" dirty="0" smtClean="0"/>
              <a:t>] = 10</a:t>
            </a:r>
            <a:r>
              <a:rPr lang="pt-BR" altLang="zh-CN" dirty="0"/>
              <a:t>;  a[2][2</a:t>
            </a:r>
            <a:r>
              <a:rPr lang="pt-BR" altLang="zh-CN" dirty="0" smtClean="0"/>
              <a:t>] = 11; a[2</a:t>
            </a:r>
            <a:r>
              <a:rPr lang="pt-BR" altLang="zh-CN" dirty="0"/>
              <a:t>][3</a:t>
            </a:r>
            <a:r>
              <a:rPr lang="pt-BR" altLang="zh-CN" dirty="0" smtClean="0"/>
              <a:t>] = 12; </a:t>
            </a:r>
            <a:endParaRPr lang="pt-BR" altLang="zh-CN"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grpSp>
        <p:nvGrpSpPr>
          <p:cNvPr id="4" name="组合 3"/>
          <p:cNvGrpSpPr/>
          <p:nvPr/>
        </p:nvGrpSpPr>
        <p:grpSpPr>
          <a:xfrm>
            <a:off x="5868144" y="3717032"/>
            <a:ext cx="3024336" cy="864096"/>
            <a:chOff x="1331640" y="3356992"/>
            <a:chExt cx="3168352" cy="1512168"/>
          </a:xfrm>
        </p:grpSpPr>
        <p:sp>
          <p:nvSpPr>
            <p:cNvPr id="5" name="矩形 4"/>
            <p:cNvSpPr/>
            <p:nvPr/>
          </p:nvSpPr>
          <p:spPr>
            <a:xfrm>
              <a:off x="1331640" y="3356992"/>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 name="矩形 5"/>
            <p:cNvSpPr/>
            <p:nvPr/>
          </p:nvSpPr>
          <p:spPr>
            <a:xfrm>
              <a:off x="2123728" y="3356992"/>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矩形 6"/>
            <p:cNvSpPr/>
            <p:nvPr/>
          </p:nvSpPr>
          <p:spPr>
            <a:xfrm>
              <a:off x="2915816" y="3356992"/>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矩形 7"/>
            <p:cNvSpPr/>
            <p:nvPr/>
          </p:nvSpPr>
          <p:spPr>
            <a:xfrm>
              <a:off x="3707904" y="3356992"/>
              <a:ext cx="792088" cy="504056"/>
            </a:xfrm>
            <a:prstGeom prst="rect">
              <a:avLst/>
            </a:prstGeom>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矩形 8"/>
            <p:cNvSpPr/>
            <p:nvPr/>
          </p:nvSpPr>
          <p:spPr>
            <a:xfrm>
              <a:off x="1331640" y="3861048"/>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矩形 9"/>
            <p:cNvSpPr/>
            <p:nvPr/>
          </p:nvSpPr>
          <p:spPr>
            <a:xfrm>
              <a:off x="2123728" y="3861048"/>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矩形 10"/>
            <p:cNvSpPr/>
            <p:nvPr/>
          </p:nvSpPr>
          <p:spPr>
            <a:xfrm>
              <a:off x="2915816" y="3861048"/>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3707904" y="3861048"/>
              <a:ext cx="792088" cy="504056"/>
            </a:xfrm>
            <a:prstGeom prst="rect">
              <a:avLst/>
            </a:prstGeom>
            <a:ln w="1905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矩形 12"/>
            <p:cNvSpPr/>
            <p:nvPr/>
          </p:nvSpPr>
          <p:spPr>
            <a:xfrm>
              <a:off x="1331640" y="4365104"/>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4" name="矩形 13"/>
            <p:cNvSpPr/>
            <p:nvPr/>
          </p:nvSpPr>
          <p:spPr>
            <a:xfrm>
              <a:off x="2123728" y="4365104"/>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 name="矩形 14"/>
            <p:cNvSpPr/>
            <p:nvPr/>
          </p:nvSpPr>
          <p:spPr>
            <a:xfrm>
              <a:off x="2915816" y="4365104"/>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6" name="矩形 15"/>
            <p:cNvSpPr/>
            <p:nvPr/>
          </p:nvSpPr>
          <p:spPr>
            <a:xfrm>
              <a:off x="3707904" y="4365104"/>
              <a:ext cx="792088" cy="504056"/>
            </a:xfrm>
            <a:prstGeom prst="rect">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17" name="右箭头 16"/>
          <p:cNvSpPr/>
          <p:nvPr/>
        </p:nvSpPr>
        <p:spPr>
          <a:xfrm>
            <a:off x="6084168" y="3717032"/>
            <a:ext cx="432048" cy="288032"/>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943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5E-6 -2.96296E-6 L 0.25209 -2.96296E-6 " pathEditMode="relative" rAng="0" ptsTypes="AA">
                                      <p:cBhvr>
                                        <p:cTn id="16" dur="3000" fill="hold"/>
                                        <p:tgtEl>
                                          <p:spTgt spid="17"/>
                                        </p:tgtEl>
                                        <p:attrNameLst>
                                          <p:attrName>ppt_x</p:attrName>
                                          <p:attrName>ppt_y</p:attrName>
                                        </p:attrNameLst>
                                      </p:cBhvr>
                                      <p:rCtr x="12604" y="0"/>
                                    </p:animMotion>
                                  </p:childTnLst>
                                </p:cTn>
                              </p:par>
                            </p:childTnLst>
                          </p:cTn>
                        </p:par>
                        <p:par>
                          <p:cTn id="17" fill="hold">
                            <p:stCondLst>
                              <p:cond delay="3000"/>
                            </p:stCondLst>
                            <p:childTnLst>
                              <p:par>
                                <p:cTn id="18" presetID="42" presetClass="path" presetSubtype="0" accel="50000" decel="50000" fill="hold" grpId="2" nodeType="afterEffect">
                                  <p:stCondLst>
                                    <p:cond delay="0"/>
                                  </p:stCondLst>
                                  <p:childTnLst>
                                    <p:animMotion origin="layout" path="M 0.25209 -2.96296E-6 L -2.5E-6 0.04236 " pathEditMode="relative" rAng="0" ptsTypes="AA">
                                      <p:cBhvr>
                                        <p:cTn id="19" dur="2000" fill="hold"/>
                                        <p:tgtEl>
                                          <p:spTgt spid="17"/>
                                        </p:tgtEl>
                                        <p:attrNameLst>
                                          <p:attrName>ppt_x</p:attrName>
                                          <p:attrName>ppt_y</p:attrName>
                                        </p:attrNameLst>
                                      </p:cBhvr>
                                      <p:rCtr x="-12604" y="2106"/>
                                    </p:animMotion>
                                  </p:childTnLst>
                                </p:cTn>
                              </p:par>
                            </p:childTnLst>
                          </p:cTn>
                        </p:par>
                        <p:par>
                          <p:cTn id="20" fill="hold">
                            <p:stCondLst>
                              <p:cond delay="5000"/>
                            </p:stCondLst>
                            <p:childTnLst>
                              <p:par>
                                <p:cTn id="21" presetID="42" presetClass="path" presetSubtype="0" accel="50000" decel="50000" fill="hold" grpId="3" nodeType="afterEffect">
                                  <p:stCondLst>
                                    <p:cond delay="0"/>
                                  </p:stCondLst>
                                  <p:childTnLst>
                                    <p:animMotion origin="layout" path="M -2.5E-6 0.04236 L 0.25209 0.0419 " pathEditMode="relative" rAng="0" ptsTypes="AA">
                                      <p:cBhvr>
                                        <p:cTn id="22" dur="3000" fill="hold"/>
                                        <p:tgtEl>
                                          <p:spTgt spid="17"/>
                                        </p:tgtEl>
                                        <p:attrNameLst>
                                          <p:attrName>ppt_x</p:attrName>
                                          <p:attrName>ppt_y</p:attrName>
                                        </p:attrNameLst>
                                      </p:cBhvr>
                                      <p:rCtr x="12604" y="-23"/>
                                    </p:animMotion>
                                  </p:childTnLst>
                                </p:cTn>
                              </p:par>
                            </p:childTnLst>
                          </p:cTn>
                        </p:par>
                        <p:par>
                          <p:cTn id="23" fill="hold">
                            <p:stCondLst>
                              <p:cond delay="8000"/>
                            </p:stCondLst>
                            <p:childTnLst>
                              <p:par>
                                <p:cTn id="24" presetID="42" presetClass="path" presetSubtype="0" accel="50000" decel="50000" fill="hold" grpId="4" nodeType="afterEffect">
                                  <p:stCondLst>
                                    <p:cond delay="0"/>
                                  </p:stCondLst>
                                  <p:childTnLst>
                                    <p:animMotion origin="layout" path="M 0.25209 0.0419 L -2.5E-6 0.08403 " pathEditMode="relative" rAng="0" ptsTypes="AA">
                                      <p:cBhvr>
                                        <p:cTn id="25" dur="2000" fill="hold"/>
                                        <p:tgtEl>
                                          <p:spTgt spid="17"/>
                                        </p:tgtEl>
                                        <p:attrNameLst>
                                          <p:attrName>ppt_x</p:attrName>
                                          <p:attrName>ppt_y</p:attrName>
                                        </p:attrNameLst>
                                      </p:cBhvr>
                                      <p:rCtr x="-12604" y="2106"/>
                                    </p:animMotion>
                                  </p:childTnLst>
                                </p:cTn>
                              </p:par>
                            </p:childTnLst>
                          </p:cTn>
                        </p:par>
                        <p:par>
                          <p:cTn id="26" fill="hold">
                            <p:stCondLst>
                              <p:cond delay="10000"/>
                            </p:stCondLst>
                            <p:childTnLst>
                              <p:par>
                                <p:cTn id="27" presetID="42" presetClass="path" presetSubtype="0" accel="50000" decel="50000" fill="hold" grpId="5" nodeType="afterEffect">
                                  <p:stCondLst>
                                    <p:cond delay="0"/>
                                  </p:stCondLst>
                                  <p:childTnLst>
                                    <p:animMotion origin="layout" path="M -2.5E-6 0.08403 L 0.25209 0.08403 " pathEditMode="relative" rAng="0" ptsTypes="AA">
                                      <p:cBhvr>
                                        <p:cTn id="28" dur="3000" fill="hold"/>
                                        <p:tgtEl>
                                          <p:spTgt spid="17"/>
                                        </p:tgtEl>
                                        <p:attrNameLst>
                                          <p:attrName>ppt_x</p:attrName>
                                          <p:attrName>ppt_y</p:attrName>
                                        </p:attrNameLst>
                                      </p:cBhvr>
                                      <p:rCtr x="12604" y="0"/>
                                    </p:animMotion>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3" dur="500"/>
                                        <p:tgtEl>
                                          <p:spTgt spid="2">
                                            <p:txEl>
                                              <p:pRg st="4" end="4"/>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6" dur="500"/>
                                        <p:tgtEl>
                                          <p:spTgt spid="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1" dur="500"/>
                                        <p:tgtEl>
                                          <p:spTgt spid="2">
                                            <p:txEl>
                                              <p:pRg st="6" end="6"/>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4" dur="500"/>
                                        <p:tgtEl>
                                          <p:spTgt spid="2">
                                            <p:txEl>
                                              <p:pRg st="7" end="7"/>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7" dur="500"/>
                                        <p:tgtEl>
                                          <p:spTgt spid="2">
                                            <p:txEl>
                                              <p:pRg st="8" end="8"/>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7" grpId="3" animBg="1"/>
      <p:bldP spid="17" grpId="4" animBg="1"/>
      <p:bldP spid="17" grpId="5"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Aft>
                <a:spcPts val="1200"/>
              </a:spcAft>
            </a:pPr>
            <a:r>
              <a:rPr lang="zh-CN" altLang="en-US" dirty="0" smtClean="0"/>
              <a:t>当</a:t>
            </a:r>
            <a:r>
              <a:rPr lang="en-US" altLang="zh-CN" b="1" dirty="0" smtClean="0">
                <a:solidFill>
                  <a:srgbClr val="FF0000"/>
                </a:solidFill>
              </a:rPr>
              <a:t> </a:t>
            </a:r>
            <a:r>
              <a:rPr lang="zh-CN" altLang="en-US" b="1" dirty="0" smtClean="0">
                <a:solidFill>
                  <a:srgbClr val="FF0000"/>
                </a:solidFill>
              </a:rPr>
              <a:t>初始值</a:t>
            </a:r>
            <a:r>
              <a:rPr lang="zh-CN" altLang="en-US" b="1" dirty="0">
                <a:solidFill>
                  <a:srgbClr val="FF0000"/>
                </a:solidFill>
              </a:rPr>
              <a:t>的个数少于数组元素</a:t>
            </a:r>
            <a:r>
              <a:rPr lang="zh-CN" altLang="en-US" b="1" dirty="0" smtClean="0">
                <a:solidFill>
                  <a:srgbClr val="FF0000"/>
                </a:solidFill>
              </a:rPr>
              <a:t>个数</a:t>
            </a:r>
            <a:r>
              <a:rPr lang="en-US" altLang="zh-CN" b="1" dirty="0" smtClean="0">
                <a:solidFill>
                  <a:srgbClr val="FF0000"/>
                </a:solidFill>
              </a:rPr>
              <a:t> </a:t>
            </a:r>
            <a:r>
              <a:rPr lang="zh-CN" altLang="en-US" dirty="0"/>
              <a:t>时</a:t>
            </a:r>
            <a:r>
              <a:rPr lang="en-US" altLang="zh-CN" dirty="0"/>
              <a:t>, </a:t>
            </a:r>
            <a:r>
              <a:rPr lang="zh-CN" altLang="en-US" dirty="0"/>
              <a:t>前面的数组</a:t>
            </a:r>
            <a:r>
              <a:rPr lang="zh-CN" altLang="en-US" dirty="0" smtClean="0"/>
              <a:t>元素 </a:t>
            </a:r>
            <a:r>
              <a:rPr lang="zh-CN" altLang="en-US" b="1" dirty="0" smtClean="0">
                <a:solidFill>
                  <a:srgbClr val="0000FF"/>
                </a:solidFill>
              </a:rPr>
              <a:t>按行依次 </a:t>
            </a:r>
            <a:r>
              <a:rPr lang="zh-CN" altLang="en-US" dirty="0" smtClean="0"/>
              <a:t>进行</a:t>
            </a:r>
            <a:r>
              <a:rPr lang="zh-CN" altLang="en-US" dirty="0"/>
              <a:t>初始化</a:t>
            </a:r>
            <a:r>
              <a:rPr lang="en-US" altLang="zh-CN" dirty="0"/>
              <a:t>, </a:t>
            </a:r>
            <a:r>
              <a:rPr lang="zh-CN" altLang="en-US" dirty="0"/>
              <a:t>而后面的数组元素则被初始化为 </a:t>
            </a:r>
            <a:r>
              <a:rPr lang="en-US" altLang="zh-CN" b="1" dirty="0">
                <a:solidFill>
                  <a:srgbClr val="0000FF"/>
                </a:solidFill>
              </a:rPr>
              <a:t>0</a:t>
            </a:r>
            <a:r>
              <a:rPr lang="zh-CN" altLang="en-US" dirty="0" smtClean="0"/>
              <a:t>。</a:t>
            </a:r>
            <a:endParaRPr lang="en-US" altLang="zh-CN" dirty="0" smtClean="0"/>
          </a:p>
          <a:p>
            <a:r>
              <a:rPr lang="zh-CN" altLang="en-US" dirty="0" smtClean="0"/>
              <a:t>例如</a:t>
            </a:r>
            <a:r>
              <a:rPr lang="en-US" altLang="zh-CN" dirty="0" smtClean="0"/>
              <a:t>:</a:t>
            </a:r>
          </a:p>
          <a:p>
            <a:pPr>
              <a:spcAft>
                <a:spcPts val="1200"/>
              </a:spcAft>
            </a:pPr>
            <a:r>
              <a:rPr lang="en-US" altLang="zh-CN" dirty="0" err="1">
                <a:solidFill>
                  <a:srgbClr val="0000FF"/>
                </a:solidFill>
              </a:rPr>
              <a:t>int</a:t>
            </a:r>
            <a:r>
              <a:rPr lang="en-US" altLang="zh-CN" dirty="0">
                <a:solidFill>
                  <a:srgbClr val="0000FF"/>
                </a:solidFill>
              </a:rPr>
              <a:t> </a:t>
            </a:r>
            <a:r>
              <a:rPr lang="en-US" altLang="zh-CN" dirty="0"/>
              <a:t>a[3][4] = {</a:t>
            </a:r>
            <a:r>
              <a:rPr lang="en-US" altLang="zh-CN" dirty="0" smtClean="0"/>
              <a:t>1, 2 ,3, 4, 5, 6, 7, 8, 9, 10};</a:t>
            </a:r>
            <a:endParaRPr lang="en-US" altLang="zh-CN" dirty="0"/>
          </a:p>
          <a:p>
            <a:pPr>
              <a:spcAft>
                <a:spcPts val="600"/>
              </a:spcAft>
            </a:pPr>
            <a:r>
              <a:rPr lang="zh-CN" altLang="en-US" dirty="0" smtClean="0"/>
              <a:t>等价于</a:t>
            </a:r>
            <a:endParaRPr lang="en-US" altLang="zh-CN" dirty="0"/>
          </a:p>
          <a:p>
            <a:r>
              <a:rPr lang="en-US" altLang="zh-CN" b="1" dirty="0" smtClean="0">
                <a:solidFill>
                  <a:srgbClr val="0000FF"/>
                </a:solidFill>
              </a:rPr>
              <a:t>Row 1</a:t>
            </a:r>
            <a:r>
              <a:rPr lang="en-US" altLang="zh-CN" dirty="0" smtClean="0"/>
              <a:t>: a[0</a:t>
            </a:r>
            <a:r>
              <a:rPr lang="en-US" altLang="zh-CN" dirty="0"/>
              <a:t>][0] = 1;  a[0][1] = 2;    a[0][2] = 3;   a[0][3] = 4; </a:t>
            </a:r>
          </a:p>
          <a:p>
            <a:r>
              <a:rPr lang="en-US" altLang="zh-CN" b="1" dirty="0" smtClean="0">
                <a:solidFill>
                  <a:srgbClr val="0000FF"/>
                </a:solidFill>
              </a:rPr>
              <a:t>Row 2</a:t>
            </a:r>
            <a:r>
              <a:rPr lang="en-US" altLang="zh-CN" dirty="0" smtClean="0"/>
              <a:t>: a[1</a:t>
            </a:r>
            <a:r>
              <a:rPr lang="en-US" altLang="zh-CN" dirty="0"/>
              <a:t>][0] = 5;  a[1][1] = 6;    a[1][2] = 7;   a[1][3] = 8; </a:t>
            </a:r>
          </a:p>
          <a:p>
            <a:r>
              <a:rPr lang="en-US" altLang="zh-CN" b="1" dirty="0" smtClean="0">
                <a:solidFill>
                  <a:srgbClr val="0000FF"/>
                </a:solidFill>
              </a:rPr>
              <a:t>Row 3</a:t>
            </a:r>
            <a:r>
              <a:rPr lang="en-US" altLang="zh-CN" dirty="0" smtClean="0"/>
              <a:t>: a[2</a:t>
            </a:r>
            <a:r>
              <a:rPr lang="en-US" altLang="zh-CN" dirty="0"/>
              <a:t>][0] = 9;  a[2][1] = 10;  a[2][2] = </a:t>
            </a:r>
            <a:r>
              <a:rPr lang="en-US" altLang="zh-CN" b="1" dirty="0" smtClean="0">
                <a:solidFill>
                  <a:srgbClr val="FF0000"/>
                </a:solidFill>
              </a:rPr>
              <a:t>0</a:t>
            </a:r>
            <a:r>
              <a:rPr lang="en-US" altLang="zh-CN" dirty="0" smtClean="0"/>
              <a:t>;   a[2</a:t>
            </a:r>
            <a:r>
              <a:rPr lang="en-US" altLang="zh-CN" dirty="0"/>
              <a:t>][3] = </a:t>
            </a:r>
            <a:r>
              <a:rPr lang="en-US" altLang="zh-CN" b="1" dirty="0" smtClean="0">
                <a:solidFill>
                  <a:srgbClr val="FF0000"/>
                </a:solidFill>
              </a:rPr>
              <a:t>0</a:t>
            </a:r>
            <a:r>
              <a:rPr lang="en-US" altLang="zh-CN" dirty="0" smtClean="0"/>
              <a:t>; </a:t>
            </a:r>
            <a:endParaRPr lang="en-US" altLang="zh-CN" dirty="0"/>
          </a:p>
          <a:p>
            <a:endParaRPr lang="en-US" altLang="zh-CN"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13434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558609"/>
          </a:xfrm>
        </p:spPr>
        <p:txBody>
          <a:bodyPr>
            <a:normAutofit/>
          </a:bodyPr>
          <a:lstStyle/>
          <a:p>
            <a:pPr marL="342900" indent="-342900">
              <a:buFont typeface="Wingdings" panose="05000000000000000000" pitchFamily="2" charset="2"/>
              <a:buChar char="Ø"/>
            </a:pPr>
            <a:r>
              <a:rPr lang="zh-CN" altLang="en-US" b="1" dirty="0" smtClean="0"/>
              <a:t>形式</a:t>
            </a:r>
            <a:r>
              <a:rPr lang="en-US" altLang="zh-CN" b="1" dirty="0" smtClean="0"/>
              <a:t> 2: </a:t>
            </a:r>
            <a:r>
              <a:rPr lang="zh-CN" altLang="en-US" b="1" dirty="0" smtClean="0"/>
              <a:t>分行初始化</a:t>
            </a:r>
            <a:endParaRPr lang="en-US" altLang="zh-CN" b="1" dirty="0" smtClean="0"/>
          </a:p>
          <a:p>
            <a:pPr>
              <a:spcAft>
                <a:spcPts val="600"/>
              </a:spcAft>
            </a:pPr>
            <a:r>
              <a:rPr lang="zh-CN" altLang="en-US" dirty="0" smtClean="0"/>
              <a:t>二维数组的初始化可以 </a:t>
            </a:r>
            <a:r>
              <a:rPr lang="zh-CN" altLang="en-US" b="1" dirty="0" smtClean="0">
                <a:solidFill>
                  <a:srgbClr val="FF0000"/>
                </a:solidFill>
              </a:rPr>
              <a:t>分行进行</a:t>
            </a:r>
            <a:r>
              <a:rPr lang="zh-CN" altLang="en-US" dirty="0" smtClean="0"/>
              <a:t>。先将每行元素的初始值用一对花括号括起来</a:t>
            </a:r>
            <a:r>
              <a:rPr lang="en-US" altLang="zh-CN" dirty="0" smtClean="0"/>
              <a:t>, </a:t>
            </a:r>
            <a:r>
              <a:rPr lang="zh-CN" altLang="en-US" dirty="0" smtClean="0"/>
              <a:t>并且不同初始值之间以逗号分隔。再将所有行的初始值用另外一对花括号括起来</a:t>
            </a:r>
            <a:r>
              <a:rPr lang="en-US" altLang="zh-CN" dirty="0" smtClean="0"/>
              <a:t>, </a:t>
            </a:r>
            <a:r>
              <a:rPr lang="zh-CN" altLang="en-US" dirty="0" smtClean="0"/>
              <a:t>并以逗号进行分隔。</a:t>
            </a:r>
            <a:endParaRPr lang="en-US" altLang="zh-CN" dirty="0" smtClean="0"/>
          </a:p>
          <a:p>
            <a:pPr>
              <a:lnSpc>
                <a:spcPct val="100000"/>
              </a:lnSpc>
            </a:pPr>
            <a:r>
              <a:rPr lang="zh-CN" altLang="en-US" dirty="0" smtClean="0"/>
              <a:t>例如</a:t>
            </a:r>
            <a:r>
              <a:rPr lang="en-US" altLang="zh-CN" dirty="0" smtClean="0"/>
              <a:t>:</a:t>
            </a:r>
          </a:p>
          <a:p>
            <a:pPr>
              <a:lnSpc>
                <a:spcPct val="100000"/>
              </a:lnSpc>
              <a:spcAft>
                <a:spcPts val="1200"/>
              </a:spcAft>
            </a:pPr>
            <a:r>
              <a:rPr lang="en-US" altLang="zh-CN" dirty="0" err="1">
                <a:solidFill>
                  <a:srgbClr val="0000FF"/>
                </a:solidFill>
              </a:rPr>
              <a:t>int</a:t>
            </a:r>
            <a:r>
              <a:rPr lang="en-US" altLang="zh-CN" dirty="0">
                <a:solidFill>
                  <a:srgbClr val="0000FF"/>
                </a:solidFill>
              </a:rPr>
              <a:t> </a:t>
            </a:r>
            <a:r>
              <a:rPr lang="en-US" altLang="zh-CN" dirty="0"/>
              <a:t> a[3][4] = { </a:t>
            </a:r>
            <a:r>
              <a:rPr lang="en-US" altLang="zh-CN" dirty="0">
                <a:solidFill>
                  <a:srgbClr val="FF0000"/>
                </a:solidFill>
              </a:rPr>
              <a:t>{</a:t>
            </a:r>
            <a:r>
              <a:rPr lang="en-US" altLang="zh-CN" dirty="0"/>
              <a:t>1, 2, 3, 4</a:t>
            </a:r>
            <a:r>
              <a:rPr lang="en-US" altLang="zh-CN" dirty="0">
                <a:solidFill>
                  <a:srgbClr val="FF0000"/>
                </a:solidFill>
              </a:rPr>
              <a:t>}</a:t>
            </a:r>
            <a:r>
              <a:rPr lang="en-US" altLang="zh-CN" b="1" dirty="0">
                <a:solidFill>
                  <a:srgbClr val="0000FF"/>
                </a:solidFill>
              </a:rPr>
              <a:t>,</a:t>
            </a:r>
            <a:r>
              <a:rPr lang="en-US" altLang="zh-CN" dirty="0"/>
              <a:t> </a:t>
            </a:r>
            <a:r>
              <a:rPr lang="en-US" altLang="zh-CN" dirty="0">
                <a:solidFill>
                  <a:srgbClr val="FF0000"/>
                </a:solidFill>
              </a:rPr>
              <a:t>{</a:t>
            </a:r>
            <a:r>
              <a:rPr lang="en-US" altLang="zh-CN" dirty="0"/>
              <a:t>5, 6, 7, 8</a:t>
            </a:r>
            <a:r>
              <a:rPr lang="en-US" altLang="zh-CN" dirty="0">
                <a:solidFill>
                  <a:srgbClr val="FF0000"/>
                </a:solidFill>
              </a:rPr>
              <a:t>}</a:t>
            </a:r>
            <a:r>
              <a:rPr lang="en-US" altLang="zh-CN" b="1" dirty="0">
                <a:solidFill>
                  <a:srgbClr val="0000FF"/>
                </a:solidFill>
              </a:rPr>
              <a:t>,</a:t>
            </a:r>
            <a:r>
              <a:rPr lang="en-US" altLang="zh-CN" dirty="0"/>
              <a:t> </a:t>
            </a:r>
            <a:r>
              <a:rPr lang="en-US" altLang="zh-CN" dirty="0">
                <a:solidFill>
                  <a:srgbClr val="FF0000"/>
                </a:solidFill>
              </a:rPr>
              <a:t>{</a:t>
            </a:r>
            <a:r>
              <a:rPr lang="en-US" altLang="zh-CN" dirty="0"/>
              <a:t>9, 10, 11, 12</a:t>
            </a:r>
            <a:r>
              <a:rPr lang="en-US" altLang="zh-CN" dirty="0">
                <a:solidFill>
                  <a:srgbClr val="FF0000"/>
                </a:solidFill>
              </a:rPr>
              <a:t>} </a:t>
            </a:r>
            <a:r>
              <a:rPr lang="en-US" altLang="zh-CN" dirty="0" smtClean="0"/>
              <a:t>};</a:t>
            </a:r>
            <a:endParaRPr lang="zh-CN" altLang="en-US" dirty="0"/>
          </a:p>
          <a:p>
            <a:pPr>
              <a:lnSpc>
                <a:spcPct val="100000"/>
              </a:lnSpc>
              <a:spcAft>
                <a:spcPts val="1200"/>
              </a:spcAft>
            </a:pPr>
            <a:r>
              <a:rPr lang="zh-CN" altLang="en-US" dirty="0" smtClean="0"/>
              <a:t>等价于</a:t>
            </a:r>
            <a:endParaRPr lang="en-US" altLang="zh-CN" dirty="0"/>
          </a:p>
          <a:p>
            <a:pPr>
              <a:lnSpc>
                <a:spcPct val="100000"/>
              </a:lnSpc>
            </a:pPr>
            <a:r>
              <a:rPr lang="en-US" altLang="zh-CN" b="1" dirty="0" smtClean="0">
                <a:solidFill>
                  <a:srgbClr val="0000FF"/>
                </a:solidFill>
              </a:rPr>
              <a:t>Row 1</a:t>
            </a:r>
            <a:r>
              <a:rPr lang="en-US" altLang="zh-CN" dirty="0" smtClean="0"/>
              <a:t>: a[0</a:t>
            </a:r>
            <a:r>
              <a:rPr lang="en-US" altLang="zh-CN" dirty="0"/>
              <a:t>][0] = 1;  a[0][1] = 2;    a[0][2] = 3;   a[0][3] = 4; </a:t>
            </a:r>
          </a:p>
          <a:p>
            <a:pPr>
              <a:lnSpc>
                <a:spcPct val="100000"/>
              </a:lnSpc>
            </a:pPr>
            <a:r>
              <a:rPr lang="en-US" altLang="zh-CN" b="1" dirty="0" smtClean="0">
                <a:solidFill>
                  <a:srgbClr val="0000FF"/>
                </a:solidFill>
              </a:rPr>
              <a:t>Row 2</a:t>
            </a:r>
            <a:r>
              <a:rPr lang="en-US" altLang="zh-CN" dirty="0" smtClean="0"/>
              <a:t>: a[1</a:t>
            </a:r>
            <a:r>
              <a:rPr lang="en-US" altLang="zh-CN" dirty="0"/>
              <a:t>][0] = 5;  a[1][1] = 6;    a[1][2] = 7;   a[1][3] = 8; </a:t>
            </a:r>
          </a:p>
          <a:p>
            <a:pPr>
              <a:lnSpc>
                <a:spcPct val="100000"/>
              </a:lnSpc>
            </a:pPr>
            <a:r>
              <a:rPr lang="en-US" altLang="zh-CN" b="1" dirty="0" smtClean="0">
                <a:solidFill>
                  <a:srgbClr val="0000FF"/>
                </a:solidFill>
              </a:rPr>
              <a:t>Row 3</a:t>
            </a:r>
            <a:r>
              <a:rPr lang="en-US" altLang="zh-CN" dirty="0" smtClean="0"/>
              <a:t>: a[2</a:t>
            </a:r>
            <a:r>
              <a:rPr lang="en-US" altLang="zh-CN" dirty="0"/>
              <a:t>][0] = 9;  a[2][1] = 10;  a[2][2] = 11; a[2][3] = 12; </a:t>
            </a:r>
          </a:p>
          <a:p>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202637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当采用 </a:t>
            </a:r>
            <a:r>
              <a:rPr lang="zh-CN" altLang="en-US" b="1" dirty="0" smtClean="0">
                <a:solidFill>
                  <a:srgbClr val="0000FF"/>
                </a:solidFill>
              </a:rPr>
              <a:t>分行初始化</a:t>
            </a:r>
            <a:r>
              <a:rPr lang="en-US" altLang="zh-CN" b="1" dirty="0" smtClean="0">
                <a:solidFill>
                  <a:srgbClr val="0000FF"/>
                </a:solidFill>
              </a:rPr>
              <a:t> </a:t>
            </a:r>
            <a:r>
              <a:rPr lang="zh-CN" altLang="en-US" dirty="0" smtClean="0"/>
              <a:t>的形式初始化二维数组元素时</a:t>
            </a:r>
            <a:r>
              <a:rPr lang="en-US" altLang="zh-CN" dirty="0" smtClean="0"/>
              <a:t>, </a:t>
            </a:r>
            <a:r>
              <a:rPr lang="zh-CN" altLang="en-US" dirty="0" smtClean="0"/>
              <a:t>我们可以为每一行提供一个不完整的初始化表来 </a:t>
            </a:r>
            <a:r>
              <a:rPr lang="zh-CN" altLang="en-US" dirty="0" smtClean="0">
                <a:solidFill>
                  <a:srgbClr val="FF0000"/>
                </a:solidFill>
              </a:rPr>
              <a:t>只初始化该行中的前几个元素 </a:t>
            </a:r>
            <a:r>
              <a:rPr lang="en-US" altLang="zh-CN" dirty="0" smtClean="0"/>
              <a:t>(</a:t>
            </a:r>
            <a:r>
              <a:rPr lang="zh-CN" altLang="en-US" dirty="0" smtClean="0">
                <a:solidFill>
                  <a:srgbClr val="FF0000"/>
                </a:solidFill>
              </a:rPr>
              <a:t>同一维数组初始化</a:t>
            </a:r>
            <a:r>
              <a:rPr lang="en-US" altLang="zh-CN" dirty="0" smtClean="0"/>
              <a:t>)</a:t>
            </a:r>
            <a:r>
              <a:rPr lang="zh-CN" altLang="en-US" dirty="0" smtClean="0"/>
              <a:t>。该行中的其余元素将被编译器自动初始化为 </a:t>
            </a:r>
            <a:r>
              <a:rPr lang="en-US" altLang="zh-CN" b="1" dirty="0" smtClean="0">
                <a:solidFill>
                  <a:srgbClr val="0000FF"/>
                </a:solidFill>
              </a:rPr>
              <a:t>0</a:t>
            </a:r>
            <a:r>
              <a:rPr lang="zh-CN" altLang="en-US" dirty="0" smtClean="0"/>
              <a:t>。</a:t>
            </a:r>
            <a:endParaRPr lang="en-US" altLang="zh-CN" dirty="0" smtClean="0"/>
          </a:p>
          <a:p>
            <a:r>
              <a:rPr lang="zh-CN" altLang="en-US" dirty="0" smtClean="0"/>
              <a:t>例如</a:t>
            </a:r>
            <a:r>
              <a:rPr lang="en-US" altLang="zh-CN" dirty="0" smtClean="0"/>
              <a:t>:</a:t>
            </a:r>
          </a:p>
          <a:p>
            <a:pPr>
              <a:lnSpc>
                <a:spcPct val="100000"/>
              </a:lnSpc>
              <a:spcAft>
                <a:spcPts val="1200"/>
              </a:spcAft>
            </a:pPr>
            <a:r>
              <a:rPr lang="en-US" altLang="zh-CN" dirty="0" err="1">
                <a:solidFill>
                  <a:srgbClr val="0000FF"/>
                </a:solidFill>
              </a:rPr>
              <a:t>int</a:t>
            </a:r>
            <a:r>
              <a:rPr lang="en-US" altLang="zh-CN" dirty="0">
                <a:solidFill>
                  <a:srgbClr val="0000FF"/>
                </a:solidFill>
              </a:rPr>
              <a:t> </a:t>
            </a:r>
            <a:r>
              <a:rPr lang="en-US" altLang="zh-CN" dirty="0"/>
              <a:t> a[3][4] = { </a:t>
            </a:r>
            <a:r>
              <a:rPr lang="en-US" altLang="zh-CN" dirty="0">
                <a:solidFill>
                  <a:srgbClr val="FF0000"/>
                </a:solidFill>
              </a:rPr>
              <a:t>{</a:t>
            </a:r>
            <a:r>
              <a:rPr lang="en-US" altLang="zh-CN" dirty="0"/>
              <a:t>1, </a:t>
            </a:r>
            <a:r>
              <a:rPr lang="en-US" altLang="zh-CN" dirty="0" smtClean="0"/>
              <a:t>2</a:t>
            </a:r>
            <a:r>
              <a:rPr lang="en-US" altLang="zh-CN" dirty="0" smtClean="0">
                <a:solidFill>
                  <a:srgbClr val="FF0000"/>
                </a:solidFill>
              </a:rPr>
              <a:t>}</a:t>
            </a:r>
            <a:r>
              <a:rPr lang="en-US" altLang="zh-CN" b="1" dirty="0" smtClean="0">
                <a:solidFill>
                  <a:srgbClr val="0000FF"/>
                </a:solidFill>
              </a:rPr>
              <a:t>,</a:t>
            </a:r>
            <a:r>
              <a:rPr lang="en-US" altLang="zh-CN" dirty="0" smtClean="0"/>
              <a:t> </a:t>
            </a:r>
            <a:r>
              <a:rPr lang="en-US" altLang="zh-CN" dirty="0">
                <a:solidFill>
                  <a:srgbClr val="FF0000"/>
                </a:solidFill>
              </a:rPr>
              <a:t>{</a:t>
            </a:r>
            <a:r>
              <a:rPr lang="en-US" altLang="zh-CN" dirty="0"/>
              <a:t>5, 6, </a:t>
            </a:r>
            <a:r>
              <a:rPr lang="en-US" altLang="zh-CN" dirty="0" smtClean="0"/>
              <a:t>7</a:t>
            </a:r>
            <a:r>
              <a:rPr lang="en-US" altLang="zh-CN" dirty="0" smtClean="0">
                <a:solidFill>
                  <a:srgbClr val="FF0000"/>
                </a:solidFill>
              </a:rPr>
              <a:t>}</a:t>
            </a:r>
            <a:r>
              <a:rPr lang="en-US" altLang="zh-CN" b="1" dirty="0" smtClean="0">
                <a:solidFill>
                  <a:srgbClr val="0000FF"/>
                </a:solidFill>
              </a:rPr>
              <a:t>,</a:t>
            </a:r>
            <a:r>
              <a:rPr lang="en-US" altLang="zh-CN" dirty="0" smtClean="0"/>
              <a:t> </a:t>
            </a:r>
            <a:r>
              <a:rPr lang="en-US" altLang="zh-CN" dirty="0">
                <a:solidFill>
                  <a:srgbClr val="FF0000"/>
                </a:solidFill>
              </a:rPr>
              <a:t>{</a:t>
            </a:r>
            <a:r>
              <a:rPr lang="en-US" altLang="zh-CN" dirty="0" smtClean="0"/>
              <a:t>9</a:t>
            </a:r>
            <a:r>
              <a:rPr lang="en-US" altLang="zh-CN" dirty="0" smtClean="0">
                <a:solidFill>
                  <a:srgbClr val="FF0000"/>
                </a:solidFill>
              </a:rPr>
              <a:t>} </a:t>
            </a:r>
            <a:r>
              <a:rPr lang="en-US" altLang="zh-CN" dirty="0" smtClean="0"/>
              <a:t>};  </a:t>
            </a:r>
            <a:r>
              <a:rPr lang="en-US" altLang="zh-CN" dirty="0" smtClean="0">
                <a:solidFill>
                  <a:srgbClr val="00B050"/>
                </a:solidFill>
              </a:rPr>
              <a:t>// </a:t>
            </a:r>
            <a:r>
              <a:rPr lang="zh-CN" altLang="en-US" dirty="0" smtClean="0">
                <a:solidFill>
                  <a:srgbClr val="00B050"/>
                </a:solidFill>
              </a:rPr>
              <a:t>不完整初始化表</a:t>
            </a:r>
            <a:endParaRPr lang="zh-CN" altLang="en-US" dirty="0">
              <a:solidFill>
                <a:srgbClr val="00B050"/>
              </a:solidFill>
            </a:endParaRPr>
          </a:p>
          <a:p>
            <a:r>
              <a:rPr lang="zh-CN" altLang="en-US" dirty="0" smtClean="0"/>
              <a:t>等价于</a:t>
            </a:r>
            <a:endParaRPr lang="en-US" altLang="zh-CN" dirty="0" smtClean="0"/>
          </a:p>
          <a:p>
            <a:r>
              <a:rPr lang="en-US" altLang="zh-CN" b="1" dirty="0" smtClean="0">
                <a:solidFill>
                  <a:srgbClr val="0000FF"/>
                </a:solidFill>
              </a:rPr>
              <a:t>Row 1</a:t>
            </a:r>
            <a:r>
              <a:rPr lang="en-US" altLang="zh-CN" dirty="0" smtClean="0"/>
              <a:t>: a[0][0] = 1;  a[0][1] = 2;    a[0][2] = </a:t>
            </a:r>
            <a:r>
              <a:rPr lang="en-US" altLang="zh-CN" b="1" dirty="0" smtClean="0">
                <a:solidFill>
                  <a:srgbClr val="FF0000"/>
                </a:solidFill>
              </a:rPr>
              <a:t>0</a:t>
            </a:r>
            <a:r>
              <a:rPr lang="en-US" altLang="zh-CN" dirty="0" smtClean="0"/>
              <a:t>;   a[0][3] = </a:t>
            </a:r>
            <a:r>
              <a:rPr lang="en-US" altLang="zh-CN" b="1" dirty="0" smtClean="0">
                <a:solidFill>
                  <a:srgbClr val="FF0000"/>
                </a:solidFill>
              </a:rPr>
              <a:t>0</a:t>
            </a:r>
            <a:r>
              <a:rPr lang="en-US" altLang="zh-CN" dirty="0" smtClean="0"/>
              <a:t>; </a:t>
            </a:r>
          </a:p>
          <a:p>
            <a:r>
              <a:rPr lang="en-US" altLang="zh-CN" b="1" dirty="0" smtClean="0">
                <a:solidFill>
                  <a:srgbClr val="0000FF"/>
                </a:solidFill>
              </a:rPr>
              <a:t>Row </a:t>
            </a:r>
            <a:r>
              <a:rPr lang="en-US" altLang="zh-CN" b="1" dirty="0">
                <a:solidFill>
                  <a:srgbClr val="0000FF"/>
                </a:solidFill>
              </a:rPr>
              <a:t>2</a:t>
            </a:r>
            <a:r>
              <a:rPr lang="en-US" altLang="zh-CN" dirty="0"/>
              <a:t>: a[1][0] = 5;  a[1][1] = 6;    a[1][2] = 7;   a[1][3] = </a:t>
            </a:r>
            <a:r>
              <a:rPr lang="en-US" altLang="zh-CN" b="1" dirty="0" smtClean="0">
                <a:solidFill>
                  <a:srgbClr val="FF0000"/>
                </a:solidFill>
              </a:rPr>
              <a:t>0</a:t>
            </a:r>
            <a:r>
              <a:rPr lang="en-US" altLang="zh-CN" dirty="0" smtClean="0"/>
              <a:t>; </a:t>
            </a:r>
            <a:endParaRPr lang="en-US" altLang="zh-CN" dirty="0"/>
          </a:p>
          <a:p>
            <a:r>
              <a:rPr lang="en-US" altLang="zh-CN" b="1" dirty="0">
                <a:solidFill>
                  <a:srgbClr val="0000FF"/>
                </a:solidFill>
              </a:rPr>
              <a:t>Row 3</a:t>
            </a:r>
            <a:r>
              <a:rPr lang="en-US" altLang="zh-CN" dirty="0"/>
              <a:t>: a[2][0] = 9;  a[2][1] = </a:t>
            </a:r>
            <a:r>
              <a:rPr lang="en-US" altLang="zh-CN" b="1" dirty="0" smtClean="0">
                <a:solidFill>
                  <a:srgbClr val="FF0000"/>
                </a:solidFill>
              </a:rPr>
              <a:t>0</a:t>
            </a:r>
            <a:r>
              <a:rPr lang="en-US" altLang="zh-CN" dirty="0"/>
              <a:t>;  </a:t>
            </a:r>
            <a:r>
              <a:rPr lang="en-US" altLang="zh-CN" dirty="0" smtClean="0"/>
              <a:t>  a[2</a:t>
            </a:r>
            <a:r>
              <a:rPr lang="en-US" altLang="zh-CN" dirty="0"/>
              <a:t>][2] = </a:t>
            </a:r>
            <a:r>
              <a:rPr lang="en-US" altLang="zh-CN" b="1" dirty="0" smtClean="0">
                <a:solidFill>
                  <a:srgbClr val="FF0000"/>
                </a:solidFill>
              </a:rPr>
              <a:t>0</a:t>
            </a:r>
            <a:r>
              <a:rPr lang="en-US" altLang="zh-CN" dirty="0" smtClean="0"/>
              <a:t>;   a[2</a:t>
            </a:r>
            <a:r>
              <a:rPr lang="en-US" altLang="zh-CN" dirty="0"/>
              <a:t>][3] =</a:t>
            </a:r>
            <a:r>
              <a:rPr lang="en-US" altLang="zh-CN" b="1" dirty="0">
                <a:solidFill>
                  <a:srgbClr val="FF0000"/>
                </a:solidFill>
              </a:rPr>
              <a:t> </a:t>
            </a:r>
            <a:r>
              <a:rPr lang="en-US" altLang="zh-CN" b="1" dirty="0" smtClean="0">
                <a:solidFill>
                  <a:srgbClr val="FF0000"/>
                </a:solidFill>
              </a:rPr>
              <a:t>0</a:t>
            </a:r>
            <a:r>
              <a:rPr lang="en-US" altLang="zh-CN" dirty="0" smtClean="0"/>
              <a:t>; </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grpSp>
        <p:nvGrpSpPr>
          <p:cNvPr id="4" name="组合 3"/>
          <p:cNvGrpSpPr/>
          <p:nvPr/>
        </p:nvGrpSpPr>
        <p:grpSpPr>
          <a:xfrm>
            <a:off x="7164288" y="6021288"/>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Ch06_03</a:t>
              </a:r>
              <a:endParaRPr lang="zh-CN" altLang="en-US" sz="2400" b="1" dirty="0">
                <a:solidFill>
                  <a:schemeClr val="bg1"/>
                </a:solidFill>
              </a:endParaRPr>
            </a:p>
          </p:txBody>
        </p:sp>
      </p:grpSp>
    </p:spTree>
    <p:extLst>
      <p:ext uri="{BB962C8B-B14F-4D97-AF65-F5344CB8AC3E}">
        <p14:creationId xmlns:p14="http://schemas.microsoft.com/office/powerpoint/2010/main" val="20959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4" dur="500"/>
                                        <p:tgtEl>
                                          <p:spTgt spid="2">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如果对二维数组</a:t>
            </a:r>
            <a:r>
              <a:rPr lang="zh-CN" altLang="en-US" dirty="0" smtClean="0"/>
              <a:t>中的全部元素进行初始化</a:t>
            </a:r>
            <a:r>
              <a:rPr lang="en-US" altLang="zh-CN" dirty="0" smtClean="0"/>
              <a:t>, </a:t>
            </a:r>
            <a:r>
              <a:rPr lang="zh-CN" altLang="en-US" dirty="0" smtClean="0"/>
              <a:t>则</a:t>
            </a:r>
            <a:r>
              <a:rPr lang="zh-CN" altLang="en-US" dirty="0"/>
              <a:t>定义数组时</a:t>
            </a:r>
            <a:r>
              <a:rPr lang="zh-CN" altLang="en-US" dirty="0">
                <a:solidFill>
                  <a:srgbClr val="FF0000"/>
                </a:solidFill>
              </a:rPr>
              <a:t>第一维的长度可以</a:t>
            </a:r>
            <a:r>
              <a:rPr lang="zh-CN" altLang="en-US" dirty="0" smtClean="0">
                <a:solidFill>
                  <a:srgbClr val="FF0000"/>
                </a:solidFill>
              </a:rPr>
              <a:t>省略</a:t>
            </a:r>
            <a:r>
              <a:rPr lang="en-US" altLang="zh-CN" dirty="0" smtClean="0"/>
              <a:t>, </a:t>
            </a:r>
            <a:r>
              <a:rPr lang="zh-CN" altLang="en-US" dirty="0" smtClean="0"/>
              <a:t>但</a:t>
            </a:r>
            <a:r>
              <a:rPr lang="zh-CN" altLang="en-US" dirty="0">
                <a:solidFill>
                  <a:srgbClr val="FF0000"/>
                </a:solidFill>
              </a:rPr>
              <a:t>第二维的长度不能省略</a:t>
            </a:r>
            <a:r>
              <a:rPr lang="zh-CN" altLang="en-US" dirty="0" smtClean="0"/>
              <a:t>。例如</a:t>
            </a:r>
            <a:r>
              <a:rPr lang="en-US" altLang="zh-CN" dirty="0" smtClean="0"/>
              <a:t>:</a:t>
            </a:r>
            <a:endParaRPr lang="en-US" altLang="zh-CN" dirty="0"/>
          </a:p>
          <a:p>
            <a:r>
              <a:rPr lang="en-US" altLang="zh-CN" dirty="0" err="1">
                <a:solidFill>
                  <a:srgbClr val="0000FF"/>
                </a:solidFill>
              </a:rPr>
              <a:t>int</a:t>
            </a:r>
            <a:r>
              <a:rPr lang="en-US" altLang="zh-CN" dirty="0"/>
              <a:t> </a:t>
            </a:r>
            <a:r>
              <a:rPr lang="en-US" altLang="zh-CN" dirty="0" smtClean="0"/>
              <a:t>a</a:t>
            </a:r>
            <a:r>
              <a:rPr lang="en-US" altLang="zh-CN" dirty="0"/>
              <a:t>[ ][4] = </a:t>
            </a:r>
            <a:r>
              <a:rPr lang="en-US" altLang="zh-CN" dirty="0" smtClean="0"/>
              <a:t>{1, 2, 3, 4, 5, 6, 7, 8, 9, 10, 11, 12};</a:t>
            </a:r>
            <a:endParaRPr lang="en-US" altLang="zh-CN" dirty="0"/>
          </a:p>
          <a:p>
            <a:r>
              <a:rPr lang="zh-CN" altLang="en-US" dirty="0" smtClean="0"/>
              <a:t>相当于</a:t>
            </a:r>
            <a:r>
              <a:rPr lang="en-US" altLang="zh-CN" dirty="0" smtClean="0"/>
              <a:t>:</a:t>
            </a:r>
            <a:endParaRPr lang="en-US" altLang="zh-CN" dirty="0"/>
          </a:p>
          <a:p>
            <a:pPr>
              <a:spcAft>
                <a:spcPts val="1800"/>
              </a:spcAft>
            </a:pPr>
            <a:r>
              <a:rPr lang="en-US" altLang="zh-CN" dirty="0" err="1" smtClean="0">
                <a:solidFill>
                  <a:srgbClr val="0000FF"/>
                </a:solidFill>
              </a:rPr>
              <a:t>int</a:t>
            </a:r>
            <a:r>
              <a:rPr lang="en-US" altLang="zh-CN" dirty="0" smtClean="0"/>
              <a:t> </a:t>
            </a:r>
            <a:r>
              <a:rPr lang="en-US" altLang="zh-CN" dirty="0"/>
              <a:t>a[3][4] = {</a:t>
            </a:r>
            <a:r>
              <a:rPr lang="en-US" altLang="zh-CN" dirty="0" smtClean="0"/>
              <a:t>1, 2, 3, 4, 5, 6, 7, 8, 9, 10, 11, 12};</a:t>
            </a:r>
            <a:endParaRPr lang="en-US" altLang="zh-CN" dirty="0"/>
          </a:p>
          <a:p>
            <a:r>
              <a:rPr lang="zh-CN" altLang="en-US" dirty="0"/>
              <a:t>在定义</a:t>
            </a:r>
            <a:r>
              <a:rPr lang="zh-CN" altLang="en-US" dirty="0" smtClean="0"/>
              <a:t>时</a:t>
            </a:r>
            <a:r>
              <a:rPr lang="en-US" altLang="zh-CN" dirty="0" smtClean="0"/>
              <a:t>, </a:t>
            </a:r>
            <a:r>
              <a:rPr lang="zh-CN" altLang="en-US" dirty="0" smtClean="0"/>
              <a:t>也</a:t>
            </a:r>
            <a:r>
              <a:rPr lang="zh-CN" altLang="en-US" dirty="0"/>
              <a:t>可以</a:t>
            </a:r>
            <a:r>
              <a:rPr lang="zh-CN" altLang="en-US" dirty="0">
                <a:solidFill>
                  <a:srgbClr val="FF0000"/>
                </a:solidFill>
              </a:rPr>
              <a:t>只对部分</a:t>
            </a:r>
            <a:r>
              <a:rPr lang="zh-CN" altLang="en-US" dirty="0" smtClean="0">
                <a:solidFill>
                  <a:srgbClr val="FF0000"/>
                </a:solidFill>
              </a:rPr>
              <a:t>元素进行初始化</a:t>
            </a:r>
            <a:r>
              <a:rPr lang="zh-CN" altLang="en-US" dirty="0" smtClean="0"/>
              <a:t>而</a:t>
            </a:r>
            <a:r>
              <a:rPr lang="zh-CN" altLang="en-US" dirty="0"/>
              <a:t>省略第一维的</a:t>
            </a:r>
            <a:r>
              <a:rPr lang="zh-CN" altLang="en-US" dirty="0" smtClean="0"/>
              <a:t>大小</a:t>
            </a:r>
            <a:r>
              <a:rPr lang="en-US" altLang="zh-CN" dirty="0" smtClean="0"/>
              <a:t>, </a:t>
            </a:r>
            <a:r>
              <a:rPr lang="zh-CN" altLang="en-US" dirty="0" smtClean="0"/>
              <a:t>但</a:t>
            </a:r>
            <a:r>
              <a:rPr lang="zh-CN" altLang="en-US" dirty="0"/>
              <a:t>应</a:t>
            </a:r>
            <a:r>
              <a:rPr lang="zh-CN" altLang="en-US" b="1" dirty="0" smtClean="0">
                <a:solidFill>
                  <a:srgbClr val="0000FF"/>
                </a:solidFill>
              </a:rPr>
              <a:t>分行初始化</a:t>
            </a:r>
            <a:r>
              <a:rPr lang="zh-CN" altLang="en-US" dirty="0" smtClean="0"/>
              <a:t>。例如</a:t>
            </a:r>
            <a:r>
              <a:rPr lang="en-US" altLang="zh-CN" dirty="0" smtClean="0"/>
              <a:t>:</a:t>
            </a:r>
            <a:endParaRPr lang="en-US" altLang="zh-CN" dirty="0"/>
          </a:p>
          <a:p>
            <a:r>
              <a:rPr lang="en-US" altLang="zh-CN" dirty="0" err="1">
                <a:solidFill>
                  <a:srgbClr val="0000FF"/>
                </a:solidFill>
              </a:rPr>
              <a:t>int</a:t>
            </a:r>
            <a:r>
              <a:rPr lang="en-US" altLang="zh-CN" dirty="0"/>
              <a:t> </a:t>
            </a:r>
            <a:r>
              <a:rPr lang="en-US" altLang="zh-CN" dirty="0" smtClean="0"/>
              <a:t>a</a:t>
            </a:r>
            <a:r>
              <a:rPr lang="en-US" altLang="zh-CN" dirty="0"/>
              <a:t>[ ][4] = { {1, 2, 3}, {6}, {4, 5} };</a:t>
            </a:r>
          </a:p>
          <a:p>
            <a:r>
              <a:rPr lang="zh-CN" altLang="en-US" dirty="0" smtClean="0"/>
              <a:t>相当于</a:t>
            </a:r>
            <a:r>
              <a:rPr lang="en-US" altLang="zh-CN" dirty="0" smtClean="0"/>
              <a:t>:</a:t>
            </a:r>
            <a:endParaRPr lang="en-US" altLang="zh-CN" dirty="0"/>
          </a:p>
          <a:p>
            <a:r>
              <a:rPr lang="en-US" altLang="zh-CN" dirty="0" err="1">
                <a:solidFill>
                  <a:srgbClr val="0000FF"/>
                </a:solidFill>
              </a:rPr>
              <a:t>int</a:t>
            </a:r>
            <a:r>
              <a:rPr lang="en-US" altLang="zh-CN" dirty="0"/>
              <a:t>  a[3][4] = { {1, 2, 3, </a:t>
            </a:r>
            <a:r>
              <a:rPr lang="en-US" altLang="zh-CN" dirty="0">
                <a:solidFill>
                  <a:srgbClr val="FF3399"/>
                </a:solidFill>
              </a:rPr>
              <a:t>0</a:t>
            </a:r>
            <a:r>
              <a:rPr lang="en-US" altLang="zh-CN" dirty="0"/>
              <a:t>}, {6, </a:t>
            </a:r>
            <a:r>
              <a:rPr lang="en-US" altLang="zh-CN" dirty="0">
                <a:solidFill>
                  <a:srgbClr val="FF3399"/>
                </a:solidFill>
              </a:rPr>
              <a:t>0</a:t>
            </a:r>
            <a:r>
              <a:rPr lang="en-US" altLang="zh-CN" dirty="0"/>
              <a:t>, </a:t>
            </a:r>
            <a:r>
              <a:rPr lang="en-US" altLang="zh-CN" dirty="0">
                <a:solidFill>
                  <a:srgbClr val="FF3399"/>
                </a:solidFill>
              </a:rPr>
              <a:t>0</a:t>
            </a:r>
            <a:r>
              <a:rPr lang="en-US" altLang="zh-CN" dirty="0"/>
              <a:t>,</a:t>
            </a:r>
            <a:r>
              <a:rPr lang="en-US" altLang="zh-CN" dirty="0">
                <a:solidFill>
                  <a:srgbClr val="FF3399"/>
                </a:solidFill>
              </a:rPr>
              <a:t> 0</a:t>
            </a:r>
            <a:r>
              <a:rPr lang="en-US" altLang="zh-CN" dirty="0"/>
              <a:t>}, {4, 5, </a:t>
            </a:r>
            <a:r>
              <a:rPr lang="en-US" altLang="zh-CN" dirty="0">
                <a:solidFill>
                  <a:srgbClr val="FF3399"/>
                </a:solidFill>
              </a:rPr>
              <a:t>0</a:t>
            </a:r>
            <a:r>
              <a:rPr lang="en-US" altLang="zh-CN" dirty="0"/>
              <a:t>,</a:t>
            </a:r>
            <a:r>
              <a:rPr lang="en-US" altLang="zh-CN" dirty="0">
                <a:solidFill>
                  <a:srgbClr val="FF3399"/>
                </a:solidFill>
              </a:rPr>
              <a:t> 0</a:t>
            </a:r>
            <a:r>
              <a:rPr lang="en-US" altLang="zh-CN" dirty="0"/>
              <a:t>} </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325538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7" dur="500"/>
                                        <p:tgtEl>
                                          <p:spTgt spid="2">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0" dur="500"/>
                                        <p:tgtEl>
                                          <p:spTgt spid="2">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3" dur="500"/>
                                        <p:tgtEl>
                                          <p:spTgt spid="2">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b="1" dirty="0" smtClean="0"/>
              <a:t>例</a:t>
            </a:r>
            <a:r>
              <a:rPr lang="en-US" altLang="zh-CN" b="1" dirty="0" smtClean="0"/>
              <a:t>: </a:t>
            </a:r>
            <a:r>
              <a:rPr lang="zh-CN" altLang="en-US" dirty="0" smtClean="0"/>
              <a:t>某学期共开设了</a:t>
            </a:r>
            <a:r>
              <a:rPr lang="en-US" altLang="zh-CN" dirty="0" smtClean="0"/>
              <a:t> 5 </a:t>
            </a:r>
            <a:r>
              <a:rPr lang="zh-CN" altLang="en-US" dirty="0" smtClean="0"/>
              <a:t>门专业课</a:t>
            </a:r>
            <a:r>
              <a:rPr lang="en-US" altLang="zh-CN" dirty="0" smtClean="0"/>
              <a:t>, </a:t>
            </a:r>
            <a:r>
              <a:rPr lang="zh-CN" altLang="en-US" dirty="0" smtClean="0"/>
              <a:t>每门专业课共有</a:t>
            </a:r>
            <a:r>
              <a:rPr lang="en-US" altLang="zh-CN" dirty="0" smtClean="0"/>
              <a:t> 50 </a:t>
            </a:r>
            <a:r>
              <a:rPr lang="zh-CN" altLang="en-US" dirty="0" smtClean="0"/>
              <a:t>名学生选修。设计一个程序</a:t>
            </a:r>
            <a:r>
              <a:rPr lang="en-US" altLang="zh-CN" dirty="0" smtClean="0"/>
              <a:t>, </a:t>
            </a:r>
            <a:r>
              <a:rPr lang="zh-CN" altLang="en-US" dirty="0" smtClean="0"/>
              <a:t>计算每门专业课的平均成绩。</a:t>
            </a:r>
            <a:endParaRPr lang="en-US" altLang="zh-CN" dirty="0" smtClean="0"/>
          </a:p>
          <a:p>
            <a:r>
              <a:rPr lang="zh-CN" altLang="en-US" b="1" dirty="0" smtClean="0"/>
              <a:t>分析</a:t>
            </a:r>
            <a:r>
              <a:rPr lang="en-US" altLang="zh-CN" b="1" dirty="0" smtClean="0"/>
              <a:t>:</a:t>
            </a:r>
          </a:p>
          <a:p>
            <a:r>
              <a:rPr lang="en-US" altLang="zh-CN" dirty="0" smtClean="0"/>
              <a:t>1. </a:t>
            </a:r>
            <a:r>
              <a:rPr lang="zh-CN" altLang="en-US" dirty="0" smtClean="0"/>
              <a:t>存储 </a:t>
            </a:r>
            <a:r>
              <a:rPr lang="en-US" altLang="zh-CN" dirty="0" smtClean="0"/>
              <a:t>5 </a:t>
            </a:r>
            <a:r>
              <a:rPr lang="zh-CN" altLang="en-US" dirty="0" smtClean="0"/>
              <a:t>门专业课</a:t>
            </a:r>
            <a:r>
              <a:rPr lang="en-US" altLang="zh-CN" dirty="0" smtClean="0"/>
              <a:t>, </a:t>
            </a:r>
            <a:r>
              <a:rPr lang="zh-CN" altLang="en-US" dirty="0" smtClean="0"/>
              <a:t>每门 </a:t>
            </a:r>
            <a:r>
              <a:rPr lang="en-US" altLang="zh-CN" dirty="0" smtClean="0"/>
              <a:t>50 </a:t>
            </a:r>
            <a:r>
              <a:rPr lang="zh-CN" altLang="en-US" dirty="0" smtClean="0"/>
              <a:t>名学生的考试成绩</a:t>
            </a:r>
            <a:r>
              <a:rPr lang="en-US" altLang="zh-CN" dirty="0" smtClean="0"/>
              <a:t>: </a:t>
            </a:r>
          </a:p>
          <a:p>
            <a:pPr indent="363538">
              <a:spcAft>
                <a:spcPts val="600"/>
              </a:spcAft>
            </a:pPr>
            <a:r>
              <a:rPr lang="en-US" altLang="zh-CN" dirty="0" smtClean="0">
                <a:solidFill>
                  <a:srgbClr val="0000FF"/>
                </a:solidFill>
              </a:rPr>
              <a:t>double</a:t>
            </a:r>
            <a:r>
              <a:rPr lang="en-US" altLang="zh-CN" dirty="0" smtClean="0"/>
              <a:t> scores[5][50];</a:t>
            </a:r>
          </a:p>
          <a:p>
            <a:r>
              <a:rPr lang="en-US" altLang="zh-CN" dirty="0" smtClean="0"/>
              <a:t>2. </a:t>
            </a:r>
            <a:r>
              <a:rPr lang="zh-CN" altLang="en-US" dirty="0" smtClean="0"/>
              <a:t>按专业课依次计算每门专业课的平均成绩</a:t>
            </a:r>
            <a:r>
              <a:rPr lang="en-US" altLang="zh-CN" dirty="0" smtClean="0"/>
              <a:t>:</a:t>
            </a:r>
          </a:p>
          <a:p>
            <a:pPr marL="342900" indent="-342900">
              <a:buFont typeface="Arial" panose="020B0604020202020204" pitchFamily="34" charset="0"/>
              <a:buChar char="•"/>
            </a:pPr>
            <a:r>
              <a:rPr lang="zh-CN" altLang="en-US" dirty="0" smtClean="0"/>
              <a:t>首先</a:t>
            </a:r>
            <a:r>
              <a:rPr lang="en-US" altLang="zh-CN" dirty="0" smtClean="0"/>
              <a:t>, </a:t>
            </a:r>
            <a:r>
              <a:rPr lang="zh-CN" altLang="en-US" dirty="0" smtClean="0"/>
              <a:t>计算某门专业课 </a:t>
            </a:r>
            <a:r>
              <a:rPr lang="en-US" altLang="zh-CN" dirty="0" smtClean="0"/>
              <a:t>50 </a:t>
            </a:r>
            <a:r>
              <a:rPr lang="zh-CN" altLang="en-US" dirty="0" smtClean="0"/>
              <a:t>名学生的总成绩。</a:t>
            </a:r>
            <a:endParaRPr lang="en-US" altLang="zh-CN" dirty="0" smtClean="0"/>
          </a:p>
          <a:p>
            <a:pPr marL="342900" indent="-342900">
              <a:buFont typeface="Arial" panose="020B0604020202020204" pitchFamily="34" charset="0"/>
              <a:buChar char="•"/>
            </a:pPr>
            <a:r>
              <a:rPr lang="zh-CN" altLang="en-US" dirty="0" smtClean="0"/>
              <a:t>然后</a:t>
            </a:r>
            <a:r>
              <a:rPr lang="en-US" altLang="zh-CN" dirty="0" smtClean="0"/>
              <a:t>, </a:t>
            </a:r>
            <a:r>
              <a:rPr lang="zh-CN" altLang="en-US" dirty="0" smtClean="0"/>
              <a:t>计算该专业课的平均成绩。</a:t>
            </a:r>
            <a:endParaRPr lang="en-US" altLang="zh-CN" dirty="0" smtClean="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407972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819257"/>
          </a:xfrm>
        </p:spPr>
        <p:txBody>
          <a:bodyPr>
            <a:normAutofit/>
          </a:bodyPr>
          <a:lstStyle/>
          <a:p>
            <a:pPr>
              <a:lnSpc>
                <a:spcPct val="100000"/>
              </a:lnSpc>
              <a:spcBef>
                <a:spcPts val="0"/>
              </a:spcBef>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100000"/>
              </a:lnSpc>
              <a:spcBef>
                <a:spcPts val="0"/>
              </a:spcBef>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100000"/>
              </a:lnSpc>
              <a:spcBef>
                <a:spcPts val="0"/>
              </a:spcBef>
            </a:pPr>
            <a:r>
              <a:rPr lang="en-US" altLang="zh-CN" sz="2000" dirty="0" err="1" smtClean="0">
                <a:solidFill>
                  <a:srgbClr val="0000FF"/>
                </a:solidFill>
              </a:rPr>
              <a:t>int</a:t>
            </a:r>
            <a:r>
              <a:rPr lang="en-US" altLang="zh-CN" sz="2000" dirty="0" smtClean="0"/>
              <a:t> main()</a:t>
            </a:r>
          </a:p>
          <a:p>
            <a:pPr>
              <a:lnSpc>
                <a:spcPct val="100000"/>
              </a:lnSpc>
              <a:spcBef>
                <a:spcPts val="0"/>
              </a:spcBef>
            </a:pPr>
            <a:r>
              <a:rPr lang="en-US" altLang="zh-CN" sz="2000" dirty="0" smtClean="0"/>
              <a:t>{</a:t>
            </a:r>
          </a:p>
          <a:p>
            <a:pPr indent="358775">
              <a:lnSpc>
                <a:spcPct val="100000"/>
              </a:lnSpc>
              <a:spcBef>
                <a:spcPts val="0"/>
              </a:spcBef>
            </a:pPr>
            <a:r>
              <a:rPr lang="en-US" altLang="zh-CN" sz="2000" dirty="0" smtClean="0">
                <a:solidFill>
                  <a:srgbClr val="0000FF"/>
                </a:solidFill>
              </a:rPr>
              <a:t>double</a:t>
            </a:r>
            <a:r>
              <a:rPr lang="en-US" altLang="zh-CN" sz="2000" dirty="0" smtClean="0"/>
              <a:t> scores[5][50];          </a:t>
            </a:r>
            <a:r>
              <a:rPr lang="en-US" altLang="zh-CN" sz="2000" dirty="0" smtClean="0">
                <a:solidFill>
                  <a:srgbClr val="00B050"/>
                </a:solidFill>
              </a:rPr>
              <a:t>// </a:t>
            </a:r>
            <a:r>
              <a:rPr lang="zh-CN" altLang="en-US" sz="2000" dirty="0" smtClean="0">
                <a:solidFill>
                  <a:srgbClr val="00B050"/>
                </a:solidFill>
              </a:rPr>
              <a:t>存放</a:t>
            </a:r>
            <a:r>
              <a:rPr lang="en-US" altLang="zh-CN" sz="2000" dirty="0" smtClean="0">
                <a:solidFill>
                  <a:srgbClr val="00B050"/>
                </a:solidFill>
              </a:rPr>
              <a:t>5</a:t>
            </a:r>
            <a:r>
              <a:rPr lang="zh-CN" altLang="en-US" sz="2000" dirty="0" smtClean="0">
                <a:solidFill>
                  <a:srgbClr val="00B050"/>
                </a:solidFill>
              </a:rPr>
              <a:t>门专业课</a:t>
            </a:r>
            <a:r>
              <a:rPr lang="en-US" altLang="zh-CN" sz="2000" dirty="0" smtClean="0">
                <a:solidFill>
                  <a:srgbClr val="00B050"/>
                </a:solidFill>
              </a:rPr>
              <a:t>, </a:t>
            </a:r>
            <a:r>
              <a:rPr lang="zh-CN" altLang="en-US" sz="2000" dirty="0" smtClean="0">
                <a:solidFill>
                  <a:srgbClr val="00B050"/>
                </a:solidFill>
              </a:rPr>
              <a:t>每门</a:t>
            </a:r>
            <a:r>
              <a:rPr lang="en-US" altLang="zh-CN" sz="2000" dirty="0" smtClean="0">
                <a:solidFill>
                  <a:srgbClr val="00B050"/>
                </a:solidFill>
              </a:rPr>
              <a:t>50</a:t>
            </a:r>
            <a:r>
              <a:rPr lang="zh-CN" altLang="en-US" sz="2000" dirty="0" smtClean="0">
                <a:solidFill>
                  <a:srgbClr val="00B050"/>
                </a:solidFill>
              </a:rPr>
              <a:t>名学生的考试成绩</a:t>
            </a:r>
            <a:endParaRPr lang="en-US" altLang="zh-CN" sz="2000" dirty="0" smtClean="0">
              <a:solidFill>
                <a:srgbClr val="00B050"/>
              </a:solidFill>
            </a:endParaRPr>
          </a:p>
          <a:p>
            <a:pPr indent="358775">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&lt;5;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输入每门专业课</a:t>
            </a:r>
            <a:r>
              <a:rPr lang="en-US" altLang="zh-CN" sz="2000" dirty="0" smtClean="0">
                <a:solidFill>
                  <a:srgbClr val="00B050"/>
                </a:solidFill>
              </a:rPr>
              <a:t>, </a:t>
            </a:r>
            <a:r>
              <a:rPr lang="zh-CN" altLang="en-US" sz="2000" dirty="0" smtClean="0">
                <a:solidFill>
                  <a:srgbClr val="00B050"/>
                </a:solidFill>
              </a:rPr>
              <a:t>每名学生的考试成绩</a:t>
            </a:r>
            <a:endParaRPr lang="en-US" altLang="zh-CN" sz="2000" dirty="0" smtClean="0">
              <a:solidFill>
                <a:srgbClr val="00B050"/>
              </a:solidFill>
            </a:endParaRPr>
          </a:p>
          <a:p>
            <a:pPr indent="717550">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j=0; j&lt;50; ++j)</a:t>
            </a:r>
          </a:p>
          <a:p>
            <a:pPr indent="1076325">
              <a:lnSpc>
                <a:spcPct val="100000"/>
              </a:lnSpc>
              <a:spcBef>
                <a:spcPts val="0"/>
              </a:spcBef>
            </a:pPr>
            <a:r>
              <a:rPr lang="en-US" altLang="zh-CN" sz="2000" dirty="0" err="1" smtClean="0"/>
              <a:t>cin</a:t>
            </a:r>
            <a:r>
              <a:rPr lang="en-US" altLang="zh-CN" sz="2000" dirty="0" smtClean="0"/>
              <a:t>&gt;&gt;scores[</a:t>
            </a:r>
            <a:r>
              <a:rPr lang="en-US" altLang="zh-CN" sz="2000" dirty="0" err="1" smtClean="0"/>
              <a:t>i</a:t>
            </a:r>
            <a:r>
              <a:rPr lang="en-US" altLang="zh-CN" sz="2000" dirty="0" smtClean="0"/>
              <a:t>][j];</a:t>
            </a:r>
          </a:p>
          <a:p>
            <a:pPr indent="358775">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&lt;5;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按专业课依次计算每门专业课的平均成绩</a:t>
            </a:r>
            <a:endParaRPr lang="en-US" altLang="zh-CN" sz="2000" dirty="0" smtClean="0">
              <a:solidFill>
                <a:srgbClr val="00B050"/>
              </a:solidFill>
            </a:endParaRPr>
          </a:p>
          <a:p>
            <a:pPr indent="358775">
              <a:lnSpc>
                <a:spcPct val="100000"/>
              </a:lnSpc>
              <a:spcBef>
                <a:spcPts val="0"/>
              </a:spcBef>
            </a:pPr>
            <a:r>
              <a:rPr lang="en-US" altLang="zh-CN" sz="2000" dirty="0" smtClean="0"/>
              <a:t>{</a:t>
            </a:r>
          </a:p>
          <a:p>
            <a:pPr indent="717550">
              <a:lnSpc>
                <a:spcPct val="100000"/>
              </a:lnSpc>
              <a:spcBef>
                <a:spcPts val="0"/>
              </a:spcBef>
            </a:pPr>
            <a:r>
              <a:rPr lang="en-US" altLang="zh-CN" sz="2000" dirty="0" smtClean="0">
                <a:solidFill>
                  <a:srgbClr val="0000FF"/>
                </a:solidFill>
              </a:rPr>
              <a:t>double</a:t>
            </a:r>
            <a:r>
              <a:rPr lang="en-US" altLang="zh-CN" sz="2000" dirty="0" smtClean="0"/>
              <a:t> average = 0.0;  </a:t>
            </a:r>
            <a:r>
              <a:rPr lang="en-US" altLang="zh-CN" sz="2000" dirty="0" smtClean="0">
                <a:solidFill>
                  <a:srgbClr val="00B050"/>
                </a:solidFill>
              </a:rPr>
              <a:t>// </a:t>
            </a:r>
            <a:r>
              <a:rPr lang="zh-CN" altLang="en-US" sz="2000" dirty="0" smtClean="0">
                <a:solidFill>
                  <a:srgbClr val="00B050"/>
                </a:solidFill>
              </a:rPr>
              <a:t>累加和</a:t>
            </a:r>
            <a:r>
              <a:rPr lang="en-US" altLang="zh-CN" sz="2000" dirty="0" smtClean="0">
                <a:solidFill>
                  <a:srgbClr val="00B050"/>
                </a:solidFill>
              </a:rPr>
              <a:t>, </a:t>
            </a:r>
            <a:r>
              <a:rPr lang="zh-CN" altLang="en-US" sz="2000" dirty="0" smtClean="0">
                <a:solidFill>
                  <a:srgbClr val="00B050"/>
                </a:solidFill>
              </a:rPr>
              <a:t>初始化为</a:t>
            </a:r>
            <a:r>
              <a:rPr lang="en-US" altLang="zh-CN" sz="2000" dirty="0" smtClean="0">
                <a:solidFill>
                  <a:srgbClr val="00B050"/>
                </a:solidFill>
              </a:rPr>
              <a:t>0</a:t>
            </a:r>
          </a:p>
          <a:p>
            <a:pPr indent="717550">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t>int</a:t>
            </a:r>
            <a:r>
              <a:rPr lang="en-US" altLang="zh-CN" sz="2000" dirty="0" smtClean="0"/>
              <a:t> j=0; j&lt;50; ++j)     </a:t>
            </a:r>
            <a:r>
              <a:rPr lang="en-US" altLang="zh-CN" sz="2000" dirty="0" smtClean="0">
                <a:solidFill>
                  <a:srgbClr val="00B050"/>
                </a:solidFill>
              </a:rPr>
              <a:t>// </a:t>
            </a:r>
            <a:r>
              <a:rPr lang="zh-CN" altLang="en-US" sz="2000" dirty="0" smtClean="0">
                <a:solidFill>
                  <a:srgbClr val="00B050"/>
                </a:solidFill>
              </a:rPr>
              <a:t>计算某门专业课所有学生的总成绩</a:t>
            </a:r>
            <a:endParaRPr lang="en-US" altLang="zh-CN" sz="2000" dirty="0" smtClean="0">
              <a:solidFill>
                <a:srgbClr val="00B050"/>
              </a:solidFill>
            </a:endParaRPr>
          </a:p>
          <a:p>
            <a:pPr indent="1076325">
              <a:lnSpc>
                <a:spcPct val="100000"/>
              </a:lnSpc>
              <a:spcBef>
                <a:spcPts val="0"/>
              </a:spcBef>
            </a:pPr>
            <a:r>
              <a:rPr lang="en-US" altLang="zh-CN" sz="2000" dirty="0" smtClean="0"/>
              <a:t>average += scores[</a:t>
            </a:r>
            <a:r>
              <a:rPr lang="en-US" altLang="zh-CN" sz="2000" dirty="0" err="1" smtClean="0"/>
              <a:t>i</a:t>
            </a:r>
            <a:r>
              <a:rPr lang="en-US" altLang="zh-CN" sz="2000" dirty="0" smtClean="0"/>
              <a:t>][j];</a:t>
            </a:r>
          </a:p>
          <a:p>
            <a:pPr indent="717550">
              <a:lnSpc>
                <a:spcPct val="100000"/>
              </a:lnSpc>
              <a:spcBef>
                <a:spcPts val="0"/>
              </a:spcBef>
            </a:pPr>
            <a:r>
              <a:rPr lang="en-US" altLang="zh-CN" sz="2000" dirty="0" smtClean="0"/>
              <a:t>average /= 50;              </a:t>
            </a:r>
            <a:r>
              <a:rPr lang="en-US" altLang="zh-CN" sz="2000" dirty="0" smtClean="0">
                <a:solidFill>
                  <a:srgbClr val="00B050"/>
                </a:solidFill>
              </a:rPr>
              <a:t>// </a:t>
            </a:r>
            <a:r>
              <a:rPr lang="zh-CN" altLang="en-US" sz="2000" dirty="0" smtClean="0">
                <a:solidFill>
                  <a:srgbClr val="00B050"/>
                </a:solidFill>
              </a:rPr>
              <a:t>计算平均成绩</a:t>
            </a:r>
            <a:endParaRPr lang="en-US" altLang="zh-CN" sz="2000" dirty="0" smtClean="0">
              <a:solidFill>
                <a:srgbClr val="00B050"/>
              </a:solidFill>
            </a:endParaRPr>
          </a:p>
          <a:p>
            <a:pPr indent="717550">
              <a:lnSpc>
                <a:spcPct val="100000"/>
              </a:lnSpc>
              <a:spcBef>
                <a:spcPts val="0"/>
              </a:spcBef>
            </a:pPr>
            <a:r>
              <a:rPr lang="en-US" altLang="zh-CN" sz="2000" dirty="0" err="1" smtClean="0"/>
              <a:t>cout</a:t>
            </a:r>
            <a:r>
              <a:rPr lang="en-US" altLang="zh-CN" sz="2000" dirty="0" smtClean="0"/>
              <a:t>&lt;&lt;</a:t>
            </a:r>
            <a:r>
              <a:rPr lang="en-US" altLang="zh-CN" sz="2000" dirty="0" smtClean="0">
                <a:solidFill>
                  <a:schemeClr val="accent6">
                    <a:lumMod val="75000"/>
                  </a:schemeClr>
                </a:solidFill>
              </a:rPr>
              <a:t>“Average Score of Course ”</a:t>
            </a:r>
            <a:r>
              <a:rPr lang="en-US" altLang="zh-CN" sz="2000" dirty="0" smtClean="0"/>
              <a:t>&lt;&lt;</a:t>
            </a:r>
            <a:r>
              <a:rPr lang="en-US" altLang="zh-CN" sz="2000" dirty="0" err="1" smtClean="0"/>
              <a:t>i</a:t>
            </a:r>
            <a:r>
              <a:rPr lang="en-US" altLang="zh-CN" sz="2000" dirty="0" smtClean="0"/>
              <a:t>&lt;&lt;</a:t>
            </a:r>
            <a:r>
              <a:rPr lang="en-US" altLang="zh-CN" sz="2000" dirty="0" smtClean="0">
                <a:solidFill>
                  <a:schemeClr val="accent6">
                    <a:lumMod val="75000"/>
                  </a:schemeClr>
                </a:solidFill>
              </a:rPr>
              <a:t>“: ”</a:t>
            </a:r>
            <a:r>
              <a:rPr lang="en-US" altLang="zh-CN" sz="2000" dirty="0" smtClean="0"/>
              <a:t>&lt;&lt;average&lt;&lt;</a:t>
            </a:r>
            <a:r>
              <a:rPr lang="en-US" altLang="zh-CN" sz="2000" dirty="0" err="1" smtClean="0"/>
              <a:t>endl</a:t>
            </a:r>
            <a:r>
              <a:rPr lang="en-US" altLang="zh-CN" sz="2000" dirty="0" smtClean="0"/>
              <a:t>;</a:t>
            </a:r>
          </a:p>
          <a:p>
            <a:pPr indent="358775">
              <a:lnSpc>
                <a:spcPct val="100000"/>
              </a:lnSpc>
              <a:spcBef>
                <a:spcPts val="0"/>
              </a:spcBef>
            </a:pPr>
            <a:r>
              <a:rPr lang="en-US" altLang="zh-CN" sz="2000" dirty="0" smtClean="0"/>
              <a:t>}</a:t>
            </a:r>
          </a:p>
          <a:p>
            <a:pPr indent="358775">
              <a:lnSpc>
                <a:spcPct val="100000"/>
              </a:lnSpc>
              <a:spcBef>
                <a:spcPts val="0"/>
              </a:spcBef>
            </a:pPr>
            <a:r>
              <a:rPr lang="en-US" altLang="zh-CN" sz="2000" dirty="0" smtClean="0">
                <a:solidFill>
                  <a:srgbClr val="0000FF"/>
                </a:solidFill>
              </a:rPr>
              <a:t>return </a:t>
            </a:r>
            <a:r>
              <a:rPr lang="en-US" altLang="zh-CN" sz="2000" dirty="0" smtClean="0"/>
              <a:t>0;</a:t>
            </a:r>
          </a:p>
          <a:p>
            <a:pPr>
              <a:lnSpc>
                <a:spcPct val="10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1711817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b="1" dirty="0" smtClean="0"/>
              <a:t>例</a:t>
            </a:r>
            <a:r>
              <a:rPr lang="en-US" altLang="zh-CN" b="1" dirty="0" smtClean="0"/>
              <a:t>: </a:t>
            </a:r>
            <a:r>
              <a:rPr lang="zh-CN" altLang="en-US" dirty="0" smtClean="0"/>
              <a:t>计算二维数组</a:t>
            </a:r>
            <a:r>
              <a:rPr lang="en-US" altLang="zh-CN" dirty="0" smtClean="0"/>
              <a:t> </a:t>
            </a:r>
            <a:r>
              <a:rPr lang="en-US" altLang="zh-CN" dirty="0" err="1" smtClean="0">
                <a:solidFill>
                  <a:srgbClr val="0000FF"/>
                </a:solidFill>
              </a:rPr>
              <a:t>int</a:t>
            </a:r>
            <a:r>
              <a:rPr lang="en-US" altLang="zh-CN" dirty="0" smtClean="0"/>
              <a:t> a[10][20] </a:t>
            </a:r>
            <a:r>
              <a:rPr lang="zh-CN" altLang="en-US" dirty="0" smtClean="0"/>
              <a:t>中元素的最大值和最小值。对二维数组中的元素进行 </a:t>
            </a:r>
            <a:r>
              <a:rPr lang="zh-CN" altLang="en-US" b="1" dirty="0" smtClean="0">
                <a:solidFill>
                  <a:srgbClr val="FF0000"/>
                </a:solidFill>
              </a:rPr>
              <a:t>随机赋值</a:t>
            </a:r>
            <a:r>
              <a:rPr lang="en-US" altLang="zh-CN" dirty="0" smtClean="0"/>
              <a:t>, </a:t>
            </a:r>
            <a:r>
              <a:rPr lang="zh-CN" altLang="en-US" dirty="0" smtClean="0"/>
              <a:t>每个元素</a:t>
            </a:r>
            <a:r>
              <a:rPr lang="zh-CN" altLang="en-US" dirty="0"/>
              <a:t>的值</a:t>
            </a:r>
            <a:r>
              <a:rPr lang="zh-CN" altLang="en-US" dirty="0" smtClean="0"/>
              <a:t>都是一个 </a:t>
            </a:r>
            <a:r>
              <a:rPr lang="en-US" altLang="zh-CN" dirty="0" smtClean="0"/>
              <a:t>0 </a:t>
            </a:r>
            <a:r>
              <a:rPr lang="zh-CN" altLang="en-US" dirty="0" smtClean="0"/>
              <a:t>到</a:t>
            </a:r>
            <a:r>
              <a:rPr lang="en-US" altLang="zh-CN" dirty="0" smtClean="0"/>
              <a:t> 99 </a:t>
            </a:r>
            <a:r>
              <a:rPr lang="zh-CN" altLang="en-US" dirty="0" smtClean="0"/>
              <a:t>的随机整数。</a:t>
            </a:r>
            <a:endParaRPr lang="en-US" altLang="zh-CN" dirty="0" smtClean="0"/>
          </a:p>
          <a:p>
            <a:r>
              <a:rPr lang="zh-CN" altLang="en-US" b="1" dirty="0" smtClean="0"/>
              <a:t>分析</a:t>
            </a:r>
            <a:r>
              <a:rPr lang="en-US" altLang="zh-CN" dirty="0" smtClean="0"/>
              <a:t>:</a:t>
            </a:r>
          </a:p>
          <a:p>
            <a:pPr marL="342900" indent="-342900">
              <a:lnSpc>
                <a:spcPct val="100000"/>
              </a:lnSpc>
              <a:buFont typeface="Arial" panose="020B0604020202020204" pitchFamily="34" charset="0"/>
              <a:buChar char="•"/>
            </a:pPr>
            <a:r>
              <a:rPr lang="zh-CN" altLang="en-US" dirty="0" smtClean="0"/>
              <a:t>为每个元素产生一个随机整数</a:t>
            </a:r>
            <a:r>
              <a:rPr lang="en-US" altLang="zh-CN" dirty="0" smtClean="0"/>
              <a:t>:</a:t>
            </a:r>
          </a:p>
          <a:p>
            <a:pPr indent="358775">
              <a:lnSpc>
                <a:spcPct val="100000"/>
              </a:lnSpc>
            </a:pPr>
            <a:r>
              <a:rPr lang="zh-CN" altLang="en-US" dirty="0" smtClean="0"/>
              <a:t>随机整数产生函数</a:t>
            </a:r>
            <a:r>
              <a:rPr lang="en-US" altLang="zh-CN" dirty="0" smtClean="0"/>
              <a:t>:    </a:t>
            </a:r>
            <a:r>
              <a:rPr lang="en-US" altLang="zh-CN" dirty="0" err="1" smtClean="0">
                <a:solidFill>
                  <a:srgbClr val="0000FF"/>
                </a:solidFill>
              </a:rPr>
              <a:t>int</a:t>
            </a:r>
            <a:r>
              <a:rPr lang="en-US" altLang="zh-CN" dirty="0" smtClean="0">
                <a:solidFill>
                  <a:srgbClr val="0000FF"/>
                </a:solidFill>
              </a:rPr>
              <a:t> </a:t>
            </a:r>
            <a:r>
              <a:rPr lang="en-US" altLang="zh-CN" dirty="0" smtClean="0">
                <a:solidFill>
                  <a:srgbClr val="FF0000"/>
                </a:solidFill>
              </a:rPr>
              <a:t>rand</a:t>
            </a:r>
            <a:r>
              <a:rPr lang="en-US" altLang="zh-CN" dirty="0" smtClean="0"/>
              <a:t>();</a:t>
            </a:r>
          </a:p>
          <a:p>
            <a:pPr indent="358775">
              <a:lnSpc>
                <a:spcPct val="100000"/>
              </a:lnSpc>
            </a:pPr>
            <a:r>
              <a:rPr lang="zh-CN" altLang="en-US" dirty="0" smtClean="0"/>
              <a:t>声明在头文件 </a:t>
            </a:r>
            <a:r>
              <a:rPr lang="en-US" altLang="zh-CN" dirty="0" err="1" smtClean="0">
                <a:solidFill>
                  <a:srgbClr val="FF0000"/>
                </a:solidFill>
              </a:rPr>
              <a:t>cstdlib</a:t>
            </a:r>
            <a:r>
              <a:rPr lang="en-US" altLang="zh-CN" i="1" dirty="0" smtClean="0">
                <a:solidFill>
                  <a:srgbClr val="FF0000"/>
                </a:solidFill>
              </a:rPr>
              <a:t> </a:t>
            </a:r>
            <a:r>
              <a:rPr lang="zh-CN" altLang="en-US" dirty="0" smtClean="0"/>
              <a:t>中</a:t>
            </a:r>
            <a:r>
              <a:rPr lang="en-US" altLang="zh-CN" dirty="0" smtClean="0"/>
              <a:t>:  </a:t>
            </a:r>
            <a:r>
              <a:rPr lang="en-US" altLang="zh-CN" dirty="0" smtClean="0">
                <a:solidFill>
                  <a:srgbClr val="FF3399"/>
                </a:solidFill>
              </a:rPr>
              <a:t>#include </a:t>
            </a:r>
            <a:r>
              <a:rPr lang="en-US" altLang="zh-CN" dirty="0" smtClean="0"/>
              <a:t>&lt;</a:t>
            </a:r>
            <a:r>
              <a:rPr lang="en-US" altLang="zh-CN" dirty="0" err="1" smtClean="0"/>
              <a:t>cstdlib</a:t>
            </a:r>
            <a:r>
              <a:rPr lang="en-US" altLang="zh-CN" dirty="0" smtClean="0"/>
              <a:t>&gt;</a:t>
            </a:r>
          </a:p>
          <a:p>
            <a:r>
              <a:rPr lang="zh-CN" altLang="en-US" b="1" dirty="0" smtClean="0"/>
              <a:t>说明</a:t>
            </a:r>
            <a:r>
              <a:rPr lang="en-US" altLang="zh-CN" b="1" dirty="0" smtClean="0"/>
              <a:t>:</a:t>
            </a:r>
          </a:p>
          <a:p>
            <a:pPr>
              <a:lnSpc>
                <a:spcPct val="100000"/>
              </a:lnSpc>
            </a:pPr>
            <a:r>
              <a:rPr lang="zh-CN" altLang="en-US" dirty="0" smtClean="0"/>
              <a:t>函数</a:t>
            </a:r>
            <a:r>
              <a:rPr lang="en-US" altLang="zh-CN" dirty="0" smtClean="0"/>
              <a:t> </a:t>
            </a:r>
            <a:r>
              <a:rPr lang="en-US" altLang="zh-CN" dirty="0" smtClean="0">
                <a:solidFill>
                  <a:srgbClr val="FF0000"/>
                </a:solidFill>
              </a:rPr>
              <a:t>rand()</a:t>
            </a:r>
            <a:r>
              <a:rPr lang="en-US" altLang="zh-CN" dirty="0" smtClean="0"/>
              <a:t> </a:t>
            </a:r>
            <a:r>
              <a:rPr lang="zh-CN" altLang="en-US" dirty="0" smtClean="0"/>
              <a:t>能够产生一个 </a:t>
            </a:r>
            <a:r>
              <a:rPr lang="en-US" altLang="zh-CN" b="1" dirty="0" smtClean="0">
                <a:solidFill>
                  <a:srgbClr val="FF3399"/>
                </a:solidFill>
              </a:rPr>
              <a:t>0</a:t>
            </a:r>
            <a:r>
              <a:rPr lang="en-US" altLang="zh-CN" dirty="0" smtClean="0"/>
              <a:t> </a:t>
            </a:r>
            <a:r>
              <a:rPr lang="zh-CN" altLang="en-US" dirty="0" smtClean="0"/>
              <a:t>到</a:t>
            </a:r>
            <a:r>
              <a:rPr lang="en-US" altLang="zh-CN" dirty="0" smtClean="0"/>
              <a:t> </a:t>
            </a:r>
            <a:r>
              <a:rPr lang="en-US" altLang="zh-CN" b="1" dirty="0" smtClean="0">
                <a:solidFill>
                  <a:srgbClr val="FF3399"/>
                </a:solidFill>
              </a:rPr>
              <a:t>RAND_MAX</a:t>
            </a:r>
            <a:r>
              <a:rPr lang="en-US" altLang="zh-CN" dirty="0" smtClean="0"/>
              <a:t> (</a:t>
            </a:r>
            <a:r>
              <a:rPr lang="zh-CN" altLang="en-US" dirty="0" smtClean="0"/>
              <a:t>预处理</a:t>
            </a:r>
            <a:r>
              <a:rPr lang="zh-CN" altLang="en-US" b="1" dirty="0" smtClean="0">
                <a:solidFill>
                  <a:srgbClr val="FF3399"/>
                </a:solidFill>
              </a:rPr>
              <a:t>宏</a:t>
            </a:r>
            <a:r>
              <a:rPr lang="en-US" altLang="zh-CN" dirty="0" smtClean="0"/>
              <a:t>) </a:t>
            </a:r>
            <a:r>
              <a:rPr lang="zh-CN" altLang="en-US" dirty="0" smtClean="0"/>
              <a:t>范围内的随机整数。</a:t>
            </a:r>
            <a:endParaRPr lang="en-US" altLang="zh-CN" dirty="0" smtClean="0"/>
          </a:p>
          <a:p>
            <a:pPr marL="342900" indent="-342900">
              <a:lnSpc>
                <a:spcPct val="100000"/>
              </a:lnSpc>
              <a:spcAft>
                <a:spcPts val="600"/>
              </a:spcAft>
              <a:buFont typeface="Wingdings" panose="05000000000000000000" pitchFamily="2" charset="2"/>
              <a:buChar char="Ø"/>
            </a:pPr>
            <a:r>
              <a:rPr lang="zh-CN" altLang="en-US" dirty="0" smtClean="0"/>
              <a:t>随机产生一个</a:t>
            </a:r>
            <a:r>
              <a:rPr lang="en-US" altLang="zh-CN" dirty="0" smtClean="0">
                <a:solidFill>
                  <a:srgbClr val="FF0000"/>
                </a:solidFill>
              </a:rPr>
              <a:t> </a:t>
            </a:r>
            <a:r>
              <a:rPr lang="en-US" altLang="zh-CN" dirty="0" smtClean="0"/>
              <a:t>0 </a:t>
            </a:r>
            <a:r>
              <a:rPr lang="zh-CN" altLang="en-US" dirty="0" smtClean="0"/>
              <a:t>到</a:t>
            </a:r>
            <a:r>
              <a:rPr lang="en-US" altLang="zh-CN" dirty="0" smtClean="0"/>
              <a:t> 99 </a:t>
            </a:r>
            <a:r>
              <a:rPr lang="zh-CN" altLang="en-US" dirty="0" smtClean="0"/>
              <a:t>范围内的整数</a:t>
            </a:r>
            <a:r>
              <a:rPr lang="en-US" altLang="zh-CN" dirty="0" smtClean="0"/>
              <a:t>: </a:t>
            </a:r>
          </a:p>
          <a:p>
            <a:pPr algn="ctr">
              <a:lnSpc>
                <a:spcPct val="100000"/>
              </a:lnSpc>
            </a:pPr>
            <a:r>
              <a:rPr lang="en-US" altLang="zh-CN" dirty="0" smtClean="0">
                <a:solidFill>
                  <a:srgbClr val="FF0000"/>
                </a:solidFill>
              </a:rPr>
              <a:t>rand</a:t>
            </a:r>
            <a:r>
              <a:rPr lang="en-US" altLang="zh-CN" dirty="0" smtClean="0"/>
              <a:t>()%100;</a:t>
            </a:r>
            <a:endParaRPr lang="zh-CN" altLang="en-US"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326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6" dur="500"/>
                                        <p:tgtEl>
                                          <p:spTgt spid="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1" dur="500"/>
                                        <p:tgtEl>
                                          <p:spTgt spid="2">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1"/>
            <a:ext cx="8496944" cy="5949280"/>
          </a:xfrm>
        </p:spPr>
        <p:txBody>
          <a:bodyPr>
            <a:normAutofit/>
          </a:bodyPr>
          <a:lstStyle/>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cstdlib</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包含函数 </a:t>
            </a:r>
            <a:r>
              <a:rPr lang="en-US" altLang="zh-CN" sz="2000" dirty="0" smtClean="0">
                <a:solidFill>
                  <a:srgbClr val="00B050"/>
                </a:solidFill>
              </a:rPr>
              <a:t>rand() </a:t>
            </a:r>
            <a:r>
              <a:rPr lang="zh-CN" altLang="en-US" sz="2000" dirty="0" smtClean="0">
                <a:solidFill>
                  <a:srgbClr val="00B050"/>
                </a:solidFill>
              </a:rPr>
              <a:t>声明的头文件</a:t>
            </a:r>
            <a:endParaRPr lang="en-US" altLang="zh-CN" sz="2000" dirty="0" smtClean="0">
              <a:solidFill>
                <a:srgbClr val="00B050"/>
              </a:solidFill>
            </a:endParaRPr>
          </a:p>
          <a:p>
            <a:pPr>
              <a:lnSpc>
                <a:spcPct val="80000"/>
              </a:lnSpc>
              <a:spcBef>
                <a:spcPts val="0"/>
              </a:spcBef>
              <a:spcAft>
                <a:spcPts val="100"/>
              </a:spcAft>
            </a:pPr>
            <a:r>
              <a:rPr lang="en-US" altLang="zh-CN" sz="2000" dirty="0" smtClean="0">
                <a:solidFill>
                  <a:srgbClr val="0000FF"/>
                </a:solidFill>
              </a:rPr>
              <a:t>using namespace </a:t>
            </a:r>
            <a:r>
              <a:rPr lang="en-US" altLang="zh-CN" sz="2000" dirty="0" err="1" smtClean="0">
                <a:solidFill>
                  <a:srgbClr val="0000FF"/>
                </a:solidFill>
              </a:rPr>
              <a:t>std</a:t>
            </a:r>
            <a:r>
              <a:rPr lang="en-US" altLang="zh-CN" sz="2000" dirty="0" smtClean="0"/>
              <a:t>;</a:t>
            </a:r>
          </a:p>
          <a:p>
            <a:pPr>
              <a:lnSpc>
                <a:spcPct val="80000"/>
              </a:lnSpc>
              <a:spcBef>
                <a:spcPts val="0"/>
              </a:spcBef>
              <a:spcAft>
                <a:spcPts val="100"/>
              </a:spcAft>
            </a:pP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err="1">
                <a:solidFill>
                  <a:srgbClr val="0000FF"/>
                </a:solidFill>
              </a:rPr>
              <a:t>int</a:t>
            </a:r>
            <a:r>
              <a:rPr lang="en-US" altLang="zh-CN" sz="2000" dirty="0"/>
              <a:t> a[10][20</a:t>
            </a:r>
            <a:r>
              <a:rPr lang="en-US" altLang="zh-CN" sz="2000" dirty="0" smtClean="0"/>
              <a:t>], </a:t>
            </a:r>
            <a:r>
              <a:rPr lang="en-US" altLang="zh-CN" sz="2000" dirty="0" err="1" smtClean="0"/>
              <a:t>maxValue</a:t>
            </a:r>
            <a:r>
              <a:rPr lang="en-US" altLang="zh-CN" sz="2000" dirty="0" smtClean="0"/>
              <a:t>, </a:t>
            </a:r>
            <a:r>
              <a:rPr lang="en-US" altLang="zh-CN" sz="2000" dirty="0" err="1" smtClean="0"/>
              <a:t>minValue</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&lt;10; ++</a:t>
            </a:r>
            <a:r>
              <a:rPr lang="en-US" altLang="zh-CN" sz="2000" dirty="0" err="1" smtClean="0"/>
              <a:t>i</a:t>
            </a:r>
            <a:r>
              <a:rPr lang="en-US" altLang="zh-CN" sz="2000" dirty="0" smtClean="0"/>
              <a:t>)</a:t>
            </a:r>
          </a:p>
          <a:p>
            <a:pPr indent="717550">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j=0; j&lt;20; ++j)</a:t>
            </a:r>
          </a:p>
          <a:p>
            <a:pPr indent="1076325">
              <a:lnSpc>
                <a:spcPct val="80000"/>
              </a:lnSpc>
              <a:spcBef>
                <a:spcPts val="0"/>
              </a:spcBef>
              <a:spcAft>
                <a:spcPts val="100"/>
              </a:spcAft>
            </a:pPr>
            <a:r>
              <a:rPr lang="en-US" altLang="zh-CN" sz="2000" dirty="0" smtClean="0"/>
              <a:t>a[</a:t>
            </a:r>
            <a:r>
              <a:rPr lang="en-US" altLang="zh-CN" sz="2000" dirty="0" err="1" smtClean="0"/>
              <a:t>i</a:t>
            </a:r>
            <a:r>
              <a:rPr lang="en-US" altLang="zh-CN" sz="2000" dirty="0" smtClean="0"/>
              <a:t>][j] = </a:t>
            </a:r>
            <a:r>
              <a:rPr lang="en-US" altLang="zh-CN" sz="2000" dirty="0" smtClean="0">
                <a:solidFill>
                  <a:srgbClr val="FF0000"/>
                </a:solidFill>
              </a:rPr>
              <a:t>rand</a:t>
            </a:r>
            <a:r>
              <a:rPr lang="en-US" altLang="zh-CN" sz="2000" dirty="0" smtClean="0"/>
              <a:t>()%100;    </a:t>
            </a:r>
            <a:r>
              <a:rPr lang="en-US" altLang="zh-CN" sz="2000" dirty="0" smtClean="0">
                <a:solidFill>
                  <a:srgbClr val="00B050"/>
                </a:solidFill>
              </a:rPr>
              <a:t>// </a:t>
            </a:r>
            <a:r>
              <a:rPr lang="zh-CN" altLang="en-US" sz="2000" dirty="0" smtClean="0">
                <a:solidFill>
                  <a:srgbClr val="00B050"/>
                </a:solidFill>
              </a:rPr>
              <a:t>随机产生一个 </a:t>
            </a:r>
            <a:r>
              <a:rPr lang="en-US" altLang="zh-CN" sz="2000" dirty="0" smtClean="0">
                <a:solidFill>
                  <a:srgbClr val="00B050"/>
                </a:solidFill>
              </a:rPr>
              <a:t>[0, 99] </a:t>
            </a:r>
            <a:r>
              <a:rPr lang="zh-CN" altLang="en-US" sz="2000" dirty="0" smtClean="0">
                <a:solidFill>
                  <a:srgbClr val="00B050"/>
                </a:solidFill>
              </a:rPr>
              <a:t>范围内的整数</a:t>
            </a:r>
            <a:endParaRPr lang="en-US" altLang="zh-CN" sz="2000" dirty="0" smtClean="0">
              <a:solidFill>
                <a:srgbClr val="00B050"/>
              </a:solidFill>
            </a:endParaRPr>
          </a:p>
          <a:p>
            <a:pPr indent="358775">
              <a:lnSpc>
                <a:spcPct val="80000"/>
              </a:lnSpc>
              <a:spcBef>
                <a:spcPts val="0"/>
              </a:spcBef>
              <a:spcAft>
                <a:spcPts val="100"/>
              </a:spcAft>
            </a:pPr>
            <a:r>
              <a:rPr lang="en-US" altLang="zh-CN" sz="2000" dirty="0" err="1" smtClean="0"/>
              <a:t>maxValue</a:t>
            </a:r>
            <a:r>
              <a:rPr lang="en-US" altLang="zh-CN" sz="2000" dirty="0" smtClean="0"/>
              <a:t> = a[0][0];               </a:t>
            </a:r>
            <a:r>
              <a:rPr lang="en-US" altLang="zh-CN" sz="2000" dirty="0" smtClean="0">
                <a:solidFill>
                  <a:srgbClr val="00B050"/>
                </a:solidFill>
              </a:rPr>
              <a:t>// </a:t>
            </a:r>
            <a:r>
              <a:rPr lang="zh-CN" altLang="en-US" sz="2000" dirty="0" smtClean="0">
                <a:solidFill>
                  <a:srgbClr val="00B050"/>
                </a:solidFill>
              </a:rPr>
              <a:t>将第一个元素作为当前最大值</a:t>
            </a:r>
            <a:endParaRPr lang="en-US" altLang="zh-CN" sz="2000" dirty="0" smtClean="0">
              <a:solidFill>
                <a:srgbClr val="00B050"/>
              </a:solidFill>
            </a:endParaRPr>
          </a:p>
          <a:p>
            <a:pPr indent="358775">
              <a:lnSpc>
                <a:spcPct val="80000"/>
              </a:lnSpc>
              <a:spcBef>
                <a:spcPts val="0"/>
              </a:spcBef>
              <a:spcAft>
                <a:spcPts val="100"/>
              </a:spcAft>
            </a:pPr>
            <a:r>
              <a:rPr lang="en-US" altLang="zh-CN" sz="2000" dirty="0" err="1" smtClean="0"/>
              <a:t>minValue</a:t>
            </a:r>
            <a:r>
              <a:rPr lang="en-US" altLang="zh-CN" sz="2000" dirty="0" smtClean="0"/>
              <a:t> = a[0][0];                </a:t>
            </a:r>
            <a:r>
              <a:rPr lang="en-US" altLang="zh-CN" sz="2000" dirty="0" smtClean="0">
                <a:solidFill>
                  <a:srgbClr val="00B050"/>
                </a:solidFill>
              </a:rPr>
              <a:t>// </a:t>
            </a:r>
            <a:r>
              <a:rPr lang="zh-CN" altLang="en-US" sz="2000" dirty="0" smtClean="0">
                <a:solidFill>
                  <a:srgbClr val="00B050"/>
                </a:solidFill>
              </a:rPr>
              <a:t>将第一个元素作为当前最小值</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&lt;10; ++</a:t>
            </a:r>
            <a:r>
              <a:rPr lang="en-US" altLang="zh-CN" sz="2000" dirty="0" err="1" smtClean="0"/>
              <a:t>i</a:t>
            </a:r>
            <a:r>
              <a:rPr lang="en-US" altLang="zh-CN" sz="2000" dirty="0" smtClean="0"/>
              <a:t>)</a:t>
            </a:r>
          </a:p>
          <a:p>
            <a:pPr indent="717550">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j=0; j&lt;20; ++j)</a:t>
            </a:r>
          </a:p>
          <a:p>
            <a:pPr indent="717550">
              <a:lnSpc>
                <a:spcPct val="80000"/>
              </a:lnSpc>
              <a:spcBef>
                <a:spcPts val="0"/>
              </a:spcBef>
              <a:spcAft>
                <a:spcPts val="100"/>
              </a:spcAft>
            </a:pPr>
            <a:r>
              <a:rPr lang="en-US" altLang="zh-CN" sz="2000" dirty="0"/>
              <a:t>{</a:t>
            </a:r>
            <a:endParaRPr lang="en-US" altLang="zh-CN" sz="2000" dirty="0" smtClean="0"/>
          </a:p>
          <a:p>
            <a:pPr indent="1076325">
              <a:lnSpc>
                <a:spcPct val="80000"/>
              </a:lnSpc>
              <a:spcBef>
                <a:spcPts val="0"/>
              </a:spcBef>
              <a:spcAft>
                <a:spcPts val="100"/>
              </a:spcAft>
            </a:pPr>
            <a:r>
              <a:rPr lang="en-US" altLang="zh-CN" sz="2000" dirty="0" smtClean="0">
                <a:solidFill>
                  <a:srgbClr val="0000FF"/>
                </a:solidFill>
              </a:rPr>
              <a:t>if</a:t>
            </a:r>
            <a:r>
              <a:rPr lang="en-US" altLang="zh-CN" sz="2000" dirty="0" smtClean="0"/>
              <a:t>(a[</a:t>
            </a:r>
            <a:r>
              <a:rPr lang="en-US" altLang="zh-CN" sz="2000" dirty="0" err="1" smtClean="0"/>
              <a:t>i</a:t>
            </a:r>
            <a:r>
              <a:rPr lang="en-US" altLang="zh-CN" sz="2000" dirty="0" smtClean="0"/>
              <a:t>][j]&gt;</a:t>
            </a:r>
            <a:r>
              <a:rPr lang="en-US" altLang="zh-CN" sz="2000" dirty="0" err="1" smtClean="0"/>
              <a:t>maxValue</a:t>
            </a:r>
            <a:r>
              <a:rPr lang="en-US" altLang="zh-CN" sz="2000" dirty="0" smtClean="0"/>
              <a:t>)      </a:t>
            </a:r>
            <a:r>
              <a:rPr lang="en-US" altLang="zh-CN" sz="2000" dirty="0" smtClean="0">
                <a:solidFill>
                  <a:srgbClr val="00B050"/>
                </a:solidFill>
              </a:rPr>
              <a:t>// </a:t>
            </a:r>
            <a:r>
              <a:rPr lang="zh-CN" altLang="en-US" sz="2000" dirty="0" smtClean="0">
                <a:solidFill>
                  <a:srgbClr val="00B050"/>
                </a:solidFill>
              </a:rPr>
              <a:t>更新当前最大值</a:t>
            </a:r>
            <a:endParaRPr lang="en-US" altLang="zh-CN" sz="2000" dirty="0" smtClean="0">
              <a:solidFill>
                <a:srgbClr val="00B050"/>
              </a:solidFill>
            </a:endParaRPr>
          </a:p>
          <a:p>
            <a:pPr indent="1435100">
              <a:lnSpc>
                <a:spcPct val="80000"/>
              </a:lnSpc>
              <a:spcBef>
                <a:spcPts val="0"/>
              </a:spcBef>
              <a:spcAft>
                <a:spcPts val="100"/>
              </a:spcAft>
            </a:pPr>
            <a:r>
              <a:rPr lang="en-US" altLang="zh-CN" sz="2000" dirty="0" err="1" smtClean="0"/>
              <a:t>maxValue</a:t>
            </a:r>
            <a:r>
              <a:rPr lang="en-US" altLang="zh-CN" sz="2000" dirty="0" smtClean="0"/>
              <a:t> = a[</a:t>
            </a:r>
            <a:r>
              <a:rPr lang="en-US" altLang="zh-CN" sz="2000" dirty="0" err="1" smtClean="0"/>
              <a:t>i</a:t>
            </a:r>
            <a:r>
              <a:rPr lang="en-US" altLang="zh-CN" sz="2000" dirty="0" smtClean="0"/>
              <a:t>][j];</a:t>
            </a:r>
          </a:p>
          <a:p>
            <a:pPr indent="1076325">
              <a:lnSpc>
                <a:spcPct val="80000"/>
              </a:lnSpc>
              <a:spcBef>
                <a:spcPts val="0"/>
              </a:spcBef>
              <a:spcAft>
                <a:spcPts val="100"/>
              </a:spcAft>
            </a:pPr>
            <a:r>
              <a:rPr lang="en-US" altLang="zh-CN" sz="2000" dirty="0" smtClean="0">
                <a:solidFill>
                  <a:srgbClr val="0000FF"/>
                </a:solidFill>
              </a:rPr>
              <a:t>if</a:t>
            </a:r>
            <a:r>
              <a:rPr lang="en-US" altLang="zh-CN" sz="2000" dirty="0" smtClean="0"/>
              <a:t>(a[</a:t>
            </a:r>
            <a:r>
              <a:rPr lang="en-US" altLang="zh-CN" sz="2000" dirty="0" err="1" smtClean="0"/>
              <a:t>i</a:t>
            </a:r>
            <a:r>
              <a:rPr lang="en-US" altLang="zh-CN" sz="2000" dirty="0" smtClean="0"/>
              <a:t>][j]&lt;</a:t>
            </a:r>
            <a:r>
              <a:rPr lang="en-US" altLang="zh-CN" sz="2000" dirty="0" err="1" smtClean="0"/>
              <a:t>minValue</a:t>
            </a:r>
            <a:r>
              <a:rPr lang="en-US" altLang="zh-CN" sz="2000" dirty="0" smtClean="0"/>
              <a:t>)       </a:t>
            </a:r>
            <a:r>
              <a:rPr lang="en-US" altLang="zh-CN" sz="2000" dirty="0" smtClean="0">
                <a:solidFill>
                  <a:srgbClr val="00B050"/>
                </a:solidFill>
              </a:rPr>
              <a:t>// </a:t>
            </a:r>
            <a:r>
              <a:rPr lang="zh-CN" altLang="en-US" sz="2000" dirty="0" smtClean="0">
                <a:solidFill>
                  <a:srgbClr val="00B050"/>
                </a:solidFill>
              </a:rPr>
              <a:t>更新当前最小值</a:t>
            </a:r>
            <a:endParaRPr lang="en-US" altLang="zh-CN" sz="2000" dirty="0" smtClean="0">
              <a:solidFill>
                <a:srgbClr val="00B050"/>
              </a:solidFill>
            </a:endParaRPr>
          </a:p>
          <a:p>
            <a:pPr indent="1435100">
              <a:lnSpc>
                <a:spcPct val="80000"/>
              </a:lnSpc>
              <a:spcBef>
                <a:spcPts val="0"/>
              </a:spcBef>
              <a:spcAft>
                <a:spcPts val="100"/>
              </a:spcAft>
            </a:pPr>
            <a:r>
              <a:rPr lang="en-US" altLang="zh-CN" sz="2000" dirty="0" err="1" smtClean="0"/>
              <a:t>minValue</a:t>
            </a:r>
            <a:r>
              <a:rPr lang="en-US" altLang="zh-CN" sz="2000" dirty="0" smtClean="0"/>
              <a:t> = a[</a:t>
            </a:r>
            <a:r>
              <a:rPr lang="en-US" altLang="zh-CN" sz="2000" dirty="0" err="1" smtClean="0"/>
              <a:t>i</a:t>
            </a:r>
            <a:r>
              <a:rPr lang="en-US" altLang="zh-CN" sz="2000" dirty="0" smtClean="0"/>
              <a:t>][j];</a:t>
            </a:r>
          </a:p>
          <a:p>
            <a:pPr indent="717550">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err="1" smtClean="0"/>
              <a:t>cout</a:t>
            </a:r>
            <a:r>
              <a:rPr lang="en-US" altLang="zh-CN" sz="2000" dirty="0" smtClean="0"/>
              <a:t>&lt;&lt;</a:t>
            </a:r>
            <a:r>
              <a:rPr lang="en-US" altLang="zh-CN" sz="2000" dirty="0" smtClean="0">
                <a:solidFill>
                  <a:schemeClr val="accent6">
                    <a:lumMod val="75000"/>
                  </a:schemeClr>
                </a:solidFill>
              </a:rPr>
              <a:t>“Maximum = ”</a:t>
            </a:r>
            <a:r>
              <a:rPr lang="en-US" altLang="zh-CN" sz="2000" dirty="0" smtClean="0"/>
              <a:t>&lt;&lt;</a:t>
            </a:r>
            <a:r>
              <a:rPr lang="en-US" altLang="zh-CN" sz="2000" dirty="0" err="1" smtClean="0"/>
              <a:t>maxValue</a:t>
            </a:r>
            <a:r>
              <a:rPr lang="en-US" altLang="zh-CN" sz="2000" dirty="0" smtClean="0"/>
              <a:t>&lt;&lt;</a:t>
            </a:r>
            <a:r>
              <a:rPr lang="en-US" altLang="zh-CN" sz="2000" dirty="0" smtClean="0">
                <a:solidFill>
                  <a:schemeClr val="accent6">
                    <a:lumMod val="75000"/>
                  </a:schemeClr>
                </a:solidFill>
              </a:rPr>
              <a:t>“, Minimum = ”</a:t>
            </a:r>
            <a:r>
              <a:rPr lang="en-US" altLang="zh-CN" sz="2000" dirty="0" smtClean="0"/>
              <a:t>&lt;&lt;</a:t>
            </a:r>
            <a:r>
              <a:rPr lang="en-US" altLang="zh-CN" sz="2000" dirty="0" err="1" smtClean="0"/>
              <a:t>minValue</a:t>
            </a:r>
            <a:r>
              <a:rPr lang="en-US" altLang="zh-CN" sz="2000" dirty="0" smtClean="0"/>
              <a:t>&lt;&lt;</a:t>
            </a:r>
            <a:r>
              <a:rPr lang="en-US" altLang="zh-CN" sz="2000" dirty="0" err="1" smtClean="0"/>
              <a:t>endl</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return</a:t>
            </a:r>
            <a:r>
              <a:rPr lang="en-US" altLang="zh-CN" sz="2000" dirty="0" smtClean="0"/>
              <a:t> 0;</a:t>
            </a:r>
          </a:p>
          <a:p>
            <a:pPr>
              <a:lnSpc>
                <a:spcPct val="80000"/>
              </a:lnSpc>
              <a:spcBef>
                <a:spcPts val="0"/>
              </a:spcBef>
              <a:spcAft>
                <a:spcPts val="1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3. </a:t>
            </a:r>
            <a:r>
              <a:rPr lang="zh-CN" altLang="en-US" dirty="0"/>
              <a:t>二维数组</a:t>
            </a:r>
          </a:p>
        </p:txBody>
      </p:sp>
    </p:spTree>
    <p:extLst>
      <p:ext uri="{BB962C8B-B14F-4D97-AF65-F5344CB8AC3E}">
        <p14:creationId xmlns:p14="http://schemas.microsoft.com/office/powerpoint/2010/main" val="667981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一维数组定义</a:t>
            </a:r>
            <a:r>
              <a:rPr lang="en-US" altLang="zh-CN" sz="2800" b="1" dirty="0" smtClean="0"/>
              <a:t>:</a:t>
            </a:r>
          </a:p>
          <a:p>
            <a:pPr indent="717550">
              <a:spcAft>
                <a:spcPts val="600"/>
              </a:spcAft>
            </a:pPr>
            <a:r>
              <a:rPr lang="en-US" altLang="zh-CN" b="1" dirty="0" smtClean="0">
                <a:solidFill>
                  <a:srgbClr val="0000FF"/>
                </a:solidFill>
              </a:rPr>
              <a:t>type</a:t>
            </a:r>
            <a:r>
              <a:rPr lang="en-US" altLang="zh-CN" dirty="0" smtClean="0"/>
              <a:t> name</a:t>
            </a:r>
            <a:r>
              <a:rPr lang="en-US" altLang="zh-CN" b="1" dirty="0" smtClean="0">
                <a:solidFill>
                  <a:srgbClr val="FF0000"/>
                </a:solidFill>
              </a:rPr>
              <a:t>[</a:t>
            </a:r>
            <a:r>
              <a:rPr lang="en-US" altLang="zh-CN" dirty="0" err="1" smtClean="0">
                <a:solidFill>
                  <a:srgbClr val="FF3399"/>
                </a:solidFill>
              </a:rPr>
              <a:t>const_expression</a:t>
            </a:r>
            <a:r>
              <a:rPr lang="en-US" altLang="zh-CN" b="1" dirty="0" smtClean="0">
                <a:solidFill>
                  <a:srgbClr val="FF0000"/>
                </a:solidFill>
              </a:rPr>
              <a:t>]</a:t>
            </a:r>
            <a:r>
              <a:rPr lang="en-US" altLang="zh-CN" b="1" dirty="0" smtClean="0"/>
              <a: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数组是一种 </a:t>
            </a:r>
            <a:r>
              <a:rPr lang="zh-CN" altLang="en-US" b="1" dirty="0" smtClean="0">
                <a:solidFill>
                  <a:srgbClr val="FF0000"/>
                </a:solidFill>
              </a:rPr>
              <a:t>复合类型</a:t>
            </a:r>
            <a:r>
              <a:rPr lang="zh-CN" altLang="en-US" dirty="0" smtClean="0"/>
              <a:t>。数组的定义由 </a:t>
            </a:r>
            <a:r>
              <a:rPr lang="zh-CN" altLang="en-US" b="1" dirty="0" smtClean="0">
                <a:solidFill>
                  <a:srgbClr val="0000FF"/>
                </a:solidFill>
              </a:rPr>
              <a:t>类型标识符</a:t>
            </a:r>
            <a:r>
              <a:rPr lang="en-US" altLang="zh-CN" dirty="0" smtClean="0"/>
              <a:t>, </a:t>
            </a:r>
            <a:r>
              <a:rPr lang="zh-CN" altLang="en-US" b="1" dirty="0" smtClean="0">
                <a:solidFill>
                  <a:srgbClr val="0000FF"/>
                </a:solidFill>
              </a:rPr>
              <a:t>数组名</a:t>
            </a:r>
            <a:r>
              <a:rPr lang="en-US" altLang="zh-CN" dirty="0" smtClean="0"/>
              <a:t>, </a:t>
            </a:r>
            <a:r>
              <a:rPr lang="zh-CN" altLang="en-US" b="1" dirty="0" smtClean="0">
                <a:solidFill>
                  <a:srgbClr val="0000FF"/>
                </a:solidFill>
              </a:rPr>
              <a:t>数组维度</a:t>
            </a:r>
            <a:r>
              <a:rPr lang="zh-CN" altLang="en-US" dirty="0" smtClean="0">
                <a:solidFill>
                  <a:srgbClr val="0000FF"/>
                </a:solidFill>
              </a:rPr>
              <a:t> </a:t>
            </a:r>
            <a:r>
              <a:rPr lang="zh-CN" altLang="en-US" dirty="0" smtClean="0"/>
              <a:t>三部分构成。</a:t>
            </a:r>
            <a:endParaRPr lang="en-US" altLang="zh-CN" dirty="0" smtClean="0"/>
          </a:p>
          <a:p>
            <a:pPr marL="342900" indent="-342900">
              <a:buFont typeface="Arial" panose="020B0604020202020204" pitchFamily="34" charset="0"/>
              <a:buChar char="•"/>
            </a:pPr>
            <a:r>
              <a:rPr lang="zh-CN" altLang="en-US" b="1" dirty="0" smtClean="0">
                <a:solidFill>
                  <a:srgbClr val="0000FF"/>
                </a:solidFill>
              </a:rPr>
              <a:t>类型标识符 </a:t>
            </a:r>
            <a:r>
              <a:rPr lang="zh-CN" altLang="en-US" dirty="0" smtClean="0"/>
              <a:t>表明存储在数组中的</a:t>
            </a:r>
            <a:r>
              <a:rPr lang="zh-CN" altLang="en-US" dirty="0" smtClean="0">
                <a:solidFill>
                  <a:srgbClr val="FF0000"/>
                </a:solidFill>
              </a:rPr>
              <a:t>元素所属的类型 </a:t>
            </a:r>
            <a:r>
              <a:rPr lang="en-US" altLang="zh-CN" dirty="0" smtClean="0"/>
              <a:t>(</a:t>
            </a:r>
            <a:r>
              <a:rPr lang="zh-CN" altLang="en-US" dirty="0" smtClean="0"/>
              <a:t>数组类型的基类型</a:t>
            </a:r>
            <a:r>
              <a:rPr lang="en-US" altLang="zh-CN" dirty="0" smtClean="0"/>
              <a:t>), </a:t>
            </a:r>
            <a:r>
              <a:rPr lang="zh-CN" altLang="en-US" dirty="0" smtClean="0"/>
              <a:t>不能指定为 </a:t>
            </a:r>
            <a:r>
              <a:rPr lang="en-US" altLang="zh-CN" b="1" dirty="0" smtClean="0">
                <a:solidFill>
                  <a:srgbClr val="FF0000"/>
                </a:solidFill>
              </a:rPr>
              <a:t>auto</a:t>
            </a:r>
            <a:r>
              <a:rPr lang="en-US" altLang="zh-CN" dirty="0" smtClean="0"/>
              <a:t> </a:t>
            </a:r>
            <a:r>
              <a:rPr lang="zh-CN" altLang="en-US" dirty="0" smtClean="0"/>
              <a:t>类型。</a:t>
            </a:r>
            <a:endParaRPr lang="en-US" altLang="zh-CN" dirty="0" smtClean="0"/>
          </a:p>
          <a:p>
            <a:pPr marL="342900" indent="-342900">
              <a:buFont typeface="Arial" panose="020B0604020202020204" pitchFamily="34" charset="0"/>
              <a:buChar char="•"/>
            </a:pPr>
            <a:r>
              <a:rPr lang="zh-CN" altLang="en-US" b="1" dirty="0" smtClean="0">
                <a:solidFill>
                  <a:srgbClr val="0000FF"/>
                </a:solidFill>
              </a:rPr>
              <a:t>数组维度</a:t>
            </a:r>
            <a:r>
              <a:rPr lang="en-US" altLang="zh-CN" b="1" dirty="0" smtClean="0"/>
              <a:t> </a:t>
            </a:r>
            <a:r>
              <a:rPr lang="zh-CN" altLang="en-US" dirty="0" smtClean="0"/>
              <a:t>表明数组的规模</a:t>
            </a:r>
            <a:r>
              <a:rPr lang="en-US" altLang="zh-CN" dirty="0" smtClean="0"/>
              <a:t>, </a:t>
            </a:r>
            <a:r>
              <a:rPr lang="zh-CN" altLang="en-US" dirty="0" smtClean="0"/>
              <a:t>即数组中</a:t>
            </a:r>
            <a:r>
              <a:rPr lang="zh-CN" altLang="en-US" dirty="0" smtClean="0">
                <a:solidFill>
                  <a:srgbClr val="FF0000"/>
                </a:solidFill>
              </a:rPr>
              <a:t>包含的元素个数</a:t>
            </a:r>
            <a:r>
              <a:rPr lang="zh-CN" altLang="en-US" dirty="0" smtClean="0"/>
              <a:t>。数组定义时</a:t>
            </a:r>
            <a:r>
              <a:rPr lang="en-US" altLang="zh-CN" dirty="0" smtClean="0"/>
              <a:t>, </a:t>
            </a:r>
            <a:r>
              <a:rPr lang="zh-CN" altLang="en-US" dirty="0" smtClean="0"/>
              <a:t>数组维度必须要放在</a:t>
            </a:r>
            <a:r>
              <a:rPr lang="en-US" altLang="zh-CN" dirty="0" smtClean="0"/>
              <a:t> </a:t>
            </a:r>
            <a:r>
              <a:rPr lang="zh-CN" altLang="en-US" b="1" dirty="0" smtClean="0">
                <a:solidFill>
                  <a:srgbClr val="FF0000"/>
                </a:solidFill>
              </a:rPr>
              <a:t>一对方括号 </a:t>
            </a:r>
            <a:r>
              <a:rPr lang="en-US" altLang="zh-CN" b="1" dirty="0" smtClean="0">
                <a:solidFill>
                  <a:srgbClr val="FF0000"/>
                </a:solidFill>
              </a:rPr>
              <a:t>[ ] </a:t>
            </a:r>
            <a:r>
              <a:rPr lang="zh-CN" altLang="en-US" dirty="0" smtClean="0"/>
              <a:t>中</a:t>
            </a:r>
            <a:r>
              <a:rPr lang="en-US" altLang="zh-CN" dirty="0" smtClean="0"/>
              <a:t>, </a:t>
            </a:r>
            <a:r>
              <a:rPr lang="zh-CN" altLang="en-US" dirty="0" smtClean="0"/>
              <a:t>且必须是一个</a:t>
            </a:r>
            <a:r>
              <a:rPr lang="zh-CN" altLang="en-US" dirty="0" smtClean="0">
                <a:solidFill>
                  <a:srgbClr val="FF0000"/>
                </a:solidFill>
              </a:rPr>
              <a:t>常量表达式</a:t>
            </a:r>
            <a:r>
              <a:rPr lang="zh-CN" altLang="en-US" dirty="0" smtClean="0"/>
              <a:t>（</a:t>
            </a:r>
            <a:r>
              <a:rPr lang="zh-CN" altLang="en-US" dirty="0" smtClean="0">
                <a:solidFill>
                  <a:srgbClr val="0000FF"/>
                </a:solidFill>
              </a:rPr>
              <a:t>其值在编译时就能确定</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0000FF"/>
                </a:solidFill>
              </a:rPr>
              <a:t>数组名</a:t>
            </a:r>
            <a:r>
              <a:rPr lang="en-US" altLang="zh-CN" b="1" dirty="0" smtClean="0"/>
              <a:t> </a:t>
            </a:r>
            <a:r>
              <a:rPr lang="zh-CN" altLang="en-US" dirty="0" smtClean="0"/>
              <a:t>是一个标识符</a:t>
            </a:r>
            <a:r>
              <a:rPr lang="en-US" altLang="zh-CN" dirty="0" smtClean="0"/>
              <a:t>, </a:t>
            </a:r>
            <a:r>
              <a:rPr lang="zh-CN" altLang="en-US" dirty="0" smtClean="0"/>
              <a:t>代表数组元素所占内存空间的 </a:t>
            </a:r>
            <a:r>
              <a:rPr lang="zh-CN" altLang="en-US" b="1" dirty="0" smtClean="0">
                <a:solidFill>
                  <a:srgbClr val="FF0000"/>
                </a:solidFill>
              </a:rPr>
              <a:t>首地址</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矩形标注 3"/>
          <p:cNvSpPr/>
          <p:nvPr/>
        </p:nvSpPr>
        <p:spPr>
          <a:xfrm>
            <a:off x="4788024" y="2204864"/>
            <a:ext cx="2016224" cy="432048"/>
          </a:xfrm>
          <a:prstGeom prst="wedgeRectCallout">
            <a:avLst>
              <a:gd name="adj1" fmla="val -67074"/>
              <a:gd name="adj2" fmla="val -8067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维度 </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大小</a:t>
            </a:r>
            <a:r>
              <a:rPr lang="en-US" altLang="zh-CN" sz="2400" b="1" dirty="0" smtClean="0">
                <a:solidFill>
                  <a:srgbClr val="FFFF0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400" b="1"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5879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多维数组</a:t>
            </a:r>
            <a:r>
              <a:rPr lang="en-US" altLang="zh-CN" b="1" dirty="0" smtClean="0"/>
              <a:t>:</a:t>
            </a:r>
          </a:p>
          <a:p>
            <a:pPr>
              <a:lnSpc>
                <a:spcPct val="100000"/>
              </a:lnSpc>
            </a:pPr>
            <a:r>
              <a:rPr lang="zh-CN" altLang="en-US" dirty="0" smtClean="0"/>
              <a:t>我们可以定义包含任意维度的数组</a:t>
            </a:r>
            <a:r>
              <a:rPr lang="en-US" altLang="zh-CN" dirty="0" smtClean="0"/>
              <a:t>:</a:t>
            </a:r>
          </a:p>
          <a:p>
            <a:pPr>
              <a:lnSpc>
                <a:spcPct val="100000"/>
              </a:lnSpc>
              <a:spcAft>
                <a:spcPts val="600"/>
              </a:spcAft>
            </a:pPr>
            <a:r>
              <a:rPr lang="en-US" altLang="zh-CN" b="1" dirty="0">
                <a:solidFill>
                  <a:srgbClr val="0000FF"/>
                </a:solidFill>
              </a:rPr>
              <a:t>type</a:t>
            </a:r>
            <a:r>
              <a:rPr lang="en-US" altLang="zh-CN" dirty="0"/>
              <a:t> </a:t>
            </a:r>
            <a:r>
              <a:rPr lang="en-US" altLang="zh-CN" dirty="0" smtClean="0"/>
              <a:t>name</a:t>
            </a:r>
            <a:r>
              <a:rPr lang="en-US" altLang="zh-CN" b="1" dirty="0" smtClean="0">
                <a:solidFill>
                  <a:srgbClr val="FF0000"/>
                </a:solidFill>
              </a:rPr>
              <a:t>[</a:t>
            </a:r>
            <a:r>
              <a:rPr lang="en-US" altLang="zh-CN" dirty="0" smtClean="0">
                <a:solidFill>
                  <a:srgbClr val="FF3399"/>
                </a:solidFill>
              </a:rPr>
              <a:t>const_expr</a:t>
            </a:r>
            <a:r>
              <a:rPr lang="en-US" altLang="zh-CN" dirty="0" smtClean="0">
                <a:solidFill>
                  <a:srgbClr val="0000FF"/>
                </a:solidFill>
              </a:rPr>
              <a:t>1</a:t>
            </a:r>
            <a:r>
              <a:rPr lang="en-US" altLang="zh-CN" b="1" dirty="0" smtClean="0">
                <a:solidFill>
                  <a:srgbClr val="FF0000"/>
                </a:solidFill>
              </a:rPr>
              <a:t>][</a:t>
            </a:r>
            <a:r>
              <a:rPr lang="en-US" altLang="zh-CN" dirty="0" smtClean="0">
                <a:solidFill>
                  <a:srgbClr val="FF3399"/>
                </a:solidFill>
              </a:rPr>
              <a:t>const_expr</a:t>
            </a:r>
            <a:r>
              <a:rPr lang="en-US" altLang="zh-CN" dirty="0" smtClean="0">
                <a:solidFill>
                  <a:srgbClr val="0000FF"/>
                </a:solidFill>
              </a:rPr>
              <a:t>2</a:t>
            </a:r>
            <a:r>
              <a:rPr lang="en-US" altLang="zh-CN" b="1" dirty="0" smtClean="0">
                <a:solidFill>
                  <a:srgbClr val="FF0000"/>
                </a:solidFill>
              </a:rPr>
              <a:t>]…[</a:t>
            </a:r>
            <a:r>
              <a:rPr lang="en-US" altLang="zh-CN" dirty="0" err="1" smtClean="0">
                <a:solidFill>
                  <a:srgbClr val="FF3399"/>
                </a:solidFill>
              </a:rPr>
              <a:t>const_expr</a:t>
            </a:r>
            <a:r>
              <a:rPr lang="en-US" altLang="zh-CN" dirty="0" err="1" smtClean="0">
                <a:solidFill>
                  <a:srgbClr val="0000FF"/>
                </a:solidFill>
              </a:rPr>
              <a:t>n</a:t>
            </a:r>
            <a:r>
              <a:rPr lang="en-US" altLang="zh-CN" b="1" dirty="0" smtClean="0">
                <a:solidFill>
                  <a:srgbClr val="FF0000"/>
                </a:solidFill>
              </a:rPr>
              <a:t>]</a:t>
            </a:r>
            <a:r>
              <a:rPr lang="en-US" altLang="zh-CN" b="1" dirty="0" smtClean="0"/>
              <a:t>;</a:t>
            </a:r>
          </a:p>
          <a:p>
            <a:r>
              <a:rPr lang="zh-CN" altLang="en-US" b="1" dirty="0" smtClean="0"/>
              <a:t>说明</a:t>
            </a:r>
            <a:r>
              <a:rPr lang="en-US" altLang="zh-CN" b="1" dirty="0" smtClean="0"/>
              <a:t>:</a:t>
            </a:r>
          </a:p>
          <a:p>
            <a:pPr marL="342900" indent="-342900">
              <a:spcBef>
                <a:spcPts val="0"/>
              </a:spcBef>
              <a:buFont typeface="Arial" panose="020B0604020202020204" pitchFamily="34" charset="0"/>
              <a:buChar char="•"/>
            </a:pPr>
            <a:r>
              <a:rPr lang="zh-CN" altLang="en-US" b="1" dirty="0" smtClean="0">
                <a:solidFill>
                  <a:srgbClr val="FF0000"/>
                </a:solidFill>
              </a:rPr>
              <a:t>每一维的下标 </a:t>
            </a:r>
            <a:r>
              <a:rPr lang="zh-CN" altLang="en-US" dirty="0" smtClean="0"/>
              <a:t>都从</a:t>
            </a:r>
            <a:r>
              <a:rPr lang="en-US" altLang="zh-CN" dirty="0" smtClean="0"/>
              <a:t> </a:t>
            </a:r>
            <a:r>
              <a:rPr lang="en-US" altLang="zh-CN" b="1" dirty="0" smtClean="0">
                <a:solidFill>
                  <a:srgbClr val="0000FF"/>
                </a:solidFill>
              </a:rPr>
              <a:t>0</a:t>
            </a:r>
            <a:r>
              <a:rPr lang="en-US" altLang="zh-CN" dirty="0" smtClean="0"/>
              <a:t> </a:t>
            </a:r>
            <a:r>
              <a:rPr lang="zh-CN" altLang="en-US" dirty="0" smtClean="0"/>
              <a:t>开始</a:t>
            </a:r>
            <a:r>
              <a:rPr lang="en-US" altLang="zh-CN" dirty="0" smtClean="0"/>
              <a:t>, </a:t>
            </a:r>
            <a:r>
              <a:rPr lang="zh-CN" altLang="en-US" dirty="0" smtClean="0"/>
              <a:t>到该维度的大小减</a:t>
            </a:r>
            <a:r>
              <a:rPr lang="en-US" altLang="zh-CN" dirty="0" smtClean="0"/>
              <a:t>1</a:t>
            </a:r>
            <a:r>
              <a:rPr lang="zh-CN" altLang="en-US" dirty="0" smtClean="0"/>
              <a:t>。</a:t>
            </a:r>
            <a:endParaRPr lang="en-US" altLang="zh-CN" dirty="0" smtClean="0"/>
          </a:p>
          <a:p>
            <a:pPr marL="342900" indent="-342900">
              <a:spcBef>
                <a:spcPts val="0"/>
              </a:spcBef>
              <a:spcAft>
                <a:spcPts val="1200"/>
              </a:spcAft>
              <a:buFont typeface="Arial" panose="020B0604020202020204" pitchFamily="34" charset="0"/>
              <a:buChar char="•"/>
            </a:pPr>
            <a:r>
              <a:rPr lang="zh-CN" altLang="en-US" dirty="0" smtClean="0"/>
              <a:t>数组所包含的 </a:t>
            </a:r>
            <a:r>
              <a:rPr lang="zh-CN" altLang="en-US" b="1" dirty="0" smtClean="0">
                <a:solidFill>
                  <a:srgbClr val="0000FF"/>
                </a:solidFill>
              </a:rPr>
              <a:t>元素个数等于所有维度的乘积</a:t>
            </a:r>
            <a:r>
              <a:rPr lang="zh-CN" altLang="en-US" dirty="0" smtClean="0"/>
              <a:t>。</a:t>
            </a:r>
            <a:endParaRPr lang="en-US" altLang="zh-CN" dirty="0" smtClean="0"/>
          </a:p>
          <a:p>
            <a:pPr>
              <a:lnSpc>
                <a:spcPct val="100000"/>
              </a:lnSpc>
              <a:spcBef>
                <a:spcPts val="0"/>
              </a:spcBef>
            </a:pPr>
            <a:r>
              <a:rPr lang="zh-CN" altLang="en-US" dirty="0" smtClean="0"/>
              <a:t>例如</a:t>
            </a:r>
            <a:r>
              <a:rPr lang="en-US" altLang="zh-CN" dirty="0" smtClean="0"/>
              <a:t>:      </a:t>
            </a:r>
            <a:r>
              <a:rPr lang="en-US" altLang="zh-CN" dirty="0" err="1" smtClean="0">
                <a:solidFill>
                  <a:srgbClr val="0000FF"/>
                </a:solidFill>
              </a:rPr>
              <a:t>int</a:t>
            </a:r>
            <a:r>
              <a:rPr lang="en-US" altLang="zh-CN" dirty="0" smtClean="0"/>
              <a:t> color[150][225][3];</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4. </a:t>
            </a:r>
            <a:r>
              <a:rPr lang="zh-CN" altLang="en-US" dirty="0" smtClean="0"/>
              <a:t>多维数组</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4581128"/>
            <a:ext cx="3096344" cy="2053249"/>
          </a:xfrm>
          <a:prstGeom prst="rect">
            <a:avLst/>
          </a:prstGeom>
        </p:spPr>
      </p:pic>
      <p:grpSp>
        <p:nvGrpSpPr>
          <p:cNvPr id="5" name="组合 4"/>
          <p:cNvGrpSpPr/>
          <p:nvPr/>
        </p:nvGrpSpPr>
        <p:grpSpPr>
          <a:xfrm>
            <a:off x="3363652" y="4797152"/>
            <a:ext cx="864096" cy="738897"/>
            <a:chOff x="3059832" y="4581128"/>
            <a:chExt cx="864096" cy="738897"/>
          </a:xfrm>
        </p:grpSpPr>
        <p:sp>
          <p:nvSpPr>
            <p:cNvPr id="6" name="矩形 5"/>
            <p:cNvSpPr/>
            <p:nvPr/>
          </p:nvSpPr>
          <p:spPr>
            <a:xfrm>
              <a:off x="3347864" y="4581128"/>
              <a:ext cx="216024" cy="216024"/>
            </a:xfrm>
            <a:prstGeom prst="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59832" y="4858360"/>
              <a:ext cx="864096" cy="461665"/>
            </a:xfrm>
            <a:prstGeom prst="rect">
              <a:avLst/>
            </a:prstGeom>
            <a:noFill/>
          </p:spPr>
          <p:txBody>
            <a:bodyPr wrap="square" rtlCol="0">
              <a:spAutoFit/>
            </a:bodyPr>
            <a:lstStyle/>
            <a:p>
              <a:r>
                <a:rPr lang="en-US" altLang="zh-CN" sz="2400" b="1" dirty="0" smtClean="0">
                  <a:solidFill>
                    <a:srgbClr val="00B0F0"/>
                  </a:solidFill>
                </a:rPr>
                <a:t>pixel</a:t>
              </a:r>
              <a:endParaRPr lang="zh-CN" altLang="en-US" sz="2400" b="1" dirty="0">
                <a:solidFill>
                  <a:srgbClr val="00B0F0"/>
                </a:solidFill>
              </a:endParaRPr>
            </a:p>
          </p:txBody>
        </p:sp>
      </p:grpSp>
      <p:grpSp>
        <p:nvGrpSpPr>
          <p:cNvPr id="8" name="组合 7"/>
          <p:cNvGrpSpPr/>
          <p:nvPr/>
        </p:nvGrpSpPr>
        <p:grpSpPr>
          <a:xfrm>
            <a:off x="6732240" y="5085184"/>
            <a:ext cx="1584176" cy="817404"/>
            <a:chOff x="6588224" y="3619708"/>
            <a:chExt cx="1584176" cy="817404"/>
          </a:xfrm>
        </p:grpSpPr>
        <p:sp>
          <p:nvSpPr>
            <p:cNvPr id="9" name="矩形 8"/>
            <p:cNvSpPr/>
            <p:nvPr/>
          </p:nvSpPr>
          <p:spPr>
            <a:xfrm>
              <a:off x="6588224" y="4005064"/>
              <a:ext cx="432048"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64288" y="4005064"/>
              <a:ext cx="432048" cy="43204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40352" y="4005064"/>
              <a:ext cx="432048" cy="432048"/>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88224" y="3635732"/>
              <a:ext cx="432048"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13" name="文本框 12"/>
            <p:cNvSpPr txBox="1"/>
            <p:nvPr/>
          </p:nvSpPr>
          <p:spPr>
            <a:xfrm>
              <a:off x="7164288" y="3627720"/>
              <a:ext cx="432048" cy="400110"/>
            </a:xfrm>
            <a:prstGeom prst="rect">
              <a:avLst/>
            </a:prstGeom>
            <a:noFill/>
          </p:spPr>
          <p:txBody>
            <a:bodyPr wrap="square" rtlCol="0">
              <a:spAutoFit/>
            </a:bodyPr>
            <a:lstStyle/>
            <a:p>
              <a:r>
                <a:rPr lang="en-US" altLang="zh-CN" sz="2000" b="1" dirty="0" smtClean="0"/>
                <a:t>G</a:t>
              </a:r>
              <a:endParaRPr lang="zh-CN" altLang="en-US" sz="2000" b="1" dirty="0"/>
            </a:p>
          </p:txBody>
        </p:sp>
        <p:sp>
          <p:nvSpPr>
            <p:cNvPr id="14" name="文本框 13"/>
            <p:cNvSpPr txBox="1"/>
            <p:nvPr/>
          </p:nvSpPr>
          <p:spPr>
            <a:xfrm>
              <a:off x="7740352" y="3619708"/>
              <a:ext cx="432048" cy="400110"/>
            </a:xfrm>
            <a:prstGeom prst="rect">
              <a:avLst/>
            </a:prstGeom>
            <a:noFill/>
          </p:spPr>
          <p:txBody>
            <a:bodyPr wrap="square" rtlCol="0">
              <a:spAutoFit/>
            </a:bodyPr>
            <a:lstStyle/>
            <a:p>
              <a:r>
                <a:rPr lang="en-US" altLang="zh-CN" sz="2000" b="1" dirty="0" smtClean="0"/>
                <a:t>B</a:t>
              </a:r>
              <a:endParaRPr lang="zh-CN" altLang="en-US" sz="2000" b="1" dirty="0"/>
            </a:p>
          </p:txBody>
        </p:sp>
      </p:grpSp>
    </p:spTree>
    <p:extLst>
      <p:ext uri="{BB962C8B-B14F-4D97-AF65-F5344CB8AC3E}">
        <p14:creationId xmlns:p14="http://schemas.microsoft.com/office/powerpoint/2010/main" val="161296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4.16667E-6 -7.40741E-7 L 0.27396 0.07685 " pathEditMode="relative" rAng="0" ptsTypes="AA">
                                      <p:cBhvr>
                                        <p:cTn id="34" dur="2000" fill="hold"/>
                                        <p:tgtEl>
                                          <p:spTgt spid="5"/>
                                        </p:tgtEl>
                                        <p:attrNameLst>
                                          <p:attrName>ppt_x</p:attrName>
                                          <p:attrName>ppt_y</p:attrName>
                                        </p:attrNameLst>
                                      </p:cBhvr>
                                      <p:rCtr x="13698" y="3843"/>
                                    </p:animMotion>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lstStyle/>
          <a:p>
            <a:r>
              <a:rPr lang="zh-CN" altLang="en-US" sz="2800" b="1" dirty="0" smtClean="0"/>
              <a:t>字符数组</a:t>
            </a:r>
            <a:endParaRPr lang="en-US" altLang="zh-CN" sz="2800" b="1" dirty="0" smtClean="0"/>
          </a:p>
          <a:p>
            <a:pPr>
              <a:spcAft>
                <a:spcPts val="600"/>
              </a:spcAft>
            </a:pPr>
            <a:r>
              <a:rPr lang="zh-CN" altLang="en-US" b="1" dirty="0" smtClean="0">
                <a:solidFill>
                  <a:srgbClr val="FF0000"/>
                </a:solidFill>
              </a:rPr>
              <a:t>字符数组</a:t>
            </a:r>
            <a:r>
              <a:rPr lang="en-US" altLang="zh-CN" b="1" dirty="0" smtClean="0"/>
              <a:t> </a:t>
            </a:r>
            <a:r>
              <a:rPr lang="zh-CN" altLang="en-US" dirty="0" smtClean="0"/>
              <a:t>是基类型为</a:t>
            </a:r>
            <a:r>
              <a:rPr lang="en-US" altLang="zh-CN" dirty="0" smtClean="0"/>
              <a:t> </a:t>
            </a:r>
            <a:r>
              <a:rPr lang="en-US" altLang="zh-CN" dirty="0" smtClean="0">
                <a:solidFill>
                  <a:srgbClr val="0000FF"/>
                </a:solidFill>
              </a:rPr>
              <a:t>char</a:t>
            </a:r>
            <a:r>
              <a:rPr lang="en-US" altLang="zh-CN" dirty="0" smtClean="0"/>
              <a:t> </a:t>
            </a:r>
            <a:r>
              <a:rPr lang="zh-CN" altLang="en-US" dirty="0" smtClean="0"/>
              <a:t>类型的数组。字符数组的 </a:t>
            </a:r>
            <a:r>
              <a:rPr lang="zh-CN" altLang="en-US" dirty="0" smtClean="0">
                <a:solidFill>
                  <a:srgbClr val="0000FF"/>
                </a:solidFill>
              </a:rPr>
              <a:t>定义</a:t>
            </a:r>
            <a:r>
              <a:rPr lang="zh-CN" altLang="en-US" dirty="0" smtClean="0"/>
              <a:t>、</a:t>
            </a:r>
            <a:r>
              <a:rPr lang="zh-CN" altLang="en-US" dirty="0" smtClean="0">
                <a:solidFill>
                  <a:srgbClr val="0000FF"/>
                </a:solidFill>
              </a:rPr>
              <a:t>初始化 </a:t>
            </a:r>
            <a:r>
              <a:rPr lang="zh-CN" altLang="en-US" dirty="0" smtClean="0"/>
              <a:t>以及 </a:t>
            </a:r>
            <a:r>
              <a:rPr lang="zh-CN" altLang="en-US" dirty="0" smtClean="0">
                <a:solidFill>
                  <a:srgbClr val="0000FF"/>
                </a:solidFill>
              </a:rPr>
              <a:t>元素访问方式 </a:t>
            </a:r>
            <a:r>
              <a:rPr lang="zh-CN" altLang="en-US" dirty="0" smtClean="0"/>
              <a:t>和普通数组完全一样。</a:t>
            </a:r>
            <a:endParaRPr lang="en-US" altLang="zh-CN" dirty="0" smtClean="0"/>
          </a:p>
          <a:p>
            <a:r>
              <a:rPr lang="zh-CN" altLang="en-US" dirty="0" smtClean="0"/>
              <a:t>例如</a:t>
            </a:r>
            <a:r>
              <a:rPr lang="en-US" altLang="zh-CN" dirty="0" smtClean="0"/>
              <a:t>:</a:t>
            </a:r>
          </a:p>
          <a:p>
            <a:r>
              <a:rPr lang="en-US" altLang="zh-CN" dirty="0" smtClean="0">
                <a:solidFill>
                  <a:srgbClr val="0000FF"/>
                </a:solidFill>
              </a:rPr>
              <a:t>char</a:t>
            </a:r>
            <a:r>
              <a:rPr lang="en-US" altLang="zh-CN" dirty="0" smtClean="0"/>
              <a:t> </a:t>
            </a:r>
            <a:r>
              <a:rPr lang="en-US" altLang="zh-CN" dirty="0" err="1" smtClean="0"/>
              <a:t>ch</a:t>
            </a:r>
            <a:r>
              <a:rPr lang="en-US" altLang="zh-CN" dirty="0" smtClean="0"/>
              <a:t>[10];        </a:t>
            </a:r>
            <a:r>
              <a:rPr lang="en-US" altLang="zh-CN" dirty="0" smtClean="0">
                <a:solidFill>
                  <a:srgbClr val="00B050"/>
                </a:solidFill>
              </a:rPr>
              <a:t>// </a:t>
            </a:r>
            <a:r>
              <a:rPr lang="zh-CN" altLang="en-US" dirty="0" smtClean="0">
                <a:solidFill>
                  <a:srgbClr val="00B050"/>
                </a:solidFill>
              </a:rPr>
              <a:t>一维字符数组</a:t>
            </a:r>
            <a:r>
              <a:rPr lang="en-US" altLang="zh-CN" dirty="0" smtClean="0">
                <a:solidFill>
                  <a:srgbClr val="00B050"/>
                </a:solidFill>
              </a:rPr>
              <a:t>, </a:t>
            </a:r>
            <a:r>
              <a:rPr lang="zh-CN" altLang="en-US" dirty="0" smtClean="0">
                <a:solidFill>
                  <a:srgbClr val="00B050"/>
                </a:solidFill>
              </a:rPr>
              <a:t>维度为</a:t>
            </a:r>
            <a:r>
              <a:rPr lang="en-US" altLang="zh-CN" dirty="0">
                <a:solidFill>
                  <a:srgbClr val="00B050"/>
                </a:solidFill>
              </a:rPr>
              <a:t> </a:t>
            </a:r>
            <a:r>
              <a:rPr lang="en-US" altLang="zh-CN" dirty="0" smtClean="0">
                <a:solidFill>
                  <a:srgbClr val="00B050"/>
                </a:solidFill>
              </a:rPr>
              <a:t>10</a:t>
            </a:r>
          </a:p>
          <a:p>
            <a:pPr>
              <a:spcAft>
                <a:spcPts val="600"/>
              </a:spcAft>
            </a:pPr>
            <a:r>
              <a:rPr lang="en-US" altLang="zh-CN" dirty="0" smtClean="0">
                <a:solidFill>
                  <a:srgbClr val="0000FF"/>
                </a:solidFill>
              </a:rPr>
              <a:t>char</a:t>
            </a:r>
            <a:r>
              <a:rPr lang="en-US" altLang="zh-CN" dirty="0" smtClean="0"/>
              <a:t> </a:t>
            </a:r>
            <a:r>
              <a:rPr lang="en-US" altLang="zh-CN" dirty="0" err="1" smtClean="0"/>
              <a:t>tch</a:t>
            </a:r>
            <a:r>
              <a:rPr lang="en-US" altLang="zh-CN" dirty="0" smtClean="0"/>
              <a:t>[30][40]; </a:t>
            </a:r>
            <a:r>
              <a:rPr lang="en-US" altLang="zh-CN" dirty="0" smtClean="0">
                <a:solidFill>
                  <a:srgbClr val="00B050"/>
                </a:solidFill>
              </a:rPr>
              <a:t>// </a:t>
            </a:r>
            <a:r>
              <a:rPr lang="zh-CN" altLang="en-US" dirty="0" smtClean="0">
                <a:solidFill>
                  <a:srgbClr val="00B050"/>
                </a:solidFill>
              </a:rPr>
              <a:t>二维字符数组</a:t>
            </a:r>
            <a:r>
              <a:rPr lang="en-US" altLang="zh-CN" dirty="0" smtClean="0">
                <a:solidFill>
                  <a:srgbClr val="00B050"/>
                </a:solidFill>
              </a:rPr>
              <a:t>, </a:t>
            </a:r>
            <a:r>
              <a:rPr lang="zh-CN" altLang="en-US" dirty="0" smtClean="0">
                <a:solidFill>
                  <a:srgbClr val="00B050"/>
                </a:solidFill>
              </a:rPr>
              <a:t>元数个数为 </a:t>
            </a:r>
            <a:r>
              <a:rPr lang="en-US" altLang="zh-CN" dirty="0" smtClean="0">
                <a:solidFill>
                  <a:srgbClr val="00B050"/>
                </a:solidFill>
              </a:rPr>
              <a:t>1200</a:t>
            </a:r>
          </a:p>
          <a:p>
            <a:pPr marL="342900" indent="-342900">
              <a:buFont typeface="Wingdings" panose="05000000000000000000" pitchFamily="2" charset="2"/>
              <a:buChar char="Ø"/>
            </a:pPr>
            <a:r>
              <a:rPr lang="zh-CN" altLang="en-US" dirty="0" smtClean="0"/>
              <a:t>数组 </a:t>
            </a:r>
            <a:r>
              <a:rPr lang="en-US" altLang="zh-CN" dirty="0" err="1" smtClean="0">
                <a:solidFill>
                  <a:srgbClr val="FF0000"/>
                </a:solidFill>
              </a:rPr>
              <a:t>ch</a:t>
            </a:r>
            <a:r>
              <a:rPr lang="en-US" altLang="zh-CN" dirty="0" smtClean="0"/>
              <a:t> </a:t>
            </a:r>
            <a:r>
              <a:rPr lang="zh-CN" altLang="en-US" dirty="0" smtClean="0"/>
              <a:t>元素的下标范围为 </a:t>
            </a:r>
            <a:r>
              <a:rPr lang="en-US" altLang="zh-CN" dirty="0" smtClean="0"/>
              <a:t>0 </a:t>
            </a:r>
            <a:r>
              <a:rPr lang="zh-CN" altLang="en-US" dirty="0" smtClean="0"/>
              <a:t>到</a:t>
            </a:r>
            <a:r>
              <a:rPr lang="en-US" altLang="zh-CN" dirty="0" smtClean="0"/>
              <a:t> 9</a:t>
            </a:r>
            <a:r>
              <a:rPr lang="zh-CN" altLang="en-US" dirty="0" smtClean="0"/>
              <a:t>。</a:t>
            </a:r>
            <a:r>
              <a:rPr lang="en-US" altLang="zh-CN" dirty="0" smtClean="0"/>
              <a:t>     </a:t>
            </a:r>
            <a:r>
              <a:rPr lang="zh-CN" altLang="en-US" dirty="0" smtClean="0"/>
              <a:t>例如</a:t>
            </a:r>
            <a:r>
              <a:rPr lang="en-US" altLang="zh-CN" dirty="0" smtClean="0"/>
              <a:t>: </a:t>
            </a:r>
            <a:r>
              <a:rPr lang="en-US" altLang="zh-CN" dirty="0" err="1" smtClean="0">
                <a:solidFill>
                  <a:srgbClr val="FF0000"/>
                </a:solidFill>
              </a:rPr>
              <a:t>ch</a:t>
            </a:r>
            <a:r>
              <a:rPr lang="en-US" altLang="zh-CN" dirty="0" smtClean="0"/>
              <a:t>[5]</a:t>
            </a:r>
          </a:p>
          <a:p>
            <a:pPr marL="342900" indent="-342900">
              <a:buFont typeface="Wingdings" panose="05000000000000000000" pitchFamily="2" charset="2"/>
              <a:buChar char="Ø"/>
            </a:pPr>
            <a:r>
              <a:rPr lang="zh-CN" altLang="en-US" dirty="0" smtClean="0"/>
              <a:t>数组 </a:t>
            </a:r>
            <a:r>
              <a:rPr lang="en-US" altLang="zh-CN" dirty="0" err="1" smtClean="0">
                <a:solidFill>
                  <a:srgbClr val="FF0000"/>
                </a:solidFill>
              </a:rPr>
              <a:t>tch</a:t>
            </a:r>
            <a:r>
              <a:rPr lang="en-US" altLang="zh-CN" dirty="0" smtClean="0"/>
              <a:t> </a:t>
            </a:r>
            <a:r>
              <a:rPr lang="zh-CN" altLang="en-US" dirty="0" smtClean="0"/>
              <a:t>第一维的下标范围为 </a:t>
            </a:r>
            <a:r>
              <a:rPr lang="en-US" altLang="zh-CN" dirty="0" smtClean="0"/>
              <a:t>0 </a:t>
            </a:r>
            <a:r>
              <a:rPr lang="zh-CN" altLang="en-US" dirty="0" smtClean="0"/>
              <a:t>到</a:t>
            </a:r>
            <a:r>
              <a:rPr lang="en-US" altLang="zh-CN" dirty="0" smtClean="0"/>
              <a:t> 29, </a:t>
            </a:r>
            <a:r>
              <a:rPr lang="zh-CN" altLang="en-US" dirty="0" smtClean="0"/>
              <a:t>第二维的下标范围为</a:t>
            </a:r>
            <a:r>
              <a:rPr lang="en-US" altLang="zh-CN" dirty="0" smtClean="0"/>
              <a:t> 0 </a:t>
            </a:r>
            <a:r>
              <a:rPr lang="zh-CN" altLang="en-US" dirty="0" smtClean="0"/>
              <a:t>到</a:t>
            </a:r>
            <a:r>
              <a:rPr lang="en-US" altLang="zh-CN" dirty="0" smtClean="0"/>
              <a:t> 39</a:t>
            </a:r>
            <a:r>
              <a:rPr lang="zh-CN" altLang="en-US" dirty="0" smtClean="0"/>
              <a:t>。</a:t>
            </a:r>
            <a:r>
              <a:rPr lang="en-US" altLang="zh-CN" dirty="0" smtClean="0"/>
              <a:t>     </a:t>
            </a:r>
            <a:r>
              <a:rPr lang="zh-CN" altLang="en-US" dirty="0" smtClean="0"/>
              <a:t>例如</a:t>
            </a:r>
            <a:r>
              <a:rPr lang="en-US" altLang="zh-CN" dirty="0" smtClean="0"/>
              <a:t>:  </a:t>
            </a:r>
            <a:r>
              <a:rPr lang="en-US" altLang="zh-CN" dirty="0" err="1" smtClean="0">
                <a:solidFill>
                  <a:srgbClr val="FF0000"/>
                </a:solidFill>
              </a:rPr>
              <a:t>tch</a:t>
            </a:r>
            <a:r>
              <a:rPr lang="en-US" altLang="zh-CN" dirty="0" smtClean="0"/>
              <a:t>[3][4]</a:t>
            </a:r>
            <a:endParaRPr lang="zh-CN" altLang="en-US" dirty="0"/>
          </a:p>
        </p:txBody>
      </p:sp>
      <p:sp>
        <p:nvSpPr>
          <p:cNvPr id="3" name="标题 2"/>
          <p:cNvSpPr>
            <a:spLocks noGrp="1"/>
          </p:cNvSpPr>
          <p:nvPr>
            <p:ph type="title"/>
          </p:nvPr>
        </p:nvSpPr>
        <p:spPr/>
        <p:txBody>
          <a:bodyPr/>
          <a:lstStyle/>
          <a:p>
            <a:r>
              <a:rPr lang="en-US" altLang="zh-CN" dirty="0" smtClean="0"/>
              <a:t>5. </a:t>
            </a:r>
            <a:r>
              <a:rPr lang="zh-CN" altLang="en-US" dirty="0" smtClean="0"/>
              <a:t>字符数组与字符串</a:t>
            </a:r>
            <a:endParaRPr lang="zh-CN" altLang="en-US" dirty="0"/>
          </a:p>
        </p:txBody>
      </p:sp>
    </p:spTree>
    <p:extLst>
      <p:ext uri="{BB962C8B-B14F-4D97-AF65-F5344CB8AC3E}">
        <p14:creationId xmlns:p14="http://schemas.microsoft.com/office/powerpoint/2010/main" val="35673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smtClean="0"/>
              <a:t>字符数组元素初始化</a:t>
            </a:r>
            <a:r>
              <a:rPr lang="en-US" altLang="zh-CN" sz="2800" b="1" dirty="0" smtClean="0"/>
              <a:t>:</a:t>
            </a:r>
          </a:p>
          <a:p>
            <a:r>
              <a:rPr lang="zh-CN" altLang="en-US" b="1" dirty="0" smtClean="0"/>
              <a:t>用字符初始化字符数组元素</a:t>
            </a:r>
            <a:endParaRPr lang="en-US" altLang="zh-CN" b="1" dirty="0" smtClean="0"/>
          </a:p>
          <a:p>
            <a:pPr>
              <a:spcAft>
                <a:spcPts val="600"/>
              </a:spcAft>
            </a:pPr>
            <a:r>
              <a:rPr lang="zh-CN" altLang="en-US" dirty="0" smtClean="0"/>
              <a:t>同普通数组的初始化方式一样</a:t>
            </a:r>
            <a:r>
              <a:rPr lang="en-US" altLang="zh-CN" dirty="0" smtClean="0"/>
              <a:t>, </a:t>
            </a:r>
            <a:r>
              <a:rPr lang="zh-CN" altLang="en-US" dirty="0" smtClean="0"/>
              <a:t>在定义字符数组时</a:t>
            </a:r>
            <a:r>
              <a:rPr lang="en-US" altLang="zh-CN" dirty="0" smtClean="0"/>
              <a:t>, </a:t>
            </a:r>
            <a:r>
              <a:rPr lang="zh-CN" altLang="en-US" dirty="0" smtClean="0"/>
              <a:t>提供</a:t>
            </a:r>
            <a:r>
              <a:rPr lang="zh-CN" altLang="en-US" b="1" dirty="0" smtClean="0">
                <a:solidFill>
                  <a:srgbClr val="FF0000"/>
                </a:solidFill>
              </a:rPr>
              <a:t>一对由花括号括起来的字符序列</a:t>
            </a:r>
            <a:r>
              <a:rPr lang="zh-CN" altLang="en-US" dirty="0" smtClean="0"/>
              <a:t>来对字符数组的元素进行初始化</a:t>
            </a:r>
            <a:r>
              <a:rPr lang="en-US" altLang="zh-CN" dirty="0" smtClean="0"/>
              <a:t>, </a:t>
            </a:r>
            <a:r>
              <a:rPr lang="zh-CN" altLang="en-US" dirty="0" smtClean="0"/>
              <a:t>不同字符之间用</a:t>
            </a:r>
            <a:r>
              <a:rPr lang="zh-CN" altLang="en-US" b="1" dirty="0" smtClean="0">
                <a:solidFill>
                  <a:srgbClr val="0000FF"/>
                </a:solidFill>
              </a:rPr>
              <a:t>逗号</a:t>
            </a:r>
            <a:r>
              <a:rPr lang="zh-CN" altLang="en-US" dirty="0" smtClean="0"/>
              <a:t>进行分隔。</a:t>
            </a:r>
            <a:endParaRPr lang="en-US" altLang="zh-CN" dirty="0" smtClean="0"/>
          </a:p>
          <a:p>
            <a:r>
              <a:rPr lang="zh-CN" altLang="en-US" dirty="0" smtClean="0"/>
              <a:t>例如</a:t>
            </a:r>
            <a:r>
              <a:rPr lang="en-US" altLang="zh-CN" dirty="0" smtClean="0"/>
              <a:t>:</a:t>
            </a:r>
          </a:p>
          <a:p>
            <a:r>
              <a:rPr lang="en-US" altLang="zh-CN" dirty="0" smtClean="0">
                <a:solidFill>
                  <a:srgbClr val="0000FF"/>
                </a:solidFill>
              </a:rPr>
              <a:t>char</a:t>
            </a:r>
            <a:r>
              <a:rPr lang="en-US" altLang="zh-CN" dirty="0" smtClean="0"/>
              <a:t> country[5] = </a:t>
            </a:r>
            <a:r>
              <a:rPr lang="en-US" altLang="zh-CN" b="1" dirty="0" smtClean="0">
                <a:solidFill>
                  <a:srgbClr val="FF0000"/>
                </a:solidFill>
              </a:rPr>
              <a:t>{</a:t>
            </a:r>
            <a:r>
              <a:rPr lang="en-US" altLang="zh-CN" dirty="0" smtClean="0">
                <a:solidFill>
                  <a:schemeClr val="accent6">
                    <a:lumMod val="75000"/>
                  </a:schemeClr>
                </a:solidFill>
              </a:rPr>
              <a:t>‘C’</a:t>
            </a:r>
            <a:r>
              <a:rPr lang="en-US" altLang="zh-CN" b="1" dirty="0" smtClean="0">
                <a:solidFill>
                  <a:srgbClr val="0000FF"/>
                </a:solidFill>
              </a:rPr>
              <a:t>,</a:t>
            </a:r>
            <a:r>
              <a:rPr lang="en-US" altLang="zh-CN" dirty="0" smtClean="0"/>
              <a:t> </a:t>
            </a:r>
            <a:r>
              <a:rPr lang="en-US" altLang="zh-CN" dirty="0" smtClean="0">
                <a:solidFill>
                  <a:schemeClr val="accent6">
                    <a:lumMod val="75000"/>
                  </a:schemeClr>
                </a:solidFill>
              </a:rPr>
              <a:t>‘h’</a:t>
            </a:r>
            <a:r>
              <a:rPr lang="en-US" altLang="zh-CN" b="1" dirty="0" smtClean="0">
                <a:solidFill>
                  <a:srgbClr val="0000FF"/>
                </a:solidFill>
              </a:rPr>
              <a:t>,</a:t>
            </a:r>
            <a:r>
              <a:rPr lang="en-US" altLang="zh-CN" dirty="0" smtClean="0"/>
              <a:t> </a:t>
            </a:r>
            <a:r>
              <a:rPr lang="en-US" altLang="zh-CN" dirty="0" smtClean="0">
                <a:solidFill>
                  <a:schemeClr val="accent6">
                    <a:lumMod val="75000"/>
                  </a:schemeClr>
                </a:solidFill>
              </a:rPr>
              <a:t>‘</a:t>
            </a:r>
            <a:r>
              <a:rPr lang="en-US" altLang="zh-CN" dirty="0" err="1" smtClean="0">
                <a:solidFill>
                  <a:schemeClr val="accent6">
                    <a:lumMod val="75000"/>
                  </a:schemeClr>
                </a:solidFill>
              </a:rPr>
              <a:t>i</a:t>
            </a:r>
            <a:r>
              <a:rPr lang="en-US" altLang="zh-CN" dirty="0" smtClean="0">
                <a:solidFill>
                  <a:schemeClr val="accent6">
                    <a:lumMod val="75000"/>
                  </a:schemeClr>
                </a:solidFill>
              </a:rPr>
              <a:t>’</a:t>
            </a:r>
            <a:r>
              <a:rPr lang="en-US" altLang="zh-CN" b="1" dirty="0" smtClean="0">
                <a:solidFill>
                  <a:srgbClr val="0000FF"/>
                </a:solidFill>
              </a:rPr>
              <a:t>,</a:t>
            </a:r>
            <a:r>
              <a:rPr lang="en-US" altLang="zh-CN" dirty="0" smtClean="0"/>
              <a:t> </a:t>
            </a:r>
            <a:r>
              <a:rPr lang="en-US" altLang="zh-CN" dirty="0" smtClean="0">
                <a:solidFill>
                  <a:schemeClr val="accent6">
                    <a:lumMod val="75000"/>
                  </a:schemeClr>
                </a:solidFill>
              </a:rPr>
              <a:t>‘n’</a:t>
            </a:r>
            <a:r>
              <a:rPr lang="en-US" altLang="zh-CN" b="1" dirty="0" smtClean="0">
                <a:solidFill>
                  <a:srgbClr val="0000FF"/>
                </a:solidFill>
              </a:rPr>
              <a:t>,</a:t>
            </a:r>
            <a:r>
              <a:rPr lang="en-US" altLang="zh-CN" dirty="0" smtClean="0"/>
              <a:t> </a:t>
            </a:r>
            <a:r>
              <a:rPr lang="en-US" altLang="zh-CN" dirty="0" smtClean="0">
                <a:solidFill>
                  <a:schemeClr val="accent6">
                    <a:lumMod val="75000"/>
                  </a:schemeClr>
                </a:solidFill>
              </a:rPr>
              <a:t>‘a’</a:t>
            </a:r>
            <a:r>
              <a:rPr lang="en-US" altLang="zh-CN" b="1" dirty="0" smtClean="0">
                <a:solidFill>
                  <a:srgbClr val="FF0000"/>
                </a:solidFill>
              </a:rPr>
              <a:t>}</a:t>
            </a:r>
            <a:r>
              <a:rPr lang="en-US" altLang="zh-CN" dirty="0" smtClean="0"/>
              <a:t>;</a:t>
            </a:r>
          </a:p>
          <a:p>
            <a:r>
              <a:rPr lang="zh-CN" altLang="en-US" dirty="0" smtClean="0"/>
              <a:t>相当于</a:t>
            </a:r>
            <a:endParaRPr lang="en-US" altLang="zh-CN" dirty="0" smtClean="0"/>
          </a:p>
          <a:p>
            <a:r>
              <a:rPr lang="en-US" altLang="zh-CN" dirty="0" smtClean="0"/>
              <a:t>country[0] = </a:t>
            </a:r>
            <a:r>
              <a:rPr lang="en-US" altLang="zh-CN" dirty="0" smtClean="0">
                <a:solidFill>
                  <a:schemeClr val="accent6">
                    <a:lumMod val="75000"/>
                  </a:schemeClr>
                </a:solidFill>
              </a:rPr>
              <a:t>‘C’</a:t>
            </a:r>
            <a:r>
              <a:rPr lang="en-US" altLang="zh-CN" dirty="0" smtClean="0"/>
              <a:t>;  country[1] = </a:t>
            </a:r>
            <a:r>
              <a:rPr lang="en-US" altLang="zh-CN" dirty="0" smtClean="0">
                <a:solidFill>
                  <a:schemeClr val="accent6">
                    <a:lumMod val="75000"/>
                  </a:schemeClr>
                </a:solidFill>
              </a:rPr>
              <a:t>‘h’</a:t>
            </a:r>
            <a:r>
              <a:rPr lang="en-US" altLang="zh-CN" dirty="0" smtClean="0"/>
              <a:t>;   country[2] = </a:t>
            </a:r>
            <a:r>
              <a:rPr lang="en-US" altLang="zh-CN" dirty="0" smtClean="0">
                <a:solidFill>
                  <a:schemeClr val="accent6">
                    <a:lumMod val="75000"/>
                  </a:schemeClr>
                </a:solidFill>
              </a:rPr>
              <a:t>‘</a:t>
            </a:r>
            <a:r>
              <a:rPr lang="en-US" altLang="zh-CN" dirty="0" err="1" smtClean="0">
                <a:solidFill>
                  <a:schemeClr val="accent6">
                    <a:lumMod val="75000"/>
                  </a:schemeClr>
                </a:solidFill>
              </a:rPr>
              <a:t>i</a:t>
            </a:r>
            <a:r>
              <a:rPr lang="en-US" altLang="zh-CN" dirty="0" smtClean="0">
                <a:solidFill>
                  <a:schemeClr val="accent6">
                    <a:lumMod val="75000"/>
                  </a:schemeClr>
                </a:solidFill>
              </a:rPr>
              <a:t>’</a:t>
            </a:r>
            <a:r>
              <a:rPr lang="en-US" altLang="zh-CN" dirty="0" smtClean="0"/>
              <a:t>;</a:t>
            </a:r>
          </a:p>
          <a:p>
            <a:r>
              <a:rPr lang="en-US" altLang="zh-CN" dirty="0" smtClean="0"/>
              <a:t>country[3] = </a:t>
            </a:r>
            <a:r>
              <a:rPr lang="en-US" altLang="zh-CN" dirty="0" smtClean="0">
                <a:solidFill>
                  <a:schemeClr val="accent6">
                    <a:lumMod val="75000"/>
                  </a:schemeClr>
                </a:solidFill>
              </a:rPr>
              <a:t>‘n’</a:t>
            </a:r>
            <a:r>
              <a:rPr lang="en-US" altLang="zh-CN" dirty="0" smtClean="0"/>
              <a:t>;   country[4] = </a:t>
            </a:r>
            <a:r>
              <a:rPr lang="en-US" altLang="zh-CN" dirty="0" smtClean="0">
                <a:solidFill>
                  <a:schemeClr val="accent6">
                    <a:lumMod val="75000"/>
                  </a:schemeClr>
                </a:solidFill>
              </a:rPr>
              <a:t>‘a’</a:t>
            </a:r>
            <a:r>
              <a:rPr lang="en-US" altLang="zh-CN" dirty="0" smtClean="0"/>
              <a:t>;</a:t>
            </a:r>
          </a:p>
          <a:p>
            <a:endParaRPr lang="zh-CN" altLang="en-US" dirty="0"/>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Tree>
    <p:extLst>
      <p:ext uri="{BB962C8B-B14F-4D97-AF65-F5344CB8AC3E}">
        <p14:creationId xmlns:p14="http://schemas.microsoft.com/office/powerpoint/2010/main" val="264583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5" dur="500"/>
                                        <p:tgtEl>
                                          <p:spTgt spid="2">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8" dur="500"/>
                                        <p:tgtEl>
                                          <p:spTgt spid="2">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dirty="0" smtClean="0"/>
              <a:t>如果初始化列表中所提供的</a:t>
            </a:r>
            <a:r>
              <a:rPr lang="zh-CN" altLang="en-US" b="1" dirty="0" smtClean="0">
                <a:solidFill>
                  <a:srgbClr val="FF0000"/>
                </a:solidFill>
              </a:rPr>
              <a:t>字符的个数少于字符数组元素的个数</a:t>
            </a:r>
            <a:r>
              <a:rPr lang="en-US" altLang="zh-CN" dirty="0" smtClean="0"/>
              <a:t>, </a:t>
            </a:r>
            <a:r>
              <a:rPr lang="zh-CN" altLang="en-US" dirty="0" smtClean="0"/>
              <a:t>前面</a:t>
            </a:r>
            <a:r>
              <a:rPr lang="zh-CN" altLang="en-US" dirty="0"/>
              <a:t>的数组元素按顺序依次进行初始化</a:t>
            </a:r>
            <a:r>
              <a:rPr lang="en-US" altLang="zh-CN" dirty="0"/>
              <a:t>, </a:t>
            </a:r>
            <a:r>
              <a:rPr lang="zh-CN" altLang="en-US" dirty="0"/>
              <a:t>而后面的数组元素则</a:t>
            </a:r>
            <a:r>
              <a:rPr lang="zh-CN" altLang="en-US" dirty="0" smtClean="0"/>
              <a:t>被编译器自动初始化</a:t>
            </a:r>
            <a:r>
              <a:rPr lang="zh-CN" altLang="en-US" dirty="0"/>
              <a:t>为 </a:t>
            </a:r>
            <a:r>
              <a:rPr lang="en-US" altLang="zh-CN" b="1" dirty="0" smtClean="0">
                <a:solidFill>
                  <a:srgbClr val="FF3399"/>
                </a:solidFill>
              </a:rPr>
              <a:t>‘\0’ </a:t>
            </a:r>
            <a:r>
              <a:rPr lang="en-US" altLang="zh-CN" dirty="0" smtClean="0"/>
              <a:t>(</a:t>
            </a:r>
            <a:r>
              <a:rPr lang="en-US" altLang="zh-CN" dirty="0" smtClean="0">
                <a:solidFill>
                  <a:srgbClr val="0000FF"/>
                </a:solidFill>
              </a:rPr>
              <a:t>null character</a:t>
            </a:r>
            <a:r>
              <a:rPr lang="en-US" altLang="zh-CN" dirty="0" smtClean="0"/>
              <a:t>)</a:t>
            </a:r>
            <a:r>
              <a:rPr lang="zh-CN" altLang="en-US" dirty="0" smtClean="0"/>
              <a:t>。</a:t>
            </a:r>
            <a:endParaRPr lang="en-US" altLang="zh-CN" dirty="0" smtClean="0"/>
          </a:p>
          <a:p>
            <a:r>
              <a:rPr lang="zh-CN" altLang="en-US" dirty="0" smtClean="0"/>
              <a:t>例如</a:t>
            </a:r>
            <a:r>
              <a:rPr lang="en-US" altLang="zh-CN" dirty="0" smtClean="0"/>
              <a:t>:</a:t>
            </a:r>
          </a:p>
          <a:p>
            <a:pPr>
              <a:spcAft>
                <a:spcPts val="600"/>
              </a:spcAft>
            </a:pPr>
            <a:r>
              <a:rPr lang="en-US" altLang="zh-CN" dirty="0" smtClean="0">
                <a:solidFill>
                  <a:srgbClr val="0000FF"/>
                </a:solidFill>
              </a:rPr>
              <a:t>char </a:t>
            </a:r>
            <a:r>
              <a:rPr lang="en-US" altLang="zh-CN" dirty="0" smtClean="0"/>
              <a:t>name[6] = {</a:t>
            </a:r>
            <a:r>
              <a:rPr lang="en-US" altLang="zh-CN" dirty="0" smtClean="0">
                <a:solidFill>
                  <a:schemeClr val="accent6">
                    <a:lumMod val="75000"/>
                  </a:schemeClr>
                </a:solidFill>
              </a:rPr>
              <a:t>‘A’</a:t>
            </a:r>
            <a:r>
              <a:rPr lang="en-US" altLang="zh-CN" dirty="0" smtClean="0"/>
              <a:t>, </a:t>
            </a:r>
            <a:r>
              <a:rPr lang="en-US" altLang="zh-CN" dirty="0" smtClean="0">
                <a:solidFill>
                  <a:schemeClr val="accent6">
                    <a:lumMod val="75000"/>
                  </a:schemeClr>
                </a:solidFill>
              </a:rPr>
              <a:t>‘L’</a:t>
            </a:r>
            <a:r>
              <a:rPr lang="en-US" altLang="zh-CN" dirty="0" smtClean="0"/>
              <a:t>, </a:t>
            </a:r>
            <a:r>
              <a:rPr lang="en-US" altLang="zh-CN" dirty="0" smtClean="0">
                <a:solidFill>
                  <a:schemeClr val="accent6">
                    <a:lumMod val="75000"/>
                  </a:schemeClr>
                </a:solidFill>
              </a:rPr>
              <a:t>‘L’</a:t>
            </a:r>
            <a:r>
              <a:rPr lang="en-US" altLang="zh-CN" dirty="0" smtClean="0"/>
              <a:t>, </a:t>
            </a:r>
            <a:r>
              <a:rPr lang="en-US" altLang="zh-CN" dirty="0" smtClean="0">
                <a:solidFill>
                  <a:schemeClr val="accent6">
                    <a:lumMod val="75000"/>
                  </a:schemeClr>
                </a:solidFill>
              </a:rPr>
              <a:t>‘E’</a:t>
            </a:r>
            <a:r>
              <a:rPr lang="en-US" altLang="zh-CN" dirty="0" smtClean="0"/>
              <a:t>, </a:t>
            </a:r>
            <a:r>
              <a:rPr lang="en-US" altLang="zh-CN" dirty="0" smtClean="0">
                <a:solidFill>
                  <a:schemeClr val="accent6">
                    <a:lumMod val="75000"/>
                  </a:schemeClr>
                </a:solidFill>
              </a:rPr>
              <a:t>‘N’</a:t>
            </a:r>
            <a:r>
              <a:rPr lang="en-US" altLang="zh-CN" dirty="0" smtClean="0"/>
              <a:t>};</a:t>
            </a:r>
          </a:p>
          <a:p>
            <a:r>
              <a:rPr lang="zh-CN" altLang="en-US" dirty="0" smtClean="0"/>
              <a:t>相当于</a:t>
            </a:r>
            <a:endParaRPr lang="en-US" altLang="zh-CN" dirty="0" smtClean="0"/>
          </a:p>
          <a:p>
            <a:r>
              <a:rPr lang="en-US" altLang="zh-CN" dirty="0" smtClean="0"/>
              <a:t>name[0] = </a:t>
            </a:r>
            <a:r>
              <a:rPr lang="en-US" altLang="zh-CN" dirty="0" smtClean="0">
                <a:solidFill>
                  <a:schemeClr val="accent6">
                    <a:lumMod val="75000"/>
                  </a:schemeClr>
                </a:solidFill>
              </a:rPr>
              <a:t>‘A’</a:t>
            </a:r>
            <a:r>
              <a:rPr lang="en-US" altLang="zh-CN" dirty="0" smtClean="0"/>
              <a:t>;   name[1] = </a:t>
            </a:r>
            <a:r>
              <a:rPr lang="en-US" altLang="zh-CN" dirty="0" smtClean="0">
                <a:solidFill>
                  <a:schemeClr val="accent6">
                    <a:lumMod val="75000"/>
                  </a:schemeClr>
                </a:solidFill>
              </a:rPr>
              <a:t>‘L’</a:t>
            </a:r>
            <a:r>
              <a:rPr lang="en-US" altLang="zh-CN" dirty="0" smtClean="0"/>
              <a:t>;   name[2] = </a:t>
            </a:r>
            <a:r>
              <a:rPr lang="en-US" altLang="zh-CN" dirty="0" smtClean="0">
                <a:solidFill>
                  <a:schemeClr val="accent6">
                    <a:lumMod val="75000"/>
                  </a:schemeClr>
                </a:solidFill>
              </a:rPr>
              <a:t>‘L’</a:t>
            </a:r>
            <a:r>
              <a:rPr lang="en-US" altLang="zh-CN" dirty="0" smtClean="0"/>
              <a:t>;</a:t>
            </a:r>
          </a:p>
          <a:p>
            <a:r>
              <a:rPr lang="en-US" altLang="zh-CN" dirty="0" smtClean="0"/>
              <a:t>name[3] = </a:t>
            </a:r>
            <a:r>
              <a:rPr lang="en-US" altLang="zh-CN" dirty="0" smtClean="0">
                <a:solidFill>
                  <a:schemeClr val="accent6">
                    <a:lumMod val="75000"/>
                  </a:schemeClr>
                </a:solidFill>
              </a:rPr>
              <a:t>‘E’</a:t>
            </a:r>
            <a:r>
              <a:rPr lang="en-US" altLang="zh-CN" dirty="0" smtClean="0"/>
              <a:t>;   name[4] = </a:t>
            </a:r>
            <a:r>
              <a:rPr lang="en-US" altLang="zh-CN" dirty="0" smtClean="0">
                <a:solidFill>
                  <a:schemeClr val="accent6">
                    <a:lumMod val="75000"/>
                  </a:schemeClr>
                </a:solidFill>
              </a:rPr>
              <a:t>‘N’</a:t>
            </a:r>
            <a:r>
              <a:rPr lang="en-US" altLang="zh-CN" dirty="0" smtClean="0"/>
              <a:t>;   name [5] = </a:t>
            </a:r>
            <a:r>
              <a:rPr lang="en-US" altLang="zh-CN" b="1" dirty="0" smtClean="0">
                <a:solidFill>
                  <a:srgbClr val="FF3399"/>
                </a:solidFill>
              </a:rPr>
              <a:t>‘\0’</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Tree>
    <p:extLst>
      <p:ext uri="{BB962C8B-B14F-4D97-AF65-F5344CB8AC3E}">
        <p14:creationId xmlns:p14="http://schemas.microsoft.com/office/powerpoint/2010/main" val="9842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字符串</a:t>
            </a:r>
            <a:endParaRPr lang="en-US" altLang="zh-CN" sz="2800" b="1" dirty="0" smtClean="0"/>
          </a:p>
          <a:p>
            <a:pPr marL="342900" indent="-342900">
              <a:buFont typeface="Wingdings" panose="05000000000000000000" pitchFamily="2" charset="2"/>
              <a:buChar char="Ø"/>
            </a:pPr>
            <a:r>
              <a:rPr lang="zh-CN" altLang="en-US" b="1" dirty="0" smtClean="0"/>
              <a:t>字符串</a:t>
            </a:r>
            <a:r>
              <a:rPr lang="en-US" altLang="zh-CN" b="1" dirty="0" smtClean="0"/>
              <a:t>:</a:t>
            </a:r>
          </a:p>
          <a:p>
            <a:pPr marL="342900" indent="-342900">
              <a:buFont typeface="Arial" panose="020B0604020202020204" pitchFamily="34" charset="0"/>
              <a:buChar char="•"/>
            </a:pPr>
            <a:r>
              <a:rPr lang="zh-CN" altLang="en-US" b="1" dirty="0" smtClean="0">
                <a:solidFill>
                  <a:srgbClr val="FF0000"/>
                </a:solidFill>
              </a:rPr>
              <a:t>字符串</a:t>
            </a:r>
            <a:r>
              <a:rPr lang="en-US" altLang="zh-CN" dirty="0" smtClean="0">
                <a:solidFill>
                  <a:srgbClr val="FF0000"/>
                </a:solidFill>
              </a:rPr>
              <a:t> </a:t>
            </a:r>
            <a:r>
              <a:rPr lang="zh-CN" altLang="en-US" dirty="0" smtClean="0"/>
              <a:t>是由</a:t>
            </a:r>
            <a:r>
              <a:rPr lang="en-US" altLang="zh-CN" dirty="0" smtClean="0"/>
              <a:t> </a:t>
            </a:r>
            <a:r>
              <a:rPr lang="zh-CN" altLang="en-US" dirty="0" smtClean="0">
                <a:solidFill>
                  <a:srgbClr val="0000FF"/>
                </a:solidFill>
              </a:rPr>
              <a:t>一对双引号 </a:t>
            </a:r>
            <a:r>
              <a:rPr lang="en-US" altLang="zh-CN" dirty="0" smtClean="0"/>
              <a:t>(</a:t>
            </a:r>
            <a:r>
              <a:rPr lang="en-US" altLang="zh-CN" b="1" dirty="0" smtClean="0">
                <a:solidFill>
                  <a:srgbClr val="0000FF"/>
                </a:solidFill>
              </a:rPr>
              <a:t>“ ”</a:t>
            </a:r>
            <a:r>
              <a:rPr lang="en-US" altLang="zh-CN" dirty="0" smtClean="0"/>
              <a:t>)</a:t>
            </a:r>
            <a:r>
              <a:rPr lang="zh-CN" altLang="en-US" dirty="0" smtClean="0">
                <a:solidFill>
                  <a:srgbClr val="0000FF"/>
                </a:solidFill>
              </a:rPr>
              <a:t> </a:t>
            </a:r>
            <a:r>
              <a:rPr lang="zh-CN" altLang="en-US" dirty="0" smtClean="0"/>
              <a:t>括起来的</a:t>
            </a:r>
            <a:r>
              <a:rPr lang="en-US" altLang="zh-CN" dirty="0" smtClean="0"/>
              <a:t> </a:t>
            </a:r>
            <a:r>
              <a:rPr lang="zh-CN" altLang="en-US" dirty="0" smtClean="0">
                <a:solidFill>
                  <a:srgbClr val="0000FF"/>
                </a:solidFill>
              </a:rPr>
              <a:t>包含</a:t>
            </a:r>
            <a:r>
              <a:rPr lang="en-US" altLang="zh-CN" dirty="0" smtClean="0">
                <a:solidFill>
                  <a:srgbClr val="0000FF"/>
                </a:solidFill>
              </a:rPr>
              <a:t>0</a:t>
            </a:r>
            <a:r>
              <a:rPr lang="zh-CN" altLang="en-US" dirty="0" smtClean="0">
                <a:solidFill>
                  <a:srgbClr val="0000FF"/>
                </a:solidFill>
              </a:rPr>
              <a:t>个或多个字符 </a:t>
            </a:r>
            <a:r>
              <a:rPr lang="zh-CN" altLang="en-US" dirty="0" smtClean="0"/>
              <a:t>的序列。</a:t>
            </a:r>
            <a:r>
              <a:rPr lang="en-US" altLang="zh-CN" dirty="0" smtClean="0"/>
              <a:t> </a:t>
            </a:r>
          </a:p>
          <a:p>
            <a:pPr marL="342900" indent="-342900">
              <a:buFont typeface="Arial" panose="020B0604020202020204" pitchFamily="34" charset="0"/>
              <a:buChar char="•"/>
            </a:pPr>
            <a:r>
              <a:rPr lang="zh-CN" altLang="en-US" dirty="0" smtClean="0"/>
              <a:t>每个字符串都以 </a:t>
            </a:r>
            <a:r>
              <a:rPr lang="en-US" altLang="zh-CN" dirty="0" smtClean="0"/>
              <a:t>(</a:t>
            </a:r>
            <a:r>
              <a:rPr lang="zh-CN" altLang="en-US" dirty="0" smtClean="0"/>
              <a:t>隐含的</a:t>
            </a:r>
            <a:r>
              <a:rPr lang="en-US" altLang="zh-CN" dirty="0" smtClean="0"/>
              <a:t>) </a:t>
            </a:r>
            <a:r>
              <a:rPr lang="zh-CN" altLang="en-US" dirty="0" smtClean="0"/>
              <a:t>字符</a:t>
            </a:r>
            <a:r>
              <a:rPr lang="en-US" altLang="zh-CN" dirty="0" smtClean="0"/>
              <a:t> </a:t>
            </a:r>
            <a:r>
              <a:rPr lang="en-US" altLang="zh-CN" b="1" dirty="0" smtClean="0">
                <a:solidFill>
                  <a:srgbClr val="FF3399"/>
                </a:solidFill>
              </a:rPr>
              <a:t>‘\0’</a:t>
            </a:r>
            <a:r>
              <a:rPr lang="en-US" altLang="zh-CN" dirty="0" smtClean="0"/>
              <a:t> </a:t>
            </a:r>
            <a:r>
              <a:rPr lang="zh-CN" altLang="en-US" dirty="0" smtClean="0"/>
              <a:t>作为结束标志。</a:t>
            </a:r>
            <a:r>
              <a:rPr lang="en-US" altLang="zh-CN" dirty="0" smtClean="0"/>
              <a:t> </a:t>
            </a:r>
          </a:p>
          <a:p>
            <a:pPr marL="342900" indent="-342900">
              <a:spcAft>
                <a:spcPts val="1200"/>
              </a:spcAft>
              <a:buFont typeface="Arial" panose="020B0604020202020204" pitchFamily="34" charset="0"/>
              <a:buChar char="•"/>
            </a:pPr>
            <a:r>
              <a:rPr lang="zh-CN" altLang="en-US" dirty="0" smtClean="0"/>
              <a:t>字符串的</a:t>
            </a:r>
            <a:r>
              <a:rPr lang="en-US" altLang="zh-CN" dirty="0" smtClean="0"/>
              <a:t> </a:t>
            </a:r>
            <a:r>
              <a:rPr lang="zh-CN" altLang="en-US" b="1" dirty="0" smtClean="0">
                <a:solidFill>
                  <a:srgbClr val="FF0000"/>
                </a:solidFill>
              </a:rPr>
              <a:t>长度</a:t>
            </a:r>
            <a:r>
              <a:rPr lang="en-US" altLang="zh-CN" dirty="0" smtClean="0"/>
              <a:t> (</a:t>
            </a:r>
            <a:r>
              <a:rPr lang="zh-CN" altLang="en-US" b="1" dirty="0" smtClean="0">
                <a:solidFill>
                  <a:srgbClr val="FF0000"/>
                </a:solidFill>
              </a:rPr>
              <a:t>串长</a:t>
            </a:r>
            <a:r>
              <a:rPr lang="en-US" altLang="zh-CN" dirty="0" smtClean="0"/>
              <a:t>) </a:t>
            </a:r>
            <a:r>
              <a:rPr lang="zh-CN" altLang="en-US" dirty="0" smtClean="0"/>
              <a:t>指的是字符串中出现在字符 </a:t>
            </a:r>
            <a:r>
              <a:rPr lang="en-US" altLang="zh-CN" b="1" dirty="0" smtClean="0">
                <a:solidFill>
                  <a:srgbClr val="FF3399"/>
                </a:solidFill>
              </a:rPr>
              <a:t>‘\0’</a:t>
            </a:r>
            <a:r>
              <a:rPr lang="en-US" altLang="zh-CN" dirty="0" smtClean="0"/>
              <a:t> </a:t>
            </a:r>
            <a:r>
              <a:rPr lang="zh-CN" altLang="en-US" dirty="0" smtClean="0"/>
              <a:t>前面的字符个数。</a:t>
            </a:r>
            <a:endParaRPr lang="en-US" altLang="zh-CN" dirty="0" smtClean="0"/>
          </a:p>
          <a:p>
            <a:r>
              <a:rPr lang="zh-CN" altLang="en-US" dirty="0" smtClean="0"/>
              <a:t>例如</a:t>
            </a:r>
            <a:r>
              <a:rPr lang="en-US" altLang="zh-CN" dirty="0" smtClean="0"/>
              <a:t>:</a:t>
            </a:r>
          </a:p>
          <a:p>
            <a:r>
              <a:rPr lang="zh-CN" altLang="en-US" dirty="0" smtClean="0"/>
              <a:t>字符串</a:t>
            </a:r>
            <a:r>
              <a:rPr lang="en-US" altLang="zh-CN" dirty="0" smtClean="0"/>
              <a:t> </a:t>
            </a:r>
            <a:r>
              <a:rPr lang="en-US" altLang="zh-CN" dirty="0" smtClean="0">
                <a:solidFill>
                  <a:schemeClr val="accent6">
                    <a:lumMod val="75000"/>
                  </a:schemeClr>
                </a:solidFill>
              </a:rPr>
              <a:t>“student” </a:t>
            </a:r>
            <a:r>
              <a:rPr lang="zh-CN" altLang="en-US" dirty="0" smtClean="0"/>
              <a:t>的 </a:t>
            </a:r>
            <a:r>
              <a:rPr lang="en-US" altLang="zh-CN" dirty="0" smtClean="0"/>
              <a:t> </a:t>
            </a:r>
            <a:r>
              <a:rPr lang="zh-CN" altLang="en-US" dirty="0" smtClean="0">
                <a:solidFill>
                  <a:srgbClr val="0000FF"/>
                </a:solidFill>
              </a:rPr>
              <a:t>长度为</a:t>
            </a:r>
            <a:r>
              <a:rPr lang="en-US" altLang="zh-CN" dirty="0" smtClean="0">
                <a:solidFill>
                  <a:srgbClr val="0000FF"/>
                </a:solidFill>
              </a:rPr>
              <a:t> 7</a:t>
            </a:r>
            <a:r>
              <a:rPr lang="en-US" altLang="zh-CN" dirty="0" smtClean="0"/>
              <a:t>, </a:t>
            </a:r>
            <a:r>
              <a:rPr lang="zh-CN" altLang="en-US" dirty="0" smtClean="0"/>
              <a:t>但该字符串实际上包含</a:t>
            </a:r>
            <a:r>
              <a:rPr lang="en-US" altLang="zh-CN" dirty="0" smtClean="0">
                <a:solidFill>
                  <a:srgbClr val="0000FF"/>
                </a:solidFill>
              </a:rPr>
              <a:t> 8</a:t>
            </a:r>
            <a:r>
              <a:rPr lang="zh-CN" altLang="en-US" dirty="0" smtClean="0">
                <a:solidFill>
                  <a:srgbClr val="0000FF"/>
                </a:solidFill>
              </a:rPr>
              <a:t>个字符</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Tree>
    <p:extLst>
      <p:ext uri="{BB962C8B-B14F-4D97-AF65-F5344CB8AC3E}">
        <p14:creationId xmlns:p14="http://schemas.microsoft.com/office/powerpoint/2010/main" val="346620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7" dur="500"/>
                                        <p:tgtEl>
                                          <p:spTgt spid="2">
                                            <p:txEl>
                                              <p:pRg st="5" end="5"/>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spcAft>
                <a:spcPts val="600"/>
              </a:spcAft>
              <a:buFont typeface="Wingdings" panose="05000000000000000000" pitchFamily="2" charset="2"/>
              <a:buChar char="Ø"/>
            </a:pPr>
            <a:r>
              <a:rPr lang="zh-CN" altLang="en-US" b="1" dirty="0" smtClean="0"/>
              <a:t>字符串存储</a:t>
            </a:r>
            <a:r>
              <a:rPr lang="en-US" altLang="zh-CN" b="1" dirty="0" smtClean="0"/>
              <a:t>:</a:t>
            </a:r>
          </a:p>
          <a:p>
            <a:pPr>
              <a:spcAft>
                <a:spcPts val="600"/>
              </a:spcAft>
            </a:pPr>
            <a:r>
              <a:rPr lang="zh-CN" altLang="en-US" b="1" dirty="0" smtClean="0">
                <a:solidFill>
                  <a:srgbClr val="FF0000"/>
                </a:solidFill>
              </a:rPr>
              <a:t>字符串</a:t>
            </a:r>
            <a:r>
              <a:rPr lang="en-US" altLang="zh-CN" dirty="0" smtClean="0"/>
              <a:t> </a:t>
            </a:r>
            <a:r>
              <a:rPr lang="zh-CN" altLang="en-US" dirty="0" smtClean="0"/>
              <a:t>可用 </a:t>
            </a:r>
            <a:r>
              <a:rPr lang="zh-CN" altLang="en-US" b="1" dirty="0" smtClean="0">
                <a:solidFill>
                  <a:srgbClr val="0000FF"/>
                </a:solidFill>
              </a:rPr>
              <a:t>一维字符数组</a:t>
            </a:r>
            <a:r>
              <a:rPr lang="en-US" altLang="zh-CN" b="1" dirty="0" smtClean="0"/>
              <a:t> </a:t>
            </a:r>
            <a:r>
              <a:rPr lang="zh-CN" altLang="en-US" dirty="0" smtClean="0"/>
              <a:t>进行存储。</a:t>
            </a:r>
            <a:r>
              <a:rPr lang="en-US" altLang="zh-CN" dirty="0" smtClean="0"/>
              <a:t> </a:t>
            </a:r>
          </a:p>
          <a:p>
            <a:pPr>
              <a:spcAft>
                <a:spcPts val="1200"/>
              </a:spcAft>
            </a:pPr>
            <a:r>
              <a:rPr lang="zh-CN" altLang="en-US" dirty="0" smtClean="0"/>
              <a:t>为了能够保证完整地存储整个字符串的内容</a:t>
            </a:r>
            <a:r>
              <a:rPr lang="en-US" altLang="zh-CN" dirty="0" smtClean="0"/>
              <a:t>, </a:t>
            </a:r>
            <a:r>
              <a:rPr lang="zh-CN" altLang="en-US" dirty="0" smtClean="0">
                <a:solidFill>
                  <a:srgbClr val="FF0000"/>
                </a:solidFill>
              </a:rPr>
              <a:t>字符数组的维度</a:t>
            </a:r>
            <a:r>
              <a:rPr lang="en-US" altLang="zh-CN" dirty="0" smtClean="0"/>
              <a:t> </a:t>
            </a:r>
            <a:r>
              <a:rPr lang="zh-CN" altLang="en-US" dirty="0" smtClean="0"/>
              <a:t>必须要比</a:t>
            </a:r>
            <a:r>
              <a:rPr lang="zh-CN" altLang="en-US" dirty="0" smtClean="0">
                <a:solidFill>
                  <a:srgbClr val="FF0000"/>
                </a:solidFill>
              </a:rPr>
              <a:t>字符串的长度</a:t>
            </a:r>
            <a:r>
              <a:rPr lang="en-US" altLang="zh-CN" dirty="0" smtClean="0"/>
              <a:t> </a:t>
            </a:r>
            <a:r>
              <a:rPr lang="zh-CN" altLang="en-US" dirty="0" smtClean="0">
                <a:solidFill>
                  <a:srgbClr val="0000FF"/>
                </a:solidFill>
              </a:rPr>
              <a:t>至少大</a:t>
            </a:r>
            <a:r>
              <a:rPr lang="en-US" altLang="zh-CN" dirty="0" smtClean="0">
                <a:solidFill>
                  <a:srgbClr val="0000FF"/>
                </a:solidFill>
              </a:rPr>
              <a:t>1</a:t>
            </a:r>
            <a:r>
              <a:rPr lang="zh-CN" altLang="en-US" dirty="0" smtClean="0">
                <a:solidFill>
                  <a:srgbClr val="0000FF"/>
                </a:solidFill>
              </a:rPr>
              <a:t>个 </a:t>
            </a:r>
            <a:r>
              <a:rPr lang="en-US" altLang="zh-CN" dirty="0" smtClean="0"/>
              <a:t>(</a:t>
            </a:r>
            <a:r>
              <a:rPr lang="zh-CN" altLang="en-US" dirty="0" smtClean="0"/>
              <a:t>还有一个结束字符 </a:t>
            </a:r>
            <a:r>
              <a:rPr lang="en-US" altLang="zh-CN" b="1" dirty="0" smtClean="0">
                <a:solidFill>
                  <a:srgbClr val="FF3399"/>
                </a:solidFill>
              </a:rPr>
              <a:t>‘\0’</a:t>
            </a:r>
            <a:r>
              <a:rPr lang="en-US" altLang="zh-CN" dirty="0" smtClean="0"/>
              <a:t>)</a:t>
            </a:r>
            <a:r>
              <a:rPr lang="zh-CN" altLang="en-US" dirty="0" smtClean="0"/>
              <a:t>。</a:t>
            </a:r>
            <a:endParaRPr lang="en-US" altLang="zh-CN" dirty="0" smtClean="0"/>
          </a:p>
          <a:p>
            <a:r>
              <a:rPr lang="zh-CN" altLang="en-US" dirty="0" smtClean="0"/>
              <a:t>例如</a:t>
            </a:r>
            <a:r>
              <a:rPr lang="en-US" altLang="zh-CN" dirty="0" smtClean="0"/>
              <a:t>:</a:t>
            </a:r>
          </a:p>
          <a:p>
            <a:r>
              <a:rPr lang="zh-CN" altLang="en-US" dirty="0" smtClean="0"/>
              <a:t>存储字符串 </a:t>
            </a:r>
            <a:r>
              <a:rPr lang="en-US" altLang="zh-CN" dirty="0" smtClean="0">
                <a:solidFill>
                  <a:schemeClr val="accent6">
                    <a:lumMod val="75000"/>
                  </a:schemeClr>
                </a:solidFill>
              </a:rPr>
              <a:t>“student” </a:t>
            </a:r>
            <a:r>
              <a:rPr lang="zh-CN" altLang="en-US" dirty="0" smtClean="0"/>
              <a:t>需要一个维度至少为 </a:t>
            </a:r>
            <a:r>
              <a:rPr lang="en-US" altLang="zh-CN" dirty="0" smtClean="0"/>
              <a:t>8 </a:t>
            </a:r>
            <a:r>
              <a:rPr lang="zh-CN" altLang="en-US" dirty="0" smtClean="0"/>
              <a:t>的字符数组。</a:t>
            </a:r>
            <a:endParaRPr lang="zh-CN" altLang="en-US" dirty="0"/>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grpSp>
        <p:nvGrpSpPr>
          <p:cNvPr id="6" name="组合 5"/>
          <p:cNvGrpSpPr/>
          <p:nvPr/>
        </p:nvGrpSpPr>
        <p:grpSpPr>
          <a:xfrm>
            <a:off x="1055832" y="4941168"/>
            <a:ext cx="6900544" cy="864096"/>
            <a:chOff x="1055832" y="4149080"/>
            <a:chExt cx="6900544" cy="864096"/>
          </a:xfrm>
        </p:grpSpPr>
        <p:sp>
          <p:nvSpPr>
            <p:cNvPr id="7" name="矩形 6"/>
            <p:cNvSpPr/>
            <p:nvPr/>
          </p:nvSpPr>
          <p:spPr>
            <a:xfrm>
              <a:off x="1055832"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s</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8" name="矩形 7"/>
            <p:cNvSpPr/>
            <p:nvPr/>
          </p:nvSpPr>
          <p:spPr>
            <a:xfrm>
              <a:off x="1919928"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t</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9" name="矩形 8"/>
            <p:cNvSpPr/>
            <p:nvPr/>
          </p:nvSpPr>
          <p:spPr>
            <a:xfrm>
              <a:off x="2790136"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u</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10" name="矩形 9"/>
            <p:cNvSpPr/>
            <p:nvPr/>
          </p:nvSpPr>
          <p:spPr>
            <a:xfrm>
              <a:off x="3648120"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d</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11" name="矩形 10"/>
            <p:cNvSpPr/>
            <p:nvPr/>
          </p:nvSpPr>
          <p:spPr>
            <a:xfrm>
              <a:off x="4512216"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e</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12" name="矩形 11"/>
            <p:cNvSpPr/>
            <p:nvPr/>
          </p:nvSpPr>
          <p:spPr>
            <a:xfrm>
              <a:off x="5370200"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n</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13" name="矩形 12"/>
            <p:cNvSpPr/>
            <p:nvPr/>
          </p:nvSpPr>
          <p:spPr>
            <a:xfrm>
              <a:off x="6234296"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rgbClr val="FFFF00"/>
                  </a:solidFill>
                  <a:latin typeface="Arial" panose="020B0604020202020204" pitchFamily="34" charset="0"/>
                  <a:cs typeface="Arial" panose="020B0604020202020204" pitchFamily="34" charset="0"/>
                </a:rPr>
                <a:t>t</a:t>
              </a:r>
              <a:endParaRPr lang="zh-CN" altLang="en-US" sz="2800" b="1" dirty="0">
                <a:solidFill>
                  <a:srgbClr val="FFFF00"/>
                </a:solidFill>
                <a:latin typeface="Arial" panose="020B0604020202020204" pitchFamily="34" charset="0"/>
                <a:cs typeface="Arial" panose="020B0604020202020204" pitchFamily="34" charset="0"/>
              </a:endParaRPr>
            </a:p>
          </p:txBody>
        </p:sp>
        <p:sp>
          <p:nvSpPr>
            <p:cNvPr id="14" name="矩形 13"/>
            <p:cNvSpPr/>
            <p:nvPr/>
          </p:nvSpPr>
          <p:spPr>
            <a:xfrm>
              <a:off x="7092280" y="4149080"/>
              <a:ext cx="864096" cy="864096"/>
            </a:xfrm>
            <a:prstGeom prst="rect">
              <a:avLst/>
            </a:prstGeom>
            <a:ln w="28575">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800" b="1" dirty="0" smtClean="0">
                  <a:solidFill>
                    <a:schemeClr val="bg1"/>
                  </a:solidFill>
                  <a:latin typeface="Arial" panose="020B0604020202020204" pitchFamily="34" charset="0"/>
                  <a:cs typeface="Arial" panose="020B0604020202020204" pitchFamily="34" charset="0"/>
                </a:rPr>
                <a:t>‘\0’</a:t>
              </a:r>
              <a:endParaRPr lang="zh-CN" altLang="en-US" sz="28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6408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600"/>
              </a:spcAft>
            </a:pPr>
            <a:r>
              <a:rPr lang="zh-CN" altLang="en-US" sz="2800" b="1" dirty="0" smtClean="0"/>
              <a:t>用字符串初始化字符数组元素</a:t>
            </a:r>
            <a:endParaRPr lang="en-US" altLang="zh-CN" sz="2800" b="1" dirty="0" smtClean="0"/>
          </a:p>
          <a:p>
            <a:pPr>
              <a:spcAft>
                <a:spcPts val="1200"/>
              </a:spcAft>
            </a:pPr>
            <a:r>
              <a:rPr lang="zh-CN" altLang="en-US" dirty="0" smtClean="0"/>
              <a:t>在字符数组定义时</a:t>
            </a:r>
            <a:r>
              <a:rPr lang="en-US" altLang="zh-CN" dirty="0" smtClean="0"/>
              <a:t>, </a:t>
            </a:r>
            <a:r>
              <a:rPr lang="zh-CN" altLang="en-US" dirty="0" smtClean="0"/>
              <a:t>我们可以用</a:t>
            </a:r>
            <a:r>
              <a:rPr lang="en-US" altLang="zh-CN" dirty="0" smtClean="0"/>
              <a:t> </a:t>
            </a:r>
            <a:r>
              <a:rPr lang="zh-CN" altLang="en-US" b="1" dirty="0" smtClean="0">
                <a:solidFill>
                  <a:srgbClr val="FF0000"/>
                </a:solidFill>
              </a:rPr>
              <a:t>字符串常量</a:t>
            </a:r>
            <a:r>
              <a:rPr lang="en-US" altLang="zh-CN" b="1" dirty="0" smtClean="0">
                <a:solidFill>
                  <a:srgbClr val="FF0000"/>
                </a:solidFill>
              </a:rPr>
              <a:t> </a:t>
            </a:r>
            <a:r>
              <a:rPr lang="zh-CN" altLang="en-US" dirty="0" smtClean="0"/>
              <a:t>来对字符数组的元素进行初始化。但要注意</a:t>
            </a:r>
            <a:r>
              <a:rPr lang="en-US" altLang="zh-CN" dirty="0" smtClean="0"/>
              <a:t>, </a:t>
            </a:r>
            <a:r>
              <a:rPr lang="zh-CN" altLang="en-US" dirty="0" smtClean="0">
                <a:solidFill>
                  <a:srgbClr val="FF0000"/>
                </a:solidFill>
              </a:rPr>
              <a:t>字符数组的维度</a:t>
            </a:r>
            <a:r>
              <a:rPr lang="en-US" altLang="zh-CN" dirty="0" smtClean="0">
                <a:solidFill>
                  <a:srgbClr val="FF0000"/>
                </a:solidFill>
              </a:rPr>
              <a:t> </a:t>
            </a:r>
            <a:r>
              <a:rPr lang="zh-CN" altLang="en-US" dirty="0" smtClean="0"/>
              <a:t>要比</a:t>
            </a:r>
            <a:r>
              <a:rPr lang="en-US" altLang="zh-CN" dirty="0" smtClean="0"/>
              <a:t> </a:t>
            </a:r>
            <a:r>
              <a:rPr lang="zh-CN" altLang="en-US" dirty="0" smtClean="0">
                <a:solidFill>
                  <a:srgbClr val="FF0000"/>
                </a:solidFill>
              </a:rPr>
              <a:t>字符串的长度</a:t>
            </a:r>
            <a:r>
              <a:rPr lang="en-US" altLang="zh-CN" dirty="0" smtClean="0"/>
              <a:t> </a:t>
            </a:r>
            <a:r>
              <a:rPr lang="zh-CN" altLang="en-US" dirty="0" smtClean="0">
                <a:solidFill>
                  <a:srgbClr val="0000FF"/>
                </a:solidFill>
              </a:rPr>
              <a:t>至少大</a:t>
            </a:r>
            <a:r>
              <a:rPr lang="en-US" altLang="zh-CN" dirty="0" smtClean="0">
                <a:solidFill>
                  <a:srgbClr val="0000FF"/>
                </a:solidFill>
              </a:rPr>
              <a:t>1</a:t>
            </a:r>
            <a:r>
              <a:rPr lang="zh-CN" altLang="en-US" dirty="0" smtClean="0">
                <a:solidFill>
                  <a:srgbClr val="0000FF"/>
                </a:solidFill>
              </a:rPr>
              <a:t>个 </a:t>
            </a:r>
            <a:r>
              <a:rPr lang="en-US" altLang="zh-CN" dirty="0" smtClean="0"/>
              <a:t>(</a:t>
            </a:r>
            <a:r>
              <a:rPr lang="zh-CN" altLang="en-US" dirty="0" smtClean="0"/>
              <a:t>包含字符串结束</a:t>
            </a:r>
            <a:r>
              <a:rPr lang="zh-CN" altLang="en-US" dirty="0"/>
              <a:t>字符 </a:t>
            </a:r>
            <a:r>
              <a:rPr lang="en-US" altLang="zh-CN" b="1" dirty="0">
                <a:solidFill>
                  <a:srgbClr val="FF3399"/>
                </a:solidFill>
              </a:rPr>
              <a:t>‘\0’</a:t>
            </a:r>
            <a:r>
              <a:rPr lang="en-US" altLang="zh-CN" dirty="0"/>
              <a:t>) </a:t>
            </a:r>
            <a:r>
              <a:rPr lang="zh-CN" altLang="en-US" dirty="0" smtClean="0"/>
              <a:t>。</a:t>
            </a:r>
            <a:endParaRPr lang="en-US" altLang="zh-CN" dirty="0" smtClean="0"/>
          </a:p>
          <a:p>
            <a:r>
              <a:rPr lang="zh-CN" altLang="en-US" dirty="0" smtClean="0"/>
              <a:t>例如</a:t>
            </a:r>
            <a:r>
              <a:rPr lang="en-US" altLang="zh-CN" dirty="0" smtClean="0"/>
              <a:t>:</a:t>
            </a:r>
          </a:p>
          <a:p>
            <a:r>
              <a:rPr lang="en-US" altLang="zh-CN" dirty="0" smtClean="0">
                <a:solidFill>
                  <a:srgbClr val="0000FF"/>
                </a:solidFill>
              </a:rPr>
              <a:t>char</a:t>
            </a:r>
            <a:r>
              <a:rPr lang="en-US" altLang="zh-CN" dirty="0" smtClean="0"/>
              <a:t> </a:t>
            </a:r>
            <a:r>
              <a:rPr lang="en-US" altLang="zh-CN" dirty="0" err="1" smtClean="0"/>
              <a:t>str</a:t>
            </a:r>
            <a:r>
              <a:rPr lang="en-US" altLang="zh-CN" dirty="0" smtClean="0"/>
              <a:t>[8] = {</a:t>
            </a:r>
            <a:r>
              <a:rPr lang="en-US" altLang="zh-CN" dirty="0" smtClean="0">
                <a:solidFill>
                  <a:schemeClr val="accent6">
                    <a:lumMod val="75000"/>
                  </a:schemeClr>
                </a:solidFill>
              </a:rPr>
              <a:t>‘s’</a:t>
            </a:r>
            <a:r>
              <a:rPr lang="en-US" altLang="zh-CN" dirty="0" smtClean="0"/>
              <a:t>, </a:t>
            </a:r>
            <a:r>
              <a:rPr lang="en-US" altLang="zh-CN" dirty="0" smtClean="0">
                <a:solidFill>
                  <a:schemeClr val="accent6">
                    <a:lumMod val="75000"/>
                  </a:schemeClr>
                </a:solidFill>
              </a:rPr>
              <a:t>‘t’</a:t>
            </a:r>
            <a:r>
              <a:rPr lang="en-US" altLang="zh-CN" dirty="0" smtClean="0"/>
              <a:t>, </a:t>
            </a:r>
            <a:r>
              <a:rPr lang="en-US" altLang="zh-CN" dirty="0" smtClean="0">
                <a:solidFill>
                  <a:schemeClr val="accent6">
                    <a:lumMod val="75000"/>
                  </a:schemeClr>
                </a:solidFill>
              </a:rPr>
              <a:t>‘u’</a:t>
            </a:r>
            <a:r>
              <a:rPr lang="en-US" altLang="zh-CN" dirty="0" smtClean="0"/>
              <a:t>, </a:t>
            </a:r>
            <a:r>
              <a:rPr lang="en-US" altLang="zh-CN" dirty="0" smtClean="0">
                <a:solidFill>
                  <a:schemeClr val="accent6">
                    <a:lumMod val="75000"/>
                  </a:schemeClr>
                </a:solidFill>
              </a:rPr>
              <a:t>‘d’</a:t>
            </a:r>
            <a:r>
              <a:rPr lang="en-US" altLang="zh-CN" dirty="0" smtClean="0"/>
              <a:t>, </a:t>
            </a:r>
            <a:r>
              <a:rPr lang="en-US" altLang="zh-CN" dirty="0" smtClean="0">
                <a:solidFill>
                  <a:schemeClr val="accent6">
                    <a:lumMod val="75000"/>
                  </a:schemeClr>
                </a:solidFill>
              </a:rPr>
              <a:t>‘e’</a:t>
            </a:r>
            <a:r>
              <a:rPr lang="en-US" altLang="zh-CN" dirty="0" smtClean="0"/>
              <a:t>, </a:t>
            </a:r>
            <a:r>
              <a:rPr lang="en-US" altLang="zh-CN" dirty="0" smtClean="0">
                <a:solidFill>
                  <a:schemeClr val="accent6">
                    <a:lumMod val="75000"/>
                  </a:schemeClr>
                </a:solidFill>
              </a:rPr>
              <a:t>‘n’</a:t>
            </a:r>
            <a:r>
              <a:rPr lang="en-US" altLang="zh-CN" dirty="0" smtClean="0"/>
              <a:t>, </a:t>
            </a:r>
            <a:r>
              <a:rPr lang="en-US" altLang="zh-CN" dirty="0" smtClean="0">
                <a:solidFill>
                  <a:schemeClr val="accent6">
                    <a:lumMod val="75000"/>
                  </a:schemeClr>
                </a:solidFill>
              </a:rPr>
              <a:t>‘t’</a:t>
            </a:r>
            <a:r>
              <a:rPr lang="en-US" altLang="zh-CN" dirty="0" smtClean="0"/>
              <a:t>, </a:t>
            </a:r>
            <a:r>
              <a:rPr lang="en-US" altLang="zh-CN" b="1" dirty="0" smtClean="0">
                <a:solidFill>
                  <a:srgbClr val="FF3399"/>
                </a:solidFill>
              </a:rPr>
              <a:t>‘\0’</a:t>
            </a:r>
            <a:r>
              <a:rPr lang="en-US" altLang="zh-CN" dirty="0" smtClean="0"/>
              <a:t>};  </a:t>
            </a:r>
            <a:r>
              <a:rPr lang="en-US" altLang="zh-CN" dirty="0" smtClean="0">
                <a:solidFill>
                  <a:srgbClr val="00B050"/>
                </a:solidFill>
              </a:rPr>
              <a:t>// </a:t>
            </a:r>
            <a:r>
              <a:rPr lang="zh-CN" altLang="en-US" dirty="0" smtClean="0">
                <a:solidFill>
                  <a:srgbClr val="00B050"/>
                </a:solidFill>
              </a:rPr>
              <a:t>单个字符</a:t>
            </a:r>
            <a:endParaRPr lang="en-US" altLang="zh-CN" dirty="0" smtClean="0">
              <a:solidFill>
                <a:srgbClr val="00B050"/>
              </a:solidFill>
            </a:endParaRPr>
          </a:p>
          <a:p>
            <a:r>
              <a:rPr lang="en-US" altLang="zh-CN" dirty="0" smtClean="0">
                <a:solidFill>
                  <a:srgbClr val="0000FF"/>
                </a:solidFill>
              </a:rPr>
              <a:t>char</a:t>
            </a:r>
            <a:r>
              <a:rPr lang="en-US" altLang="zh-CN" dirty="0" smtClean="0"/>
              <a:t> </a:t>
            </a:r>
            <a:r>
              <a:rPr lang="en-US" altLang="zh-CN" dirty="0" err="1" smtClean="0"/>
              <a:t>str</a:t>
            </a:r>
            <a:r>
              <a:rPr lang="en-US" altLang="zh-CN" dirty="0" smtClean="0"/>
              <a:t>[8] = { </a:t>
            </a:r>
            <a:r>
              <a:rPr lang="en-US" altLang="zh-CN" dirty="0" smtClean="0">
                <a:solidFill>
                  <a:schemeClr val="accent6">
                    <a:lumMod val="75000"/>
                  </a:schemeClr>
                </a:solidFill>
              </a:rPr>
              <a:t>“student” </a:t>
            </a:r>
            <a:r>
              <a:rPr lang="en-US" altLang="zh-CN" dirty="0" smtClean="0"/>
              <a:t>};   </a:t>
            </a:r>
            <a:r>
              <a:rPr lang="en-US" altLang="zh-CN" dirty="0" smtClean="0">
                <a:solidFill>
                  <a:srgbClr val="00B050"/>
                </a:solidFill>
              </a:rPr>
              <a:t>// </a:t>
            </a:r>
            <a:r>
              <a:rPr lang="zh-CN" altLang="en-US" dirty="0" smtClean="0">
                <a:solidFill>
                  <a:srgbClr val="00B050"/>
                </a:solidFill>
              </a:rPr>
              <a:t>字符串</a:t>
            </a:r>
            <a:endParaRPr lang="en-US" altLang="zh-CN" dirty="0" smtClean="0">
              <a:solidFill>
                <a:srgbClr val="00B050"/>
              </a:solidFill>
            </a:endParaRPr>
          </a:p>
          <a:p>
            <a:r>
              <a:rPr lang="en-US" altLang="zh-CN" dirty="0" smtClean="0">
                <a:solidFill>
                  <a:srgbClr val="0000FF"/>
                </a:solidFill>
              </a:rPr>
              <a:t>char</a:t>
            </a:r>
            <a:r>
              <a:rPr lang="en-US" altLang="zh-CN" dirty="0" smtClean="0"/>
              <a:t> </a:t>
            </a:r>
            <a:r>
              <a:rPr lang="en-US" altLang="zh-CN" dirty="0" err="1" smtClean="0"/>
              <a:t>str</a:t>
            </a:r>
            <a:r>
              <a:rPr lang="en-US" altLang="zh-CN" dirty="0" smtClean="0"/>
              <a:t>[8] = </a:t>
            </a:r>
            <a:r>
              <a:rPr lang="en-US" altLang="zh-CN" dirty="0" smtClean="0">
                <a:solidFill>
                  <a:schemeClr val="accent6">
                    <a:lumMod val="75000"/>
                  </a:schemeClr>
                </a:solidFill>
              </a:rPr>
              <a:t>“student”</a:t>
            </a:r>
            <a:r>
              <a:rPr lang="en-US" altLang="zh-CN" dirty="0" smtClean="0"/>
              <a:t>;       </a:t>
            </a:r>
            <a:r>
              <a:rPr lang="en-US" altLang="zh-CN" dirty="0" smtClean="0">
                <a:solidFill>
                  <a:srgbClr val="00B050"/>
                </a:solidFill>
              </a:rPr>
              <a:t>// </a:t>
            </a:r>
            <a:r>
              <a:rPr lang="zh-CN" altLang="en-US" dirty="0" smtClean="0">
                <a:solidFill>
                  <a:srgbClr val="00B050"/>
                </a:solidFill>
              </a:rPr>
              <a:t>字符串</a:t>
            </a:r>
            <a:r>
              <a:rPr lang="en-US" altLang="zh-CN" dirty="0" smtClean="0">
                <a:solidFill>
                  <a:srgbClr val="00B050"/>
                </a:solidFill>
              </a:rPr>
              <a:t>, </a:t>
            </a:r>
            <a:r>
              <a:rPr lang="zh-CN" altLang="en-US" dirty="0" smtClean="0">
                <a:solidFill>
                  <a:srgbClr val="00B050"/>
                </a:solidFill>
              </a:rPr>
              <a:t>建议使用方式</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Tree>
    <p:extLst>
      <p:ext uri="{BB962C8B-B14F-4D97-AF65-F5344CB8AC3E}">
        <p14:creationId xmlns:p14="http://schemas.microsoft.com/office/powerpoint/2010/main" val="30700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200"/>
              </a:spcAft>
            </a:pPr>
            <a:r>
              <a:rPr lang="zh-CN" altLang="en-US" dirty="0" smtClean="0"/>
              <a:t>当使用 </a:t>
            </a:r>
            <a:r>
              <a:rPr lang="zh-CN" altLang="en-US" b="1" dirty="0" smtClean="0">
                <a:solidFill>
                  <a:srgbClr val="FF0000"/>
                </a:solidFill>
              </a:rPr>
              <a:t>字符串常量 </a:t>
            </a:r>
            <a:r>
              <a:rPr lang="zh-CN" altLang="en-US" dirty="0" smtClean="0"/>
              <a:t>初始化字符数组元素时</a:t>
            </a:r>
            <a:r>
              <a:rPr lang="en-US" altLang="zh-CN" dirty="0" smtClean="0"/>
              <a:t>, </a:t>
            </a:r>
            <a:r>
              <a:rPr lang="zh-CN" altLang="en-US" b="1" dirty="0" smtClean="0">
                <a:solidFill>
                  <a:srgbClr val="FF0000"/>
                </a:solidFill>
              </a:rPr>
              <a:t>字符数组的维度</a:t>
            </a:r>
            <a:r>
              <a:rPr lang="en-US" altLang="zh-CN" b="1" dirty="0" smtClean="0"/>
              <a:t> </a:t>
            </a:r>
            <a:r>
              <a:rPr lang="zh-CN" altLang="en-US" dirty="0" smtClean="0"/>
              <a:t>可以</a:t>
            </a:r>
            <a:r>
              <a:rPr lang="en-US" altLang="zh-CN" dirty="0" smtClean="0"/>
              <a:t> </a:t>
            </a:r>
            <a:r>
              <a:rPr lang="zh-CN" altLang="en-US" b="1" dirty="0" smtClean="0">
                <a:solidFill>
                  <a:srgbClr val="0000FF"/>
                </a:solidFill>
              </a:rPr>
              <a:t>省略不写</a:t>
            </a:r>
            <a:r>
              <a:rPr lang="zh-CN" altLang="en-US" dirty="0" smtClean="0"/>
              <a:t>。字符数组的</a:t>
            </a:r>
            <a:r>
              <a:rPr lang="en-US" altLang="zh-CN" dirty="0" smtClean="0"/>
              <a:t> </a:t>
            </a:r>
            <a:r>
              <a:rPr lang="zh-CN" altLang="en-US" b="1" dirty="0" smtClean="0">
                <a:solidFill>
                  <a:srgbClr val="FF0000"/>
                </a:solidFill>
              </a:rPr>
              <a:t>实际维度</a:t>
            </a:r>
            <a:r>
              <a:rPr lang="en-US" altLang="zh-CN" dirty="0" smtClean="0"/>
              <a:t> </a:t>
            </a:r>
            <a:r>
              <a:rPr lang="zh-CN" altLang="en-US" dirty="0" smtClean="0"/>
              <a:t>由字符串所包含的 </a:t>
            </a:r>
            <a:r>
              <a:rPr lang="zh-CN" altLang="en-US" b="1" dirty="0" smtClean="0">
                <a:solidFill>
                  <a:srgbClr val="0000FF"/>
                </a:solidFill>
              </a:rPr>
              <a:t>字符个数 </a:t>
            </a:r>
            <a:r>
              <a:rPr lang="zh-CN" altLang="en-US" dirty="0" smtClean="0"/>
              <a:t>所决定</a:t>
            </a:r>
            <a:r>
              <a:rPr lang="en-US" altLang="zh-CN" dirty="0" smtClean="0"/>
              <a:t> (</a:t>
            </a:r>
            <a:r>
              <a:rPr lang="zh-CN" altLang="en-US" dirty="0" smtClean="0"/>
              <a:t>即</a:t>
            </a:r>
            <a:r>
              <a:rPr lang="en-US" altLang="zh-CN" dirty="0" smtClean="0"/>
              <a:t>: </a:t>
            </a:r>
            <a:r>
              <a:rPr lang="zh-CN" altLang="en-US" dirty="0" smtClean="0">
                <a:solidFill>
                  <a:srgbClr val="FF0000"/>
                </a:solidFill>
              </a:rPr>
              <a:t>串长</a:t>
            </a:r>
            <a:r>
              <a:rPr lang="en-US" altLang="zh-CN" dirty="0" smtClean="0">
                <a:solidFill>
                  <a:srgbClr val="FF0000"/>
                </a:solidFill>
              </a:rPr>
              <a:t> + 1</a:t>
            </a:r>
            <a:r>
              <a:rPr lang="en-US" altLang="zh-CN" dirty="0" smtClean="0"/>
              <a:t>)</a:t>
            </a:r>
            <a:r>
              <a:rPr lang="zh-CN" altLang="en-US" dirty="0" smtClean="0"/>
              <a:t>。</a:t>
            </a:r>
            <a:endParaRPr lang="en-US" altLang="zh-CN" dirty="0" smtClean="0"/>
          </a:p>
          <a:p>
            <a:r>
              <a:rPr lang="zh-CN" altLang="en-US" dirty="0" smtClean="0"/>
              <a:t>例如</a:t>
            </a:r>
            <a:r>
              <a:rPr lang="en-US" altLang="zh-CN" dirty="0" smtClean="0"/>
              <a:t>:</a:t>
            </a:r>
          </a:p>
          <a:p>
            <a:r>
              <a:rPr lang="en-US" altLang="zh-CN" dirty="0">
                <a:solidFill>
                  <a:srgbClr val="0000FF"/>
                </a:solidFill>
              </a:rPr>
              <a:t>char</a:t>
            </a:r>
            <a:r>
              <a:rPr lang="en-US" altLang="zh-CN" dirty="0"/>
              <a:t> </a:t>
            </a:r>
            <a:r>
              <a:rPr lang="en-US" altLang="zh-CN" dirty="0" err="1"/>
              <a:t>str</a:t>
            </a:r>
            <a:r>
              <a:rPr lang="en-US" altLang="zh-CN" dirty="0" smtClean="0">
                <a:solidFill>
                  <a:srgbClr val="FF0000"/>
                </a:solidFill>
              </a:rPr>
              <a:t>[ ] </a:t>
            </a:r>
            <a:r>
              <a:rPr lang="en-US" altLang="zh-CN" dirty="0"/>
              <a:t>= {</a:t>
            </a:r>
            <a:r>
              <a:rPr lang="en-US" altLang="zh-CN" dirty="0">
                <a:solidFill>
                  <a:schemeClr val="accent6">
                    <a:lumMod val="75000"/>
                  </a:schemeClr>
                </a:solidFill>
              </a:rPr>
              <a:t>‘s’</a:t>
            </a:r>
            <a:r>
              <a:rPr lang="en-US" altLang="zh-CN" dirty="0"/>
              <a:t>, </a:t>
            </a:r>
            <a:r>
              <a:rPr lang="en-US" altLang="zh-CN" dirty="0">
                <a:solidFill>
                  <a:schemeClr val="accent6">
                    <a:lumMod val="75000"/>
                  </a:schemeClr>
                </a:solidFill>
              </a:rPr>
              <a:t>‘t’</a:t>
            </a:r>
            <a:r>
              <a:rPr lang="en-US" altLang="zh-CN" dirty="0"/>
              <a:t>, </a:t>
            </a:r>
            <a:r>
              <a:rPr lang="en-US" altLang="zh-CN" dirty="0">
                <a:solidFill>
                  <a:schemeClr val="accent6">
                    <a:lumMod val="75000"/>
                  </a:schemeClr>
                </a:solidFill>
              </a:rPr>
              <a:t>‘u’</a:t>
            </a:r>
            <a:r>
              <a:rPr lang="en-US" altLang="zh-CN" dirty="0"/>
              <a:t>, </a:t>
            </a:r>
            <a:r>
              <a:rPr lang="en-US" altLang="zh-CN" dirty="0">
                <a:solidFill>
                  <a:schemeClr val="accent6">
                    <a:lumMod val="75000"/>
                  </a:schemeClr>
                </a:solidFill>
              </a:rPr>
              <a:t>‘d’</a:t>
            </a:r>
            <a:r>
              <a:rPr lang="en-US" altLang="zh-CN" dirty="0"/>
              <a:t>, </a:t>
            </a:r>
            <a:r>
              <a:rPr lang="en-US" altLang="zh-CN" dirty="0">
                <a:solidFill>
                  <a:schemeClr val="accent6">
                    <a:lumMod val="75000"/>
                  </a:schemeClr>
                </a:solidFill>
              </a:rPr>
              <a:t>‘e’</a:t>
            </a:r>
            <a:r>
              <a:rPr lang="en-US" altLang="zh-CN" dirty="0"/>
              <a:t>, </a:t>
            </a:r>
            <a:r>
              <a:rPr lang="en-US" altLang="zh-CN" dirty="0">
                <a:solidFill>
                  <a:schemeClr val="accent6">
                    <a:lumMod val="75000"/>
                  </a:schemeClr>
                </a:solidFill>
              </a:rPr>
              <a:t>‘n’</a:t>
            </a:r>
            <a:r>
              <a:rPr lang="en-US" altLang="zh-CN" dirty="0"/>
              <a:t>, </a:t>
            </a:r>
            <a:r>
              <a:rPr lang="en-US" altLang="zh-CN" dirty="0">
                <a:solidFill>
                  <a:schemeClr val="accent6">
                    <a:lumMod val="75000"/>
                  </a:schemeClr>
                </a:solidFill>
              </a:rPr>
              <a:t>‘t’</a:t>
            </a:r>
            <a:r>
              <a:rPr lang="en-US" altLang="zh-CN" dirty="0"/>
              <a:t>, </a:t>
            </a:r>
            <a:r>
              <a:rPr lang="en-US" altLang="zh-CN" b="1" dirty="0">
                <a:solidFill>
                  <a:srgbClr val="FF3399"/>
                </a:solidFill>
              </a:rPr>
              <a:t>‘\0’</a:t>
            </a:r>
            <a:r>
              <a:rPr lang="en-US" altLang="zh-CN" dirty="0"/>
              <a:t>};  </a:t>
            </a:r>
            <a:r>
              <a:rPr lang="en-US" altLang="zh-CN" dirty="0">
                <a:solidFill>
                  <a:srgbClr val="00B050"/>
                </a:solidFill>
              </a:rPr>
              <a:t>// </a:t>
            </a:r>
            <a:r>
              <a:rPr lang="zh-CN" altLang="en-US" dirty="0" smtClean="0">
                <a:solidFill>
                  <a:srgbClr val="00B050"/>
                </a:solidFill>
              </a:rPr>
              <a:t>单个字符</a:t>
            </a:r>
            <a:endParaRPr lang="en-US" altLang="zh-CN" dirty="0">
              <a:solidFill>
                <a:srgbClr val="00B050"/>
              </a:solidFill>
            </a:endParaRPr>
          </a:p>
          <a:p>
            <a:r>
              <a:rPr lang="en-US" altLang="zh-CN" dirty="0">
                <a:solidFill>
                  <a:srgbClr val="0000FF"/>
                </a:solidFill>
              </a:rPr>
              <a:t>char</a:t>
            </a:r>
            <a:r>
              <a:rPr lang="en-US" altLang="zh-CN" dirty="0"/>
              <a:t> </a:t>
            </a:r>
            <a:r>
              <a:rPr lang="en-US" altLang="zh-CN" dirty="0" err="1"/>
              <a:t>str</a:t>
            </a:r>
            <a:r>
              <a:rPr lang="en-US" altLang="zh-CN" dirty="0" smtClean="0">
                <a:solidFill>
                  <a:srgbClr val="FF0000"/>
                </a:solidFill>
              </a:rPr>
              <a:t>[ ] </a:t>
            </a:r>
            <a:r>
              <a:rPr lang="en-US" altLang="zh-CN" dirty="0"/>
              <a:t>= { </a:t>
            </a:r>
            <a:r>
              <a:rPr lang="en-US" altLang="zh-CN" dirty="0">
                <a:solidFill>
                  <a:schemeClr val="accent6">
                    <a:lumMod val="75000"/>
                  </a:schemeClr>
                </a:solidFill>
              </a:rPr>
              <a:t>“student” </a:t>
            </a:r>
            <a:r>
              <a:rPr lang="en-US" altLang="zh-CN" dirty="0"/>
              <a:t>};   </a:t>
            </a:r>
            <a:r>
              <a:rPr lang="en-US" altLang="zh-CN" dirty="0">
                <a:solidFill>
                  <a:srgbClr val="00B050"/>
                </a:solidFill>
              </a:rPr>
              <a:t>// </a:t>
            </a:r>
            <a:r>
              <a:rPr lang="zh-CN" altLang="en-US" dirty="0" smtClean="0">
                <a:solidFill>
                  <a:srgbClr val="00B050"/>
                </a:solidFill>
              </a:rPr>
              <a:t>字符串</a:t>
            </a:r>
            <a:endParaRPr lang="en-US" altLang="zh-CN" dirty="0">
              <a:solidFill>
                <a:srgbClr val="00B050"/>
              </a:solidFill>
            </a:endParaRPr>
          </a:p>
          <a:p>
            <a:pPr>
              <a:spcAft>
                <a:spcPts val="1200"/>
              </a:spcAft>
            </a:pPr>
            <a:r>
              <a:rPr lang="en-US" altLang="zh-CN" dirty="0">
                <a:solidFill>
                  <a:srgbClr val="0000FF"/>
                </a:solidFill>
              </a:rPr>
              <a:t>char</a:t>
            </a:r>
            <a:r>
              <a:rPr lang="en-US" altLang="zh-CN" dirty="0"/>
              <a:t> </a:t>
            </a:r>
            <a:r>
              <a:rPr lang="en-US" altLang="zh-CN" dirty="0" err="1"/>
              <a:t>str</a:t>
            </a:r>
            <a:r>
              <a:rPr lang="en-US" altLang="zh-CN" dirty="0" smtClean="0">
                <a:solidFill>
                  <a:srgbClr val="FF0000"/>
                </a:solidFill>
              </a:rPr>
              <a:t>[ ] </a:t>
            </a:r>
            <a:r>
              <a:rPr lang="en-US" altLang="zh-CN" dirty="0"/>
              <a:t>= </a:t>
            </a:r>
            <a:r>
              <a:rPr lang="en-US" altLang="zh-CN" dirty="0">
                <a:solidFill>
                  <a:schemeClr val="accent6">
                    <a:lumMod val="75000"/>
                  </a:schemeClr>
                </a:solidFill>
              </a:rPr>
              <a:t>“student”</a:t>
            </a:r>
            <a:r>
              <a:rPr lang="en-US" altLang="zh-CN" dirty="0"/>
              <a:t>;       </a:t>
            </a:r>
            <a:r>
              <a:rPr lang="en-US" altLang="zh-CN" dirty="0">
                <a:solidFill>
                  <a:srgbClr val="00B050"/>
                </a:solidFill>
              </a:rPr>
              <a:t>// </a:t>
            </a:r>
            <a:r>
              <a:rPr lang="zh-CN" altLang="en-US" dirty="0" smtClean="0">
                <a:solidFill>
                  <a:srgbClr val="00B050"/>
                </a:solidFill>
              </a:rPr>
              <a:t>字符串</a:t>
            </a:r>
            <a:r>
              <a:rPr lang="en-US" altLang="zh-CN" dirty="0" smtClean="0">
                <a:solidFill>
                  <a:srgbClr val="00B050"/>
                </a:solidFill>
              </a:rPr>
              <a:t>, </a:t>
            </a:r>
            <a:r>
              <a:rPr lang="zh-CN" altLang="en-US" dirty="0" smtClean="0">
                <a:solidFill>
                  <a:srgbClr val="00B050"/>
                </a:solidFill>
              </a:rPr>
              <a:t>建议使用方式</a:t>
            </a:r>
            <a:endParaRPr lang="zh-CN" altLang="en-US" dirty="0">
              <a:solidFill>
                <a:srgbClr val="00B050"/>
              </a:solidFill>
            </a:endParaRPr>
          </a:p>
          <a:p>
            <a:pPr>
              <a:spcAft>
                <a:spcPts val="600"/>
              </a:spcAft>
            </a:pPr>
            <a:r>
              <a:rPr lang="zh-CN" altLang="en-US" b="1" dirty="0" smtClean="0"/>
              <a:t>说明</a:t>
            </a:r>
            <a:r>
              <a:rPr lang="en-US" altLang="zh-CN" dirty="0" smtClean="0"/>
              <a:t>: </a:t>
            </a:r>
            <a:r>
              <a:rPr lang="zh-CN" altLang="en-US" dirty="0" smtClean="0"/>
              <a:t>字符数组 </a:t>
            </a:r>
            <a:r>
              <a:rPr lang="en-US" altLang="zh-CN" dirty="0" err="1" smtClean="0">
                <a:solidFill>
                  <a:srgbClr val="FF0000"/>
                </a:solidFill>
              </a:rPr>
              <a:t>str</a:t>
            </a:r>
            <a:r>
              <a:rPr lang="en-US" altLang="zh-CN" dirty="0" smtClean="0"/>
              <a:t> </a:t>
            </a:r>
            <a:r>
              <a:rPr lang="zh-CN" altLang="en-US" dirty="0" smtClean="0"/>
              <a:t>的实际维度可以通过以下方式计算得到</a:t>
            </a:r>
            <a:r>
              <a:rPr lang="en-US" altLang="zh-CN" dirty="0" smtClean="0"/>
              <a:t>:</a:t>
            </a:r>
          </a:p>
          <a:p>
            <a:pPr indent="711200"/>
            <a:r>
              <a:rPr lang="en-US" altLang="zh-CN" dirty="0" err="1" smtClean="0">
                <a:solidFill>
                  <a:srgbClr val="0000FF"/>
                </a:solidFill>
              </a:rPr>
              <a:t>sizeof</a:t>
            </a:r>
            <a:r>
              <a:rPr lang="en-US" altLang="zh-CN" dirty="0" smtClean="0"/>
              <a:t>(</a:t>
            </a:r>
            <a:r>
              <a:rPr lang="en-US" altLang="zh-CN" dirty="0" err="1" smtClean="0">
                <a:solidFill>
                  <a:srgbClr val="FF0000"/>
                </a:solidFill>
              </a:rPr>
              <a:t>str</a:t>
            </a:r>
            <a:r>
              <a:rPr lang="en-US" altLang="zh-CN" dirty="0" smtClean="0"/>
              <a:t>)/</a:t>
            </a:r>
            <a:r>
              <a:rPr lang="en-US" altLang="zh-CN" dirty="0" err="1" smtClean="0">
                <a:solidFill>
                  <a:srgbClr val="0000FF"/>
                </a:solidFill>
              </a:rPr>
              <a:t>sizeof</a:t>
            </a:r>
            <a:r>
              <a:rPr lang="en-US" altLang="zh-CN" dirty="0" smtClean="0"/>
              <a:t>(</a:t>
            </a:r>
            <a:r>
              <a:rPr lang="en-US" altLang="zh-CN" dirty="0" smtClean="0">
                <a:solidFill>
                  <a:srgbClr val="0000FF"/>
                </a:solidFill>
              </a:rPr>
              <a:t>char</a:t>
            </a:r>
            <a:r>
              <a:rPr lang="en-US" altLang="zh-CN" dirty="0" smtClean="0"/>
              <a:t>)      </a:t>
            </a:r>
            <a:r>
              <a:rPr lang="zh-CN" altLang="en-US" dirty="0" smtClean="0"/>
              <a:t>或</a:t>
            </a:r>
            <a:r>
              <a:rPr lang="en-US" altLang="zh-CN" dirty="0" smtClean="0"/>
              <a:t>      </a:t>
            </a:r>
            <a:r>
              <a:rPr lang="en-US" altLang="zh-CN" dirty="0" err="1" smtClean="0">
                <a:solidFill>
                  <a:srgbClr val="0000FF"/>
                </a:solidFill>
              </a:rPr>
              <a:t>sizeof</a:t>
            </a:r>
            <a:r>
              <a:rPr lang="en-US" altLang="zh-CN" dirty="0" smtClean="0"/>
              <a:t>(</a:t>
            </a:r>
            <a:r>
              <a:rPr lang="en-US" altLang="zh-CN" dirty="0" err="1" smtClean="0">
                <a:solidFill>
                  <a:srgbClr val="FF0000"/>
                </a:solidFill>
              </a:rPr>
              <a:t>str</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Tree>
    <p:extLst>
      <p:ext uri="{BB962C8B-B14F-4D97-AF65-F5344CB8AC3E}">
        <p14:creationId xmlns:p14="http://schemas.microsoft.com/office/powerpoint/2010/main" val="8377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一个字符数组并不要求它的最后一个有效字符为</a:t>
            </a:r>
            <a:r>
              <a:rPr lang="en-US" altLang="zh-CN" dirty="0" smtClean="0"/>
              <a:t> </a:t>
            </a:r>
            <a:r>
              <a:rPr lang="en-US" altLang="zh-CN" b="1" dirty="0" smtClean="0">
                <a:solidFill>
                  <a:srgbClr val="FF3399"/>
                </a:solidFill>
              </a:rPr>
              <a:t>‘\0’</a:t>
            </a:r>
            <a:r>
              <a:rPr lang="zh-CN" altLang="en-US" dirty="0" smtClean="0"/>
              <a:t>。它甚至可以不包含任何的</a:t>
            </a:r>
            <a:r>
              <a:rPr lang="en-US" altLang="zh-CN" dirty="0" smtClean="0"/>
              <a:t> </a:t>
            </a:r>
            <a:r>
              <a:rPr lang="en-US" altLang="zh-CN" b="1" dirty="0" smtClean="0">
                <a:solidFill>
                  <a:srgbClr val="FF3399"/>
                </a:solidFill>
              </a:rPr>
              <a:t>‘\0’</a:t>
            </a:r>
            <a:r>
              <a:rPr lang="zh-CN" altLang="en-US" dirty="0" smtClean="0"/>
              <a:t>。</a:t>
            </a:r>
            <a:endParaRPr lang="en-US" altLang="zh-CN" dirty="0" smtClean="0"/>
          </a:p>
          <a:p>
            <a:pPr indent="358775"/>
            <a:r>
              <a:rPr lang="zh-CN" altLang="en-US" dirty="0" smtClean="0"/>
              <a:t>例如</a:t>
            </a:r>
            <a:r>
              <a:rPr lang="en-US" altLang="zh-CN" dirty="0" smtClean="0"/>
              <a:t>:</a:t>
            </a:r>
          </a:p>
          <a:p>
            <a:pPr indent="358775">
              <a:spcAft>
                <a:spcPts val="1200"/>
              </a:spcAft>
            </a:pPr>
            <a:r>
              <a:rPr lang="en-US" altLang="zh-CN" dirty="0" smtClean="0">
                <a:solidFill>
                  <a:srgbClr val="0000FF"/>
                </a:solidFill>
              </a:rPr>
              <a:t>char </a:t>
            </a:r>
            <a:r>
              <a:rPr lang="en-US" altLang="zh-CN" dirty="0" smtClean="0"/>
              <a:t>name[5] </a:t>
            </a:r>
            <a:r>
              <a:rPr lang="en-US" altLang="zh-CN" dirty="0"/>
              <a:t>= {</a:t>
            </a:r>
            <a:r>
              <a:rPr lang="en-US" altLang="zh-CN" dirty="0">
                <a:solidFill>
                  <a:schemeClr val="accent6">
                    <a:lumMod val="75000"/>
                  </a:schemeClr>
                </a:solidFill>
              </a:rPr>
              <a:t>‘A’</a:t>
            </a:r>
            <a:r>
              <a:rPr lang="en-US" altLang="zh-CN" dirty="0"/>
              <a:t>, </a:t>
            </a:r>
            <a:r>
              <a:rPr lang="en-US" altLang="zh-CN" dirty="0">
                <a:solidFill>
                  <a:schemeClr val="accent6">
                    <a:lumMod val="75000"/>
                  </a:schemeClr>
                </a:solidFill>
              </a:rPr>
              <a:t>‘L’</a:t>
            </a:r>
            <a:r>
              <a:rPr lang="en-US" altLang="zh-CN" dirty="0"/>
              <a:t>, </a:t>
            </a:r>
            <a:r>
              <a:rPr lang="en-US" altLang="zh-CN" dirty="0">
                <a:solidFill>
                  <a:schemeClr val="accent6">
                    <a:lumMod val="75000"/>
                  </a:schemeClr>
                </a:solidFill>
              </a:rPr>
              <a:t>‘L’</a:t>
            </a:r>
            <a:r>
              <a:rPr lang="en-US" altLang="zh-CN" dirty="0"/>
              <a:t>, </a:t>
            </a:r>
            <a:r>
              <a:rPr lang="en-US" altLang="zh-CN" dirty="0">
                <a:solidFill>
                  <a:schemeClr val="accent6">
                    <a:lumMod val="75000"/>
                  </a:schemeClr>
                </a:solidFill>
              </a:rPr>
              <a:t>‘E’</a:t>
            </a:r>
            <a:r>
              <a:rPr lang="en-US" altLang="zh-CN" dirty="0"/>
              <a:t>, </a:t>
            </a:r>
            <a:r>
              <a:rPr lang="en-US" altLang="zh-CN" dirty="0" smtClean="0">
                <a:solidFill>
                  <a:schemeClr val="accent6">
                    <a:lumMod val="75000"/>
                  </a:schemeClr>
                </a:solidFill>
              </a:rPr>
              <a:t>‘N’</a:t>
            </a:r>
            <a:r>
              <a:rPr lang="en-US" altLang="zh-CN" dirty="0" smtClean="0"/>
              <a:t>};   </a:t>
            </a:r>
            <a:r>
              <a:rPr lang="en-US" altLang="zh-CN" dirty="0" smtClean="0">
                <a:solidFill>
                  <a:srgbClr val="00B050"/>
                </a:solidFill>
              </a:rPr>
              <a:t>// </a:t>
            </a:r>
            <a:r>
              <a:rPr lang="zh-CN" altLang="en-US" dirty="0" smtClean="0">
                <a:solidFill>
                  <a:srgbClr val="00B050"/>
                </a:solidFill>
              </a:rPr>
              <a:t>普通字符数组</a:t>
            </a:r>
            <a:endParaRPr lang="en-US" altLang="zh-CN" dirty="0">
              <a:solidFill>
                <a:srgbClr val="00B050"/>
              </a:solidFill>
            </a:endParaRPr>
          </a:p>
          <a:p>
            <a:pPr marL="342900" indent="-342900">
              <a:buFont typeface="Arial" panose="020B0604020202020204" pitchFamily="34" charset="0"/>
              <a:buChar char="•"/>
            </a:pPr>
            <a:r>
              <a:rPr lang="zh-CN" altLang="en-US" dirty="0" smtClean="0"/>
              <a:t>但是</a:t>
            </a:r>
            <a:r>
              <a:rPr lang="en-US" altLang="zh-CN" dirty="0" smtClean="0"/>
              <a:t>, </a:t>
            </a:r>
            <a:r>
              <a:rPr lang="zh-CN" altLang="en-US" dirty="0" smtClean="0"/>
              <a:t>如果一个字符数组用于存放一个字符串的内容</a:t>
            </a:r>
            <a:r>
              <a:rPr lang="en-US" altLang="zh-CN" dirty="0" smtClean="0"/>
              <a:t>, </a:t>
            </a:r>
            <a:r>
              <a:rPr lang="zh-CN" altLang="en-US" dirty="0" smtClean="0"/>
              <a:t>该字符数组的最后一个有效字符必须为</a:t>
            </a:r>
            <a:r>
              <a:rPr lang="en-US" altLang="zh-CN" dirty="0" smtClean="0"/>
              <a:t> </a:t>
            </a:r>
            <a:r>
              <a:rPr lang="en-US" altLang="zh-CN" b="1" dirty="0" smtClean="0">
                <a:solidFill>
                  <a:srgbClr val="FF3399"/>
                </a:solidFill>
              </a:rPr>
              <a:t>‘\0’</a:t>
            </a:r>
            <a:r>
              <a:rPr lang="en-US" altLang="zh-CN" dirty="0"/>
              <a:t> </a:t>
            </a:r>
            <a:r>
              <a:rPr lang="en-US" altLang="zh-CN" dirty="0" smtClean="0"/>
              <a:t>(</a:t>
            </a:r>
            <a:r>
              <a:rPr lang="zh-CN" altLang="en-US" dirty="0" smtClean="0"/>
              <a:t>表明字符串的结束</a:t>
            </a:r>
            <a:r>
              <a:rPr lang="en-US" altLang="zh-CN" dirty="0" smtClean="0"/>
              <a:t>)</a:t>
            </a:r>
            <a:r>
              <a:rPr lang="zh-CN" altLang="en-US" dirty="0" smtClean="0"/>
              <a:t>。</a:t>
            </a:r>
            <a:endParaRPr lang="en-US" altLang="zh-CN" dirty="0" smtClean="0"/>
          </a:p>
          <a:p>
            <a:pPr indent="358775"/>
            <a:r>
              <a:rPr lang="zh-CN" altLang="en-US" dirty="0" smtClean="0"/>
              <a:t>例如</a:t>
            </a:r>
            <a:r>
              <a:rPr lang="en-US" altLang="zh-CN" dirty="0" smtClean="0"/>
              <a:t>:</a:t>
            </a:r>
          </a:p>
          <a:p>
            <a:pPr indent="358775"/>
            <a:r>
              <a:rPr lang="en-US" altLang="zh-CN" dirty="0" smtClean="0">
                <a:solidFill>
                  <a:srgbClr val="0000FF"/>
                </a:solidFill>
              </a:rPr>
              <a:t>char </a:t>
            </a:r>
            <a:r>
              <a:rPr lang="en-US" altLang="zh-CN" dirty="0" smtClean="0"/>
              <a:t>name[11] = </a:t>
            </a:r>
            <a:r>
              <a:rPr lang="en-US" altLang="zh-CN" dirty="0" smtClean="0">
                <a:solidFill>
                  <a:schemeClr val="accent6">
                    <a:lumMod val="75000"/>
                  </a:schemeClr>
                </a:solidFill>
              </a:rPr>
              <a:t>“Allennessy”</a:t>
            </a:r>
            <a:r>
              <a:rPr lang="en-US" altLang="zh-CN" dirty="0" smtClean="0"/>
              <a:t>;  </a:t>
            </a:r>
            <a:r>
              <a:rPr lang="en-US" altLang="zh-CN" dirty="0" smtClean="0">
                <a:solidFill>
                  <a:srgbClr val="00B050"/>
                </a:solidFill>
              </a:rPr>
              <a:t>// </a:t>
            </a:r>
            <a:r>
              <a:rPr lang="zh-CN" altLang="en-US" dirty="0" smtClean="0">
                <a:solidFill>
                  <a:srgbClr val="00B050"/>
                </a:solidFill>
              </a:rPr>
              <a:t>存放字符串内容</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Tree>
    <p:extLst>
      <p:ext uri="{BB962C8B-B14F-4D97-AF65-F5344CB8AC3E}">
        <p14:creationId xmlns:p14="http://schemas.microsoft.com/office/powerpoint/2010/main" val="343862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b="1" dirty="0" smtClean="0"/>
              <a:t>字符串处理函数</a:t>
            </a:r>
            <a:endParaRPr lang="en-US" altLang="zh-CN" sz="2800" b="1" dirty="0" smtClean="0"/>
          </a:p>
          <a:p>
            <a:r>
              <a:rPr lang="en-US" altLang="zh-CN" dirty="0" smtClean="0">
                <a:solidFill>
                  <a:srgbClr val="FF3399"/>
                </a:solidFill>
              </a:rPr>
              <a:t>#include </a:t>
            </a:r>
            <a:r>
              <a:rPr lang="en-US" altLang="zh-CN" dirty="0" smtClean="0"/>
              <a:t>&lt;</a:t>
            </a:r>
            <a:r>
              <a:rPr lang="en-US" altLang="zh-CN" dirty="0" err="1" smtClean="0"/>
              <a:t>cstring</a:t>
            </a:r>
            <a:r>
              <a:rPr lang="en-US" altLang="zh-CN" dirty="0" smtClean="0"/>
              <a:t>&gt;</a:t>
            </a:r>
          </a:p>
          <a:p>
            <a:endParaRPr lang="zh-CN" altLang="en-US" dirty="0"/>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graphicFrame>
        <p:nvGraphicFramePr>
          <p:cNvPr id="4" name="表格 3"/>
          <p:cNvGraphicFramePr>
            <a:graphicFrameLocks noGrp="1"/>
          </p:cNvGraphicFramePr>
          <p:nvPr>
            <p:extLst>
              <p:ext uri="{D42A27DB-BD31-4B8C-83A1-F6EECF244321}">
                <p14:modId xmlns:p14="http://schemas.microsoft.com/office/powerpoint/2010/main" val="912545693"/>
              </p:ext>
            </p:extLst>
          </p:nvPr>
        </p:nvGraphicFramePr>
        <p:xfrm>
          <a:off x="467544" y="2214270"/>
          <a:ext cx="8208912" cy="4328160"/>
        </p:xfrm>
        <a:graphic>
          <a:graphicData uri="http://schemas.openxmlformats.org/drawingml/2006/table">
            <a:tbl>
              <a:tblPr firstRow="1" bandRow="1">
                <a:tableStyleId>{21E4AEA4-8DFA-4A89-87EB-49C32662AFE0}</a:tableStyleId>
              </a:tblPr>
              <a:tblGrid>
                <a:gridCol w="2264527">
                  <a:extLst>
                    <a:ext uri="{9D8B030D-6E8A-4147-A177-3AD203B41FA5}">
                      <a16:colId xmlns:a16="http://schemas.microsoft.com/office/drawing/2014/main" val="20000"/>
                    </a:ext>
                  </a:extLst>
                </a:gridCol>
                <a:gridCol w="5944385">
                  <a:extLst>
                    <a:ext uri="{9D8B030D-6E8A-4147-A177-3AD203B41FA5}">
                      <a16:colId xmlns:a16="http://schemas.microsoft.com/office/drawing/2014/main" val="20001"/>
                    </a:ext>
                  </a:extLst>
                </a:gridCol>
              </a:tblGrid>
              <a:tr h="370840">
                <a:tc>
                  <a:txBody>
                    <a:bodyPr/>
                    <a:lstStyle/>
                    <a:p>
                      <a:pPr algn="ctr"/>
                      <a:r>
                        <a:rPr lang="zh-CN" altLang="en-US" sz="2200" dirty="0" smtClean="0">
                          <a:latin typeface="Arial" panose="020B0604020202020204" pitchFamily="34" charset="0"/>
                          <a:ea typeface="微软雅黑" panose="020B0503020204020204" pitchFamily="34" charset="-122"/>
                          <a:cs typeface="Arial" panose="020B0604020202020204" pitchFamily="34" charset="0"/>
                        </a:rPr>
                        <a:t>函数</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pPr algn="ctr"/>
                      <a:r>
                        <a:rPr lang="zh-CN" altLang="en-US" sz="2200" dirty="0" smtClean="0">
                          <a:latin typeface="Arial" panose="020B0604020202020204" pitchFamily="34" charset="0"/>
                          <a:ea typeface="微软雅黑" panose="020B0503020204020204" pitchFamily="34" charset="-122"/>
                          <a:cs typeface="Arial" panose="020B0604020202020204" pitchFamily="34" charset="0"/>
                        </a:rPr>
                        <a:t>功能</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0"/>
                  </a:ext>
                </a:extLst>
              </a:tr>
              <a:tr h="370840">
                <a:tc>
                  <a:txBody>
                    <a:bodyPr/>
                    <a:lstStyle/>
                    <a:p>
                      <a:r>
                        <a:rPr lang="en-US" altLang="zh-CN" sz="2200" dirty="0" err="1" smtClean="0">
                          <a:latin typeface="Arial" panose="020B0604020202020204" pitchFamily="34" charset="0"/>
                          <a:ea typeface="微软雅黑" panose="020B0503020204020204" pitchFamily="34" charset="-122"/>
                          <a:cs typeface="Arial" panose="020B0604020202020204" pitchFamily="34" charset="0"/>
                        </a:rPr>
                        <a:t>strlen</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返回字符串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的长度</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不包含结束字符 </a:t>
                      </a:r>
                      <a:r>
                        <a:rPr lang="en-US" altLang="zh-CN" sz="2200" b="1"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‘\0’</a:t>
                      </a:r>
                      <a:r>
                        <a:rPr lang="zh-CN" altLang="en-US" sz="2200" b="0"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zh-CN" altLang="en-US" sz="2200" b="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1"/>
                  </a:ext>
                </a:extLst>
              </a:tr>
              <a:tr h="370840">
                <a:tc>
                  <a:txBody>
                    <a:bodyPr/>
                    <a:lstStyle/>
                    <a:p>
                      <a:r>
                        <a:rPr lang="en-US" altLang="zh-CN" sz="2200" dirty="0" err="1" smtClean="0">
                          <a:latin typeface="Arial" panose="020B0604020202020204" pitchFamily="34" charset="0"/>
                          <a:ea typeface="微软雅黑" panose="020B0503020204020204" pitchFamily="34" charset="-122"/>
                          <a:cs typeface="Arial" panose="020B0604020202020204" pitchFamily="34" charset="0"/>
                        </a:rPr>
                        <a:t>strcmp</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按字典顺序比较</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和</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p>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若</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则返回 </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0;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若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&gt;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则返回一个正数</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若</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&lt;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则返回一个负数。</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US" altLang="zh-CN" sz="2200" dirty="0" err="1" smtClean="0">
                          <a:latin typeface="Arial" panose="020B0604020202020204" pitchFamily="34" charset="0"/>
                          <a:ea typeface="微软雅黑" panose="020B0503020204020204" pitchFamily="34" charset="-122"/>
                          <a:cs typeface="Arial" panose="020B0604020202020204" pitchFamily="34" charset="0"/>
                        </a:rPr>
                        <a:t>strcat</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将字符串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的内容追加到字符串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的末尾。</a:t>
                      </a:r>
                      <a:r>
                        <a:rPr lang="en-US" altLang="zh-CN" sz="2200" baseline="0" dirty="0" smtClean="0">
                          <a:latin typeface="Arial" panose="020B0604020202020204" pitchFamily="34" charset="0"/>
                          <a:ea typeface="微软雅黑" panose="020B0503020204020204" pitchFamily="34" charset="-122"/>
                          <a:cs typeface="Arial" panose="020B0604020202020204" pitchFamily="34" charset="0"/>
                        </a:rPr>
                        <a:t> </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lang="en-US" altLang="zh-CN" sz="2200" dirty="0" err="1" smtClean="0">
                          <a:latin typeface="Arial" panose="020B0604020202020204" pitchFamily="34" charset="0"/>
                          <a:ea typeface="微软雅黑" panose="020B0503020204020204" pitchFamily="34" charset="-122"/>
                          <a:cs typeface="Arial" panose="020B0604020202020204" pitchFamily="34" charset="0"/>
                        </a:rPr>
                        <a:t>strcpy</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baseline="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baseline="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baseline="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将字符串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的内容复制到字符串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中。</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4"/>
                  </a:ext>
                </a:extLst>
              </a:tr>
              <a:tr h="370840">
                <a:tc>
                  <a:txBody>
                    <a:bodyPr/>
                    <a:lstStyle/>
                    <a:p>
                      <a:r>
                        <a:rPr lang="en-US" altLang="zh-CN" sz="2200" dirty="0" err="1" smtClean="0">
                          <a:latin typeface="Arial" panose="020B0604020202020204" pitchFamily="34" charset="0"/>
                          <a:ea typeface="微软雅黑" panose="020B0503020204020204" pitchFamily="34" charset="-122"/>
                          <a:cs typeface="Arial" panose="020B0604020202020204" pitchFamily="34" charset="0"/>
                        </a:rPr>
                        <a:t>strncat</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n</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将字符串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中的前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n</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个字符追加到字符串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的末尾。</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5"/>
                  </a:ext>
                </a:extLst>
              </a:tr>
              <a:tr h="370840">
                <a:tc>
                  <a:txBody>
                    <a:bodyPr/>
                    <a:lstStyle/>
                    <a:p>
                      <a:r>
                        <a:rPr lang="en-US" altLang="zh-CN" sz="2200" dirty="0" err="1" smtClean="0">
                          <a:latin typeface="Arial" panose="020B0604020202020204" pitchFamily="34" charset="0"/>
                          <a:ea typeface="微软雅黑" panose="020B0503020204020204" pitchFamily="34" charset="-122"/>
                          <a:cs typeface="Arial" panose="020B0604020202020204" pitchFamily="34" charset="0"/>
                        </a:rPr>
                        <a:t>strncpy</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n</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tc>
                  <a:txBody>
                    <a:bodyPr/>
                    <a:lstStyle/>
                    <a:p>
                      <a:r>
                        <a:rPr lang="zh-CN" altLang="en-US" sz="2200" dirty="0" smtClean="0">
                          <a:latin typeface="Arial" panose="020B0604020202020204" pitchFamily="34" charset="0"/>
                          <a:ea typeface="微软雅黑" panose="020B0503020204020204" pitchFamily="34" charset="-122"/>
                          <a:cs typeface="Arial" panose="020B0604020202020204" pitchFamily="34" charset="0"/>
                        </a:rPr>
                        <a:t>将字符串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s2</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中的前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n</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个字符复制到字符串</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2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s1</a:t>
                      </a:r>
                      <a:r>
                        <a:rPr lang="en-US" altLang="zh-CN" sz="2200"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200" dirty="0" smtClean="0">
                          <a:latin typeface="Arial" panose="020B0604020202020204" pitchFamily="34" charset="0"/>
                          <a:ea typeface="微软雅黑" panose="020B0503020204020204" pitchFamily="34" charset="-122"/>
                          <a:cs typeface="Arial" panose="020B0604020202020204" pitchFamily="34" charset="0"/>
                        </a:rPr>
                        <a:t>中。</a:t>
                      </a:r>
                      <a:endParaRPr lang="zh-CN" altLang="en-US" sz="2200" dirty="0">
                        <a:latin typeface="Arial" panose="020B0604020202020204" pitchFamily="34" charset="0"/>
                        <a:ea typeface="微软雅黑" panose="020B0503020204020204" pitchFamily="34" charset="-122"/>
                        <a:cs typeface="Arial" panose="020B0604020202020204" pitchFamily="34"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18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例如</a:t>
            </a:r>
            <a:r>
              <a:rPr lang="en-US" altLang="zh-CN" b="1" dirty="0" smtClean="0"/>
              <a:t>:</a:t>
            </a:r>
          </a:p>
          <a:p>
            <a:r>
              <a:rPr lang="zh-CN" altLang="en-US" dirty="0" smtClean="0"/>
              <a:t>定义数组来存储和描述以下数据</a:t>
            </a:r>
            <a:r>
              <a:rPr lang="en-US" altLang="zh-CN" dirty="0" smtClean="0"/>
              <a:t>:</a:t>
            </a:r>
          </a:p>
          <a:p>
            <a:r>
              <a:rPr lang="en-US" altLang="zh-CN" dirty="0" smtClean="0"/>
              <a:t>1. 100 </a:t>
            </a:r>
            <a:r>
              <a:rPr lang="zh-CN" altLang="en-US" dirty="0" smtClean="0"/>
              <a:t>个整数的集合</a:t>
            </a:r>
            <a:endParaRPr lang="en-US" altLang="zh-CN" dirty="0" smtClean="0"/>
          </a:p>
          <a:p>
            <a:pPr indent="271463"/>
            <a:r>
              <a:rPr lang="en-US" altLang="zh-CN" dirty="0" err="1" smtClean="0">
                <a:solidFill>
                  <a:srgbClr val="0000FF"/>
                </a:solidFill>
              </a:rPr>
              <a:t>int</a:t>
            </a:r>
            <a:r>
              <a:rPr lang="en-US" altLang="zh-CN" dirty="0" smtClean="0"/>
              <a:t> num</a:t>
            </a:r>
            <a:r>
              <a:rPr lang="en-US" altLang="zh-CN" b="1" dirty="0" smtClean="0">
                <a:solidFill>
                  <a:srgbClr val="FF0000"/>
                </a:solidFill>
              </a:rPr>
              <a:t>[</a:t>
            </a:r>
            <a:r>
              <a:rPr lang="en-US" altLang="zh-CN" dirty="0" smtClean="0"/>
              <a:t>100</a:t>
            </a:r>
            <a:r>
              <a:rPr lang="en-US" altLang="zh-CN" b="1" dirty="0" smtClean="0">
                <a:solidFill>
                  <a:srgbClr val="FF0000"/>
                </a:solidFill>
              </a:rPr>
              <a:t>]</a:t>
            </a:r>
            <a:r>
              <a:rPr lang="en-US" altLang="zh-CN" dirty="0" smtClean="0"/>
              <a:t>;      </a:t>
            </a:r>
            <a:r>
              <a:rPr lang="zh-CN" altLang="en-US" dirty="0" smtClean="0"/>
              <a:t>或</a:t>
            </a:r>
            <a:r>
              <a:rPr lang="en-US" altLang="zh-CN" dirty="0" smtClean="0"/>
              <a:t>    </a:t>
            </a:r>
            <a:r>
              <a:rPr lang="en-US" altLang="zh-CN" dirty="0" smtClean="0">
                <a:solidFill>
                  <a:srgbClr val="0000FF"/>
                </a:solidFill>
              </a:rPr>
              <a:t> </a:t>
            </a:r>
            <a:r>
              <a:rPr lang="en-US" altLang="zh-CN" dirty="0" smtClean="0">
                <a:solidFill>
                  <a:srgbClr val="0000FF"/>
                </a:solidFill>
              </a:rPr>
              <a:t>long </a:t>
            </a:r>
            <a:r>
              <a:rPr lang="en-US" altLang="zh-CN" dirty="0" err="1" smtClean="0">
                <a:solidFill>
                  <a:srgbClr val="0000FF"/>
                </a:solidFill>
              </a:rPr>
              <a:t>long</a:t>
            </a:r>
            <a:r>
              <a:rPr lang="en-US" altLang="zh-CN" dirty="0" smtClean="0">
                <a:solidFill>
                  <a:srgbClr val="0000FF"/>
                </a:solidFill>
              </a:rPr>
              <a:t> </a:t>
            </a:r>
            <a:r>
              <a:rPr lang="en-US" altLang="zh-CN" dirty="0" smtClean="0"/>
              <a:t>num</a:t>
            </a:r>
            <a:r>
              <a:rPr lang="en-US" altLang="zh-CN" b="1" dirty="0" smtClean="0">
                <a:solidFill>
                  <a:srgbClr val="FF0000"/>
                </a:solidFill>
              </a:rPr>
              <a:t>[</a:t>
            </a:r>
            <a:r>
              <a:rPr lang="en-US" altLang="zh-CN" dirty="0" smtClean="0"/>
              <a:t>100</a:t>
            </a:r>
            <a:r>
              <a:rPr lang="en-US" altLang="zh-CN" b="1" dirty="0" smtClean="0">
                <a:solidFill>
                  <a:srgbClr val="FF0000"/>
                </a:solidFill>
              </a:rPr>
              <a:t>]</a:t>
            </a:r>
            <a:r>
              <a:rPr lang="en-US" altLang="zh-CN" dirty="0" smtClean="0"/>
              <a:t>;</a:t>
            </a:r>
          </a:p>
          <a:p>
            <a:r>
              <a:rPr lang="en-US" altLang="zh-CN" dirty="0" smtClean="0"/>
              <a:t>2. 500 </a:t>
            </a:r>
            <a:r>
              <a:rPr lang="zh-CN" altLang="en-US" dirty="0" smtClean="0"/>
              <a:t>个字符的集合</a:t>
            </a:r>
            <a:endParaRPr lang="en-US" altLang="zh-CN" dirty="0" smtClean="0"/>
          </a:p>
          <a:p>
            <a:pPr indent="271463"/>
            <a:r>
              <a:rPr lang="en-US" altLang="zh-CN" dirty="0" smtClean="0">
                <a:solidFill>
                  <a:srgbClr val="0000FF"/>
                </a:solidFill>
              </a:rPr>
              <a:t>char</a:t>
            </a:r>
            <a:r>
              <a:rPr lang="en-US" altLang="zh-CN" dirty="0" smtClean="0"/>
              <a:t> </a:t>
            </a:r>
            <a:r>
              <a:rPr lang="en-US" altLang="zh-CN" dirty="0" err="1" smtClean="0"/>
              <a:t>ch</a:t>
            </a:r>
            <a:r>
              <a:rPr lang="en-US" altLang="zh-CN" b="1" dirty="0" smtClean="0">
                <a:solidFill>
                  <a:srgbClr val="FF0000"/>
                </a:solidFill>
              </a:rPr>
              <a:t>[</a:t>
            </a:r>
            <a:r>
              <a:rPr lang="en-US" altLang="zh-CN" dirty="0" smtClean="0"/>
              <a:t>500</a:t>
            </a:r>
            <a:r>
              <a:rPr lang="en-US" altLang="zh-CN" b="1" dirty="0" smtClean="0">
                <a:solidFill>
                  <a:srgbClr val="FF0000"/>
                </a:solidFill>
              </a:rPr>
              <a:t>]</a:t>
            </a:r>
            <a:r>
              <a:rPr lang="en-US" altLang="zh-CN" dirty="0" smtClean="0"/>
              <a:t>;</a:t>
            </a:r>
          </a:p>
          <a:p>
            <a:r>
              <a:rPr lang="en-US" altLang="zh-CN" dirty="0" smtClean="0"/>
              <a:t>3. 1000 </a:t>
            </a:r>
            <a:r>
              <a:rPr lang="zh-CN" altLang="en-US" dirty="0" smtClean="0"/>
              <a:t>个学生的考试成绩</a:t>
            </a:r>
            <a:endParaRPr lang="en-US" altLang="zh-CN" dirty="0" smtClean="0"/>
          </a:p>
          <a:p>
            <a:pPr indent="271463"/>
            <a:r>
              <a:rPr lang="en-US" altLang="zh-CN" dirty="0" smtClean="0">
                <a:solidFill>
                  <a:srgbClr val="0000FF"/>
                </a:solidFill>
              </a:rPr>
              <a:t>float</a:t>
            </a:r>
            <a:r>
              <a:rPr lang="en-US" altLang="zh-CN" dirty="0" smtClean="0"/>
              <a:t> score</a:t>
            </a:r>
            <a:r>
              <a:rPr lang="en-US" altLang="zh-CN" b="1" dirty="0" smtClean="0">
                <a:solidFill>
                  <a:srgbClr val="FF0000"/>
                </a:solidFill>
              </a:rPr>
              <a:t>[</a:t>
            </a:r>
            <a:r>
              <a:rPr lang="en-US" altLang="zh-CN" dirty="0" smtClean="0"/>
              <a:t>1000</a:t>
            </a:r>
            <a:r>
              <a:rPr lang="en-US" altLang="zh-CN" b="1" dirty="0" smtClean="0">
                <a:solidFill>
                  <a:srgbClr val="FF0000"/>
                </a:solidFill>
              </a:rPr>
              <a:t>]</a:t>
            </a:r>
            <a:r>
              <a:rPr lang="en-US" altLang="zh-CN" dirty="0" smtClean="0"/>
              <a:t>;         </a:t>
            </a:r>
            <a:r>
              <a:rPr lang="zh-CN" altLang="en-US" dirty="0" smtClean="0"/>
              <a:t>或</a:t>
            </a:r>
            <a:r>
              <a:rPr lang="en-US" altLang="zh-CN" dirty="0" smtClean="0"/>
              <a:t>        </a:t>
            </a:r>
            <a:r>
              <a:rPr lang="en-US" altLang="zh-CN" dirty="0" smtClean="0">
                <a:solidFill>
                  <a:srgbClr val="0000FF"/>
                </a:solidFill>
              </a:rPr>
              <a:t>double</a:t>
            </a:r>
            <a:r>
              <a:rPr lang="en-US" altLang="zh-CN" dirty="0" smtClean="0"/>
              <a:t> score</a:t>
            </a:r>
            <a:r>
              <a:rPr lang="en-US" altLang="zh-CN" b="1" dirty="0" smtClean="0">
                <a:solidFill>
                  <a:srgbClr val="FF0000"/>
                </a:solidFill>
              </a:rPr>
              <a:t>[</a:t>
            </a:r>
            <a:r>
              <a:rPr lang="en-US" altLang="zh-CN" dirty="0" smtClean="0"/>
              <a:t>1000</a:t>
            </a:r>
            <a:r>
              <a:rPr lang="en-US" altLang="zh-CN" b="1" dirty="0" smtClean="0">
                <a:solidFill>
                  <a:srgbClr val="FF0000"/>
                </a:solidFill>
              </a:rPr>
              <a:t>]</a:t>
            </a:r>
            <a:r>
              <a:rPr lang="en-US" altLang="zh-CN" dirty="0" smtClean="0"/>
              <a:t>;</a:t>
            </a:r>
          </a:p>
          <a:p>
            <a:r>
              <a:rPr lang="en-US" altLang="zh-CN" dirty="0" smtClean="0"/>
              <a:t>4. 200 </a:t>
            </a:r>
            <a:r>
              <a:rPr lang="zh-CN" altLang="en-US" dirty="0" smtClean="0"/>
              <a:t>件商品的价格</a:t>
            </a:r>
            <a:endParaRPr lang="en-US" altLang="zh-CN" dirty="0" smtClean="0"/>
          </a:p>
          <a:p>
            <a:pPr indent="271463"/>
            <a:r>
              <a:rPr lang="en-US" altLang="zh-CN" dirty="0" smtClean="0">
                <a:solidFill>
                  <a:srgbClr val="0000FF"/>
                </a:solidFill>
              </a:rPr>
              <a:t>double</a:t>
            </a:r>
            <a:r>
              <a:rPr lang="en-US" altLang="zh-CN" dirty="0" smtClean="0"/>
              <a:t> price</a:t>
            </a:r>
            <a:r>
              <a:rPr lang="en-US" altLang="zh-CN" b="1" dirty="0" smtClean="0">
                <a:solidFill>
                  <a:srgbClr val="FF0000"/>
                </a:solidFill>
              </a:rPr>
              <a:t>[</a:t>
            </a:r>
            <a:r>
              <a:rPr lang="en-US" altLang="zh-CN" dirty="0" smtClean="0"/>
              <a:t>200</a:t>
            </a:r>
            <a:r>
              <a:rPr lang="en-US" altLang="zh-CN" b="1" dirty="0" smtClean="0">
                <a:solidFill>
                  <a:srgbClr val="FF0000"/>
                </a:solidFill>
              </a:rPr>
              <a:t>]</a:t>
            </a:r>
            <a:r>
              <a:rPr lang="en-US" altLang="zh-CN" dirty="0" smtClean="0"/>
              <a:t>;        </a:t>
            </a:r>
            <a:r>
              <a:rPr lang="zh-CN" altLang="en-US" dirty="0" smtClean="0"/>
              <a:t>或</a:t>
            </a:r>
            <a:r>
              <a:rPr lang="en-US" altLang="zh-CN" dirty="0" smtClean="0"/>
              <a:t>        </a:t>
            </a:r>
            <a:r>
              <a:rPr lang="en-US" altLang="zh-CN" dirty="0" smtClean="0">
                <a:solidFill>
                  <a:srgbClr val="0000FF"/>
                </a:solidFill>
              </a:rPr>
              <a:t>float </a:t>
            </a:r>
            <a:r>
              <a:rPr lang="en-US" altLang="zh-CN" dirty="0" smtClean="0"/>
              <a:t>price</a:t>
            </a:r>
            <a:r>
              <a:rPr lang="en-US" altLang="zh-CN" b="1" dirty="0" smtClean="0">
                <a:solidFill>
                  <a:srgbClr val="FF0000"/>
                </a:solidFill>
              </a:rPr>
              <a:t>[</a:t>
            </a:r>
            <a:r>
              <a:rPr lang="en-US" altLang="zh-CN" dirty="0" smtClean="0"/>
              <a:t>200</a:t>
            </a:r>
            <a:r>
              <a:rPr lang="en-US" altLang="zh-CN" b="1" dirty="0" smtClean="0">
                <a:solidFill>
                  <a:srgbClr val="FF0000"/>
                </a:solidFill>
              </a:rPr>
              <a:t>]</a:t>
            </a:r>
            <a:r>
              <a:rPr lang="en-US" altLang="zh-CN" dirty="0" smtClean="0"/>
              <a:t>; </a:t>
            </a:r>
            <a:endParaRPr lang="en-US" altLang="zh-CN"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Tree>
    <p:extLst>
      <p:ext uri="{BB962C8B-B14F-4D97-AF65-F5344CB8AC3E}">
        <p14:creationId xmlns:p14="http://schemas.microsoft.com/office/powerpoint/2010/main" val="389750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例如</a:t>
            </a:r>
            <a:r>
              <a:rPr lang="en-US" altLang="zh-CN" dirty="0" smtClean="0"/>
              <a:t>:</a:t>
            </a:r>
          </a:p>
          <a:p>
            <a:r>
              <a:rPr lang="en-US" altLang="zh-CN" dirty="0" smtClean="0">
                <a:solidFill>
                  <a:srgbClr val="0000FF"/>
                </a:solidFill>
              </a:rPr>
              <a:t>char </a:t>
            </a:r>
            <a:r>
              <a:rPr lang="en-US" altLang="zh-CN" dirty="0" smtClean="0"/>
              <a:t>str1[10], str2[8] = </a:t>
            </a:r>
            <a:r>
              <a:rPr lang="en-US" altLang="zh-CN" dirty="0" smtClean="0">
                <a:solidFill>
                  <a:schemeClr val="accent6">
                    <a:lumMod val="75000"/>
                  </a:schemeClr>
                </a:solidFill>
              </a:rPr>
              <a:t>“Program”</a:t>
            </a:r>
            <a:r>
              <a:rPr lang="en-US" altLang="zh-CN" dirty="0" smtClean="0"/>
              <a:t>;</a:t>
            </a:r>
          </a:p>
          <a:p>
            <a:r>
              <a:rPr lang="en-US" altLang="zh-CN" dirty="0" err="1" smtClean="0"/>
              <a:t>strcpy</a:t>
            </a:r>
            <a:r>
              <a:rPr lang="en-US" altLang="zh-CN" dirty="0" smtClean="0"/>
              <a:t>(str1, str2);</a:t>
            </a:r>
            <a:r>
              <a:rPr lang="en-US" altLang="zh-CN" dirty="0">
                <a:solidFill>
                  <a:srgbClr val="00B050"/>
                </a:solidFill>
              </a:rPr>
              <a:t> </a:t>
            </a:r>
            <a:r>
              <a:rPr lang="en-US" altLang="zh-CN" dirty="0" smtClean="0">
                <a:solidFill>
                  <a:srgbClr val="00B050"/>
                </a:solidFill>
              </a:rPr>
              <a:t>          // </a:t>
            </a:r>
            <a:r>
              <a:rPr lang="zh-CN" altLang="en-US" dirty="0">
                <a:solidFill>
                  <a:srgbClr val="00B050"/>
                </a:solidFill>
              </a:rPr>
              <a:t>第二</a:t>
            </a:r>
            <a:r>
              <a:rPr lang="zh-CN" altLang="en-US" dirty="0" smtClean="0">
                <a:solidFill>
                  <a:srgbClr val="00B050"/>
                </a:solidFill>
              </a:rPr>
              <a:t>个实参是</a:t>
            </a:r>
            <a:r>
              <a:rPr lang="zh-CN" altLang="en-US" dirty="0">
                <a:solidFill>
                  <a:srgbClr val="00B050"/>
                </a:solidFill>
              </a:rPr>
              <a:t>数组名</a:t>
            </a:r>
            <a:endParaRPr lang="en-US" altLang="zh-CN" dirty="0" smtClean="0"/>
          </a:p>
          <a:p>
            <a:r>
              <a:rPr lang="en-US" altLang="zh-CN" dirty="0" err="1" smtClean="0"/>
              <a:t>strcpy</a:t>
            </a:r>
            <a:r>
              <a:rPr lang="en-US" altLang="zh-CN" dirty="0" smtClean="0"/>
              <a:t>(str1, </a:t>
            </a:r>
            <a:r>
              <a:rPr lang="en-US" altLang="zh-CN" dirty="0" smtClean="0">
                <a:solidFill>
                  <a:schemeClr val="accent6">
                    <a:lumMod val="75000"/>
                  </a:schemeClr>
                </a:solidFill>
              </a:rPr>
              <a:t>“Program”</a:t>
            </a:r>
            <a:r>
              <a:rPr lang="en-US" altLang="zh-CN" dirty="0" smtClean="0"/>
              <a:t>);</a:t>
            </a:r>
            <a:r>
              <a:rPr lang="en-US" altLang="zh-CN" dirty="0">
                <a:solidFill>
                  <a:srgbClr val="00B050"/>
                </a:solidFill>
              </a:rPr>
              <a:t> // </a:t>
            </a:r>
            <a:r>
              <a:rPr lang="zh-CN" altLang="en-US" dirty="0">
                <a:solidFill>
                  <a:srgbClr val="00B050"/>
                </a:solidFill>
              </a:rPr>
              <a:t>第二</a:t>
            </a:r>
            <a:r>
              <a:rPr lang="zh-CN" altLang="en-US" dirty="0" smtClean="0">
                <a:solidFill>
                  <a:srgbClr val="00B050"/>
                </a:solidFill>
              </a:rPr>
              <a:t>个实参是</a:t>
            </a:r>
            <a:r>
              <a:rPr lang="zh-CN" altLang="en-US" dirty="0">
                <a:solidFill>
                  <a:srgbClr val="00B050"/>
                </a:solidFill>
              </a:rPr>
              <a:t>字符串常量</a:t>
            </a:r>
            <a:endParaRPr lang="en-US" altLang="zh-CN" dirty="0" smtClean="0"/>
          </a:p>
          <a:p>
            <a:endParaRPr lang="en-US" altLang="zh-CN" dirty="0" smtClean="0">
              <a:solidFill>
                <a:srgbClr val="0000FF"/>
              </a:solidFill>
            </a:endParaRPr>
          </a:p>
          <a:p>
            <a:pPr>
              <a:spcBef>
                <a:spcPts val="3000"/>
              </a:spcBef>
            </a:pPr>
            <a:r>
              <a:rPr lang="en-US" altLang="zh-CN" dirty="0" smtClean="0">
                <a:solidFill>
                  <a:srgbClr val="0000FF"/>
                </a:solidFill>
              </a:rPr>
              <a:t>char</a:t>
            </a:r>
            <a:r>
              <a:rPr lang="en-US" altLang="zh-CN" dirty="0" smtClean="0"/>
              <a:t> str1[10] = </a:t>
            </a:r>
            <a:r>
              <a:rPr lang="en-US" altLang="zh-CN" dirty="0" smtClean="0">
                <a:solidFill>
                  <a:schemeClr val="accent6">
                    <a:lumMod val="75000"/>
                  </a:schemeClr>
                </a:solidFill>
              </a:rPr>
              <a:t>“Thank”</a:t>
            </a:r>
            <a:r>
              <a:rPr lang="en-US" altLang="zh-CN" dirty="0" smtClean="0"/>
              <a:t>, str2[4] = </a:t>
            </a:r>
            <a:r>
              <a:rPr lang="en-US" altLang="zh-CN" dirty="0" smtClean="0">
                <a:solidFill>
                  <a:schemeClr val="accent6">
                    <a:lumMod val="75000"/>
                  </a:schemeClr>
                </a:solidFill>
              </a:rPr>
              <a:t>“You”</a:t>
            </a:r>
            <a:r>
              <a:rPr lang="en-US" altLang="zh-CN" dirty="0" smtClean="0"/>
              <a:t>;</a:t>
            </a:r>
          </a:p>
          <a:p>
            <a:r>
              <a:rPr lang="en-US" altLang="zh-CN" dirty="0" err="1" smtClean="0"/>
              <a:t>strcat</a:t>
            </a:r>
            <a:r>
              <a:rPr lang="en-US" altLang="zh-CN" dirty="0" smtClean="0"/>
              <a:t>(str1, str2);           </a:t>
            </a:r>
            <a:r>
              <a:rPr lang="en-US" altLang="zh-CN" dirty="0" smtClean="0">
                <a:solidFill>
                  <a:srgbClr val="00B050"/>
                </a:solidFill>
              </a:rPr>
              <a:t>// </a:t>
            </a:r>
            <a:r>
              <a:rPr lang="zh-CN" altLang="en-US" dirty="0" smtClean="0">
                <a:solidFill>
                  <a:srgbClr val="00B050"/>
                </a:solidFill>
              </a:rPr>
              <a:t>第二个实参是数组名</a:t>
            </a:r>
            <a:endParaRPr lang="en-US" altLang="zh-CN" dirty="0" smtClean="0">
              <a:solidFill>
                <a:srgbClr val="00B050"/>
              </a:solidFill>
            </a:endParaRPr>
          </a:p>
          <a:p>
            <a:r>
              <a:rPr lang="en-US" altLang="zh-CN" dirty="0" err="1" smtClean="0"/>
              <a:t>strcat</a:t>
            </a:r>
            <a:r>
              <a:rPr lang="en-US" altLang="zh-CN" dirty="0" smtClean="0"/>
              <a:t>(str1, </a:t>
            </a:r>
            <a:r>
              <a:rPr lang="en-US" altLang="zh-CN" dirty="0" smtClean="0">
                <a:solidFill>
                  <a:schemeClr val="accent6">
                    <a:lumMod val="75000"/>
                  </a:schemeClr>
                </a:solidFill>
              </a:rPr>
              <a:t>“You”</a:t>
            </a:r>
            <a:r>
              <a:rPr lang="en-US" altLang="zh-CN" dirty="0" smtClean="0"/>
              <a:t>);        </a:t>
            </a:r>
            <a:r>
              <a:rPr lang="en-US" altLang="zh-CN" dirty="0" smtClean="0">
                <a:solidFill>
                  <a:srgbClr val="00B050"/>
                </a:solidFill>
              </a:rPr>
              <a:t>// </a:t>
            </a:r>
            <a:r>
              <a:rPr lang="zh-CN" altLang="en-US" dirty="0" smtClean="0">
                <a:solidFill>
                  <a:srgbClr val="00B050"/>
                </a:solidFill>
              </a:rPr>
              <a:t>第二个实参是字符串常量</a:t>
            </a:r>
            <a:endParaRPr lang="zh-CN" altLang="en-US" dirty="0">
              <a:solidFill>
                <a:srgbClr val="00B050"/>
              </a:solidFill>
            </a:endParaRPr>
          </a:p>
        </p:txBody>
      </p:sp>
      <p:sp>
        <p:nvSpPr>
          <p:cNvPr id="3" name="标题 2"/>
          <p:cNvSpPr>
            <a:spLocks noGrp="1"/>
          </p:cNvSpPr>
          <p:nvPr>
            <p:ph type="title"/>
          </p:nvPr>
        </p:nvSpPr>
        <p:spPr/>
        <p:txBody>
          <a:bodyPr/>
          <a:lstStyle/>
          <a:p>
            <a:r>
              <a:rPr lang="en-US" altLang="zh-CN" dirty="0"/>
              <a:t>5. </a:t>
            </a:r>
            <a:r>
              <a:rPr lang="zh-CN" altLang="en-US" dirty="0"/>
              <a:t>字符数组与字符串</a:t>
            </a:r>
          </a:p>
        </p:txBody>
      </p:sp>
      <p:sp>
        <p:nvSpPr>
          <p:cNvPr id="4" name="矩形 3"/>
          <p:cNvSpPr/>
          <p:nvPr/>
        </p:nvSpPr>
        <p:spPr>
          <a:xfrm>
            <a:off x="899592"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1691680"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h</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2483768"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a</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3275856"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n</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4067944"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k</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4860032"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\0</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5652120"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6444208"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7236296"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8028384" y="5602014"/>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251520" y="5602014"/>
            <a:ext cx="69762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str1</a:t>
            </a:r>
            <a:endParaRPr lang="zh-CN" altLang="en-US" sz="2400" b="1" dirty="0">
              <a:latin typeface="Times New Roman" panose="02020603050405020304" pitchFamily="18" charset="0"/>
              <a:cs typeface="Times New Roman" panose="02020603050405020304" pitchFamily="18" charset="0"/>
            </a:endParaRPr>
          </a:p>
        </p:txBody>
      </p:sp>
      <p:sp>
        <p:nvSpPr>
          <p:cNvPr id="15" name="矩形 14"/>
          <p:cNvSpPr/>
          <p:nvPr/>
        </p:nvSpPr>
        <p:spPr>
          <a:xfrm>
            <a:off x="899592"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691680"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h</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2483768"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a</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275856"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n</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067944"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k</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4860032"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Y</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5652120"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o</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6444208"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u</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7236296"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\0</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8028384" y="613568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51520" y="6135687"/>
            <a:ext cx="69762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str1</a:t>
            </a:r>
            <a:endParaRPr lang="zh-CN" altLang="en-US" sz="2400" b="1" dirty="0">
              <a:latin typeface="Times New Roman" panose="02020603050405020304" pitchFamily="18" charset="0"/>
              <a:cs typeface="Times New Roman" panose="02020603050405020304" pitchFamily="18" charset="0"/>
            </a:endParaRPr>
          </a:p>
        </p:txBody>
      </p:sp>
      <p:sp>
        <p:nvSpPr>
          <p:cNvPr id="26" name="矩形 25"/>
          <p:cNvSpPr/>
          <p:nvPr/>
        </p:nvSpPr>
        <p:spPr>
          <a:xfrm>
            <a:off x="899592"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P</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1691680"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r</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2483768"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o</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3275856"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g</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0" name="矩形 29"/>
          <p:cNvSpPr/>
          <p:nvPr/>
        </p:nvSpPr>
        <p:spPr>
          <a:xfrm>
            <a:off x="4067944"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r</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1" name="矩形 30"/>
          <p:cNvSpPr/>
          <p:nvPr/>
        </p:nvSpPr>
        <p:spPr>
          <a:xfrm>
            <a:off x="4860032"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a</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5652120"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m</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3" name="矩形 32"/>
          <p:cNvSpPr/>
          <p:nvPr/>
        </p:nvSpPr>
        <p:spPr>
          <a:xfrm>
            <a:off x="6444208"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\0</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4" name="矩形 33"/>
          <p:cNvSpPr/>
          <p:nvPr/>
        </p:nvSpPr>
        <p:spPr>
          <a:xfrm>
            <a:off x="7236296"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35" name="矩形 34"/>
          <p:cNvSpPr/>
          <p:nvPr/>
        </p:nvSpPr>
        <p:spPr>
          <a:xfrm>
            <a:off x="8028384" y="3255367"/>
            <a:ext cx="792088" cy="43204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36" name="矩形 35"/>
          <p:cNvSpPr/>
          <p:nvPr/>
        </p:nvSpPr>
        <p:spPr>
          <a:xfrm>
            <a:off x="251520" y="3255367"/>
            <a:ext cx="69762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str1</a:t>
            </a:r>
            <a:endParaRPr lang="zh-CN" altLang="en-US"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1691680" y="1038743"/>
            <a:ext cx="7128792" cy="44604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solidFill>
                  <a:srgbClr val="FFFF00"/>
                </a:solidFill>
                <a:latin typeface="微软雅黑" panose="020B0503020204020204" pitchFamily="34" charset="-122"/>
                <a:ea typeface="微软雅黑" panose="020B0503020204020204" pitchFamily="34" charset="-122"/>
              </a:rPr>
              <a:t>函数的第一个实参必须为</a:t>
            </a:r>
            <a:r>
              <a:rPr lang="zh-CN" altLang="en-US" sz="2400" b="1" dirty="0" smtClean="0">
                <a:solidFill>
                  <a:schemeClr val="bg1"/>
                </a:solidFill>
                <a:latin typeface="微软雅黑" panose="020B0503020204020204" pitchFamily="34" charset="-122"/>
                <a:ea typeface="微软雅黑" panose="020B0503020204020204" pitchFamily="34" charset="-122"/>
              </a:rPr>
              <a:t>字符数组名 </a:t>
            </a:r>
            <a:r>
              <a:rPr lang="en-US" altLang="zh-CN" sz="2400" dirty="0" smtClean="0">
                <a:solidFill>
                  <a:srgbClr val="FFFF00"/>
                </a:solidFill>
                <a:latin typeface="微软雅黑" panose="020B0503020204020204" pitchFamily="34" charset="-122"/>
                <a:ea typeface="微软雅黑" panose="020B0503020204020204" pitchFamily="34" charset="-122"/>
              </a:rPr>
              <a:t>(</a:t>
            </a:r>
            <a:r>
              <a:rPr lang="zh-CN" altLang="en-US" sz="2400" dirty="0" smtClean="0">
                <a:solidFill>
                  <a:srgbClr val="FFFF00"/>
                </a:solidFill>
                <a:latin typeface="微软雅黑" panose="020B0503020204020204" pitchFamily="34" charset="-122"/>
                <a:ea typeface="微软雅黑" panose="020B0503020204020204" pitchFamily="34" charset="-122"/>
              </a:rPr>
              <a:t>或字符指针</a:t>
            </a:r>
            <a:r>
              <a:rPr lang="en-US" altLang="zh-CN" sz="2400" dirty="0" smtClean="0">
                <a:solidFill>
                  <a:srgbClr val="FFFF00"/>
                </a:solidFill>
                <a:latin typeface="微软雅黑" panose="020B0503020204020204" pitchFamily="34" charset="-122"/>
                <a:ea typeface="微软雅黑" panose="020B0503020204020204" pitchFamily="34" charset="-122"/>
              </a:rPr>
              <a:t>)</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30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randombar(horizontal)">
                                      <p:cBhvr>
                                        <p:cTn id="34" dur="500"/>
                                        <p:tgtEl>
                                          <p:spTgt spid="3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randombar(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2" dur="500"/>
                                        <p:tgtEl>
                                          <p:spTgt spid="2">
                                            <p:txEl>
                                              <p:pRg st="5" end="5"/>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5" dur="500"/>
                                        <p:tgtEl>
                                          <p:spTgt spid="2">
                                            <p:txEl>
                                              <p:pRg st="6" end="6"/>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8" dur="500"/>
                                        <p:tgtEl>
                                          <p:spTgt spid="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randombar(horizontal)">
                                      <p:cBhvr>
                                        <p:cTn id="53" dur="500"/>
                                        <p:tgtEl>
                                          <p:spTgt spid="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randombar(horizontal)">
                                      <p:cBhvr>
                                        <p:cTn id="56" dur="500"/>
                                        <p:tgtEl>
                                          <p:spTgt spid="5"/>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randombar(horizontal)">
                                      <p:cBhvr>
                                        <p:cTn id="62" dur="500"/>
                                        <p:tgtEl>
                                          <p:spTgt spid="7"/>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randombar(horizontal)">
                                      <p:cBhvr>
                                        <p:cTn id="65" dur="500"/>
                                        <p:tgtEl>
                                          <p:spTgt spid="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randombar(horizontal)">
                                      <p:cBhvr>
                                        <p:cTn id="68" dur="500"/>
                                        <p:tgtEl>
                                          <p:spTgt spid="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randombar(horizontal)">
                                      <p:cBhvr>
                                        <p:cTn id="71" dur="500"/>
                                        <p:tgtEl>
                                          <p:spTgt spid="10"/>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randombar(horizontal)">
                                      <p:cBhvr>
                                        <p:cTn id="74" dur="500"/>
                                        <p:tgtEl>
                                          <p:spTgt spid="11"/>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randombar(horizontal)">
                                      <p:cBhvr>
                                        <p:cTn id="77" dur="500"/>
                                        <p:tgtEl>
                                          <p:spTgt spid="12"/>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randombar(horizontal)">
                                      <p:cBhvr>
                                        <p:cTn id="80" dur="500"/>
                                        <p:tgtEl>
                                          <p:spTgt spid="13"/>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randombar(horizontal)">
                                      <p:cBhvr>
                                        <p:cTn id="83" dur="500"/>
                                        <p:tgtEl>
                                          <p:spTgt spid="14"/>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randombar(horizontal)">
                                      <p:cBhvr>
                                        <p:cTn id="86" dur="500"/>
                                        <p:tgtEl>
                                          <p:spTgt spid="15"/>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randombar(horizontal)">
                                      <p:cBhvr>
                                        <p:cTn id="89" dur="500"/>
                                        <p:tgtEl>
                                          <p:spTgt spid="16"/>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randombar(horizontal)">
                                      <p:cBhvr>
                                        <p:cTn id="92" dur="500"/>
                                        <p:tgtEl>
                                          <p:spTgt spid="17"/>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randombar(horizontal)">
                                      <p:cBhvr>
                                        <p:cTn id="95" dur="500"/>
                                        <p:tgtEl>
                                          <p:spTgt spid="18"/>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randombar(horizontal)">
                                      <p:cBhvr>
                                        <p:cTn id="98" dur="500"/>
                                        <p:tgtEl>
                                          <p:spTgt spid="19"/>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randombar(horizontal)">
                                      <p:cBhvr>
                                        <p:cTn id="101" dur="500"/>
                                        <p:tgtEl>
                                          <p:spTgt spid="20"/>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randombar(horizontal)">
                                      <p:cBhvr>
                                        <p:cTn id="107" dur="500"/>
                                        <p:tgtEl>
                                          <p:spTgt spid="22"/>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randombar(horizontal)">
                                      <p:cBhvr>
                                        <p:cTn id="110" dur="500"/>
                                        <p:tgtEl>
                                          <p:spTgt spid="23"/>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randombar(horizontal)">
                                      <p:cBhvr>
                                        <p:cTn id="113" dur="500"/>
                                        <p:tgtEl>
                                          <p:spTgt spid="24"/>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randombar(horizontal)">
                                      <p:cBhvr>
                                        <p:cTn id="116" dur="50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randombar(horizontal)">
                                      <p:cBhvr>
                                        <p:cTn id="1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6. </a:t>
            </a:r>
            <a:r>
              <a:rPr lang="zh-CN" altLang="en-US" dirty="0" smtClean="0"/>
              <a:t>排序算法</a:t>
            </a:r>
            <a:endParaRPr lang="zh-CN" altLang="en-US" dirty="0"/>
          </a:p>
        </p:txBody>
      </p:sp>
      <p:sp>
        <p:nvSpPr>
          <p:cNvPr id="4" name="矩形 3"/>
          <p:cNvSpPr/>
          <p:nvPr/>
        </p:nvSpPr>
        <p:spPr>
          <a:xfrm>
            <a:off x="7739440" y="5518564"/>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257939" y="5513633"/>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61897" y="5517232"/>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57261" y="5523409"/>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14941" y="5523410"/>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5819" y="5517232"/>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138014" y="5219014"/>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下箭头 10"/>
          <p:cNvSpPr/>
          <p:nvPr/>
        </p:nvSpPr>
        <p:spPr>
          <a:xfrm>
            <a:off x="3685929" y="5219014"/>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下箭头 11"/>
          <p:cNvSpPr/>
          <p:nvPr/>
        </p:nvSpPr>
        <p:spPr>
          <a:xfrm>
            <a:off x="5177397" y="5222044"/>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3" name="下箭头 12"/>
          <p:cNvSpPr/>
          <p:nvPr/>
        </p:nvSpPr>
        <p:spPr>
          <a:xfrm>
            <a:off x="6688229" y="5225774"/>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4" name="下箭头 13"/>
          <p:cNvSpPr/>
          <p:nvPr/>
        </p:nvSpPr>
        <p:spPr>
          <a:xfrm>
            <a:off x="8147554" y="5225774"/>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 name="下箭头 14"/>
          <p:cNvSpPr/>
          <p:nvPr/>
        </p:nvSpPr>
        <p:spPr>
          <a:xfrm>
            <a:off x="668821" y="5219014"/>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6" name="内容占位符 1"/>
          <p:cNvSpPr>
            <a:spLocks noGrp="1"/>
          </p:cNvSpPr>
          <p:nvPr>
            <p:ph idx="1"/>
          </p:nvPr>
        </p:nvSpPr>
        <p:spPr>
          <a:xfrm>
            <a:off x="323528" y="908720"/>
            <a:ext cx="8496944" cy="5545215"/>
          </a:xfrm>
        </p:spPr>
        <p:txBody>
          <a:bodyPr/>
          <a:lstStyle/>
          <a:p>
            <a:r>
              <a:rPr lang="zh-CN" altLang="en-US" sz="2800" b="1" dirty="0" smtClean="0"/>
              <a:t>排序问题</a:t>
            </a:r>
            <a:r>
              <a:rPr lang="en-US" altLang="zh-CN" sz="2800" b="1" dirty="0" smtClean="0"/>
              <a:t>:</a:t>
            </a:r>
            <a:endParaRPr lang="en-US" altLang="zh-CN" dirty="0" smtClean="0"/>
          </a:p>
          <a:p>
            <a:pPr>
              <a:spcAft>
                <a:spcPts val="600"/>
              </a:spcAft>
            </a:pPr>
            <a:r>
              <a:rPr lang="zh-CN" altLang="en-US" dirty="0" smtClean="0"/>
              <a:t>将</a:t>
            </a:r>
            <a:r>
              <a:rPr lang="en-US" altLang="zh-CN" dirty="0" smtClean="0"/>
              <a:t> </a:t>
            </a:r>
            <a:r>
              <a:rPr lang="en-US" altLang="zh-CN" dirty="0" smtClean="0">
                <a:solidFill>
                  <a:srgbClr val="0000FF"/>
                </a:solidFill>
              </a:rPr>
              <a:t>n</a:t>
            </a:r>
            <a:r>
              <a:rPr lang="en-US" altLang="zh-CN" dirty="0" smtClean="0"/>
              <a:t> </a:t>
            </a:r>
            <a:r>
              <a:rPr lang="zh-CN" altLang="en-US" dirty="0" smtClean="0"/>
              <a:t>个数</a:t>
            </a:r>
            <a:r>
              <a:rPr lang="en-US" altLang="zh-CN" dirty="0" smtClean="0"/>
              <a:t> </a:t>
            </a:r>
            <a:r>
              <a:rPr lang="zh-CN" altLang="en-US" b="1" dirty="0" smtClean="0">
                <a:solidFill>
                  <a:srgbClr val="FF0000"/>
                </a:solidFill>
              </a:rPr>
              <a:t>按着从小到大的顺序进行排列</a:t>
            </a:r>
            <a:r>
              <a:rPr lang="zh-CN" altLang="en-US" dirty="0" smtClean="0"/>
              <a:t>。</a:t>
            </a:r>
            <a:endParaRPr lang="en-US" altLang="zh-CN" dirty="0" smtClean="0"/>
          </a:p>
          <a:p>
            <a:pPr marL="342900" indent="-342900">
              <a:buFont typeface="Wingdings" panose="05000000000000000000" pitchFamily="2" charset="2"/>
              <a:buChar char="Ø"/>
            </a:pPr>
            <a:r>
              <a:rPr lang="zh-CN" altLang="en-US" b="1" dirty="0" smtClean="0"/>
              <a:t>选择排序 </a:t>
            </a:r>
            <a:r>
              <a:rPr lang="en-US" altLang="zh-CN" b="1" dirty="0" smtClean="0"/>
              <a:t>(Selection Sort)</a:t>
            </a:r>
          </a:p>
          <a:p>
            <a:r>
              <a:rPr lang="zh-CN" altLang="en-US" b="1" dirty="0" smtClean="0"/>
              <a:t>原理</a:t>
            </a:r>
            <a:r>
              <a:rPr lang="zh-CN" altLang="en-US" dirty="0" smtClean="0"/>
              <a:t>：</a:t>
            </a:r>
            <a:endParaRPr lang="en-US" altLang="zh-CN" dirty="0" smtClean="0"/>
          </a:p>
          <a:p>
            <a:pPr marL="457200" indent="-457200">
              <a:lnSpc>
                <a:spcPct val="100000"/>
              </a:lnSpc>
              <a:buAutoNum type="arabicPeriod"/>
            </a:pPr>
            <a:r>
              <a:rPr lang="zh-CN" altLang="en-US" dirty="0" smtClean="0"/>
              <a:t>从 </a:t>
            </a:r>
            <a:r>
              <a:rPr lang="en-US" altLang="zh-CN" dirty="0" smtClean="0">
                <a:solidFill>
                  <a:srgbClr val="0000FF"/>
                </a:solidFill>
              </a:rPr>
              <a:t>n</a:t>
            </a:r>
            <a:r>
              <a:rPr lang="zh-CN" altLang="en-US" dirty="0" smtClean="0"/>
              <a:t> 个元素中</a:t>
            </a:r>
            <a:r>
              <a:rPr lang="en-US" altLang="zh-CN" dirty="0" smtClean="0"/>
              <a:t>, </a:t>
            </a:r>
            <a:r>
              <a:rPr lang="zh-CN" altLang="en-US" dirty="0" smtClean="0"/>
              <a:t>通过比较找出</a:t>
            </a:r>
            <a:r>
              <a:rPr lang="en-US" altLang="zh-CN" dirty="0" smtClean="0"/>
              <a:t> </a:t>
            </a:r>
            <a:r>
              <a:rPr lang="zh-CN" altLang="en-US" dirty="0" smtClean="0">
                <a:solidFill>
                  <a:srgbClr val="FF0000"/>
                </a:solidFill>
              </a:rPr>
              <a:t>最小元素</a:t>
            </a:r>
            <a:r>
              <a:rPr lang="en-US" altLang="zh-CN" dirty="0" smtClean="0"/>
              <a:t>, </a:t>
            </a:r>
            <a:r>
              <a:rPr lang="zh-CN" altLang="en-US" dirty="0" smtClean="0"/>
              <a:t>并将其与</a:t>
            </a:r>
            <a:r>
              <a:rPr lang="zh-CN" altLang="en-US" dirty="0" smtClean="0">
                <a:solidFill>
                  <a:srgbClr val="0000FF"/>
                </a:solidFill>
              </a:rPr>
              <a:t>第一个位置</a:t>
            </a:r>
            <a:r>
              <a:rPr lang="zh-CN" altLang="en-US" dirty="0" smtClean="0"/>
              <a:t>上的元素进行交换 </a:t>
            </a:r>
            <a:r>
              <a:rPr lang="en-US" altLang="zh-CN" dirty="0" smtClean="0"/>
              <a:t>(</a:t>
            </a:r>
            <a:r>
              <a:rPr lang="zh-CN" altLang="en-US" dirty="0" smtClean="0">
                <a:solidFill>
                  <a:srgbClr val="0000FF"/>
                </a:solidFill>
              </a:rPr>
              <a:t>置最小元素于第一位置</a:t>
            </a:r>
            <a:r>
              <a:rPr lang="en-US" altLang="zh-CN" dirty="0" smtClean="0"/>
              <a:t>)</a:t>
            </a:r>
            <a:r>
              <a:rPr lang="zh-CN" altLang="en-US" dirty="0" smtClean="0"/>
              <a:t>。</a:t>
            </a:r>
            <a:endParaRPr lang="en-US" altLang="zh-CN" dirty="0" smtClean="0"/>
          </a:p>
          <a:p>
            <a:pPr marL="457200" indent="-457200">
              <a:lnSpc>
                <a:spcPct val="100000"/>
              </a:lnSpc>
              <a:buAutoNum type="arabicPeriod"/>
            </a:pPr>
            <a:r>
              <a:rPr lang="zh-CN" altLang="en-US" dirty="0" smtClean="0"/>
              <a:t>从剩余的 </a:t>
            </a:r>
            <a:r>
              <a:rPr lang="en-US" altLang="zh-CN" dirty="0" smtClean="0">
                <a:solidFill>
                  <a:srgbClr val="0000FF"/>
                </a:solidFill>
              </a:rPr>
              <a:t>n-1</a:t>
            </a:r>
            <a:r>
              <a:rPr lang="zh-CN" altLang="en-US" dirty="0" smtClean="0"/>
              <a:t> 个元素中</a:t>
            </a:r>
            <a:r>
              <a:rPr lang="en-US" altLang="zh-CN" dirty="0" smtClean="0"/>
              <a:t>, </a:t>
            </a:r>
            <a:r>
              <a:rPr lang="zh-CN" altLang="en-US" dirty="0" smtClean="0"/>
              <a:t>找出 </a:t>
            </a:r>
            <a:r>
              <a:rPr lang="zh-CN" altLang="en-US" dirty="0" smtClean="0">
                <a:solidFill>
                  <a:srgbClr val="FF0000"/>
                </a:solidFill>
              </a:rPr>
              <a:t>第二小的元素</a:t>
            </a:r>
            <a:r>
              <a:rPr lang="en-US" altLang="zh-CN" dirty="0" smtClean="0"/>
              <a:t>, </a:t>
            </a:r>
            <a:r>
              <a:rPr lang="zh-CN" altLang="en-US" dirty="0" smtClean="0"/>
              <a:t>并</a:t>
            </a:r>
            <a:r>
              <a:rPr lang="zh-CN" altLang="en-US" dirty="0"/>
              <a:t>将其与</a:t>
            </a:r>
            <a:r>
              <a:rPr lang="zh-CN" altLang="en-US" dirty="0" smtClean="0">
                <a:solidFill>
                  <a:srgbClr val="0000FF"/>
                </a:solidFill>
              </a:rPr>
              <a:t>第二个</a:t>
            </a:r>
            <a:r>
              <a:rPr lang="zh-CN" altLang="en-US" dirty="0">
                <a:solidFill>
                  <a:srgbClr val="0000FF"/>
                </a:solidFill>
              </a:rPr>
              <a:t>位置</a:t>
            </a:r>
            <a:r>
              <a:rPr lang="zh-CN" altLang="en-US" dirty="0"/>
              <a:t>上的元素进行交换 </a:t>
            </a:r>
            <a:r>
              <a:rPr lang="en-US" altLang="zh-CN" dirty="0" smtClean="0"/>
              <a:t>(</a:t>
            </a:r>
            <a:r>
              <a:rPr lang="zh-CN" altLang="en-US" dirty="0" smtClean="0">
                <a:solidFill>
                  <a:srgbClr val="0000FF"/>
                </a:solidFill>
              </a:rPr>
              <a:t>置第二小元素于第二位置</a:t>
            </a:r>
            <a:r>
              <a:rPr lang="en-US" altLang="zh-CN" dirty="0" smtClean="0"/>
              <a:t>)</a:t>
            </a:r>
            <a:r>
              <a:rPr lang="zh-CN" altLang="en-US" dirty="0"/>
              <a:t>。</a:t>
            </a:r>
            <a:endParaRPr lang="zh-CN" altLang="en-US" dirty="0" smtClean="0"/>
          </a:p>
          <a:p>
            <a:pPr marL="457200" indent="-457200">
              <a:lnSpc>
                <a:spcPct val="100000"/>
              </a:lnSpc>
              <a:buAutoNum type="arabicPeriod"/>
            </a:pPr>
            <a:r>
              <a:rPr lang="zh-CN" altLang="en-US" dirty="0" smtClean="0"/>
              <a:t>重复上述过程</a:t>
            </a:r>
            <a:r>
              <a:rPr lang="en-US" altLang="zh-CN" dirty="0" smtClean="0"/>
              <a:t>, </a:t>
            </a:r>
            <a:r>
              <a:rPr lang="zh-CN" altLang="en-US" dirty="0" smtClean="0"/>
              <a:t>直至剩下</a:t>
            </a:r>
            <a:r>
              <a:rPr lang="zh-CN" altLang="en-US" dirty="0" smtClean="0">
                <a:solidFill>
                  <a:srgbClr val="FF0000"/>
                </a:solidFill>
              </a:rPr>
              <a:t>一个元素</a:t>
            </a:r>
            <a:r>
              <a:rPr lang="zh-CN" altLang="en-US" dirty="0" smtClean="0"/>
              <a:t>为止。</a:t>
            </a:r>
            <a:endParaRPr lang="zh-CN" altLang="en-US" dirty="0"/>
          </a:p>
        </p:txBody>
      </p:sp>
      <p:grpSp>
        <p:nvGrpSpPr>
          <p:cNvPr id="17" name="组合 16"/>
          <p:cNvGrpSpPr/>
          <p:nvPr/>
        </p:nvGrpSpPr>
        <p:grpSpPr>
          <a:xfrm>
            <a:off x="277844" y="5560281"/>
            <a:ext cx="1040505" cy="1050575"/>
            <a:chOff x="277844" y="5560281"/>
            <a:chExt cx="1040505" cy="1050575"/>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844" y="5560281"/>
              <a:ext cx="1040505" cy="1050575"/>
            </a:xfrm>
            <a:prstGeom prst="rect">
              <a:avLst/>
            </a:prstGeom>
          </p:spPr>
        </p:pic>
        <p:sp>
          <p:nvSpPr>
            <p:cNvPr id="19" name="文本框 18"/>
            <p:cNvSpPr txBox="1"/>
            <p:nvPr/>
          </p:nvSpPr>
          <p:spPr>
            <a:xfrm>
              <a:off x="572351" y="5785222"/>
              <a:ext cx="414046" cy="646331"/>
            </a:xfrm>
            <a:prstGeom prst="rect">
              <a:avLst/>
            </a:prstGeom>
            <a:noFill/>
          </p:spPr>
          <p:txBody>
            <a:bodyPr wrap="square" rtlCol="0">
              <a:spAutoFit/>
            </a:bodyPr>
            <a:lstStyle/>
            <a:p>
              <a:r>
                <a:rPr lang="en-US" altLang="zh-CN" sz="3600" b="1" dirty="0" smtClean="0">
                  <a:solidFill>
                    <a:schemeClr val="bg1"/>
                  </a:solidFill>
                  <a:latin typeface="Arial" panose="020B0604020202020204" pitchFamily="34" charset="0"/>
                  <a:ea typeface="Adobe Gothic Std B" panose="020B0800000000000000" pitchFamily="34" charset="-128"/>
                  <a:cs typeface="Arial" panose="020B0604020202020204" pitchFamily="34" charset="0"/>
                </a:rPr>
                <a:t>5</a:t>
              </a:r>
              <a:endParaRPr lang="zh-CN" altLang="en-US" sz="3600" b="1" dirty="0">
                <a:solidFill>
                  <a:schemeClr val="bg1"/>
                </a:solidFill>
                <a:latin typeface="Arial" panose="020B0604020202020204" pitchFamily="34" charset="0"/>
                <a:cs typeface="Arial" panose="020B0604020202020204" pitchFamily="34" charset="0"/>
              </a:endParaRPr>
            </a:p>
          </p:txBody>
        </p:sp>
      </p:grpSp>
      <p:grpSp>
        <p:nvGrpSpPr>
          <p:cNvPr id="20" name="组合 19"/>
          <p:cNvGrpSpPr/>
          <p:nvPr/>
        </p:nvGrpSpPr>
        <p:grpSpPr>
          <a:xfrm>
            <a:off x="1757619" y="5568580"/>
            <a:ext cx="1040505" cy="1050575"/>
            <a:chOff x="1757619" y="5568580"/>
            <a:chExt cx="1040505" cy="1050575"/>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7619" y="5568580"/>
              <a:ext cx="1040505" cy="1050575"/>
            </a:xfrm>
            <a:prstGeom prst="rect">
              <a:avLst/>
            </a:prstGeom>
          </p:spPr>
        </p:pic>
        <p:sp>
          <p:nvSpPr>
            <p:cNvPr id="22" name="文本框 21"/>
            <p:cNvSpPr txBox="1"/>
            <p:nvPr/>
          </p:nvSpPr>
          <p:spPr>
            <a:xfrm>
              <a:off x="2071476" y="5774432"/>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3</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23" name="组合 22"/>
          <p:cNvGrpSpPr/>
          <p:nvPr/>
        </p:nvGrpSpPr>
        <p:grpSpPr>
          <a:xfrm>
            <a:off x="3302180" y="5570327"/>
            <a:ext cx="1040505" cy="1050575"/>
            <a:chOff x="3302180" y="5570327"/>
            <a:chExt cx="1040505" cy="1050575"/>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2180" y="5570327"/>
              <a:ext cx="1040505" cy="1050575"/>
            </a:xfrm>
            <a:prstGeom prst="rect">
              <a:avLst/>
            </a:prstGeom>
          </p:spPr>
        </p:pic>
        <p:sp>
          <p:nvSpPr>
            <p:cNvPr id="25" name="文本框 24"/>
            <p:cNvSpPr txBox="1"/>
            <p:nvPr/>
          </p:nvSpPr>
          <p:spPr>
            <a:xfrm>
              <a:off x="3610717" y="5756360"/>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1</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26" name="组合 25"/>
          <p:cNvGrpSpPr/>
          <p:nvPr/>
        </p:nvGrpSpPr>
        <p:grpSpPr>
          <a:xfrm>
            <a:off x="4807633" y="5564727"/>
            <a:ext cx="1040505" cy="1050575"/>
            <a:chOff x="4807633" y="5564727"/>
            <a:chExt cx="1040505" cy="1050575"/>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7633" y="5564727"/>
              <a:ext cx="1040505" cy="1050575"/>
            </a:xfrm>
            <a:prstGeom prst="rect">
              <a:avLst/>
            </a:prstGeom>
          </p:spPr>
        </p:pic>
        <p:sp>
          <p:nvSpPr>
            <p:cNvPr id="28" name="文本框 27"/>
            <p:cNvSpPr txBox="1"/>
            <p:nvPr/>
          </p:nvSpPr>
          <p:spPr>
            <a:xfrm>
              <a:off x="4939483" y="5766847"/>
              <a:ext cx="793571"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10</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29" name="组合 28"/>
          <p:cNvGrpSpPr/>
          <p:nvPr/>
        </p:nvGrpSpPr>
        <p:grpSpPr>
          <a:xfrm>
            <a:off x="6299176" y="5572311"/>
            <a:ext cx="1040505" cy="1050575"/>
            <a:chOff x="6299176" y="5572311"/>
            <a:chExt cx="1040505" cy="1050575"/>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76" y="5572311"/>
              <a:ext cx="1040505" cy="1050575"/>
            </a:xfrm>
            <a:prstGeom prst="rect">
              <a:avLst/>
            </a:prstGeom>
          </p:spPr>
        </p:pic>
        <p:sp>
          <p:nvSpPr>
            <p:cNvPr id="31" name="文本框 30"/>
            <p:cNvSpPr txBox="1"/>
            <p:nvPr/>
          </p:nvSpPr>
          <p:spPr>
            <a:xfrm>
              <a:off x="6622084" y="5746581"/>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2</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32" name="组合 31"/>
          <p:cNvGrpSpPr/>
          <p:nvPr/>
        </p:nvGrpSpPr>
        <p:grpSpPr>
          <a:xfrm>
            <a:off x="7779967" y="5568580"/>
            <a:ext cx="1040505" cy="1050575"/>
            <a:chOff x="7779967" y="5568580"/>
            <a:chExt cx="1040505" cy="1050575"/>
          </a:xfrm>
        </p:grpSpPr>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9967" y="5568580"/>
              <a:ext cx="1040505" cy="1050575"/>
            </a:xfrm>
            <a:prstGeom prst="rect">
              <a:avLst/>
            </a:prstGeom>
          </p:spPr>
        </p:pic>
        <p:sp>
          <p:nvSpPr>
            <p:cNvPr id="34" name="文本框 33"/>
            <p:cNvSpPr txBox="1"/>
            <p:nvPr/>
          </p:nvSpPr>
          <p:spPr>
            <a:xfrm>
              <a:off x="8093196" y="5763620"/>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6</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sp>
        <p:nvSpPr>
          <p:cNvPr id="35" name="矩形 34"/>
          <p:cNvSpPr/>
          <p:nvPr/>
        </p:nvSpPr>
        <p:spPr>
          <a:xfrm>
            <a:off x="245819" y="5517232"/>
            <a:ext cx="1117089" cy="11122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14941" y="5523412"/>
            <a:ext cx="1117089" cy="11122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255210" y="5523411"/>
            <a:ext cx="1117089" cy="11122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761897" y="5517232"/>
            <a:ext cx="1117089" cy="11122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57940" y="5517232"/>
            <a:ext cx="1117089" cy="11122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739440" y="5517232"/>
            <a:ext cx="1117089" cy="111222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382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7" dur="500"/>
                                        <p:tgtEl>
                                          <p:spTgt spid="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par>
                                <p:cTn id="16" presetID="14" presetClass="entr" presetSubtype="1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500"/>
                                        <p:tgtEl>
                                          <p:spTgt spid="23"/>
                                        </p:tgtEl>
                                      </p:cBhvr>
                                    </p:animEffect>
                                  </p:childTnLst>
                                </p:cTn>
                              </p:par>
                              <p:par>
                                <p:cTn id="19" presetID="14" presetClass="entr" presetSubtype="1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randombar(horizontal)">
                                      <p:cBhvr>
                                        <p:cTn id="21" dur="500"/>
                                        <p:tgtEl>
                                          <p:spTgt spid="26"/>
                                        </p:tgtEl>
                                      </p:cBhvr>
                                    </p:animEffect>
                                  </p:childTnLst>
                                </p:cTn>
                              </p:par>
                              <p:par>
                                <p:cTn id="22" presetID="14" presetClass="entr" presetSubtype="1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par>
                                <p:cTn id="25" presetID="14" presetClass="entr" presetSubtype="1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32" dur="500"/>
                                        <p:tgtEl>
                                          <p:spTgt spid="1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animEffect transition="in" filter="randombar(horizontal)">
                                      <p:cBhvr>
                                        <p:cTn id="37" dur="500"/>
                                        <p:tgtEl>
                                          <p:spTgt spid="1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randombar(horizontal)">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xit" presetSubtype="10" fill="hold" grpId="1" nodeType="withEffect">
                                  <p:stCondLst>
                                    <p:cond delay="0"/>
                                  </p:stCondLst>
                                  <p:childTnLst>
                                    <p:animEffect transition="out" filter="randombar(horizontal)">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randombar(horizontal)">
                                      <p:cBhvr>
                                        <p:cTn id="60" dur="500"/>
                                        <p:tgtEl>
                                          <p:spTgt spid="36"/>
                                        </p:tgtEl>
                                      </p:cBhvr>
                                    </p:animEffect>
                                  </p:childTnLst>
                                </p:cTn>
                              </p:par>
                              <p:par>
                                <p:cTn id="61" presetID="14" presetClass="exit" presetSubtype="10" fill="hold" grpId="1" nodeType="withEffect">
                                  <p:stCondLst>
                                    <p:cond delay="0"/>
                                  </p:stCondLst>
                                  <p:childTnLst>
                                    <p:animEffect transition="out" filter="randombar(horizontal)">
                                      <p:cBhvr>
                                        <p:cTn id="62" dur="500"/>
                                        <p:tgtEl>
                                          <p:spTgt spid="35"/>
                                        </p:tgtEl>
                                      </p:cBhvr>
                                    </p:animEffect>
                                    <p:set>
                                      <p:cBhvr>
                                        <p:cTn id="63" dur="1" fill="hold">
                                          <p:stCondLst>
                                            <p:cond delay="499"/>
                                          </p:stCondLst>
                                        </p:cTn>
                                        <p:tgtEl>
                                          <p:spTgt spid="3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randombar(horizontal)">
                                      <p:cBhvr>
                                        <p:cTn id="68" dur="500"/>
                                        <p:tgtEl>
                                          <p:spTgt spid="11"/>
                                        </p:tgtEl>
                                      </p:cBhvr>
                                    </p:animEffect>
                                  </p:childTnLst>
                                </p:cTn>
                              </p:par>
                              <p:par>
                                <p:cTn id="69" presetID="14" presetClass="exit" presetSubtype="10" fill="hold" grpId="1" nodeType="withEffect">
                                  <p:stCondLst>
                                    <p:cond delay="0"/>
                                  </p:stCondLst>
                                  <p:childTnLst>
                                    <p:animEffect transition="out" filter="randombar(horizontal)">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randombar(horizontal)">
                                      <p:cBhvr>
                                        <p:cTn id="76" dur="500"/>
                                        <p:tgtEl>
                                          <p:spTgt spid="37"/>
                                        </p:tgtEl>
                                      </p:cBhvr>
                                    </p:animEffect>
                                  </p:childTnLst>
                                </p:cTn>
                              </p:par>
                              <p:par>
                                <p:cTn id="77" presetID="14" presetClass="exit" presetSubtype="10" fill="hold" grpId="1" nodeType="withEffect">
                                  <p:stCondLst>
                                    <p:cond delay="0"/>
                                  </p:stCondLst>
                                  <p:childTnLst>
                                    <p:animEffect transition="out" filter="randombar(horizontal)">
                                      <p:cBhvr>
                                        <p:cTn id="78" dur="500"/>
                                        <p:tgtEl>
                                          <p:spTgt spid="36"/>
                                        </p:tgtEl>
                                      </p:cBhvr>
                                    </p:animEffect>
                                    <p:set>
                                      <p:cBhvr>
                                        <p:cTn id="79" dur="1" fill="hold">
                                          <p:stCondLst>
                                            <p:cond delay="499"/>
                                          </p:stCondLst>
                                        </p:cTn>
                                        <p:tgtEl>
                                          <p:spTgt spid="3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randombar(horizontal)">
                                      <p:cBhvr>
                                        <p:cTn id="84" dur="500"/>
                                        <p:tgtEl>
                                          <p:spTgt spid="12"/>
                                        </p:tgtEl>
                                      </p:cBhvr>
                                    </p:animEffect>
                                  </p:childTnLst>
                                </p:cTn>
                              </p:par>
                              <p:par>
                                <p:cTn id="85" presetID="14" presetClass="exit" presetSubtype="10" fill="hold" grpId="1" nodeType="withEffect">
                                  <p:stCondLst>
                                    <p:cond delay="0"/>
                                  </p:stCondLst>
                                  <p:childTnLst>
                                    <p:animEffect transition="out" filter="randombar(horizontal)">
                                      <p:cBhvr>
                                        <p:cTn id="86" dur="500"/>
                                        <p:tgtEl>
                                          <p:spTgt spid="11"/>
                                        </p:tgtEl>
                                      </p:cBhvr>
                                    </p:animEffect>
                                    <p:set>
                                      <p:cBhvr>
                                        <p:cTn id="87" dur="1" fill="hold">
                                          <p:stCondLst>
                                            <p:cond delay="499"/>
                                          </p:stCondLst>
                                        </p:cTn>
                                        <p:tgtEl>
                                          <p:spTgt spid="1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randombar(horizontal)">
                                      <p:cBhvr>
                                        <p:cTn id="92" dur="500"/>
                                        <p:tgtEl>
                                          <p:spTgt spid="13"/>
                                        </p:tgtEl>
                                      </p:cBhvr>
                                    </p:animEffect>
                                  </p:childTnLst>
                                </p:cTn>
                              </p:par>
                              <p:par>
                                <p:cTn id="93" presetID="14" presetClass="exit" presetSubtype="10" fill="hold" grpId="1" nodeType="withEffect">
                                  <p:stCondLst>
                                    <p:cond delay="0"/>
                                  </p:stCondLst>
                                  <p:childTnLst>
                                    <p:animEffect transition="out" filter="randombar(horizontal)">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grpId="0" nodeType="click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randombar(horizontal)">
                                      <p:cBhvr>
                                        <p:cTn id="100" dur="500"/>
                                        <p:tgtEl>
                                          <p:spTgt spid="14"/>
                                        </p:tgtEl>
                                      </p:cBhvr>
                                    </p:animEffect>
                                  </p:childTnLst>
                                </p:cTn>
                              </p:par>
                              <p:par>
                                <p:cTn id="101" presetID="14" presetClass="exit" presetSubtype="10" fill="hold" grpId="1" nodeType="withEffect">
                                  <p:stCondLst>
                                    <p:cond delay="0"/>
                                  </p:stCondLst>
                                  <p:childTnLst>
                                    <p:animEffect transition="out" filter="randombar(horizontal)">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4" presetClass="exit" presetSubtype="10" fill="hold" grpId="1" nodeType="clickEffect">
                                  <p:stCondLst>
                                    <p:cond delay="0"/>
                                  </p:stCondLst>
                                  <p:childTnLst>
                                    <p:animEffect transition="out" filter="randombar(horizontal)">
                                      <p:cBhvr>
                                        <p:cTn id="107" dur="500"/>
                                        <p:tgtEl>
                                          <p:spTgt spid="14"/>
                                        </p:tgtEl>
                                      </p:cBhvr>
                                    </p:animEffect>
                                    <p:set>
                                      <p:cBhvr>
                                        <p:cTn id="108" dur="1" fill="hold">
                                          <p:stCondLst>
                                            <p:cond delay="499"/>
                                          </p:stCondLst>
                                        </p:cTn>
                                        <p:tgtEl>
                                          <p:spTgt spid="14"/>
                                        </p:tgtEl>
                                        <p:attrNameLst>
                                          <p:attrName>style.visibility</p:attrName>
                                        </p:attrNameLst>
                                      </p:cBhvr>
                                      <p:to>
                                        <p:strVal val="hidden"/>
                                      </p:to>
                                    </p:set>
                                  </p:childTnLst>
                                </p:cTn>
                              </p:par>
                              <p:par>
                                <p:cTn id="109" presetID="14" presetClass="exit" presetSubtype="10" fill="hold" grpId="1" nodeType="withEffect">
                                  <p:stCondLst>
                                    <p:cond delay="0"/>
                                  </p:stCondLst>
                                  <p:childTnLst>
                                    <p:animEffect transition="out" filter="randombar(horizontal)">
                                      <p:cBhvr>
                                        <p:cTn id="110" dur="500"/>
                                        <p:tgtEl>
                                          <p:spTgt spid="37"/>
                                        </p:tgtEl>
                                      </p:cBhvr>
                                    </p:animEffect>
                                    <p:set>
                                      <p:cBhvr>
                                        <p:cTn id="111" dur="1" fill="hold">
                                          <p:stCondLst>
                                            <p:cond delay="499"/>
                                          </p:stCondLst>
                                        </p:cTn>
                                        <p:tgtEl>
                                          <p:spTgt spid="37"/>
                                        </p:tgtEl>
                                        <p:attrNameLst>
                                          <p:attrName>style.visibility</p:attrName>
                                        </p:attrNameLst>
                                      </p:cBhvr>
                                      <p:to>
                                        <p:strVal val="hidden"/>
                                      </p:to>
                                    </p:set>
                                  </p:childTnLst>
                                </p:cTn>
                              </p:par>
                              <p:par>
                                <p:cTn id="112" presetID="42" presetClass="path" presetSubtype="0" accel="50000" decel="50000" fill="hold" nodeType="withEffect">
                                  <p:stCondLst>
                                    <p:cond delay="0"/>
                                  </p:stCondLst>
                                  <p:childTnLst>
                                    <p:animMotion origin="layout" path="M -0.00469 1.11111E-6 L -0.3323 -0.00046 " pathEditMode="relative" rAng="0" ptsTypes="AA">
                                      <p:cBhvr>
                                        <p:cTn id="113" dur="2000" fill="hold"/>
                                        <p:tgtEl>
                                          <p:spTgt spid="23"/>
                                        </p:tgtEl>
                                        <p:attrNameLst>
                                          <p:attrName>ppt_x</p:attrName>
                                          <p:attrName>ppt_y</p:attrName>
                                        </p:attrNameLst>
                                      </p:cBhvr>
                                      <p:rCtr x="-16389" y="-23"/>
                                    </p:animMotion>
                                  </p:childTnLst>
                                </p:cTn>
                              </p:par>
                              <p:par>
                                <p:cTn id="114" presetID="42" presetClass="path" presetSubtype="0" accel="50000" decel="50000" fill="hold" nodeType="withEffect">
                                  <p:stCondLst>
                                    <p:cond delay="0"/>
                                  </p:stCondLst>
                                  <p:childTnLst>
                                    <p:animMotion origin="layout" path="M 0.0033 1.48148E-6 L 0.32952 0.00162 " pathEditMode="relative" rAng="0" ptsTypes="AA">
                                      <p:cBhvr>
                                        <p:cTn id="115" dur="2000" fill="hold"/>
                                        <p:tgtEl>
                                          <p:spTgt spid="17"/>
                                        </p:tgtEl>
                                        <p:attrNameLst>
                                          <p:attrName>ppt_x</p:attrName>
                                          <p:attrName>ppt_y</p:attrName>
                                        </p:attrNameLst>
                                      </p:cBhvr>
                                      <p:rCtr x="16302" y="69"/>
                                    </p:animMotion>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randombar(horizontal)">
                                      <p:cBhvr>
                                        <p:cTn id="120" dur="500"/>
                                        <p:tgtEl>
                                          <p:spTgt spid="9"/>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nodeType="clickEffect">
                                  <p:stCondLst>
                                    <p:cond delay="0"/>
                                  </p:stCondLst>
                                  <p:childTnLst>
                                    <p:set>
                                      <p:cBhvr>
                                        <p:cTn id="124" dur="1" fill="hold">
                                          <p:stCondLst>
                                            <p:cond delay="0"/>
                                          </p:stCondLst>
                                        </p:cTn>
                                        <p:tgtEl>
                                          <p:spTgt spid="16">
                                            <p:txEl>
                                              <p:pRg st="5" end="5"/>
                                            </p:txEl>
                                          </p:spTgt>
                                        </p:tgtEl>
                                        <p:attrNameLst>
                                          <p:attrName>style.visibility</p:attrName>
                                        </p:attrNameLst>
                                      </p:cBhvr>
                                      <p:to>
                                        <p:strVal val="visible"/>
                                      </p:to>
                                    </p:set>
                                    <p:animEffect transition="in" filter="randombar(horizontal)">
                                      <p:cBhvr>
                                        <p:cTn id="125" dur="500"/>
                                        <p:tgtEl>
                                          <p:spTgt spid="16">
                                            <p:txEl>
                                              <p:pRg st="5" end="5"/>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grpId="2" nodeType="clickEffect">
                                  <p:stCondLst>
                                    <p:cond delay="0"/>
                                  </p:stCondLst>
                                  <p:childTnLst>
                                    <p:set>
                                      <p:cBhvr>
                                        <p:cTn id="129" dur="1" fill="hold">
                                          <p:stCondLst>
                                            <p:cond delay="0"/>
                                          </p:stCondLst>
                                        </p:cTn>
                                        <p:tgtEl>
                                          <p:spTgt spid="10"/>
                                        </p:tgtEl>
                                        <p:attrNameLst>
                                          <p:attrName>style.visibility</p:attrName>
                                        </p:attrNameLst>
                                      </p:cBhvr>
                                      <p:to>
                                        <p:strVal val="visible"/>
                                      </p:to>
                                    </p:set>
                                    <p:animEffect transition="in" filter="randombar(horizontal)">
                                      <p:cBhvr>
                                        <p:cTn id="130" dur="500"/>
                                        <p:tgtEl>
                                          <p:spTgt spid="10"/>
                                        </p:tgtEl>
                                      </p:cBhvr>
                                    </p:animEffect>
                                  </p:childTnLst>
                                </p:cTn>
                              </p:par>
                            </p:childTnLst>
                          </p:cTn>
                        </p:par>
                      </p:childTnLst>
                    </p:cTn>
                  </p:par>
                  <p:par>
                    <p:cTn id="131" fill="hold">
                      <p:stCondLst>
                        <p:cond delay="indefinite"/>
                      </p:stCondLst>
                      <p:childTnLst>
                        <p:par>
                          <p:cTn id="132" fill="hold">
                            <p:stCondLst>
                              <p:cond delay="0"/>
                            </p:stCondLst>
                            <p:childTnLst>
                              <p:par>
                                <p:cTn id="133" presetID="14" presetClass="entr" presetSubtype="10" fill="hold" grpId="2" nodeType="click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randombar(horizontal)">
                                      <p:cBhvr>
                                        <p:cTn id="135" dur="500"/>
                                        <p:tgtEl>
                                          <p:spTgt spid="36"/>
                                        </p:tgtEl>
                                      </p:cBhvr>
                                    </p:animEffect>
                                  </p:childTnLst>
                                </p:cTn>
                              </p:par>
                            </p:childTnLst>
                          </p:cTn>
                        </p:par>
                      </p:childTnLst>
                    </p:cTn>
                  </p:par>
                  <p:par>
                    <p:cTn id="136" fill="hold">
                      <p:stCondLst>
                        <p:cond delay="indefinite"/>
                      </p:stCondLst>
                      <p:childTnLst>
                        <p:par>
                          <p:cTn id="137" fill="hold">
                            <p:stCondLst>
                              <p:cond delay="0"/>
                            </p:stCondLst>
                            <p:childTnLst>
                              <p:par>
                                <p:cTn id="138" presetID="14" presetClass="entr" presetSubtype="10" fill="hold" grpId="2" nodeType="click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randombar(horizontal)">
                                      <p:cBhvr>
                                        <p:cTn id="140" dur="500"/>
                                        <p:tgtEl>
                                          <p:spTgt spid="11"/>
                                        </p:tgtEl>
                                      </p:cBhvr>
                                    </p:animEffect>
                                  </p:childTnLst>
                                </p:cTn>
                              </p:par>
                              <p:par>
                                <p:cTn id="141" presetID="14" presetClass="exit" presetSubtype="10" fill="hold" grpId="3" nodeType="withEffect">
                                  <p:stCondLst>
                                    <p:cond delay="0"/>
                                  </p:stCondLst>
                                  <p:childTnLst>
                                    <p:animEffect transition="out" filter="randombar(horizontal)">
                                      <p:cBhvr>
                                        <p:cTn id="142" dur="500"/>
                                        <p:tgtEl>
                                          <p:spTgt spid="10"/>
                                        </p:tgtEl>
                                      </p:cBhvr>
                                    </p:animEffect>
                                    <p:set>
                                      <p:cBhvr>
                                        <p:cTn id="143" dur="1" fill="hold">
                                          <p:stCondLst>
                                            <p:cond delay="499"/>
                                          </p:stCondLst>
                                        </p:cTn>
                                        <p:tgtEl>
                                          <p:spTgt spid="10"/>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2" nodeType="clickEffect">
                                  <p:stCondLst>
                                    <p:cond delay="0"/>
                                  </p:stCondLst>
                                  <p:childTnLst>
                                    <p:set>
                                      <p:cBhvr>
                                        <p:cTn id="147" dur="1" fill="hold">
                                          <p:stCondLst>
                                            <p:cond delay="0"/>
                                          </p:stCondLst>
                                        </p:cTn>
                                        <p:tgtEl>
                                          <p:spTgt spid="12"/>
                                        </p:tgtEl>
                                        <p:attrNameLst>
                                          <p:attrName>style.visibility</p:attrName>
                                        </p:attrNameLst>
                                      </p:cBhvr>
                                      <p:to>
                                        <p:strVal val="visible"/>
                                      </p:to>
                                    </p:set>
                                    <p:animEffect transition="in" filter="randombar(horizontal)">
                                      <p:cBhvr>
                                        <p:cTn id="148" dur="500"/>
                                        <p:tgtEl>
                                          <p:spTgt spid="12"/>
                                        </p:tgtEl>
                                      </p:cBhvr>
                                    </p:animEffect>
                                  </p:childTnLst>
                                </p:cTn>
                              </p:par>
                              <p:par>
                                <p:cTn id="149" presetID="14" presetClass="exit" presetSubtype="10" fill="hold" grpId="3" nodeType="withEffect">
                                  <p:stCondLst>
                                    <p:cond delay="0"/>
                                  </p:stCondLst>
                                  <p:childTnLst>
                                    <p:animEffect transition="out" filter="randombar(horizontal)">
                                      <p:cBhvr>
                                        <p:cTn id="150" dur="500"/>
                                        <p:tgtEl>
                                          <p:spTgt spid="11"/>
                                        </p:tgtEl>
                                      </p:cBhvr>
                                    </p:animEffect>
                                    <p:set>
                                      <p:cBhvr>
                                        <p:cTn id="151" dur="1" fill="hold">
                                          <p:stCondLst>
                                            <p:cond delay="499"/>
                                          </p:stCondLst>
                                        </p:cTn>
                                        <p:tgtEl>
                                          <p:spTgt spid="11"/>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2"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randombar(horizontal)">
                                      <p:cBhvr>
                                        <p:cTn id="156" dur="500"/>
                                        <p:tgtEl>
                                          <p:spTgt spid="13"/>
                                        </p:tgtEl>
                                      </p:cBhvr>
                                    </p:animEffect>
                                  </p:childTnLst>
                                </p:cTn>
                              </p:par>
                              <p:par>
                                <p:cTn id="157" presetID="14" presetClass="exit" presetSubtype="10" fill="hold" grpId="3" nodeType="withEffect">
                                  <p:stCondLst>
                                    <p:cond delay="0"/>
                                  </p:stCondLst>
                                  <p:childTnLst>
                                    <p:animEffect transition="out" filter="randombar(horizontal)">
                                      <p:cBhvr>
                                        <p:cTn id="158" dur="500"/>
                                        <p:tgtEl>
                                          <p:spTgt spid="12"/>
                                        </p:tgtEl>
                                      </p:cBhvr>
                                    </p:animEffect>
                                    <p:set>
                                      <p:cBhvr>
                                        <p:cTn id="159" dur="1" fill="hold">
                                          <p:stCondLst>
                                            <p:cond delay="499"/>
                                          </p:stCondLst>
                                        </p:cTn>
                                        <p:tgtEl>
                                          <p:spTgt spid="12"/>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grpId="0" nodeType="clickEffect">
                                  <p:stCondLst>
                                    <p:cond delay="0"/>
                                  </p:stCondLst>
                                  <p:childTnLst>
                                    <p:set>
                                      <p:cBhvr>
                                        <p:cTn id="163" dur="1" fill="hold">
                                          <p:stCondLst>
                                            <p:cond delay="0"/>
                                          </p:stCondLst>
                                        </p:cTn>
                                        <p:tgtEl>
                                          <p:spTgt spid="39"/>
                                        </p:tgtEl>
                                        <p:attrNameLst>
                                          <p:attrName>style.visibility</p:attrName>
                                        </p:attrNameLst>
                                      </p:cBhvr>
                                      <p:to>
                                        <p:strVal val="visible"/>
                                      </p:to>
                                    </p:set>
                                    <p:animEffect transition="in" filter="randombar(horizontal)">
                                      <p:cBhvr>
                                        <p:cTn id="164" dur="500"/>
                                        <p:tgtEl>
                                          <p:spTgt spid="39"/>
                                        </p:tgtEl>
                                      </p:cBhvr>
                                    </p:animEffect>
                                  </p:childTnLst>
                                </p:cTn>
                              </p:par>
                              <p:par>
                                <p:cTn id="165" presetID="14" presetClass="exit" presetSubtype="10" fill="hold" grpId="3" nodeType="withEffect">
                                  <p:stCondLst>
                                    <p:cond delay="0"/>
                                  </p:stCondLst>
                                  <p:childTnLst>
                                    <p:animEffect transition="out" filter="randombar(horizontal)">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4" presetClass="entr" presetSubtype="10" fill="hold" grpId="2" nodeType="clickEffect">
                                  <p:stCondLst>
                                    <p:cond delay="0"/>
                                  </p:stCondLst>
                                  <p:childTnLst>
                                    <p:set>
                                      <p:cBhvr>
                                        <p:cTn id="171" dur="1" fill="hold">
                                          <p:stCondLst>
                                            <p:cond delay="0"/>
                                          </p:stCondLst>
                                        </p:cTn>
                                        <p:tgtEl>
                                          <p:spTgt spid="14"/>
                                        </p:tgtEl>
                                        <p:attrNameLst>
                                          <p:attrName>style.visibility</p:attrName>
                                        </p:attrNameLst>
                                      </p:cBhvr>
                                      <p:to>
                                        <p:strVal val="visible"/>
                                      </p:to>
                                    </p:set>
                                    <p:animEffect transition="in" filter="randombar(horizontal)">
                                      <p:cBhvr>
                                        <p:cTn id="172" dur="500"/>
                                        <p:tgtEl>
                                          <p:spTgt spid="14"/>
                                        </p:tgtEl>
                                      </p:cBhvr>
                                    </p:animEffect>
                                  </p:childTnLst>
                                </p:cTn>
                              </p:par>
                              <p:par>
                                <p:cTn id="173" presetID="14" presetClass="exit" presetSubtype="10" fill="hold" grpId="5" nodeType="withEffect">
                                  <p:stCondLst>
                                    <p:cond delay="0"/>
                                  </p:stCondLst>
                                  <p:childTnLst>
                                    <p:animEffect transition="out" filter="randombar(horizontal)">
                                      <p:cBhvr>
                                        <p:cTn id="174" dur="500"/>
                                        <p:tgtEl>
                                          <p:spTgt spid="13"/>
                                        </p:tgtEl>
                                      </p:cBhvr>
                                    </p:animEffect>
                                    <p:set>
                                      <p:cBhvr>
                                        <p:cTn id="175" dur="1" fill="hold">
                                          <p:stCondLst>
                                            <p:cond delay="499"/>
                                          </p:stCondLst>
                                        </p:cTn>
                                        <p:tgtEl>
                                          <p:spTgt spid="13"/>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4" presetClass="exit" presetSubtype="10" fill="hold" grpId="3" nodeType="clickEffect">
                                  <p:stCondLst>
                                    <p:cond delay="0"/>
                                  </p:stCondLst>
                                  <p:childTnLst>
                                    <p:animEffect transition="out" filter="randombar(horizontal)">
                                      <p:cBhvr>
                                        <p:cTn id="179" dur="500"/>
                                        <p:tgtEl>
                                          <p:spTgt spid="13"/>
                                        </p:tgtEl>
                                      </p:cBhvr>
                                    </p:animEffect>
                                    <p:set>
                                      <p:cBhvr>
                                        <p:cTn id="180" dur="1" fill="hold">
                                          <p:stCondLst>
                                            <p:cond delay="499"/>
                                          </p:stCondLst>
                                        </p:cTn>
                                        <p:tgtEl>
                                          <p:spTgt spid="13"/>
                                        </p:tgtEl>
                                        <p:attrNameLst>
                                          <p:attrName>style.visibility</p:attrName>
                                        </p:attrNameLst>
                                      </p:cBhvr>
                                      <p:to>
                                        <p:strVal val="hidden"/>
                                      </p:to>
                                    </p:set>
                                  </p:childTnLst>
                                </p:cTn>
                              </p:par>
                              <p:par>
                                <p:cTn id="181" presetID="14" presetClass="exit" presetSubtype="10" fill="hold" grpId="2" nodeType="withEffect">
                                  <p:stCondLst>
                                    <p:cond delay="0"/>
                                  </p:stCondLst>
                                  <p:childTnLst>
                                    <p:animEffect transition="out" filter="randombar(horizontal)">
                                      <p:cBhvr>
                                        <p:cTn id="182" dur="500"/>
                                        <p:tgtEl>
                                          <p:spTgt spid="39"/>
                                        </p:tgtEl>
                                      </p:cBhvr>
                                    </p:animEffect>
                                    <p:set>
                                      <p:cBhvr>
                                        <p:cTn id="183" dur="1" fill="hold">
                                          <p:stCondLst>
                                            <p:cond delay="499"/>
                                          </p:stCondLst>
                                        </p:cTn>
                                        <p:tgtEl>
                                          <p:spTgt spid="39"/>
                                        </p:tgtEl>
                                        <p:attrNameLst>
                                          <p:attrName>style.visibility</p:attrName>
                                        </p:attrNameLst>
                                      </p:cBhvr>
                                      <p:to>
                                        <p:strVal val="hidden"/>
                                      </p:to>
                                    </p:set>
                                  </p:childTnLst>
                                </p:cTn>
                              </p:par>
                              <p:par>
                                <p:cTn id="184" presetID="42" presetClass="path" presetSubtype="0" accel="50000" decel="50000" fill="hold" nodeType="withEffect">
                                  <p:stCondLst>
                                    <p:cond delay="0"/>
                                  </p:stCondLst>
                                  <p:childTnLst>
                                    <p:animMotion origin="layout" path="M 2.77778E-7 -0.00069 L -0.49757 -0.00139 " pathEditMode="relative" rAng="0" ptsTypes="AA">
                                      <p:cBhvr>
                                        <p:cTn id="185" dur="2000" fill="hold"/>
                                        <p:tgtEl>
                                          <p:spTgt spid="29"/>
                                        </p:tgtEl>
                                        <p:attrNameLst>
                                          <p:attrName>ppt_x</p:attrName>
                                          <p:attrName>ppt_y</p:attrName>
                                        </p:attrNameLst>
                                      </p:cBhvr>
                                      <p:rCtr x="-24878" y="-46"/>
                                    </p:animMotion>
                                  </p:childTnLst>
                                </p:cTn>
                              </p:par>
                              <p:par>
                                <p:cTn id="186" presetID="42" presetClass="path" presetSubtype="0" accel="50000" decel="50000" fill="hold" nodeType="withEffect">
                                  <p:stCondLst>
                                    <p:cond delay="0"/>
                                  </p:stCondLst>
                                  <p:childTnLst>
                                    <p:animMotion origin="layout" path="M -1.94444E-6 2.59259E-6 L 0.49653 -0.00023 " pathEditMode="relative" rAng="0" ptsTypes="AA">
                                      <p:cBhvr>
                                        <p:cTn id="187" dur="2000" fill="hold"/>
                                        <p:tgtEl>
                                          <p:spTgt spid="20"/>
                                        </p:tgtEl>
                                        <p:attrNameLst>
                                          <p:attrName>ppt_x</p:attrName>
                                          <p:attrName>ppt_y</p:attrName>
                                        </p:attrNameLst>
                                      </p:cBhvr>
                                      <p:rCtr x="24740" y="-23"/>
                                    </p:animMotion>
                                  </p:childTnLst>
                                </p:cTn>
                              </p:par>
                              <p:par>
                                <p:cTn id="188" presetID="14" presetClass="exit" presetSubtype="10" fill="hold" grpId="3" nodeType="withEffect">
                                  <p:stCondLst>
                                    <p:cond delay="0"/>
                                  </p:stCondLst>
                                  <p:childTnLst>
                                    <p:animEffect transition="out" filter="randombar(horizontal)">
                                      <p:cBhvr>
                                        <p:cTn id="189" dur="500"/>
                                        <p:tgtEl>
                                          <p:spTgt spid="14"/>
                                        </p:tgtEl>
                                      </p:cBhvr>
                                    </p:animEffect>
                                    <p:set>
                                      <p:cBhvr>
                                        <p:cTn id="190" dur="1" fill="hold">
                                          <p:stCondLst>
                                            <p:cond delay="499"/>
                                          </p:stCondLst>
                                        </p:cTn>
                                        <p:tgtEl>
                                          <p:spTgt spid="14"/>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4" presetClass="entr" presetSubtype="10" fill="hold" grpId="0" nodeType="clickEffect">
                                  <p:stCondLst>
                                    <p:cond delay="0"/>
                                  </p:stCondLst>
                                  <p:childTnLst>
                                    <p:set>
                                      <p:cBhvr>
                                        <p:cTn id="194" dur="1" fill="hold">
                                          <p:stCondLst>
                                            <p:cond delay="0"/>
                                          </p:stCondLst>
                                        </p:cTn>
                                        <p:tgtEl>
                                          <p:spTgt spid="8"/>
                                        </p:tgtEl>
                                        <p:attrNameLst>
                                          <p:attrName>style.visibility</p:attrName>
                                        </p:attrNameLst>
                                      </p:cBhvr>
                                      <p:to>
                                        <p:strVal val="visible"/>
                                      </p:to>
                                    </p:set>
                                    <p:animEffect transition="in" filter="randombar(horizontal)">
                                      <p:cBhvr>
                                        <p:cTn id="195" dur="500"/>
                                        <p:tgtEl>
                                          <p:spTgt spid="8"/>
                                        </p:tgtEl>
                                      </p:cBhvr>
                                    </p:animEffect>
                                  </p:childTnLst>
                                </p:cTn>
                              </p:par>
                            </p:childTnLst>
                          </p:cTn>
                        </p:par>
                      </p:childTnLst>
                    </p:cTn>
                  </p:par>
                  <p:par>
                    <p:cTn id="196" fill="hold">
                      <p:stCondLst>
                        <p:cond delay="indefinite"/>
                      </p:stCondLst>
                      <p:childTnLst>
                        <p:par>
                          <p:cTn id="197" fill="hold">
                            <p:stCondLst>
                              <p:cond delay="0"/>
                            </p:stCondLst>
                            <p:childTnLst>
                              <p:par>
                                <p:cTn id="198" presetID="14" presetClass="entr" presetSubtype="10" fill="hold" nodeType="clickEffect">
                                  <p:stCondLst>
                                    <p:cond delay="0"/>
                                  </p:stCondLst>
                                  <p:childTnLst>
                                    <p:set>
                                      <p:cBhvr>
                                        <p:cTn id="199" dur="1" fill="hold">
                                          <p:stCondLst>
                                            <p:cond delay="0"/>
                                          </p:stCondLst>
                                        </p:cTn>
                                        <p:tgtEl>
                                          <p:spTgt spid="16">
                                            <p:txEl>
                                              <p:pRg st="6" end="6"/>
                                            </p:txEl>
                                          </p:spTgt>
                                        </p:tgtEl>
                                        <p:attrNameLst>
                                          <p:attrName>style.visibility</p:attrName>
                                        </p:attrNameLst>
                                      </p:cBhvr>
                                      <p:to>
                                        <p:strVal val="visible"/>
                                      </p:to>
                                    </p:set>
                                    <p:animEffect transition="in" filter="randombar(horizontal)">
                                      <p:cBhvr>
                                        <p:cTn id="200" dur="500"/>
                                        <p:tgtEl>
                                          <p:spTgt spid="16">
                                            <p:txEl>
                                              <p:pRg st="6" end="6"/>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14" presetClass="entr" presetSubtype="10" fill="hold" grpId="4" nodeType="clickEffect">
                                  <p:stCondLst>
                                    <p:cond delay="0"/>
                                  </p:stCondLst>
                                  <p:childTnLst>
                                    <p:set>
                                      <p:cBhvr>
                                        <p:cTn id="204" dur="1" fill="hold">
                                          <p:stCondLst>
                                            <p:cond delay="0"/>
                                          </p:stCondLst>
                                        </p:cTn>
                                        <p:tgtEl>
                                          <p:spTgt spid="11"/>
                                        </p:tgtEl>
                                        <p:attrNameLst>
                                          <p:attrName>style.visibility</p:attrName>
                                        </p:attrNameLst>
                                      </p:cBhvr>
                                      <p:to>
                                        <p:strVal val="visible"/>
                                      </p:to>
                                    </p:set>
                                    <p:animEffect transition="in" filter="randombar(horizontal)">
                                      <p:cBhvr>
                                        <p:cTn id="205" dur="500"/>
                                        <p:tgtEl>
                                          <p:spTgt spid="11"/>
                                        </p:tgtEl>
                                      </p:cBhvr>
                                    </p:animEffect>
                                  </p:childTnLst>
                                </p:cTn>
                              </p:par>
                            </p:childTnLst>
                          </p:cTn>
                        </p:par>
                      </p:childTnLst>
                    </p:cTn>
                  </p:par>
                  <p:par>
                    <p:cTn id="206" fill="hold">
                      <p:stCondLst>
                        <p:cond delay="indefinite"/>
                      </p:stCondLst>
                      <p:childTnLst>
                        <p:par>
                          <p:cTn id="207" fill="hold">
                            <p:stCondLst>
                              <p:cond delay="0"/>
                            </p:stCondLst>
                            <p:childTnLst>
                              <p:par>
                                <p:cTn id="208" presetID="14" presetClass="entr" presetSubtype="10" fill="hold" grpId="2" nodeType="clickEffect">
                                  <p:stCondLst>
                                    <p:cond delay="0"/>
                                  </p:stCondLst>
                                  <p:childTnLst>
                                    <p:set>
                                      <p:cBhvr>
                                        <p:cTn id="209" dur="1" fill="hold">
                                          <p:stCondLst>
                                            <p:cond delay="0"/>
                                          </p:stCondLst>
                                        </p:cTn>
                                        <p:tgtEl>
                                          <p:spTgt spid="37"/>
                                        </p:tgtEl>
                                        <p:attrNameLst>
                                          <p:attrName>style.visibility</p:attrName>
                                        </p:attrNameLst>
                                      </p:cBhvr>
                                      <p:to>
                                        <p:strVal val="visible"/>
                                      </p:to>
                                    </p:set>
                                    <p:animEffect transition="in" filter="randombar(horizontal)">
                                      <p:cBhvr>
                                        <p:cTn id="210" dur="500"/>
                                        <p:tgtEl>
                                          <p:spTgt spid="37"/>
                                        </p:tgtEl>
                                      </p:cBhvr>
                                    </p:animEffect>
                                  </p:childTnLst>
                                </p:cTn>
                              </p:par>
                            </p:childTnLst>
                          </p:cTn>
                        </p:par>
                      </p:childTnLst>
                    </p:cTn>
                  </p:par>
                  <p:par>
                    <p:cTn id="211" fill="hold">
                      <p:stCondLst>
                        <p:cond delay="indefinite"/>
                      </p:stCondLst>
                      <p:childTnLst>
                        <p:par>
                          <p:cTn id="212" fill="hold">
                            <p:stCondLst>
                              <p:cond delay="0"/>
                            </p:stCondLst>
                            <p:childTnLst>
                              <p:par>
                                <p:cTn id="213" presetID="14" presetClass="entr" presetSubtype="10" fill="hold" grpId="4" nodeType="clickEffect">
                                  <p:stCondLst>
                                    <p:cond delay="0"/>
                                  </p:stCondLst>
                                  <p:childTnLst>
                                    <p:set>
                                      <p:cBhvr>
                                        <p:cTn id="214" dur="1" fill="hold">
                                          <p:stCondLst>
                                            <p:cond delay="0"/>
                                          </p:stCondLst>
                                        </p:cTn>
                                        <p:tgtEl>
                                          <p:spTgt spid="12"/>
                                        </p:tgtEl>
                                        <p:attrNameLst>
                                          <p:attrName>style.visibility</p:attrName>
                                        </p:attrNameLst>
                                      </p:cBhvr>
                                      <p:to>
                                        <p:strVal val="visible"/>
                                      </p:to>
                                    </p:set>
                                    <p:animEffect transition="in" filter="randombar(horizontal)">
                                      <p:cBhvr>
                                        <p:cTn id="215" dur="500"/>
                                        <p:tgtEl>
                                          <p:spTgt spid="12"/>
                                        </p:tgtEl>
                                      </p:cBhvr>
                                    </p:animEffect>
                                  </p:childTnLst>
                                </p:cTn>
                              </p:par>
                              <p:par>
                                <p:cTn id="216" presetID="14" presetClass="exit" presetSubtype="10" fill="hold" grpId="5" nodeType="withEffect">
                                  <p:stCondLst>
                                    <p:cond delay="0"/>
                                  </p:stCondLst>
                                  <p:childTnLst>
                                    <p:animEffect transition="out" filter="randombar(horizontal)">
                                      <p:cBhvr>
                                        <p:cTn id="217" dur="500"/>
                                        <p:tgtEl>
                                          <p:spTgt spid="11"/>
                                        </p:tgtEl>
                                      </p:cBhvr>
                                    </p:animEffect>
                                    <p:set>
                                      <p:cBhvr>
                                        <p:cTn id="218" dur="1" fill="hold">
                                          <p:stCondLst>
                                            <p:cond delay="499"/>
                                          </p:stCondLst>
                                        </p:cTn>
                                        <p:tgtEl>
                                          <p:spTgt spid="11"/>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4" presetClass="entr" presetSubtype="10" fill="hold" grpId="4" nodeType="clickEffect">
                                  <p:stCondLst>
                                    <p:cond delay="0"/>
                                  </p:stCondLst>
                                  <p:childTnLst>
                                    <p:set>
                                      <p:cBhvr>
                                        <p:cTn id="222" dur="1" fill="hold">
                                          <p:stCondLst>
                                            <p:cond delay="0"/>
                                          </p:stCondLst>
                                        </p:cTn>
                                        <p:tgtEl>
                                          <p:spTgt spid="13"/>
                                        </p:tgtEl>
                                        <p:attrNameLst>
                                          <p:attrName>style.visibility</p:attrName>
                                        </p:attrNameLst>
                                      </p:cBhvr>
                                      <p:to>
                                        <p:strVal val="visible"/>
                                      </p:to>
                                    </p:set>
                                    <p:animEffect transition="in" filter="randombar(horizontal)">
                                      <p:cBhvr>
                                        <p:cTn id="223" dur="500"/>
                                        <p:tgtEl>
                                          <p:spTgt spid="13"/>
                                        </p:tgtEl>
                                      </p:cBhvr>
                                    </p:animEffect>
                                  </p:childTnLst>
                                </p:cTn>
                              </p:par>
                              <p:par>
                                <p:cTn id="224" presetID="14" presetClass="exit" presetSubtype="10" fill="hold" grpId="5" nodeType="withEffect">
                                  <p:stCondLst>
                                    <p:cond delay="0"/>
                                  </p:stCondLst>
                                  <p:childTnLst>
                                    <p:animEffect transition="out" filter="randombar(horizontal)">
                                      <p:cBhvr>
                                        <p:cTn id="225" dur="500"/>
                                        <p:tgtEl>
                                          <p:spTgt spid="12"/>
                                        </p:tgtEl>
                                      </p:cBhvr>
                                    </p:animEffect>
                                    <p:set>
                                      <p:cBhvr>
                                        <p:cTn id="226" dur="1" fill="hold">
                                          <p:stCondLst>
                                            <p:cond delay="499"/>
                                          </p:stCondLst>
                                        </p:cTn>
                                        <p:tgtEl>
                                          <p:spTgt spid="12"/>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4" presetClass="entr" presetSubtype="10" fill="hold" grpId="1" nodeType="clickEffect">
                                  <p:stCondLst>
                                    <p:cond delay="0"/>
                                  </p:stCondLst>
                                  <p:childTnLst>
                                    <p:set>
                                      <p:cBhvr>
                                        <p:cTn id="230" dur="1" fill="hold">
                                          <p:stCondLst>
                                            <p:cond delay="0"/>
                                          </p:stCondLst>
                                        </p:cTn>
                                        <p:tgtEl>
                                          <p:spTgt spid="39"/>
                                        </p:tgtEl>
                                        <p:attrNameLst>
                                          <p:attrName>style.visibility</p:attrName>
                                        </p:attrNameLst>
                                      </p:cBhvr>
                                      <p:to>
                                        <p:strVal val="visible"/>
                                      </p:to>
                                    </p:set>
                                    <p:animEffect transition="in" filter="randombar(horizontal)">
                                      <p:cBhvr>
                                        <p:cTn id="231" dur="500"/>
                                        <p:tgtEl>
                                          <p:spTgt spid="39"/>
                                        </p:tgtEl>
                                      </p:cBhvr>
                                    </p:animEffect>
                                  </p:childTnLst>
                                </p:cTn>
                              </p:par>
                              <p:par>
                                <p:cTn id="232" presetID="14" presetClass="exit" presetSubtype="10" fill="hold" grpId="3" nodeType="withEffect">
                                  <p:stCondLst>
                                    <p:cond delay="0"/>
                                  </p:stCondLst>
                                  <p:childTnLst>
                                    <p:animEffect transition="out" filter="randombar(horizontal)">
                                      <p:cBhvr>
                                        <p:cTn id="233" dur="500"/>
                                        <p:tgtEl>
                                          <p:spTgt spid="37"/>
                                        </p:tgtEl>
                                      </p:cBhvr>
                                    </p:animEffect>
                                    <p:set>
                                      <p:cBhvr>
                                        <p:cTn id="234" dur="1" fill="hold">
                                          <p:stCondLst>
                                            <p:cond delay="499"/>
                                          </p:stCondLst>
                                        </p:cTn>
                                        <p:tgtEl>
                                          <p:spTgt spid="37"/>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4" presetClass="entr" presetSubtype="10" fill="hold" grpId="4" nodeType="clickEffect">
                                  <p:stCondLst>
                                    <p:cond delay="0"/>
                                  </p:stCondLst>
                                  <p:childTnLst>
                                    <p:set>
                                      <p:cBhvr>
                                        <p:cTn id="238" dur="1" fill="hold">
                                          <p:stCondLst>
                                            <p:cond delay="0"/>
                                          </p:stCondLst>
                                        </p:cTn>
                                        <p:tgtEl>
                                          <p:spTgt spid="14"/>
                                        </p:tgtEl>
                                        <p:attrNameLst>
                                          <p:attrName>style.visibility</p:attrName>
                                        </p:attrNameLst>
                                      </p:cBhvr>
                                      <p:to>
                                        <p:strVal val="visible"/>
                                      </p:to>
                                    </p:set>
                                    <p:animEffect transition="in" filter="randombar(horizontal)">
                                      <p:cBhvr>
                                        <p:cTn id="239" dur="500"/>
                                        <p:tgtEl>
                                          <p:spTgt spid="14"/>
                                        </p:tgtEl>
                                      </p:cBhvr>
                                    </p:animEffect>
                                  </p:childTnLst>
                                </p:cTn>
                              </p:par>
                              <p:par>
                                <p:cTn id="240" presetID="14" presetClass="exit" presetSubtype="10" fill="hold" grpId="6" nodeType="withEffect">
                                  <p:stCondLst>
                                    <p:cond delay="0"/>
                                  </p:stCondLst>
                                  <p:childTnLst>
                                    <p:animEffect transition="out" filter="randombar(horizontal)">
                                      <p:cBhvr>
                                        <p:cTn id="241" dur="500"/>
                                        <p:tgtEl>
                                          <p:spTgt spid="13"/>
                                        </p:tgtEl>
                                      </p:cBhvr>
                                    </p:animEffect>
                                    <p:set>
                                      <p:cBhvr>
                                        <p:cTn id="242" dur="1" fill="hold">
                                          <p:stCondLst>
                                            <p:cond delay="499"/>
                                          </p:stCondLst>
                                        </p:cTn>
                                        <p:tgtEl>
                                          <p:spTgt spid="13"/>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4" presetClass="exit" presetSubtype="10" fill="hold" grpId="5" nodeType="clickEffect">
                                  <p:stCondLst>
                                    <p:cond delay="0"/>
                                  </p:stCondLst>
                                  <p:childTnLst>
                                    <p:animEffect transition="out" filter="randombar(horizontal)">
                                      <p:cBhvr>
                                        <p:cTn id="246" dur="500"/>
                                        <p:tgtEl>
                                          <p:spTgt spid="14"/>
                                        </p:tgtEl>
                                      </p:cBhvr>
                                    </p:animEffect>
                                    <p:set>
                                      <p:cBhvr>
                                        <p:cTn id="247" dur="1" fill="hold">
                                          <p:stCondLst>
                                            <p:cond delay="499"/>
                                          </p:stCondLst>
                                        </p:cTn>
                                        <p:tgtEl>
                                          <p:spTgt spid="14"/>
                                        </p:tgtEl>
                                        <p:attrNameLst>
                                          <p:attrName>style.visibility</p:attrName>
                                        </p:attrNameLst>
                                      </p:cBhvr>
                                      <p:to>
                                        <p:strVal val="hidden"/>
                                      </p:to>
                                    </p:set>
                                  </p:childTnLst>
                                </p:cTn>
                              </p:par>
                              <p:par>
                                <p:cTn id="248" presetID="14" presetClass="exit" presetSubtype="10" fill="hold" grpId="3" nodeType="withEffect">
                                  <p:stCondLst>
                                    <p:cond delay="0"/>
                                  </p:stCondLst>
                                  <p:childTnLst>
                                    <p:animEffect transition="out" filter="randombar(horizontal)">
                                      <p:cBhvr>
                                        <p:cTn id="249" dur="500"/>
                                        <p:tgtEl>
                                          <p:spTgt spid="39"/>
                                        </p:tgtEl>
                                      </p:cBhvr>
                                    </p:animEffect>
                                    <p:set>
                                      <p:cBhvr>
                                        <p:cTn id="250" dur="1" fill="hold">
                                          <p:stCondLst>
                                            <p:cond delay="499"/>
                                          </p:stCondLst>
                                        </p:cTn>
                                        <p:tgtEl>
                                          <p:spTgt spid="39"/>
                                        </p:tgtEl>
                                        <p:attrNameLst>
                                          <p:attrName>style.visibility</p:attrName>
                                        </p:attrNameLst>
                                      </p:cBhvr>
                                      <p:to>
                                        <p:strVal val="hidden"/>
                                      </p:to>
                                    </p:set>
                                  </p:childTnLst>
                                </p:cTn>
                              </p:par>
                              <p:par>
                                <p:cTn id="251" presetID="42" presetClass="path" presetSubtype="0" accel="50000" decel="50000" fill="hold" nodeType="withEffect">
                                  <p:stCondLst>
                                    <p:cond delay="0"/>
                                  </p:stCondLst>
                                  <p:childTnLst>
                                    <p:animMotion origin="layout" path="M 0.49653 -0.00023 L 0.17049 0.00023 " pathEditMode="relative" rAng="0" ptsTypes="AA">
                                      <p:cBhvr>
                                        <p:cTn id="252" dur="2000" fill="hold"/>
                                        <p:tgtEl>
                                          <p:spTgt spid="20"/>
                                        </p:tgtEl>
                                        <p:attrNameLst>
                                          <p:attrName>ppt_x</p:attrName>
                                          <p:attrName>ppt_y</p:attrName>
                                        </p:attrNameLst>
                                      </p:cBhvr>
                                      <p:rCtr x="-16233" y="23"/>
                                    </p:animMotion>
                                  </p:childTnLst>
                                </p:cTn>
                              </p:par>
                              <p:par>
                                <p:cTn id="253" presetID="42" presetClass="path" presetSubtype="0" accel="50000" decel="50000" fill="hold" nodeType="withEffect">
                                  <p:stCondLst>
                                    <p:cond delay="0"/>
                                  </p:stCondLst>
                                  <p:childTnLst>
                                    <p:animMotion origin="layout" path="M 0.32952 0.00162 L 0.65851 0.00116 " pathEditMode="relative" rAng="0" ptsTypes="AA">
                                      <p:cBhvr>
                                        <p:cTn id="254" dur="2000" fill="hold"/>
                                        <p:tgtEl>
                                          <p:spTgt spid="17"/>
                                        </p:tgtEl>
                                        <p:attrNameLst>
                                          <p:attrName>ppt_x</p:attrName>
                                          <p:attrName>ppt_y</p:attrName>
                                        </p:attrNameLst>
                                      </p:cBhvr>
                                      <p:rCtr x="16372" y="-23"/>
                                    </p:animMotion>
                                  </p:childTnLst>
                                </p:cTn>
                              </p:par>
                            </p:childTnLst>
                          </p:cTn>
                        </p:par>
                      </p:childTnLst>
                    </p:cTn>
                  </p:par>
                  <p:par>
                    <p:cTn id="255" fill="hold">
                      <p:stCondLst>
                        <p:cond delay="indefinite"/>
                      </p:stCondLst>
                      <p:childTnLst>
                        <p:par>
                          <p:cTn id="256" fill="hold">
                            <p:stCondLst>
                              <p:cond delay="0"/>
                            </p:stCondLst>
                            <p:childTnLst>
                              <p:par>
                                <p:cTn id="257" presetID="14" presetClass="entr" presetSubtype="10" fill="hold" grpId="0" nodeType="clickEffect">
                                  <p:stCondLst>
                                    <p:cond delay="0"/>
                                  </p:stCondLst>
                                  <p:childTnLst>
                                    <p:set>
                                      <p:cBhvr>
                                        <p:cTn id="258" dur="1" fill="hold">
                                          <p:stCondLst>
                                            <p:cond delay="0"/>
                                          </p:stCondLst>
                                        </p:cTn>
                                        <p:tgtEl>
                                          <p:spTgt spid="7"/>
                                        </p:tgtEl>
                                        <p:attrNameLst>
                                          <p:attrName>style.visibility</p:attrName>
                                        </p:attrNameLst>
                                      </p:cBhvr>
                                      <p:to>
                                        <p:strVal val="visible"/>
                                      </p:to>
                                    </p:set>
                                    <p:animEffect transition="in" filter="randombar(horizontal)">
                                      <p:cBhvr>
                                        <p:cTn id="259" dur="500"/>
                                        <p:tgtEl>
                                          <p:spTgt spid="7"/>
                                        </p:tgtEl>
                                      </p:cBhvr>
                                    </p:animEffect>
                                  </p:childTnLst>
                                </p:cTn>
                              </p:par>
                            </p:childTnLst>
                          </p:cTn>
                        </p:par>
                      </p:childTnLst>
                    </p:cTn>
                  </p:par>
                  <p:par>
                    <p:cTn id="260" fill="hold">
                      <p:stCondLst>
                        <p:cond delay="indefinite"/>
                      </p:stCondLst>
                      <p:childTnLst>
                        <p:par>
                          <p:cTn id="261" fill="hold">
                            <p:stCondLst>
                              <p:cond delay="0"/>
                            </p:stCondLst>
                            <p:childTnLst>
                              <p:par>
                                <p:cTn id="262" presetID="14" presetClass="entr" presetSubtype="10" fill="hold" grpId="6" nodeType="clickEffect">
                                  <p:stCondLst>
                                    <p:cond delay="0"/>
                                  </p:stCondLst>
                                  <p:childTnLst>
                                    <p:set>
                                      <p:cBhvr>
                                        <p:cTn id="263" dur="1" fill="hold">
                                          <p:stCondLst>
                                            <p:cond delay="0"/>
                                          </p:stCondLst>
                                        </p:cTn>
                                        <p:tgtEl>
                                          <p:spTgt spid="12"/>
                                        </p:tgtEl>
                                        <p:attrNameLst>
                                          <p:attrName>style.visibility</p:attrName>
                                        </p:attrNameLst>
                                      </p:cBhvr>
                                      <p:to>
                                        <p:strVal val="visible"/>
                                      </p:to>
                                    </p:set>
                                    <p:animEffect transition="in" filter="randombar(horizontal)">
                                      <p:cBhvr>
                                        <p:cTn id="264" dur="500"/>
                                        <p:tgtEl>
                                          <p:spTgt spid="12"/>
                                        </p:tgtEl>
                                      </p:cBhvr>
                                    </p:animEffect>
                                  </p:childTnLst>
                                </p:cTn>
                              </p:par>
                            </p:childTnLst>
                          </p:cTn>
                        </p:par>
                      </p:childTnLst>
                    </p:cTn>
                  </p:par>
                  <p:par>
                    <p:cTn id="265" fill="hold">
                      <p:stCondLst>
                        <p:cond delay="indefinite"/>
                      </p:stCondLst>
                      <p:childTnLst>
                        <p:par>
                          <p:cTn id="266" fill="hold">
                            <p:stCondLst>
                              <p:cond delay="0"/>
                            </p:stCondLst>
                            <p:childTnLst>
                              <p:par>
                                <p:cTn id="267" presetID="14" presetClass="entr" presetSubtype="10" fill="hold" grpId="0" nodeType="clickEffect">
                                  <p:stCondLst>
                                    <p:cond delay="0"/>
                                  </p:stCondLst>
                                  <p:childTnLst>
                                    <p:set>
                                      <p:cBhvr>
                                        <p:cTn id="268" dur="1" fill="hold">
                                          <p:stCondLst>
                                            <p:cond delay="0"/>
                                          </p:stCondLst>
                                        </p:cTn>
                                        <p:tgtEl>
                                          <p:spTgt spid="38"/>
                                        </p:tgtEl>
                                        <p:attrNameLst>
                                          <p:attrName>style.visibility</p:attrName>
                                        </p:attrNameLst>
                                      </p:cBhvr>
                                      <p:to>
                                        <p:strVal val="visible"/>
                                      </p:to>
                                    </p:set>
                                    <p:animEffect transition="in" filter="randombar(horizontal)">
                                      <p:cBhvr>
                                        <p:cTn id="269" dur="500"/>
                                        <p:tgtEl>
                                          <p:spTgt spid="38"/>
                                        </p:tgtEl>
                                      </p:cBhvr>
                                    </p:animEffect>
                                  </p:childTnLst>
                                </p:cTn>
                              </p:par>
                            </p:childTnLst>
                          </p:cTn>
                        </p:par>
                      </p:childTnLst>
                    </p:cTn>
                  </p:par>
                  <p:par>
                    <p:cTn id="270" fill="hold">
                      <p:stCondLst>
                        <p:cond delay="indefinite"/>
                      </p:stCondLst>
                      <p:childTnLst>
                        <p:par>
                          <p:cTn id="271" fill="hold">
                            <p:stCondLst>
                              <p:cond delay="0"/>
                            </p:stCondLst>
                            <p:childTnLst>
                              <p:par>
                                <p:cTn id="272" presetID="14" presetClass="entr" presetSubtype="10" fill="hold" grpId="7" nodeType="clickEffect">
                                  <p:stCondLst>
                                    <p:cond delay="0"/>
                                  </p:stCondLst>
                                  <p:childTnLst>
                                    <p:set>
                                      <p:cBhvr>
                                        <p:cTn id="273" dur="1" fill="hold">
                                          <p:stCondLst>
                                            <p:cond delay="0"/>
                                          </p:stCondLst>
                                        </p:cTn>
                                        <p:tgtEl>
                                          <p:spTgt spid="13"/>
                                        </p:tgtEl>
                                        <p:attrNameLst>
                                          <p:attrName>style.visibility</p:attrName>
                                        </p:attrNameLst>
                                      </p:cBhvr>
                                      <p:to>
                                        <p:strVal val="visible"/>
                                      </p:to>
                                    </p:set>
                                    <p:animEffect transition="in" filter="randombar(horizontal)">
                                      <p:cBhvr>
                                        <p:cTn id="274" dur="500"/>
                                        <p:tgtEl>
                                          <p:spTgt spid="13"/>
                                        </p:tgtEl>
                                      </p:cBhvr>
                                    </p:animEffect>
                                  </p:childTnLst>
                                </p:cTn>
                              </p:par>
                              <p:par>
                                <p:cTn id="275" presetID="14" presetClass="exit" presetSubtype="10" fill="hold" grpId="7" nodeType="withEffect">
                                  <p:stCondLst>
                                    <p:cond delay="0"/>
                                  </p:stCondLst>
                                  <p:childTnLst>
                                    <p:animEffect transition="out" filter="randombar(horizontal)">
                                      <p:cBhvr>
                                        <p:cTn id="276" dur="500"/>
                                        <p:tgtEl>
                                          <p:spTgt spid="12"/>
                                        </p:tgtEl>
                                      </p:cBhvr>
                                    </p:animEffect>
                                    <p:set>
                                      <p:cBhvr>
                                        <p:cTn id="277" dur="1" fill="hold">
                                          <p:stCondLst>
                                            <p:cond delay="499"/>
                                          </p:stCondLst>
                                        </p:cTn>
                                        <p:tgtEl>
                                          <p:spTgt spid="12"/>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4" presetClass="entr" presetSubtype="10" fill="hold" grpId="4" nodeType="clickEffect">
                                  <p:stCondLst>
                                    <p:cond delay="0"/>
                                  </p:stCondLst>
                                  <p:childTnLst>
                                    <p:set>
                                      <p:cBhvr>
                                        <p:cTn id="281" dur="1" fill="hold">
                                          <p:stCondLst>
                                            <p:cond delay="0"/>
                                          </p:stCondLst>
                                        </p:cTn>
                                        <p:tgtEl>
                                          <p:spTgt spid="39"/>
                                        </p:tgtEl>
                                        <p:attrNameLst>
                                          <p:attrName>style.visibility</p:attrName>
                                        </p:attrNameLst>
                                      </p:cBhvr>
                                      <p:to>
                                        <p:strVal val="visible"/>
                                      </p:to>
                                    </p:set>
                                    <p:animEffect transition="in" filter="randombar(horizontal)">
                                      <p:cBhvr>
                                        <p:cTn id="282" dur="500"/>
                                        <p:tgtEl>
                                          <p:spTgt spid="39"/>
                                        </p:tgtEl>
                                      </p:cBhvr>
                                    </p:animEffect>
                                  </p:childTnLst>
                                </p:cTn>
                              </p:par>
                              <p:par>
                                <p:cTn id="283" presetID="14" presetClass="exit" presetSubtype="10" fill="hold" grpId="1" nodeType="withEffect">
                                  <p:stCondLst>
                                    <p:cond delay="0"/>
                                  </p:stCondLst>
                                  <p:childTnLst>
                                    <p:animEffect transition="out" filter="randombar(horizontal)">
                                      <p:cBhvr>
                                        <p:cTn id="284" dur="500"/>
                                        <p:tgtEl>
                                          <p:spTgt spid="38"/>
                                        </p:tgtEl>
                                      </p:cBhvr>
                                    </p:animEffect>
                                    <p:set>
                                      <p:cBhvr>
                                        <p:cTn id="285" dur="1" fill="hold">
                                          <p:stCondLst>
                                            <p:cond delay="499"/>
                                          </p:stCondLst>
                                        </p:cTn>
                                        <p:tgtEl>
                                          <p:spTgt spid="38"/>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4" presetClass="entr" presetSubtype="10" fill="hold" grpId="6" nodeType="clickEffect">
                                  <p:stCondLst>
                                    <p:cond delay="0"/>
                                  </p:stCondLst>
                                  <p:childTnLst>
                                    <p:set>
                                      <p:cBhvr>
                                        <p:cTn id="289" dur="1" fill="hold">
                                          <p:stCondLst>
                                            <p:cond delay="0"/>
                                          </p:stCondLst>
                                        </p:cTn>
                                        <p:tgtEl>
                                          <p:spTgt spid="14"/>
                                        </p:tgtEl>
                                        <p:attrNameLst>
                                          <p:attrName>style.visibility</p:attrName>
                                        </p:attrNameLst>
                                      </p:cBhvr>
                                      <p:to>
                                        <p:strVal val="visible"/>
                                      </p:to>
                                    </p:set>
                                    <p:animEffect transition="in" filter="randombar(horizontal)">
                                      <p:cBhvr>
                                        <p:cTn id="290" dur="500"/>
                                        <p:tgtEl>
                                          <p:spTgt spid="14"/>
                                        </p:tgtEl>
                                      </p:cBhvr>
                                    </p:animEffect>
                                  </p:childTnLst>
                                </p:cTn>
                              </p:par>
                              <p:par>
                                <p:cTn id="291" presetID="14" presetClass="exit" presetSubtype="10" fill="hold" grpId="8" nodeType="withEffect">
                                  <p:stCondLst>
                                    <p:cond delay="0"/>
                                  </p:stCondLst>
                                  <p:childTnLst>
                                    <p:animEffect transition="out" filter="randombar(horizontal)">
                                      <p:cBhvr>
                                        <p:cTn id="292" dur="500"/>
                                        <p:tgtEl>
                                          <p:spTgt spid="13"/>
                                        </p:tgtEl>
                                      </p:cBhvr>
                                    </p:animEffect>
                                    <p:set>
                                      <p:cBhvr>
                                        <p:cTn id="293" dur="1" fill="hold">
                                          <p:stCondLst>
                                            <p:cond delay="499"/>
                                          </p:stCondLst>
                                        </p:cTn>
                                        <p:tgtEl>
                                          <p:spTgt spid="13"/>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4" presetClass="exit" presetSubtype="10" fill="hold" grpId="7" nodeType="clickEffect">
                                  <p:stCondLst>
                                    <p:cond delay="0"/>
                                  </p:stCondLst>
                                  <p:childTnLst>
                                    <p:animEffect transition="out" filter="randombar(horizontal)">
                                      <p:cBhvr>
                                        <p:cTn id="297" dur="500"/>
                                        <p:tgtEl>
                                          <p:spTgt spid="14"/>
                                        </p:tgtEl>
                                      </p:cBhvr>
                                    </p:animEffect>
                                    <p:set>
                                      <p:cBhvr>
                                        <p:cTn id="298" dur="1" fill="hold">
                                          <p:stCondLst>
                                            <p:cond delay="499"/>
                                          </p:stCondLst>
                                        </p:cTn>
                                        <p:tgtEl>
                                          <p:spTgt spid="14"/>
                                        </p:tgtEl>
                                        <p:attrNameLst>
                                          <p:attrName>style.visibility</p:attrName>
                                        </p:attrNameLst>
                                      </p:cBhvr>
                                      <p:to>
                                        <p:strVal val="hidden"/>
                                      </p:to>
                                    </p:set>
                                  </p:childTnLst>
                                </p:cTn>
                              </p:par>
                              <p:par>
                                <p:cTn id="299" presetID="14" presetClass="exit" presetSubtype="10" fill="hold" grpId="5" nodeType="withEffect">
                                  <p:stCondLst>
                                    <p:cond delay="0"/>
                                  </p:stCondLst>
                                  <p:childTnLst>
                                    <p:animEffect transition="out" filter="randombar(horizontal)">
                                      <p:cBhvr>
                                        <p:cTn id="300" dur="500"/>
                                        <p:tgtEl>
                                          <p:spTgt spid="39"/>
                                        </p:tgtEl>
                                      </p:cBhvr>
                                    </p:animEffect>
                                    <p:set>
                                      <p:cBhvr>
                                        <p:cTn id="301" dur="1" fill="hold">
                                          <p:stCondLst>
                                            <p:cond delay="499"/>
                                          </p:stCondLst>
                                        </p:cTn>
                                        <p:tgtEl>
                                          <p:spTgt spid="39"/>
                                        </p:tgtEl>
                                        <p:attrNameLst>
                                          <p:attrName>style.visibility</p:attrName>
                                        </p:attrNameLst>
                                      </p:cBhvr>
                                      <p:to>
                                        <p:strVal val="hidden"/>
                                      </p:to>
                                    </p:set>
                                  </p:childTnLst>
                                </p:cTn>
                              </p:par>
                              <p:par>
                                <p:cTn id="302" presetID="42" presetClass="path" presetSubtype="0" accel="50000" decel="50000" fill="hold" nodeType="withEffect">
                                  <p:stCondLst>
                                    <p:cond delay="0"/>
                                  </p:stCondLst>
                                  <p:childTnLst>
                                    <p:animMotion origin="layout" path="M 1.11111E-6 -2.96296E-6 L 0.16302 0.00047 " pathEditMode="relative" rAng="0" ptsTypes="AA">
                                      <p:cBhvr>
                                        <p:cTn id="303" dur="2000" fill="hold"/>
                                        <p:tgtEl>
                                          <p:spTgt spid="26"/>
                                        </p:tgtEl>
                                        <p:attrNameLst>
                                          <p:attrName>ppt_x</p:attrName>
                                          <p:attrName>ppt_y</p:attrName>
                                        </p:attrNameLst>
                                      </p:cBhvr>
                                      <p:rCtr x="8073" y="23"/>
                                    </p:animMotion>
                                  </p:childTnLst>
                                </p:cTn>
                              </p:par>
                              <p:par>
                                <p:cTn id="304" presetID="42" presetClass="path" presetSubtype="0" accel="50000" decel="50000" fill="hold" nodeType="withEffect">
                                  <p:stCondLst>
                                    <p:cond delay="0"/>
                                  </p:stCondLst>
                                  <p:childTnLst>
                                    <p:animMotion origin="layout" path="M 0.65851 0.00116 L 0.49549 0.0007 " pathEditMode="relative" rAng="0" ptsTypes="AA">
                                      <p:cBhvr>
                                        <p:cTn id="305" dur="2000" fill="hold"/>
                                        <p:tgtEl>
                                          <p:spTgt spid="17"/>
                                        </p:tgtEl>
                                        <p:attrNameLst>
                                          <p:attrName>ppt_x</p:attrName>
                                          <p:attrName>ppt_y</p:attrName>
                                        </p:attrNameLst>
                                      </p:cBhvr>
                                      <p:rCtr x="-8351" y="0"/>
                                    </p:animMotion>
                                  </p:childTnLst>
                                </p:cTn>
                              </p:par>
                            </p:childTnLst>
                          </p:cTn>
                        </p:par>
                      </p:childTnLst>
                    </p:cTn>
                  </p:par>
                  <p:par>
                    <p:cTn id="306" fill="hold">
                      <p:stCondLst>
                        <p:cond delay="indefinite"/>
                      </p:stCondLst>
                      <p:childTnLst>
                        <p:par>
                          <p:cTn id="307" fill="hold">
                            <p:stCondLst>
                              <p:cond delay="0"/>
                            </p:stCondLst>
                            <p:childTnLst>
                              <p:par>
                                <p:cTn id="308" presetID="14" presetClass="entr" presetSubtype="10" fill="hold" grpId="0" nodeType="clickEffect">
                                  <p:stCondLst>
                                    <p:cond delay="0"/>
                                  </p:stCondLst>
                                  <p:childTnLst>
                                    <p:set>
                                      <p:cBhvr>
                                        <p:cTn id="309" dur="1" fill="hold">
                                          <p:stCondLst>
                                            <p:cond delay="0"/>
                                          </p:stCondLst>
                                        </p:cTn>
                                        <p:tgtEl>
                                          <p:spTgt spid="6"/>
                                        </p:tgtEl>
                                        <p:attrNameLst>
                                          <p:attrName>style.visibility</p:attrName>
                                        </p:attrNameLst>
                                      </p:cBhvr>
                                      <p:to>
                                        <p:strVal val="visible"/>
                                      </p:to>
                                    </p:set>
                                    <p:animEffect transition="in" filter="randombar(horizontal)">
                                      <p:cBhvr>
                                        <p:cTn id="310" dur="500"/>
                                        <p:tgtEl>
                                          <p:spTgt spid="6"/>
                                        </p:tgtEl>
                                      </p:cBhvr>
                                    </p:animEffect>
                                  </p:childTnLst>
                                </p:cTn>
                              </p:par>
                            </p:childTnLst>
                          </p:cTn>
                        </p:par>
                      </p:childTnLst>
                    </p:cTn>
                  </p:par>
                  <p:par>
                    <p:cTn id="311" fill="hold">
                      <p:stCondLst>
                        <p:cond delay="indefinite"/>
                      </p:stCondLst>
                      <p:childTnLst>
                        <p:par>
                          <p:cTn id="312" fill="hold">
                            <p:stCondLst>
                              <p:cond delay="0"/>
                            </p:stCondLst>
                            <p:childTnLst>
                              <p:par>
                                <p:cTn id="313" presetID="14" presetClass="entr" presetSubtype="10" fill="hold" grpId="9" nodeType="clickEffect">
                                  <p:stCondLst>
                                    <p:cond delay="0"/>
                                  </p:stCondLst>
                                  <p:childTnLst>
                                    <p:set>
                                      <p:cBhvr>
                                        <p:cTn id="314" dur="1" fill="hold">
                                          <p:stCondLst>
                                            <p:cond delay="0"/>
                                          </p:stCondLst>
                                        </p:cTn>
                                        <p:tgtEl>
                                          <p:spTgt spid="13"/>
                                        </p:tgtEl>
                                        <p:attrNameLst>
                                          <p:attrName>style.visibility</p:attrName>
                                        </p:attrNameLst>
                                      </p:cBhvr>
                                      <p:to>
                                        <p:strVal val="visible"/>
                                      </p:to>
                                    </p:set>
                                    <p:animEffect transition="in" filter="randombar(horizontal)">
                                      <p:cBhvr>
                                        <p:cTn id="315" dur="500"/>
                                        <p:tgtEl>
                                          <p:spTgt spid="13"/>
                                        </p:tgtEl>
                                      </p:cBhvr>
                                    </p:animEffect>
                                  </p:childTnLst>
                                </p:cTn>
                              </p:par>
                            </p:childTnLst>
                          </p:cTn>
                        </p:par>
                      </p:childTnLst>
                    </p:cTn>
                  </p:par>
                  <p:par>
                    <p:cTn id="316" fill="hold">
                      <p:stCondLst>
                        <p:cond delay="indefinite"/>
                      </p:stCondLst>
                      <p:childTnLst>
                        <p:par>
                          <p:cTn id="317" fill="hold">
                            <p:stCondLst>
                              <p:cond delay="0"/>
                            </p:stCondLst>
                            <p:childTnLst>
                              <p:par>
                                <p:cTn id="318" presetID="14" presetClass="entr" presetSubtype="10" fill="hold" grpId="6" nodeType="clickEffect">
                                  <p:stCondLst>
                                    <p:cond delay="0"/>
                                  </p:stCondLst>
                                  <p:childTnLst>
                                    <p:set>
                                      <p:cBhvr>
                                        <p:cTn id="319" dur="1" fill="hold">
                                          <p:stCondLst>
                                            <p:cond delay="0"/>
                                          </p:stCondLst>
                                        </p:cTn>
                                        <p:tgtEl>
                                          <p:spTgt spid="39"/>
                                        </p:tgtEl>
                                        <p:attrNameLst>
                                          <p:attrName>style.visibility</p:attrName>
                                        </p:attrNameLst>
                                      </p:cBhvr>
                                      <p:to>
                                        <p:strVal val="visible"/>
                                      </p:to>
                                    </p:set>
                                    <p:animEffect transition="in" filter="randombar(horizontal)">
                                      <p:cBhvr>
                                        <p:cTn id="320" dur="500"/>
                                        <p:tgtEl>
                                          <p:spTgt spid="39"/>
                                        </p:tgtEl>
                                      </p:cBhvr>
                                    </p:animEffect>
                                  </p:childTnLst>
                                </p:cTn>
                              </p:par>
                            </p:childTnLst>
                          </p:cTn>
                        </p:par>
                      </p:childTnLst>
                    </p:cTn>
                  </p:par>
                  <p:par>
                    <p:cTn id="321" fill="hold">
                      <p:stCondLst>
                        <p:cond delay="indefinite"/>
                      </p:stCondLst>
                      <p:childTnLst>
                        <p:par>
                          <p:cTn id="322" fill="hold">
                            <p:stCondLst>
                              <p:cond delay="0"/>
                            </p:stCondLst>
                            <p:childTnLst>
                              <p:par>
                                <p:cTn id="323" presetID="14" presetClass="entr" presetSubtype="10" fill="hold" grpId="8" nodeType="clickEffect">
                                  <p:stCondLst>
                                    <p:cond delay="0"/>
                                  </p:stCondLst>
                                  <p:childTnLst>
                                    <p:set>
                                      <p:cBhvr>
                                        <p:cTn id="324" dur="1" fill="hold">
                                          <p:stCondLst>
                                            <p:cond delay="0"/>
                                          </p:stCondLst>
                                        </p:cTn>
                                        <p:tgtEl>
                                          <p:spTgt spid="14"/>
                                        </p:tgtEl>
                                        <p:attrNameLst>
                                          <p:attrName>style.visibility</p:attrName>
                                        </p:attrNameLst>
                                      </p:cBhvr>
                                      <p:to>
                                        <p:strVal val="visible"/>
                                      </p:to>
                                    </p:set>
                                    <p:animEffect transition="in" filter="randombar(horizontal)">
                                      <p:cBhvr>
                                        <p:cTn id="325" dur="500"/>
                                        <p:tgtEl>
                                          <p:spTgt spid="14"/>
                                        </p:tgtEl>
                                      </p:cBhvr>
                                    </p:animEffect>
                                  </p:childTnLst>
                                </p:cTn>
                              </p:par>
                              <p:par>
                                <p:cTn id="326" presetID="14" presetClass="exit" presetSubtype="10" fill="hold" grpId="10" nodeType="withEffect">
                                  <p:stCondLst>
                                    <p:cond delay="0"/>
                                  </p:stCondLst>
                                  <p:childTnLst>
                                    <p:animEffect transition="out" filter="randombar(horizontal)">
                                      <p:cBhvr>
                                        <p:cTn id="327" dur="500"/>
                                        <p:tgtEl>
                                          <p:spTgt spid="13"/>
                                        </p:tgtEl>
                                      </p:cBhvr>
                                    </p:animEffect>
                                    <p:set>
                                      <p:cBhvr>
                                        <p:cTn id="328" dur="1" fill="hold">
                                          <p:stCondLst>
                                            <p:cond delay="499"/>
                                          </p:stCondLst>
                                        </p:cTn>
                                        <p:tgtEl>
                                          <p:spTgt spid="13"/>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4" presetClass="entr" presetSubtype="10" fill="hold" grpId="0" nodeType="clickEffect">
                                  <p:stCondLst>
                                    <p:cond delay="0"/>
                                  </p:stCondLst>
                                  <p:childTnLst>
                                    <p:set>
                                      <p:cBhvr>
                                        <p:cTn id="332" dur="1" fill="hold">
                                          <p:stCondLst>
                                            <p:cond delay="0"/>
                                          </p:stCondLst>
                                        </p:cTn>
                                        <p:tgtEl>
                                          <p:spTgt spid="40"/>
                                        </p:tgtEl>
                                        <p:attrNameLst>
                                          <p:attrName>style.visibility</p:attrName>
                                        </p:attrNameLst>
                                      </p:cBhvr>
                                      <p:to>
                                        <p:strVal val="visible"/>
                                      </p:to>
                                    </p:set>
                                    <p:animEffect transition="in" filter="randombar(horizontal)">
                                      <p:cBhvr>
                                        <p:cTn id="333" dur="500"/>
                                        <p:tgtEl>
                                          <p:spTgt spid="40"/>
                                        </p:tgtEl>
                                      </p:cBhvr>
                                    </p:animEffect>
                                  </p:childTnLst>
                                </p:cTn>
                              </p:par>
                              <p:par>
                                <p:cTn id="334" presetID="14" presetClass="exit" presetSubtype="10" fill="hold" grpId="7" nodeType="withEffect">
                                  <p:stCondLst>
                                    <p:cond delay="0"/>
                                  </p:stCondLst>
                                  <p:childTnLst>
                                    <p:animEffect transition="out" filter="randombar(horizontal)">
                                      <p:cBhvr>
                                        <p:cTn id="335" dur="500"/>
                                        <p:tgtEl>
                                          <p:spTgt spid="39"/>
                                        </p:tgtEl>
                                      </p:cBhvr>
                                    </p:animEffect>
                                    <p:set>
                                      <p:cBhvr>
                                        <p:cTn id="336" dur="1" fill="hold">
                                          <p:stCondLst>
                                            <p:cond delay="499"/>
                                          </p:stCondLst>
                                        </p:cTn>
                                        <p:tgtEl>
                                          <p:spTgt spid="39"/>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4" presetClass="exit" presetSubtype="10" fill="hold" grpId="9" nodeType="clickEffect">
                                  <p:stCondLst>
                                    <p:cond delay="0"/>
                                  </p:stCondLst>
                                  <p:childTnLst>
                                    <p:animEffect transition="out" filter="randombar(horizontal)">
                                      <p:cBhvr>
                                        <p:cTn id="340" dur="500"/>
                                        <p:tgtEl>
                                          <p:spTgt spid="14"/>
                                        </p:tgtEl>
                                      </p:cBhvr>
                                    </p:animEffect>
                                    <p:set>
                                      <p:cBhvr>
                                        <p:cTn id="341" dur="1" fill="hold">
                                          <p:stCondLst>
                                            <p:cond delay="499"/>
                                          </p:stCondLst>
                                        </p:cTn>
                                        <p:tgtEl>
                                          <p:spTgt spid="14"/>
                                        </p:tgtEl>
                                        <p:attrNameLst>
                                          <p:attrName>style.visibility</p:attrName>
                                        </p:attrNameLst>
                                      </p:cBhvr>
                                      <p:to>
                                        <p:strVal val="hidden"/>
                                      </p:to>
                                    </p:set>
                                  </p:childTnLst>
                                </p:cTn>
                              </p:par>
                              <p:par>
                                <p:cTn id="342" presetID="14" presetClass="exit" presetSubtype="10" fill="hold" grpId="1" nodeType="withEffect">
                                  <p:stCondLst>
                                    <p:cond delay="0"/>
                                  </p:stCondLst>
                                  <p:childTnLst>
                                    <p:animEffect transition="out" filter="randombar(horizontal)">
                                      <p:cBhvr>
                                        <p:cTn id="343" dur="500"/>
                                        <p:tgtEl>
                                          <p:spTgt spid="40"/>
                                        </p:tgtEl>
                                      </p:cBhvr>
                                    </p:animEffect>
                                    <p:set>
                                      <p:cBhvr>
                                        <p:cTn id="344" dur="1" fill="hold">
                                          <p:stCondLst>
                                            <p:cond delay="499"/>
                                          </p:stCondLst>
                                        </p:cTn>
                                        <p:tgtEl>
                                          <p:spTgt spid="40"/>
                                        </p:tgtEl>
                                        <p:attrNameLst>
                                          <p:attrName>style.visibility</p:attrName>
                                        </p:attrNameLst>
                                      </p:cBhvr>
                                      <p:to>
                                        <p:strVal val="hidden"/>
                                      </p:to>
                                    </p:set>
                                  </p:childTnLst>
                                </p:cTn>
                              </p:par>
                              <p:par>
                                <p:cTn id="345" presetID="42" presetClass="path" presetSubtype="0" accel="50000" decel="50000" fill="hold" nodeType="withEffect">
                                  <p:stCondLst>
                                    <p:cond delay="0"/>
                                  </p:stCondLst>
                                  <p:childTnLst>
                                    <p:animMotion origin="layout" path="M 1.11111E-6 2.59259E-6 L -0.16198 -0.00023 " pathEditMode="relative" rAng="0" ptsTypes="AA">
                                      <p:cBhvr>
                                        <p:cTn id="346" dur="2000" fill="hold"/>
                                        <p:tgtEl>
                                          <p:spTgt spid="32"/>
                                        </p:tgtEl>
                                        <p:attrNameLst>
                                          <p:attrName>ppt_x</p:attrName>
                                          <p:attrName>ppt_y</p:attrName>
                                        </p:attrNameLst>
                                      </p:cBhvr>
                                      <p:rCtr x="-8177" y="-23"/>
                                    </p:animMotion>
                                  </p:childTnLst>
                                </p:cTn>
                              </p:par>
                              <p:par>
                                <p:cTn id="347" presetID="42" presetClass="path" presetSubtype="0" accel="50000" decel="50000" fill="hold" nodeType="withEffect">
                                  <p:stCondLst>
                                    <p:cond delay="0"/>
                                  </p:stCondLst>
                                  <p:childTnLst>
                                    <p:animMotion origin="layout" path="M 0.16302 0.00047 L 0.325 0.0007 " pathEditMode="relative" rAng="0" ptsTypes="AA">
                                      <p:cBhvr>
                                        <p:cTn id="348" dur="2000" fill="hold"/>
                                        <p:tgtEl>
                                          <p:spTgt spid="26"/>
                                        </p:tgtEl>
                                        <p:attrNameLst>
                                          <p:attrName>ppt_x</p:attrName>
                                          <p:attrName>ppt_y</p:attrName>
                                        </p:attrNameLst>
                                      </p:cBhvr>
                                      <p:rCtr x="8194" y="0"/>
                                    </p:animMotion>
                                  </p:childTnLst>
                                </p:cTn>
                              </p:par>
                            </p:childTnLst>
                          </p:cTn>
                        </p:par>
                      </p:childTnLst>
                    </p:cTn>
                  </p:par>
                  <p:par>
                    <p:cTn id="349" fill="hold">
                      <p:stCondLst>
                        <p:cond delay="indefinite"/>
                      </p:stCondLst>
                      <p:childTnLst>
                        <p:par>
                          <p:cTn id="350" fill="hold">
                            <p:stCondLst>
                              <p:cond delay="0"/>
                            </p:stCondLst>
                            <p:childTnLst>
                              <p:par>
                                <p:cTn id="351" presetID="14" presetClass="entr" presetSubtype="10" fill="hold" grpId="0" nodeType="clickEffect">
                                  <p:stCondLst>
                                    <p:cond delay="0"/>
                                  </p:stCondLst>
                                  <p:childTnLst>
                                    <p:set>
                                      <p:cBhvr>
                                        <p:cTn id="352" dur="1" fill="hold">
                                          <p:stCondLst>
                                            <p:cond delay="0"/>
                                          </p:stCondLst>
                                        </p:cTn>
                                        <p:tgtEl>
                                          <p:spTgt spid="5"/>
                                        </p:tgtEl>
                                        <p:attrNameLst>
                                          <p:attrName>style.visibility</p:attrName>
                                        </p:attrNameLst>
                                      </p:cBhvr>
                                      <p:to>
                                        <p:strVal val="visible"/>
                                      </p:to>
                                    </p:set>
                                    <p:animEffect transition="in" filter="randombar(horizontal)">
                                      <p:cBhvr>
                                        <p:cTn id="353" dur="500"/>
                                        <p:tgtEl>
                                          <p:spTgt spid="5"/>
                                        </p:tgtEl>
                                      </p:cBhvr>
                                    </p:animEffect>
                                  </p:childTnLst>
                                </p:cTn>
                              </p:par>
                            </p:childTnLst>
                          </p:cTn>
                        </p:par>
                      </p:childTnLst>
                    </p:cTn>
                  </p:par>
                  <p:par>
                    <p:cTn id="354" fill="hold">
                      <p:stCondLst>
                        <p:cond delay="indefinite"/>
                      </p:stCondLst>
                      <p:childTnLst>
                        <p:par>
                          <p:cTn id="355" fill="hold">
                            <p:stCondLst>
                              <p:cond delay="0"/>
                            </p:stCondLst>
                            <p:childTnLst>
                              <p:par>
                                <p:cTn id="356" presetID="14" presetClass="entr" presetSubtype="10" fill="hold" grpId="0" nodeType="clickEffect">
                                  <p:stCondLst>
                                    <p:cond delay="0"/>
                                  </p:stCondLst>
                                  <p:childTnLst>
                                    <p:set>
                                      <p:cBhvr>
                                        <p:cTn id="357" dur="1" fill="hold">
                                          <p:stCondLst>
                                            <p:cond delay="0"/>
                                          </p:stCondLst>
                                        </p:cTn>
                                        <p:tgtEl>
                                          <p:spTgt spid="4"/>
                                        </p:tgtEl>
                                        <p:attrNameLst>
                                          <p:attrName>style.visibility</p:attrName>
                                        </p:attrNameLst>
                                      </p:cBhvr>
                                      <p:to>
                                        <p:strVal val="visible"/>
                                      </p:to>
                                    </p:set>
                                    <p:animEffect transition="in" filter="randombar(horizontal)">
                                      <p:cBhvr>
                                        <p:cTn id="3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0" grpId="1" animBg="1"/>
      <p:bldP spid="10" grpId="2" animBg="1"/>
      <p:bldP spid="10" grpId="3" animBg="1"/>
      <p:bldP spid="11" grpId="0" animBg="1"/>
      <p:bldP spid="11" grpId="1" animBg="1"/>
      <p:bldP spid="11" grpId="2" animBg="1"/>
      <p:bldP spid="11" grpId="3" animBg="1"/>
      <p:bldP spid="11" grpId="4" animBg="1"/>
      <p:bldP spid="11" grpId="5" animBg="1"/>
      <p:bldP spid="12" grpId="0" animBg="1"/>
      <p:bldP spid="12" grpId="1" animBg="1"/>
      <p:bldP spid="12" grpId="2" animBg="1"/>
      <p:bldP spid="12" grpId="3" animBg="1"/>
      <p:bldP spid="12" grpId="4" animBg="1"/>
      <p:bldP spid="12" grpId="5" animBg="1"/>
      <p:bldP spid="12" grpId="6" animBg="1"/>
      <p:bldP spid="12" grpId="7" animBg="1"/>
      <p:bldP spid="13" grpId="0" animBg="1"/>
      <p:bldP spid="13" grpId="1" animBg="1"/>
      <p:bldP spid="13" grpId="2" animBg="1"/>
      <p:bldP spid="13" grpId="3" animBg="1"/>
      <p:bldP spid="13" grpId="4" animBg="1"/>
      <p:bldP spid="13" grpId="5" animBg="1"/>
      <p:bldP spid="13" grpId="6" animBg="1"/>
      <p:bldP spid="13" grpId="7" animBg="1"/>
      <p:bldP spid="13" grpId="8" animBg="1"/>
      <p:bldP spid="13" grpId="9" animBg="1"/>
      <p:bldP spid="13" grpId="10" animBg="1"/>
      <p:bldP spid="14" grpId="0" animBg="1"/>
      <p:bldP spid="14" grpId="1" animBg="1"/>
      <p:bldP spid="14" grpId="2" animBg="1"/>
      <p:bldP spid="14" grpId="3" animBg="1"/>
      <p:bldP spid="14" grpId="4" animBg="1"/>
      <p:bldP spid="14" grpId="5" animBg="1"/>
      <p:bldP spid="14" grpId="6" animBg="1"/>
      <p:bldP spid="14" grpId="7" animBg="1"/>
      <p:bldP spid="14" grpId="8" animBg="1"/>
      <p:bldP spid="14" grpId="9" animBg="1"/>
      <p:bldP spid="15" grpId="0" animBg="1"/>
      <p:bldP spid="15" grpId="1" animBg="1"/>
      <p:bldP spid="35" grpId="0" animBg="1"/>
      <p:bldP spid="35" grpId="1" animBg="1"/>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9" grpId="0" animBg="1"/>
      <p:bldP spid="39" grpId="1" animBg="1"/>
      <p:bldP spid="39" grpId="2" animBg="1"/>
      <p:bldP spid="39" grpId="3" animBg="1"/>
      <p:bldP spid="39" grpId="4" animBg="1"/>
      <p:bldP spid="39" grpId="5" animBg="1"/>
      <p:bldP spid="39" grpId="6" animBg="1"/>
      <p:bldP spid="39" grpId="7" animBg="1"/>
      <p:bldP spid="40" grpId="0" animBg="1"/>
      <p:bldP spid="40"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smtClean="0"/>
              <a:t>算法分析</a:t>
            </a:r>
            <a:r>
              <a:rPr lang="en-US" altLang="zh-CN" sz="2800" b="1" dirty="0" smtClean="0"/>
              <a:t>:</a:t>
            </a:r>
          </a:p>
          <a:p>
            <a:pPr marL="457200" indent="-457200">
              <a:buAutoNum type="arabicPeriod"/>
            </a:pPr>
            <a:r>
              <a:rPr lang="zh-CN" altLang="en-US" dirty="0" smtClean="0"/>
              <a:t>待排序的 </a:t>
            </a:r>
            <a:r>
              <a:rPr lang="en-US" altLang="zh-CN" dirty="0" smtClean="0">
                <a:solidFill>
                  <a:srgbClr val="0000FF"/>
                </a:solidFill>
              </a:rPr>
              <a:t>n</a:t>
            </a:r>
            <a:r>
              <a:rPr lang="en-US" altLang="zh-CN" dirty="0" smtClean="0"/>
              <a:t> </a:t>
            </a:r>
            <a:r>
              <a:rPr lang="zh-CN" altLang="en-US" dirty="0" smtClean="0"/>
              <a:t>个数可以用一个维度为</a:t>
            </a:r>
            <a:r>
              <a:rPr lang="en-US" altLang="zh-CN" dirty="0" smtClean="0"/>
              <a:t> </a:t>
            </a:r>
            <a:r>
              <a:rPr lang="en-US" altLang="zh-CN" dirty="0" smtClean="0">
                <a:solidFill>
                  <a:srgbClr val="0000FF"/>
                </a:solidFill>
              </a:rPr>
              <a:t>n</a:t>
            </a:r>
            <a:r>
              <a:rPr lang="en-US" altLang="zh-CN" dirty="0" smtClean="0"/>
              <a:t>  </a:t>
            </a:r>
            <a:r>
              <a:rPr lang="zh-CN" altLang="en-US" dirty="0" smtClean="0"/>
              <a:t>的一维数组进行存储。</a:t>
            </a:r>
            <a:endParaRPr lang="en-US" altLang="zh-CN" dirty="0" smtClean="0"/>
          </a:p>
          <a:p>
            <a:pPr indent="450850">
              <a:spcAft>
                <a:spcPts val="600"/>
              </a:spcAft>
            </a:pPr>
            <a:r>
              <a:rPr lang="zh-CN" altLang="en-US" dirty="0" smtClean="0"/>
              <a:t>例如</a:t>
            </a:r>
            <a:r>
              <a:rPr lang="en-US" altLang="zh-CN" dirty="0" smtClean="0"/>
              <a:t>:  </a:t>
            </a:r>
            <a:r>
              <a:rPr lang="en-US" altLang="zh-CN" dirty="0" err="1" smtClean="0">
                <a:solidFill>
                  <a:srgbClr val="0000FF"/>
                </a:solidFill>
              </a:rPr>
              <a:t>int</a:t>
            </a:r>
            <a:r>
              <a:rPr lang="en-US" altLang="zh-CN" dirty="0" smtClean="0"/>
              <a:t> a[</a:t>
            </a:r>
            <a:r>
              <a:rPr lang="en-US" altLang="zh-CN" dirty="0" smtClean="0">
                <a:solidFill>
                  <a:srgbClr val="0000FF"/>
                </a:solidFill>
              </a:rPr>
              <a:t>n</a:t>
            </a:r>
            <a:r>
              <a:rPr lang="en-US" altLang="zh-CN" dirty="0" smtClean="0"/>
              <a:t>]</a:t>
            </a:r>
          </a:p>
          <a:p>
            <a:pPr marL="457200" indent="-457200">
              <a:buFont typeface="+mj-lt"/>
              <a:buAutoNum type="arabicPeriod" startAt="2"/>
            </a:pPr>
            <a:r>
              <a:rPr lang="zh-CN" altLang="en-US" dirty="0" smtClean="0"/>
              <a:t>对 </a:t>
            </a:r>
            <a:r>
              <a:rPr lang="en-US" altLang="zh-CN" dirty="0" smtClean="0">
                <a:solidFill>
                  <a:srgbClr val="0000FF"/>
                </a:solidFill>
              </a:rPr>
              <a:t>n </a:t>
            </a:r>
            <a:r>
              <a:rPr lang="zh-CN" altLang="en-US" dirty="0" smtClean="0"/>
              <a:t>个数进行排序</a:t>
            </a:r>
            <a:r>
              <a:rPr lang="en-US" altLang="zh-CN" dirty="0" smtClean="0"/>
              <a:t>, </a:t>
            </a:r>
            <a:r>
              <a:rPr lang="zh-CN" altLang="en-US" dirty="0" smtClean="0"/>
              <a:t>共需要执行</a:t>
            </a:r>
            <a:r>
              <a:rPr lang="en-US" altLang="zh-CN" dirty="0" smtClean="0"/>
              <a:t> </a:t>
            </a:r>
            <a:r>
              <a:rPr lang="en-US" altLang="zh-CN" dirty="0" smtClean="0">
                <a:solidFill>
                  <a:srgbClr val="0000FF"/>
                </a:solidFill>
              </a:rPr>
              <a:t>n</a:t>
            </a:r>
            <a:r>
              <a:rPr lang="en-US" altLang="zh-CN" dirty="0" smtClean="0"/>
              <a:t>-1 </a:t>
            </a:r>
            <a:r>
              <a:rPr lang="zh-CN" altLang="en-US" dirty="0" smtClean="0"/>
              <a:t>次下述过程</a:t>
            </a:r>
            <a:r>
              <a:rPr lang="en-US" altLang="zh-CN" dirty="0" smtClean="0"/>
              <a:t>:</a:t>
            </a:r>
          </a:p>
          <a:p>
            <a:pPr marL="450850">
              <a:spcAft>
                <a:spcPts val="600"/>
              </a:spcAft>
            </a:pPr>
            <a:r>
              <a:rPr lang="zh-CN" altLang="en-US" dirty="0" smtClean="0"/>
              <a:t>首先</a:t>
            </a:r>
            <a:r>
              <a:rPr lang="en-US" altLang="zh-CN" dirty="0" smtClean="0"/>
              <a:t>, </a:t>
            </a:r>
            <a:r>
              <a:rPr lang="zh-CN" altLang="en-US" dirty="0" smtClean="0"/>
              <a:t>在剩余未排序的元素中找出一个具有最小值的元素。</a:t>
            </a:r>
            <a:r>
              <a:rPr lang="en-US" altLang="zh-CN" dirty="0" smtClean="0"/>
              <a:t> </a:t>
            </a:r>
          </a:p>
          <a:p>
            <a:pPr marL="450850">
              <a:spcAft>
                <a:spcPts val="600"/>
              </a:spcAft>
            </a:pPr>
            <a:r>
              <a:rPr lang="zh-CN" altLang="en-US" dirty="0" smtClean="0"/>
              <a:t>然后</a:t>
            </a:r>
            <a:r>
              <a:rPr lang="en-US" altLang="zh-CN" dirty="0" smtClean="0"/>
              <a:t>, </a:t>
            </a:r>
            <a:r>
              <a:rPr lang="zh-CN" altLang="en-US" dirty="0" smtClean="0"/>
              <a:t>将其与某个位置的元素进行交换。</a:t>
            </a:r>
            <a:endParaRPr lang="en-US" altLang="zh-CN" dirty="0" smtClean="0"/>
          </a:p>
          <a:p>
            <a:pPr marL="457200" indent="-457200">
              <a:spcAft>
                <a:spcPts val="600"/>
              </a:spcAft>
              <a:buFont typeface="+mj-lt"/>
              <a:buAutoNum type="arabicPeriod" startAt="3"/>
            </a:pPr>
            <a:r>
              <a:rPr lang="zh-CN" altLang="en-US" dirty="0" smtClean="0"/>
              <a:t>在第</a:t>
            </a:r>
            <a:r>
              <a:rPr lang="en-US" altLang="zh-CN" dirty="0" smtClean="0"/>
              <a:t> </a:t>
            </a:r>
            <a:r>
              <a:rPr lang="en-US" altLang="zh-CN" dirty="0" smtClean="0">
                <a:solidFill>
                  <a:srgbClr val="FF0000"/>
                </a:solidFill>
              </a:rPr>
              <a:t>k</a:t>
            </a:r>
            <a:r>
              <a:rPr lang="en-US" altLang="zh-CN" i="1" dirty="0" smtClean="0">
                <a:solidFill>
                  <a:srgbClr val="FF0000"/>
                </a:solidFill>
              </a:rPr>
              <a:t> </a:t>
            </a:r>
            <a:r>
              <a:rPr lang="zh-CN" altLang="en-US" dirty="0" smtClean="0"/>
              <a:t>轮排序中</a:t>
            </a:r>
            <a:r>
              <a:rPr lang="en-US" altLang="zh-CN" dirty="0" smtClean="0"/>
              <a:t> (</a:t>
            </a:r>
            <a:r>
              <a:rPr lang="en-US" altLang="zh-CN" dirty="0" smtClean="0">
                <a:solidFill>
                  <a:srgbClr val="FF0000"/>
                </a:solidFill>
              </a:rPr>
              <a:t>k</a:t>
            </a:r>
            <a:r>
              <a:rPr lang="en-US" altLang="zh-CN" dirty="0" smtClean="0"/>
              <a:t> </a:t>
            </a:r>
            <a:r>
              <a:rPr lang="zh-CN" altLang="en-US" dirty="0" smtClean="0"/>
              <a:t>从 </a:t>
            </a:r>
            <a:r>
              <a:rPr lang="en-US" altLang="zh-CN" b="1" dirty="0" smtClean="0">
                <a:solidFill>
                  <a:srgbClr val="FF0000"/>
                </a:solidFill>
              </a:rPr>
              <a:t>0 </a:t>
            </a:r>
            <a:r>
              <a:rPr lang="zh-CN" altLang="en-US" dirty="0" smtClean="0"/>
              <a:t>开始</a:t>
            </a:r>
            <a:r>
              <a:rPr lang="en-US" altLang="zh-CN" dirty="0" smtClean="0"/>
              <a:t>), </a:t>
            </a:r>
            <a:r>
              <a:rPr lang="zh-CN" altLang="en-US" dirty="0" smtClean="0"/>
              <a:t>从元素 </a:t>
            </a:r>
            <a:r>
              <a:rPr lang="en-US" altLang="zh-CN" dirty="0" smtClean="0"/>
              <a:t>a[</a:t>
            </a:r>
            <a:r>
              <a:rPr lang="en-US" altLang="zh-CN" dirty="0" smtClean="0">
                <a:solidFill>
                  <a:srgbClr val="FF0000"/>
                </a:solidFill>
              </a:rPr>
              <a:t>k</a:t>
            </a:r>
            <a:r>
              <a:rPr lang="en-US" altLang="zh-CN" dirty="0" smtClean="0"/>
              <a:t>], a[</a:t>
            </a:r>
            <a:r>
              <a:rPr lang="en-US" altLang="zh-CN" dirty="0" smtClean="0">
                <a:solidFill>
                  <a:srgbClr val="FF0000"/>
                </a:solidFill>
              </a:rPr>
              <a:t>k</a:t>
            </a:r>
            <a:r>
              <a:rPr lang="en-US" altLang="zh-CN" dirty="0" smtClean="0"/>
              <a:t>+1], …, a[</a:t>
            </a:r>
            <a:r>
              <a:rPr lang="en-US" altLang="zh-CN" dirty="0" smtClean="0">
                <a:solidFill>
                  <a:srgbClr val="0000FF"/>
                </a:solidFill>
              </a:rPr>
              <a:t>n</a:t>
            </a:r>
            <a:r>
              <a:rPr lang="en-US" altLang="zh-CN" dirty="0" smtClean="0"/>
              <a:t>-1] </a:t>
            </a:r>
            <a:r>
              <a:rPr lang="zh-CN" altLang="en-US" dirty="0" smtClean="0"/>
              <a:t>中找出一个具有最小值的元素</a:t>
            </a:r>
            <a:r>
              <a:rPr lang="en-US" altLang="zh-CN" dirty="0" smtClean="0"/>
              <a:t>, </a:t>
            </a:r>
            <a:r>
              <a:rPr lang="zh-CN" altLang="en-US" dirty="0" smtClean="0"/>
              <a:t>并将其与元素 </a:t>
            </a:r>
            <a:r>
              <a:rPr lang="en-US" altLang="zh-CN" dirty="0" smtClean="0"/>
              <a:t>a[</a:t>
            </a:r>
            <a:r>
              <a:rPr lang="en-US" altLang="zh-CN" dirty="0" smtClean="0">
                <a:solidFill>
                  <a:srgbClr val="FF0000"/>
                </a:solidFill>
              </a:rPr>
              <a:t>k</a:t>
            </a:r>
            <a:r>
              <a:rPr lang="en-US" altLang="zh-CN" dirty="0" smtClean="0"/>
              <a:t>] </a:t>
            </a:r>
            <a:r>
              <a:rPr lang="zh-CN" altLang="en-US" dirty="0" smtClean="0"/>
              <a:t>进行交换。为了能够实现交换</a:t>
            </a:r>
            <a:r>
              <a:rPr lang="en-US" altLang="zh-CN" dirty="0" smtClean="0"/>
              <a:t>, </a:t>
            </a:r>
            <a:r>
              <a:rPr lang="zh-CN" altLang="en-US" dirty="0" smtClean="0"/>
              <a:t>在比较过程中需要同时记录下</a:t>
            </a:r>
            <a:r>
              <a:rPr lang="zh-CN" altLang="en-US" dirty="0" smtClean="0">
                <a:solidFill>
                  <a:srgbClr val="FF0000"/>
                </a:solidFill>
              </a:rPr>
              <a:t>最小值元素所在的位置</a:t>
            </a:r>
            <a:r>
              <a:rPr lang="en-US" altLang="zh-CN" dirty="0" smtClean="0"/>
              <a:t> (</a:t>
            </a:r>
            <a:r>
              <a:rPr lang="zh-CN" altLang="en-US" dirty="0" smtClean="0">
                <a:solidFill>
                  <a:srgbClr val="0000FF"/>
                </a:solidFill>
              </a:rPr>
              <a:t>数组下标</a:t>
            </a:r>
            <a:r>
              <a:rPr lang="en-US" altLang="zh-CN" dirty="0" smtClean="0"/>
              <a:t>) </a:t>
            </a:r>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208632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spcAft>
                <a:spcPts val="600"/>
              </a:spcAft>
            </a:pPr>
            <a:r>
              <a:rPr lang="zh-CN" altLang="en-US" sz="2800" b="1" dirty="0" smtClean="0"/>
              <a:t>算法实现 </a:t>
            </a:r>
            <a:r>
              <a:rPr lang="en-US" altLang="zh-CN" sz="2800" b="1" dirty="0" smtClean="0"/>
              <a:t>(</a:t>
            </a:r>
            <a:r>
              <a:rPr lang="zh-CN" altLang="en-US" sz="2800" b="1" dirty="0" smtClean="0">
                <a:solidFill>
                  <a:srgbClr val="FF0000"/>
                </a:solidFill>
              </a:rPr>
              <a:t>升序排序</a:t>
            </a:r>
            <a:r>
              <a:rPr lang="en-US" altLang="zh-CN" sz="2800" b="1" dirty="0" smtClean="0"/>
              <a:t>):</a:t>
            </a:r>
          </a:p>
          <a:p>
            <a:pPr>
              <a:lnSpc>
                <a:spcPct val="100000"/>
              </a:lnSpc>
              <a:spcBef>
                <a:spcPts val="0"/>
              </a:spcBef>
            </a:pPr>
            <a:r>
              <a:rPr lang="en-US" altLang="zh-CN" sz="2000" dirty="0" smtClean="0">
                <a:solidFill>
                  <a:srgbClr val="0000FF"/>
                </a:solidFill>
              </a:rPr>
              <a:t>void </a:t>
            </a:r>
            <a:r>
              <a:rPr lang="en-US" altLang="zh-CN" sz="2000" dirty="0" err="1" smtClean="0"/>
              <a:t>selectionSort</a:t>
            </a:r>
            <a:r>
              <a:rPr lang="en-US" altLang="zh-CN" sz="2000" dirty="0" smtClean="0"/>
              <a:t>(</a:t>
            </a:r>
            <a:r>
              <a:rPr lang="en-US" altLang="zh-CN" sz="2000" dirty="0" err="1" smtClean="0">
                <a:solidFill>
                  <a:srgbClr val="0000FF"/>
                </a:solidFill>
              </a:rPr>
              <a:t>int</a:t>
            </a:r>
            <a:r>
              <a:rPr lang="en-US" altLang="zh-CN" sz="2000" dirty="0" smtClean="0"/>
              <a:t> a</a:t>
            </a:r>
            <a:r>
              <a:rPr lang="en-US" altLang="zh-CN" sz="2000" b="1" dirty="0" smtClean="0">
                <a:solidFill>
                  <a:srgbClr val="FF0000"/>
                </a:solidFill>
              </a:rPr>
              <a:t>[ ]</a:t>
            </a:r>
            <a:r>
              <a:rPr lang="en-US" altLang="zh-CN" sz="2000" dirty="0" smtClean="0"/>
              <a:t>, </a:t>
            </a:r>
            <a:r>
              <a:rPr lang="en-US" altLang="zh-CN" sz="2000" dirty="0" err="1" smtClean="0">
                <a:solidFill>
                  <a:srgbClr val="0000FF"/>
                </a:solidFill>
              </a:rPr>
              <a:t>int</a:t>
            </a:r>
            <a:r>
              <a:rPr lang="en-US" altLang="zh-CN" sz="2000" dirty="0" smtClean="0"/>
              <a:t> n)  </a:t>
            </a:r>
            <a:r>
              <a:rPr lang="en-US" altLang="zh-CN" sz="2000" dirty="0" smtClean="0">
                <a:solidFill>
                  <a:srgbClr val="00B050"/>
                </a:solidFill>
              </a:rPr>
              <a:t>// </a:t>
            </a:r>
            <a:r>
              <a:rPr lang="zh-CN" altLang="en-US" sz="2000" dirty="0" smtClean="0">
                <a:solidFill>
                  <a:srgbClr val="00B050"/>
                </a:solidFill>
              </a:rPr>
              <a:t>待排序数据存放在数组 </a:t>
            </a:r>
            <a:r>
              <a:rPr lang="en-US" altLang="zh-CN" sz="2000" dirty="0" smtClean="0">
                <a:solidFill>
                  <a:srgbClr val="00B050"/>
                </a:solidFill>
              </a:rPr>
              <a:t>a </a:t>
            </a:r>
            <a:r>
              <a:rPr lang="zh-CN" altLang="en-US" sz="2000" dirty="0" smtClean="0">
                <a:solidFill>
                  <a:srgbClr val="00B050"/>
                </a:solidFill>
              </a:rPr>
              <a:t>中</a:t>
            </a:r>
            <a:endParaRPr lang="en-US" altLang="zh-CN" sz="2000" dirty="0" smtClean="0">
              <a:solidFill>
                <a:srgbClr val="00B050"/>
              </a:solidFill>
            </a:endParaRPr>
          </a:p>
          <a:p>
            <a:pPr>
              <a:lnSpc>
                <a:spcPct val="100000"/>
              </a:lnSpc>
              <a:spcBef>
                <a:spcPts val="0"/>
              </a:spcBef>
            </a:pPr>
            <a:r>
              <a:rPr lang="en-US" altLang="zh-CN" sz="2000" dirty="0" smtClean="0"/>
              <a:t>{</a:t>
            </a:r>
          </a:p>
          <a:p>
            <a:pPr indent="358775">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k=0; k&lt;n-1; ++k)    </a:t>
            </a:r>
            <a:r>
              <a:rPr lang="en-US" altLang="zh-CN" sz="2000" dirty="0" smtClean="0">
                <a:solidFill>
                  <a:srgbClr val="00B050"/>
                </a:solidFill>
              </a:rPr>
              <a:t>// </a:t>
            </a:r>
            <a:r>
              <a:rPr lang="zh-CN" altLang="en-US" sz="2000" dirty="0" smtClean="0">
                <a:solidFill>
                  <a:srgbClr val="00B050"/>
                </a:solidFill>
              </a:rPr>
              <a:t>执行</a:t>
            </a:r>
            <a:r>
              <a:rPr lang="en-US" altLang="zh-CN" sz="2000" dirty="0" smtClean="0">
                <a:solidFill>
                  <a:srgbClr val="00B050"/>
                </a:solidFill>
              </a:rPr>
              <a:t> n-1 </a:t>
            </a:r>
            <a:r>
              <a:rPr lang="zh-CN" altLang="en-US" sz="2000" dirty="0" smtClean="0">
                <a:solidFill>
                  <a:srgbClr val="00B050"/>
                </a:solidFill>
              </a:rPr>
              <a:t>次的</a:t>
            </a:r>
            <a:r>
              <a:rPr lang="en-US" altLang="zh-CN" sz="2000" dirty="0">
                <a:solidFill>
                  <a:srgbClr val="00B050"/>
                </a:solidFill>
              </a:rPr>
              <a:t> </a:t>
            </a:r>
            <a:r>
              <a:rPr lang="en-US" altLang="zh-CN" sz="2000" dirty="0" smtClean="0">
                <a:solidFill>
                  <a:srgbClr val="00B050"/>
                </a:solidFill>
              </a:rPr>
              <a:t>“</a:t>
            </a:r>
            <a:r>
              <a:rPr lang="zh-CN" altLang="en-US" sz="2000" dirty="0" smtClean="0">
                <a:solidFill>
                  <a:srgbClr val="00B050"/>
                </a:solidFill>
              </a:rPr>
              <a:t>寻找</a:t>
            </a:r>
            <a:r>
              <a:rPr lang="en-US" altLang="zh-CN" sz="2000" dirty="0" smtClean="0">
                <a:solidFill>
                  <a:srgbClr val="00B050"/>
                </a:solidFill>
              </a:rPr>
              <a:t>”</a:t>
            </a:r>
            <a:r>
              <a:rPr lang="zh-CN" altLang="en-US" sz="2000" dirty="0" smtClean="0">
                <a:solidFill>
                  <a:srgbClr val="00B050"/>
                </a:solidFill>
              </a:rPr>
              <a:t>、</a:t>
            </a:r>
            <a:r>
              <a:rPr lang="en-US" altLang="zh-CN" sz="2000" dirty="0" smtClean="0">
                <a:solidFill>
                  <a:srgbClr val="00B050"/>
                </a:solidFill>
              </a:rPr>
              <a:t>“</a:t>
            </a:r>
            <a:r>
              <a:rPr lang="zh-CN" altLang="en-US" sz="2000" dirty="0" smtClean="0">
                <a:solidFill>
                  <a:srgbClr val="00B050"/>
                </a:solidFill>
              </a:rPr>
              <a:t>交换</a:t>
            </a:r>
            <a:r>
              <a:rPr lang="en-US" altLang="zh-CN" sz="2000" dirty="0" smtClean="0">
                <a:solidFill>
                  <a:srgbClr val="00B050"/>
                </a:solidFill>
              </a:rPr>
              <a:t>” </a:t>
            </a:r>
            <a:r>
              <a:rPr lang="zh-CN" altLang="en-US" sz="2000" dirty="0" smtClean="0">
                <a:solidFill>
                  <a:srgbClr val="00B050"/>
                </a:solidFill>
              </a:rPr>
              <a:t>过程</a:t>
            </a:r>
            <a:endParaRPr lang="en-US" altLang="zh-CN" sz="2000" dirty="0" smtClean="0">
              <a:solidFill>
                <a:srgbClr val="00B050"/>
              </a:solidFill>
            </a:endParaRPr>
          </a:p>
          <a:p>
            <a:pPr indent="358775">
              <a:lnSpc>
                <a:spcPct val="100000"/>
              </a:lnSpc>
              <a:spcBef>
                <a:spcPts val="0"/>
              </a:spcBef>
            </a:pPr>
            <a:r>
              <a:rPr lang="en-US" altLang="zh-CN" sz="2000" dirty="0" smtClean="0"/>
              <a:t>{</a:t>
            </a:r>
          </a:p>
          <a:p>
            <a:pPr indent="717550">
              <a:lnSpc>
                <a:spcPct val="100000"/>
              </a:lnSpc>
              <a:spcBef>
                <a:spcPts val="0"/>
              </a:spcBef>
            </a:pPr>
            <a:r>
              <a:rPr lang="en-US" altLang="zh-CN" sz="2000" dirty="0" err="1" smtClean="0">
                <a:solidFill>
                  <a:srgbClr val="0000FF"/>
                </a:solidFill>
              </a:rPr>
              <a:t>int</a:t>
            </a:r>
            <a:r>
              <a:rPr lang="en-US" altLang="zh-CN" sz="2000" dirty="0" smtClean="0"/>
              <a:t> index = k;               </a:t>
            </a:r>
            <a:r>
              <a:rPr lang="en-US" altLang="zh-CN" sz="2000" dirty="0" smtClean="0">
                <a:solidFill>
                  <a:srgbClr val="00B050"/>
                </a:solidFill>
              </a:rPr>
              <a:t>// </a:t>
            </a:r>
            <a:r>
              <a:rPr lang="zh-CN" altLang="en-US" sz="2000" dirty="0" smtClean="0">
                <a:solidFill>
                  <a:srgbClr val="00B050"/>
                </a:solidFill>
              </a:rPr>
              <a:t>当前最小值由 </a:t>
            </a:r>
            <a:r>
              <a:rPr lang="en-US" altLang="zh-CN" sz="2000" dirty="0" smtClean="0">
                <a:solidFill>
                  <a:srgbClr val="00B050"/>
                </a:solidFill>
              </a:rPr>
              <a:t>a[index] </a:t>
            </a:r>
            <a:r>
              <a:rPr lang="zh-CN" altLang="en-US" sz="2000" dirty="0" smtClean="0">
                <a:solidFill>
                  <a:srgbClr val="00B050"/>
                </a:solidFill>
              </a:rPr>
              <a:t>表示</a:t>
            </a:r>
            <a:endParaRPr lang="en-US" altLang="zh-CN" sz="2000" dirty="0" smtClean="0">
              <a:solidFill>
                <a:srgbClr val="00B050"/>
              </a:solidFill>
            </a:endParaRPr>
          </a:p>
          <a:p>
            <a:pPr indent="717550">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j=k+1; j&lt;n; ++j) </a:t>
            </a:r>
            <a:r>
              <a:rPr lang="en-US" altLang="zh-CN" sz="2000" dirty="0" smtClean="0">
                <a:solidFill>
                  <a:srgbClr val="00B050"/>
                </a:solidFill>
              </a:rPr>
              <a:t>// </a:t>
            </a:r>
            <a:r>
              <a:rPr lang="zh-CN" altLang="en-US" sz="2000" dirty="0" smtClean="0">
                <a:solidFill>
                  <a:srgbClr val="00B050"/>
                </a:solidFill>
              </a:rPr>
              <a:t>从剩余未排序元素中寻找最小值元素</a:t>
            </a:r>
            <a:endParaRPr lang="en-US" altLang="zh-CN" sz="2000" dirty="0" smtClean="0">
              <a:solidFill>
                <a:srgbClr val="00B050"/>
              </a:solidFill>
            </a:endParaRPr>
          </a:p>
          <a:p>
            <a:pPr indent="1076325">
              <a:lnSpc>
                <a:spcPct val="100000"/>
              </a:lnSpc>
              <a:spcBef>
                <a:spcPts val="0"/>
              </a:spcBef>
            </a:pPr>
            <a:r>
              <a:rPr lang="en-US" altLang="zh-CN" sz="2000" dirty="0" smtClean="0">
                <a:solidFill>
                  <a:srgbClr val="0000FF"/>
                </a:solidFill>
              </a:rPr>
              <a:t>if</a:t>
            </a:r>
            <a:r>
              <a:rPr lang="en-US" altLang="zh-CN" sz="2000" dirty="0" smtClean="0"/>
              <a:t>(a[j] </a:t>
            </a:r>
            <a:r>
              <a:rPr lang="en-US" altLang="zh-CN" sz="2000" b="1" dirty="0" smtClean="0">
                <a:solidFill>
                  <a:srgbClr val="FF0000"/>
                </a:solidFill>
              </a:rPr>
              <a:t>&lt; </a:t>
            </a:r>
            <a:r>
              <a:rPr lang="en-US" altLang="zh-CN" sz="2000" dirty="0" smtClean="0"/>
              <a:t>a[index])    </a:t>
            </a:r>
            <a:r>
              <a:rPr lang="en-US" altLang="zh-CN" sz="2000" dirty="0" smtClean="0">
                <a:solidFill>
                  <a:srgbClr val="00B050"/>
                </a:solidFill>
              </a:rPr>
              <a:t>// &lt; (</a:t>
            </a:r>
            <a:r>
              <a:rPr lang="zh-CN" altLang="en-US" sz="2000" dirty="0" smtClean="0">
                <a:solidFill>
                  <a:srgbClr val="00B050"/>
                </a:solidFill>
              </a:rPr>
              <a:t>小于</a:t>
            </a:r>
            <a:r>
              <a:rPr lang="en-US" altLang="zh-CN" sz="2000" dirty="0" smtClean="0">
                <a:solidFill>
                  <a:srgbClr val="00B050"/>
                </a:solidFill>
              </a:rPr>
              <a:t>) </a:t>
            </a:r>
            <a:r>
              <a:rPr lang="zh-CN" altLang="en-US" sz="2000" dirty="0" smtClean="0">
                <a:solidFill>
                  <a:srgbClr val="00B050"/>
                </a:solidFill>
              </a:rPr>
              <a:t>运算符</a:t>
            </a:r>
            <a:endParaRPr lang="en-US" altLang="zh-CN" sz="2000" dirty="0" smtClean="0">
              <a:solidFill>
                <a:srgbClr val="00B050"/>
              </a:solidFill>
            </a:endParaRPr>
          </a:p>
          <a:p>
            <a:pPr indent="1435100">
              <a:lnSpc>
                <a:spcPct val="100000"/>
              </a:lnSpc>
              <a:spcBef>
                <a:spcPts val="0"/>
              </a:spcBef>
            </a:pPr>
            <a:r>
              <a:rPr lang="en-US" altLang="zh-CN" sz="2000" dirty="0" smtClean="0"/>
              <a:t>index = j;          </a:t>
            </a:r>
            <a:r>
              <a:rPr lang="en-US" altLang="zh-CN" sz="2000" dirty="0" smtClean="0">
                <a:solidFill>
                  <a:srgbClr val="00B050"/>
                </a:solidFill>
              </a:rPr>
              <a:t>// </a:t>
            </a:r>
            <a:r>
              <a:rPr lang="zh-CN" altLang="en-US" sz="2000" dirty="0" smtClean="0">
                <a:solidFill>
                  <a:srgbClr val="00B050"/>
                </a:solidFill>
              </a:rPr>
              <a:t>记录下最小值元素所在的位置</a:t>
            </a:r>
            <a:endParaRPr lang="en-US" altLang="zh-CN" sz="2000" dirty="0" smtClean="0">
              <a:solidFill>
                <a:srgbClr val="00B050"/>
              </a:solidFill>
            </a:endParaRPr>
          </a:p>
          <a:p>
            <a:pPr indent="717550">
              <a:lnSpc>
                <a:spcPct val="100000"/>
              </a:lnSpc>
              <a:spcBef>
                <a:spcPts val="0"/>
              </a:spcBef>
            </a:pPr>
            <a:r>
              <a:rPr lang="en-US" altLang="zh-CN" sz="2000" dirty="0" smtClean="0">
                <a:solidFill>
                  <a:srgbClr val="0000FF"/>
                </a:solidFill>
              </a:rPr>
              <a:t>if</a:t>
            </a:r>
            <a:r>
              <a:rPr lang="en-US" altLang="zh-CN" sz="2000" dirty="0" smtClean="0"/>
              <a:t>(index != k)               </a:t>
            </a:r>
            <a:r>
              <a:rPr lang="en-US" altLang="zh-CN" sz="2000" dirty="0" smtClean="0">
                <a:solidFill>
                  <a:srgbClr val="00B050"/>
                </a:solidFill>
              </a:rPr>
              <a:t>// a[k] </a:t>
            </a:r>
            <a:r>
              <a:rPr lang="zh-CN" altLang="en-US" sz="2000" dirty="0" smtClean="0">
                <a:solidFill>
                  <a:srgbClr val="00B050"/>
                </a:solidFill>
              </a:rPr>
              <a:t>不是最小值元素</a:t>
            </a:r>
            <a:endParaRPr lang="en-US" altLang="zh-CN" sz="2000" dirty="0" smtClean="0">
              <a:solidFill>
                <a:srgbClr val="00B050"/>
              </a:solidFill>
            </a:endParaRPr>
          </a:p>
          <a:p>
            <a:pPr indent="717550">
              <a:lnSpc>
                <a:spcPct val="100000"/>
              </a:lnSpc>
              <a:spcBef>
                <a:spcPts val="0"/>
              </a:spcBef>
            </a:pPr>
            <a:r>
              <a:rPr lang="en-US" altLang="zh-CN" sz="2000" dirty="0" smtClean="0"/>
              <a:t>{</a:t>
            </a:r>
          </a:p>
          <a:p>
            <a:pPr indent="1076325">
              <a:lnSpc>
                <a:spcPct val="100000"/>
              </a:lnSpc>
              <a:spcBef>
                <a:spcPts val="0"/>
              </a:spcBef>
            </a:pPr>
            <a:r>
              <a:rPr lang="en-US" altLang="zh-CN" sz="2000" dirty="0" err="1" smtClean="0">
                <a:solidFill>
                  <a:srgbClr val="0000FF"/>
                </a:solidFill>
              </a:rPr>
              <a:t>int</a:t>
            </a:r>
            <a:r>
              <a:rPr lang="en-US" altLang="zh-CN" sz="2000" dirty="0" smtClean="0"/>
              <a:t> </a:t>
            </a:r>
            <a:r>
              <a:rPr lang="en-US" altLang="zh-CN" sz="2000" dirty="0" err="1" smtClean="0"/>
              <a:t>tmp</a:t>
            </a:r>
            <a:r>
              <a:rPr lang="en-US" altLang="zh-CN" sz="2000" dirty="0" smtClean="0"/>
              <a:t> = a[k];        </a:t>
            </a:r>
            <a:r>
              <a:rPr lang="en-US" altLang="zh-CN" sz="2000" dirty="0" smtClean="0">
                <a:solidFill>
                  <a:srgbClr val="00B050"/>
                </a:solidFill>
              </a:rPr>
              <a:t>// </a:t>
            </a:r>
            <a:r>
              <a:rPr lang="zh-CN" altLang="en-US" sz="2000" dirty="0" smtClean="0">
                <a:solidFill>
                  <a:srgbClr val="00B050"/>
                </a:solidFill>
              </a:rPr>
              <a:t>交换 </a:t>
            </a:r>
            <a:r>
              <a:rPr lang="en-US" altLang="zh-CN" sz="2000" dirty="0" smtClean="0">
                <a:solidFill>
                  <a:srgbClr val="00B050"/>
                </a:solidFill>
              </a:rPr>
              <a:t>a[k] </a:t>
            </a:r>
            <a:r>
              <a:rPr lang="zh-CN" altLang="en-US" sz="2000" dirty="0" smtClean="0">
                <a:solidFill>
                  <a:srgbClr val="00B050"/>
                </a:solidFill>
              </a:rPr>
              <a:t>与最小值元素 </a:t>
            </a:r>
            <a:r>
              <a:rPr lang="en-US" altLang="zh-CN" sz="2000" dirty="0" smtClean="0">
                <a:solidFill>
                  <a:srgbClr val="00B050"/>
                </a:solidFill>
              </a:rPr>
              <a:t>a[index]</a:t>
            </a:r>
          </a:p>
          <a:p>
            <a:pPr indent="1076325">
              <a:lnSpc>
                <a:spcPct val="100000"/>
              </a:lnSpc>
              <a:spcBef>
                <a:spcPts val="0"/>
              </a:spcBef>
            </a:pPr>
            <a:r>
              <a:rPr lang="en-US" altLang="zh-CN" sz="2000" dirty="0" smtClean="0"/>
              <a:t>a[k] = a[index];</a:t>
            </a:r>
          </a:p>
          <a:p>
            <a:pPr indent="1076325">
              <a:lnSpc>
                <a:spcPct val="100000"/>
              </a:lnSpc>
              <a:spcBef>
                <a:spcPts val="0"/>
              </a:spcBef>
            </a:pPr>
            <a:r>
              <a:rPr lang="en-US" altLang="zh-CN" sz="2000" dirty="0" smtClean="0"/>
              <a:t>a[index] = </a:t>
            </a:r>
            <a:r>
              <a:rPr lang="en-US" altLang="zh-CN" sz="2000" dirty="0" err="1" smtClean="0"/>
              <a:t>tmp</a:t>
            </a:r>
            <a:r>
              <a:rPr lang="en-US" altLang="zh-CN" sz="2000" dirty="0" smtClean="0"/>
              <a:t>;</a:t>
            </a:r>
          </a:p>
          <a:p>
            <a:pPr indent="717550">
              <a:lnSpc>
                <a:spcPct val="100000"/>
              </a:lnSpc>
              <a:spcBef>
                <a:spcPts val="0"/>
              </a:spcBef>
            </a:pPr>
            <a:r>
              <a:rPr lang="en-US" altLang="zh-CN" sz="2000" dirty="0"/>
              <a:t>}</a:t>
            </a:r>
            <a:endParaRPr lang="en-US" altLang="zh-CN" sz="2000" dirty="0" smtClean="0"/>
          </a:p>
          <a:p>
            <a:pPr indent="358775">
              <a:lnSpc>
                <a:spcPct val="100000"/>
              </a:lnSpc>
              <a:spcBef>
                <a:spcPts val="0"/>
              </a:spcBef>
            </a:pPr>
            <a:r>
              <a:rPr lang="en-US" altLang="zh-CN" sz="2000" dirty="0"/>
              <a:t>}</a:t>
            </a:r>
            <a:endParaRPr lang="en-US" altLang="zh-CN" sz="2000" dirty="0" smtClean="0"/>
          </a:p>
          <a:p>
            <a:pPr>
              <a:lnSpc>
                <a:spcPct val="10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300170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640960" cy="5630617"/>
          </a:xfrm>
        </p:spPr>
        <p:txBody>
          <a:bodyPr>
            <a:normAutofit/>
          </a:bodyPr>
          <a:lstStyle/>
          <a:p>
            <a:pPr>
              <a:spcAft>
                <a:spcPts val="600"/>
              </a:spcAft>
            </a:pPr>
            <a:r>
              <a:rPr lang="zh-CN" altLang="en-US" sz="2800" b="1" dirty="0" smtClean="0"/>
              <a:t>算法实现</a:t>
            </a:r>
            <a:r>
              <a:rPr lang="en-US" altLang="zh-CN" sz="2800" b="1" dirty="0" smtClean="0"/>
              <a:t> (</a:t>
            </a:r>
            <a:r>
              <a:rPr lang="zh-CN" altLang="en-US" sz="2800" b="1" dirty="0" smtClean="0">
                <a:solidFill>
                  <a:srgbClr val="FF0000"/>
                </a:solidFill>
              </a:rPr>
              <a:t>降序排序</a:t>
            </a:r>
            <a:r>
              <a:rPr lang="en-US" altLang="zh-CN" sz="2800" b="1" dirty="0" smtClean="0"/>
              <a:t>):</a:t>
            </a:r>
          </a:p>
          <a:p>
            <a:pPr>
              <a:lnSpc>
                <a:spcPct val="100000"/>
              </a:lnSpc>
              <a:spcBef>
                <a:spcPts val="0"/>
              </a:spcBef>
            </a:pPr>
            <a:r>
              <a:rPr lang="en-US" altLang="zh-CN" sz="2000" dirty="0" smtClean="0">
                <a:solidFill>
                  <a:srgbClr val="0000FF"/>
                </a:solidFill>
              </a:rPr>
              <a:t>void </a:t>
            </a:r>
            <a:r>
              <a:rPr lang="en-US" altLang="zh-CN" sz="2000" dirty="0" err="1" smtClean="0"/>
              <a:t>selectionSort</a:t>
            </a:r>
            <a:r>
              <a:rPr lang="en-US" altLang="zh-CN" sz="2000" dirty="0" smtClean="0"/>
              <a:t>(</a:t>
            </a:r>
            <a:r>
              <a:rPr lang="en-US" altLang="zh-CN" sz="2000" dirty="0" err="1" smtClean="0">
                <a:solidFill>
                  <a:srgbClr val="0000FF"/>
                </a:solidFill>
              </a:rPr>
              <a:t>int</a:t>
            </a:r>
            <a:r>
              <a:rPr lang="en-US" altLang="zh-CN" sz="2000" dirty="0" smtClean="0"/>
              <a:t> a</a:t>
            </a:r>
            <a:r>
              <a:rPr lang="en-US" altLang="zh-CN" sz="2000" b="1" dirty="0" smtClean="0">
                <a:solidFill>
                  <a:srgbClr val="FF0000"/>
                </a:solidFill>
              </a:rPr>
              <a:t>[ ]</a:t>
            </a:r>
            <a:r>
              <a:rPr lang="en-US" altLang="zh-CN" sz="2000" dirty="0" smtClean="0"/>
              <a:t>, </a:t>
            </a:r>
            <a:r>
              <a:rPr lang="en-US" altLang="zh-CN" sz="2000" dirty="0" err="1" smtClean="0">
                <a:solidFill>
                  <a:srgbClr val="0000FF"/>
                </a:solidFill>
              </a:rPr>
              <a:t>int</a:t>
            </a:r>
            <a:r>
              <a:rPr lang="en-US" altLang="zh-CN" sz="2000" dirty="0" smtClean="0"/>
              <a:t> n)  </a:t>
            </a:r>
            <a:r>
              <a:rPr lang="en-US" altLang="zh-CN" sz="2000" dirty="0" smtClean="0">
                <a:solidFill>
                  <a:srgbClr val="00B050"/>
                </a:solidFill>
              </a:rPr>
              <a:t>// </a:t>
            </a:r>
            <a:r>
              <a:rPr lang="zh-CN" altLang="en-US" sz="2000" dirty="0" smtClean="0">
                <a:solidFill>
                  <a:srgbClr val="00B050"/>
                </a:solidFill>
              </a:rPr>
              <a:t>待</a:t>
            </a:r>
            <a:r>
              <a:rPr lang="zh-CN" altLang="en-US" sz="2000" dirty="0">
                <a:solidFill>
                  <a:srgbClr val="00B050"/>
                </a:solidFill>
              </a:rPr>
              <a:t>排序数据存放在数组 </a:t>
            </a:r>
            <a:r>
              <a:rPr lang="en-US" altLang="zh-CN" sz="2000" dirty="0">
                <a:solidFill>
                  <a:srgbClr val="00B050"/>
                </a:solidFill>
              </a:rPr>
              <a:t>a </a:t>
            </a:r>
            <a:r>
              <a:rPr lang="zh-CN" altLang="en-US" sz="2000" dirty="0">
                <a:solidFill>
                  <a:srgbClr val="00B050"/>
                </a:solidFill>
              </a:rPr>
              <a:t>中</a:t>
            </a:r>
            <a:endParaRPr lang="en-US" altLang="zh-CN" sz="2000" dirty="0" smtClean="0">
              <a:solidFill>
                <a:srgbClr val="00B050"/>
              </a:solidFill>
            </a:endParaRPr>
          </a:p>
          <a:p>
            <a:pPr>
              <a:lnSpc>
                <a:spcPct val="100000"/>
              </a:lnSpc>
              <a:spcBef>
                <a:spcPts val="0"/>
              </a:spcBef>
            </a:pPr>
            <a:r>
              <a:rPr lang="en-US" altLang="zh-CN" sz="2000" dirty="0" smtClean="0"/>
              <a:t>{</a:t>
            </a:r>
          </a:p>
          <a:p>
            <a:pPr indent="358775">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k=0; k&lt;n-1; ++k)    </a:t>
            </a:r>
            <a:r>
              <a:rPr lang="en-US" altLang="zh-CN" sz="2000" dirty="0" smtClean="0">
                <a:solidFill>
                  <a:srgbClr val="00B050"/>
                </a:solidFill>
              </a:rPr>
              <a:t>// </a:t>
            </a:r>
            <a:r>
              <a:rPr lang="zh-CN" altLang="en-US" sz="2000" dirty="0" smtClean="0">
                <a:solidFill>
                  <a:srgbClr val="00B050"/>
                </a:solidFill>
              </a:rPr>
              <a:t>执行</a:t>
            </a:r>
            <a:r>
              <a:rPr lang="en-US" altLang="zh-CN" sz="2000" dirty="0" smtClean="0">
                <a:solidFill>
                  <a:srgbClr val="00B050"/>
                </a:solidFill>
              </a:rPr>
              <a:t> </a:t>
            </a:r>
            <a:r>
              <a:rPr lang="en-US" altLang="zh-CN" sz="2000" dirty="0">
                <a:solidFill>
                  <a:srgbClr val="00B050"/>
                </a:solidFill>
              </a:rPr>
              <a:t>n-1 </a:t>
            </a:r>
            <a:r>
              <a:rPr lang="zh-CN" altLang="en-US" sz="2000" dirty="0">
                <a:solidFill>
                  <a:srgbClr val="00B050"/>
                </a:solidFill>
              </a:rPr>
              <a:t>次的</a:t>
            </a:r>
            <a:r>
              <a:rPr lang="en-US" altLang="zh-CN" sz="2000" dirty="0">
                <a:solidFill>
                  <a:srgbClr val="00B050"/>
                </a:solidFill>
              </a:rPr>
              <a:t> “</a:t>
            </a:r>
            <a:r>
              <a:rPr lang="zh-CN" altLang="en-US" sz="2000" dirty="0">
                <a:solidFill>
                  <a:srgbClr val="00B050"/>
                </a:solidFill>
              </a:rPr>
              <a:t>寻找</a:t>
            </a:r>
            <a:r>
              <a:rPr lang="en-US" altLang="zh-CN" sz="2000" dirty="0">
                <a:solidFill>
                  <a:srgbClr val="00B050"/>
                </a:solidFill>
              </a:rPr>
              <a:t>”</a:t>
            </a:r>
            <a:r>
              <a:rPr lang="zh-CN" altLang="en-US" sz="2000" dirty="0">
                <a:solidFill>
                  <a:srgbClr val="00B050"/>
                </a:solidFill>
              </a:rPr>
              <a:t>、</a:t>
            </a:r>
            <a:r>
              <a:rPr lang="en-US" altLang="zh-CN" sz="2000" dirty="0">
                <a:solidFill>
                  <a:srgbClr val="00B050"/>
                </a:solidFill>
              </a:rPr>
              <a:t>“</a:t>
            </a:r>
            <a:r>
              <a:rPr lang="zh-CN" altLang="en-US" sz="2000" dirty="0">
                <a:solidFill>
                  <a:srgbClr val="00B050"/>
                </a:solidFill>
              </a:rPr>
              <a:t>交换</a:t>
            </a:r>
            <a:r>
              <a:rPr lang="en-US" altLang="zh-CN" sz="2000" dirty="0">
                <a:solidFill>
                  <a:srgbClr val="00B050"/>
                </a:solidFill>
              </a:rPr>
              <a:t>” </a:t>
            </a:r>
            <a:r>
              <a:rPr lang="zh-CN" altLang="en-US" sz="2000" dirty="0">
                <a:solidFill>
                  <a:srgbClr val="00B050"/>
                </a:solidFill>
              </a:rPr>
              <a:t>过程</a:t>
            </a:r>
            <a:endParaRPr lang="en-US" altLang="zh-CN" sz="2000" dirty="0" smtClean="0">
              <a:solidFill>
                <a:srgbClr val="00B050"/>
              </a:solidFill>
            </a:endParaRPr>
          </a:p>
          <a:p>
            <a:pPr indent="358775">
              <a:lnSpc>
                <a:spcPct val="100000"/>
              </a:lnSpc>
              <a:spcBef>
                <a:spcPts val="0"/>
              </a:spcBef>
            </a:pPr>
            <a:r>
              <a:rPr lang="en-US" altLang="zh-CN" sz="2000" dirty="0" smtClean="0"/>
              <a:t>{</a:t>
            </a:r>
          </a:p>
          <a:p>
            <a:pPr indent="717550">
              <a:lnSpc>
                <a:spcPct val="100000"/>
              </a:lnSpc>
              <a:spcBef>
                <a:spcPts val="0"/>
              </a:spcBef>
            </a:pPr>
            <a:r>
              <a:rPr lang="en-US" altLang="zh-CN" sz="2000" dirty="0" err="1" smtClean="0">
                <a:solidFill>
                  <a:srgbClr val="0000FF"/>
                </a:solidFill>
              </a:rPr>
              <a:t>int</a:t>
            </a:r>
            <a:r>
              <a:rPr lang="en-US" altLang="zh-CN" sz="2000" dirty="0" smtClean="0"/>
              <a:t> index = k;               </a:t>
            </a:r>
            <a:r>
              <a:rPr lang="en-US" altLang="zh-CN" sz="2000" dirty="0" smtClean="0">
                <a:solidFill>
                  <a:srgbClr val="00B050"/>
                </a:solidFill>
              </a:rPr>
              <a:t>// </a:t>
            </a:r>
            <a:r>
              <a:rPr lang="zh-CN" altLang="en-US" sz="2000" dirty="0" smtClean="0">
                <a:solidFill>
                  <a:srgbClr val="00B050"/>
                </a:solidFill>
              </a:rPr>
              <a:t>当前最大值</a:t>
            </a:r>
            <a:r>
              <a:rPr lang="zh-CN" altLang="en-US" sz="2000" dirty="0">
                <a:solidFill>
                  <a:srgbClr val="00B050"/>
                </a:solidFill>
              </a:rPr>
              <a:t>由 </a:t>
            </a:r>
            <a:r>
              <a:rPr lang="en-US" altLang="zh-CN" sz="2000" dirty="0">
                <a:solidFill>
                  <a:srgbClr val="00B050"/>
                </a:solidFill>
              </a:rPr>
              <a:t>a[index] </a:t>
            </a:r>
            <a:r>
              <a:rPr lang="zh-CN" altLang="en-US" sz="2000" dirty="0">
                <a:solidFill>
                  <a:srgbClr val="00B050"/>
                </a:solidFill>
              </a:rPr>
              <a:t>表示</a:t>
            </a:r>
            <a:endParaRPr lang="en-US" altLang="zh-CN" sz="2000" dirty="0" smtClean="0">
              <a:solidFill>
                <a:srgbClr val="00B050"/>
              </a:solidFill>
            </a:endParaRPr>
          </a:p>
          <a:p>
            <a:pPr indent="717550">
              <a:lnSpc>
                <a:spcPct val="100000"/>
              </a:lnSpc>
              <a:spcBef>
                <a:spcPts val="0"/>
              </a:spcBef>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j=k+1; j&lt;n; ++j) </a:t>
            </a:r>
            <a:r>
              <a:rPr lang="en-US" altLang="zh-CN" sz="2000" dirty="0" smtClean="0">
                <a:solidFill>
                  <a:srgbClr val="00B050"/>
                </a:solidFill>
              </a:rPr>
              <a:t>// </a:t>
            </a:r>
            <a:r>
              <a:rPr lang="zh-CN" altLang="en-US" sz="2000" dirty="0" smtClean="0">
                <a:solidFill>
                  <a:srgbClr val="00B050"/>
                </a:solidFill>
              </a:rPr>
              <a:t>从</a:t>
            </a:r>
            <a:r>
              <a:rPr lang="zh-CN" altLang="en-US" sz="2000" dirty="0">
                <a:solidFill>
                  <a:srgbClr val="00B050"/>
                </a:solidFill>
              </a:rPr>
              <a:t>剩余未排序元素中寻找</a:t>
            </a:r>
            <a:r>
              <a:rPr lang="zh-CN" altLang="en-US" sz="2000" dirty="0" smtClean="0">
                <a:solidFill>
                  <a:srgbClr val="00B050"/>
                </a:solidFill>
              </a:rPr>
              <a:t>最大值</a:t>
            </a:r>
            <a:r>
              <a:rPr lang="zh-CN" altLang="en-US" sz="2000" dirty="0">
                <a:solidFill>
                  <a:srgbClr val="00B050"/>
                </a:solidFill>
              </a:rPr>
              <a:t>元素</a:t>
            </a:r>
            <a:endParaRPr lang="en-US" altLang="zh-CN" sz="2000" dirty="0" smtClean="0">
              <a:solidFill>
                <a:srgbClr val="00B050"/>
              </a:solidFill>
            </a:endParaRPr>
          </a:p>
          <a:p>
            <a:pPr indent="1076325">
              <a:lnSpc>
                <a:spcPct val="100000"/>
              </a:lnSpc>
              <a:spcBef>
                <a:spcPts val="0"/>
              </a:spcBef>
            </a:pPr>
            <a:r>
              <a:rPr lang="en-US" altLang="zh-CN" sz="2000" dirty="0" smtClean="0">
                <a:solidFill>
                  <a:srgbClr val="0000FF"/>
                </a:solidFill>
              </a:rPr>
              <a:t>if</a:t>
            </a:r>
            <a:r>
              <a:rPr lang="en-US" altLang="zh-CN" sz="2000" dirty="0" smtClean="0"/>
              <a:t>(a[j] </a:t>
            </a:r>
            <a:r>
              <a:rPr lang="en-US" altLang="zh-CN" sz="2000" b="1" dirty="0" smtClean="0">
                <a:solidFill>
                  <a:srgbClr val="FF0000"/>
                </a:solidFill>
              </a:rPr>
              <a:t>&gt;</a:t>
            </a:r>
            <a:r>
              <a:rPr lang="en-US" altLang="zh-CN" sz="2000" dirty="0" smtClean="0"/>
              <a:t> a[index])    </a:t>
            </a:r>
            <a:r>
              <a:rPr lang="en-US" altLang="zh-CN" sz="2000" dirty="0" smtClean="0">
                <a:solidFill>
                  <a:srgbClr val="00B050"/>
                </a:solidFill>
              </a:rPr>
              <a:t>// &gt; (</a:t>
            </a:r>
            <a:r>
              <a:rPr lang="zh-CN" altLang="en-US" sz="2000" dirty="0" smtClean="0">
                <a:solidFill>
                  <a:srgbClr val="00B050"/>
                </a:solidFill>
              </a:rPr>
              <a:t>大于</a:t>
            </a:r>
            <a:r>
              <a:rPr lang="en-US" altLang="zh-CN" sz="2000" dirty="0">
                <a:solidFill>
                  <a:srgbClr val="00B050"/>
                </a:solidFill>
              </a:rPr>
              <a:t>) </a:t>
            </a:r>
            <a:r>
              <a:rPr lang="zh-CN" altLang="en-US" sz="2000" dirty="0">
                <a:solidFill>
                  <a:srgbClr val="00B050"/>
                </a:solidFill>
              </a:rPr>
              <a:t>运算符</a:t>
            </a:r>
            <a:endParaRPr lang="en-US" altLang="zh-CN" sz="2000" dirty="0" smtClean="0">
              <a:solidFill>
                <a:srgbClr val="00B050"/>
              </a:solidFill>
            </a:endParaRPr>
          </a:p>
          <a:p>
            <a:pPr indent="1435100">
              <a:lnSpc>
                <a:spcPct val="100000"/>
              </a:lnSpc>
              <a:spcBef>
                <a:spcPts val="0"/>
              </a:spcBef>
            </a:pPr>
            <a:r>
              <a:rPr lang="en-US" altLang="zh-CN" sz="2000" dirty="0" smtClean="0"/>
              <a:t>index = j;          </a:t>
            </a:r>
            <a:r>
              <a:rPr lang="en-US" altLang="zh-CN" sz="2000" dirty="0" smtClean="0">
                <a:solidFill>
                  <a:srgbClr val="00B050"/>
                </a:solidFill>
              </a:rPr>
              <a:t>// </a:t>
            </a:r>
            <a:r>
              <a:rPr lang="zh-CN" altLang="en-US" sz="2000" dirty="0" smtClean="0">
                <a:solidFill>
                  <a:srgbClr val="00B050"/>
                </a:solidFill>
              </a:rPr>
              <a:t>记录</a:t>
            </a:r>
            <a:r>
              <a:rPr lang="zh-CN" altLang="en-US" sz="2000" dirty="0">
                <a:solidFill>
                  <a:srgbClr val="00B050"/>
                </a:solidFill>
              </a:rPr>
              <a:t>下</a:t>
            </a:r>
            <a:r>
              <a:rPr lang="zh-CN" altLang="en-US" sz="2000" dirty="0" smtClean="0">
                <a:solidFill>
                  <a:srgbClr val="00B050"/>
                </a:solidFill>
              </a:rPr>
              <a:t>最大值</a:t>
            </a:r>
            <a:r>
              <a:rPr lang="zh-CN" altLang="en-US" sz="2000" dirty="0">
                <a:solidFill>
                  <a:srgbClr val="00B050"/>
                </a:solidFill>
              </a:rPr>
              <a:t>元素所在的位置</a:t>
            </a:r>
            <a:endParaRPr lang="en-US" altLang="zh-CN" sz="2000" dirty="0" smtClean="0">
              <a:solidFill>
                <a:srgbClr val="00B050"/>
              </a:solidFill>
            </a:endParaRPr>
          </a:p>
          <a:p>
            <a:pPr indent="717550">
              <a:lnSpc>
                <a:spcPct val="100000"/>
              </a:lnSpc>
              <a:spcBef>
                <a:spcPts val="0"/>
              </a:spcBef>
            </a:pPr>
            <a:r>
              <a:rPr lang="en-US" altLang="zh-CN" sz="2000" dirty="0" smtClean="0">
                <a:solidFill>
                  <a:srgbClr val="0000FF"/>
                </a:solidFill>
              </a:rPr>
              <a:t>if</a:t>
            </a:r>
            <a:r>
              <a:rPr lang="en-US" altLang="zh-CN" sz="2000" dirty="0" smtClean="0"/>
              <a:t>(index != k)               </a:t>
            </a:r>
            <a:r>
              <a:rPr lang="en-US" altLang="zh-CN" sz="2000" dirty="0" smtClean="0">
                <a:solidFill>
                  <a:srgbClr val="00B050"/>
                </a:solidFill>
              </a:rPr>
              <a:t>// </a:t>
            </a:r>
            <a:r>
              <a:rPr lang="en-US" altLang="zh-CN" sz="2000" dirty="0">
                <a:solidFill>
                  <a:srgbClr val="00B050"/>
                </a:solidFill>
              </a:rPr>
              <a:t>a[k] </a:t>
            </a:r>
            <a:r>
              <a:rPr lang="zh-CN" altLang="en-US" sz="2000" dirty="0">
                <a:solidFill>
                  <a:srgbClr val="00B050"/>
                </a:solidFill>
              </a:rPr>
              <a:t>不是</a:t>
            </a:r>
            <a:r>
              <a:rPr lang="zh-CN" altLang="en-US" sz="2000" dirty="0" smtClean="0">
                <a:solidFill>
                  <a:srgbClr val="00B050"/>
                </a:solidFill>
              </a:rPr>
              <a:t>最大值</a:t>
            </a:r>
            <a:r>
              <a:rPr lang="zh-CN" altLang="en-US" sz="2000" dirty="0">
                <a:solidFill>
                  <a:srgbClr val="00B050"/>
                </a:solidFill>
              </a:rPr>
              <a:t>元素</a:t>
            </a:r>
            <a:endParaRPr lang="en-US" altLang="zh-CN" sz="2000" dirty="0" smtClean="0">
              <a:solidFill>
                <a:srgbClr val="00B050"/>
              </a:solidFill>
            </a:endParaRPr>
          </a:p>
          <a:p>
            <a:pPr indent="717550">
              <a:lnSpc>
                <a:spcPct val="100000"/>
              </a:lnSpc>
              <a:spcBef>
                <a:spcPts val="0"/>
              </a:spcBef>
            </a:pPr>
            <a:r>
              <a:rPr lang="en-US" altLang="zh-CN" sz="2000" dirty="0" smtClean="0"/>
              <a:t>{</a:t>
            </a:r>
          </a:p>
          <a:p>
            <a:pPr indent="1076325">
              <a:lnSpc>
                <a:spcPct val="100000"/>
              </a:lnSpc>
              <a:spcBef>
                <a:spcPts val="0"/>
              </a:spcBef>
            </a:pPr>
            <a:r>
              <a:rPr lang="en-US" altLang="zh-CN" sz="2000" dirty="0" err="1" smtClean="0">
                <a:solidFill>
                  <a:srgbClr val="0000FF"/>
                </a:solidFill>
              </a:rPr>
              <a:t>int</a:t>
            </a:r>
            <a:r>
              <a:rPr lang="en-US" altLang="zh-CN" sz="2000" dirty="0" smtClean="0"/>
              <a:t> </a:t>
            </a:r>
            <a:r>
              <a:rPr lang="en-US" altLang="zh-CN" sz="2000" dirty="0" err="1" smtClean="0"/>
              <a:t>tmp</a:t>
            </a:r>
            <a:r>
              <a:rPr lang="en-US" altLang="zh-CN" sz="2000" dirty="0" smtClean="0"/>
              <a:t> = a[k];        </a:t>
            </a:r>
            <a:r>
              <a:rPr lang="en-US" altLang="zh-CN" sz="2000" dirty="0" smtClean="0">
                <a:solidFill>
                  <a:srgbClr val="00B050"/>
                </a:solidFill>
              </a:rPr>
              <a:t>// </a:t>
            </a:r>
            <a:r>
              <a:rPr lang="zh-CN" altLang="en-US" sz="2000" dirty="0" smtClean="0">
                <a:solidFill>
                  <a:srgbClr val="00B050"/>
                </a:solidFill>
              </a:rPr>
              <a:t>交换 </a:t>
            </a:r>
            <a:r>
              <a:rPr lang="en-US" altLang="zh-CN" sz="2000" dirty="0">
                <a:solidFill>
                  <a:srgbClr val="00B050"/>
                </a:solidFill>
              </a:rPr>
              <a:t>a[k] </a:t>
            </a:r>
            <a:r>
              <a:rPr lang="zh-CN" altLang="en-US" sz="2000" dirty="0">
                <a:solidFill>
                  <a:srgbClr val="00B050"/>
                </a:solidFill>
              </a:rPr>
              <a:t>与</a:t>
            </a:r>
            <a:r>
              <a:rPr lang="zh-CN" altLang="en-US" sz="2000" dirty="0" smtClean="0">
                <a:solidFill>
                  <a:srgbClr val="00B050"/>
                </a:solidFill>
              </a:rPr>
              <a:t>最大值</a:t>
            </a:r>
            <a:r>
              <a:rPr lang="zh-CN" altLang="en-US" sz="2000" dirty="0">
                <a:solidFill>
                  <a:srgbClr val="00B050"/>
                </a:solidFill>
              </a:rPr>
              <a:t>元素 </a:t>
            </a:r>
            <a:r>
              <a:rPr lang="en-US" altLang="zh-CN" sz="2000" dirty="0">
                <a:solidFill>
                  <a:srgbClr val="00B050"/>
                </a:solidFill>
              </a:rPr>
              <a:t>a[index]</a:t>
            </a:r>
            <a:endParaRPr lang="en-US" altLang="zh-CN" sz="2000" dirty="0" smtClean="0">
              <a:solidFill>
                <a:srgbClr val="00B050"/>
              </a:solidFill>
            </a:endParaRPr>
          </a:p>
          <a:p>
            <a:pPr indent="1076325">
              <a:lnSpc>
                <a:spcPct val="100000"/>
              </a:lnSpc>
              <a:spcBef>
                <a:spcPts val="0"/>
              </a:spcBef>
            </a:pPr>
            <a:r>
              <a:rPr lang="en-US" altLang="zh-CN" sz="2000" dirty="0" smtClean="0"/>
              <a:t>a[k] = a[index];</a:t>
            </a:r>
          </a:p>
          <a:p>
            <a:pPr indent="1076325">
              <a:lnSpc>
                <a:spcPct val="100000"/>
              </a:lnSpc>
              <a:spcBef>
                <a:spcPts val="0"/>
              </a:spcBef>
            </a:pPr>
            <a:r>
              <a:rPr lang="en-US" altLang="zh-CN" sz="2000" dirty="0" smtClean="0"/>
              <a:t>a[index] = </a:t>
            </a:r>
            <a:r>
              <a:rPr lang="en-US" altLang="zh-CN" sz="2000" dirty="0" err="1" smtClean="0"/>
              <a:t>tmp</a:t>
            </a:r>
            <a:r>
              <a:rPr lang="en-US" altLang="zh-CN" sz="2000" dirty="0" smtClean="0"/>
              <a:t>;</a:t>
            </a:r>
          </a:p>
          <a:p>
            <a:pPr indent="717550">
              <a:lnSpc>
                <a:spcPct val="100000"/>
              </a:lnSpc>
              <a:spcBef>
                <a:spcPts val="0"/>
              </a:spcBef>
            </a:pPr>
            <a:r>
              <a:rPr lang="en-US" altLang="zh-CN" sz="2000" dirty="0"/>
              <a:t>}</a:t>
            </a:r>
            <a:endParaRPr lang="en-US" altLang="zh-CN" sz="2000" dirty="0" smtClean="0"/>
          </a:p>
          <a:p>
            <a:pPr indent="358775">
              <a:lnSpc>
                <a:spcPct val="100000"/>
              </a:lnSpc>
              <a:spcBef>
                <a:spcPts val="0"/>
              </a:spcBef>
            </a:pPr>
            <a:r>
              <a:rPr lang="en-US" altLang="zh-CN" sz="2000" dirty="0"/>
              <a:t>}</a:t>
            </a:r>
            <a:endParaRPr lang="en-US" altLang="zh-CN" sz="2000" dirty="0" smtClean="0"/>
          </a:p>
          <a:p>
            <a:pPr>
              <a:lnSpc>
                <a:spcPct val="100000"/>
              </a:lnSpc>
              <a:spcBef>
                <a:spcPts val="0"/>
              </a:spcBef>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5027423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949279"/>
          </a:xfrm>
        </p:spPr>
        <p:txBody>
          <a:bodyPr/>
          <a:lstStyle/>
          <a:p>
            <a:pPr>
              <a:spcAft>
                <a:spcPts val="600"/>
              </a:spcAft>
            </a:pPr>
            <a:r>
              <a:rPr lang="zh-CN" altLang="en-US" b="1" dirty="0" smtClean="0"/>
              <a:t>例</a:t>
            </a:r>
            <a:r>
              <a:rPr lang="en-US" altLang="zh-CN" b="1" dirty="0" smtClean="0"/>
              <a:t>: </a:t>
            </a:r>
            <a:r>
              <a:rPr lang="zh-CN" altLang="en-US" dirty="0" smtClean="0"/>
              <a:t>对</a:t>
            </a:r>
            <a:r>
              <a:rPr lang="en-US" altLang="zh-CN" dirty="0" smtClean="0"/>
              <a:t> 20 </a:t>
            </a:r>
            <a:r>
              <a:rPr lang="zh-CN" altLang="en-US" dirty="0" smtClean="0"/>
              <a:t>个随机整数进行升序排序。</a:t>
            </a:r>
            <a:endParaRPr lang="en-US" altLang="zh-CN" dirty="0" smtClean="0"/>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cstdlib</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函数</a:t>
            </a:r>
            <a:r>
              <a:rPr lang="en-US" altLang="zh-CN" sz="2000" dirty="0" smtClean="0">
                <a:solidFill>
                  <a:srgbClr val="00B050"/>
                </a:solidFill>
              </a:rPr>
              <a:t> rand </a:t>
            </a:r>
            <a:r>
              <a:rPr lang="zh-CN" altLang="en-US" sz="2000" dirty="0" smtClean="0">
                <a:solidFill>
                  <a:srgbClr val="00B050"/>
                </a:solidFill>
              </a:rPr>
              <a:t>和</a:t>
            </a:r>
            <a:r>
              <a:rPr lang="en-US" altLang="zh-CN" sz="2000" dirty="0" smtClean="0">
                <a:solidFill>
                  <a:srgbClr val="00B050"/>
                </a:solidFill>
              </a:rPr>
              <a:t> </a:t>
            </a:r>
            <a:r>
              <a:rPr lang="en-US" altLang="zh-CN" sz="2000" dirty="0" err="1" smtClean="0">
                <a:solidFill>
                  <a:srgbClr val="00B050"/>
                </a:solidFill>
              </a:rPr>
              <a:t>srand</a:t>
            </a:r>
            <a:r>
              <a:rPr lang="en-US" altLang="zh-CN" sz="2000" dirty="0" smtClean="0">
                <a:solidFill>
                  <a:srgbClr val="00B050"/>
                </a:solidFill>
              </a:rPr>
              <a:t> </a:t>
            </a:r>
            <a:r>
              <a:rPr lang="zh-CN" altLang="en-US" sz="2000" dirty="0" smtClean="0">
                <a:solidFill>
                  <a:srgbClr val="00B050"/>
                </a:solidFill>
              </a:rPr>
              <a:t>声明的头文件</a:t>
            </a:r>
            <a:endParaRPr lang="en-US" altLang="zh-CN" sz="2000" dirty="0" smtClean="0">
              <a:solidFill>
                <a:srgbClr val="00B050"/>
              </a:solidFill>
            </a:endParaRPr>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ctime</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函数</a:t>
            </a:r>
            <a:r>
              <a:rPr lang="en-US" altLang="zh-CN" sz="2000" dirty="0" smtClean="0">
                <a:solidFill>
                  <a:srgbClr val="00B050"/>
                </a:solidFill>
              </a:rPr>
              <a:t> time </a:t>
            </a:r>
            <a:r>
              <a:rPr lang="zh-CN" altLang="en-US" sz="2000" dirty="0" smtClean="0">
                <a:solidFill>
                  <a:srgbClr val="00B050"/>
                </a:solidFill>
              </a:rPr>
              <a:t>声明的头文件</a:t>
            </a:r>
            <a:endParaRPr lang="en-US" altLang="zh-CN" sz="2000" dirty="0" smtClean="0">
              <a:solidFill>
                <a:srgbClr val="00B050"/>
              </a:solidFill>
            </a:endParaRPr>
          </a:p>
          <a:p>
            <a:pPr>
              <a:lnSpc>
                <a:spcPct val="80000"/>
              </a:lnSpc>
              <a:spcBef>
                <a:spcPts val="0"/>
              </a:spcBef>
              <a:spcAft>
                <a:spcPts val="100"/>
              </a:spcAft>
            </a:pPr>
            <a:r>
              <a:rPr lang="en-US" altLang="zh-CN" sz="2000" dirty="0">
                <a:solidFill>
                  <a:srgbClr val="0000FF"/>
                </a:solidFill>
              </a:rPr>
              <a:t>using namespace </a:t>
            </a:r>
            <a:r>
              <a:rPr lang="en-US" altLang="zh-CN" sz="2000" dirty="0" err="1">
                <a:solidFill>
                  <a:srgbClr val="0000FF"/>
                </a:solidFill>
              </a:rPr>
              <a:t>std</a:t>
            </a:r>
            <a:r>
              <a:rPr lang="en-US" altLang="zh-CN" sz="2000" dirty="0"/>
              <a:t>;</a:t>
            </a:r>
          </a:p>
          <a:p>
            <a:pPr>
              <a:lnSpc>
                <a:spcPct val="80000"/>
              </a:lnSpc>
              <a:spcBef>
                <a:spcPts val="0"/>
              </a:spcBef>
              <a:spcAft>
                <a:spcPts val="100"/>
              </a:spcAft>
            </a:pPr>
            <a:r>
              <a:rPr lang="en-US" altLang="zh-CN" sz="2000" dirty="0" smtClean="0">
                <a:solidFill>
                  <a:srgbClr val="0000FF"/>
                </a:solidFill>
              </a:rPr>
              <a:t>void</a:t>
            </a:r>
            <a:r>
              <a:rPr lang="en-US" altLang="zh-CN" sz="2000" dirty="0" smtClean="0"/>
              <a:t> </a:t>
            </a:r>
            <a:r>
              <a:rPr lang="en-US" altLang="zh-CN" sz="2000" dirty="0" err="1" smtClean="0"/>
              <a:t>selectionSort</a:t>
            </a:r>
            <a:r>
              <a:rPr lang="en-US" altLang="zh-CN" sz="2000" dirty="0" smtClean="0"/>
              <a:t>(</a:t>
            </a:r>
            <a:r>
              <a:rPr lang="en-US" altLang="zh-CN" sz="2000" dirty="0" err="1" smtClean="0">
                <a:solidFill>
                  <a:srgbClr val="0000FF"/>
                </a:solidFill>
              </a:rPr>
              <a:t>int</a:t>
            </a:r>
            <a:r>
              <a:rPr lang="en-US" altLang="zh-CN" sz="2000" dirty="0" smtClean="0"/>
              <a:t> a</a:t>
            </a:r>
            <a:r>
              <a:rPr lang="en-US" altLang="zh-CN" sz="2000" b="1" dirty="0" smtClean="0">
                <a:solidFill>
                  <a:srgbClr val="FF0000"/>
                </a:solidFill>
              </a:rPr>
              <a:t>[ ]</a:t>
            </a:r>
            <a:r>
              <a:rPr lang="en-US" altLang="zh-CN" sz="2000" dirty="0" smtClean="0"/>
              <a:t>,</a:t>
            </a:r>
            <a:r>
              <a:rPr lang="en-US" altLang="zh-CN" sz="2000" dirty="0" smtClean="0">
                <a:solidFill>
                  <a:srgbClr val="0000FF"/>
                </a:solidFill>
              </a:rPr>
              <a:t> </a:t>
            </a: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n);      </a:t>
            </a:r>
            <a:r>
              <a:rPr lang="en-US" altLang="zh-CN" sz="2000" dirty="0" smtClean="0">
                <a:solidFill>
                  <a:srgbClr val="00B050"/>
                </a:solidFill>
              </a:rPr>
              <a:t>// </a:t>
            </a:r>
            <a:r>
              <a:rPr lang="zh-CN" altLang="en-US" sz="2000" dirty="0" smtClean="0">
                <a:solidFill>
                  <a:srgbClr val="00B050"/>
                </a:solidFill>
              </a:rPr>
              <a:t>选择排序函数</a:t>
            </a:r>
            <a:endParaRPr lang="en-US" altLang="zh-CN" sz="2000" dirty="0" smtClean="0">
              <a:solidFill>
                <a:srgbClr val="00B050"/>
              </a:solidFill>
            </a:endParaRPr>
          </a:p>
          <a:p>
            <a:pPr>
              <a:lnSpc>
                <a:spcPct val="80000"/>
              </a:lnSpc>
              <a:spcBef>
                <a:spcPts val="0"/>
              </a:spcBef>
              <a:spcAft>
                <a:spcPts val="100"/>
              </a:spcAft>
            </a:pPr>
            <a:r>
              <a:rPr lang="en-US" altLang="zh-CN" sz="2000" dirty="0" err="1" smtClean="0">
                <a:solidFill>
                  <a:srgbClr val="0000FF"/>
                </a:solidFill>
              </a:rPr>
              <a:t>int</a:t>
            </a:r>
            <a:r>
              <a:rPr lang="en-US" altLang="zh-CN" sz="2000" dirty="0" smtClean="0"/>
              <a:t> 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err="1" smtClean="0"/>
              <a:t>srand</a:t>
            </a:r>
            <a:r>
              <a:rPr lang="en-US" altLang="zh-CN" sz="2000" dirty="0" smtClean="0"/>
              <a:t>((</a:t>
            </a:r>
            <a:r>
              <a:rPr lang="en-US" altLang="zh-CN" sz="2000" dirty="0" smtClean="0">
                <a:solidFill>
                  <a:srgbClr val="0000FF"/>
                </a:solidFill>
              </a:rPr>
              <a:t>unsigned </a:t>
            </a:r>
            <a:r>
              <a:rPr lang="en-US" altLang="zh-CN" sz="2000" dirty="0" err="1" smtClean="0">
                <a:solidFill>
                  <a:srgbClr val="0000FF"/>
                </a:solidFill>
              </a:rPr>
              <a:t>int</a:t>
            </a:r>
            <a:r>
              <a:rPr lang="en-US" altLang="zh-CN" sz="2000" dirty="0" smtClean="0"/>
              <a:t>)time(</a:t>
            </a:r>
            <a:r>
              <a:rPr lang="en-US" altLang="zh-CN" sz="2000" dirty="0" smtClean="0">
                <a:solidFill>
                  <a:srgbClr val="FF3399"/>
                </a:solidFill>
              </a:rPr>
              <a:t>NULL</a:t>
            </a:r>
            <a:r>
              <a:rPr lang="en-US" altLang="zh-CN" sz="2000" dirty="0" smtClean="0"/>
              <a:t>));   </a:t>
            </a:r>
            <a:r>
              <a:rPr lang="en-US" altLang="zh-CN" sz="2000" dirty="0" smtClean="0">
                <a:solidFill>
                  <a:srgbClr val="00B050"/>
                </a:solidFill>
              </a:rPr>
              <a:t>// </a:t>
            </a:r>
            <a:r>
              <a:rPr lang="zh-CN" altLang="en-US" sz="2000" dirty="0" smtClean="0">
                <a:solidFill>
                  <a:srgbClr val="00B050"/>
                </a:solidFill>
              </a:rPr>
              <a:t>随机数生成器初始化</a:t>
            </a:r>
            <a:r>
              <a:rPr lang="en-US" altLang="zh-CN" sz="2000" dirty="0" smtClean="0">
                <a:solidFill>
                  <a:srgbClr val="00B050"/>
                </a:solidFill>
              </a:rPr>
              <a:t> </a:t>
            </a:r>
          </a:p>
          <a:p>
            <a:pPr indent="358775">
              <a:lnSpc>
                <a:spcPct val="80000"/>
              </a:lnSpc>
              <a:spcBef>
                <a:spcPts val="0"/>
              </a:spcBef>
              <a:spcAft>
                <a:spcPts val="100"/>
              </a:spcAft>
            </a:pPr>
            <a:r>
              <a:rPr lang="en-US" altLang="zh-CN" sz="2000" dirty="0" err="1" smtClean="0">
                <a:solidFill>
                  <a:srgbClr val="0000FF"/>
                </a:solidFill>
              </a:rPr>
              <a:t>int</a:t>
            </a:r>
            <a:r>
              <a:rPr lang="en-US" altLang="zh-CN" sz="2000" dirty="0" smtClean="0"/>
              <a:t> a[20];</a:t>
            </a: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&lt;20;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产生随机数</a:t>
            </a:r>
            <a:endParaRPr lang="en-US" altLang="zh-CN" sz="2000" dirty="0" smtClean="0">
              <a:solidFill>
                <a:srgbClr val="00B050"/>
              </a:solidFill>
            </a:endParaRPr>
          </a:p>
          <a:p>
            <a:pPr indent="806450">
              <a:lnSpc>
                <a:spcPct val="80000"/>
              </a:lnSpc>
              <a:spcBef>
                <a:spcPts val="0"/>
              </a:spcBef>
              <a:spcAft>
                <a:spcPts val="100"/>
              </a:spcAft>
            </a:pPr>
            <a:r>
              <a:rPr lang="en-US" altLang="zh-CN" sz="2000" dirty="0" smtClean="0"/>
              <a:t>a[</a:t>
            </a:r>
            <a:r>
              <a:rPr lang="en-US" altLang="zh-CN" sz="2000" dirty="0" err="1" smtClean="0"/>
              <a:t>i</a:t>
            </a:r>
            <a:r>
              <a:rPr lang="en-US" altLang="zh-CN" sz="2000" dirty="0" smtClean="0"/>
              <a:t>] = rand()%100;</a:t>
            </a:r>
          </a:p>
          <a:p>
            <a:pPr indent="358775">
              <a:lnSpc>
                <a:spcPct val="80000"/>
              </a:lnSpc>
              <a:spcBef>
                <a:spcPts val="0"/>
              </a:spcBef>
              <a:spcAft>
                <a:spcPts val="100"/>
              </a:spcAft>
            </a:pPr>
            <a:r>
              <a:rPr lang="nn-NO" altLang="zh-CN" sz="2000" dirty="0">
                <a:solidFill>
                  <a:srgbClr val="0000FF"/>
                </a:solidFill>
              </a:rPr>
              <a:t>for</a:t>
            </a:r>
            <a:r>
              <a:rPr lang="nn-NO" altLang="zh-CN" sz="2000" dirty="0"/>
              <a:t>(</a:t>
            </a:r>
            <a:r>
              <a:rPr lang="nn-NO" altLang="zh-CN" sz="2000" dirty="0">
                <a:solidFill>
                  <a:srgbClr val="0000FF"/>
                </a:solidFill>
              </a:rPr>
              <a:t>int</a:t>
            </a:r>
            <a:r>
              <a:rPr lang="nn-NO" altLang="zh-CN" sz="2000" dirty="0"/>
              <a:t> i=0; i&lt;20; ++i</a:t>
            </a:r>
            <a:r>
              <a:rPr lang="nn-NO" altLang="zh-CN" sz="2000" dirty="0" smtClean="0"/>
              <a:t>)                   </a:t>
            </a:r>
            <a:r>
              <a:rPr lang="nn-NO" altLang="zh-CN" sz="2000" dirty="0" smtClean="0">
                <a:solidFill>
                  <a:srgbClr val="00B050"/>
                </a:solidFill>
              </a:rPr>
              <a:t>// </a:t>
            </a:r>
            <a:r>
              <a:rPr lang="zh-CN" altLang="en-US" sz="2000" dirty="0" smtClean="0">
                <a:solidFill>
                  <a:srgbClr val="00B050"/>
                </a:solidFill>
              </a:rPr>
              <a:t>打印原始数据</a:t>
            </a:r>
            <a:endParaRPr lang="nn-NO" altLang="zh-CN" sz="2000" dirty="0">
              <a:solidFill>
                <a:srgbClr val="00B050"/>
              </a:solidFill>
            </a:endParaRPr>
          </a:p>
          <a:p>
            <a:pPr indent="717550">
              <a:lnSpc>
                <a:spcPct val="80000"/>
              </a:lnSpc>
              <a:spcBef>
                <a:spcPts val="0"/>
              </a:spcBef>
              <a:spcAft>
                <a:spcPts val="100"/>
              </a:spcAft>
            </a:pPr>
            <a:r>
              <a:rPr lang="nn-NO" altLang="zh-CN" sz="2000" dirty="0"/>
              <a:t>cout&lt;&lt;a[i]&lt;&lt;</a:t>
            </a:r>
            <a:r>
              <a:rPr lang="nn-NO" altLang="zh-CN" sz="2000" dirty="0">
                <a:solidFill>
                  <a:schemeClr val="accent6">
                    <a:lumMod val="75000"/>
                  </a:schemeClr>
                </a:solidFill>
              </a:rPr>
              <a:t>“ ”</a:t>
            </a:r>
            <a:r>
              <a:rPr lang="nn-NO" altLang="zh-CN" sz="2000" dirty="0"/>
              <a:t>;</a:t>
            </a:r>
          </a:p>
          <a:p>
            <a:pPr indent="358775">
              <a:lnSpc>
                <a:spcPct val="80000"/>
              </a:lnSpc>
              <a:spcBef>
                <a:spcPts val="0"/>
              </a:spcBef>
              <a:spcAft>
                <a:spcPts val="100"/>
              </a:spcAft>
            </a:pPr>
            <a:r>
              <a:rPr lang="nn-NO" altLang="zh-CN" sz="2000" dirty="0"/>
              <a:t>cout&lt;&lt;endl</a:t>
            </a:r>
            <a:r>
              <a:rPr lang="nn-NO" altLang="zh-CN" sz="2000" dirty="0" smtClean="0"/>
              <a:t>;</a:t>
            </a:r>
            <a:endParaRPr lang="en-US" altLang="zh-CN" sz="2000" dirty="0" smtClean="0"/>
          </a:p>
          <a:p>
            <a:pPr indent="358775">
              <a:lnSpc>
                <a:spcPct val="80000"/>
              </a:lnSpc>
              <a:spcBef>
                <a:spcPts val="0"/>
              </a:spcBef>
              <a:spcAft>
                <a:spcPts val="100"/>
              </a:spcAft>
            </a:pPr>
            <a:r>
              <a:rPr lang="en-US" altLang="zh-CN" sz="2000" dirty="0" err="1" smtClean="0"/>
              <a:t>selectionSort</a:t>
            </a:r>
            <a:r>
              <a:rPr lang="en-US" altLang="zh-CN" sz="2000" dirty="0" smtClean="0"/>
              <a:t>(</a:t>
            </a:r>
            <a:r>
              <a:rPr lang="en-US" altLang="zh-CN" sz="2000" dirty="0" smtClean="0">
                <a:solidFill>
                  <a:srgbClr val="FF0000"/>
                </a:solidFill>
              </a:rPr>
              <a:t>a</a:t>
            </a:r>
            <a:r>
              <a:rPr lang="en-US" altLang="zh-CN" sz="2000" dirty="0" smtClean="0"/>
              <a:t>, 20);                   </a:t>
            </a:r>
            <a:r>
              <a:rPr lang="en-US" altLang="zh-CN" sz="2000" dirty="0" smtClean="0">
                <a:solidFill>
                  <a:srgbClr val="00B050"/>
                </a:solidFill>
              </a:rPr>
              <a:t>// </a:t>
            </a:r>
            <a:r>
              <a:rPr lang="zh-CN" altLang="en-US" sz="2000" dirty="0" smtClean="0">
                <a:solidFill>
                  <a:srgbClr val="00B050"/>
                </a:solidFill>
              </a:rPr>
              <a:t>执行选择排序</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&lt;20;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打印排序后的数据</a:t>
            </a:r>
            <a:endParaRPr lang="en-US" altLang="zh-CN" sz="2000" dirty="0" smtClean="0">
              <a:solidFill>
                <a:srgbClr val="00B050"/>
              </a:solidFill>
            </a:endParaRPr>
          </a:p>
          <a:p>
            <a:pPr indent="717550">
              <a:lnSpc>
                <a:spcPct val="80000"/>
              </a:lnSpc>
              <a:spcBef>
                <a:spcPts val="0"/>
              </a:spcBef>
              <a:spcAft>
                <a:spcPts val="100"/>
              </a:spcAft>
            </a:pPr>
            <a:r>
              <a:rPr lang="en-US" altLang="zh-CN" sz="2000" dirty="0" err="1" smtClean="0"/>
              <a:t>cout</a:t>
            </a:r>
            <a:r>
              <a:rPr lang="en-US" altLang="zh-CN" sz="2000" dirty="0" smtClean="0"/>
              <a:t>&lt;&lt;a[</a:t>
            </a:r>
            <a:r>
              <a:rPr lang="en-US" altLang="zh-CN" sz="2000" dirty="0" err="1" smtClean="0"/>
              <a:t>i</a:t>
            </a:r>
            <a:r>
              <a:rPr lang="en-US" altLang="zh-CN" sz="2000" dirty="0" smtClean="0"/>
              <a:t>]&lt;&lt;</a:t>
            </a:r>
            <a:r>
              <a:rPr lang="en-US" altLang="zh-CN" sz="2000" dirty="0" smtClean="0">
                <a:solidFill>
                  <a:schemeClr val="accent6">
                    <a:lumMod val="75000"/>
                  </a:schemeClr>
                </a:solidFill>
              </a:rPr>
              <a:t>“ ”</a:t>
            </a:r>
            <a:r>
              <a:rPr lang="en-US" altLang="zh-CN" sz="2000" dirty="0" smtClean="0"/>
              <a:t>;</a:t>
            </a:r>
          </a:p>
          <a:p>
            <a:pPr indent="358775">
              <a:lnSpc>
                <a:spcPct val="80000"/>
              </a:lnSpc>
              <a:spcBef>
                <a:spcPts val="0"/>
              </a:spcBef>
              <a:spcAft>
                <a:spcPts val="100"/>
              </a:spcAft>
            </a:pPr>
            <a:r>
              <a:rPr lang="en-US" altLang="zh-CN" sz="2000" dirty="0" err="1" smtClean="0"/>
              <a:t>cout</a:t>
            </a:r>
            <a:r>
              <a:rPr lang="en-US" altLang="zh-CN" sz="2000" dirty="0" smtClean="0"/>
              <a:t>&lt;&lt;</a:t>
            </a:r>
            <a:r>
              <a:rPr lang="en-US" altLang="zh-CN" sz="2000" dirty="0" err="1" smtClean="0"/>
              <a:t>endl</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return</a:t>
            </a:r>
            <a:r>
              <a:rPr lang="en-US" altLang="zh-CN" sz="2000" dirty="0" smtClean="0"/>
              <a:t> 0;</a:t>
            </a:r>
          </a:p>
          <a:p>
            <a:pPr>
              <a:lnSpc>
                <a:spcPct val="80000"/>
              </a:lnSpc>
              <a:spcBef>
                <a:spcPts val="0"/>
              </a:spcBef>
              <a:spcAft>
                <a:spcPts val="1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6143144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lnSpc>
                <a:spcPct val="100000"/>
              </a:lnSpc>
              <a:spcBef>
                <a:spcPts val="0"/>
              </a:spcBef>
              <a:spcAft>
                <a:spcPts val="200"/>
              </a:spcAft>
            </a:pPr>
            <a:r>
              <a:rPr lang="en-US" altLang="zh-CN" sz="2000" dirty="0" smtClean="0">
                <a:solidFill>
                  <a:srgbClr val="0000FF"/>
                </a:solidFill>
              </a:rPr>
              <a:t>void </a:t>
            </a:r>
            <a:r>
              <a:rPr lang="en-US" altLang="zh-CN" sz="2000" dirty="0" err="1" smtClean="0"/>
              <a:t>selectionSort</a:t>
            </a:r>
            <a:r>
              <a:rPr lang="en-US" altLang="zh-CN" sz="2000" dirty="0" smtClean="0"/>
              <a:t>(</a:t>
            </a:r>
            <a:r>
              <a:rPr lang="en-US" altLang="zh-CN" sz="2000" dirty="0" err="1" smtClean="0">
                <a:solidFill>
                  <a:srgbClr val="0000FF"/>
                </a:solidFill>
              </a:rPr>
              <a:t>int</a:t>
            </a:r>
            <a:r>
              <a:rPr lang="en-US" altLang="zh-CN" sz="2000" dirty="0" smtClean="0"/>
              <a:t> a</a:t>
            </a:r>
            <a:r>
              <a:rPr lang="en-US" altLang="zh-CN" sz="2000" b="1" dirty="0" smtClean="0">
                <a:solidFill>
                  <a:srgbClr val="FF0000"/>
                </a:solidFill>
              </a:rPr>
              <a:t>[ ]</a:t>
            </a:r>
            <a:r>
              <a:rPr lang="en-US" altLang="zh-CN" sz="2000" dirty="0" smtClean="0"/>
              <a:t>, </a:t>
            </a:r>
            <a:r>
              <a:rPr lang="en-US" altLang="zh-CN" sz="2000" dirty="0" err="1" smtClean="0">
                <a:solidFill>
                  <a:srgbClr val="0000FF"/>
                </a:solidFill>
              </a:rPr>
              <a:t>int</a:t>
            </a:r>
            <a:r>
              <a:rPr lang="en-US" altLang="zh-CN" sz="2000" dirty="0" smtClean="0"/>
              <a:t> n)  </a:t>
            </a:r>
            <a:r>
              <a:rPr lang="en-US" altLang="zh-CN" sz="2000" dirty="0" smtClean="0">
                <a:solidFill>
                  <a:srgbClr val="00B050"/>
                </a:solidFill>
              </a:rPr>
              <a:t>// </a:t>
            </a:r>
            <a:r>
              <a:rPr lang="zh-CN" altLang="en-US" sz="2000" dirty="0" smtClean="0">
                <a:solidFill>
                  <a:srgbClr val="00B050"/>
                </a:solidFill>
              </a:rPr>
              <a:t>待排序数据存储在数组 </a:t>
            </a:r>
            <a:r>
              <a:rPr lang="en-US" altLang="zh-CN" sz="2000" dirty="0" smtClean="0">
                <a:solidFill>
                  <a:srgbClr val="00B050"/>
                </a:solidFill>
              </a:rPr>
              <a:t>a </a:t>
            </a:r>
            <a:r>
              <a:rPr lang="zh-CN" altLang="en-US" sz="2000" dirty="0" smtClean="0">
                <a:solidFill>
                  <a:srgbClr val="00B050"/>
                </a:solidFill>
              </a:rPr>
              <a:t>中</a:t>
            </a:r>
            <a:endParaRPr lang="en-US" altLang="zh-CN" sz="2000" dirty="0" smtClean="0">
              <a:solidFill>
                <a:srgbClr val="00B050"/>
              </a:solidFill>
            </a:endParaRPr>
          </a:p>
          <a:p>
            <a:pPr>
              <a:lnSpc>
                <a:spcPct val="100000"/>
              </a:lnSpc>
              <a:spcBef>
                <a:spcPts val="0"/>
              </a:spcBef>
              <a:spcAft>
                <a:spcPts val="200"/>
              </a:spcAft>
            </a:pPr>
            <a:r>
              <a:rPr lang="en-US" altLang="zh-CN" sz="2000" dirty="0" smtClean="0"/>
              <a:t>{</a:t>
            </a:r>
          </a:p>
          <a:p>
            <a:pPr indent="358775">
              <a:lnSpc>
                <a:spcPct val="100000"/>
              </a:lnSpc>
              <a:spcBef>
                <a:spcPts val="0"/>
              </a:spcBef>
              <a:spcAft>
                <a:spcPts val="2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k=0; k&lt;n-1; ++k)    </a:t>
            </a:r>
            <a:r>
              <a:rPr lang="en-US" altLang="zh-CN" sz="2000" dirty="0" smtClean="0">
                <a:solidFill>
                  <a:srgbClr val="00B050"/>
                </a:solidFill>
              </a:rPr>
              <a:t>// </a:t>
            </a:r>
            <a:r>
              <a:rPr lang="zh-CN" altLang="en-US" sz="2000" dirty="0" smtClean="0">
                <a:solidFill>
                  <a:srgbClr val="00B050"/>
                </a:solidFill>
              </a:rPr>
              <a:t>执行</a:t>
            </a:r>
            <a:r>
              <a:rPr lang="en-US" altLang="zh-CN" sz="2000" dirty="0" smtClean="0">
                <a:solidFill>
                  <a:srgbClr val="00B050"/>
                </a:solidFill>
              </a:rPr>
              <a:t> </a:t>
            </a:r>
            <a:r>
              <a:rPr lang="en-US" altLang="zh-CN" sz="2000" dirty="0">
                <a:solidFill>
                  <a:srgbClr val="00B050"/>
                </a:solidFill>
              </a:rPr>
              <a:t>n-1 </a:t>
            </a:r>
            <a:r>
              <a:rPr lang="zh-CN" altLang="en-US" sz="2000" dirty="0">
                <a:solidFill>
                  <a:srgbClr val="00B050"/>
                </a:solidFill>
              </a:rPr>
              <a:t>次的</a:t>
            </a:r>
            <a:r>
              <a:rPr lang="en-US" altLang="zh-CN" sz="2000" dirty="0">
                <a:solidFill>
                  <a:srgbClr val="00B050"/>
                </a:solidFill>
              </a:rPr>
              <a:t> “</a:t>
            </a:r>
            <a:r>
              <a:rPr lang="zh-CN" altLang="en-US" sz="2000" dirty="0">
                <a:solidFill>
                  <a:srgbClr val="00B050"/>
                </a:solidFill>
              </a:rPr>
              <a:t>寻找</a:t>
            </a:r>
            <a:r>
              <a:rPr lang="en-US" altLang="zh-CN" sz="2000" dirty="0">
                <a:solidFill>
                  <a:srgbClr val="00B050"/>
                </a:solidFill>
              </a:rPr>
              <a:t>”</a:t>
            </a:r>
            <a:r>
              <a:rPr lang="zh-CN" altLang="en-US" sz="2000" dirty="0">
                <a:solidFill>
                  <a:srgbClr val="00B050"/>
                </a:solidFill>
              </a:rPr>
              <a:t>、</a:t>
            </a:r>
            <a:r>
              <a:rPr lang="en-US" altLang="zh-CN" sz="2000" dirty="0">
                <a:solidFill>
                  <a:srgbClr val="00B050"/>
                </a:solidFill>
              </a:rPr>
              <a:t>“</a:t>
            </a:r>
            <a:r>
              <a:rPr lang="zh-CN" altLang="en-US" sz="2000" dirty="0">
                <a:solidFill>
                  <a:srgbClr val="00B050"/>
                </a:solidFill>
              </a:rPr>
              <a:t>交换</a:t>
            </a:r>
            <a:r>
              <a:rPr lang="en-US" altLang="zh-CN" sz="2000" dirty="0">
                <a:solidFill>
                  <a:srgbClr val="00B050"/>
                </a:solidFill>
              </a:rPr>
              <a:t>” </a:t>
            </a:r>
            <a:r>
              <a:rPr lang="zh-CN" altLang="en-US" sz="2000" dirty="0">
                <a:solidFill>
                  <a:srgbClr val="00B050"/>
                </a:solidFill>
              </a:rPr>
              <a:t>过程</a:t>
            </a:r>
            <a:endParaRPr lang="en-US" altLang="zh-CN" sz="2000" dirty="0" smtClean="0">
              <a:solidFill>
                <a:srgbClr val="00B050"/>
              </a:solidFill>
            </a:endParaRPr>
          </a:p>
          <a:p>
            <a:pPr indent="358775">
              <a:lnSpc>
                <a:spcPct val="100000"/>
              </a:lnSpc>
              <a:spcBef>
                <a:spcPts val="0"/>
              </a:spcBef>
              <a:spcAft>
                <a:spcPts val="200"/>
              </a:spcAft>
            </a:pPr>
            <a:r>
              <a:rPr lang="en-US" altLang="zh-CN" sz="2000" dirty="0" smtClean="0"/>
              <a:t>{</a:t>
            </a:r>
          </a:p>
          <a:p>
            <a:pPr indent="717550">
              <a:lnSpc>
                <a:spcPct val="100000"/>
              </a:lnSpc>
              <a:spcBef>
                <a:spcPts val="0"/>
              </a:spcBef>
              <a:spcAft>
                <a:spcPts val="200"/>
              </a:spcAft>
            </a:pPr>
            <a:r>
              <a:rPr lang="en-US" altLang="zh-CN" sz="2000" dirty="0" err="1" smtClean="0">
                <a:solidFill>
                  <a:srgbClr val="0000FF"/>
                </a:solidFill>
              </a:rPr>
              <a:t>int</a:t>
            </a:r>
            <a:r>
              <a:rPr lang="en-US" altLang="zh-CN" sz="2000" dirty="0" smtClean="0"/>
              <a:t> index = k;               </a:t>
            </a:r>
            <a:r>
              <a:rPr lang="en-US" altLang="zh-CN" sz="2000" dirty="0" smtClean="0">
                <a:solidFill>
                  <a:srgbClr val="00B050"/>
                </a:solidFill>
              </a:rPr>
              <a:t>// </a:t>
            </a:r>
            <a:r>
              <a:rPr lang="zh-CN" altLang="en-US" sz="2000" dirty="0" smtClean="0">
                <a:solidFill>
                  <a:srgbClr val="00B050"/>
                </a:solidFill>
              </a:rPr>
              <a:t>当前</a:t>
            </a:r>
            <a:r>
              <a:rPr lang="zh-CN" altLang="en-US" sz="2000" dirty="0">
                <a:solidFill>
                  <a:srgbClr val="00B050"/>
                </a:solidFill>
              </a:rPr>
              <a:t>最小值由 </a:t>
            </a:r>
            <a:r>
              <a:rPr lang="en-US" altLang="zh-CN" sz="2000" dirty="0">
                <a:solidFill>
                  <a:srgbClr val="00B050"/>
                </a:solidFill>
              </a:rPr>
              <a:t>a[index] </a:t>
            </a:r>
            <a:r>
              <a:rPr lang="zh-CN" altLang="en-US" sz="2000" dirty="0">
                <a:solidFill>
                  <a:srgbClr val="00B050"/>
                </a:solidFill>
              </a:rPr>
              <a:t>表示</a:t>
            </a:r>
            <a:endParaRPr lang="en-US" altLang="zh-CN" sz="2000" dirty="0" smtClean="0">
              <a:solidFill>
                <a:srgbClr val="00B050"/>
              </a:solidFill>
            </a:endParaRPr>
          </a:p>
          <a:p>
            <a:pPr indent="717550">
              <a:lnSpc>
                <a:spcPct val="100000"/>
              </a:lnSpc>
              <a:spcBef>
                <a:spcPts val="0"/>
              </a:spcBef>
              <a:spcAft>
                <a:spcPts val="2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j=k+1; j&lt;n; ++j) </a:t>
            </a:r>
            <a:r>
              <a:rPr lang="en-US" altLang="zh-CN" sz="2000" dirty="0" smtClean="0">
                <a:solidFill>
                  <a:srgbClr val="00B050"/>
                </a:solidFill>
              </a:rPr>
              <a:t>// </a:t>
            </a:r>
            <a:r>
              <a:rPr lang="zh-CN" altLang="en-US" sz="2000" dirty="0" smtClean="0">
                <a:solidFill>
                  <a:srgbClr val="00B050"/>
                </a:solidFill>
              </a:rPr>
              <a:t>从</a:t>
            </a:r>
            <a:r>
              <a:rPr lang="zh-CN" altLang="en-US" sz="2000" dirty="0">
                <a:solidFill>
                  <a:srgbClr val="00B050"/>
                </a:solidFill>
              </a:rPr>
              <a:t>剩余未排序元素中寻找最小值元素</a:t>
            </a:r>
            <a:endParaRPr lang="en-US" altLang="zh-CN" sz="2000" dirty="0" smtClean="0">
              <a:solidFill>
                <a:srgbClr val="00B050"/>
              </a:solidFill>
            </a:endParaRPr>
          </a:p>
          <a:p>
            <a:pPr indent="1076325">
              <a:lnSpc>
                <a:spcPct val="100000"/>
              </a:lnSpc>
              <a:spcBef>
                <a:spcPts val="0"/>
              </a:spcBef>
              <a:spcAft>
                <a:spcPts val="200"/>
              </a:spcAft>
            </a:pPr>
            <a:r>
              <a:rPr lang="en-US" altLang="zh-CN" sz="2000" dirty="0" smtClean="0">
                <a:solidFill>
                  <a:srgbClr val="0000FF"/>
                </a:solidFill>
              </a:rPr>
              <a:t>if</a:t>
            </a:r>
            <a:r>
              <a:rPr lang="en-US" altLang="zh-CN" sz="2000" dirty="0" smtClean="0"/>
              <a:t>(a[j] </a:t>
            </a:r>
            <a:r>
              <a:rPr lang="en-US" altLang="zh-CN" sz="2000" b="1" dirty="0" smtClean="0">
                <a:solidFill>
                  <a:srgbClr val="FF0000"/>
                </a:solidFill>
              </a:rPr>
              <a:t>&lt; </a:t>
            </a:r>
            <a:r>
              <a:rPr lang="en-US" altLang="zh-CN" sz="2000" dirty="0" smtClean="0"/>
              <a:t>a[index])    </a:t>
            </a:r>
            <a:r>
              <a:rPr lang="en-US" altLang="zh-CN" sz="2000" dirty="0" smtClean="0">
                <a:solidFill>
                  <a:srgbClr val="00B050"/>
                </a:solidFill>
              </a:rPr>
              <a:t>// </a:t>
            </a:r>
            <a:r>
              <a:rPr lang="en-US" altLang="zh-CN" sz="2000" dirty="0">
                <a:solidFill>
                  <a:srgbClr val="00B050"/>
                </a:solidFill>
              </a:rPr>
              <a:t>&lt; (</a:t>
            </a:r>
            <a:r>
              <a:rPr lang="zh-CN" altLang="en-US" sz="2000" dirty="0">
                <a:solidFill>
                  <a:srgbClr val="00B050"/>
                </a:solidFill>
              </a:rPr>
              <a:t>小于</a:t>
            </a:r>
            <a:r>
              <a:rPr lang="en-US" altLang="zh-CN" sz="2000" dirty="0">
                <a:solidFill>
                  <a:srgbClr val="00B050"/>
                </a:solidFill>
              </a:rPr>
              <a:t>) </a:t>
            </a:r>
            <a:r>
              <a:rPr lang="zh-CN" altLang="en-US" sz="2000" dirty="0">
                <a:solidFill>
                  <a:srgbClr val="00B050"/>
                </a:solidFill>
              </a:rPr>
              <a:t>运算符</a:t>
            </a:r>
            <a:endParaRPr lang="en-US" altLang="zh-CN" sz="2000" dirty="0" smtClean="0">
              <a:solidFill>
                <a:srgbClr val="00B050"/>
              </a:solidFill>
            </a:endParaRPr>
          </a:p>
          <a:p>
            <a:pPr indent="1435100">
              <a:lnSpc>
                <a:spcPct val="100000"/>
              </a:lnSpc>
              <a:spcBef>
                <a:spcPts val="0"/>
              </a:spcBef>
              <a:spcAft>
                <a:spcPts val="200"/>
              </a:spcAft>
            </a:pPr>
            <a:r>
              <a:rPr lang="en-US" altLang="zh-CN" sz="2000" dirty="0" smtClean="0"/>
              <a:t>index = j;          </a:t>
            </a:r>
            <a:r>
              <a:rPr lang="en-US" altLang="zh-CN" sz="2000" dirty="0" smtClean="0">
                <a:solidFill>
                  <a:srgbClr val="00B050"/>
                </a:solidFill>
              </a:rPr>
              <a:t>// </a:t>
            </a:r>
            <a:r>
              <a:rPr lang="zh-CN" altLang="en-US" sz="2000" dirty="0" smtClean="0">
                <a:solidFill>
                  <a:srgbClr val="00B050"/>
                </a:solidFill>
              </a:rPr>
              <a:t>记录</a:t>
            </a:r>
            <a:r>
              <a:rPr lang="zh-CN" altLang="en-US" sz="2000" dirty="0">
                <a:solidFill>
                  <a:srgbClr val="00B050"/>
                </a:solidFill>
              </a:rPr>
              <a:t>下最小值元素所在的位置</a:t>
            </a:r>
            <a:endParaRPr lang="en-US" altLang="zh-CN" sz="2000" dirty="0" smtClean="0">
              <a:solidFill>
                <a:srgbClr val="00B050"/>
              </a:solidFill>
            </a:endParaRPr>
          </a:p>
          <a:p>
            <a:pPr indent="717550">
              <a:lnSpc>
                <a:spcPct val="100000"/>
              </a:lnSpc>
              <a:spcBef>
                <a:spcPts val="0"/>
              </a:spcBef>
              <a:spcAft>
                <a:spcPts val="200"/>
              </a:spcAft>
            </a:pPr>
            <a:r>
              <a:rPr lang="en-US" altLang="zh-CN" sz="2000" dirty="0" smtClean="0">
                <a:solidFill>
                  <a:srgbClr val="0000FF"/>
                </a:solidFill>
              </a:rPr>
              <a:t>if</a:t>
            </a:r>
            <a:r>
              <a:rPr lang="en-US" altLang="zh-CN" sz="2000" dirty="0" smtClean="0"/>
              <a:t>(index != k)               </a:t>
            </a:r>
            <a:r>
              <a:rPr lang="en-US" altLang="zh-CN" sz="2000" dirty="0" smtClean="0">
                <a:solidFill>
                  <a:srgbClr val="00B050"/>
                </a:solidFill>
              </a:rPr>
              <a:t>// </a:t>
            </a:r>
            <a:r>
              <a:rPr lang="en-US" altLang="zh-CN" sz="2000" dirty="0">
                <a:solidFill>
                  <a:srgbClr val="00B050"/>
                </a:solidFill>
              </a:rPr>
              <a:t>a[k] </a:t>
            </a:r>
            <a:r>
              <a:rPr lang="zh-CN" altLang="en-US" sz="2000" dirty="0">
                <a:solidFill>
                  <a:srgbClr val="00B050"/>
                </a:solidFill>
              </a:rPr>
              <a:t>不是最小值元素</a:t>
            </a:r>
            <a:endParaRPr lang="en-US" altLang="zh-CN" sz="2000" dirty="0" smtClean="0">
              <a:solidFill>
                <a:srgbClr val="00B050"/>
              </a:solidFill>
            </a:endParaRPr>
          </a:p>
          <a:p>
            <a:pPr indent="717550">
              <a:lnSpc>
                <a:spcPct val="100000"/>
              </a:lnSpc>
              <a:spcBef>
                <a:spcPts val="0"/>
              </a:spcBef>
              <a:spcAft>
                <a:spcPts val="200"/>
              </a:spcAft>
            </a:pPr>
            <a:r>
              <a:rPr lang="en-US" altLang="zh-CN" sz="2000" dirty="0" smtClean="0"/>
              <a:t>{</a:t>
            </a:r>
          </a:p>
          <a:p>
            <a:pPr indent="1076325">
              <a:lnSpc>
                <a:spcPct val="100000"/>
              </a:lnSpc>
              <a:spcBef>
                <a:spcPts val="0"/>
              </a:spcBef>
              <a:spcAft>
                <a:spcPts val="200"/>
              </a:spcAft>
            </a:pPr>
            <a:r>
              <a:rPr lang="en-US" altLang="zh-CN" sz="2000" dirty="0" err="1" smtClean="0">
                <a:solidFill>
                  <a:srgbClr val="0000FF"/>
                </a:solidFill>
              </a:rPr>
              <a:t>int</a:t>
            </a:r>
            <a:r>
              <a:rPr lang="en-US" altLang="zh-CN" sz="2000" dirty="0" smtClean="0"/>
              <a:t> </a:t>
            </a:r>
            <a:r>
              <a:rPr lang="en-US" altLang="zh-CN" sz="2000" dirty="0" err="1" smtClean="0"/>
              <a:t>tmp</a:t>
            </a:r>
            <a:r>
              <a:rPr lang="en-US" altLang="zh-CN" sz="2000" dirty="0" smtClean="0"/>
              <a:t> = a[k];        </a:t>
            </a:r>
            <a:r>
              <a:rPr lang="en-US" altLang="zh-CN" sz="2000" dirty="0" smtClean="0">
                <a:solidFill>
                  <a:srgbClr val="00B050"/>
                </a:solidFill>
              </a:rPr>
              <a:t>// </a:t>
            </a:r>
            <a:r>
              <a:rPr lang="zh-CN" altLang="en-US" sz="2000" dirty="0" smtClean="0">
                <a:solidFill>
                  <a:srgbClr val="00B050"/>
                </a:solidFill>
              </a:rPr>
              <a:t>交换 </a:t>
            </a:r>
            <a:r>
              <a:rPr lang="en-US" altLang="zh-CN" sz="2000" dirty="0">
                <a:solidFill>
                  <a:srgbClr val="00B050"/>
                </a:solidFill>
              </a:rPr>
              <a:t>a[k] </a:t>
            </a:r>
            <a:r>
              <a:rPr lang="zh-CN" altLang="en-US" sz="2000" dirty="0">
                <a:solidFill>
                  <a:srgbClr val="00B050"/>
                </a:solidFill>
              </a:rPr>
              <a:t>与最小值元素 </a:t>
            </a:r>
            <a:r>
              <a:rPr lang="en-US" altLang="zh-CN" sz="2000" dirty="0">
                <a:solidFill>
                  <a:srgbClr val="00B050"/>
                </a:solidFill>
              </a:rPr>
              <a:t>a[index]</a:t>
            </a:r>
            <a:endParaRPr lang="en-US" altLang="zh-CN" sz="2000" dirty="0" smtClean="0">
              <a:solidFill>
                <a:srgbClr val="00B050"/>
              </a:solidFill>
            </a:endParaRPr>
          </a:p>
          <a:p>
            <a:pPr indent="1076325">
              <a:lnSpc>
                <a:spcPct val="100000"/>
              </a:lnSpc>
              <a:spcBef>
                <a:spcPts val="0"/>
              </a:spcBef>
              <a:spcAft>
                <a:spcPts val="200"/>
              </a:spcAft>
            </a:pPr>
            <a:r>
              <a:rPr lang="en-US" altLang="zh-CN" sz="2000" dirty="0" smtClean="0"/>
              <a:t>a[k] = a[index];</a:t>
            </a:r>
          </a:p>
          <a:p>
            <a:pPr indent="1076325">
              <a:lnSpc>
                <a:spcPct val="100000"/>
              </a:lnSpc>
              <a:spcBef>
                <a:spcPts val="0"/>
              </a:spcBef>
              <a:spcAft>
                <a:spcPts val="200"/>
              </a:spcAft>
            </a:pPr>
            <a:r>
              <a:rPr lang="en-US" altLang="zh-CN" sz="2000" dirty="0" smtClean="0"/>
              <a:t>a[index] = </a:t>
            </a:r>
            <a:r>
              <a:rPr lang="en-US" altLang="zh-CN" sz="2000" dirty="0" err="1" smtClean="0"/>
              <a:t>tmp</a:t>
            </a:r>
            <a:r>
              <a:rPr lang="en-US" altLang="zh-CN" sz="2000" dirty="0" smtClean="0"/>
              <a:t>;</a:t>
            </a:r>
          </a:p>
          <a:p>
            <a:pPr indent="717550">
              <a:lnSpc>
                <a:spcPct val="100000"/>
              </a:lnSpc>
              <a:spcBef>
                <a:spcPts val="0"/>
              </a:spcBef>
              <a:spcAft>
                <a:spcPts val="200"/>
              </a:spcAft>
            </a:pPr>
            <a:r>
              <a:rPr lang="en-US" altLang="zh-CN" sz="2000" dirty="0"/>
              <a:t>}</a:t>
            </a:r>
            <a:endParaRPr lang="en-US" altLang="zh-CN" sz="2000" dirty="0" smtClean="0"/>
          </a:p>
          <a:p>
            <a:pPr indent="358775">
              <a:lnSpc>
                <a:spcPct val="100000"/>
              </a:lnSpc>
              <a:spcBef>
                <a:spcPts val="0"/>
              </a:spcBef>
              <a:spcAft>
                <a:spcPts val="200"/>
              </a:spcAft>
            </a:pPr>
            <a:r>
              <a:rPr lang="en-US" altLang="zh-CN" sz="2000" dirty="0"/>
              <a:t>}</a:t>
            </a:r>
            <a:endParaRPr lang="en-US" altLang="zh-CN" sz="2000" dirty="0" smtClean="0"/>
          </a:p>
          <a:p>
            <a:pPr>
              <a:lnSpc>
                <a:spcPct val="100000"/>
              </a:lnSpc>
              <a:spcBef>
                <a:spcPts val="0"/>
              </a:spcBef>
              <a:spcAft>
                <a:spcPts val="2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grpSp>
        <p:nvGrpSpPr>
          <p:cNvPr id="4" name="组合 3"/>
          <p:cNvGrpSpPr/>
          <p:nvPr/>
        </p:nvGrpSpPr>
        <p:grpSpPr>
          <a:xfrm>
            <a:off x="7164288" y="6021288"/>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Ch06_04</a:t>
              </a:r>
              <a:endParaRPr lang="zh-CN" altLang="en-US" sz="2400" b="1" dirty="0">
                <a:solidFill>
                  <a:schemeClr val="bg1"/>
                </a:solidFill>
              </a:endParaRPr>
            </a:p>
          </p:txBody>
        </p:sp>
      </p:grpSp>
    </p:spTree>
    <p:extLst>
      <p:ext uri="{BB962C8B-B14F-4D97-AF65-F5344CB8AC3E}">
        <p14:creationId xmlns:p14="http://schemas.microsoft.com/office/powerpoint/2010/main" val="55170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 </a:t>
            </a:r>
            <a:r>
              <a:rPr lang="zh-CN" altLang="en-US" dirty="0"/>
              <a:t>排序算法</a:t>
            </a:r>
          </a:p>
        </p:txBody>
      </p:sp>
      <p:sp>
        <p:nvSpPr>
          <p:cNvPr id="4" name="矩形 3"/>
          <p:cNvSpPr/>
          <p:nvPr/>
        </p:nvSpPr>
        <p:spPr>
          <a:xfrm>
            <a:off x="291602" y="3583309"/>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1707" y="3583310"/>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07309" y="3595046"/>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22418" y="3598754"/>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6567" y="3612919"/>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777408" y="3595046"/>
            <a:ext cx="1117089" cy="1112225"/>
          </a:xfrm>
          <a:prstGeom prst="rect">
            <a:avLst/>
          </a:prstGeom>
          <a:solidFill>
            <a:schemeClr val="accent6">
              <a:lumMod val="60000"/>
              <a:lumOff val="40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1"/>
          <p:cNvSpPr>
            <a:spLocks noGrp="1"/>
          </p:cNvSpPr>
          <p:nvPr>
            <p:ph idx="1"/>
          </p:nvPr>
        </p:nvSpPr>
        <p:spPr>
          <a:xfrm>
            <a:off x="323528" y="908721"/>
            <a:ext cx="8496944" cy="5949280"/>
          </a:xfrm>
        </p:spPr>
        <p:txBody>
          <a:bodyPr>
            <a:normAutofit/>
          </a:bodyPr>
          <a:lstStyle/>
          <a:p>
            <a:pPr marL="342900" indent="-342900">
              <a:buFont typeface="Wingdings" panose="05000000000000000000" pitchFamily="2" charset="2"/>
              <a:buChar char="Ø"/>
            </a:pPr>
            <a:r>
              <a:rPr lang="zh-CN" altLang="en-US" b="1" dirty="0" smtClean="0"/>
              <a:t>冒泡排序 </a:t>
            </a:r>
            <a:r>
              <a:rPr lang="en-US" altLang="zh-CN" b="1" dirty="0" smtClean="0"/>
              <a:t>(Bubble Sort)</a:t>
            </a:r>
          </a:p>
          <a:p>
            <a:r>
              <a:rPr lang="zh-CN" altLang="en-US" b="1" dirty="0" smtClean="0"/>
              <a:t>原理</a:t>
            </a:r>
            <a:r>
              <a:rPr lang="en-US" altLang="zh-CN" b="1" dirty="0" smtClean="0"/>
              <a:t>:</a:t>
            </a:r>
            <a:endParaRPr lang="zh-CN" altLang="en-US" dirty="0" smtClean="0"/>
          </a:p>
          <a:p>
            <a:pPr>
              <a:lnSpc>
                <a:spcPct val="100000"/>
              </a:lnSpc>
              <a:spcAft>
                <a:spcPts val="3600"/>
              </a:spcAft>
            </a:pPr>
            <a:r>
              <a:rPr lang="zh-CN" altLang="en-US" dirty="0" smtClean="0"/>
              <a:t>对未排序的数据</a:t>
            </a:r>
            <a:r>
              <a:rPr lang="en-US" altLang="zh-CN" dirty="0" smtClean="0"/>
              <a:t>, </a:t>
            </a:r>
            <a:r>
              <a:rPr lang="zh-CN" altLang="en-US" dirty="0" smtClean="0">
                <a:solidFill>
                  <a:srgbClr val="FF0000"/>
                </a:solidFill>
              </a:rPr>
              <a:t>从前向后 </a:t>
            </a:r>
            <a:r>
              <a:rPr lang="zh-CN" altLang="en-US" dirty="0" smtClean="0"/>
              <a:t>依次扫描</a:t>
            </a:r>
            <a:r>
              <a:rPr lang="en-US" altLang="zh-CN" dirty="0" smtClean="0"/>
              <a:t>, </a:t>
            </a:r>
            <a:r>
              <a:rPr lang="zh-CN" altLang="en-US" dirty="0" smtClean="0"/>
              <a:t>并</a:t>
            </a:r>
            <a:r>
              <a:rPr lang="en-US" altLang="zh-CN" dirty="0" smtClean="0"/>
              <a:t> </a:t>
            </a:r>
            <a:r>
              <a:rPr lang="zh-CN" altLang="en-US" dirty="0" smtClean="0">
                <a:solidFill>
                  <a:srgbClr val="FF0000"/>
                </a:solidFill>
              </a:rPr>
              <a:t>两两相邻比较</a:t>
            </a:r>
            <a:r>
              <a:rPr lang="zh-CN" altLang="en-US" dirty="0" smtClean="0"/>
              <a:t>。若</a:t>
            </a:r>
            <a:r>
              <a:rPr lang="zh-CN" altLang="en-US" dirty="0" smtClean="0">
                <a:solidFill>
                  <a:srgbClr val="0000FF"/>
                </a:solidFill>
              </a:rPr>
              <a:t>前者比后者大</a:t>
            </a:r>
            <a:r>
              <a:rPr lang="en-US" altLang="zh-CN" dirty="0" smtClean="0"/>
              <a:t>, </a:t>
            </a:r>
            <a:r>
              <a:rPr lang="zh-CN" altLang="en-US" dirty="0" smtClean="0"/>
              <a:t>则两个元素进行交换。该过程一直重复进行</a:t>
            </a:r>
            <a:r>
              <a:rPr lang="en-US" altLang="zh-CN" dirty="0" smtClean="0"/>
              <a:t>, </a:t>
            </a:r>
            <a:r>
              <a:rPr lang="zh-CN" altLang="en-US" dirty="0" smtClean="0"/>
              <a:t>直到最后只剩一个元素。</a:t>
            </a:r>
            <a:endParaRPr lang="en-US" altLang="zh-CN" dirty="0" smtClean="0"/>
          </a:p>
          <a:p>
            <a:endParaRPr lang="en-US" altLang="zh-CN" dirty="0" smtClean="0"/>
          </a:p>
          <a:p>
            <a:endParaRPr lang="en-US" altLang="zh-CN" dirty="0" smtClean="0"/>
          </a:p>
          <a:p>
            <a:pPr>
              <a:lnSpc>
                <a:spcPct val="100000"/>
              </a:lnSpc>
              <a:spcBef>
                <a:spcPts val="3600"/>
              </a:spcBef>
            </a:pPr>
            <a:r>
              <a:rPr lang="zh-CN" altLang="en-US" b="1" dirty="0" smtClean="0"/>
              <a:t>说明</a:t>
            </a:r>
            <a:r>
              <a:rPr lang="en-US" altLang="zh-CN" dirty="0" smtClean="0"/>
              <a:t>: </a:t>
            </a:r>
          </a:p>
          <a:p>
            <a:pPr>
              <a:spcBef>
                <a:spcPts val="0"/>
              </a:spcBef>
            </a:pPr>
            <a:r>
              <a:rPr lang="zh-CN" altLang="en-US" dirty="0" smtClean="0"/>
              <a:t>在第 </a:t>
            </a:r>
            <a:r>
              <a:rPr lang="en-US" altLang="zh-CN" dirty="0" smtClean="0">
                <a:solidFill>
                  <a:srgbClr val="FF0000"/>
                </a:solidFill>
              </a:rPr>
              <a:t>k</a:t>
            </a:r>
            <a:r>
              <a:rPr lang="en-US" altLang="zh-CN" dirty="0" smtClean="0"/>
              <a:t> </a:t>
            </a:r>
            <a:r>
              <a:rPr lang="zh-CN" altLang="en-US" dirty="0" smtClean="0"/>
              <a:t>次扫描中</a:t>
            </a:r>
            <a:r>
              <a:rPr lang="en-US" altLang="zh-CN" dirty="0" smtClean="0"/>
              <a:t>, </a:t>
            </a:r>
            <a:r>
              <a:rPr lang="zh-CN" altLang="en-US" dirty="0" smtClean="0"/>
              <a:t>只需处理元素</a:t>
            </a:r>
            <a:r>
              <a:rPr lang="en-US" altLang="zh-CN" dirty="0" smtClean="0"/>
              <a:t> a[0], a[1], …, a[</a:t>
            </a:r>
            <a:r>
              <a:rPr lang="en-US" altLang="zh-CN" dirty="0" smtClean="0">
                <a:solidFill>
                  <a:srgbClr val="0000FF"/>
                </a:solidFill>
              </a:rPr>
              <a:t>n</a:t>
            </a:r>
            <a:r>
              <a:rPr lang="en-US" altLang="zh-CN" dirty="0" smtClean="0"/>
              <a:t>-</a:t>
            </a:r>
            <a:r>
              <a:rPr lang="en-US" altLang="zh-CN" dirty="0" smtClean="0">
                <a:solidFill>
                  <a:srgbClr val="FF0000"/>
                </a:solidFill>
              </a:rPr>
              <a:t>k</a:t>
            </a:r>
            <a:r>
              <a:rPr lang="en-US" altLang="zh-CN" dirty="0" smtClean="0"/>
              <a:t>]</a:t>
            </a:r>
            <a:r>
              <a:rPr lang="zh-CN" altLang="en-US" dirty="0" smtClean="0"/>
              <a:t>。将第 </a:t>
            </a:r>
            <a:r>
              <a:rPr lang="en-US" altLang="zh-CN" dirty="0" smtClean="0">
                <a:solidFill>
                  <a:srgbClr val="FF0000"/>
                </a:solidFill>
              </a:rPr>
              <a:t>k </a:t>
            </a:r>
            <a:r>
              <a:rPr lang="zh-CN" altLang="en-US" dirty="0" smtClean="0"/>
              <a:t>大的数放在了倒数第 </a:t>
            </a:r>
            <a:r>
              <a:rPr lang="en-US" altLang="zh-CN" dirty="0" smtClean="0">
                <a:solidFill>
                  <a:srgbClr val="FF0000"/>
                </a:solidFill>
              </a:rPr>
              <a:t>k</a:t>
            </a:r>
            <a:r>
              <a:rPr lang="en-US" altLang="zh-CN" dirty="0" smtClean="0"/>
              <a:t> </a:t>
            </a:r>
            <a:r>
              <a:rPr lang="zh-CN" altLang="en-US" dirty="0" smtClean="0"/>
              <a:t>位。</a:t>
            </a:r>
            <a:endParaRPr lang="zh-CN" altLang="en-US" dirty="0"/>
          </a:p>
        </p:txBody>
      </p:sp>
      <p:grpSp>
        <p:nvGrpSpPr>
          <p:cNvPr id="12" name="组合 11"/>
          <p:cNvGrpSpPr/>
          <p:nvPr/>
        </p:nvGrpSpPr>
        <p:grpSpPr>
          <a:xfrm>
            <a:off x="323528" y="3612919"/>
            <a:ext cx="1040505" cy="1050575"/>
            <a:chOff x="277844" y="5560281"/>
            <a:chExt cx="1040505" cy="1050575"/>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844" y="5560281"/>
              <a:ext cx="1040505" cy="1050575"/>
            </a:xfrm>
            <a:prstGeom prst="rect">
              <a:avLst/>
            </a:prstGeom>
          </p:spPr>
        </p:pic>
        <p:sp>
          <p:nvSpPr>
            <p:cNvPr id="14" name="文本框 13"/>
            <p:cNvSpPr txBox="1"/>
            <p:nvPr/>
          </p:nvSpPr>
          <p:spPr>
            <a:xfrm>
              <a:off x="572351" y="5785222"/>
              <a:ext cx="414046" cy="646331"/>
            </a:xfrm>
            <a:prstGeom prst="rect">
              <a:avLst/>
            </a:prstGeom>
            <a:noFill/>
          </p:spPr>
          <p:txBody>
            <a:bodyPr wrap="square" rtlCol="0">
              <a:spAutoFit/>
            </a:bodyPr>
            <a:lstStyle/>
            <a:p>
              <a:r>
                <a:rPr lang="en-US" altLang="zh-CN" sz="3600" b="1" dirty="0" smtClean="0">
                  <a:solidFill>
                    <a:schemeClr val="bg1"/>
                  </a:solidFill>
                  <a:latin typeface="Arial" panose="020B0604020202020204" pitchFamily="34" charset="0"/>
                  <a:ea typeface="Adobe Gothic Std B" panose="020B0800000000000000" pitchFamily="34" charset="-128"/>
                  <a:cs typeface="Arial" panose="020B0604020202020204" pitchFamily="34" charset="0"/>
                </a:rPr>
                <a:t>5</a:t>
              </a:r>
              <a:endParaRPr lang="zh-CN" altLang="en-US" sz="3600" b="1" dirty="0">
                <a:solidFill>
                  <a:schemeClr val="bg1"/>
                </a:solidFill>
                <a:latin typeface="Arial" panose="020B0604020202020204" pitchFamily="34" charset="0"/>
                <a:cs typeface="Arial" panose="020B0604020202020204" pitchFamily="34" charset="0"/>
              </a:endParaRPr>
            </a:p>
          </p:txBody>
        </p:sp>
      </p:grpSp>
      <p:grpSp>
        <p:nvGrpSpPr>
          <p:cNvPr id="15" name="组合 14"/>
          <p:cNvGrpSpPr/>
          <p:nvPr/>
        </p:nvGrpSpPr>
        <p:grpSpPr>
          <a:xfrm>
            <a:off x="1803303" y="3621218"/>
            <a:ext cx="1040505" cy="1050575"/>
            <a:chOff x="1757619" y="5568580"/>
            <a:chExt cx="1040505" cy="1050575"/>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7619" y="5568580"/>
              <a:ext cx="1040505" cy="1050575"/>
            </a:xfrm>
            <a:prstGeom prst="rect">
              <a:avLst/>
            </a:prstGeom>
          </p:spPr>
        </p:pic>
        <p:sp>
          <p:nvSpPr>
            <p:cNvPr id="17" name="文本框 16"/>
            <p:cNvSpPr txBox="1"/>
            <p:nvPr/>
          </p:nvSpPr>
          <p:spPr>
            <a:xfrm>
              <a:off x="2071476" y="5774432"/>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3</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18" name="组合 17"/>
          <p:cNvGrpSpPr/>
          <p:nvPr/>
        </p:nvGrpSpPr>
        <p:grpSpPr>
          <a:xfrm>
            <a:off x="3347864" y="3622965"/>
            <a:ext cx="1040505" cy="1050575"/>
            <a:chOff x="3302180" y="5570327"/>
            <a:chExt cx="1040505" cy="1050575"/>
          </a:xfrm>
        </p:grpSpPr>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2180" y="5570327"/>
              <a:ext cx="1040505" cy="1050575"/>
            </a:xfrm>
            <a:prstGeom prst="rect">
              <a:avLst/>
            </a:prstGeom>
          </p:spPr>
        </p:pic>
        <p:sp>
          <p:nvSpPr>
            <p:cNvPr id="20" name="文本框 19"/>
            <p:cNvSpPr txBox="1"/>
            <p:nvPr/>
          </p:nvSpPr>
          <p:spPr>
            <a:xfrm>
              <a:off x="3610717" y="5756360"/>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1</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21" name="组合 20"/>
          <p:cNvGrpSpPr/>
          <p:nvPr/>
        </p:nvGrpSpPr>
        <p:grpSpPr>
          <a:xfrm>
            <a:off x="4853317" y="3617365"/>
            <a:ext cx="1040505" cy="1050575"/>
            <a:chOff x="4807633" y="5564727"/>
            <a:chExt cx="1040505" cy="1050575"/>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7633" y="5564727"/>
              <a:ext cx="1040505" cy="1050575"/>
            </a:xfrm>
            <a:prstGeom prst="rect">
              <a:avLst/>
            </a:prstGeom>
          </p:spPr>
        </p:pic>
        <p:sp>
          <p:nvSpPr>
            <p:cNvPr id="23" name="文本框 22"/>
            <p:cNvSpPr txBox="1"/>
            <p:nvPr/>
          </p:nvSpPr>
          <p:spPr>
            <a:xfrm>
              <a:off x="4939483" y="5766847"/>
              <a:ext cx="793571"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10</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24" name="组合 23"/>
          <p:cNvGrpSpPr/>
          <p:nvPr/>
        </p:nvGrpSpPr>
        <p:grpSpPr>
          <a:xfrm>
            <a:off x="6344860" y="3624949"/>
            <a:ext cx="1040505" cy="1050575"/>
            <a:chOff x="6299176" y="5572311"/>
            <a:chExt cx="1040505" cy="1050575"/>
          </a:xfrm>
        </p:grpSpPr>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76" y="5572311"/>
              <a:ext cx="1040505" cy="1050575"/>
            </a:xfrm>
            <a:prstGeom prst="rect">
              <a:avLst/>
            </a:prstGeom>
          </p:spPr>
        </p:pic>
        <p:sp>
          <p:nvSpPr>
            <p:cNvPr id="26" name="文本框 25"/>
            <p:cNvSpPr txBox="1"/>
            <p:nvPr/>
          </p:nvSpPr>
          <p:spPr>
            <a:xfrm>
              <a:off x="6622084" y="5746581"/>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2</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grpSp>
        <p:nvGrpSpPr>
          <p:cNvPr id="27" name="组合 26"/>
          <p:cNvGrpSpPr/>
          <p:nvPr/>
        </p:nvGrpSpPr>
        <p:grpSpPr>
          <a:xfrm>
            <a:off x="7825651" y="3621218"/>
            <a:ext cx="1040505" cy="1050575"/>
            <a:chOff x="7779967" y="5568580"/>
            <a:chExt cx="1040505" cy="1050575"/>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9967" y="5568580"/>
              <a:ext cx="1040505" cy="1050575"/>
            </a:xfrm>
            <a:prstGeom prst="rect">
              <a:avLst/>
            </a:prstGeom>
          </p:spPr>
        </p:pic>
        <p:sp>
          <p:nvSpPr>
            <p:cNvPr id="29" name="文本框 28"/>
            <p:cNvSpPr txBox="1"/>
            <p:nvPr/>
          </p:nvSpPr>
          <p:spPr>
            <a:xfrm>
              <a:off x="8093196" y="5763620"/>
              <a:ext cx="414046" cy="646331"/>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rPr>
                <a:t>6</a:t>
              </a:r>
              <a:endParaRPr lang="zh-CN" altLang="en-US" sz="3600" b="1" dirty="0">
                <a:solidFill>
                  <a:schemeClr val="bg1"/>
                </a:solidFill>
                <a:latin typeface="Arial" panose="020B0604020202020204" pitchFamily="34" charset="0"/>
                <a:ea typeface="Adobe Gothic Std B" panose="020B0800000000000000" pitchFamily="34" charset="-128"/>
                <a:cs typeface="Arial" panose="020B0604020202020204" pitchFamily="34" charset="0"/>
              </a:endParaRPr>
            </a:p>
          </p:txBody>
        </p:sp>
      </p:grpSp>
      <p:sp>
        <p:nvSpPr>
          <p:cNvPr id="30" name="下箭头 29"/>
          <p:cNvSpPr/>
          <p:nvPr/>
        </p:nvSpPr>
        <p:spPr>
          <a:xfrm>
            <a:off x="2174238" y="3253289"/>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31" name="下箭头 30"/>
          <p:cNvSpPr/>
          <p:nvPr/>
        </p:nvSpPr>
        <p:spPr>
          <a:xfrm>
            <a:off x="3722153" y="3253289"/>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32" name="下箭头 31"/>
          <p:cNvSpPr/>
          <p:nvPr/>
        </p:nvSpPr>
        <p:spPr>
          <a:xfrm>
            <a:off x="5213621" y="3256319"/>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33" name="下箭头 32"/>
          <p:cNvSpPr/>
          <p:nvPr/>
        </p:nvSpPr>
        <p:spPr>
          <a:xfrm>
            <a:off x="6724453" y="3260049"/>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34" name="下箭头 33"/>
          <p:cNvSpPr/>
          <p:nvPr/>
        </p:nvSpPr>
        <p:spPr>
          <a:xfrm>
            <a:off x="8183778" y="3260049"/>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35" name="下箭头 34"/>
          <p:cNvSpPr/>
          <p:nvPr/>
        </p:nvSpPr>
        <p:spPr>
          <a:xfrm>
            <a:off x="705045" y="3253289"/>
            <a:ext cx="300862" cy="346536"/>
          </a:xfrm>
          <a:prstGeom prst="downArrow">
            <a:avLst/>
          </a:prstGeom>
          <a:ln w="1905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84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randombar(horizontal)">
                                      <p:cBhvr>
                                        <p:cTn id="19" dur="500"/>
                                        <p:tgtEl>
                                          <p:spTgt spid="24"/>
                                        </p:tgtEl>
                                      </p:cBhvr>
                                    </p:animEffect>
                                  </p:childTnLst>
                                </p:cTn>
                              </p:par>
                              <p:par>
                                <p:cTn id="20" presetID="14" presetClass="entr" presetSubtype="1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randombar(horizontal)">
                                      <p:cBhvr>
                                        <p:cTn id="27" dur="500"/>
                                        <p:tgtEl>
                                          <p:spTgt spid="3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randombar(horizontal)">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3.05556E-6 3.7037E-7 L -0.16354 -0.00046 " pathEditMode="relative" rAng="0" ptsTypes="AA">
                                      <p:cBhvr>
                                        <p:cTn id="34" dur="2000" fill="hold"/>
                                        <p:tgtEl>
                                          <p:spTgt spid="15"/>
                                        </p:tgtEl>
                                        <p:attrNameLst>
                                          <p:attrName>ppt_x</p:attrName>
                                          <p:attrName>ppt_y</p:attrName>
                                        </p:attrNameLst>
                                      </p:cBhvr>
                                      <p:rCtr x="-8177" y="-23"/>
                                    </p:animMotion>
                                  </p:childTnLst>
                                </p:cTn>
                              </p:par>
                              <p:par>
                                <p:cTn id="35" presetID="42" presetClass="path" presetSubtype="0" accel="50000" decel="50000" fill="hold" nodeType="withEffect">
                                  <p:stCondLst>
                                    <p:cond delay="0"/>
                                  </p:stCondLst>
                                  <p:childTnLst>
                                    <p:animMotion origin="layout" path="M 2.5E-6 -2.22222E-6 L 0.1618 0.00116 " pathEditMode="relative" rAng="0" ptsTypes="AA">
                                      <p:cBhvr>
                                        <p:cTn id="36" dur="2000" fill="hold"/>
                                        <p:tgtEl>
                                          <p:spTgt spid="12"/>
                                        </p:tgtEl>
                                        <p:attrNameLst>
                                          <p:attrName>ppt_x</p:attrName>
                                          <p:attrName>ppt_y</p:attrName>
                                        </p:attrNameLst>
                                      </p:cBhvr>
                                      <p:rCtr x="8090" y="46"/>
                                    </p:animMotion>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randombar(horizontal)">
                                      <p:cBhvr>
                                        <p:cTn id="41" dur="500"/>
                                        <p:tgtEl>
                                          <p:spTgt spid="31"/>
                                        </p:tgtEl>
                                      </p:cBhvr>
                                    </p:animEffect>
                                  </p:childTnLst>
                                </p:cTn>
                              </p:par>
                              <p:par>
                                <p:cTn id="42" presetID="14" presetClass="exit" presetSubtype="10" fill="hold" grpId="1" nodeType="withEffect">
                                  <p:stCondLst>
                                    <p:cond delay="0"/>
                                  </p:stCondLst>
                                  <p:childTnLst>
                                    <p:animEffect transition="out" filter="randombar(horizontal)">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3.33333E-6 -1.11111E-6 L -0.16893 -0.00023 " pathEditMode="relative" rAng="0" ptsTypes="AA">
                                      <p:cBhvr>
                                        <p:cTn id="48" dur="2000" fill="hold"/>
                                        <p:tgtEl>
                                          <p:spTgt spid="18"/>
                                        </p:tgtEl>
                                        <p:attrNameLst>
                                          <p:attrName>ppt_x</p:attrName>
                                          <p:attrName>ppt_y</p:attrName>
                                        </p:attrNameLst>
                                      </p:cBhvr>
                                      <p:rCtr x="-8455" y="-23"/>
                                    </p:animMotion>
                                  </p:childTnLst>
                                </p:cTn>
                              </p:par>
                              <p:par>
                                <p:cTn id="49" presetID="42" presetClass="path" presetSubtype="0" accel="50000" decel="50000" fill="hold" nodeType="withEffect">
                                  <p:stCondLst>
                                    <p:cond delay="0"/>
                                  </p:stCondLst>
                                  <p:childTnLst>
                                    <p:animMotion origin="layout" path="M 0.1618 0.00116 L 0.33073 0.00139 " pathEditMode="relative" rAng="0" ptsTypes="AA">
                                      <p:cBhvr>
                                        <p:cTn id="50" dur="2000" fill="hold"/>
                                        <p:tgtEl>
                                          <p:spTgt spid="12"/>
                                        </p:tgtEl>
                                        <p:attrNameLst>
                                          <p:attrName>ppt_x</p:attrName>
                                          <p:attrName>ppt_y</p:attrName>
                                        </p:attrNameLst>
                                      </p:cBhvr>
                                      <p:rCtr x="8438" y="0"/>
                                    </p:animMotion>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xit" presetSubtype="10" fill="hold" grpId="1" nodeType="withEffect">
                                  <p:stCondLst>
                                    <p:cond delay="0"/>
                                  </p:stCondLst>
                                  <p:childTnLst>
                                    <p:animEffect transition="out" filter="randombar(horizontal)">
                                      <p:cBhvr>
                                        <p:cTn id="57" dur="500"/>
                                        <p:tgtEl>
                                          <p:spTgt spid="30"/>
                                        </p:tgtEl>
                                      </p:cBhvr>
                                    </p:animEffect>
                                    <p:set>
                                      <p:cBhvr>
                                        <p:cTn id="58" dur="1" fill="hold">
                                          <p:stCondLst>
                                            <p:cond delay="499"/>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randombar(horizontal)">
                                      <p:cBhvr>
                                        <p:cTn id="63" dur="500"/>
                                        <p:tgtEl>
                                          <p:spTgt spid="33"/>
                                        </p:tgtEl>
                                      </p:cBhvr>
                                    </p:animEffect>
                                  </p:childTnLst>
                                </p:cTn>
                              </p:par>
                              <p:par>
                                <p:cTn id="64" presetID="14" presetClass="exit" presetSubtype="10" fill="hold" grpId="1" nodeType="withEffect">
                                  <p:stCondLst>
                                    <p:cond delay="0"/>
                                  </p:stCondLst>
                                  <p:childTnLst>
                                    <p:animEffect transition="out" filter="randombar(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4.44444E-6 -2.59259E-6 L -0.16406 -0.00092 " pathEditMode="relative" rAng="0" ptsTypes="AA">
                                      <p:cBhvr>
                                        <p:cTn id="70" dur="2000" fill="hold"/>
                                        <p:tgtEl>
                                          <p:spTgt spid="24"/>
                                        </p:tgtEl>
                                        <p:attrNameLst>
                                          <p:attrName>ppt_x</p:attrName>
                                          <p:attrName>ppt_y</p:attrName>
                                        </p:attrNameLst>
                                      </p:cBhvr>
                                      <p:rCtr x="-8212" y="-46"/>
                                    </p:animMotion>
                                  </p:childTnLst>
                                </p:cTn>
                              </p:par>
                              <p:par>
                                <p:cTn id="71" presetID="42" presetClass="path" presetSubtype="0" accel="50000" decel="50000" fill="hold" nodeType="withEffect">
                                  <p:stCondLst>
                                    <p:cond delay="0"/>
                                  </p:stCondLst>
                                  <p:childTnLst>
                                    <p:animMotion origin="layout" path="M -3.61111E-6 4.81481E-6 L 0.16302 0.00092 " pathEditMode="relative" rAng="0" ptsTypes="AA">
                                      <p:cBhvr>
                                        <p:cTn id="72" dur="2000" fill="hold"/>
                                        <p:tgtEl>
                                          <p:spTgt spid="21"/>
                                        </p:tgtEl>
                                        <p:attrNameLst>
                                          <p:attrName>ppt_x</p:attrName>
                                          <p:attrName>ppt_y</p:attrName>
                                        </p:attrNameLst>
                                      </p:cBhvr>
                                      <p:rCtr x="8142" y="46"/>
                                    </p:animMotion>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randombar(horizontal)">
                                      <p:cBhvr>
                                        <p:cTn id="77" dur="500"/>
                                        <p:tgtEl>
                                          <p:spTgt spid="34"/>
                                        </p:tgtEl>
                                      </p:cBhvr>
                                    </p:animEffect>
                                  </p:childTnLst>
                                </p:cTn>
                              </p:par>
                              <p:par>
                                <p:cTn id="78" presetID="14" presetClass="exit" presetSubtype="10" fill="hold" grpId="1" nodeType="withEffect">
                                  <p:stCondLst>
                                    <p:cond delay="0"/>
                                  </p:stCondLst>
                                  <p:childTnLst>
                                    <p:animEffect transition="out" filter="randombar(horizontal)">
                                      <p:cBhvr>
                                        <p:cTn id="79" dur="500"/>
                                        <p:tgtEl>
                                          <p:spTgt spid="32"/>
                                        </p:tgtEl>
                                      </p:cBhvr>
                                    </p:animEffect>
                                    <p:set>
                                      <p:cBhvr>
                                        <p:cTn id="80" dur="1" fill="hold">
                                          <p:stCondLst>
                                            <p:cond delay="499"/>
                                          </p:stCondLst>
                                        </p:cTn>
                                        <p:tgtEl>
                                          <p:spTgt spid="3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61111E-6 3.7037E-7 L -0.16198 0.00046 " pathEditMode="relative" rAng="0" ptsTypes="AA">
                                      <p:cBhvr>
                                        <p:cTn id="84" dur="2000" fill="hold"/>
                                        <p:tgtEl>
                                          <p:spTgt spid="27"/>
                                        </p:tgtEl>
                                        <p:attrNameLst>
                                          <p:attrName>ppt_x</p:attrName>
                                          <p:attrName>ppt_y</p:attrName>
                                        </p:attrNameLst>
                                      </p:cBhvr>
                                      <p:rCtr x="-8108" y="23"/>
                                    </p:animMotion>
                                  </p:childTnLst>
                                </p:cTn>
                              </p:par>
                              <p:par>
                                <p:cTn id="85" presetID="42" presetClass="path" presetSubtype="0" accel="50000" decel="50000" fill="hold" nodeType="withEffect">
                                  <p:stCondLst>
                                    <p:cond delay="0"/>
                                  </p:stCondLst>
                                  <p:childTnLst>
                                    <p:animMotion origin="layout" path="M 0.16302 0.00092 L 0.325 0.00046 " pathEditMode="relative" rAng="0" ptsTypes="AA">
                                      <p:cBhvr>
                                        <p:cTn id="86" dur="2000" fill="hold"/>
                                        <p:tgtEl>
                                          <p:spTgt spid="21"/>
                                        </p:tgtEl>
                                        <p:attrNameLst>
                                          <p:attrName>ppt_x</p:attrName>
                                          <p:attrName>ppt_y</p:attrName>
                                        </p:attrNameLst>
                                      </p:cBhvr>
                                      <p:rCtr x="8090" y="-23"/>
                                    </p:animMotion>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randombar(horizontal)">
                                      <p:cBhvr>
                                        <p:cTn id="91" dur="500"/>
                                        <p:tgtEl>
                                          <p:spTgt spid="9"/>
                                        </p:tgtEl>
                                      </p:cBhvr>
                                    </p:animEffect>
                                  </p:childTnLst>
                                </p:cTn>
                              </p:par>
                              <p:par>
                                <p:cTn id="92" presetID="14" presetClass="exit" presetSubtype="10" fill="hold" grpId="1" nodeType="withEffect">
                                  <p:stCondLst>
                                    <p:cond delay="0"/>
                                  </p:stCondLst>
                                  <p:childTnLst>
                                    <p:animEffect transition="out" filter="randombar(horizontal)">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par>
                                <p:cTn id="95" presetID="14" presetClass="exit" presetSubtype="10" fill="hold" grpId="1" nodeType="withEffect">
                                  <p:stCondLst>
                                    <p:cond delay="0"/>
                                  </p:stCondLst>
                                  <p:childTnLst>
                                    <p:animEffect transition="out" filter="randombar(horizontal)">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grpId="2"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randombar(horizontal)">
                                      <p:cBhvr>
                                        <p:cTn id="102" dur="500"/>
                                        <p:tgtEl>
                                          <p:spTgt spid="30"/>
                                        </p:tgtEl>
                                      </p:cBhvr>
                                    </p:animEffect>
                                  </p:childTnLst>
                                </p:cTn>
                              </p:par>
                              <p:par>
                                <p:cTn id="103" presetID="14" presetClass="entr" presetSubtype="10" fill="hold" grpId="2"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randombar(horizontal)">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0.16354 -0.00046 L -3.05556E-6 3.7037E-7 " pathEditMode="relative" rAng="0" ptsTypes="AA">
                                      <p:cBhvr>
                                        <p:cTn id="109" dur="2000" fill="hold"/>
                                        <p:tgtEl>
                                          <p:spTgt spid="15"/>
                                        </p:tgtEl>
                                        <p:attrNameLst>
                                          <p:attrName>ppt_x</p:attrName>
                                          <p:attrName>ppt_y</p:attrName>
                                        </p:attrNameLst>
                                      </p:cBhvr>
                                      <p:rCtr x="8177" y="23"/>
                                    </p:animMotion>
                                  </p:childTnLst>
                                </p:cTn>
                              </p:par>
                              <p:par>
                                <p:cTn id="110" presetID="42" presetClass="path" presetSubtype="0" accel="50000" decel="50000" fill="hold" nodeType="withEffect">
                                  <p:stCondLst>
                                    <p:cond delay="0"/>
                                  </p:stCondLst>
                                  <p:childTnLst>
                                    <p:animMotion origin="layout" path="M -0.16893 -0.00023 L -0.33073 -0.00139 " pathEditMode="relative" rAng="0" ptsTypes="AA">
                                      <p:cBhvr>
                                        <p:cTn id="111" dur="2000" fill="hold"/>
                                        <p:tgtEl>
                                          <p:spTgt spid="18"/>
                                        </p:tgtEl>
                                        <p:attrNameLst>
                                          <p:attrName>ppt_x</p:attrName>
                                          <p:attrName>ppt_y</p:attrName>
                                        </p:attrNameLst>
                                      </p:cBhvr>
                                      <p:rCtr x="-8090" y="-69"/>
                                    </p:animMotion>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2"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randombar(horizontal)">
                                      <p:cBhvr>
                                        <p:cTn id="116" dur="500"/>
                                        <p:tgtEl>
                                          <p:spTgt spid="31"/>
                                        </p:tgtEl>
                                      </p:cBhvr>
                                    </p:animEffect>
                                  </p:childTnLst>
                                </p:cTn>
                              </p:par>
                              <p:par>
                                <p:cTn id="117" presetID="14" presetClass="exit" presetSubtype="10" fill="hold" grpId="3" nodeType="withEffect">
                                  <p:stCondLst>
                                    <p:cond delay="0"/>
                                  </p:stCondLst>
                                  <p:childTnLst>
                                    <p:animEffect transition="out" filter="randombar(horizontal)">
                                      <p:cBhvr>
                                        <p:cTn id="118" dur="500"/>
                                        <p:tgtEl>
                                          <p:spTgt spid="35"/>
                                        </p:tgtEl>
                                      </p:cBhvr>
                                    </p:animEffect>
                                    <p:set>
                                      <p:cBhvr>
                                        <p:cTn id="119" dur="1" fill="hold">
                                          <p:stCondLst>
                                            <p:cond delay="499"/>
                                          </p:stCondLst>
                                        </p:cTn>
                                        <p:tgtEl>
                                          <p:spTgt spid="3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2"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randombar(horizontal)">
                                      <p:cBhvr>
                                        <p:cTn id="124" dur="500"/>
                                        <p:tgtEl>
                                          <p:spTgt spid="32"/>
                                        </p:tgtEl>
                                      </p:cBhvr>
                                    </p:animEffect>
                                  </p:childTnLst>
                                </p:cTn>
                              </p:par>
                              <p:par>
                                <p:cTn id="125" presetID="14" presetClass="exit" presetSubtype="10" fill="hold" grpId="3" nodeType="withEffect">
                                  <p:stCondLst>
                                    <p:cond delay="0"/>
                                  </p:stCondLst>
                                  <p:childTnLst>
                                    <p:animEffect transition="out" filter="randombar(horizontal)">
                                      <p:cBhvr>
                                        <p:cTn id="126" dur="500"/>
                                        <p:tgtEl>
                                          <p:spTgt spid="30"/>
                                        </p:tgtEl>
                                      </p:cBhvr>
                                    </p:animEffect>
                                    <p:set>
                                      <p:cBhvr>
                                        <p:cTn id="127" dur="1" fill="hold">
                                          <p:stCondLst>
                                            <p:cond delay="499"/>
                                          </p:stCondLst>
                                        </p:cTn>
                                        <p:tgtEl>
                                          <p:spTgt spid="3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0.16406 -0.00092 L -0.32777 -0.00023 " pathEditMode="relative" rAng="0" ptsTypes="AA">
                                      <p:cBhvr>
                                        <p:cTn id="131" dur="2000" fill="hold"/>
                                        <p:tgtEl>
                                          <p:spTgt spid="24"/>
                                        </p:tgtEl>
                                        <p:attrNameLst>
                                          <p:attrName>ppt_x</p:attrName>
                                          <p:attrName>ppt_y</p:attrName>
                                        </p:attrNameLst>
                                      </p:cBhvr>
                                      <p:rCtr x="-8194" y="23"/>
                                    </p:animMotion>
                                  </p:childTnLst>
                                </p:cTn>
                              </p:par>
                              <p:par>
                                <p:cTn id="132" presetID="42" presetClass="path" presetSubtype="0" accel="50000" decel="50000" fill="hold" nodeType="withEffect">
                                  <p:stCondLst>
                                    <p:cond delay="0"/>
                                  </p:stCondLst>
                                  <p:childTnLst>
                                    <p:animMotion origin="layout" path="M 0.33073 0.00139 L 0.49548 0.0007 " pathEditMode="relative" rAng="0" ptsTypes="AA">
                                      <p:cBhvr>
                                        <p:cTn id="133" dur="2000" fill="hold"/>
                                        <p:tgtEl>
                                          <p:spTgt spid="12"/>
                                        </p:tgtEl>
                                        <p:attrNameLst>
                                          <p:attrName>ppt_x</p:attrName>
                                          <p:attrName>ppt_y</p:attrName>
                                        </p:attrNameLst>
                                      </p:cBhvr>
                                      <p:rCtr x="8229" y="-46"/>
                                    </p:animMotion>
                                  </p:childTnLst>
                                </p:cTn>
                              </p:par>
                            </p:childTnLst>
                          </p:cTn>
                        </p:par>
                      </p:childTnLst>
                    </p:cTn>
                  </p:par>
                  <p:par>
                    <p:cTn id="134" fill="hold">
                      <p:stCondLst>
                        <p:cond delay="indefinite"/>
                      </p:stCondLst>
                      <p:childTnLst>
                        <p:par>
                          <p:cTn id="135" fill="hold">
                            <p:stCondLst>
                              <p:cond delay="0"/>
                            </p:stCondLst>
                            <p:childTnLst>
                              <p:par>
                                <p:cTn id="136" presetID="14" presetClass="entr" presetSubtype="10" fill="hold" grpId="2" nodeType="click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randombar(horizontal)">
                                      <p:cBhvr>
                                        <p:cTn id="138" dur="500"/>
                                        <p:tgtEl>
                                          <p:spTgt spid="33"/>
                                        </p:tgtEl>
                                      </p:cBhvr>
                                    </p:animEffect>
                                  </p:childTnLst>
                                </p:cTn>
                              </p:par>
                              <p:par>
                                <p:cTn id="139" presetID="14" presetClass="exit" presetSubtype="10" fill="hold" grpId="3" nodeType="withEffect">
                                  <p:stCondLst>
                                    <p:cond delay="0"/>
                                  </p:stCondLst>
                                  <p:childTnLst>
                                    <p:animEffect transition="out" filter="randombar(horizontal)">
                                      <p:cBhvr>
                                        <p:cTn id="140" dur="500"/>
                                        <p:tgtEl>
                                          <p:spTgt spid="31"/>
                                        </p:tgtEl>
                                      </p:cBhvr>
                                    </p:animEffect>
                                    <p:set>
                                      <p:cBhvr>
                                        <p:cTn id="141" dur="1" fill="hold">
                                          <p:stCondLst>
                                            <p:cond delay="499"/>
                                          </p:stCondLst>
                                        </p:cTn>
                                        <p:tgtEl>
                                          <p:spTgt spid="31"/>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4" presetClass="entr" presetSubtype="10" fill="hold" grpId="0" nodeType="click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randombar(horizontal)">
                                      <p:cBhvr>
                                        <p:cTn id="146" dur="500"/>
                                        <p:tgtEl>
                                          <p:spTgt spid="8"/>
                                        </p:tgtEl>
                                      </p:cBhvr>
                                    </p:animEffect>
                                  </p:childTnLst>
                                </p:cTn>
                              </p:par>
                              <p:par>
                                <p:cTn id="147" presetID="14" presetClass="exit" presetSubtype="10" fill="hold" grpId="3" nodeType="withEffect">
                                  <p:stCondLst>
                                    <p:cond delay="0"/>
                                  </p:stCondLst>
                                  <p:childTnLst>
                                    <p:animEffect transition="out" filter="randombar(horizontal)">
                                      <p:cBhvr>
                                        <p:cTn id="148" dur="500"/>
                                        <p:tgtEl>
                                          <p:spTgt spid="32"/>
                                        </p:tgtEl>
                                      </p:cBhvr>
                                    </p:animEffect>
                                    <p:set>
                                      <p:cBhvr>
                                        <p:cTn id="149" dur="1" fill="hold">
                                          <p:stCondLst>
                                            <p:cond delay="499"/>
                                          </p:stCondLst>
                                        </p:cTn>
                                        <p:tgtEl>
                                          <p:spTgt spid="32"/>
                                        </p:tgtEl>
                                        <p:attrNameLst>
                                          <p:attrName>style.visibility</p:attrName>
                                        </p:attrNameLst>
                                      </p:cBhvr>
                                      <p:to>
                                        <p:strVal val="hidden"/>
                                      </p:to>
                                    </p:set>
                                  </p:childTnLst>
                                </p:cTn>
                              </p:par>
                              <p:par>
                                <p:cTn id="150" presetID="14" presetClass="exit" presetSubtype="10" fill="hold" grpId="3" nodeType="withEffect">
                                  <p:stCondLst>
                                    <p:cond delay="0"/>
                                  </p:stCondLst>
                                  <p:childTnLst>
                                    <p:animEffect transition="out" filter="randombar(horizontal)">
                                      <p:cBhvr>
                                        <p:cTn id="151" dur="500"/>
                                        <p:tgtEl>
                                          <p:spTgt spid="33"/>
                                        </p:tgtEl>
                                      </p:cBhvr>
                                    </p:animEffect>
                                    <p:set>
                                      <p:cBhvr>
                                        <p:cTn id="152" dur="1" fill="hold">
                                          <p:stCondLst>
                                            <p:cond delay="499"/>
                                          </p:stCondLst>
                                        </p:cTn>
                                        <p:tgtEl>
                                          <p:spTgt spid="3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4" presetClass="entr" presetSubtype="10" fill="hold" grpId="4" nodeType="click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randombar(horizontal)">
                                      <p:cBhvr>
                                        <p:cTn id="157" dur="500"/>
                                        <p:tgtEl>
                                          <p:spTgt spid="30"/>
                                        </p:tgtEl>
                                      </p:cBhvr>
                                    </p:animEffect>
                                  </p:childTnLst>
                                </p:cTn>
                              </p:par>
                              <p:par>
                                <p:cTn id="158" presetID="14" presetClass="entr" presetSubtype="10" fill="hold" grpId="4" nodeType="withEffect">
                                  <p:stCondLst>
                                    <p:cond delay="0"/>
                                  </p:stCondLst>
                                  <p:childTnLst>
                                    <p:set>
                                      <p:cBhvr>
                                        <p:cTn id="159" dur="1" fill="hold">
                                          <p:stCondLst>
                                            <p:cond delay="0"/>
                                          </p:stCondLst>
                                        </p:cTn>
                                        <p:tgtEl>
                                          <p:spTgt spid="35"/>
                                        </p:tgtEl>
                                        <p:attrNameLst>
                                          <p:attrName>style.visibility</p:attrName>
                                        </p:attrNameLst>
                                      </p:cBhvr>
                                      <p:to>
                                        <p:strVal val="visible"/>
                                      </p:to>
                                    </p:set>
                                    <p:animEffect transition="in" filter="randombar(horizontal)">
                                      <p:cBhvr>
                                        <p:cTn id="160" dur="500"/>
                                        <p:tgtEl>
                                          <p:spTgt spid="35"/>
                                        </p:tgtEl>
                                      </p:cBhvr>
                                    </p:animEffect>
                                  </p:childTnLst>
                                </p:cTn>
                              </p:par>
                            </p:childTnLst>
                          </p:cTn>
                        </p:par>
                      </p:childTnLst>
                    </p:cTn>
                  </p:par>
                  <p:par>
                    <p:cTn id="161" fill="hold">
                      <p:stCondLst>
                        <p:cond delay="indefinite"/>
                      </p:stCondLst>
                      <p:childTnLst>
                        <p:par>
                          <p:cTn id="162" fill="hold">
                            <p:stCondLst>
                              <p:cond delay="0"/>
                            </p:stCondLst>
                            <p:childTnLst>
                              <p:par>
                                <p:cTn id="163" presetID="14" presetClass="entr" presetSubtype="10" fill="hold" grpId="4" nodeType="clickEffect">
                                  <p:stCondLst>
                                    <p:cond delay="0"/>
                                  </p:stCondLst>
                                  <p:childTnLst>
                                    <p:set>
                                      <p:cBhvr>
                                        <p:cTn id="164" dur="1" fill="hold">
                                          <p:stCondLst>
                                            <p:cond delay="0"/>
                                          </p:stCondLst>
                                        </p:cTn>
                                        <p:tgtEl>
                                          <p:spTgt spid="31"/>
                                        </p:tgtEl>
                                        <p:attrNameLst>
                                          <p:attrName>style.visibility</p:attrName>
                                        </p:attrNameLst>
                                      </p:cBhvr>
                                      <p:to>
                                        <p:strVal val="visible"/>
                                      </p:to>
                                    </p:set>
                                    <p:animEffect transition="in" filter="randombar(horizontal)">
                                      <p:cBhvr>
                                        <p:cTn id="165" dur="500"/>
                                        <p:tgtEl>
                                          <p:spTgt spid="31"/>
                                        </p:tgtEl>
                                      </p:cBhvr>
                                    </p:animEffect>
                                  </p:childTnLst>
                                </p:cTn>
                              </p:par>
                              <p:par>
                                <p:cTn id="166" presetID="14" presetClass="exit" presetSubtype="10" fill="hold" grpId="5" nodeType="withEffect">
                                  <p:stCondLst>
                                    <p:cond delay="0"/>
                                  </p:stCondLst>
                                  <p:childTnLst>
                                    <p:animEffect transition="out" filter="randombar(horizontal)">
                                      <p:cBhvr>
                                        <p:cTn id="167" dur="500"/>
                                        <p:tgtEl>
                                          <p:spTgt spid="35"/>
                                        </p:tgtEl>
                                      </p:cBhvr>
                                    </p:animEffect>
                                    <p:set>
                                      <p:cBhvr>
                                        <p:cTn id="168" dur="1" fill="hold">
                                          <p:stCondLst>
                                            <p:cond delay="499"/>
                                          </p:stCondLst>
                                        </p:cTn>
                                        <p:tgtEl>
                                          <p:spTgt spid="3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nodeType="clickEffect">
                                  <p:stCondLst>
                                    <p:cond delay="0"/>
                                  </p:stCondLst>
                                  <p:childTnLst>
                                    <p:animMotion origin="layout" path="M -3.05556E-6 3.7037E-7 L 0.16893 0.00023 " pathEditMode="relative" rAng="0" ptsTypes="AA">
                                      <p:cBhvr>
                                        <p:cTn id="172" dur="2000" fill="hold"/>
                                        <p:tgtEl>
                                          <p:spTgt spid="15"/>
                                        </p:tgtEl>
                                        <p:attrNameLst>
                                          <p:attrName>ppt_x</p:attrName>
                                          <p:attrName>ppt_y</p:attrName>
                                        </p:attrNameLst>
                                      </p:cBhvr>
                                      <p:rCtr x="8438" y="0"/>
                                    </p:animMotion>
                                  </p:childTnLst>
                                </p:cTn>
                              </p:par>
                              <p:par>
                                <p:cTn id="173" presetID="42" presetClass="path" presetSubtype="0" accel="50000" decel="50000" fill="hold" nodeType="withEffect">
                                  <p:stCondLst>
                                    <p:cond delay="0"/>
                                  </p:stCondLst>
                                  <p:childTnLst>
                                    <p:animMotion origin="layout" path="M -0.32777 -0.00023 L -0.4967 -0.00046 " pathEditMode="relative" rAng="0" ptsTypes="AA">
                                      <p:cBhvr>
                                        <p:cTn id="174" dur="2000" fill="hold"/>
                                        <p:tgtEl>
                                          <p:spTgt spid="24"/>
                                        </p:tgtEl>
                                        <p:attrNameLst>
                                          <p:attrName>ppt_x</p:attrName>
                                          <p:attrName>ppt_y</p:attrName>
                                        </p:attrNameLst>
                                      </p:cBhvr>
                                      <p:rCtr x="-8455" y="-23"/>
                                    </p:animMotion>
                                  </p:childTnLst>
                                </p:cTn>
                              </p:par>
                            </p:childTnLst>
                          </p:cTn>
                        </p:par>
                      </p:childTnLst>
                    </p:cTn>
                  </p:par>
                  <p:par>
                    <p:cTn id="175" fill="hold">
                      <p:stCondLst>
                        <p:cond delay="indefinite"/>
                      </p:stCondLst>
                      <p:childTnLst>
                        <p:par>
                          <p:cTn id="176" fill="hold">
                            <p:stCondLst>
                              <p:cond delay="0"/>
                            </p:stCondLst>
                            <p:childTnLst>
                              <p:par>
                                <p:cTn id="177" presetID="14" presetClass="entr" presetSubtype="10" fill="hold" grpId="4" nodeType="clickEffect">
                                  <p:stCondLst>
                                    <p:cond delay="0"/>
                                  </p:stCondLst>
                                  <p:childTnLst>
                                    <p:set>
                                      <p:cBhvr>
                                        <p:cTn id="178" dur="1" fill="hold">
                                          <p:stCondLst>
                                            <p:cond delay="0"/>
                                          </p:stCondLst>
                                        </p:cTn>
                                        <p:tgtEl>
                                          <p:spTgt spid="32"/>
                                        </p:tgtEl>
                                        <p:attrNameLst>
                                          <p:attrName>style.visibility</p:attrName>
                                        </p:attrNameLst>
                                      </p:cBhvr>
                                      <p:to>
                                        <p:strVal val="visible"/>
                                      </p:to>
                                    </p:set>
                                    <p:animEffect transition="in" filter="randombar(horizontal)">
                                      <p:cBhvr>
                                        <p:cTn id="179" dur="500"/>
                                        <p:tgtEl>
                                          <p:spTgt spid="32"/>
                                        </p:tgtEl>
                                      </p:cBhvr>
                                    </p:animEffect>
                                  </p:childTnLst>
                                </p:cTn>
                              </p:par>
                              <p:par>
                                <p:cTn id="180" presetID="14" presetClass="exit" presetSubtype="10" fill="hold" grpId="5" nodeType="withEffect">
                                  <p:stCondLst>
                                    <p:cond delay="0"/>
                                  </p:stCondLst>
                                  <p:childTnLst>
                                    <p:animEffect transition="out" filter="randombar(horizontal)">
                                      <p:cBhvr>
                                        <p:cTn id="181" dur="500"/>
                                        <p:tgtEl>
                                          <p:spTgt spid="30"/>
                                        </p:tgtEl>
                                      </p:cBhvr>
                                    </p:animEffect>
                                    <p:set>
                                      <p:cBhvr>
                                        <p:cTn id="182" dur="1" fill="hold">
                                          <p:stCondLst>
                                            <p:cond delay="499"/>
                                          </p:stCondLst>
                                        </p:cTn>
                                        <p:tgtEl>
                                          <p:spTgt spid="3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4" presetClass="entr" presetSubtype="10" fill="hold" grpId="0" nodeType="clickEffect">
                                  <p:stCondLst>
                                    <p:cond delay="0"/>
                                  </p:stCondLst>
                                  <p:childTnLst>
                                    <p:set>
                                      <p:cBhvr>
                                        <p:cTn id="186" dur="1" fill="hold">
                                          <p:stCondLst>
                                            <p:cond delay="0"/>
                                          </p:stCondLst>
                                        </p:cTn>
                                        <p:tgtEl>
                                          <p:spTgt spid="7"/>
                                        </p:tgtEl>
                                        <p:attrNameLst>
                                          <p:attrName>style.visibility</p:attrName>
                                        </p:attrNameLst>
                                      </p:cBhvr>
                                      <p:to>
                                        <p:strVal val="visible"/>
                                      </p:to>
                                    </p:set>
                                    <p:animEffect transition="in" filter="randombar(horizontal)">
                                      <p:cBhvr>
                                        <p:cTn id="187" dur="500"/>
                                        <p:tgtEl>
                                          <p:spTgt spid="7"/>
                                        </p:tgtEl>
                                      </p:cBhvr>
                                    </p:animEffect>
                                  </p:childTnLst>
                                </p:cTn>
                              </p:par>
                              <p:par>
                                <p:cTn id="188" presetID="14" presetClass="exit" presetSubtype="10" fill="hold" grpId="5" nodeType="withEffect">
                                  <p:stCondLst>
                                    <p:cond delay="0"/>
                                  </p:stCondLst>
                                  <p:childTnLst>
                                    <p:animEffect transition="out" filter="randombar(horizontal)">
                                      <p:cBhvr>
                                        <p:cTn id="189" dur="500"/>
                                        <p:tgtEl>
                                          <p:spTgt spid="31"/>
                                        </p:tgtEl>
                                      </p:cBhvr>
                                    </p:animEffect>
                                    <p:set>
                                      <p:cBhvr>
                                        <p:cTn id="190" dur="1" fill="hold">
                                          <p:stCondLst>
                                            <p:cond delay="499"/>
                                          </p:stCondLst>
                                        </p:cTn>
                                        <p:tgtEl>
                                          <p:spTgt spid="31"/>
                                        </p:tgtEl>
                                        <p:attrNameLst>
                                          <p:attrName>style.visibility</p:attrName>
                                        </p:attrNameLst>
                                      </p:cBhvr>
                                      <p:to>
                                        <p:strVal val="hidden"/>
                                      </p:to>
                                    </p:set>
                                  </p:childTnLst>
                                </p:cTn>
                              </p:par>
                              <p:par>
                                <p:cTn id="191" presetID="14" presetClass="exit" presetSubtype="10" fill="hold" grpId="5" nodeType="withEffect">
                                  <p:stCondLst>
                                    <p:cond delay="0"/>
                                  </p:stCondLst>
                                  <p:childTnLst>
                                    <p:animEffect transition="out" filter="randombar(horizontal)">
                                      <p:cBhvr>
                                        <p:cTn id="192" dur="500"/>
                                        <p:tgtEl>
                                          <p:spTgt spid="32"/>
                                        </p:tgtEl>
                                      </p:cBhvr>
                                    </p:animEffect>
                                    <p:set>
                                      <p:cBhvr>
                                        <p:cTn id="193" dur="1" fill="hold">
                                          <p:stCondLst>
                                            <p:cond delay="499"/>
                                          </p:stCondLst>
                                        </p:cTn>
                                        <p:tgtEl>
                                          <p:spTgt spid="32"/>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4" presetClass="entr" presetSubtype="10" fill="hold" grpId="6" nodeType="clickEffect">
                                  <p:stCondLst>
                                    <p:cond delay="0"/>
                                  </p:stCondLst>
                                  <p:childTnLst>
                                    <p:set>
                                      <p:cBhvr>
                                        <p:cTn id="197" dur="1" fill="hold">
                                          <p:stCondLst>
                                            <p:cond delay="0"/>
                                          </p:stCondLst>
                                        </p:cTn>
                                        <p:tgtEl>
                                          <p:spTgt spid="30"/>
                                        </p:tgtEl>
                                        <p:attrNameLst>
                                          <p:attrName>style.visibility</p:attrName>
                                        </p:attrNameLst>
                                      </p:cBhvr>
                                      <p:to>
                                        <p:strVal val="visible"/>
                                      </p:to>
                                    </p:set>
                                    <p:animEffect transition="in" filter="randombar(horizontal)">
                                      <p:cBhvr>
                                        <p:cTn id="198" dur="500"/>
                                        <p:tgtEl>
                                          <p:spTgt spid="30"/>
                                        </p:tgtEl>
                                      </p:cBhvr>
                                    </p:animEffect>
                                  </p:childTnLst>
                                </p:cTn>
                              </p:par>
                              <p:par>
                                <p:cTn id="199" presetID="14" presetClass="entr" presetSubtype="10" fill="hold" grpId="6" nodeType="withEffect">
                                  <p:stCondLst>
                                    <p:cond delay="0"/>
                                  </p:stCondLst>
                                  <p:childTnLst>
                                    <p:set>
                                      <p:cBhvr>
                                        <p:cTn id="200" dur="1" fill="hold">
                                          <p:stCondLst>
                                            <p:cond delay="0"/>
                                          </p:stCondLst>
                                        </p:cTn>
                                        <p:tgtEl>
                                          <p:spTgt spid="35"/>
                                        </p:tgtEl>
                                        <p:attrNameLst>
                                          <p:attrName>style.visibility</p:attrName>
                                        </p:attrNameLst>
                                      </p:cBhvr>
                                      <p:to>
                                        <p:strVal val="visible"/>
                                      </p:to>
                                    </p:set>
                                    <p:animEffect transition="in" filter="randombar(horizontal)">
                                      <p:cBhvr>
                                        <p:cTn id="201" dur="500"/>
                                        <p:tgtEl>
                                          <p:spTgt spid="35"/>
                                        </p:tgtEl>
                                      </p:cBhvr>
                                    </p:animEffect>
                                  </p:childTnLst>
                                </p:cTn>
                              </p:par>
                            </p:childTnLst>
                          </p:cTn>
                        </p:par>
                      </p:childTnLst>
                    </p:cTn>
                  </p:par>
                  <p:par>
                    <p:cTn id="202" fill="hold">
                      <p:stCondLst>
                        <p:cond delay="indefinite"/>
                      </p:stCondLst>
                      <p:childTnLst>
                        <p:par>
                          <p:cTn id="203" fill="hold">
                            <p:stCondLst>
                              <p:cond delay="0"/>
                            </p:stCondLst>
                            <p:childTnLst>
                              <p:par>
                                <p:cTn id="204" presetID="14" presetClass="entr" presetSubtype="10" fill="hold" grpId="6" nodeType="clickEffect">
                                  <p:stCondLst>
                                    <p:cond delay="0"/>
                                  </p:stCondLst>
                                  <p:childTnLst>
                                    <p:set>
                                      <p:cBhvr>
                                        <p:cTn id="205" dur="1" fill="hold">
                                          <p:stCondLst>
                                            <p:cond delay="0"/>
                                          </p:stCondLst>
                                        </p:cTn>
                                        <p:tgtEl>
                                          <p:spTgt spid="31"/>
                                        </p:tgtEl>
                                        <p:attrNameLst>
                                          <p:attrName>style.visibility</p:attrName>
                                        </p:attrNameLst>
                                      </p:cBhvr>
                                      <p:to>
                                        <p:strVal val="visible"/>
                                      </p:to>
                                    </p:set>
                                    <p:animEffect transition="in" filter="randombar(horizontal)">
                                      <p:cBhvr>
                                        <p:cTn id="206" dur="500"/>
                                        <p:tgtEl>
                                          <p:spTgt spid="31"/>
                                        </p:tgtEl>
                                      </p:cBhvr>
                                    </p:animEffect>
                                  </p:childTnLst>
                                </p:cTn>
                              </p:par>
                              <p:par>
                                <p:cTn id="207" presetID="14" presetClass="exit" presetSubtype="10" fill="hold" grpId="7" nodeType="withEffect">
                                  <p:stCondLst>
                                    <p:cond delay="0"/>
                                  </p:stCondLst>
                                  <p:childTnLst>
                                    <p:animEffect transition="out" filter="randombar(horizontal)">
                                      <p:cBhvr>
                                        <p:cTn id="208" dur="500"/>
                                        <p:tgtEl>
                                          <p:spTgt spid="35"/>
                                        </p:tgtEl>
                                      </p:cBhvr>
                                    </p:animEffect>
                                    <p:set>
                                      <p:cBhvr>
                                        <p:cTn id="209" dur="1" fill="hold">
                                          <p:stCondLst>
                                            <p:cond delay="499"/>
                                          </p:stCondLst>
                                        </p:cTn>
                                        <p:tgtEl>
                                          <p:spTgt spid="35"/>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4" presetClass="entr" presetSubtype="10" fill="hold" grpId="0" nodeType="clickEffect">
                                  <p:stCondLst>
                                    <p:cond delay="0"/>
                                  </p:stCondLst>
                                  <p:childTnLst>
                                    <p:set>
                                      <p:cBhvr>
                                        <p:cTn id="213" dur="1" fill="hold">
                                          <p:stCondLst>
                                            <p:cond delay="0"/>
                                          </p:stCondLst>
                                        </p:cTn>
                                        <p:tgtEl>
                                          <p:spTgt spid="6"/>
                                        </p:tgtEl>
                                        <p:attrNameLst>
                                          <p:attrName>style.visibility</p:attrName>
                                        </p:attrNameLst>
                                      </p:cBhvr>
                                      <p:to>
                                        <p:strVal val="visible"/>
                                      </p:to>
                                    </p:set>
                                    <p:animEffect transition="in" filter="randombar(horizontal)">
                                      <p:cBhvr>
                                        <p:cTn id="214" dur="500"/>
                                        <p:tgtEl>
                                          <p:spTgt spid="6"/>
                                        </p:tgtEl>
                                      </p:cBhvr>
                                    </p:animEffect>
                                  </p:childTnLst>
                                </p:cTn>
                              </p:par>
                              <p:par>
                                <p:cTn id="215" presetID="14" presetClass="exit" presetSubtype="10" fill="hold" grpId="7" nodeType="withEffect">
                                  <p:stCondLst>
                                    <p:cond delay="0"/>
                                  </p:stCondLst>
                                  <p:childTnLst>
                                    <p:animEffect transition="out" filter="randombar(horizontal)">
                                      <p:cBhvr>
                                        <p:cTn id="216" dur="500"/>
                                        <p:tgtEl>
                                          <p:spTgt spid="30"/>
                                        </p:tgtEl>
                                      </p:cBhvr>
                                    </p:animEffect>
                                    <p:set>
                                      <p:cBhvr>
                                        <p:cTn id="217" dur="1" fill="hold">
                                          <p:stCondLst>
                                            <p:cond delay="499"/>
                                          </p:stCondLst>
                                        </p:cTn>
                                        <p:tgtEl>
                                          <p:spTgt spid="30"/>
                                        </p:tgtEl>
                                        <p:attrNameLst>
                                          <p:attrName>style.visibility</p:attrName>
                                        </p:attrNameLst>
                                      </p:cBhvr>
                                      <p:to>
                                        <p:strVal val="hidden"/>
                                      </p:to>
                                    </p:set>
                                  </p:childTnLst>
                                </p:cTn>
                              </p:par>
                              <p:par>
                                <p:cTn id="218" presetID="14" presetClass="exit" presetSubtype="10" fill="hold" grpId="7" nodeType="withEffect">
                                  <p:stCondLst>
                                    <p:cond delay="0"/>
                                  </p:stCondLst>
                                  <p:childTnLst>
                                    <p:animEffect transition="out" filter="randombar(horizontal)">
                                      <p:cBhvr>
                                        <p:cTn id="219" dur="500"/>
                                        <p:tgtEl>
                                          <p:spTgt spid="31"/>
                                        </p:tgtEl>
                                      </p:cBhvr>
                                    </p:animEffect>
                                    <p:set>
                                      <p:cBhvr>
                                        <p:cTn id="220" dur="1" fill="hold">
                                          <p:stCondLst>
                                            <p:cond delay="499"/>
                                          </p:stCondLst>
                                        </p:cTn>
                                        <p:tgtEl>
                                          <p:spTgt spid="31"/>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4" presetClass="entr" presetSubtype="10" fill="hold" grpId="8" nodeType="clickEffect">
                                  <p:stCondLst>
                                    <p:cond delay="0"/>
                                  </p:stCondLst>
                                  <p:childTnLst>
                                    <p:set>
                                      <p:cBhvr>
                                        <p:cTn id="224" dur="1" fill="hold">
                                          <p:stCondLst>
                                            <p:cond delay="0"/>
                                          </p:stCondLst>
                                        </p:cTn>
                                        <p:tgtEl>
                                          <p:spTgt spid="30"/>
                                        </p:tgtEl>
                                        <p:attrNameLst>
                                          <p:attrName>style.visibility</p:attrName>
                                        </p:attrNameLst>
                                      </p:cBhvr>
                                      <p:to>
                                        <p:strVal val="visible"/>
                                      </p:to>
                                    </p:set>
                                    <p:animEffect transition="in" filter="randombar(horizontal)">
                                      <p:cBhvr>
                                        <p:cTn id="225" dur="500"/>
                                        <p:tgtEl>
                                          <p:spTgt spid="30"/>
                                        </p:tgtEl>
                                      </p:cBhvr>
                                    </p:animEffect>
                                  </p:childTnLst>
                                </p:cTn>
                              </p:par>
                              <p:par>
                                <p:cTn id="226" presetID="14" presetClass="entr" presetSubtype="10" fill="hold" grpId="8" nodeType="withEffect">
                                  <p:stCondLst>
                                    <p:cond delay="0"/>
                                  </p:stCondLst>
                                  <p:childTnLst>
                                    <p:set>
                                      <p:cBhvr>
                                        <p:cTn id="227" dur="1" fill="hold">
                                          <p:stCondLst>
                                            <p:cond delay="0"/>
                                          </p:stCondLst>
                                        </p:cTn>
                                        <p:tgtEl>
                                          <p:spTgt spid="35"/>
                                        </p:tgtEl>
                                        <p:attrNameLst>
                                          <p:attrName>style.visibility</p:attrName>
                                        </p:attrNameLst>
                                      </p:cBhvr>
                                      <p:to>
                                        <p:strVal val="visible"/>
                                      </p:to>
                                    </p:set>
                                    <p:animEffect transition="in" filter="randombar(horizontal)">
                                      <p:cBhvr>
                                        <p:cTn id="228" dur="500"/>
                                        <p:tgtEl>
                                          <p:spTgt spid="35"/>
                                        </p:tgtEl>
                                      </p:cBhvr>
                                    </p:animEffect>
                                  </p:childTnLst>
                                </p:cTn>
                              </p:par>
                            </p:childTnLst>
                          </p:cTn>
                        </p:par>
                      </p:childTnLst>
                    </p:cTn>
                  </p:par>
                  <p:par>
                    <p:cTn id="229" fill="hold">
                      <p:stCondLst>
                        <p:cond delay="indefinite"/>
                      </p:stCondLst>
                      <p:childTnLst>
                        <p:par>
                          <p:cTn id="230" fill="hold">
                            <p:stCondLst>
                              <p:cond delay="0"/>
                            </p:stCondLst>
                            <p:childTnLst>
                              <p:par>
                                <p:cTn id="231" presetID="14" presetClass="entr" presetSubtype="10" fill="hold" grpId="0" nodeType="clickEffect">
                                  <p:stCondLst>
                                    <p:cond delay="0"/>
                                  </p:stCondLst>
                                  <p:childTnLst>
                                    <p:set>
                                      <p:cBhvr>
                                        <p:cTn id="232" dur="1" fill="hold">
                                          <p:stCondLst>
                                            <p:cond delay="0"/>
                                          </p:stCondLst>
                                        </p:cTn>
                                        <p:tgtEl>
                                          <p:spTgt spid="5"/>
                                        </p:tgtEl>
                                        <p:attrNameLst>
                                          <p:attrName>style.visibility</p:attrName>
                                        </p:attrNameLst>
                                      </p:cBhvr>
                                      <p:to>
                                        <p:strVal val="visible"/>
                                      </p:to>
                                    </p:set>
                                    <p:animEffect transition="in" filter="randombar(horizontal)">
                                      <p:cBhvr>
                                        <p:cTn id="233" dur="500"/>
                                        <p:tgtEl>
                                          <p:spTgt spid="5"/>
                                        </p:tgtEl>
                                      </p:cBhvr>
                                    </p:animEffect>
                                  </p:childTnLst>
                                </p:cTn>
                              </p:par>
                              <p:par>
                                <p:cTn id="234" presetID="14" presetClass="exit" presetSubtype="10" fill="hold" grpId="9" nodeType="withEffect">
                                  <p:stCondLst>
                                    <p:cond delay="0"/>
                                  </p:stCondLst>
                                  <p:childTnLst>
                                    <p:animEffect transition="out" filter="randombar(horizontal)">
                                      <p:cBhvr>
                                        <p:cTn id="235" dur="500"/>
                                        <p:tgtEl>
                                          <p:spTgt spid="30"/>
                                        </p:tgtEl>
                                      </p:cBhvr>
                                    </p:animEffect>
                                    <p:set>
                                      <p:cBhvr>
                                        <p:cTn id="236" dur="1" fill="hold">
                                          <p:stCondLst>
                                            <p:cond delay="499"/>
                                          </p:stCondLst>
                                        </p:cTn>
                                        <p:tgtEl>
                                          <p:spTgt spid="30"/>
                                        </p:tgtEl>
                                        <p:attrNameLst>
                                          <p:attrName>style.visibility</p:attrName>
                                        </p:attrNameLst>
                                      </p:cBhvr>
                                      <p:to>
                                        <p:strVal val="hidden"/>
                                      </p:to>
                                    </p:set>
                                  </p:childTnLst>
                                </p:cTn>
                              </p:par>
                              <p:par>
                                <p:cTn id="237" presetID="14" presetClass="exit" presetSubtype="10" fill="hold" grpId="9" nodeType="withEffect">
                                  <p:stCondLst>
                                    <p:cond delay="0"/>
                                  </p:stCondLst>
                                  <p:childTnLst>
                                    <p:animEffect transition="out" filter="randombar(horizontal)">
                                      <p:cBhvr>
                                        <p:cTn id="238" dur="500"/>
                                        <p:tgtEl>
                                          <p:spTgt spid="35"/>
                                        </p:tgtEl>
                                      </p:cBhvr>
                                    </p:animEffect>
                                    <p:set>
                                      <p:cBhvr>
                                        <p:cTn id="239" dur="1" fill="hold">
                                          <p:stCondLst>
                                            <p:cond delay="499"/>
                                          </p:stCondLst>
                                        </p:cTn>
                                        <p:tgtEl>
                                          <p:spTgt spid="35"/>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14" presetClass="entr" presetSubtype="10" fill="hold" grpId="0" nodeType="clickEffect">
                                  <p:stCondLst>
                                    <p:cond delay="0"/>
                                  </p:stCondLst>
                                  <p:childTnLst>
                                    <p:set>
                                      <p:cBhvr>
                                        <p:cTn id="243" dur="1" fill="hold">
                                          <p:stCondLst>
                                            <p:cond delay="0"/>
                                          </p:stCondLst>
                                        </p:cTn>
                                        <p:tgtEl>
                                          <p:spTgt spid="4"/>
                                        </p:tgtEl>
                                        <p:attrNameLst>
                                          <p:attrName>style.visibility</p:attrName>
                                        </p:attrNameLst>
                                      </p:cBhvr>
                                      <p:to>
                                        <p:strVal val="visible"/>
                                      </p:to>
                                    </p:set>
                                    <p:animEffect transition="in" filter="randombar(horizontal)">
                                      <p:cBhvr>
                                        <p:cTn id="244" dur="500"/>
                                        <p:tgtEl>
                                          <p:spTgt spid="4"/>
                                        </p:tgtEl>
                                      </p:cBhvr>
                                    </p:animEffect>
                                  </p:childTnLst>
                                </p:cTn>
                              </p:par>
                            </p:childTnLst>
                          </p:cTn>
                        </p:par>
                      </p:childTnLst>
                    </p:cTn>
                  </p:par>
                  <p:par>
                    <p:cTn id="245" fill="hold">
                      <p:stCondLst>
                        <p:cond delay="indefinite"/>
                      </p:stCondLst>
                      <p:childTnLst>
                        <p:par>
                          <p:cTn id="246" fill="hold">
                            <p:stCondLst>
                              <p:cond delay="0"/>
                            </p:stCondLst>
                            <p:childTnLst>
                              <p:par>
                                <p:cTn id="247" presetID="14" presetClass="entr" presetSubtype="10" fill="hold" nodeType="clickEffect">
                                  <p:stCondLst>
                                    <p:cond delay="0"/>
                                  </p:stCondLst>
                                  <p:childTnLst>
                                    <p:set>
                                      <p:cBhvr>
                                        <p:cTn id="248"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249" dur="500"/>
                                        <p:tgtEl>
                                          <p:spTgt spid="10">
                                            <p:txEl>
                                              <p:pRg st="5" end="5"/>
                                            </p:txEl>
                                          </p:spTgt>
                                        </p:tgtEl>
                                      </p:cBhvr>
                                    </p:animEffect>
                                  </p:childTnLst>
                                </p:cTn>
                              </p:par>
                              <p:par>
                                <p:cTn id="250" presetID="14" presetClass="entr" presetSubtype="10" fill="hold" nodeType="withEffect">
                                  <p:stCondLst>
                                    <p:cond delay="0"/>
                                  </p:stCondLst>
                                  <p:childTnLst>
                                    <p:set>
                                      <p:cBhvr>
                                        <p:cTn id="251"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25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0" grpId="0" animBg="1"/>
      <p:bldP spid="30" grpId="1" animBg="1"/>
      <p:bldP spid="30" grpId="2" animBg="1"/>
      <p:bldP spid="30" grpId="3" animBg="1"/>
      <p:bldP spid="30" grpId="4" animBg="1"/>
      <p:bldP spid="30" grpId="5" animBg="1"/>
      <p:bldP spid="30" grpId="6" animBg="1"/>
      <p:bldP spid="30" grpId="7" animBg="1"/>
      <p:bldP spid="30" grpId="8" animBg="1"/>
      <p:bldP spid="30" grpId="9" animBg="1"/>
      <p:bldP spid="31" grpId="0" animBg="1"/>
      <p:bldP spid="31" grpId="1" animBg="1"/>
      <p:bldP spid="31" grpId="2" animBg="1"/>
      <p:bldP spid="31" grpId="3" animBg="1"/>
      <p:bldP spid="31" grpId="4" animBg="1"/>
      <p:bldP spid="31" grpId="5" animBg="1"/>
      <p:bldP spid="31" grpId="6" animBg="1"/>
      <p:bldP spid="31" grpId="7"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5" grpId="0" animBg="1"/>
      <p:bldP spid="35" grpId="1" animBg="1"/>
      <p:bldP spid="35" grpId="2" animBg="1"/>
      <p:bldP spid="35" grpId="3" animBg="1"/>
      <p:bldP spid="35" grpId="4" animBg="1"/>
      <p:bldP spid="35" grpId="5" animBg="1"/>
      <p:bldP spid="35" grpId="6" animBg="1"/>
      <p:bldP spid="35" grpId="7" animBg="1"/>
      <p:bldP spid="35" grpId="8" animBg="1"/>
      <p:bldP spid="35" grpId="9"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spcAft>
                <a:spcPts val="600"/>
              </a:spcAft>
            </a:pPr>
            <a:r>
              <a:rPr lang="zh-CN" altLang="en-US" sz="2800" b="1" dirty="0" smtClean="0"/>
              <a:t>算法实现 </a:t>
            </a:r>
            <a:r>
              <a:rPr lang="en-US" altLang="zh-CN" sz="2800" b="1" dirty="0" smtClean="0"/>
              <a:t>(</a:t>
            </a:r>
            <a:r>
              <a:rPr lang="zh-CN" altLang="en-US" sz="2800" b="1" dirty="0" smtClean="0">
                <a:solidFill>
                  <a:srgbClr val="FF0000"/>
                </a:solidFill>
              </a:rPr>
              <a:t>升序排序</a:t>
            </a:r>
            <a:r>
              <a:rPr lang="en-US" altLang="zh-CN" sz="2800" b="1" dirty="0" smtClean="0"/>
              <a:t>):</a:t>
            </a:r>
          </a:p>
          <a:p>
            <a:pPr>
              <a:lnSpc>
                <a:spcPct val="100000"/>
              </a:lnSpc>
              <a:spcBef>
                <a:spcPts val="0"/>
              </a:spcBef>
            </a:pPr>
            <a:r>
              <a:rPr lang="en-US" altLang="zh-CN" sz="2200" dirty="0" smtClean="0">
                <a:solidFill>
                  <a:srgbClr val="0000FF"/>
                </a:solidFill>
              </a:rPr>
              <a:t>void </a:t>
            </a:r>
            <a:r>
              <a:rPr lang="en-US" altLang="zh-CN" sz="2200" dirty="0" err="1" smtClean="0"/>
              <a:t>bubbleSort</a:t>
            </a:r>
            <a:r>
              <a:rPr lang="en-US" altLang="zh-CN" sz="2200" dirty="0" smtClean="0"/>
              <a:t>(</a:t>
            </a:r>
            <a:r>
              <a:rPr lang="en-US" altLang="zh-CN" sz="2200" dirty="0" err="1" smtClean="0">
                <a:solidFill>
                  <a:srgbClr val="0000FF"/>
                </a:solidFill>
              </a:rPr>
              <a:t>int</a:t>
            </a:r>
            <a:r>
              <a:rPr lang="en-US" altLang="zh-CN" sz="2200" dirty="0" smtClean="0"/>
              <a:t> a</a:t>
            </a:r>
            <a:r>
              <a:rPr lang="en-US" altLang="zh-CN" sz="2200" b="1" dirty="0" smtClean="0">
                <a:solidFill>
                  <a:srgbClr val="FF0000"/>
                </a:solidFill>
              </a:rPr>
              <a:t>[ ]</a:t>
            </a:r>
            <a:r>
              <a:rPr lang="en-US" altLang="zh-CN" sz="2200" dirty="0" smtClean="0"/>
              <a:t>, </a:t>
            </a:r>
            <a:r>
              <a:rPr lang="en-US" altLang="zh-CN" sz="2200" dirty="0" err="1" smtClean="0">
                <a:solidFill>
                  <a:srgbClr val="0000FF"/>
                </a:solidFill>
              </a:rPr>
              <a:t>int</a:t>
            </a:r>
            <a:r>
              <a:rPr lang="en-US" altLang="zh-CN" sz="2200" dirty="0" smtClean="0"/>
              <a:t> n)  </a:t>
            </a:r>
            <a:r>
              <a:rPr lang="en-US" altLang="zh-CN" sz="2200" dirty="0" smtClean="0">
                <a:solidFill>
                  <a:srgbClr val="00B050"/>
                </a:solidFill>
              </a:rPr>
              <a:t>// </a:t>
            </a:r>
            <a:r>
              <a:rPr lang="zh-CN" altLang="en-US" sz="2200" dirty="0" smtClean="0">
                <a:solidFill>
                  <a:srgbClr val="00B050"/>
                </a:solidFill>
              </a:rPr>
              <a:t>待排序数据存储在数组 </a:t>
            </a:r>
            <a:r>
              <a:rPr lang="en-US" altLang="zh-CN" sz="2200" dirty="0" smtClean="0">
                <a:solidFill>
                  <a:srgbClr val="00B050"/>
                </a:solidFill>
              </a:rPr>
              <a:t>a </a:t>
            </a:r>
            <a:r>
              <a:rPr lang="zh-CN" altLang="en-US" sz="2200" dirty="0" smtClean="0">
                <a:solidFill>
                  <a:srgbClr val="00B050"/>
                </a:solidFill>
              </a:rPr>
              <a:t>中</a:t>
            </a:r>
            <a:endParaRPr lang="en-US" altLang="zh-CN" sz="2200" dirty="0" smtClean="0">
              <a:solidFill>
                <a:srgbClr val="00B050"/>
              </a:solidFill>
            </a:endParaRPr>
          </a:p>
          <a:p>
            <a:pPr>
              <a:lnSpc>
                <a:spcPct val="100000"/>
              </a:lnSpc>
              <a:spcBef>
                <a:spcPts val="0"/>
              </a:spcBef>
            </a:pPr>
            <a:r>
              <a:rPr lang="en-US" altLang="zh-CN" sz="2200" dirty="0" smtClean="0"/>
              <a:t>{</a:t>
            </a:r>
          </a:p>
          <a:p>
            <a:pPr indent="358775">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k=1; k&lt;n; ++k)          </a:t>
            </a:r>
            <a:r>
              <a:rPr lang="en-US" altLang="zh-CN" sz="2200" dirty="0" smtClean="0">
                <a:solidFill>
                  <a:srgbClr val="00B050"/>
                </a:solidFill>
              </a:rPr>
              <a:t>// </a:t>
            </a:r>
            <a:r>
              <a:rPr lang="zh-CN" altLang="en-US" sz="2200" dirty="0" smtClean="0">
                <a:solidFill>
                  <a:srgbClr val="00B050"/>
                </a:solidFill>
              </a:rPr>
              <a:t>执行</a:t>
            </a:r>
            <a:r>
              <a:rPr lang="en-US" altLang="zh-CN" sz="2200" dirty="0" smtClean="0">
                <a:solidFill>
                  <a:srgbClr val="00B050"/>
                </a:solidFill>
              </a:rPr>
              <a:t> n-1 </a:t>
            </a:r>
            <a:r>
              <a:rPr lang="zh-CN" altLang="en-US" sz="2200" dirty="0" smtClean="0">
                <a:solidFill>
                  <a:srgbClr val="00B050"/>
                </a:solidFill>
              </a:rPr>
              <a:t>次扫描</a:t>
            </a:r>
            <a:r>
              <a:rPr lang="en-US" altLang="zh-CN" sz="2200" dirty="0" smtClean="0">
                <a:solidFill>
                  <a:srgbClr val="00B050"/>
                </a:solidFill>
              </a:rPr>
              <a:t> </a:t>
            </a:r>
          </a:p>
          <a:p>
            <a:pPr indent="358775">
              <a:lnSpc>
                <a:spcPct val="100000"/>
              </a:lnSpc>
              <a:spcBef>
                <a:spcPts val="0"/>
              </a:spcBef>
            </a:pPr>
            <a:r>
              <a:rPr lang="en-US" altLang="zh-CN" sz="2200" dirty="0" smtClean="0"/>
              <a:t>{</a:t>
            </a:r>
          </a:p>
          <a:p>
            <a:pPr indent="711200">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t> j=0; j&lt;n-k; ++j)    </a:t>
            </a:r>
            <a:r>
              <a:rPr lang="en-US" altLang="zh-CN" sz="2200" dirty="0" smtClean="0">
                <a:solidFill>
                  <a:srgbClr val="00B050"/>
                </a:solidFill>
              </a:rPr>
              <a:t>// </a:t>
            </a:r>
            <a:r>
              <a:rPr lang="zh-CN" altLang="en-US" sz="2200" dirty="0" smtClean="0">
                <a:solidFill>
                  <a:srgbClr val="00B050"/>
                </a:solidFill>
              </a:rPr>
              <a:t>只处理元素 </a:t>
            </a:r>
            <a:r>
              <a:rPr lang="en-US" altLang="zh-CN" sz="2200" dirty="0" smtClean="0">
                <a:solidFill>
                  <a:srgbClr val="00B050"/>
                </a:solidFill>
              </a:rPr>
              <a:t>a[0] </a:t>
            </a:r>
            <a:r>
              <a:rPr lang="zh-CN" altLang="en-US" sz="2200" dirty="0" smtClean="0">
                <a:solidFill>
                  <a:srgbClr val="00B050"/>
                </a:solidFill>
              </a:rPr>
              <a:t>至</a:t>
            </a:r>
            <a:r>
              <a:rPr lang="en-US" altLang="zh-CN" sz="2200" dirty="0" smtClean="0">
                <a:solidFill>
                  <a:srgbClr val="00B050"/>
                </a:solidFill>
              </a:rPr>
              <a:t> a[n-k]</a:t>
            </a:r>
          </a:p>
          <a:p>
            <a:pPr indent="1074738">
              <a:lnSpc>
                <a:spcPct val="100000"/>
              </a:lnSpc>
              <a:spcBef>
                <a:spcPts val="0"/>
              </a:spcBef>
            </a:pPr>
            <a:r>
              <a:rPr lang="en-US" altLang="zh-CN" sz="2200" dirty="0" smtClean="0">
                <a:solidFill>
                  <a:srgbClr val="0000FF"/>
                </a:solidFill>
              </a:rPr>
              <a:t>if</a:t>
            </a:r>
            <a:r>
              <a:rPr lang="en-US" altLang="zh-CN" sz="2200" dirty="0" smtClean="0"/>
              <a:t>(a[j] </a:t>
            </a:r>
            <a:r>
              <a:rPr lang="en-US" altLang="zh-CN" sz="2200" b="1" dirty="0" smtClean="0">
                <a:solidFill>
                  <a:srgbClr val="FF0000"/>
                </a:solidFill>
              </a:rPr>
              <a:t>&gt;</a:t>
            </a:r>
            <a:r>
              <a:rPr lang="en-US" altLang="zh-CN" sz="2200" dirty="0" smtClean="0"/>
              <a:t> a[j+1])           </a:t>
            </a:r>
            <a:r>
              <a:rPr lang="en-US" altLang="zh-CN" sz="2200" dirty="0" smtClean="0">
                <a:solidFill>
                  <a:srgbClr val="00B050"/>
                </a:solidFill>
              </a:rPr>
              <a:t>// </a:t>
            </a:r>
            <a:r>
              <a:rPr lang="zh-CN" altLang="en-US" sz="2200" dirty="0" smtClean="0">
                <a:solidFill>
                  <a:srgbClr val="00B050"/>
                </a:solidFill>
              </a:rPr>
              <a:t>前者比后者大</a:t>
            </a:r>
            <a:endParaRPr lang="en-US" altLang="zh-CN" sz="2200" dirty="0" smtClean="0">
              <a:solidFill>
                <a:srgbClr val="00B050"/>
              </a:solidFill>
            </a:endParaRPr>
          </a:p>
          <a:p>
            <a:pPr indent="1074738">
              <a:lnSpc>
                <a:spcPct val="100000"/>
              </a:lnSpc>
              <a:spcBef>
                <a:spcPts val="0"/>
              </a:spcBef>
            </a:pPr>
            <a:r>
              <a:rPr lang="en-US" altLang="zh-CN" sz="2200" dirty="0" smtClean="0"/>
              <a:t>{</a:t>
            </a:r>
          </a:p>
          <a:p>
            <a:pPr indent="1436688">
              <a:lnSpc>
                <a:spcPct val="10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err="1" smtClean="0"/>
              <a:t>tmp</a:t>
            </a:r>
            <a:r>
              <a:rPr lang="en-US" altLang="zh-CN" sz="2200" dirty="0" smtClean="0"/>
              <a:t> = a[j];       </a:t>
            </a:r>
            <a:r>
              <a:rPr lang="en-US" altLang="zh-CN" sz="2200" dirty="0" smtClean="0">
                <a:solidFill>
                  <a:srgbClr val="00B050"/>
                </a:solidFill>
              </a:rPr>
              <a:t>// </a:t>
            </a:r>
            <a:r>
              <a:rPr lang="zh-CN" altLang="en-US" sz="2200" dirty="0" smtClean="0">
                <a:solidFill>
                  <a:srgbClr val="00B050"/>
                </a:solidFill>
              </a:rPr>
              <a:t>交换两个元素</a:t>
            </a:r>
            <a:endParaRPr lang="en-US" altLang="zh-CN" sz="2200" dirty="0" smtClean="0">
              <a:solidFill>
                <a:srgbClr val="00B050"/>
              </a:solidFill>
            </a:endParaRPr>
          </a:p>
          <a:p>
            <a:pPr indent="1436688">
              <a:lnSpc>
                <a:spcPct val="100000"/>
              </a:lnSpc>
              <a:spcBef>
                <a:spcPts val="0"/>
              </a:spcBef>
            </a:pPr>
            <a:r>
              <a:rPr lang="en-US" altLang="zh-CN" sz="2200" dirty="0"/>
              <a:t>a</a:t>
            </a:r>
            <a:r>
              <a:rPr lang="en-US" altLang="zh-CN" sz="2200" dirty="0" smtClean="0"/>
              <a:t>[j] = a[j+1];</a:t>
            </a:r>
          </a:p>
          <a:p>
            <a:pPr indent="1436688">
              <a:lnSpc>
                <a:spcPct val="100000"/>
              </a:lnSpc>
              <a:spcBef>
                <a:spcPts val="0"/>
              </a:spcBef>
            </a:pPr>
            <a:r>
              <a:rPr lang="en-US" altLang="zh-CN" sz="2200" dirty="0" smtClean="0"/>
              <a:t>a[j+1] = </a:t>
            </a:r>
            <a:r>
              <a:rPr lang="en-US" altLang="zh-CN" sz="2200" dirty="0" err="1" smtClean="0"/>
              <a:t>tmp</a:t>
            </a:r>
            <a:r>
              <a:rPr lang="en-US" altLang="zh-CN" sz="2200" dirty="0" smtClean="0"/>
              <a:t>;</a:t>
            </a:r>
          </a:p>
          <a:p>
            <a:pPr indent="1074738">
              <a:lnSpc>
                <a:spcPct val="100000"/>
              </a:lnSpc>
              <a:spcBef>
                <a:spcPts val="0"/>
              </a:spcBef>
            </a:pPr>
            <a:r>
              <a:rPr lang="en-US" altLang="zh-CN" sz="2200" dirty="0"/>
              <a:t>}</a:t>
            </a:r>
            <a:endParaRPr lang="en-US" altLang="zh-CN" sz="2200" dirty="0" smtClean="0"/>
          </a:p>
          <a:p>
            <a:pPr indent="358775">
              <a:lnSpc>
                <a:spcPct val="100000"/>
              </a:lnSpc>
              <a:spcBef>
                <a:spcPts val="0"/>
              </a:spcBef>
            </a:pPr>
            <a:r>
              <a:rPr lang="en-US" altLang="zh-CN" sz="2200" dirty="0"/>
              <a:t>}</a:t>
            </a:r>
            <a:endParaRPr lang="en-US" altLang="zh-CN" sz="2200" dirty="0" smtClean="0"/>
          </a:p>
          <a:p>
            <a:pPr>
              <a:lnSpc>
                <a:spcPct val="100000"/>
              </a:lnSpc>
              <a:spcBef>
                <a:spcPts val="0"/>
              </a:spcBef>
            </a:pPr>
            <a:r>
              <a:rPr lang="en-US" altLang="zh-CN" sz="2200" dirty="0" smtClean="0"/>
              <a:t>}</a:t>
            </a:r>
            <a:endParaRPr lang="zh-CN" altLang="en-US" sz="22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27023185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spcAft>
                <a:spcPts val="600"/>
              </a:spcAft>
            </a:pPr>
            <a:r>
              <a:rPr lang="zh-CN" altLang="en-US" sz="2800" b="1" dirty="0" smtClean="0"/>
              <a:t>算法实现 </a:t>
            </a:r>
            <a:r>
              <a:rPr lang="en-US" altLang="zh-CN" sz="2800" b="1" dirty="0" smtClean="0"/>
              <a:t>(</a:t>
            </a:r>
            <a:r>
              <a:rPr lang="zh-CN" altLang="en-US" sz="2800" b="1" dirty="0" smtClean="0">
                <a:solidFill>
                  <a:srgbClr val="FF0000"/>
                </a:solidFill>
              </a:rPr>
              <a:t>降序排序</a:t>
            </a:r>
            <a:r>
              <a:rPr lang="en-US" altLang="zh-CN" sz="2800" b="1" dirty="0" smtClean="0"/>
              <a:t>):</a:t>
            </a:r>
          </a:p>
          <a:p>
            <a:pPr>
              <a:lnSpc>
                <a:spcPct val="100000"/>
              </a:lnSpc>
              <a:spcBef>
                <a:spcPts val="0"/>
              </a:spcBef>
            </a:pPr>
            <a:r>
              <a:rPr lang="en-US" altLang="zh-CN" sz="2200" dirty="0" smtClean="0">
                <a:solidFill>
                  <a:srgbClr val="0000FF"/>
                </a:solidFill>
              </a:rPr>
              <a:t>void </a:t>
            </a:r>
            <a:r>
              <a:rPr lang="en-US" altLang="zh-CN" sz="2200" dirty="0" err="1" smtClean="0"/>
              <a:t>bubbleSort</a:t>
            </a:r>
            <a:r>
              <a:rPr lang="en-US" altLang="zh-CN" sz="2200" dirty="0" smtClean="0"/>
              <a:t>(</a:t>
            </a:r>
            <a:r>
              <a:rPr lang="en-US" altLang="zh-CN" sz="2200" dirty="0" err="1" smtClean="0">
                <a:solidFill>
                  <a:srgbClr val="0000FF"/>
                </a:solidFill>
              </a:rPr>
              <a:t>int</a:t>
            </a:r>
            <a:r>
              <a:rPr lang="en-US" altLang="zh-CN" sz="2200" dirty="0" smtClean="0"/>
              <a:t> a</a:t>
            </a:r>
            <a:r>
              <a:rPr lang="en-US" altLang="zh-CN" sz="2200" b="1" dirty="0" smtClean="0">
                <a:solidFill>
                  <a:srgbClr val="FF0000"/>
                </a:solidFill>
              </a:rPr>
              <a:t>[ ]</a:t>
            </a:r>
            <a:r>
              <a:rPr lang="en-US" altLang="zh-CN" sz="2200" dirty="0" smtClean="0"/>
              <a:t>, </a:t>
            </a:r>
            <a:r>
              <a:rPr lang="en-US" altLang="zh-CN" sz="2200" dirty="0" err="1" smtClean="0">
                <a:solidFill>
                  <a:srgbClr val="0000FF"/>
                </a:solidFill>
              </a:rPr>
              <a:t>int</a:t>
            </a:r>
            <a:r>
              <a:rPr lang="en-US" altLang="zh-CN" sz="2200" dirty="0" smtClean="0"/>
              <a:t> n)  </a:t>
            </a:r>
            <a:r>
              <a:rPr lang="en-US" altLang="zh-CN" sz="2200" dirty="0" smtClean="0">
                <a:solidFill>
                  <a:srgbClr val="00B050"/>
                </a:solidFill>
              </a:rPr>
              <a:t>// </a:t>
            </a:r>
            <a:r>
              <a:rPr lang="zh-CN" altLang="en-US" sz="2200" dirty="0" smtClean="0">
                <a:solidFill>
                  <a:srgbClr val="00B050"/>
                </a:solidFill>
              </a:rPr>
              <a:t>待排序元素存储在数组 </a:t>
            </a:r>
            <a:r>
              <a:rPr lang="en-US" altLang="zh-CN" sz="2200" dirty="0" smtClean="0">
                <a:solidFill>
                  <a:srgbClr val="00B050"/>
                </a:solidFill>
              </a:rPr>
              <a:t>a </a:t>
            </a:r>
            <a:r>
              <a:rPr lang="zh-CN" altLang="en-US" sz="2200" dirty="0" smtClean="0">
                <a:solidFill>
                  <a:srgbClr val="00B050"/>
                </a:solidFill>
              </a:rPr>
              <a:t>中</a:t>
            </a:r>
            <a:endParaRPr lang="en-US" altLang="zh-CN" sz="2200" dirty="0" smtClean="0">
              <a:solidFill>
                <a:srgbClr val="00B050"/>
              </a:solidFill>
            </a:endParaRPr>
          </a:p>
          <a:p>
            <a:pPr>
              <a:lnSpc>
                <a:spcPct val="100000"/>
              </a:lnSpc>
              <a:spcBef>
                <a:spcPts val="0"/>
              </a:spcBef>
            </a:pPr>
            <a:r>
              <a:rPr lang="en-US" altLang="zh-CN" sz="2200" dirty="0" smtClean="0"/>
              <a:t>{</a:t>
            </a:r>
          </a:p>
          <a:p>
            <a:pPr indent="358775">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k=1; k&lt;n; ++k)          </a:t>
            </a:r>
            <a:r>
              <a:rPr lang="en-US" altLang="zh-CN" sz="2200" dirty="0" smtClean="0">
                <a:solidFill>
                  <a:srgbClr val="00B050"/>
                </a:solidFill>
              </a:rPr>
              <a:t>// </a:t>
            </a:r>
            <a:r>
              <a:rPr lang="zh-CN" altLang="en-US" sz="2200" dirty="0" smtClean="0">
                <a:solidFill>
                  <a:srgbClr val="00B050"/>
                </a:solidFill>
              </a:rPr>
              <a:t>执行 </a:t>
            </a:r>
            <a:r>
              <a:rPr lang="en-US" altLang="zh-CN" sz="2200" dirty="0" smtClean="0">
                <a:solidFill>
                  <a:srgbClr val="00B050"/>
                </a:solidFill>
              </a:rPr>
              <a:t>n-1 </a:t>
            </a:r>
            <a:r>
              <a:rPr lang="zh-CN" altLang="en-US" sz="2200" dirty="0" smtClean="0">
                <a:solidFill>
                  <a:srgbClr val="00B050"/>
                </a:solidFill>
              </a:rPr>
              <a:t>次扫描</a:t>
            </a:r>
            <a:r>
              <a:rPr lang="en-US" altLang="zh-CN" sz="2200" dirty="0" smtClean="0">
                <a:solidFill>
                  <a:srgbClr val="00B050"/>
                </a:solidFill>
              </a:rPr>
              <a:t> </a:t>
            </a:r>
          </a:p>
          <a:p>
            <a:pPr indent="358775">
              <a:lnSpc>
                <a:spcPct val="100000"/>
              </a:lnSpc>
              <a:spcBef>
                <a:spcPts val="0"/>
              </a:spcBef>
            </a:pPr>
            <a:r>
              <a:rPr lang="en-US" altLang="zh-CN" sz="2200" dirty="0" smtClean="0"/>
              <a:t>{</a:t>
            </a:r>
          </a:p>
          <a:p>
            <a:pPr indent="711200">
              <a:lnSpc>
                <a:spcPct val="100000"/>
              </a:lnSpc>
              <a:spcBef>
                <a:spcPts val="0"/>
              </a:spcBef>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t> j=0; j&lt;n-k; ++j)    </a:t>
            </a:r>
            <a:r>
              <a:rPr lang="en-US" altLang="zh-CN" sz="2200" dirty="0" smtClean="0">
                <a:solidFill>
                  <a:srgbClr val="00B050"/>
                </a:solidFill>
              </a:rPr>
              <a:t>// </a:t>
            </a:r>
            <a:r>
              <a:rPr lang="zh-CN" altLang="en-US" sz="2200" dirty="0" smtClean="0">
                <a:solidFill>
                  <a:srgbClr val="00B050"/>
                </a:solidFill>
              </a:rPr>
              <a:t>只处理元素 </a:t>
            </a:r>
            <a:r>
              <a:rPr lang="en-US" altLang="zh-CN" sz="2200" dirty="0" smtClean="0">
                <a:solidFill>
                  <a:srgbClr val="00B050"/>
                </a:solidFill>
              </a:rPr>
              <a:t>a[0] </a:t>
            </a:r>
            <a:r>
              <a:rPr lang="zh-CN" altLang="en-US" sz="2200" dirty="0" smtClean="0">
                <a:solidFill>
                  <a:srgbClr val="00B050"/>
                </a:solidFill>
              </a:rPr>
              <a:t>至</a:t>
            </a:r>
            <a:r>
              <a:rPr lang="en-US" altLang="zh-CN" sz="2200" dirty="0" smtClean="0">
                <a:solidFill>
                  <a:srgbClr val="00B050"/>
                </a:solidFill>
              </a:rPr>
              <a:t> a[n-k]</a:t>
            </a:r>
          </a:p>
          <a:p>
            <a:pPr indent="1074738">
              <a:lnSpc>
                <a:spcPct val="100000"/>
              </a:lnSpc>
              <a:spcBef>
                <a:spcPts val="0"/>
              </a:spcBef>
            </a:pPr>
            <a:r>
              <a:rPr lang="en-US" altLang="zh-CN" sz="2200" dirty="0" smtClean="0">
                <a:solidFill>
                  <a:srgbClr val="0000FF"/>
                </a:solidFill>
              </a:rPr>
              <a:t>if</a:t>
            </a:r>
            <a:r>
              <a:rPr lang="en-US" altLang="zh-CN" sz="2200" dirty="0" smtClean="0"/>
              <a:t>(a[j] </a:t>
            </a:r>
            <a:r>
              <a:rPr lang="en-US" altLang="zh-CN" sz="2200" b="1" dirty="0" smtClean="0">
                <a:solidFill>
                  <a:srgbClr val="FF0000"/>
                </a:solidFill>
              </a:rPr>
              <a:t>&lt;</a:t>
            </a:r>
            <a:r>
              <a:rPr lang="en-US" altLang="zh-CN" sz="2200" dirty="0" smtClean="0"/>
              <a:t> a[j+1])           </a:t>
            </a:r>
            <a:r>
              <a:rPr lang="en-US" altLang="zh-CN" sz="2200" dirty="0" smtClean="0">
                <a:solidFill>
                  <a:srgbClr val="00B050"/>
                </a:solidFill>
              </a:rPr>
              <a:t>// </a:t>
            </a:r>
            <a:r>
              <a:rPr lang="zh-CN" altLang="en-US" sz="2200" dirty="0" smtClean="0">
                <a:solidFill>
                  <a:srgbClr val="00B050"/>
                </a:solidFill>
              </a:rPr>
              <a:t>前者比后者小</a:t>
            </a:r>
            <a:endParaRPr lang="en-US" altLang="zh-CN" sz="2200" dirty="0" smtClean="0">
              <a:solidFill>
                <a:srgbClr val="00B050"/>
              </a:solidFill>
            </a:endParaRPr>
          </a:p>
          <a:p>
            <a:pPr indent="1074738">
              <a:lnSpc>
                <a:spcPct val="100000"/>
              </a:lnSpc>
              <a:spcBef>
                <a:spcPts val="0"/>
              </a:spcBef>
            </a:pPr>
            <a:r>
              <a:rPr lang="en-US" altLang="zh-CN" sz="2200" dirty="0" smtClean="0"/>
              <a:t>{</a:t>
            </a:r>
          </a:p>
          <a:p>
            <a:pPr indent="1436688">
              <a:lnSpc>
                <a:spcPct val="100000"/>
              </a:lnSpc>
              <a:spcBef>
                <a:spcPts val="0"/>
              </a:spcBef>
            </a:pPr>
            <a:r>
              <a:rPr lang="en-US" altLang="zh-CN" sz="2200" dirty="0" err="1" smtClean="0">
                <a:solidFill>
                  <a:srgbClr val="0000FF"/>
                </a:solidFill>
              </a:rPr>
              <a:t>int</a:t>
            </a:r>
            <a:r>
              <a:rPr lang="en-US" altLang="zh-CN" sz="2200" dirty="0" smtClean="0">
                <a:solidFill>
                  <a:srgbClr val="0000FF"/>
                </a:solidFill>
              </a:rPr>
              <a:t> </a:t>
            </a:r>
            <a:r>
              <a:rPr lang="en-US" altLang="zh-CN" sz="2200" dirty="0" err="1" smtClean="0"/>
              <a:t>tmp</a:t>
            </a:r>
            <a:r>
              <a:rPr lang="en-US" altLang="zh-CN" sz="2200" dirty="0" smtClean="0"/>
              <a:t> = a[j];       </a:t>
            </a:r>
            <a:r>
              <a:rPr lang="en-US" altLang="zh-CN" sz="2200" dirty="0" smtClean="0">
                <a:solidFill>
                  <a:srgbClr val="00B050"/>
                </a:solidFill>
              </a:rPr>
              <a:t>// </a:t>
            </a:r>
            <a:r>
              <a:rPr lang="zh-CN" altLang="en-US" sz="2200" dirty="0" smtClean="0">
                <a:solidFill>
                  <a:srgbClr val="00B050"/>
                </a:solidFill>
              </a:rPr>
              <a:t>交换两个元素</a:t>
            </a:r>
            <a:endParaRPr lang="en-US" altLang="zh-CN" sz="2200" dirty="0" smtClean="0">
              <a:solidFill>
                <a:srgbClr val="00B050"/>
              </a:solidFill>
            </a:endParaRPr>
          </a:p>
          <a:p>
            <a:pPr indent="1436688">
              <a:lnSpc>
                <a:spcPct val="100000"/>
              </a:lnSpc>
              <a:spcBef>
                <a:spcPts val="0"/>
              </a:spcBef>
            </a:pPr>
            <a:r>
              <a:rPr lang="en-US" altLang="zh-CN" sz="2200" dirty="0"/>
              <a:t>a</a:t>
            </a:r>
            <a:r>
              <a:rPr lang="en-US" altLang="zh-CN" sz="2200" dirty="0" smtClean="0"/>
              <a:t>[j] = a[j+1];</a:t>
            </a:r>
          </a:p>
          <a:p>
            <a:pPr indent="1436688">
              <a:lnSpc>
                <a:spcPct val="100000"/>
              </a:lnSpc>
              <a:spcBef>
                <a:spcPts val="0"/>
              </a:spcBef>
            </a:pPr>
            <a:r>
              <a:rPr lang="en-US" altLang="zh-CN" sz="2200" dirty="0" smtClean="0"/>
              <a:t>a[j+1] = </a:t>
            </a:r>
            <a:r>
              <a:rPr lang="en-US" altLang="zh-CN" sz="2200" dirty="0" err="1" smtClean="0"/>
              <a:t>tmp</a:t>
            </a:r>
            <a:r>
              <a:rPr lang="en-US" altLang="zh-CN" sz="2200" dirty="0" smtClean="0"/>
              <a:t>;</a:t>
            </a:r>
          </a:p>
          <a:p>
            <a:pPr indent="1074738">
              <a:lnSpc>
                <a:spcPct val="100000"/>
              </a:lnSpc>
              <a:spcBef>
                <a:spcPts val="0"/>
              </a:spcBef>
            </a:pPr>
            <a:r>
              <a:rPr lang="en-US" altLang="zh-CN" sz="2200" dirty="0"/>
              <a:t>}</a:t>
            </a:r>
            <a:endParaRPr lang="en-US" altLang="zh-CN" sz="2200" dirty="0" smtClean="0"/>
          </a:p>
          <a:p>
            <a:pPr indent="358775">
              <a:lnSpc>
                <a:spcPct val="100000"/>
              </a:lnSpc>
              <a:spcBef>
                <a:spcPts val="0"/>
              </a:spcBef>
            </a:pPr>
            <a:r>
              <a:rPr lang="en-US" altLang="zh-CN" sz="2200" dirty="0"/>
              <a:t>}</a:t>
            </a:r>
            <a:endParaRPr lang="en-US" altLang="zh-CN" sz="2200" dirty="0" smtClean="0"/>
          </a:p>
          <a:p>
            <a:pPr>
              <a:lnSpc>
                <a:spcPct val="100000"/>
              </a:lnSpc>
              <a:spcBef>
                <a:spcPts val="0"/>
              </a:spcBef>
            </a:pPr>
            <a:r>
              <a:rPr lang="en-US" altLang="zh-CN" sz="2200" dirty="0" smtClean="0"/>
              <a:t>}</a:t>
            </a:r>
            <a:endParaRPr lang="zh-CN" altLang="en-US" sz="22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1961208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b="1" dirty="0" smtClean="0"/>
              <a:t>说明</a:t>
            </a:r>
            <a:r>
              <a:rPr lang="en-US" altLang="zh-CN" b="1" dirty="0" smtClean="0"/>
              <a:t>:</a:t>
            </a:r>
          </a:p>
          <a:p>
            <a:pPr marL="342900" indent="-342900">
              <a:buFont typeface="Arial" panose="020B0604020202020204" pitchFamily="34" charset="0"/>
              <a:buChar char="•"/>
            </a:pPr>
            <a:r>
              <a:rPr lang="zh-CN" altLang="en-US" b="1" dirty="0" smtClean="0">
                <a:solidFill>
                  <a:srgbClr val="FF0000"/>
                </a:solidFill>
              </a:rPr>
              <a:t>数组名</a:t>
            </a:r>
            <a:r>
              <a:rPr lang="en-US" altLang="zh-CN" b="1" dirty="0" smtClean="0"/>
              <a:t> </a:t>
            </a:r>
            <a:r>
              <a:rPr lang="zh-CN" altLang="en-US" dirty="0" smtClean="0"/>
              <a:t>是一个</a:t>
            </a:r>
            <a:r>
              <a:rPr lang="en-US" altLang="zh-CN" dirty="0" smtClean="0"/>
              <a:t> </a:t>
            </a:r>
            <a:r>
              <a:rPr lang="zh-CN" altLang="en-US" b="1" dirty="0" smtClean="0">
                <a:solidFill>
                  <a:srgbClr val="0000FF"/>
                </a:solidFill>
              </a:rPr>
              <a:t>标识符</a:t>
            </a:r>
            <a:r>
              <a:rPr lang="zh-CN" altLang="en-US" dirty="0" smtClean="0"/>
              <a:t>。因此</a:t>
            </a:r>
            <a:r>
              <a:rPr lang="en-US" altLang="zh-CN" dirty="0" smtClean="0"/>
              <a:t>, </a:t>
            </a:r>
            <a:r>
              <a:rPr lang="zh-CN" altLang="en-US" dirty="0" smtClean="0"/>
              <a:t>数组名必须遵守标识符命名规则。</a:t>
            </a:r>
            <a:endParaRPr lang="en-US" altLang="zh-CN" dirty="0" smtClean="0"/>
          </a:p>
          <a:p>
            <a:pPr marL="342900" indent="-342900">
              <a:buFont typeface="Arial" panose="020B0604020202020204" pitchFamily="34" charset="0"/>
              <a:buChar char="•"/>
            </a:pPr>
            <a:r>
              <a:rPr lang="zh-CN" altLang="en-US" b="1" dirty="0" smtClean="0">
                <a:solidFill>
                  <a:srgbClr val="FF0000"/>
                </a:solidFill>
              </a:rPr>
              <a:t>数组维度</a:t>
            </a:r>
            <a:r>
              <a:rPr lang="en-US" altLang="zh-CN" b="1" dirty="0" smtClean="0">
                <a:solidFill>
                  <a:srgbClr val="FF0000"/>
                </a:solidFill>
              </a:rPr>
              <a:t> </a:t>
            </a:r>
            <a:r>
              <a:rPr lang="zh-CN" altLang="en-US" dirty="0" smtClean="0"/>
              <a:t>必须是一个</a:t>
            </a:r>
            <a:r>
              <a:rPr lang="zh-CN" altLang="en-US" b="1" dirty="0" smtClean="0">
                <a:solidFill>
                  <a:srgbClr val="0000FF"/>
                </a:solidFill>
              </a:rPr>
              <a:t>常量表达式</a:t>
            </a:r>
            <a:r>
              <a:rPr lang="en-US" altLang="zh-CN" dirty="0" smtClean="0"/>
              <a:t>, </a:t>
            </a:r>
            <a:r>
              <a:rPr lang="zh-CN" altLang="en-US" dirty="0" smtClean="0"/>
              <a:t>且产生一个</a:t>
            </a:r>
            <a:r>
              <a:rPr lang="zh-CN" altLang="en-US" dirty="0" smtClean="0">
                <a:solidFill>
                  <a:srgbClr val="0000FF"/>
                </a:solidFill>
              </a:rPr>
              <a:t>大于或等于</a:t>
            </a:r>
            <a:r>
              <a:rPr lang="en-US" altLang="zh-CN" dirty="0" smtClean="0">
                <a:solidFill>
                  <a:srgbClr val="0000FF"/>
                </a:solidFill>
              </a:rPr>
              <a:t>1</a:t>
            </a:r>
            <a:r>
              <a:rPr lang="zh-CN" altLang="en-US" dirty="0" smtClean="0">
                <a:solidFill>
                  <a:srgbClr val="0000FF"/>
                </a:solidFill>
              </a:rPr>
              <a:t>的整数结果</a:t>
            </a:r>
            <a:r>
              <a:rPr lang="zh-CN" altLang="en-US" dirty="0" smtClean="0"/>
              <a:t>。因此</a:t>
            </a:r>
            <a:r>
              <a:rPr lang="en-US" altLang="zh-CN" dirty="0" smtClean="0"/>
              <a:t>, </a:t>
            </a:r>
            <a:r>
              <a:rPr lang="zh-CN" altLang="en-US" dirty="0" smtClean="0"/>
              <a:t>可以用 </a:t>
            </a:r>
            <a:r>
              <a:rPr lang="zh-CN" altLang="en-US" b="1" dirty="0" smtClean="0">
                <a:solidFill>
                  <a:srgbClr val="0000FF"/>
                </a:solidFill>
              </a:rPr>
              <a:t>整型常量</a:t>
            </a:r>
            <a:r>
              <a:rPr lang="en-US" altLang="zh-CN" dirty="0" smtClean="0"/>
              <a:t> (</a:t>
            </a:r>
            <a:r>
              <a:rPr lang="zh-CN" altLang="en-US" dirty="0" smtClean="0"/>
              <a:t>字面量常量或符号常量</a:t>
            </a:r>
            <a:r>
              <a:rPr lang="en-US" altLang="zh-CN" dirty="0" smtClean="0"/>
              <a:t>) </a:t>
            </a:r>
            <a:r>
              <a:rPr lang="zh-CN" altLang="en-US" dirty="0" smtClean="0"/>
              <a:t>来指定数组维度</a:t>
            </a:r>
            <a:r>
              <a:rPr lang="en-US" altLang="zh-CN" dirty="0" smtClean="0"/>
              <a:t>, </a:t>
            </a:r>
            <a:r>
              <a:rPr lang="zh-CN" altLang="en-US" dirty="0" smtClean="0"/>
              <a:t>但不能使用整型变量来指定数组维度。</a:t>
            </a:r>
            <a:endParaRPr lang="en-US" altLang="zh-CN" dirty="0" smtClean="0"/>
          </a:p>
          <a:p>
            <a:pPr indent="358775"/>
            <a:r>
              <a:rPr lang="zh-CN" altLang="en-US" dirty="0" smtClean="0"/>
              <a:t>例如</a:t>
            </a:r>
            <a:r>
              <a:rPr lang="en-US" altLang="zh-CN" dirty="0" smtClean="0"/>
              <a:t>:  </a:t>
            </a: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FF"/>
                </a:solidFill>
              </a:rPr>
              <a:t> </a:t>
            </a:r>
            <a:r>
              <a:rPr lang="en-US" altLang="zh-CN" dirty="0" smtClean="0"/>
              <a:t>n = 100;     </a:t>
            </a:r>
            <a:r>
              <a:rPr lang="en-US" altLang="zh-CN" dirty="0" smtClean="0">
                <a:solidFill>
                  <a:srgbClr val="00B050"/>
                </a:solidFill>
              </a:rPr>
              <a:t>// </a:t>
            </a:r>
            <a:r>
              <a:rPr lang="zh-CN" altLang="en-US" dirty="0" smtClean="0">
                <a:solidFill>
                  <a:srgbClr val="00B050"/>
                </a:solidFill>
              </a:rPr>
              <a:t>变量</a:t>
            </a:r>
            <a:endParaRPr lang="en-US" altLang="zh-CN" dirty="0" smtClean="0">
              <a:solidFill>
                <a:srgbClr val="00B050"/>
              </a:solidFill>
            </a:endParaRPr>
          </a:p>
          <a:p>
            <a:pPr indent="1255713">
              <a:spcAft>
                <a:spcPts val="600"/>
              </a:spcAft>
            </a:pPr>
            <a:r>
              <a:rPr lang="en-US" altLang="zh-CN" dirty="0" smtClean="0">
                <a:solidFill>
                  <a:srgbClr val="0000FF"/>
                </a:solidFill>
              </a:rPr>
              <a:t>float </a:t>
            </a:r>
            <a:r>
              <a:rPr lang="en-US" altLang="zh-CN" dirty="0" smtClean="0"/>
              <a:t>score[n];  </a:t>
            </a:r>
            <a:r>
              <a:rPr lang="en-US" altLang="zh-CN" dirty="0" smtClean="0">
                <a:solidFill>
                  <a:srgbClr val="00B050"/>
                </a:solidFill>
              </a:rPr>
              <a:t>// </a:t>
            </a:r>
            <a:r>
              <a:rPr lang="zh-CN" altLang="en-US" dirty="0" smtClean="0">
                <a:solidFill>
                  <a:srgbClr val="00B050"/>
                </a:solidFill>
              </a:rPr>
              <a:t>不合法</a:t>
            </a:r>
            <a:endParaRPr lang="en-US" altLang="zh-CN" dirty="0" smtClean="0">
              <a:solidFill>
                <a:srgbClr val="00B050"/>
              </a:solidFill>
            </a:endParaRPr>
          </a:p>
          <a:p>
            <a:pPr marL="342900" indent="-342900">
              <a:buFont typeface="Arial" panose="020B0604020202020204" pitchFamily="34" charset="0"/>
              <a:buChar char="•"/>
            </a:pPr>
            <a:r>
              <a:rPr lang="zh-CN" altLang="en-US" b="1" dirty="0" smtClean="0">
                <a:solidFill>
                  <a:srgbClr val="FF0000"/>
                </a:solidFill>
              </a:rPr>
              <a:t>数组元素</a:t>
            </a:r>
            <a:r>
              <a:rPr lang="en-US" altLang="zh-CN" b="1" dirty="0" smtClean="0"/>
              <a:t> </a:t>
            </a:r>
            <a:r>
              <a:rPr lang="zh-CN" altLang="en-US" dirty="0" smtClean="0"/>
              <a:t>在内存中以</a:t>
            </a:r>
            <a:r>
              <a:rPr lang="zh-CN" altLang="en-US" dirty="0" smtClean="0">
                <a:solidFill>
                  <a:srgbClr val="0000FF"/>
                </a:solidFill>
              </a:rPr>
              <a:t>线性方式进行排序</a:t>
            </a:r>
            <a:r>
              <a:rPr lang="en-US" altLang="zh-CN" dirty="0" smtClean="0"/>
              <a:t>, </a:t>
            </a:r>
            <a:r>
              <a:rPr lang="zh-CN" altLang="en-US" dirty="0" smtClean="0"/>
              <a:t>并且</a:t>
            </a:r>
            <a:r>
              <a:rPr lang="zh-CN" altLang="en-US" dirty="0" smtClean="0">
                <a:solidFill>
                  <a:srgbClr val="0000FF"/>
                </a:solidFill>
              </a:rPr>
              <a:t>连续存储</a:t>
            </a:r>
            <a:r>
              <a:rPr lang="zh-CN" altLang="en-US" dirty="0" smtClean="0"/>
              <a:t>。数组所占内存空间的大小等于各元素所占内存空间大小的总和 </a:t>
            </a:r>
            <a:r>
              <a:rPr lang="en-US" altLang="zh-CN" dirty="0" smtClean="0"/>
              <a:t>(</a:t>
            </a:r>
            <a:r>
              <a:rPr lang="zh-CN" altLang="en-US" dirty="0" smtClean="0"/>
              <a:t>数组元素个数乘以数组基类型所占内存空间大小</a:t>
            </a:r>
            <a:r>
              <a:rPr lang="en-US" altLang="zh-CN" dirty="0" smtClean="0"/>
              <a:t>)</a:t>
            </a:r>
            <a:r>
              <a:rPr lang="zh-CN" altLang="en-US" dirty="0" smtClean="0"/>
              <a:t>。</a:t>
            </a:r>
            <a:r>
              <a:rPr lang="en-US" altLang="zh-CN" dirty="0" smtClean="0"/>
              <a:t> </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文本框 3"/>
          <p:cNvSpPr txBox="1"/>
          <p:nvPr/>
        </p:nvSpPr>
        <p:spPr>
          <a:xfrm>
            <a:off x="5004048" y="3890055"/>
            <a:ext cx="3816424" cy="1052596"/>
          </a:xfrm>
          <a:prstGeom prst="rect">
            <a:avLst/>
          </a:prstGeom>
          <a:noFill/>
        </p:spPr>
        <p:txBody>
          <a:bodyPr wrap="square" rtlCol="0">
            <a:spAutoFit/>
          </a:bodyPr>
          <a:lstStyle/>
          <a:p>
            <a:pPr algn="just">
              <a:lnSpc>
                <a:spcPct val="120000"/>
              </a:lnSpc>
              <a:spcBef>
                <a:spcPct val="20000"/>
              </a:spcBef>
            </a:pPr>
            <a:r>
              <a:rPr lang="en-US" altLang="zh-CN" sz="2400" dirty="0" err="1">
                <a:solidFill>
                  <a:srgbClr val="FF0000"/>
                </a:solidFill>
                <a:latin typeface="Arial" panose="020B0604020202020204" pitchFamily="34" charset="0"/>
                <a:ea typeface="微软雅黑" pitchFamily="34" charset="-122"/>
                <a:cs typeface="Arial" panose="020B0604020202020204" pitchFamily="34" charset="0"/>
              </a:rPr>
              <a:t>const</a:t>
            </a:r>
            <a:r>
              <a:rPr lang="en-US" altLang="zh-CN" sz="2400" dirty="0">
                <a:latin typeface="Arial" panose="020B0604020202020204" pitchFamily="34" charset="0"/>
                <a:ea typeface="微软雅黑" pitchFamily="34" charset="-122"/>
                <a:cs typeface="Arial" panose="020B0604020202020204" pitchFamily="34" charset="0"/>
              </a:rPr>
              <a:t> </a:t>
            </a:r>
            <a:r>
              <a:rPr lang="en-US" altLang="zh-CN" sz="2400" dirty="0" err="1">
                <a:solidFill>
                  <a:srgbClr val="0000FF"/>
                </a:solidFill>
                <a:latin typeface="Arial" panose="020B0604020202020204" pitchFamily="34" charset="0"/>
                <a:ea typeface="微软雅黑" pitchFamily="34" charset="-122"/>
                <a:cs typeface="Arial" panose="020B0604020202020204" pitchFamily="34" charset="0"/>
              </a:rPr>
              <a:t>int</a:t>
            </a:r>
            <a:r>
              <a:rPr lang="en-US" altLang="zh-CN" sz="2400" dirty="0">
                <a:latin typeface="Arial" panose="020B0604020202020204" pitchFamily="34" charset="0"/>
                <a:ea typeface="微软雅黑" pitchFamily="34" charset="-122"/>
                <a:cs typeface="Arial" panose="020B0604020202020204" pitchFamily="34" charset="0"/>
              </a:rPr>
              <a:t> </a:t>
            </a:r>
            <a:r>
              <a:rPr lang="en-US" altLang="zh-CN" sz="2400" dirty="0" smtClean="0">
                <a:latin typeface="Arial" panose="020B0604020202020204" pitchFamily="34" charset="0"/>
                <a:ea typeface="微软雅黑" pitchFamily="34" charset="-122"/>
                <a:cs typeface="Arial" panose="020B0604020202020204" pitchFamily="34" charset="0"/>
              </a:rPr>
              <a:t>N </a:t>
            </a:r>
            <a:r>
              <a:rPr lang="en-US" altLang="zh-CN" sz="2400" dirty="0">
                <a:latin typeface="Arial" panose="020B0604020202020204" pitchFamily="34" charset="0"/>
                <a:ea typeface="微软雅黑" pitchFamily="34" charset="-122"/>
                <a:cs typeface="Arial" panose="020B0604020202020204" pitchFamily="34" charset="0"/>
              </a:rPr>
              <a:t>= 100</a:t>
            </a:r>
            <a:r>
              <a:rPr lang="en-US" altLang="zh-CN" sz="2400" dirty="0" smtClean="0">
                <a:latin typeface="Arial" panose="020B0604020202020204" pitchFamily="34" charset="0"/>
                <a:ea typeface="微软雅黑" pitchFamily="34" charset="-122"/>
                <a:cs typeface="Arial" panose="020B0604020202020204" pitchFamily="34" charset="0"/>
              </a:rPr>
              <a:t>;  </a:t>
            </a:r>
            <a:r>
              <a:rPr lang="en-US" altLang="zh-CN" sz="2400" dirty="0" smtClean="0">
                <a:solidFill>
                  <a:srgbClr val="00B050"/>
                </a:solidFill>
                <a:latin typeface="Arial" panose="020B0604020202020204" pitchFamily="34" charset="0"/>
                <a:ea typeface="微软雅黑" pitchFamily="34" charset="-122"/>
                <a:cs typeface="Arial" panose="020B0604020202020204" pitchFamily="34" charset="0"/>
              </a:rPr>
              <a:t>// </a:t>
            </a:r>
            <a:r>
              <a:rPr lang="zh-CN" altLang="en-US" sz="2400" dirty="0" smtClean="0">
                <a:solidFill>
                  <a:srgbClr val="00B050"/>
                </a:solidFill>
                <a:latin typeface="Arial" panose="020B0604020202020204" pitchFamily="34" charset="0"/>
                <a:ea typeface="微软雅黑" pitchFamily="34" charset="-122"/>
                <a:cs typeface="Arial" panose="020B0604020202020204" pitchFamily="34" charset="0"/>
              </a:rPr>
              <a:t>常量</a:t>
            </a:r>
            <a:endParaRPr lang="en-US" altLang="zh-CN" sz="2400" dirty="0">
              <a:solidFill>
                <a:srgbClr val="00B050"/>
              </a:solidFill>
              <a:latin typeface="Arial" panose="020B0604020202020204" pitchFamily="34" charset="0"/>
              <a:ea typeface="微软雅黑" pitchFamily="34" charset="-122"/>
              <a:cs typeface="Arial" panose="020B0604020202020204" pitchFamily="34" charset="0"/>
            </a:endParaRPr>
          </a:p>
          <a:p>
            <a:pPr algn="just">
              <a:lnSpc>
                <a:spcPct val="120000"/>
              </a:lnSpc>
              <a:spcBef>
                <a:spcPct val="20000"/>
              </a:spcBef>
            </a:pPr>
            <a:r>
              <a:rPr lang="en-US" altLang="zh-CN" sz="2400" dirty="0">
                <a:solidFill>
                  <a:srgbClr val="0000FF"/>
                </a:solidFill>
                <a:latin typeface="Arial" panose="020B0604020202020204" pitchFamily="34" charset="0"/>
                <a:ea typeface="微软雅黑" pitchFamily="34" charset="-122"/>
                <a:cs typeface="Arial" panose="020B0604020202020204" pitchFamily="34" charset="0"/>
              </a:rPr>
              <a:t>float</a:t>
            </a:r>
            <a:r>
              <a:rPr lang="en-US" altLang="zh-CN" sz="2400" dirty="0">
                <a:latin typeface="Arial" panose="020B0604020202020204" pitchFamily="34" charset="0"/>
                <a:ea typeface="微软雅黑" pitchFamily="34" charset="-122"/>
                <a:cs typeface="Arial" panose="020B0604020202020204" pitchFamily="34" charset="0"/>
              </a:rPr>
              <a:t> </a:t>
            </a:r>
            <a:r>
              <a:rPr lang="en-US" altLang="zh-CN" sz="2400" dirty="0" smtClean="0">
                <a:latin typeface="Arial" panose="020B0604020202020204" pitchFamily="34" charset="0"/>
                <a:ea typeface="微软雅黑" pitchFamily="34" charset="-122"/>
                <a:cs typeface="Arial" panose="020B0604020202020204" pitchFamily="34" charset="0"/>
              </a:rPr>
              <a:t>score[N];        </a:t>
            </a:r>
            <a:r>
              <a:rPr lang="en-US" altLang="zh-CN" sz="2400" dirty="0" smtClean="0">
                <a:solidFill>
                  <a:srgbClr val="00B050"/>
                </a:solidFill>
                <a:latin typeface="Arial" panose="020B0604020202020204" pitchFamily="34" charset="0"/>
                <a:ea typeface="微软雅黑" pitchFamily="34" charset="-122"/>
                <a:cs typeface="Arial" panose="020B0604020202020204" pitchFamily="34" charset="0"/>
              </a:rPr>
              <a:t>// </a:t>
            </a:r>
            <a:r>
              <a:rPr lang="zh-CN" altLang="en-US" sz="2400" dirty="0" smtClean="0">
                <a:solidFill>
                  <a:srgbClr val="00B050"/>
                </a:solidFill>
                <a:latin typeface="Arial" panose="020B0604020202020204" pitchFamily="34" charset="0"/>
                <a:ea typeface="微软雅黑" pitchFamily="34" charset="-122"/>
                <a:cs typeface="Arial" panose="020B0604020202020204" pitchFamily="34" charset="0"/>
              </a:rPr>
              <a:t>合法</a:t>
            </a:r>
            <a:endParaRPr lang="zh-CN" altLang="en-US" sz="2400" dirty="0">
              <a:solidFill>
                <a:srgbClr val="00B050"/>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7799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5" dur="500"/>
                                        <p:tgtEl>
                                          <p:spTgt spid="2">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08720"/>
            <a:ext cx="8496944" cy="5949279"/>
          </a:xfrm>
        </p:spPr>
        <p:txBody>
          <a:bodyPr/>
          <a:lstStyle/>
          <a:p>
            <a:pPr>
              <a:spcAft>
                <a:spcPts val="600"/>
              </a:spcAft>
            </a:pPr>
            <a:r>
              <a:rPr lang="zh-CN" altLang="en-US" b="1" dirty="0" smtClean="0"/>
              <a:t>例</a:t>
            </a:r>
            <a:r>
              <a:rPr lang="en-US" altLang="zh-CN" b="1" dirty="0" smtClean="0"/>
              <a:t>: </a:t>
            </a:r>
            <a:r>
              <a:rPr lang="zh-CN" altLang="en-US" dirty="0" smtClean="0"/>
              <a:t>对</a:t>
            </a:r>
            <a:r>
              <a:rPr lang="en-US" altLang="zh-CN" dirty="0" smtClean="0"/>
              <a:t> </a:t>
            </a:r>
            <a:r>
              <a:rPr lang="en-US" altLang="zh-CN" dirty="0"/>
              <a:t>20 </a:t>
            </a:r>
            <a:r>
              <a:rPr lang="zh-CN" altLang="en-US" dirty="0"/>
              <a:t>个随机整数进行升序</a:t>
            </a:r>
            <a:r>
              <a:rPr lang="zh-CN" altLang="en-US" dirty="0" smtClean="0"/>
              <a:t>排序。</a:t>
            </a:r>
            <a:endParaRPr lang="en-US" altLang="zh-CN" dirty="0" smtClean="0"/>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iostream</a:t>
            </a:r>
            <a:r>
              <a:rPr lang="en-US" altLang="zh-CN" sz="2000" dirty="0" smtClean="0"/>
              <a:t>&gt;</a:t>
            </a:r>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cstdlib</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函数 </a:t>
            </a:r>
            <a:r>
              <a:rPr lang="en-US" altLang="zh-CN" sz="2000" dirty="0" smtClean="0">
                <a:solidFill>
                  <a:srgbClr val="00B050"/>
                </a:solidFill>
              </a:rPr>
              <a:t>rand </a:t>
            </a:r>
            <a:r>
              <a:rPr lang="zh-CN" altLang="en-US" sz="2000" dirty="0" smtClean="0">
                <a:solidFill>
                  <a:srgbClr val="00B050"/>
                </a:solidFill>
              </a:rPr>
              <a:t>和</a:t>
            </a:r>
            <a:r>
              <a:rPr lang="en-US" altLang="zh-CN" sz="2000" dirty="0" smtClean="0">
                <a:solidFill>
                  <a:srgbClr val="00B050"/>
                </a:solidFill>
              </a:rPr>
              <a:t> </a:t>
            </a:r>
            <a:r>
              <a:rPr lang="en-US" altLang="zh-CN" sz="2000" dirty="0" err="1" smtClean="0">
                <a:solidFill>
                  <a:srgbClr val="00B050"/>
                </a:solidFill>
              </a:rPr>
              <a:t>srand</a:t>
            </a:r>
            <a:r>
              <a:rPr lang="en-US" altLang="zh-CN" sz="2000" dirty="0" smtClean="0">
                <a:solidFill>
                  <a:srgbClr val="00B050"/>
                </a:solidFill>
              </a:rPr>
              <a:t> </a:t>
            </a:r>
            <a:r>
              <a:rPr lang="zh-CN" altLang="en-US" sz="2000" dirty="0" smtClean="0">
                <a:solidFill>
                  <a:srgbClr val="00B050"/>
                </a:solidFill>
              </a:rPr>
              <a:t>声明的头文件</a:t>
            </a:r>
            <a:endParaRPr lang="en-US" altLang="zh-CN" sz="2000" dirty="0" smtClean="0">
              <a:solidFill>
                <a:srgbClr val="00B050"/>
              </a:solidFill>
            </a:endParaRPr>
          </a:p>
          <a:p>
            <a:pPr>
              <a:lnSpc>
                <a:spcPct val="80000"/>
              </a:lnSpc>
              <a:spcBef>
                <a:spcPts val="0"/>
              </a:spcBef>
              <a:spcAft>
                <a:spcPts val="100"/>
              </a:spcAft>
            </a:pPr>
            <a:r>
              <a:rPr lang="en-US" altLang="zh-CN" sz="2000" dirty="0" smtClean="0">
                <a:solidFill>
                  <a:srgbClr val="FF3399"/>
                </a:solidFill>
              </a:rPr>
              <a:t>#include </a:t>
            </a:r>
            <a:r>
              <a:rPr lang="en-US" altLang="zh-CN" sz="2000" dirty="0" smtClean="0"/>
              <a:t>&lt;</a:t>
            </a:r>
            <a:r>
              <a:rPr lang="en-US" altLang="zh-CN" sz="2000" dirty="0" err="1" smtClean="0"/>
              <a:t>ctime</a:t>
            </a:r>
            <a:r>
              <a:rPr lang="en-US" altLang="zh-CN" sz="2000" dirty="0" smtClean="0"/>
              <a:t>&gt;                              </a:t>
            </a:r>
            <a:r>
              <a:rPr lang="en-US" altLang="zh-CN" sz="2000" dirty="0" smtClean="0">
                <a:solidFill>
                  <a:srgbClr val="00B050"/>
                </a:solidFill>
              </a:rPr>
              <a:t>// </a:t>
            </a:r>
            <a:r>
              <a:rPr lang="zh-CN" altLang="en-US" sz="2000" dirty="0" smtClean="0">
                <a:solidFill>
                  <a:srgbClr val="00B050"/>
                </a:solidFill>
              </a:rPr>
              <a:t>函数 </a:t>
            </a:r>
            <a:r>
              <a:rPr lang="en-US" altLang="zh-CN" sz="2000" dirty="0" smtClean="0">
                <a:solidFill>
                  <a:srgbClr val="00B050"/>
                </a:solidFill>
              </a:rPr>
              <a:t>time </a:t>
            </a:r>
            <a:r>
              <a:rPr lang="zh-CN" altLang="en-US" sz="2000" dirty="0" smtClean="0">
                <a:solidFill>
                  <a:srgbClr val="00B050"/>
                </a:solidFill>
              </a:rPr>
              <a:t>声明的头文件</a:t>
            </a:r>
            <a:endParaRPr lang="en-US" altLang="zh-CN" sz="2000" dirty="0" smtClean="0">
              <a:solidFill>
                <a:srgbClr val="00B050"/>
              </a:solidFill>
            </a:endParaRPr>
          </a:p>
          <a:p>
            <a:pPr>
              <a:lnSpc>
                <a:spcPct val="80000"/>
              </a:lnSpc>
              <a:spcBef>
                <a:spcPts val="0"/>
              </a:spcBef>
              <a:spcAft>
                <a:spcPts val="100"/>
              </a:spcAft>
            </a:pPr>
            <a:r>
              <a:rPr lang="en-US" altLang="zh-CN" sz="2000" dirty="0">
                <a:solidFill>
                  <a:srgbClr val="0000FF"/>
                </a:solidFill>
              </a:rPr>
              <a:t>using namespace </a:t>
            </a:r>
            <a:r>
              <a:rPr lang="en-US" altLang="zh-CN" sz="2000" dirty="0" err="1">
                <a:solidFill>
                  <a:srgbClr val="0000FF"/>
                </a:solidFill>
              </a:rPr>
              <a:t>std</a:t>
            </a:r>
            <a:r>
              <a:rPr lang="en-US" altLang="zh-CN" sz="2000" dirty="0"/>
              <a:t>;</a:t>
            </a:r>
          </a:p>
          <a:p>
            <a:pPr>
              <a:lnSpc>
                <a:spcPct val="80000"/>
              </a:lnSpc>
              <a:spcBef>
                <a:spcPts val="0"/>
              </a:spcBef>
              <a:spcAft>
                <a:spcPts val="100"/>
              </a:spcAft>
            </a:pPr>
            <a:r>
              <a:rPr lang="en-US" altLang="zh-CN" sz="2000" dirty="0" smtClean="0">
                <a:solidFill>
                  <a:srgbClr val="0000FF"/>
                </a:solidFill>
              </a:rPr>
              <a:t>void</a:t>
            </a:r>
            <a:r>
              <a:rPr lang="en-US" altLang="zh-CN" sz="2000" dirty="0" smtClean="0"/>
              <a:t> </a:t>
            </a:r>
            <a:r>
              <a:rPr lang="en-US" altLang="zh-CN" sz="2000" dirty="0" err="1" smtClean="0"/>
              <a:t>bubbleSort</a:t>
            </a:r>
            <a:r>
              <a:rPr lang="en-US" altLang="zh-CN" sz="2000" dirty="0" smtClean="0"/>
              <a:t>(</a:t>
            </a:r>
            <a:r>
              <a:rPr lang="en-US" altLang="zh-CN" sz="2000" dirty="0" err="1" smtClean="0">
                <a:solidFill>
                  <a:srgbClr val="0000FF"/>
                </a:solidFill>
              </a:rPr>
              <a:t>int</a:t>
            </a:r>
            <a:r>
              <a:rPr lang="en-US" altLang="zh-CN" sz="2000" dirty="0" smtClean="0"/>
              <a:t> a</a:t>
            </a:r>
            <a:r>
              <a:rPr lang="en-US" altLang="zh-CN" sz="2000" b="1" dirty="0" smtClean="0">
                <a:solidFill>
                  <a:srgbClr val="FF0000"/>
                </a:solidFill>
              </a:rPr>
              <a:t>[ ]</a:t>
            </a:r>
            <a:r>
              <a:rPr lang="en-US" altLang="zh-CN" sz="2000" dirty="0" smtClean="0"/>
              <a:t>,</a:t>
            </a:r>
            <a:r>
              <a:rPr lang="en-US" altLang="zh-CN" sz="2000" dirty="0" smtClean="0">
                <a:solidFill>
                  <a:srgbClr val="0000FF"/>
                </a:solidFill>
              </a:rPr>
              <a:t> </a:t>
            </a:r>
            <a:r>
              <a:rPr lang="en-US" altLang="zh-CN" sz="2000" dirty="0" err="1" smtClean="0">
                <a:solidFill>
                  <a:srgbClr val="0000FF"/>
                </a:solidFill>
              </a:rPr>
              <a:t>int</a:t>
            </a:r>
            <a:r>
              <a:rPr lang="en-US" altLang="zh-CN" sz="2000" dirty="0" smtClean="0">
                <a:solidFill>
                  <a:srgbClr val="0000FF"/>
                </a:solidFill>
              </a:rPr>
              <a:t> </a:t>
            </a:r>
            <a:r>
              <a:rPr lang="en-US" altLang="zh-CN" sz="2000" dirty="0" smtClean="0"/>
              <a:t>n);         </a:t>
            </a:r>
            <a:r>
              <a:rPr lang="en-US" altLang="zh-CN" sz="2000" dirty="0" smtClean="0">
                <a:solidFill>
                  <a:srgbClr val="00B050"/>
                </a:solidFill>
              </a:rPr>
              <a:t>// </a:t>
            </a:r>
            <a:r>
              <a:rPr lang="zh-CN" altLang="en-US" sz="2000" dirty="0" smtClean="0">
                <a:solidFill>
                  <a:srgbClr val="00B050"/>
                </a:solidFill>
              </a:rPr>
              <a:t>冒泡排序函数</a:t>
            </a:r>
            <a:endParaRPr lang="en-US" altLang="zh-CN" sz="2000" dirty="0" smtClean="0">
              <a:solidFill>
                <a:srgbClr val="00B050"/>
              </a:solidFill>
            </a:endParaRPr>
          </a:p>
          <a:p>
            <a:pPr>
              <a:lnSpc>
                <a:spcPct val="80000"/>
              </a:lnSpc>
              <a:spcBef>
                <a:spcPts val="0"/>
              </a:spcBef>
              <a:spcAft>
                <a:spcPts val="100"/>
              </a:spcAft>
            </a:pPr>
            <a:r>
              <a:rPr lang="en-US" altLang="zh-CN" sz="2000" dirty="0" err="1" smtClean="0">
                <a:solidFill>
                  <a:srgbClr val="0000FF"/>
                </a:solidFill>
              </a:rPr>
              <a:t>int</a:t>
            </a:r>
            <a:r>
              <a:rPr lang="en-US" altLang="zh-CN" sz="2000" dirty="0" smtClean="0"/>
              <a:t> main()</a:t>
            </a:r>
          </a:p>
          <a:p>
            <a:pPr>
              <a:lnSpc>
                <a:spcPct val="80000"/>
              </a:lnSpc>
              <a:spcBef>
                <a:spcPts val="0"/>
              </a:spcBef>
              <a:spcAft>
                <a:spcPts val="100"/>
              </a:spcAft>
            </a:pPr>
            <a:r>
              <a:rPr lang="en-US" altLang="zh-CN" sz="2000" dirty="0" smtClean="0"/>
              <a:t>{</a:t>
            </a:r>
          </a:p>
          <a:p>
            <a:pPr indent="358775">
              <a:lnSpc>
                <a:spcPct val="80000"/>
              </a:lnSpc>
              <a:spcBef>
                <a:spcPts val="0"/>
              </a:spcBef>
              <a:spcAft>
                <a:spcPts val="100"/>
              </a:spcAft>
            </a:pPr>
            <a:r>
              <a:rPr lang="en-US" altLang="zh-CN" sz="2000" dirty="0" err="1" smtClean="0"/>
              <a:t>srand</a:t>
            </a:r>
            <a:r>
              <a:rPr lang="en-US" altLang="zh-CN" sz="2000" dirty="0" smtClean="0"/>
              <a:t>((</a:t>
            </a:r>
            <a:r>
              <a:rPr lang="en-US" altLang="zh-CN" sz="2000" dirty="0" smtClean="0">
                <a:solidFill>
                  <a:srgbClr val="0000FF"/>
                </a:solidFill>
              </a:rPr>
              <a:t>unsigned </a:t>
            </a:r>
            <a:r>
              <a:rPr lang="en-US" altLang="zh-CN" sz="2000" dirty="0" err="1" smtClean="0">
                <a:solidFill>
                  <a:srgbClr val="0000FF"/>
                </a:solidFill>
              </a:rPr>
              <a:t>int</a:t>
            </a:r>
            <a:r>
              <a:rPr lang="en-US" altLang="zh-CN" sz="2000" dirty="0" smtClean="0"/>
              <a:t>)time(</a:t>
            </a:r>
            <a:r>
              <a:rPr lang="en-US" altLang="zh-CN" sz="2000" dirty="0" smtClean="0">
                <a:solidFill>
                  <a:srgbClr val="FF3399"/>
                </a:solidFill>
              </a:rPr>
              <a:t>NULL</a:t>
            </a:r>
            <a:r>
              <a:rPr lang="en-US" altLang="zh-CN" sz="2000" dirty="0" smtClean="0"/>
              <a:t>));   </a:t>
            </a:r>
            <a:r>
              <a:rPr lang="en-US" altLang="zh-CN" sz="2000" dirty="0" smtClean="0">
                <a:solidFill>
                  <a:srgbClr val="00B050"/>
                </a:solidFill>
              </a:rPr>
              <a:t>// </a:t>
            </a:r>
            <a:r>
              <a:rPr lang="zh-CN" altLang="en-US" sz="2000" dirty="0" smtClean="0">
                <a:solidFill>
                  <a:srgbClr val="00B050"/>
                </a:solidFill>
              </a:rPr>
              <a:t>随机数生成器初始化</a:t>
            </a:r>
            <a:r>
              <a:rPr lang="en-US" altLang="zh-CN" sz="2000" dirty="0" smtClean="0">
                <a:solidFill>
                  <a:srgbClr val="00B050"/>
                </a:solidFill>
              </a:rPr>
              <a:t> </a:t>
            </a:r>
          </a:p>
          <a:p>
            <a:pPr indent="358775">
              <a:lnSpc>
                <a:spcPct val="80000"/>
              </a:lnSpc>
              <a:spcBef>
                <a:spcPts val="0"/>
              </a:spcBef>
              <a:spcAft>
                <a:spcPts val="100"/>
              </a:spcAft>
            </a:pPr>
            <a:r>
              <a:rPr lang="en-US" altLang="zh-CN" sz="2000" dirty="0" err="1" smtClean="0">
                <a:solidFill>
                  <a:srgbClr val="0000FF"/>
                </a:solidFill>
              </a:rPr>
              <a:t>int</a:t>
            </a:r>
            <a:r>
              <a:rPr lang="en-US" altLang="zh-CN" sz="2000" dirty="0" smtClean="0"/>
              <a:t> a[20];</a:t>
            </a: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solidFill>
                  <a:srgbClr val="0000FF"/>
                </a:solidFill>
              </a:rPr>
              <a:t> </a:t>
            </a:r>
            <a:r>
              <a:rPr lang="en-US" altLang="zh-CN" sz="2000" dirty="0" err="1" smtClean="0"/>
              <a:t>i</a:t>
            </a:r>
            <a:r>
              <a:rPr lang="en-US" altLang="zh-CN" sz="2000" dirty="0" smtClean="0"/>
              <a:t>=0; </a:t>
            </a:r>
            <a:r>
              <a:rPr lang="en-US" altLang="zh-CN" sz="2000" dirty="0" err="1" smtClean="0"/>
              <a:t>i</a:t>
            </a:r>
            <a:r>
              <a:rPr lang="en-US" altLang="zh-CN" sz="2000" dirty="0" smtClean="0"/>
              <a:t>&lt;20;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产生随机数</a:t>
            </a:r>
            <a:endParaRPr lang="en-US" altLang="zh-CN" sz="2000" dirty="0" smtClean="0">
              <a:solidFill>
                <a:srgbClr val="00B050"/>
              </a:solidFill>
            </a:endParaRPr>
          </a:p>
          <a:p>
            <a:pPr indent="806450">
              <a:lnSpc>
                <a:spcPct val="80000"/>
              </a:lnSpc>
              <a:spcBef>
                <a:spcPts val="0"/>
              </a:spcBef>
              <a:spcAft>
                <a:spcPts val="100"/>
              </a:spcAft>
            </a:pPr>
            <a:r>
              <a:rPr lang="en-US" altLang="zh-CN" sz="2000" dirty="0" smtClean="0"/>
              <a:t>a[</a:t>
            </a:r>
            <a:r>
              <a:rPr lang="en-US" altLang="zh-CN" sz="2000" dirty="0" err="1" smtClean="0"/>
              <a:t>i</a:t>
            </a:r>
            <a:r>
              <a:rPr lang="en-US" altLang="zh-CN" sz="2000" dirty="0" smtClean="0"/>
              <a:t>] = rand()%100;</a:t>
            </a:r>
          </a:p>
          <a:p>
            <a:pPr indent="358775">
              <a:lnSpc>
                <a:spcPct val="80000"/>
              </a:lnSpc>
              <a:spcBef>
                <a:spcPts val="0"/>
              </a:spcBef>
              <a:spcAft>
                <a:spcPts val="100"/>
              </a:spcAft>
            </a:pPr>
            <a:r>
              <a:rPr lang="nn-NO" altLang="zh-CN" sz="2000" dirty="0">
                <a:solidFill>
                  <a:srgbClr val="0000FF"/>
                </a:solidFill>
              </a:rPr>
              <a:t>for</a:t>
            </a:r>
            <a:r>
              <a:rPr lang="nn-NO" altLang="zh-CN" sz="2000" dirty="0"/>
              <a:t>(</a:t>
            </a:r>
            <a:r>
              <a:rPr lang="nn-NO" altLang="zh-CN" sz="2000" dirty="0">
                <a:solidFill>
                  <a:srgbClr val="0000FF"/>
                </a:solidFill>
              </a:rPr>
              <a:t>int</a:t>
            </a:r>
            <a:r>
              <a:rPr lang="nn-NO" altLang="zh-CN" sz="2000" dirty="0"/>
              <a:t> i=0; i&lt;20; ++i</a:t>
            </a:r>
            <a:r>
              <a:rPr lang="nn-NO" altLang="zh-CN" sz="2000" dirty="0" smtClean="0"/>
              <a:t>)                   </a:t>
            </a:r>
            <a:r>
              <a:rPr lang="nn-NO" altLang="zh-CN" sz="2000" dirty="0" smtClean="0">
                <a:solidFill>
                  <a:srgbClr val="00B050"/>
                </a:solidFill>
              </a:rPr>
              <a:t>// </a:t>
            </a:r>
            <a:r>
              <a:rPr lang="zh-CN" altLang="en-US" sz="2000" dirty="0" smtClean="0">
                <a:solidFill>
                  <a:srgbClr val="00B050"/>
                </a:solidFill>
              </a:rPr>
              <a:t>打印原始数据</a:t>
            </a:r>
            <a:endParaRPr lang="nn-NO" altLang="zh-CN" sz="2000" dirty="0">
              <a:solidFill>
                <a:srgbClr val="00B050"/>
              </a:solidFill>
            </a:endParaRPr>
          </a:p>
          <a:p>
            <a:pPr indent="717550">
              <a:lnSpc>
                <a:spcPct val="80000"/>
              </a:lnSpc>
              <a:spcBef>
                <a:spcPts val="0"/>
              </a:spcBef>
              <a:spcAft>
                <a:spcPts val="100"/>
              </a:spcAft>
            </a:pPr>
            <a:r>
              <a:rPr lang="nn-NO" altLang="zh-CN" sz="2000" dirty="0"/>
              <a:t>cout&lt;&lt;a[i]&lt;&lt;</a:t>
            </a:r>
            <a:r>
              <a:rPr lang="nn-NO" altLang="zh-CN" sz="2000" dirty="0">
                <a:solidFill>
                  <a:schemeClr val="accent6">
                    <a:lumMod val="75000"/>
                  </a:schemeClr>
                </a:solidFill>
              </a:rPr>
              <a:t>“ ”</a:t>
            </a:r>
            <a:r>
              <a:rPr lang="nn-NO" altLang="zh-CN" sz="2000" dirty="0"/>
              <a:t>;</a:t>
            </a:r>
          </a:p>
          <a:p>
            <a:pPr indent="358775">
              <a:lnSpc>
                <a:spcPct val="80000"/>
              </a:lnSpc>
              <a:spcBef>
                <a:spcPts val="0"/>
              </a:spcBef>
              <a:spcAft>
                <a:spcPts val="100"/>
              </a:spcAft>
            </a:pPr>
            <a:r>
              <a:rPr lang="nn-NO" altLang="zh-CN" sz="2000" dirty="0"/>
              <a:t>cout&lt;&lt;endl</a:t>
            </a:r>
            <a:r>
              <a:rPr lang="nn-NO" altLang="zh-CN" sz="2000" dirty="0" smtClean="0"/>
              <a:t>;</a:t>
            </a:r>
            <a:endParaRPr lang="en-US" altLang="zh-CN" sz="2000" dirty="0" smtClean="0"/>
          </a:p>
          <a:p>
            <a:pPr indent="358775">
              <a:lnSpc>
                <a:spcPct val="80000"/>
              </a:lnSpc>
              <a:spcBef>
                <a:spcPts val="0"/>
              </a:spcBef>
              <a:spcAft>
                <a:spcPts val="100"/>
              </a:spcAft>
            </a:pPr>
            <a:r>
              <a:rPr lang="en-US" altLang="zh-CN" sz="2000" dirty="0" err="1" smtClean="0"/>
              <a:t>bubbleSort</a:t>
            </a:r>
            <a:r>
              <a:rPr lang="en-US" altLang="zh-CN" sz="2000" dirty="0" smtClean="0"/>
              <a:t>(</a:t>
            </a:r>
            <a:r>
              <a:rPr lang="en-US" altLang="zh-CN" sz="2000" dirty="0" smtClean="0">
                <a:solidFill>
                  <a:srgbClr val="FF0000"/>
                </a:solidFill>
              </a:rPr>
              <a:t>a</a:t>
            </a:r>
            <a:r>
              <a:rPr lang="en-US" altLang="zh-CN" sz="2000" dirty="0" smtClean="0"/>
              <a:t>, 20);                      </a:t>
            </a:r>
            <a:r>
              <a:rPr lang="en-US" altLang="zh-CN" sz="2000" dirty="0" smtClean="0">
                <a:solidFill>
                  <a:srgbClr val="00B050"/>
                </a:solidFill>
              </a:rPr>
              <a:t>// </a:t>
            </a:r>
            <a:r>
              <a:rPr lang="zh-CN" altLang="en-US" sz="2000" dirty="0" smtClean="0">
                <a:solidFill>
                  <a:srgbClr val="00B050"/>
                </a:solidFill>
              </a:rPr>
              <a:t>执行冒泡排序</a:t>
            </a:r>
            <a:endParaRPr lang="en-US" altLang="zh-CN" sz="2000" dirty="0" smtClean="0">
              <a:solidFill>
                <a:srgbClr val="00B050"/>
              </a:solidFill>
            </a:endParaRPr>
          </a:p>
          <a:p>
            <a:pPr indent="358775">
              <a:lnSpc>
                <a:spcPct val="80000"/>
              </a:lnSpc>
              <a:spcBef>
                <a:spcPts val="0"/>
              </a:spcBef>
              <a:spcAft>
                <a:spcPts val="100"/>
              </a:spcAft>
            </a:pPr>
            <a:r>
              <a:rPr lang="en-US" altLang="zh-CN" sz="2000" dirty="0" smtClean="0">
                <a:solidFill>
                  <a:srgbClr val="0000FF"/>
                </a:solidFill>
              </a:rPr>
              <a:t>for</a:t>
            </a:r>
            <a:r>
              <a:rPr lang="en-US" altLang="zh-CN" sz="2000" dirty="0" smtClean="0"/>
              <a:t>(</a:t>
            </a:r>
            <a:r>
              <a:rPr lang="en-US" altLang="zh-CN" sz="2000" dirty="0" err="1" smtClean="0">
                <a:solidFill>
                  <a:srgbClr val="0000FF"/>
                </a:solidFill>
              </a:rPr>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&lt;20; ++</a:t>
            </a:r>
            <a:r>
              <a:rPr lang="en-US" altLang="zh-CN" sz="2000" dirty="0" err="1" smtClean="0"/>
              <a:t>i</a:t>
            </a:r>
            <a:r>
              <a:rPr lang="en-US" altLang="zh-CN" sz="2000" dirty="0" smtClean="0"/>
              <a:t>)                   </a:t>
            </a:r>
            <a:r>
              <a:rPr lang="en-US" altLang="zh-CN" sz="2000" dirty="0" smtClean="0">
                <a:solidFill>
                  <a:srgbClr val="00B050"/>
                </a:solidFill>
              </a:rPr>
              <a:t>// </a:t>
            </a:r>
            <a:r>
              <a:rPr lang="zh-CN" altLang="en-US" sz="2000" dirty="0" smtClean="0">
                <a:solidFill>
                  <a:srgbClr val="00B050"/>
                </a:solidFill>
              </a:rPr>
              <a:t>打印排序后的数据</a:t>
            </a:r>
            <a:endParaRPr lang="en-US" altLang="zh-CN" sz="2000" dirty="0" smtClean="0">
              <a:solidFill>
                <a:srgbClr val="00B050"/>
              </a:solidFill>
            </a:endParaRPr>
          </a:p>
          <a:p>
            <a:pPr indent="717550">
              <a:lnSpc>
                <a:spcPct val="80000"/>
              </a:lnSpc>
              <a:spcBef>
                <a:spcPts val="0"/>
              </a:spcBef>
              <a:spcAft>
                <a:spcPts val="100"/>
              </a:spcAft>
            </a:pPr>
            <a:r>
              <a:rPr lang="en-US" altLang="zh-CN" sz="2000" dirty="0" err="1" smtClean="0"/>
              <a:t>cout</a:t>
            </a:r>
            <a:r>
              <a:rPr lang="en-US" altLang="zh-CN" sz="2000" dirty="0" smtClean="0"/>
              <a:t>&lt;&lt;a[</a:t>
            </a:r>
            <a:r>
              <a:rPr lang="en-US" altLang="zh-CN" sz="2000" dirty="0" err="1" smtClean="0"/>
              <a:t>i</a:t>
            </a:r>
            <a:r>
              <a:rPr lang="en-US" altLang="zh-CN" sz="2000" dirty="0" smtClean="0"/>
              <a:t>]&lt;&lt;</a:t>
            </a:r>
            <a:r>
              <a:rPr lang="en-US" altLang="zh-CN" sz="2000" dirty="0" smtClean="0">
                <a:solidFill>
                  <a:schemeClr val="accent6">
                    <a:lumMod val="75000"/>
                  </a:schemeClr>
                </a:solidFill>
              </a:rPr>
              <a:t>“ ”</a:t>
            </a:r>
            <a:r>
              <a:rPr lang="en-US" altLang="zh-CN" sz="2000" dirty="0" smtClean="0"/>
              <a:t>;</a:t>
            </a:r>
          </a:p>
          <a:p>
            <a:pPr indent="358775">
              <a:lnSpc>
                <a:spcPct val="80000"/>
              </a:lnSpc>
              <a:spcBef>
                <a:spcPts val="0"/>
              </a:spcBef>
              <a:spcAft>
                <a:spcPts val="100"/>
              </a:spcAft>
            </a:pPr>
            <a:r>
              <a:rPr lang="en-US" altLang="zh-CN" sz="2000" dirty="0" err="1" smtClean="0"/>
              <a:t>cout</a:t>
            </a:r>
            <a:r>
              <a:rPr lang="en-US" altLang="zh-CN" sz="2000" dirty="0" smtClean="0"/>
              <a:t>&lt;&lt;</a:t>
            </a:r>
            <a:r>
              <a:rPr lang="en-US" altLang="zh-CN" sz="2000" dirty="0" err="1" smtClean="0"/>
              <a:t>endl</a:t>
            </a:r>
            <a:r>
              <a:rPr lang="en-US" altLang="zh-CN" sz="2000" dirty="0" smtClean="0"/>
              <a:t>;</a:t>
            </a:r>
          </a:p>
          <a:p>
            <a:pPr indent="358775">
              <a:lnSpc>
                <a:spcPct val="80000"/>
              </a:lnSpc>
              <a:spcBef>
                <a:spcPts val="0"/>
              </a:spcBef>
              <a:spcAft>
                <a:spcPts val="100"/>
              </a:spcAft>
            </a:pPr>
            <a:r>
              <a:rPr lang="en-US" altLang="zh-CN" sz="2000" dirty="0" smtClean="0">
                <a:solidFill>
                  <a:srgbClr val="0000FF"/>
                </a:solidFill>
              </a:rPr>
              <a:t>return</a:t>
            </a:r>
            <a:r>
              <a:rPr lang="en-US" altLang="zh-CN" sz="2000" dirty="0" smtClean="0"/>
              <a:t> 0;</a:t>
            </a:r>
          </a:p>
          <a:p>
            <a:pPr>
              <a:lnSpc>
                <a:spcPct val="80000"/>
              </a:lnSpc>
              <a:spcBef>
                <a:spcPts val="0"/>
              </a:spcBef>
              <a:spcAft>
                <a:spcPts val="100"/>
              </a:spcAft>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spTree>
    <p:extLst>
      <p:ext uri="{BB962C8B-B14F-4D97-AF65-F5344CB8AC3E}">
        <p14:creationId xmlns:p14="http://schemas.microsoft.com/office/powerpoint/2010/main" val="39885849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pPr>
              <a:lnSpc>
                <a:spcPct val="100000"/>
              </a:lnSpc>
              <a:spcBef>
                <a:spcPts val="0"/>
              </a:spcBef>
              <a:spcAft>
                <a:spcPts val="500"/>
              </a:spcAft>
            </a:pPr>
            <a:r>
              <a:rPr lang="en-US" altLang="zh-CN" sz="2200" dirty="0" smtClean="0">
                <a:solidFill>
                  <a:srgbClr val="0000FF"/>
                </a:solidFill>
              </a:rPr>
              <a:t>void </a:t>
            </a:r>
            <a:r>
              <a:rPr lang="en-US" altLang="zh-CN" sz="2200" dirty="0" err="1" smtClean="0"/>
              <a:t>bubbleSort</a:t>
            </a:r>
            <a:r>
              <a:rPr lang="en-US" altLang="zh-CN" sz="2200" dirty="0" smtClean="0"/>
              <a:t>(</a:t>
            </a:r>
            <a:r>
              <a:rPr lang="en-US" altLang="zh-CN" sz="2200" dirty="0" err="1" smtClean="0">
                <a:solidFill>
                  <a:srgbClr val="0000FF"/>
                </a:solidFill>
              </a:rPr>
              <a:t>int</a:t>
            </a:r>
            <a:r>
              <a:rPr lang="en-US" altLang="zh-CN" sz="2200" dirty="0" smtClean="0"/>
              <a:t> a</a:t>
            </a:r>
            <a:r>
              <a:rPr lang="en-US" altLang="zh-CN" sz="2200" b="1" dirty="0" smtClean="0">
                <a:solidFill>
                  <a:srgbClr val="FF0000"/>
                </a:solidFill>
              </a:rPr>
              <a:t>[ ]</a:t>
            </a:r>
            <a:r>
              <a:rPr lang="en-US" altLang="zh-CN" sz="2200" dirty="0" smtClean="0"/>
              <a:t>, </a:t>
            </a:r>
            <a:r>
              <a:rPr lang="en-US" altLang="zh-CN" sz="2200" dirty="0" err="1" smtClean="0">
                <a:solidFill>
                  <a:srgbClr val="0000FF"/>
                </a:solidFill>
              </a:rPr>
              <a:t>int</a:t>
            </a:r>
            <a:r>
              <a:rPr lang="en-US" altLang="zh-CN" sz="2200" dirty="0" smtClean="0"/>
              <a:t> n)  </a:t>
            </a:r>
            <a:r>
              <a:rPr lang="en-US" altLang="zh-CN" sz="2200" dirty="0" smtClean="0">
                <a:solidFill>
                  <a:srgbClr val="00B050"/>
                </a:solidFill>
              </a:rPr>
              <a:t>// </a:t>
            </a:r>
            <a:r>
              <a:rPr lang="zh-CN" altLang="en-US" sz="2200" dirty="0" smtClean="0">
                <a:solidFill>
                  <a:srgbClr val="00B050"/>
                </a:solidFill>
              </a:rPr>
              <a:t>待排序数据存储在数组 </a:t>
            </a:r>
            <a:r>
              <a:rPr lang="en-US" altLang="zh-CN" sz="2200" dirty="0" smtClean="0">
                <a:solidFill>
                  <a:srgbClr val="00B050"/>
                </a:solidFill>
              </a:rPr>
              <a:t>a </a:t>
            </a:r>
            <a:r>
              <a:rPr lang="zh-CN" altLang="en-US" sz="2200" dirty="0" smtClean="0">
                <a:solidFill>
                  <a:srgbClr val="00B050"/>
                </a:solidFill>
              </a:rPr>
              <a:t>中</a:t>
            </a:r>
            <a:endParaRPr lang="en-US" altLang="zh-CN" sz="2200" dirty="0" smtClean="0">
              <a:solidFill>
                <a:srgbClr val="00B050"/>
              </a:solidFill>
            </a:endParaRPr>
          </a:p>
          <a:p>
            <a:pPr>
              <a:lnSpc>
                <a:spcPct val="100000"/>
              </a:lnSpc>
              <a:spcBef>
                <a:spcPts val="0"/>
              </a:spcBef>
              <a:spcAft>
                <a:spcPts val="500"/>
              </a:spcAft>
            </a:pPr>
            <a:r>
              <a:rPr lang="en-US" altLang="zh-CN" sz="2200" dirty="0" smtClean="0"/>
              <a:t>{</a:t>
            </a:r>
          </a:p>
          <a:p>
            <a:pPr indent="358775">
              <a:lnSpc>
                <a:spcPct val="100000"/>
              </a:lnSpc>
              <a:spcBef>
                <a:spcPts val="0"/>
              </a:spcBef>
              <a:spcAft>
                <a:spcPts val="500"/>
              </a:spcAft>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solidFill>
                  <a:srgbClr val="0000FF"/>
                </a:solidFill>
              </a:rPr>
              <a:t> </a:t>
            </a:r>
            <a:r>
              <a:rPr lang="en-US" altLang="zh-CN" sz="2200" dirty="0" smtClean="0"/>
              <a:t>k=1; k&lt;n; ++k)          </a:t>
            </a:r>
            <a:r>
              <a:rPr lang="en-US" altLang="zh-CN" sz="2200" dirty="0" smtClean="0">
                <a:solidFill>
                  <a:srgbClr val="00B050"/>
                </a:solidFill>
              </a:rPr>
              <a:t>// </a:t>
            </a:r>
            <a:r>
              <a:rPr lang="zh-CN" altLang="en-US" sz="2200" dirty="0" smtClean="0">
                <a:solidFill>
                  <a:srgbClr val="00B050"/>
                </a:solidFill>
              </a:rPr>
              <a:t>执行 </a:t>
            </a:r>
            <a:r>
              <a:rPr lang="en-US" altLang="zh-CN" sz="2200" dirty="0" smtClean="0">
                <a:solidFill>
                  <a:srgbClr val="00B050"/>
                </a:solidFill>
              </a:rPr>
              <a:t>n-1 </a:t>
            </a:r>
            <a:r>
              <a:rPr lang="zh-CN" altLang="en-US" sz="2200" dirty="0" smtClean="0">
                <a:solidFill>
                  <a:srgbClr val="00B050"/>
                </a:solidFill>
              </a:rPr>
              <a:t>次扫描</a:t>
            </a:r>
            <a:r>
              <a:rPr lang="en-US" altLang="zh-CN" sz="2200" dirty="0" smtClean="0">
                <a:solidFill>
                  <a:srgbClr val="00B050"/>
                </a:solidFill>
              </a:rPr>
              <a:t> </a:t>
            </a:r>
          </a:p>
          <a:p>
            <a:pPr indent="358775">
              <a:lnSpc>
                <a:spcPct val="100000"/>
              </a:lnSpc>
              <a:spcBef>
                <a:spcPts val="0"/>
              </a:spcBef>
              <a:spcAft>
                <a:spcPts val="500"/>
              </a:spcAft>
            </a:pPr>
            <a:r>
              <a:rPr lang="en-US" altLang="zh-CN" sz="2200" dirty="0" smtClean="0"/>
              <a:t>{</a:t>
            </a:r>
          </a:p>
          <a:p>
            <a:pPr indent="711200">
              <a:lnSpc>
                <a:spcPct val="100000"/>
              </a:lnSpc>
              <a:spcBef>
                <a:spcPts val="0"/>
              </a:spcBef>
              <a:spcAft>
                <a:spcPts val="500"/>
              </a:spcAft>
            </a:pPr>
            <a:r>
              <a:rPr lang="en-US" altLang="zh-CN" sz="2200" dirty="0" smtClean="0">
                <a:solidFill>
                  <a:srgbClr val="0000FF"/>
                </a:solidFill>
              </a:rPr>
              <a:t>for</a:t>
            </a:r>
            <a:r>
              <a:rPr lang="en-US" altLang="zh-CN" sz="2200" dirty="0" smtClean="0"/>
              <a:t>(</a:t>
            </a:r>
            <a:r>
              <a:rPr lang="en-US" altLang="zh-CN" sz="2200" dirty="0" err="1" smtClean="0">
                <a:solidFill>
                  <a:srgbClr val="0000FF"/>
                </a:solidFill>
              </a:rPr>
              <a:t>int</a:t>
            </a:r>
            <a:r>
              <a:rPr lang="en-US" altLang="zh-CN" sz="2200" dirty="0" smtClean="0"/>
              <a:t> j=0; j&lt;n-k; ++j)    </a:t>
            </a:r>
            <a:r>
              <a:rPr lang="en-US" altLang="zh-CN" sz="2200" dirty="0" smtClean="0">
                <a:solidFill>
                  <a:srgbClr val="00B050"/>
                </a:solidFill>
              </a:rPr>
              <a:t>// </a:t>
            </a:r>
            <a:r>
              <a:rPr lang="zh-CN" altLang="en-US" sz="2200" dirty="0" smtClean="0">
                <a:solidFill>
                  <a:srgbClr val="00B050"/>
                </a:solidFill>
              </a:rPr>
              <a:t>只处理元素 </a:t>
            </a:r>
            <a:r>
              <a:rPr lang="en-US" altLang="zh-CN" sz="2200" dirty="0" smtClean="0">
                <a:solidFill>
                  <a:srgbClr val="00B050"/>
                </a:solidFill>
              </a:rPr>
              <a:t>a[0] </a:t>
            </a:r>
            <a:r>
              <a:rPr lang="zh-CN" altLang="en-US" sz="2200" dirty="0" smtClean="0">
                <a:solidFill>
                  <a:srgbClr val="00B050"/>
                </a:solidFill>
              </a:rPr>
              <a:t>至</a:t>
            </a:r>
            <a:r>
              <a:rPr lang="en-US" altLang="zh-CN" sz="2200" dirty="0" smtClean="0">
                <a:solidFill>
                  <a:srgbClr val="00B050"/>
                </a:solidFill>
              </a:rPr>
              <a:t> a[n-k]</a:t>
            </a:r>
          </a:p>
          <a:p>
            <a:pPr indent="1074738">
              <a:lnSpc>
                <a:spcPct val="100000"/>
              </a:lnSpc>
              <a:spcBef>
                <a:spcPts val="0"/>
              </a:spcBef>
              <a:spcAft>
                <a:spcPts val="500"/>
              </a:spcAft>
            </a:pPr>
            <a:r>
              <a:rPr lang="en-US" altLang="zh-CN" sz="2200" dirty="0" smtClean="0">
                <a:solidFill>
                  <a:srgbClr val="0000FF"/>
                </a:solidFill>
              </a:rPr>
              <a:t>if</a:t>
            </a:r>
            <a:r>
              <a:rPr lang="en-US" altLang="zh-CN" sz="2200" dirty="0" smtClean="0"/>
              <a:t>(a[j] </a:t>
            </a:r>
            <a:r>
              <a:rPr lang="en-US" altLang="zh-CN" sz="2200" b="1" dirty="0" smtClean="0">
                <a:solidFill>
                  <a:srgbClr val="FF0000"/>
                </a:solidFill>
              </a:rPr>
              <a:t>&gt;</a:t>
            </a:r>
            <a:r>
              <a:rPr lang="en-US" altLang="zh-CN" sz="2200" dirty="0" smtClean="0"/>
              <a:t> a[j+1])           </a:t>
            </a:r>
            <a:r>
              <a:rPr lang="en-US" altLang="zh-CN" sz="2200" dirty="0" smtClean="0">
                <a:solidFill>
                  <a:srgbClr val="00B050"/>
                </a:solidFill>
              </a:rPr>
              <a:t>// </a:t>
            </a:r>
            <a:r>
              <a:rPr lang="zh-CN" altLang="en-US" sz="2200" dirty="0" smtClean="0">
                <a:solidFill>
                  <a:srgbClr val="00B050"/>
                </a:solidFill>
              </a:rPr>
              <a:t>前者比后者大</a:t>
            </a:r>
            <a:endParaRPr lang="en-US" altLang="zh-CN" sz="2200" dirty="0" smtClean="0">
              <a:solidFill>
                <a:srgbClr val="00B050"/>
              </a:solidFill>
            </a:endParaRPr>
          </a:p>
          <a:p>
            <a:pPr indent="1074738">
              <a:lnSpc>
                <a:spcPct val="100000"/>
              </a:lnSpc>
              <a:spcBef>
                <a:spcPts val="0"/>
              </a:spcBef>
              <a:spcAft>
                <a:spcPts val="500"/>
              </a:spcAft>
            </a:pPr>
            <a:r>
              <a:rPr lang="en-US" altLang="zh-CN" sz="2200" dirty="0" smtClean="0"/>
              <a:t>{</a:t>
            </a:r>
          </a:p>
          <a:p>
            <a:pPr indent="1436688">
              <a:lnSpc>
                <a:spcPct val="100000"/>
              </a:lnSpc>
              <a:spcBef>
                <a:spcPts val="0"/>
              </a:spcBef>
              <a:spcAft>
                <a:spcPts val="500"/>
              </a:spcAft>
            </a:pPr>
            <a:r>
              <a:rPr lang="en-US" altLang="zh-CN" sz="2200" dirty="0" err="1" smtClean="0">
                <a:solidFill>
                  <a:srgbClr val="0000FF"/>
                </a:solidFill>
              </a:rPr>
              <a:t>int</a:t>
            </a:r>
            <a:r>
              <a:rPr lang="en-US" altLang="zh-CN" sz="2200" dirty="0" smtClean="0">
                <a:solidFill>
                  <a:srgbClr val="0000FF"/>
                </a:solidFill>
              </a:rPr>
              <a:t> </a:t>
            </a:r>
            <a:r>
              <a:rPr lang="en-US" altLang="zh-CN" sz="2200" dirty="0" err="1" smtClean="0"/>
              <a:t>tmp</a:t>
            </a:r>
            <a:r>
              <a:rPr lang="en-US" altLang="zh-CN" sz="2200" dirty="0" smtClean="0"/>
              <a:t> = a[j];       </a:t>
            </a:r>
            <a:r>
              <a:rPr lang="en-US" altLang="zh-CN" sz="2200" dirty="0" smtClean="0">
                <a:solidFill>
                  <a:srgbClr val="00B050"/>
                </a:solidFill>
              </a:rPr>
              <a:t>// </a:t>
            </a:r>
            <a:r>
              <a:rPr lang="zh-CN" altLang="en-US" sz="2200" dirty="0" smtClean="0">
                <a:solidFill>
                  <a:srgbClr val="00B050"/>
                </a:solidFill>
              </a:rPr>
              <a:t>交换两个元素</a:t>
            </a:r>
            <a:endParaRPr lang="en-US" altLang="zh-CN" sz="2200" dirty="0" smtClean="0">
              <a:solidFill>
                <a:srgbClr val="00B050"/>
              </a:solidFill>
            </a:endParaRPr>
          </a:p>
          <a:p>
            <a:pPr indent="1436688">
              <a:lnSpc>
                <a:spcPct val="100000"/>
              </a:lnSpc>
              <a:spcBef>
                <a:spcPts val="0"/>
              </a:spcBef>
              <a:spcAft>
                <a:spcPts val="500"/>
              </a:spcAft>
            </a:pPr>
            <a:r>
              <a:rPr lang="en-US" altLang="zh-CN" sz="2200" dirty="0"/>
              <a:t>a</a:t>
            </a:r>
            <a:r>
              <a:rPr lang="en-US" altLang="zh-CN" sz="2200" dirty="0" smtClean="0"/>
              <a:t>[j] = a[j+1];</a:t>
            </a:r>
          </a:p>
          <a:p>
            <a:pPr indent="1436688">
              <a:lnSpc>
                <a:spcPct val="100000"/>
              </a:lnSpc>
              <a:spcBef>
                <a:spcPts val="0"/>
              </a:spcBef>
              <a:spcAft>
                <a:spcPts val="500"/>
              </a:spcAft>
            </a:pPr>
            <a:r>
              <a:rPr lang="en-US" altLang="zh-CN" sz="2200" dirty="0" smtClean="0"/>
              <a:t>a[j+1] = </a:t>
            </a:r>
            <a:r>
              <a:rPr lang="en-US" altLang="zh-CN" sz="2200" dirty="0" err="1" smtClean="0"/>
              <a:t>tmp</a:t>
            </a:r>
            <a:r>
              <a:rPr lang="en-US" altLang="zh-CN" sz="2200" dirty="0" smtClean="0"/>
              <a:t>;</a:t>
            </a:r>
          </a:p>
          <a:p>
            <a:pPr indent="1074738">
              <a:lnSpc>
                <a:spcPct val="100000"/>
              </a:lnSpc>
              <a:spcBef>
                <a:spcPts val="0"/>
              </a:spcBef>
              <a:spcAft>
                <a:spcPts val="500"/>
              </a:spcAft>
            </a:pPr>
            <a:r>
              <a:rPr lang="en-US" altLang="zh-CN" sz="2200" dirty="0"/>
              <a:t>}</a:t>
            </a:r>
            <a:endParaRPr lang="en-US" altLang="zh-CN" sz="2200" dirty="0" smtClean="0"/>
          </a:p>
          <a:p>
            <a:pPr indent="358775">
              <a:lnSpc>
                <a:spcPct val="100000"/>
              </a:lnSpc>
              <a:spcBef>
                <a:spcPts val="0"/>
              </a:spcBef>
              <a:spcAft>
                <a:spcPts val="500"/>
              </a:spcAft>
            </a:pPr>
            <a:r>
              <a:rPr lang="en-US" altLang="zh-CN" sz="2200" dirty="0"/>
              <a:t>}</a:t>
            </a:r>
            <a:endParaRPr lang="en-US" altLang="zh-CN" sz="2200" dirty="0" smtClean="0"/>
          </a:p>
          <a:p>
            <a:pPr>
              <a:lnSpc>
                <a:spcPct val="100000"/>
              </a:lnSpc>
              <a:spcBef>
                <a:spcPts val="0"/>
              </a:spcBef>
              <a:spcAft>
                <a:spcPts val="500"/>
              </a:spcAft>
            </a:pPr>
            <a:r>
              <a:rPr lang="en-US" altLang="zh-CN" sz="2200" dirty="0" smtClean="0"/>
              <a:t>}</a:t>
            </a:r>
            <a:endParaRPr lang="zh-CN" altLang="en-US" sz="2200" dirty="0"/>
          </a:p>
        </p:txBody>
      </p:sp>
      <p:sp>
        <p:nvSpPr>
          <p:cNvPr id="3" name="标题 2"/>
          <p:cNvSpPr>
            <a:spLocks noGrp="1"/>
          </p:cNvSpPr>
          <p:nvPr>
            <p:ph type="title"/>
          </p:nvPr>
        </p:nvSpPr>
        <p:spPr/>
        <p:txBody>
          <a:bodyPr/>
          <a:lstStyle/>
          <a:p>
            <a:r>
              <a:rPr lang="en-US" altLang="zh-CN" dirty="0"/>
              <a:t>6. </a:t>
            </a:r>
            <a:r>
              <a:rPr lang="zh-CN" altLang="en-US" dirty="0"/>
              <a:t>排序算法</a:t>
            </a:r>
          </a:p>
        </p:txBody>
      </p:sp>
      <p:grpSp>
        <p:nvGrpSpPr>
          <p:cNvPr id="4" name="组合 3"/>
          <p:cNvGrpSpPr/>
          <p:nvPr/>
        </p:nvGrpSpPr>
        <p:grpSpPr>
          <a:xfrm>
            <a:off x="7164288" y="6021288"/>
            <a:ext cx="1892559" cy="635715"/>
            <a:chOff x="6534472" y="5759475"/>
            <a:chExt cx="2286000" cy="7524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472" y="5759475"/>
              <a:ext cx="2286000" cy="752475"/>
            </a:xfrm>
            <a:prstGeom prst="rect">
              <a:avLst/>
            </a:prstGeom>
          </p:spPr>
        </p:pic>
        <p:sp>
          <p:nvSpPr>
            <p:cNvPr id="6" name="文本框 5"/>
            <p:cNvSpPr txBox="1"/>
            <p:nvPr/>
          </p:nvSpPr>
          <p:spPr>
            <a:xfrm>
              <a:off x="6885384" y="5853863"/>
              <a:ext cx="1584176" cy="546458"/>
            </a:xfrm>
            <a:prstGeom prst="rect">
              <a:avLst/>
            </a:prstGeom>
            <a:noFill/>
          </p:spPr>
          <p:txBody>
            <a:bodyPr wrap="square" rtlCol="0">
              <a:spAutoFit/>
            </a:bodyPr>
            <a:lstStyle/>
            <a:p>
              <a:pPr algn="ctr"/>
              <a:r>
                <a:rPr lang="en-US" altLang="zh-CN" sz="2400" b="1" dirty="0" smtClean="0">
                  <a:solidFill>
                    <a:schemeClr val="bg1"/>
                  </a:solidFill>
                </a:rPr>
                <a:t>Ch06_05</a:t>
              </a:r>
              <a:endParaRPr lang="zh-CN" altLang="en-US" sz="2400" b="1" dirty="0">
                <a:solidFill>
                  <a:schemeClr val="bg1"/>
                </a:solidFill>
              </a:endParaRPr>
            </a:p>
          </p:txBody>
        </p:sp>
      </p:grpSp>
    </p:spTree>
    <p:extLst>
      <p:ext uri="{BB962C8B-B14F-4D97-AF65-F5344CB8AC3E}">
        <p14:creationId xmlns:p14="http://schemas.microsoft.com/office/powerpoint/2010/main" val="345477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en-US" altLang="zh-CN" smtClean="0"/>
              <a:t>1</a:t>
            </a:r>
            <a:r>
              <a:rPr lang="en-US" altLang="zh-CN" dirty="0" smtClean="0"/>
              <a:t>. </a:t>
            </a:r>
            <a:r>
              <a:rPr lang="zh-CN" altLang="en-US" dirty="0" smtClean="0"/>
              <a:t>设计一个函数</a:t>
            </a:r>
            <a:r>
              <a:rPr lang="en-US" altLang="zh-CN" dirty="0" smtClean="0"/>
              <a:t>, </a:t>
            </a:r>
            <a:r>
              <a:rPr lang="zh-CN" altLang="en-US" dirty="0" smtClean="0"/>
              <a:t>计算一维数组中</a:t>
            </a:r>
            <a:r>
              <a:rPr lang="zh-CN" altLang="en-US" dirty="0" smtClean="0">
                <a:solidFill>
                  <a:srgbClr val="FF0000"/>
                </a:solidFill>
              </a:rPr>
              <a:t>最大值元素所在的位置</a:t>
            </a:r>
            <a:r>
              <a:rPr lang="en-US" altLang="zh-CN" dirty="0" smtClean="0"/>
              <a:t> (</a:t>
            </a:r>
            <a:r>
              <a:rPr lang="zh-CN" altLang="en-US" dirty="0" smtClean="0">
                <a:solidFill>
                  <a:srgbClr val="0000FF"/>
                </a:solidFill>
              </a:rPr>
              <a:t>而非最大值元素的值</a:t>
            </a:r>
            <a:r>
              <a:rPr lang="en-US" altLang="zh-CN" dirty="0" smtClean="0"/>
              <a:t>) </a:t>
            </a:r>
            <a:r>
              <a:rPr lang="zh-CN" altLang="en-US" dirty="0" smtClean="0"/>
              <a:t>。函数原型如下</a:t>
            </a:r>
            <a:r>
              <a:rPr lang="en-US" altLang="zh-CN" dirty="0" smtClean="0"/>
              <a:t>:</a:t>
            </a:r>
          </a:p>
          <a:p>
            <a:pPr indent="449263"/>
            <a:r>
              <a:rPr lang="en-US" altLang="zh-CN" dirty="0" err="1" smtClean="0">
                <a:solidFill>
                  <a:srgbClr val="0000FF"/>
                </a:solidFill>
              </a:rPr>
              <a:t>int</a:t>
            </a:r>
            <a:r>
              <a:rPr lang="en-US" altLang="zh-CN" dirty="0" smtClean="0"/>
              <a:t> maximum(</a:t>
            </a:r>
            <a:r>
              <a:rPr lang="en-US" altLang="zh-CN" dirty="0" smtClean="0">
                <a:solidFill>
                  <a:srgbClr val="0000FF"/>
                </a:solidFill>
              </a:rPr>
              <a:t>double </a:t>
            </a:r>
            <a:r>
              <a:rPr lang="en-US" altLang="zh-CN" dirty="0" smtClean="0"/>
              <a:t>a</a:t>
            </a:r>
            <a:r>
              <a:rPr lang="en-US" altLang="zh-CN" dirty="0" smtClean="0">
                <a:solidFill>
                  <a:srgbClr val="FF0000"/>
                </a:solidFill>
              </a:rPr>
              <a:t>[ ]</a:t>
            </a:r>
            <a:r>
              <a:rPr lang="en-US" altLang="zh-CN" dirty="0" smtClean="0"/>
              <a:t>, </a:t>
            </a:r>
            <a:r>
              <a:rPr lang="en-US" altLang="zh-CN" dirty="0" err="1" smtClean="0">
                <a:solidFill>
                  <a:srgbClr val="0000FF"/>
                </a:solidFill>
              </a:rPr>
              <a:t>int</a:t>
            </a:r>
            <a:r>
              <a:rPr lang="en-US" altLang="zh-CN" dirty="0" smtClean="0"/>
              <a:t> n);</a:t>
            </a:r>
          </a:p>
          <a:p>
            <a:r>
              <a:rPr lang="en-US" altLang="zh-CN" dirty="0" smtClean="0"/>
              <a:t>2. </a:t>
            </a:r>
            <a:r>
              <a:rPr lang="zh-CN" altLang="en-US" dirty="0" smtClean="0"/>
              <a:t>设计一个函数</a:t>
            </a:r>
            <a:r>
              <a:rPr lang="en-US" altLang="zh-CN" dirty="0" smtClean="0"/>
              <a:t>, </a:t>
            </a:r>
            <a:r>
              <a:rPr lang="zh-CN" altLang="en-US" dirty="0" smtClean="0"/>
              <a:t>统计一维数组中</a:t>
            </a:r>
            <a:r>
              <a:rPr lang="zh-CN" altLang="en-US" dirty="0" smtClean="0">
                <a:solidFill>
                  <a:srgbClr val="FF0000"/>
                </a:solidFill>
              </a:rPr>
              <a:t>负值元素的个数</a:t>
            </a:r>
            <a:r>
              <a:rPr lang="zh-CN" altLang="en-US" dirty="0" smtClean="0"/>
              <a:t>。函数原型如下</a:t>
            </a:r>
            <a:r>
              <a:rPr lang="en-US" altLang="zh-CN" dirty="0" smtClean="0"/>
              <a:t>:</a:t>
            </a:r>
          </a:p>
          <a:p>
            <a:pPr indent="449263"/>
            <a:r>
              <a:rPr lang="en-US" altLang="zh-CN" dirty="0" err="1" smtClean="0">
                <a:solidFill>
                  <a:srgbClr val="0000FF"/>
                </a:solidFill>
              </a:rPr>
              <a:t>int</a:t>
            </a:r>
            <a:r>
              <a:rPr lang="en-US" altLang="zh-CN" dirty="0" smtClean="0"/>
              <a:t> occurrence(</a:t>
            </a:r>
            <a:r>
              <a:rPr lang="en-US" altLang="zh-CN" dirty="0" err="1" smtClean="0">
                <a:solidFill>
                  <a:srgbClr val="0000FF"/>
                </a:solidFill>
              </a:rPr>
              <a:t>int</a:t>
            </a:r>
            <a:r>
              <a:rPr lang="en-US" altLang="zh-CN" dirty="0" smtClean="0">
                <a:solidFill>
                  <a:srgbClr val="0000FF"/>
                </a:solidFill>
              </a:rPr>
              <a:t> </a:t>
            </a:r>
            <a:r>
              <a:rPr lang="en-US" altLang="zh-CN" dirty="0" smtClean="0"/>
              <a:t>a</a:t>
            </a:r>
            <a:r>
              <a:rPr lang="en-US" altLang="zh-CN" dirty="0" smtClean="0">
                <a:solidFill>
                  <a:srgbClr val="FF0000"/>
                </a:solidFill>
              </a:rPr>
              <a:t>[ ]</a:t>
            </a:r>
            <a:r>
              <a:rPr lang="en-US" altLang="zh-CN" dirty="0" smtClean="0"/>
              <a:t>, </a:t>
            </a:r>
            <a:r>
              <a:rPr lang="en-US" altLang="zh-CN" dirty="0" err="1" smtClean="0">
                <a:solidFill>
                  <a:srgbClr val="0000FF"/>
                </a:solidFill>
              </a:rPr>
              <a:t>int</a:t>
            </a:r>
            <a:r>
              <a:rPr lang="en-US" altLang="zh-CN" dirty="0" smtClean="0"/>
              <a:t> n);</a:t>
            </a:r>
          </a:p>
          <a:p>
            <a:r>
              <a:rPr lang="en-US" altLang="zh-CN" dirty="0" smtClean="0"/>
              <a:t>3. </a:t>
            </a:r>
            <a:r>
              <a:rPr lang="zh-CN" altLang="en-US" dirty="0" smtClean="0"/>
              <a:t>编写程序</a:t>
            </a:r>
            <a:r>
              <a:rPr lang="en-US" altLang="zh-CN" dirty="0" smtClean="0"/>
              <a:t>, </a:t>
            </a:r>
            <a:r>
              <a:rPr lang="zh-CN" altLang="en-US" dirty="0" smtClean="0"/>
              <a:t>计算二维数组 </a:t>
            </a:r>
            <a:r>
              <a:rPr lang="en-US" altLang="zh-CN" dirty="0" err="1" smtClean="0">
                <a:solidFill>
                  <a:srgbClr val="0000FF"/>
                </a:solidFill>
              </a:rPr>
              <a:t>int</a:t>
            </a:r>
            <a:r>
              <a:rPr lang="en-US" altLang="zh-CN" dirty="0" smtClean="0">
                <a:solidFill>
                  <a:srgbClr val="0000FF"/>
                </a:solidFill>
              </a:rPr>
              <a:t> </a:t>
            </a:r>
            <a:r>
              <a:rPr lang="en-US" altLang="zh-CN" dirty="0"/>
              <a:t>a[10][10</a:t>
            </a:r>
            <a:r>
              <a:rPr lang="en-US" altLang="zh-CN" dirty="0" smtClean="0"/>
              <a:t>] </a:t>
            </a:r>
            <a:r>
              <a:rPr lang="zh-CN" altLang="en-US" dirty="0" smtClean="0"/>
              <a:t>中</a:t>
            </a:r>
            <a:r>
              <a:rPr lang="zh-CN" altLang="en-US" dirty="0" smtClean="0">
                <a:solidFill>
                  <a:srgbClr val="FF0000"/>
                </a:solidFill>
              </a:rPr>
              <a:t>最大值元素与最小值元素的差值</a:t>
            </a:r>
            <a:r>
              <a:rPr lang="zh-CN" altLang="en-US" dirty="0" smtClean="0"/>
              <a:t>。二维数组中的元素用 </a:t>
            </a:r>
            <a:r>
              <a:rPr lang="en-US" altLang="zh-CN" dirty="0" smtClean="0"/>
              <a:t>0 </a:t>
            </a:r>
            <a:r>
              <a:rPr lang="zh-CN" altLang="en-US" dirty="0" smtClean="0"/>
              <a:t>到 </a:t>
            </a:r>
            <a:r>
              <a:rPr lang="en-US" altLang="zh-CN" dirty="0" smtClean="0"/>
              <a:t>199 </a:t>
            </a:r>
            <a:r>
              <a:rPr lang="zh-CN" altLang="en-US" dirty="0" smtClean="0"/>
              <a:t>范围内的随机整数进行赋值。</a:t>
            </a:r>
            <a:endParaRPr lang="en-US" altLang="zh-CN" dirty="0" smtClean="0"/>
          </a:p>
          <a:p>
            <a:r>
              <a:rPr lang="zh-CN" altLang="en-US" dirty="0" smtClean="0"/>
              <a:t>随机数产生函数</a:t>
            </a:r>
            <a:r>
              <a:rPr lang="en-US" altLang="zh-CN" dirty="0" smtClean="0"/>
              <a:t>:</a:t>
            </a: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FF"/>
                </a:solidFill>
              </a:rPr>
              <a:t> </a:t>
            </a:r>
            <a:r>
              <a:rPr lang="en-US" altLang="zh-CN" dirty="0" smtClean="0"/>
              <a:t>rand();   </a:t>
            </a:r>
            <a:r>
              <a:rPr lang="zh-CN" altLang="en-US" dirty="0" smtClean="0"/>
              <a:t>例如</a:t>
            </a:r>
            <a:r>
              <a:rPr lang="en-US" altLang="zh-CN" dirty="0" smtClean="0"/>
              <a:t>: a[</a:t>
            </a:r>
            <a:r>
              <a:rPr lang="en-US" altLang="zh-CN" dirty="0" err="1" smtClean="0"/>
              <a:t>i</a:t>
            </a:r>
            <a:r>
              <a:rPr lang="en-US" altLang="zh-CN" dirty="0" smtClean="0"/>
              <a:t>][j] = rand()%200;</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191363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702625"/>
          </a:xfrm>
        </p:spPr>
        <p:txBody>
          <a:bodyPr>
            <a:normAutofit/>
          </a:bodyPr>
          <a:lstStyle/>
          <a:p>
            <a:r>
              <a:rPr lang="zh-CN" altLang="en-US" sz="2800" b="1" dirty="0" smtClean="0"/>
              <a:t>访问数组元素</a:t>
            </a:r>
            <a:r>
              <a:rPr lang="en-US" altLang="zh-CN" sz="2800" b="1" dirty="0" smtClean="0"/>
              <a:t>:</a:t>
            </a:r>
          </a:p>
          <a:p>
            <a:pPr indent="714375"/>
            <a:r>
              <a:rPr lang="en-US" altLang="zh-CN" dirty="0" smtClean="0"/>
              <a:t>name</a:t>
            </a:r>
            <a:r>
              <a:rPr lang="en-US" altLang="zh-CN" b="1" dirty="0" smtClean="0">
                <a:solidFill>
                  <a:srgbClr val="FF0000"/>
                </a:solidFill>
              </a:rPr>
              <a:t>[</a:t>
            </a:r>
            <a:r>
              <a:rPr lang="en-US" altLang="zh-CN" dirty="0" smtClean="0">
                <a:solidFill>
                  <a:srgbClr val="FF3399"/>
                </a:solidFill>
              </a:rPr>
              <a:t>expression</a:t>
            </a:r>
            <a:r>
              <a:rPr lang="en-US" altLang="zh-CN" b="1" dirty="0" smtClean="0">
                <a:solidFill>
                  <a:srgbClr val="FF0000"/>
                </a:solidFill>
              </a:rPr>
              <a:t>]</a:t>
            </a:r>
          </a:p>
          <a:p>
            <a:r>
              <a:rPr lang="zh-CN" altLang="en-US" b="1" dirty="0" smtClean="0"/>
              <a:t>说明</a:t>
            </a:r>
            <a:r>
              <a:rPr lang="en-US" altLang="zh-CN" b="1" dirty="0" smtClean="0"/>
              <a:t>:</a:t>
            </a:r>
          </a:p>
          <a:p>
            <a:pPr marL="342900" indent="-342900">
              <a:buFont typeface="Arial" panose="020B0604020202020204" pitchFamily="34" charset="0"/>
              <a:buChar char="•"/>
            </a:pPr>
            <a:r>
              <a:rPr lang="zh-CN" altLang="en-US" dirty="0" smtClean="0"/>
              <a:t>数组中的元素可以通过 </a:t>
            </a:r>
            <a:r>
              <a:rPr lang="zh-CN" altLang="en-US" b="1" dirty="0" smtClean="0">
                <a:solidFill>
                  <a:srgbClr val="FF0000"/>
                </a:solidFill>
              </a:rPr>
              <a:t>下标运算符 </a:t>
            </a:r>
            <a:r>
              <a:rPr lang="en-US" altLang="zh-CN" b="1" dirty="0" smtClean="0">
                <a:solidFill>
                  <a:srgbClr val="FF0000"/>
                </a:solidFill>
              </a:rPr>
              <a:t>[ ] </a:t>
            </a:r>
            <a:r>
              <a:rPr lang="zh-CN" altLang="en-US" dirty="0" smtClean="0"/>
              <a:t>进行访问。</a:t>
            </a:r>
            <a:endParaRPr lang="en-US" altLang="zh-CN" dirty="0" smtClean="0"/>
          </a:p>
          <a:p>
            <a:pPr marL="342900" indent="-342900">
              <a:buFont typeface="Arial" panose="020B0604020202020204" pitchFamily="34" charset="0"/>
              <a:buChar char="•"/>
            </a:pPr>
            <a:r>
              <a:rPr lang="zh-CN" altLang="en-US" dirty="0" smtClean="0"/>
              <a:t>位于</a:t>
            </a:r>
            <a:r>
              <a:rPr lang="en-US" altLang="zh-CN" dirty="0" smtClean="0"/>
              <a:t> </a:t>
            </a:r>
            <a:r>
              <a:rPr lang="en-US" altLang="zh-CN" b="1" dirty="0">
                <a:solidFill>
                  <a:srgbClr val="FF0000"/>
                </a:solidFill>
              </a:rPr>
              <a:t>[ ]</a:t>
            </a:r>
            <a:r>
              <a:rPr lang="en-US" altLang="zh-CN" dirty="0"/>
              <a:t> </a:t>
            </a:r>
            <a:r>
              <a:rPr lang="zh-CN" altLang="en-US" dirty="0" smtClean="0"/>
              <a:t>中的表达式 </a:t>
            </a:r>
            <a:r>
              <a:rPr lang="en-US" altLang="zh-CN" dirty="0" smtClean="0">
                <a:solidFill>
                  <a:srgbClr val="FF3399"/>
                </a:solidFill>
              </a:rPr>
              <a:t>expression</a:t>
            </a:r>
            <a:r>
              <a:rPr lang="en-US" altLang="zh-CN" dirty="0" smtClean="0"/>
              <a:t> </a:t>
            </a:r>
            <a:r>
              <a:rPr lang="zh-CN" altLang="en-US" dirty="0" smtClean="0"/>
              <a:t>称为</a:t>
            </a:r>
            <a:r>
              <a:rPr lang="zh-CN" altLang="en-US" b="1" dirty="0" smtClean="0">
                <a:solidFill>
                  <a:srgbClr val="0000FF"/>
                </a:solidFill>
              </a:rPr>
              <a:t>下标表达式</a:t>
            </a:r>
            <a:r>
              <a:rPr lang="en-US" altLang="zh-CN" dirty="0" smtClean="0"/>
              <a:t>, </a:t>
            </a:r>
            <a:r>
              <a:rPr lang="zh-CN" altLang="en-US" dirty="0" smtClean="0"/>
              <a:t>下标表达式是一个</a:t>
            </a:r>
            <a:r>
              <a:rPr lang="zh-CN" altLang="en-US" b="1" dirty="0" smtClean="0">
                <a:solidFill>
                  <a:srgbClr val="0000FF"/>
                </a:solidFill>
              </a:rPr>
              <a:t>整型表达式</a:t>
            </a:r>
            <a:r>
              <a:rPr lang="en-US" altLang="zh-CN" dirty="0" smtClean="0"/>
              <a:t>, </a:t>
            </a:r>
            <a:r>
              <a:rPr lang="zh-CN" altLang="en-US" dirty="0" smtClean="0"/>
              <a:t>必须产生一个 </a:t>
            </a:r>
            <a:r>
              <a:rPr lang="zh-CN" altLang="en-US" b="1" dirty="0" smtClean="0">
                <a:solidFill>
                  <a:srgbClr val="0000FF"/>
                </a:solidFill>
              </a:rPr>
              <a:t>整数结果</a:t>
            </a:r>
            <a:r>
              <a:rPr lang="zh-CN" altLang="en-US" dirty="0" smtClean="0"/>
              <a:t>。</a:t>
            </a:r>
            <a:endParaRPr lang="en-US" altLang="zh-CN" dirty="0" smtClean="0"/>
          </a:p>
          <a:p>
            <a:pPr marL="342900" indent="-342900">
              <a:buFont typeface="Arial" panose="020B0604020202020204" pitchFamily="34" charset="0"/>
              <a:buChar char="•"/>
            </a:pPr>
            <a:r>
              <a:rPr lang="zh-CN" altLang="en-US" b="1" dirty="0" smtClean="0">
                <a:solidFill>
                  <a:srgbClr val="FF0000"/>
                </a:solidFill>
              </a:rPr>
              <a:t>数组元素的下标 </a:t>
            </a:r>
            <a:r>
              <a:rPr lang="zh-CN" altLang="en-US" dirty="0" smtClean="0"/>
              <a:t>从 </a:t>
            </a:r>
            <a:r>
              <a:rPr lang="en-US" altLang="zh-CN" b="1" dirty="0" smtClean="0">
                <a:solidFill>
                  <a:srgbClr val="0000FF"/>
                </a:solidFill>
              </a:rPr>
              <a:t>0 </a:t>
            </a:r>
            <a:r>
              <a:rPr lang="zh-CN" altLang="en-US" dirty="0" smtClean="0"/>
              <a:t>开始。</a:t>
            </a:r>
            <a:endParaRPr lang="en-US" altLang="zh-CN" dirty="0" smtClean="0"/>
          </a:p>
          <a:p>
            <a:r>
              <a:rPr lang="zh-CN" altLang="en-US" dirty="0" smtClean="0"/>
              <a:t>例如</a:t>
            </a:r>
            <a:r>
              <a:rPr lang="en-US" altLang="zh-CN" dirty="0" smtClean="0"/>
              <a:t>:</a:t>
            </a:r>
          </a:p>
          <a:p>
            <a:pPr>
              <a:lnSpc>
                <a:spcPct val="100000"/>
              </a:lnSpc>
            </a:pPr>
            <a:r>
              <a:rPr lang="zh-CN" altLang="en-US" dirty="0" smtClean="0"/>
              <a:t>对于数组</a:t>
            </a:r>
            <a:r>
              <a:rPr lang="en-US" altLang="zh-CN" dirty="0" smtClean="0"/>
              <a:t>:  </a:t>
            </a:r>
            <a:r>
              <a:rPr lang="en-US" altLang="zh-CN" dirty="0" err="1" smtClean="0">
                <a:solidFill>
                  <a:srgbClr val="0000FF"/>
                </a:solidFill>
              </a:rPr>
              <a:t>int</a:t>
            </a:r>
            <a:r>
              <a:rPr lang="en-US" altLang="zh-CN" dirty="0" smtClean="0"/>
              <a:t> num[100];</a:t>
            </a:r>
          </a:p>
          <a:p>
            <a:pPr>
              <a:lnSpc>
                <a:spcPct val="100000"/>
              </a:lnSpc>
            </a:pPr>
            <a:r>
              <a:rPr lang="zh-CN" altLang="en-US" dirty="0" smtClean="0"/>
              <a:t>数组元素分别为</a:t>
            </a:r>
            <a:r>
              <a:rPr lang="en-US" altLang="zh-CN" dirty="0" smtClean="0"/>
              <a:t>:   </a:t>
            </a:r>
            <a:r>
              <a:rPr lang="en-US" altLang="zh-CN" dirty="0" err="1" smtClean="0"/>
              <a:t>num</a:t>
            </a:r>
            <a:r>
              <a:rPr lang="en-US" altLang="zh-CN" b="1" dirty="0" smtClean="0">
                <a:solidFill>
                  <a:srgbClr val="FF0000"/>
                </a:solidFill>
              </a:rPr>
              <a:t>[</a:t>
            </a:r>
            <a:r>
              <a:rPr lang="en-US" altLang="zh-CN" dirty="0" smtClean="0">
                <a:solidFill>
                  <a:srgbClr val="0000FF"/>
                </a:solidFill>
              </a:rPr>
              <a:t>0</a:t>
            </a:r>
            <a:r>
              <a:rPr lang="en-US" altLang="zh-CN" b="1" dirty="0" smtClean="0">
                <a:solidFill>
                  <a:srgbClr val="FF0000"/>
                </a:solidFill>
              </a:rPr>
              <a:t>]</a:t>
            </a:r>
            <a:r>
              <a:rPr lang="en-US" altLang="zh-CN" dirty="0" smtClean="0"/>
              <a:t>, num</a:t>
            </a:r>
            <a:r>
              <a:rPr lang="en-US" altLang="zh-CN" b="1" dirty="0" smtClean="0">
                <a:solidFill>
                  <a:srgbClr val="FF0000"/>
                </a:solidFill>
              </a:rPr>
              <a:t>[</a:t>
            </a:r>
            <a:r>
              <a:rPr lang="en-US" altLang="zh-CN" dirty="0" smtClean="0">
                <a:solidFill>
                  <a:srgbClr val="0000FF"/>
                </a:solidFill>
              </a:rPr>
              <a:t>1</a:t>
            </a:r>
            <a:r>
              <a:rPr lang="en-US" altLang="zh-CN" b="1" dirty="0" smtClean="0">
                <a:solidFill>
                  <a:srgbClr val="FF0000"/>
                </a:solidFill>
              </a:rPr>
              <a:t>]</a:t>
            </a:r>
            <a:r>
              <a:rPr lang="en-US" altLang="zh-CN" dirty="0" smtClean="0"/>
              <a:t>, num</a:t>
            </a:r>
            <a:r>
              <a:rPr lang="en-US" altLang="zh-CN" b="1" dirty="0" smtClean="0">
                <a:solidFill>
                  <a:srgbClr val="FF0000"/>
                </a:solidFill>
              </a:rPr>
              <a:t>[</a:t>
            </a:r>
            <a:r>
              <a:rPr lang="en-US" altLang="zh-CN" dirty="0" smtClean="0">
                <a:solidFill>
                  <a:srgbClr val="0000FF"/>
                </a:solidFill>
              </a:rPr>
              <a:t>2</a:t>
            </a:r>
            <a:r>
              <a:rPr lang="en-US" altLang="zh-CN" b="1" dirty="0" smtClean="0">
                <a:solidFill>
                  <a:srgbClr val="FF0000"/>
                </a:solidFill>
              </a:rPr>
              <a:t>]</a:t>
            </a:r>
            <a:r>
              <a:rPr lang="en-US" altLang="zh-CN" dirty="0" smtClean="0"/>
              <a:t>, …, </a:t>
            </a:r>
            <a:r>
              <a:rPr lang="en-US" altLang="zh-CN" dirty="0" err="1" smtClean="0"/>
              <a:t>num</a:t>
            </a:r>
            <a:r>
              <a:rPr lang="en-US" altLang="zh-CN" b="1" dirty="0" smtClean="0">
                <a:solidFill>
                  <a:srgbClr val="FF0000"/>
                </a:solidFill>
              </a:rPr>
              <a:t>[</a:t>
            </a:r>
            <a:r>
              <a:rPr lang="en-US" altLang="zh-CN" dirty="0" smtClean="0">
                <a:solidFill>
                  <a:srgbClr val="0000FF"/>
                </a:solidFill>
              </a:rPr>
              <a:t>99</a:t>
            </a:r>
            <a:r>
              <a:rPr lang="en-US" altLang="zh-CN" b="1" dirty="0" smtClean="0">
                <a:solidFill>
                  <a:srgbClr val="FF0000"/>
                </a:solidFill>
              </a:rPr>
              <a:t>]</a:t>
            </a:r>
            <a:endParaRPr lang="en-US" altLang="zh-CN" dirty="0" smtClean="0"/>
          </a:p>
          <a:p>
            <a:pPr>
              <a:lnSpc>
                <a:spcPct val="100000"/>
              </a:lnSpc>
            </a:pPr>
            <a:r>
              <a:rPr lang="zh-CN" altLang="en-US" dirty="0" smtClean="0"/>
              <a:t>每一个元素 </a:t>
            </a:r>
            <a:r>
              <a:rPr lang="en-US" altLang="zh-CN" dirty="0" err="1" smtClean="0"/>
              <a:t>num</a:t>
            </a:r>
            <a:r>
              <a:rPr lang="en-US" altLang="zh-CN" b="1" dirty="0" smtClean="0">
                <a:solidFill>
                  <a:srgbClr val="FF0000"/>
                </a:solidFill>
              </a:rPr>
              <a:t>[</a:t>
            </a:r>
            <a:r>
              <a:rPr lang="en-US" altLang="zh-CN" dirty="0" err="1" smtClean="0">
                <a:solidFill>
                  <a:srgbClr val="0000FF"/>
                </a:solidFill>
              </a:rPr>
              <a:t>i</a:t>
            </a:r>
            <a:r>
              <a:rPr lang="en-US" altLang="zh-CN" b="1" dirty="0" smtClean="0">
                <a:solidFill>
                  <a:srgbClr val="FF0000"/>
                </a:solidFill>
              </a:rPr>
              <a:t>]</a:t>
            </a:r>
            <a:r>
              <a:rPr lang="en-US" altLang="zh-CN" dirty="0" smtClean="0"/>
              <a:t> </a:t>
            </a:r>
            <a:r>
              <a:rPr lang="zh-CN" altLang="en-US" dirty="0" smtClean="0"/>
              <a:t>都相当于一个 </a:t>
            </a:r>
            <a:r>
              <a:rPr lang="en-US" altLang="zh-CN" dirty="0" err="1" smtClean="0">
                <a:solidFill>
                  <a:srgbClr val="0000FF"/>
                </a:solidFill>
              </a:rPr>
              <a:t>int</a:t>
            </a:r>
            <a:r>
              <a:rPr lang="en-US" altLang="zh-CN" dirty="0" smtClean="0"/>
              <a:t> </a:t>
            </a:r>
            <a:r>
              <a:rPr lang="zh-CN" altLang="en-US" dirty="0" smtClean="0"/>
              <a:t>类型的变量。</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矩形 3"/>
          <p:cNvSpPr/>
          <p:nvPr/>
        </p:nvSpPr>
        <p:spPr>
          <a:xfrm>
            <a:off x="395536" y="5157192"/>
            <a:ext cx="8352928" cy="14401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zh-CN" altLang="en-US" sz="2400" b="1" dirty="0" smtClean="0">
                <a:latin typeface="Arial" panose="020B0604020202020204" pitchFamily="34" charset="0"/>
                <a:ea typeface="微软雅黑" panose="020B0503020204020204" pitchFamily="34" charset="-122"/>
                <a:cs typeface="Arial" panose="020B0604020202020204" pitchFamily="34" charset="0"/>
              </a:rPr>
              <a:t>说明</a:t>
            </a:r>
            <a:r>
              <a:rPr lang="en-US" altLang="zh-CN" sz="2400" b="1" dirty="0" smtClean="0">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对于一个包含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n</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个元素的数组 </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数组的维度为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n</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该数组元素下标的取值范围为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0</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到</a:t>
            </a:r>
            <a:r>
              <a:rPr lang="en-US" altLang="zh-CN"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 </a:t>
            </a:r>
            <a:r>
              <a:rPr lang="en-US" altLang="zh-CN" sz="24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n-1</a:t>
            </a:r>
            <a:r>
              <a:rPr lang="zh-CN" altLang="en-US" sz="2400"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。数组中的每一个元素都相当于一个数组基类型的变量。</a:t>
            </a:r>
            <a:endParaRPr lang="zh-CN" altLang="en-US" sz="2400" u="sng" dirty="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558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8" dur="5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38743"/>
            <a:ext cx="8496944" cy="5630617"/>
          </a:xfrm>
        </p:spPr>
        <p:txBody>
          <a:bodyPr>
            <a:normAutofit/>
          </a:bodyPr>
          <a:lstStyle/>
          <a:p>
            <a:r>
              <a:rPr lang="zh-CN" altLang="en-US" sz="2800" b="1" dirty="0" smtClean="0"/>
              <a:t>数组元素赋值</a:t>
            </a:r>
            <a:r>
              <a:rPr lang="en-US" altLang="zh-CN" sz="2800" b="1" dirty="0" smtClean="0"/>
              <a:t>:</a:t>
            </a:r>
          </a:p>
          <a:p>
            <a:pPr indent="358775">
              <a:spcAft>
                <a:spcPts val="1200"/>
              </a:spcAft>
            </a:pPr>
            <a:r>
              <a:rPr lang="en-US" altLang="zh-CN" dirty="0"/>
              <a:t>name</a:t>
            </a:r>
            <a:r>
              <a:rPr lang="en-US" altLang="zh-CN" b="1" dirty="0">
                <a:solidFill>
                  <a:srgbClr val="FF0000"/>
                </a:solidFill>
              </a:rPr>
              <a:t>[</a:t>
            </a:r>
            <a:r>
              <a:rPr lang="en-US" altLang="zh-CN" dirty="0">
                <a:solidFill>
                  <a:srgbClr val="FF3399"/>
                </a:solidFill>
              </a:rPr>
              <a:t>expression</a:t>
            </a:r>
            <a:r>
              <a:rPr lang="en-US" altLang="zh-CN" b="1" dirty="0" smtClean="0">
                <a:solidFill>
                  <a:srgbClr val="FF0000"/>
                </a:solidFill>
              </a:rPr>
              <a:t>] </a:t>
            </a:r>
            <a:r>
              <a:rPr lang="en-US" altLang="zh-CN" dirty="0" smtClean="0"/>
              <a:t>=</a:t>
            </a:r>
            <a:r>
              <a:rPr lang="en-US" altLang="zh-CN" dirty="0" smtClean="0">
                <a:solidFill>
                  <a:srgbClr val="FF0000"/>
                </a:solidFill>
              </a:rPr>
              <a:t> </a:t>
            </a:r>
            <a:r>
              <a:rPr lang="en-US" altLang="zh-CN" dirty="0" smtClean="0">
                <a:solidFill>
                  <a:srgbClr val="FF3399"/>
                </a:solidFill>
              </a:rPr>
              <a:t>expression1</a:t>
            </a:r>
            <a:r>
              <a:rPr lang="en-US" altLang="zh-CN" dirty="0" smtClean="0"/>
              <a:t>;</a:t>
            </a:r>
            <a:endParaRPr lang="en-US" altLang="zh-CN" dirty="0"/>
          </a:p>
          <a:p>
            <a:r>
              <a:rPr lang="zh-CN" altLang="en-US" b="1" dirty="0" smtClean="0"/>
              <a:t>说明</a:t>
            </a:r>
            <a:r>
              <a:rPr lang="en-US" altLang="zh-CN" b="1" dirty="0" smtClean="0"/>
              <a:t>:</a:t>
            </a:r>
          </a:p>
          <a:p>
            <a:pPr>
              <a:spcAft>
                <a:spcPts val="1200"/>
              </a:spcAft>
            </a:pPr>
            <a:r>
              <a:rPr lang="zh-CN" altLang="en-US" dirty="0" smtClean="0"/>
              <a:t>在数组定义后</a:t>
            </a:r>
            <a:r>
              <a:rPr lang="en-US" altLang="zh-CN" dirty="0" smtClean="0"/>
              <a:t>, </a:t>
            </a:r>
            <a:r>
              <a:rPr lang="zh-CN" altLang="en-US" dirty="0" smtClean="0"/>
              <a:t>给数组元素赋值时</a:t>
            </a:r>
            <a:r>
              <a:rPr lang="en-US" altLang="zh-CN" dirty="0" smtClean="0"/>
              <a:t>, </a:t>
            </a:r>
            <a:r>
              <a:rPr lang="zh-CN" altLang="en-US" dirty="0" smtClean="0"/>
              <a:t>必须逐个</a:t>
            </a:r>
            <a:r>
              <a:rPr lang="zh-CN" altLang="en-US" b="1" dirty="0" smtClean="0">
                <a:solidFill>
                  <a:srgbClr val="FF0000"/>
                </a:solidFill>
              </a:rPr>
              <a:t>对每个元素进行单独赋值</a:t>
            </a:r>
            <a:r>
              <a:rPr lang="zh-CN" altLang="en-US" dirty="0" smtClean="0"/>
              <a:t>。</a:t>
            </a:r>
            <a:r>
              <a:rPr lang="zh-CN" altLang="en-US" b="1" dirty="0" smtClean="0">
                <a:solidFill>
                  <a:srgbClr val="0000FF"/>
                </a:solidFill>
              </a:rPr>
              <a:t>不能将数组的内容拷贝给其他数组作为其初始值</a:t>
            </a:r>
            <a:r>
              <a:rPr lang="en-US" altLang="zh-CN" b="1" dirty="0" smtClean="0">
                <a:solidFill>
                  <a:srgbClr val="0000FF"/>
                </a:solidFill>
              </a:rPr>
              <a:t>, </a:t>
            </a:r>
            <a:r>
              <a:rPr lang="zh-CN" altLang="en-US" b="1" dirty="0" smtClean="0">
                <a:solidFill>
                  <a:srgbClr val="0000FF"/>
                </a:solidFill>
              </a:rPr>
              <a:t>也不能用数组为其他数组赋值</a:t>
            </a:r>
            <a:r>
              <a:rPr lang="zh-CN" altLang="en-US" dirty="0" smtClean="0"/>
              <a:t>。例如</a:t>
            </a:r>
            <a:r>
              <a:rPr lang="en-US" altLang="zh-CN" dirty="0" smtClean="0"/>
              <a:t>:  </a:t>
            </a:r>
          </a:p>
          <a:p>
            <a:pPr>
              <a:lnSpc>
                <a:spcPct val="100000"/>
              </a:lnSpc>
              <a:spcBef>
                <a:spcPts val="276"/>
              </a:spcBef>
            </a:pPr>
            <a:r>
              <a:rPr lang="en-US" altLang="zh-CN" dirty="0" err="1" smtClean="0">
                <a:solidFill>
                  <a:srgbClr val="0000FF"/>
                </a:solidFill>
              </a:rPr>
              <a:t>int</a:t>
            </a:r>
            <a:r>
              <a:rPr lang="en-US" altLang="zh-CN" dirty="0" smtClean="0"/>
              <a:t> array1[4], array2[4];   </a:t>
            </a:r>
            <a:r>
              <a:rPr lang="en-US" altLang="zh-CN" dirty="0" smtClean="0">
                <a:solidFill>
                  <a:srgbClr val="00B050"/>
                </a:solidFill>
              </a:rPr>
              <a:t>// </a:t>
            </a:r>
            <a:r>
              <a:rPr lang="zh-CN" altLang="en-US" dirty="0" smtClean="0">
                <a:solidFill>
                  <a:srgbClr val="00B050"/>
                </a:solidFill>
              </a:rPr>
              <a:t>数组定义</a:t>
            </a:r>
            <a:endParaRPr lang="en-US" altLang="zh-CN" dirty="0" smtClean="0">
              <a:solidFill>
                <a:srgbClr val="00B050"/>
              </a:solidFill>
            </a:endParaRPr>
          </a:p>
          <a:p>
            <a:pPr>
              <a:lnSpc>
                <a:spcPct val="100000"/>
              </a:lnSpc>
              <a:spcBef>
                <a:spcPts val="276"/>
              </a:spcBef>
            </a:pPr>
            <a:r>
              <a:rPr lang="en-US" altLang="zh-CN" dirty="0" smtClean="0"/>
              <a:t>array1[</a:t>
            </a:r>
            <a:r>
              <a:rPr lang="en-US" altLang="zh-CN" dirty="0" smtClean="0">
                <a:solidFill>
                  <a:srgbClr val="FF0000"/>
                </a:solidFill>
              </a:rPr>
              <a:t>0</a:t>
            </a:r>
            <a:r>
              <a:rPr lang="en-US" altLang="zh-CN" dirty="0" smtClean="0"/>
              <a:t>] = 1;</a:t>
            </a:r>
          </a:p>
          <a:p>
            <a:pPr>
              <a:lnSpc>
                <a:spcPct val="100000"/>
              </a:lnSpc>
              <a:spcBef>
                <a:spcPts val="276"/>
              </a:spcBef>
            </a:pPr>
            <a:r>
              <a:rPr lang="en-US" altLang="zh-CN" dirty="0" smtClean="0"/>
              <a:t>array1[</a:t>
            </a:r>
            <a:r>
              <a:rPr lang="en-US" altLang="zh-CN" dirty="0" smtClean="0">
                <a:solidFill>
                  <a:srgbClr val="FF0000"/>
                </a:solidFill>
              </a:rPr>
              <a:t>1</a:t>
            </a:r>
            <a:r>
              <a:rPr lang="en-US" altLang="zh-CN" dirty="0" smtClean="0"/>
              <a:t>] = 2;</a:t>
            </a:r>
          </a:p>
          <a:p>
            <a:pPr>
              <a:lnSpc>
                <a:spcPct val="100000"/>
              </a:lnSpc>
              <a:spcBef>
                <a:spcPts val="276"/>
              </a:spcBef>
            </a:pPr>
            <a:r>
              <a:rPr lang="en-US" altLang="zh-CN" dirty="0" smtClean="0"/>
              <a:t>array1[</a:t>
            </a:r>
            <a:r>
              <a:rPr lang="en-US" altLang="zh-CN" dirty="0" smtClean="0">
                <a:solidFill>
                  <a:srgbClr val="FF0000"/>
                </a:solidFill>
              </a:rPr>
              <a:t>2</a:t>
            </a:r>
            <a:r>
              <a:rPr lang="en-US" altLang="zh-CN" dirty="0" smtClean="0"/>
              <a:t>] = 3;</a:t>
            </a:r>
          </a:p>
          <a:p>
            <a:pPr>
              <a:lnSpc>
                <a:spcPct val="100000"/>
              </a:lnSpc>
              <a:spcBef>
                <a:spcPts val="276"/>
              </a:spcBef>
            </a:pPr>
            <a:r>
              <a:rPr lang="en-US" altLang="zh-CN" dirty="0" smtClean="0"/>
              <a:t>array1[</a:t>
            </a:r>
            <a:r>
              <a:rPr lang="en-US" altLang="zh-CN" dirty="0" smtClean="0">
                <a:solidFill>
                  <a:srgbClr val="FF0000"/>
                </a:solidFill>
              </a:rPr>
              <a:t>3</a:t>
            </a:r>
            <a:r>
              <a:rPr lang="en-US" altLang="zh-CN" dirty="0" smtClean="0"/>
              <a:t>] = 4;</a:t>
            </a:r>
            <a:endParaRPr lang="zh-CN" altLang="en-US" dirty="0"/>
          </a:p>
        </p:txBody>
      </p:sp>
      <p:sp>
        <p:nvSpPr>
          <p:cNvPr id="3" name="标题 2"/>
          <p:cNvSpPr>
            <a:spLocks noGrp="1"/>
          </p:cNvSpPr>
          <p:nvPr>
            <p:ph type="title"/>
          </p:nvPr>
        </p:nvSpPr>
        <p:spPr/>
        <p:txBody>
          <a:bodyPr/>
          <a:lstStyle/>
          <a:p>
            <a:r>
              <a:rPr lang="en-US" altLang="zh-CN" dirty="0"/>
              <a:t>1. </a:t>
            </a:r>
            <a:r>
              <a:rPr lang="zh-CN" altLang="en-US" dirty="0"/>
              <a:t>一维数组</a:t>
            </a:r>
          </a:p>
        </p:txBody>
      </p:sp>
      <p:sp>
        <p:nvSpPr>
          <p:cNvPr id="4" name="文本框 3"/>
          <p:cNvSpPr txBox="1"/>
          <p:nvPr/>
        </p:nvSpPr>
        <p:spPr>
          <a:xfrm>
            <a:off x="2627784" y="4959400"/>
            <a:ext cx="3168352" cy="14219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20000"/>
              </a:lnSpc>
            </a:pPr>
            <a:r>
              <a:rPr lang="zh-CN" altLang="en-US" sz="2400" b="1" dirty="0" smtClean="0">
                <a:solidFill>
                  <a:schemeClr val="tx1"/>
                </a:solidFill>
                <a:latin typeface="Arial" panose="020B0604020202020204" pitchFamily="34" charset="0"/>
                <a:ea typeface="微软雅黑" pitchFamily="34" charset="-122"/>
                <a:cs typeface="Arial" panose="020B0604020202020204" pitchFamily="34" charset="0"/>
              </a:rPr>
              <a:t>利用循环</a:t>
            </a:r>
            <a:r>
              <a:rPr lang="en-US" altLang="zh-CN" sz="2400" b="1" dirty="0" smtClean="0">
                <a:solidFill>
                  <a:schemeClr val="tx1"/>
                </a:solidFill>
                <a:latin typeface="Arial" panose="020B0604020202020204" pitchFamily="34" charset="0"/>
                <a:ea typeface="微软雅黑" pitchFamily="34" charset="-122"/>
                <a:cs typeface="Arial" panose="020B0604020202020204" pitchFamily="34" charset="0"/>
              </a:rPr>
              <a:t>:</a:t>
            </a:r>
          </a:p>
          <a:p>
            <a:pPr>
              <a:lnSpc>
                <a:spcPct val="120000"/>
              </a:lnSpc>
            </a:pPr>
            <a:r>
              <a:rPr lang="en-US" altLang="zh-CN" sz="2400" dirty="0" smtClean="0">
                <a:solidFill>
                  <a:srgbClr val="0000FF"/>
                </a:solidFill>
                <a:latin typeface="Arial" panose="020B0604020202020204" pitchFamily="34" charset="0"/>
                <a:ea typeface="微软雅黑" pitchFamily="34" charset="-122"/>
                <a:cs typeface="Arial" panose="020B0604020202020204" pitchFamily="34" charset="0"/>
              </a:rPr>
              <a:t>for</a:t>
            </a:r>
            <a:r>
              <a:rPr lang="en-US" altLang="zh-CN" sz="2400" dirty="0" smtClean="0">
                <a:latin typeface="Arial" panose="020B0604020202020204" pitchFamily="34" charset="0"/>
                <a:ea typeface="微软雅黑" pitchFamily="34" charset="-122"/>
                <a:cs typeface="Arial" panose="020B0604020202020204" pitchFamily="34" charset="0"/>
              </a:rPr>
              <a:t>(</a:t>
            </a:r>
            <a:r>
              <a:rPr lang="en-US" altLang="zh-CN" sz="2400" dirty="0" err="1" smtClean="0">
                <a:solidFill>
                  <a:srgbClr val="0000FF"/>
                </a:solidFill>
                <a:latin typeface="Arial" panose="020B0604020202020204" pitchFamily="34" charset="0"/>
                <a:ea typeface="微软雅黑" pitchFamily="34" charset="-122"/>
                <a:cs typeface="Arial" panose="020B0604020202020204" pitchFamily="34" charset="0"/>
              </a:rPr>
              <a:t>int</a:t>
            </a:r>
            <a:r>
              <a:rPr lang="en-US" altLang="zh-CN" sz="2400" dirty="0" smtClean="0">
                <a:latin typeface="Arial" panose="020B0604020202020204" pitchFamily="34" charset="0"/>
                <a:ea typeface="微软雅黑" pitchFamily="34" charset="-122"/>
                <a:cs typeface="Arial" panose="020B0604020202020204" pitchFamily="34" charset="0"/>
              </a:rPr>
              <a:t> </a:t>
            </a:r>
            <a:r>
              <a:rPr lang="en-US" altLang="zh-CN" sz="2400" dirty="0" err="1" smtClean="0">
                <a:latin typeface="Arial" panose="020B0604020202020204" pitchFamily="34" charset="0"/>
                <a:ea typeface="微软雅黑" pitchFamily="34" charset="-122"/>
                <a:cs typeface="Arial" panose="020B0604020202020204" pitchFamily="34" charset="0"/>
              </a:rPr>
              <a:t>i</a:t>
            </a:r>
            <a:r>
              <a:rPr lang="en-US" altLang="zh-CN" sz="2400" dirty="0" smtClean="0">
                <a:latin typeface="Arial" panose="020B0604020202020204" pitchFamily="34" charset="0"/>
                <a:ea typeface="微软雅黑" pitchFamily="34" charset="-122"/>
                <a:cs typeface="Arial" panose="020B0604020202020204" pitchFamily="34" charset="0"/>
              </a:rPr>
              <a:t>=0; </a:t>
            </a:r>
            <a:r>
              <a:rPr lang="en-US" altLang="zh-CN" sz="2400" dirty="0" err="1" smtClean="0">
                <a:latin typeface="Arial" panose="020B0604020202020204" pitchFamily="34" charset="0"/>
                <a:ea typeface="微软雅黑" pitchFamily="34" charset="-122"/>
                <a:cs typeface="Arial" panose="020B0604020202020204" pitchFamily="34" charset="0"/>
              </a:rPr>
              <a:t>i</a:t>
            </a:r>
            <a:r>
              <a:rPr lang="en-US" altLang="zh-CN" sz="2400" dirty="0" smtClean="0">
                <a:latin typeface="Arial" panose="020B0604020202020204" pitchFamily="34" charset="0"/>
                <a:ea typeface="微软雅黑" pitchFamily="34" charset="-122"/>
                <a:cs typeface="Arial" panose="020B0604020202020204" pitchFamily="34" charset="0"/>
              </a:rPr>
              <a:t>&lt;4; ++</a:t>
            </a:r>
            <a:r>
              <a:rPr lang="en-US" altLang="zh-CN" sz="2400" dirty="0" err="1" smtClean="0">
                <a:latin typeface="Arial" panose="020B0604020202020204" pitchFamily="34" charset="0"/>
                <a:ea typeface="微软雅黑" pitchFamily="34" charset="-122"/>
                <a:cs typeface="Arial" panose="020B0604020202020204" pitchFamily="34" charset="0"/>
              </a:rPr>
              <a:t>i</a:t>
            </a:r>
            <a:r>
              <a:rPr lang="en-US" altLang="zh-CN" sz="2400" dirty="0" smtClean="0">
                <a:latin typeface="Arial" panose="020B0604020202020204" pitchFamily="34" charset="0"/>
                <a:ea typeface="微软雅黑" pitchFamily="34" charset="-122"/>
                <a:cs typeface="Arial" panose="020B0604020202020204" pitchFamily="34" charset="0"/>
              </a:rPr>
              <a:t>) </a:t>
            </a:r>
          </a:p>
          <a:p>
            <a:pPr indent="533400">
              <a:lnSpc>
                <a:spcPct val="120000"/>
              </a:lnSpc>
            </a:pPr>
            <a:r>
              <a:rPr lang="en-US" altLang="zh-CN" sz="2400" dirty="0" smtClean="0">
                <a:latin typeface="Arial" panose="020B0604020202020204" pitchFamily="34" charset="0"/>
                <a:ea typeface="微软雅黑" pitchFamily="34" charset="-122"/>
                <a:cs typeface="Arial" panose="020B0604020202020204" pitchFamily="34" charset="0"/>
              </a:rPr>
              <a:t>array1[</a:t>
            </a:r>
            <a:r>
              <a:rPr lang="en-US" altLang="zh-CN" sz="2400" b="1" dirty="0" err="1" smtClean="0">
                <a:solidFill>
                  <a:srgbClr val="FF0000"/>
                </a:solidFill>
                <a:latin typeface="Arial" panose="020B0604020202020204" pitchFamily="34" charset="0"/>
                <a:ea typeface="微软雅黑" pitchFamily="34" charset="-122"/>
                <a:cs typeface="Arial" panose="020B0604020202020204" pitchFamily="34" charset="0"/>
              </a:rPr>
              <a:t>i</a:t>
            </a:r>
            <a:r>
              <a:rPr lang="en-US" altLang="zh-CN" sz="2400" dirty="0">
                <a:latin typeface="Arial" panose="020B0604020202020204" pitchFamily="34" charset="0"/>
                <a:ea typeface="微软雅黑" pitchFamily="34" charset="-122"/>
                <a:cs typeface="Arial" panose="020B0604020202020204" pitchFamily="34" charset="0"/>
              </a:rPr>
              <a:t>] = </a:t>
            </a:r>
            <a:r>
              <a:rPr lang="en-US" altLang="zh-CN" sz="2400" dirty="0" smtClean="0">
                <a:latin typeface="Arial" panose="020B0604020202020204" pitchFamily="34" charset="0"/>
                <a:ea typeface="微软雅黑" pitchFamily="34" charset="-122"/>
                <a:cs typeface="Arial" panose="020B0604020202020204" pitchFamily="34" charset="0"/>
              </a:rPr>
              <a:t>i+1</a:t>
            </a:r>
            <a:r>
              <a:rPr lang="en-US" altLang="zh-CN" sz="2400" dirty="0">
                <a:latin typeface="Arial" panose="020B0604020202020204" pitchFamily="34" charset="0"/>
                <a:ea typeface="微软雅黑" pitchFamily="34" charset="-122"/>
                <a:cs typeface="Arial" panose="020B0604020202020204" pitchFamily="34" charset="0"/>
              </a:rPr>
              <a:t>;</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7" name="文本框 6"/>
          <p:cNvSpPr txBox="1"/>
          <p:nvPr/>
        </p:nvSpPr>
        <p:spPr>
          <a:xfrm>
            <a:off x="6012160" y="5180999"/>
            <a:ext cx="2915816"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2400" dirty="0" err="1" smtClean="0">
                <a:solidFill>
                  <a:srgbClr val="0000FF"/>
                </a:solidFill>
                <a:latin typeface="Arial" panose="020B0604020202020204" pitchFamily="34" charset="0"/>
                <a:ea typeface="微软雅黑" pitchFamily="34" charset="-122"/>
                <a:cs typeface="Arial" panose="020B0604020202020204" pitchFamily="34" charset="0"/>
              </a:rPr>
              <a:t>int</a:t>
            </a:r>
            <a:r>
              <a:rPr lang="en-US" altLang="zh-CN" sz="2400" dirty="0" smtClean="0">
                <a:solidFill>
                  <a:srgbClr val="0000FF"/>
                </a:solidFill>
                <a:latin typeface="Arial" panose="020B0604020202020204" pitchFamily="34" charset="0"/>
                <a:ea typeface="微软雅黑" pitchFamily="34" charset="-122"/>
                <a:cs typeface="Arial" panose="020B0604020202020204" pitchFamily="34" charset="0"/>
              </a:rPr>
              <a:t> </a:t>
            </a:r>
            <a:r>
              <a:rPr lang="en-US" altLang="zh-CN" sz="2400" dirty="0" smtClean="0">
                <a:latin typeface="Arial" panose="020B0604020202020204" pitchFamily="34" charset="0"/>
                <a:ea typeface="微软雅黑" pitchFamily="34" charset="-122"/>
                <a:cs typeface="Arial" panose="020B0604020202020204" pitchFamily="34" charset="0"/>
              </a:rPr>
              <a:t>array2[] </a:t>
            </a:r>
            <a:r>
              <a:rPr lang="en-US" altLang="zh-CN" sz="2400" b="1" dirty="0" smtClean="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smtClean="0">
                <a:latin typeface="Arial" panose="020B0604020202020204" pitchFamily="34" charset="0"/>
                <a:ea typeface="微软雅黑" pitchFamily="34" charset="-122"/>
                <a:cs typeface="Arial" panose="020B0604020202020204" pitchFamily="34" charset="0"/>
              </a:rPr>
              <a:t> array1;</a:t>
            </a:r>
          </a:p>
          <a:p>
            <a:pPr>
              <a:lnSpc>
                <a:spcPct val="150000"/>
              </a:lnSpc>
            </a:pPr>
            <a:r>
              <a:rPr lang="en-US" altLang="zh-CN" sz="2400" dirty="0" smtClean="0">
                <a:latin typeface="Arial" panose="020B0604020202020204" pitchFamily="34" charset="0"/>
                <a:ea typeface="微软雅黑" pitchFamily="34" charset="-122"/>
                <a:cs typeface="Arial" panose="020B0604020202020204" pitchFamily="34" charset="0"/>
              </a:rPr>
              <a:t>array2 </a:t>
            </a:r>
            <a:r>
              <a:rPr lang="en-US" altLang="zh-CN" sz="2400" b="1" dirty="0">
                <a:solidFill>
                  <a:srgbClr val="FF0000"/>
                </a:solidFill>
                <a:latin typeface="Arial" panose="020B0604020202020204" pitchFamily="34" charset="0"/>
                <a:ea typeface="微软雅黑" pitchFamily="34" charset="-122"/>
                <a:cs typeface="Arial" panose="020B0604020202020204" pitchFamily="34" charset="0"/>
              </a:rPr>
              <a:t>=</a:t>
            </a:r>
            <a:r>
              <a:rPr lang="en-US" altLang="zh-CN" sz="2400" dirty="0">
                <a:latin typeface="Arial" panose="020B0604020202020204" pitchFamily="34" charset="0"/>
                <a:ea typeface="微软雅黑" pitchFamily="34" charset="-122"/>
                <a:cs typeface="Arial" panose="020B0604020202020204" pitchFamily="34" charset="0"/>
              </a:rPr>
              <a:t> </a:t>
            </a:r>
            <a:r>
              <a:rPr lang="en-US" altLang="zh-CN" sz="2400" dirty="0" smtClean="0">
                <a:latin typeface="Arial" panose="020B0604020202020204" pitchFamily="34" charset="0"/>
                <a:ea typeface="微软雅黑" pitchFamily="34" charset="-122"/>
                <a:cs typeface="Arial" panose="020B0604020202020204" pitchFamily="34" charset="0"/>
              </a:rPr>
              <a:t>array1;</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8" name="乘号 7"/>
          <p:cNvSpPr/>
          <p:nvPr/>
        </p:nvSpPr>
        <p:spPr>
          <a:xfrm>
            <a:off x="6984268" y="4361608"/>
            <a:ext cx="1080120" cy="816188"/>
          </a:xfrm>
          <a:prstGeom prst="mathMultiply">
            <a:avLst>
              <a:gd name="adj1" fmla="val 16518"/>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027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theme/theme1.xml><?xml version="1.0" encoding="utf-8"?>
<a:theme xmlns:a="http://schemas.openxmlformats.org/drawingml/2006/main" name="PresentationMod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1" id="{B5E81477-45DF-4A35-832B-9D4EEF420904}" vid="{C1A612DF-C4CA-4900-8FD7-BA18C86CBE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Presentation-Model2(En)</Template>
  <TotalTime>33085</TotalTime>
  <Words>8664</Words>
  <Application>Microsoft Office PowerPoint</Application>
  <PresentationFormat>全屏显示(4:3)</PresentationFormat>
  <Paragraphs>925</Paragraphs>
  <Slides>72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Adobe Gothic Std B</vt:lpstr>
      <vt:lpstr>宋体</vt:lpstr>
      <vt:lpstr>微软雅黑</vt:lpstr>
      <vt:lpstr>Arial</vt:lpstr>
      <vt:lpstr>Calibri</vt:lpstr>
      <vt:lpstr>Times New Roman</vt:lpstr>
      <vt:lpstr>Wingdings</vt:lpstr>
      <vt:lpstr>PresentationModel</vt:lpstr>
      <vt:lpstr>数     组</vt:lpstr>
      <vt:lpstr>本章内容</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1. 一维数组</vt:lpstr>
      <vt:lpstr>2. 数组形参</vt:lpstr>
      <vt:lpstr>2. 数组形参</vt:lpstr>
      <vt:lpstr>2. 数组形参</vt:lpstr>
      <vt:lpstr>2. 数组形参</vt:lpstr>
      <vt:lpstr>2. 数组形参</vt:lpstr>
      <vt:lpstr>2. 数组形参</vt:lpstr>
      <vt:lpstr>2. 数组形参</vt:lpstr>
      <vt:lpstr>2. 数组形参</vt:lpstr>
      <vt:lpstr>2. 数组形参</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3. 二维数组</vt:lpstr>
      <vt:lpstr>4. 多维数组</vt:lpstr>
      <vt:lpstr>5. 字符数组与字符串</vt:lpstr>
      <vt:lpstr>5. 字符数组与字符串</vt:lpstr>
      <vt:lpstr>5. 字符数组与字符串</vt:lpstr>
      <vt:lpstr>5. 字符数组与字符串</vt:lpstr>
      <vt:lpstr>5. 字符数组与字符串</vt:lpstr>
      <vt:lpstr>5. 字符数组与字符串</vt:lpstr>
      <vt:lpstr>5. 字符数组与字符串</vt:lpstr>
      <vt:lpstr>5. 字符数组与字符串</vt:lpstr>
      <vt:lpstr>5. 字符数组与字符串</vt:lpstr>
      <vt:lpstr>5. 字符数组与字符串</vt:lpstr>
      <vt:lpstr>6. 排序算法</vt:lpstr>
      <vt:lpstr>6. 排序算法</vt:lpstr>
      <vt:lpstr>6. 排序算法</vt:lpstr>
      <vt:lpstr>6. 排序算法</vt:lpstr>
      <vt:lpstr>6. 排序算法</vt:lpstr>
      <vt:lpstr>6. 排序算法</vt:lpstr>
      <vt:lpstr>6. 排序算法</vt:lpstr>
      <vt:lpstr>6. 排序算法</vt:lpstr>
      <vt:lpstr>6. 排序算法</vt:lpstr>
      <vt:lpstr>6. 排序算法</vt:lpstr>
      <vt:lpstr>6. 排序算法</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to Deep Learning</dc:title>
  <dc:creator>Allennessy</dc:creator>
  <cp:lastModifiedBy>Allennessy</cp:lastModifiedBy>
  <cp:revision>1349</cp:revision>
  <cp:lastPrinted>2015-01-14T13:07:52Z</cp:lastPrinted>
  <dcterms:created xsi:type="dcterms:W3CDTF">2014-02-27T13:03:11Z</dcterms:created>
  <dcterms:modified xsi:type="dcterms:W3CDTF">2018-09-25T03:08:19Z</dcterms:modified>
</cp:coreProperties>
</file>