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gif"/>
  <Override PartName="/ppt/media/image8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21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9" r:id="rId45"/>
    <p:sldId id="298" r:id="rId46"/>
    <p:sldId id="300" r:id="rId47"/>
    <p:sldId id="305" r:id="rId48"/>
    <p:sldId id="301" r:id="rId49"/>
    <p:sldId id="302" r:id="rId50"/>
    <p:sldId id="303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8" r:id="rId60"/>
    <p:sldId id="319" r:id="rId61"/>
    <p:sldId id="314" r:id="rId62"/>
    <p:sldId id="315" r:id="rId63"/>
    <p:sldId id="316" r:id="rId64"/>
    <p:sldId id="320" r:id="rId65"/>
    <p:sldId id="317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FF0000"/>
    <a:srgbClr val="F79928"/>
    <a:srgbClr val="00FF00"/>
    <a:srgbClr val="F79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8" autoAdjust="0"/>
    <p:restoredTop sz="91847" autoAdjust="0"/>
  </p:normalViewPr>
  <p:slideViewPr>
    <p:cSldViewPr>
      <p:cViewPr varScale="1">
        <p:scale>
          <a:sx n="102" d="100"/>
          <a:sy n="102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4FB98-12F8-42D0-BD22-3E79A7A5EBC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75FF-108E-4E14-899A-0964B7DE7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2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D2CAC-268A-4249-AD13-74DA1F5D8F4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84E63-3FB6-4D25-A608-C543CEFE0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84E63-3FB6-4D25-A608-C543CEFE066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49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gradFill>
          <a:gsLst>
            <a:gs pos="53000">
              <a:schemeClr val="bg1"/>
            </a:gs>
            <a:gs pos="0">
              <a:srgbClr val="00B0F0">
                <a:alpha val="9000"/>
              </a:srgbClr>
            </a:gs>
            <a:gs pos="100000">
              <a:srgbClr val="00B0F0">
                <a:alpha val="11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41"/>
            <a:ext cx="9144000" cy="26331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4136" y="3244089"/>
            <a:ext cx="5828184" cy="1470025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zh-CN" altLang="en-US" sz="6000" b="1" kern="1200" baseline="0" dirty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Chapter Tittle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36096" y="4828265"/>
            <a:ext cx="3528392" cy="504056"/>
          </a:xfrm>
        </p:spPr>
        <p:txBody>
          <a:bodyPr>
            <a:normAutofit/>
          </a:bodyPr>
          <a:lstStyle>
            <a:lvl1pPr marL="0" indent="0" algn="ctr">
              <a:buNone/>
              <a:defRPr lang="zh-CN" altLang="en-US" sz="40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Teacher Name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3528" y="1772816"/>
            <a:ext cx="6336704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b="1" kern="1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《C++</a:t>
            </a:r>
            <a:r>
              <a:rPr lang="zh-CN" altLang="en-US" sz="3600" b="1" kern="1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程序设计</a:t>
            </a:r>
            <a:r>
              <a:rPr lang="en-US" altLang="zh-CN" sz="3600" b="1" kern="1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》</a:t>
            </a:r>
            <a:endParaRPr lang="zh-CN" altLang="en-US" sz="3600" b="1" kern="1200" dirty="0">
              <a:solidFill>
                <a:srgbClr val="0070C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3573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1412776"/>
            <a:ext cx="9144000" cy="54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308304" y="6556456"/>
            <a:ext cx="1835696" cy="1129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3" y="402753"/>
            <a:ext cx="2592470" cy="5810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0836"/>
            <a:ext cx="943897" cy="947054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1043608" y="960983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HUAIYIN</a:t>
            </a:r>
            <a:r>
              <a:rPr lang="en-US" altLang="zh-CN" sz="1400" b="1" baseline="0" dirty="0" smtClean="0"/>
              <a:t> INSTITUTE OF TECHNOLOGY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5390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3528" y="1038743"/>
            <a:ext cx="8496944" cy="5473207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FontTx/>
              <a:buNone/>
              <a:defRPr sz="2400" baseline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en-US" altLang="zh-CN" dirty="0" smtClean="0"/>
              <a:t>Insert Contents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Here to Edit Template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528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None/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Insert Contents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None/>
              <a:defRPr lang="zh-CN" alt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dirty="0" smtClean="0"/>
              <a:t>Insert Contents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Here to Edit Template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1520" y="1061046"/>
            <a:ext cx="4245868" cy="580673"/>
          </a:xfrm>
        </p:spPr>
        <p:txBody>
          <a:bodyPr anchor="b">
            <a:normAutofit/>
          </a:bodyPr>
          <a:lstStyle>
            <a:lvl1pPr marL="0" indent="0">
              <a:buNone/>
              <a:defRPr lang="zh-CN" altLang="en-US" sz="2400" b="1" kern="1200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dirty="0" err="1" smtClean="0"/>
              <a:t>Subtittle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251520" y="1692499"/>
            <a:ext cx="4245868" cy="4760838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None/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Insert Contents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052736"/>
            <a:ext cx="4247455" cy="588983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err="1" smtClean="0"/>
              <a:t>Subtittle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692499"/>
            <a:ext cx="4247455" cy="4760837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None/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Insert Contents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Here to Edit Template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Here to Edit Template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2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指     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主讲教师：于永涛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1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/>
          <a:lstStyle/>
          <a:p>
            <a:r>
              <a:rPr lang="zh-CN" altLang="en-US" sz="2800" b="1" dirty="0" smtClean="0"/>
              <a:t>空指针 </a:t>
            </a:r>
            <a:r>
              <a:rPr lang="en-US" altLang="zh-CN" sz="2800" b="1" dirty="0" smtClean="0"/>
              <a:t>(NULL Pointer):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空指针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是一种特殊的指针数据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rgbClr val="0000FF"/>
                </a:solidFill>
              </a:rPr>
              <a:t>不指向任何对象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表示</a:t>
            </a:r>
            <a:r>
              <a:rPr lang="zh-CN" altLang="en-US" dirty="0" smtClean="0">
                <a:solidFill>
                  <a:srgbClr val="0000FF"/>
                </a:solidFill>
              </a:rPr>
              <a:t>空地址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</a:p>
          <a:p>
            <a:pPr>
              <a:spcAft>
                <a:spcPts val="1200"/>
              </a:spcAft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rgbClr val="FF0000"/>
                </a:solidFill>
              </a:rPr>
              <a:t>任何类型的指针变量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都可以用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3399"/>
                </a:solidFill>
              </a:rPr>
              <a:t>0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rgbClr val="FF3399"/>
                </a:solidFill>
              </a:rPr>
              <a:t>NULL</a:t>
            </a:r>
            <a:r>
              <a:rPr lang="en-US" altLang="zh-CN" dirty="0" smtClean="0"/>
              <a:t> (</a:t>
            </a:r>
            <a:r>
              <a:rPr lang="zh-CN" altLang="en-US" b="1" dirty="0" smtClean="0"/>
              <a:t>宏</a:t>
            </a:r>
            <a:r>
              <a:rPr lang="en-US" altLang="zh-CN" dirty="0" smtClean="0"/>
              <a:t>: </a:t>
            </a:r>
            <a:r>
              <a:rPr lang="zh-CN" altLang="en-US" dirty="0" smtClean="0"/>
              <a:t>被定义为 </a:t>
            </a:r>
            <a:r>
              <a:rPr lang="en-US" altLang="zh-CN" b="1" dirty="0">
                <a:solidFill>
                  <a:srgbClr val="FF3399"/>
                </a:solidFill>
              </a:rPr>
              <a:t>0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 </a:t>
            </a:r>
            <a:r>
              <a:rPr lang="en-US" altLang="zh-CN" b="1" dirty="0" err="1" smtClean="0">
                <a:solidFill>
                  <a:srgbClr val="FF3399"/>
                </a:solidFill>
              </a:rPr>
              <a:t>nullptr</a:t>
            </a:r>
            <a:r>
              <a:rPr lang="en-US" altLang="zh-CN" dirty="0" smtClean="0"/>
              <a:t> (</a:t>
            </a:r>
            <a:r>
              <a:rPr lang="zh-CN" altLang="en-US" dirty="0" smtClean="0"/>
              <a:t>字面量常量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进行赋值或初始化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从而得到一个 </a:t>
            </a:r>
            <a:r>
              <a:rPr lang="zh-CN" altLang="en-US" dirty="0" smtClean="0">
                <a:solidFill>
                  <a:srgbClr val="FF0000"/>
                </a:solidFill>
              </a:rPr>
              <a:t>空指针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iptr</a:t>
            </a:r>
            <a:r>
              <a:rPr lang="en-US" altLang="zh-CN" dirty="0" smtClean="0"/>
              <a:t> = </a:t>
            </a:r>
            <a:r>
              <a:rPr lang="en-US" altLang="zh-CN" b="1" dirty="0" smtClean="0">
                <a:solidFill>
                  <a:srgbClr val="FF3399"/>
                </a:solidFill>
              </a:rPr>
              <a:t>0</a:t>
            </a:r>
            <a:r>
              <a:rPr lang="en-US" altLang="zh-CN" dirty="0" smtClean="0"/>
              <a:t>;              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0000FF"/>
                </a:solidFill>
              </a:rPr>
              <a:t> int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iptr</a:t>
            </a:r>
            <a:r>
              <a:rPr lang="en-US" altLang="zh-CN" dirty="0" smtClean="0"/>
              <a:t> = </a:t>
            </a:r>
            <a:r>
              <a:rPr lang="en-US" altLang="zh-CN" b="1" dirty="0" err="1">
                <a:solidFill>
                  <a:srgbClr val="FF3399"/>
                </a:solidFill>
              </a:rPr>
              <a:t>nullptr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cptr</a:t>
            </a:r>
            <a:r>
              <a:rPr lang="en-US" altLang="zh-CN" dirty="0" smtClean="0"/>
              <a:t> = </a:t>
            </a:r>
            <a:r>
              <a:rPr lang="en-US" altLang="zh-CN" b="1" dirty="0" smtClean="0">
                <a:solidFill>
                  <a:srgbClr val="FF3399"/>
                </a:solidFill>
              </a:rPr>
              <a:t>0</a:t>
            </a:r>
            <a:r>
              <a:rPr lang="en-US" altLang="zh-CN" dirty="0" smtClean="0"/>
              <a:t>;          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cptr</a:t>
            </a:r>
            <a:r>
              <a:rPr lang="en-US" altLang="zh-CN" dirty="0" smtClean="0"/>
              <a:t> = </a:t>
            </a:r>
            <a:r>
              <a:rPr lang="en-US" altLang="zh-CN" b="1" dirty="0" err="1">
                <a:solidFill>
                  <a:srgbClr val="FF3399"/>
                </a:solidFill>
              </a:rPr>
              <a:t>nullptr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dptr</a:t>
            </a:r>
            <a:r>
              <a:rPr lang="en-US" altLang="zh-CN" dirty="0" smtClean="0"/>
              <a:t> = </a:t>
            </a:r>
            <a:r>
              <a:rPr lang="en-US" altLang="zh-CN" b="1" dirty="0" smtClean="0">
                <a:solidFill>
                  <a:srgbClr val="FF3399"/>
                </a:solidFill>
              </a:rPr>
              <a:t>0</a:t>
            </a:r>
            <a:r>
              <a:rPr lang="en-US" altLang="zh-CN" dirty="0" smtClean="0"/>
              <a:t>;      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dptr</a:t>
            </a:r>
            <a:r>
              <a:rPr lang="en-US" altLang="zh-CN" dirty="0" smtClean="0"/>
              <a:t> = </a:t>
            </a:r>
            <a:r>
              <a:rPr lang="en-US" altLang="zh-CN" b="1" dirty="0" err="1">
                <a:solidFill>
                  <a:srgbClr val="FF3399"/>
                </a:solidFill>
              </a:rPr>
              <a:t>nullptr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float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fptr</a:t>
            </a:r>
            <a:r>
              <a:rPr lang="en-US" altLang="zh-CN" dirty="0" smtClean="0"/>
              <a:t> = </a:t>
            </a:r>
            <a:r>
              <a:rPr lang="en-US" altLang="zh-CN" b="1" dirty="0" smtClean="0">
                <a:solidFill>
                  <a:srgbClr val="FF3399"/>
                </a:solidFill>
              </a:rPr>
              <a:t>0</a:t>
            </a:r>
            <a:r>
              <a:rPr lang="en-US" altLang="zh-CN" dirty="0" smtClean="0"/>
              <a:t>;           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0000FF"/>
                </a:solidFill>
              </a:rPr>
              <a:t> float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fptr</a:t>
            </a:r>
            <a:r>
              <a:rPr lang="en-US" altLang="zh-CN" dirty="0" smtClean="0"/>
              <a:t> = </a:t>
            </a:r>
            <a:r>
              <a:rPr lang="en-US" altLang="zh-CN" b="1" dirty="0" err="1">
                <a:solidFill>
                  <a:srgbClr val="FF3399"/>
                </a:solidFill>
              </a:rPr>
              <a:t>nullptr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指针</a:t>
            </a:r>
          </a:p>
        </p:txBody>
      </p:sp>
    </p:spTree>
    <p:extLst>
      <p:ext uri="{BB962C8B-B14F-4D97-AF65-F5344CB8AC3E}">
        <p14:creationId xmlns:p14="http://schemas.microsoft.com/office/powerpoint/2010/main" val="286632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void </a:t>
            </a:r>
            <a:r>
              <a:rPr lang="zh-CN" altLang="en-US" sz="2800" b="1" dirty="0" smtClean="0"/>
              <a:t>指针</a:t>
            </a:r>
            <a:r>
              <a:rPr lang="en-US" altLang="zh-CN" sz="2800" b="1" dirty="0" smtClean="0"/>
              <a:t>:</a:t>
            </a:r>
          </a:p>
          <a:p>
            <a:pPr indent="628650">
              <a:spcAft>
                <a:spcPts val="6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;</a:t>
            </a:r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void </a:t>
            </a:r>
            <a:r>
              <a:rPr lang="zh-CN" altLang="en-US" dirty="0" smtClean="0">
                <a:solidFill>
                  <a:srgbClr val="FF0000"/>
                </a:solidFill>
              </a:rPr>
              <a:t>指针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是空类型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) </a:t>
            </a:r>
            <a:r>
              <a:rPr lang="zh-CN" altLang="en-US" dirty="0" smtClean="0"/>
              <a:t>指针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也是 </a:t>
            </a:r>
            <a:r>
              <a:rPr lang="zh-CN" altLang="en-US" dirty="0" smtClean="0">
                <a:solidFill>
                  <a:srgbClr val="0000FF"/>
                </a:solidFill>
              </a:rPr>
              <a:t>万能指针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任何类型的指针都可以强制转换成 </a:t>
            </a:r>
            <a:r>
              <a:rPr lang="en-US" altLang="zh-CN" dirty="0" smtClean="0">
                <a:solidFill>
                  <a:srgbClr val="FF0000"/>
                </a:solidFill>
              </a:rPr>
              <a:t>void </a:t>
            </a:r>
            <a:r>
              <a:rPr lang="zh-CN" altLang="en-US" dirty="0" smtClean="0">
                <a:solidFill>
                  <a:srgbClr val="FF0000"/>
                </a:solidFill>
              </a:rPr>
              <a:t>指针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void </a:t>
            </a:r>
            <a:r>
              <a:rPr lang="zh-CN" altLang="en-US" dirty="0" smtClean="0">
                <a:solidFill>
                  <a:srgbClr val="FF0000"/>
                </a:solidFill>
              </a:rPr>
              <a:t>指针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可以强制转换成任何类型的指针 </a:t>
            </a:r>
            <a:r>
              <a:rPr lang="en-US" altLang="zh-CN" dirty="0" smtClean="0"/>
              <a:t>(</a:t>
            </a:r>
            <a:r>
              <a:rPr lang="zh-CN" altLang="en-US" dirty="0" smtClean="0"/>
              <a:t>转换要有意义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a = 10;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定义了一个 </a:t>
            </a:r>
            <a:r>
              <a:rPr lang="en-US" altLang="zh-CN" dirty="0" smtClean="0">
                <a:solidFill>
                  <a:srgbClr val="00B050"/>
                </a:solidFill>
              </a:rPr>
              <a:t>int </a:t>
            </a:r>
            <a:r>
              <a:rPr lang="zh-CN" altLang="en-US" dirty="0" smtClean="0">
                <a:solidFill>
                  <a:srgbClr val="00B050"/>
                </a:solidFill>
              </a:rPr>
              <a:t>类型变量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iptr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a;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定义了一个 </a:t>
            </a:r>
            <a:r>
              <a:rPr lang="en-US" altLang="zh-CN" dirty="0" smtClean="0">
                <a:solidFill>
                  <a:srgbClr val="00B050"/>
                </a:solidFill>
              </a:rPr>
              <a:t>int </a:t>
            </a:r>
            <a:r>
              <a:rPr lang="zh-CN" altLang="en-US" dirty="0" smtClean="0">
                <a:solidFill>
                  <a:srgbClr val="00B050"/>
                </a:solidFill>
              </a:rPr>
              <a:t>类型指针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vptr</a:t>
            </a:r>
            <a:r>
              <a:rPr lang="en-US" altLang="zh-CN" dirty="0" smtClean="0"/>
              <a:t> = (</a:t>
            </a: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iptr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将 </a:t>
            </a:r>
            <a:r>
              <a:rPr lang="en-US" altLang="zh-CN" dirty="0" smtClean="0">
                <a:solidFill>
                  <a:srgbClr val="00B050"/>
                </a:solidFill>
              </a:rPr>
              <a:t>int </a:t>
            </a:r>
            <a:r>
              <a:rPr lang="zh-CN" altLang="en-US" dirty="0" smtClean="0">
                <a:solidFill>
                  <a:srgbClr val="00B050"/>
                </a:solidFill>
              </a:rPr>
              <a:t>指针转换成</a:t>
            </a:r>
            <a:r>
              <a:rPr lang="en-US" altLang="zh-CN" dirty="0" smtClean="0">
                <a:solidFill>
                  <a:srgbClr val="00B050"/>
                </a:solidFill>
              </a:rPr>
              <a:t> void </a:t>
            </a:r>
            <a:r>
              <a:rPr lang="zh-CN" altLang="en-US" dirty="0" smtClean="0">
                <a:solidFill>
                  <a:srgbClr val="00B050"/>
                </a:solidFill>
              </a:rPr>
              <a:t>指针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dptr</a:t>
            </a:r>
            <a:r>
              <a:rPr lang="en-US" altLang="zh-CN" dirty="0" smtClean="0"/>
              <a:t> = (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vptr</a:t>
            </a:r>
            <a:r>
              <a:rPr lang="en-US" altLang="zh-CN" dirty="0" smtClean="0"/>
              <a:t>;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将 </a:t>
            </a:r>
            <a:r>
              <a:rPr lang="en-US" altLang="zh-CN" dirty="0" smtClean="0">
                <a:solidFill>
                  <a:srgbClr val="00B050"/>
                </a:solidFill>
              </a:rPr>
              <a:t>void </a:t>
            </a:r>
            <a:r>
              <a:rPr lang="zh-CN" altLang="en-US" dirty="0" smtClean="0">
                <a:solidFill>
                  <a:srgbClr val="00B050"/>
                </a:solidFill>
              </a:rPr>
              <a:t>指针转换成</a:t>
            </a:r>
            <a:r>
              <a:rPr lang="en-US" altLang="zh-CN" dirty="0" smtClean="0">
                <a:solidFill>
                  <a:srgbClr val="00B050"/>
                </a:solidFill>
              </a:rPr>
              <a:t> int </a:t>
            </a:r>
            <a:r>
              <a:rPr lang="zh-CN" altLang="en-US" dirty="0" smtClean="0">
                <a:solidFill>
                  <a:srgbClr val="00B050"/>
                </a:solidFill>
              </a:rPr>
              <a:t>指针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指针</a:t>
            </a:r>
          </a:p>
        </p:txBody>
      </p:sp>
    </p:spTree>
    <p:extLst>
      <p:ext uri="{BB962C8B-B14F-4D97-AF65-F5344CB8AC3E}">
        <p14:creationId xmlns:p14="http://schemas.microsoft.com/office/powerpoint/2010/main" val="427621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指针间接引用</a:t>
            </a:r>
            <a:endParaRPr lang="en-US" altLang="zh-CN" sz="2800" b="1" dirty="0" smtClean="0"/>
          </a:p>
          <a:p>
            <a:r>
              <a:rPr lang="zh-CN" altLang="en-US" dirty="0" smtClean="0"/>
              <a:t>通过 </a:t>
            </a:r>
            <a:r>
              <a:rPr lang="zh-CN" altLang="en-US" b="1" dirty="0" smtClean="0">
                <a:solidFill>
                  <a:srgbClr val="FF0000"/>
                </a:solidFill>
              </a:rPr>
              <a:t>间接引用指针变量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可以获得由该 </a:t>
            </a:r>
            <a:r>
              <a:rPr lang="zh-CN" altLang="en-US" b="1" dirty="0" smtClean="0">
                <a:solidFill>
                  <a:srgbClr val="0000FF"/>
                </a:solidFill>
              </a:rPr>
              <a:t>指针变量所指向的对象</a:t>
            </a:r>
            <a:r>
              <a:rPr lang="zh-CN" altLang="en-US" b="1" dirty="0">
                <a:solidFill>
                  <a:srgbClr val="0000FF"/>
                </a:solidFill>
              </a:rPr>
              <a:t>的</a:t>
            </a:r>
            <a:r>
              <a:rPr lang="zh-CN" altLang="en-US" b="1" dirty="0" smtClean="0">
                <a:solidFill>
                  <a:srgbClr val="0000FF"/>
                </a:solidFill>
              </a:rPr>
              <a:t>内容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从而实现对</a:t>
            </a:r>
            <a:r>
              <a:rPr lang="zh-CN" altLang="en-US" dirty="0"/>
              <a:t>指针所</a:t>
            </a:r>
            <a:r>
              <a:rPr lang="zh-CN" altLang="en-US" dirty="0" smtClean="0"/>
              <a:t>指向对象的间接操作。</a:t>
            </a:r>
            <a:r>
              <a:rPr lang="zh-CN" altLang="en-US" b="1" dirty="0" smtClean="0">
                <a:solidFill>
                  <a:srgbClr val="FF0000"/>
                </a:solidFill>
              </a:rPr>
              <a:t>注意</a:t>
            </a:r>
            <a:r>
              <a:rPr lang="en-US" altLang="zh-CN" dirty="0" smtClean="0"/>
              <a:t>: </a:t>
            </a:r>
            <a:r>
              <a:rPr lang="zh-CN" altLang="en-US" dirty="0" smtClean="0"/>
              <a:t>指针变量在间接引用之前</a:t>
            </a:r>
            <a:r>
              <a:rPr lang="en-US" altLang="zh-CN" dirty="0" smtClean="0"/>
              <a:t>, </a:t>
            </a:r>
            <a:r>
              <a:rPr lang="zh-CN" altLang="en-US" dirty="0" smtClean="0"/>
              <a:t>必须进行 </a:t>
            </a:r>
            <a:r>
              <a:rPr lang="zh-CN" altLang="en-US" b="1" dirty="0" smtClean="0">
                <a:solidFill>
                  <a:srgbClr val="0000FF"/>
                </a:solidFill>
              </a:rPr>
              <a:t>初始化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 </a:t>
            </a:r>
            <a:r>
              <a:rPr lang="zh-CN" altLang="en-US" b="1" dirty="0" smtClean="0">
                <a:solidFill>
                  <a:srgbClr val="0000FF"/>
                </a:solidFill>
              </a:rPr>
              <a:t>赋值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格式</a:t>
            </a:r>
            <a:r>
              <a:rPr lang="en-US" altLang="zh-CN" b="1" dirty="0" smtClean="0"/>
              <a:t>: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pointer</a:t>
            </a:r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 </a:t>
            </a:r>
            <a:r>
              <a:rPr lang="zh-CN" altLang="en-US" b="1" dirty="0" smtClean="0">
                <a:solidFill>
                  <a:srgbClr val="0000FF"/>
                </a:solidFill>
              </a:rPr>
              <a:t>间接引用运算符</a:t>
            </a:r>
            <a:r>
              <a:rPr lang="en-US" altLang="zh-CN" dirty="0" smtClean="0"/>
              <a:t> (</a:t>
            </a:r>
            <a:r>
              <a:rPr lang="zh-CN" altLang="en-US" dirty="0" smtClean="0">
                <a:solidFill>
                  <a:srgbClr val="0000FF"/>
                </a:solidFill>
              </a:rPr>
              <a:t>目标访问运算符</a:t>
            </a:r>
            <a:r>
              <a:rPr lang="en-US" altLang="zh-CN" dirty="0" smtClean="0"/>
              <a:t>), </a:t>
            </a:r>
            <a:r>
              <a:rPr lang="zh-CN" altLang="en-US" dirty="0" smtClean="0"/>
              <a:t>用于指针变量的间接引用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指针变量所指向的对象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 = 10, b;</a:t>
            </a:r>
          </a:p>
          <a:p>
            <a:pPr indent="892800"/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a;    </a:t>
            </a:r>
          </a:p>
          <a:p>
            <a:pPr indent="892800"/>
            <a:r>
              <a:rPr lang="en-US" altLang="zh-CN" dirty="0" smtClean="0"/>
              <a:t>b =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间接引用</a:t>
            </a:r>
            <a:r>
              <a:rPr lang="en-US" altLang="zh-CN" dirty="0" smtClean="0">
                <a:solidFill>
                  <a:srgbClr val="00B050"/>
                </a:solidFill>
              </a:rPr>
              <a:t>, b = a;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</a:t>
            </a:r>
            <a:r>
              <a:rPr lang="zh-CN" altLang="en-US" dirty="0" smtClean="0"/>
              <a:t>为指针变量 </a:t>
            </a:r>
            <a:r>
              <a:rPr lang="en-US" altLang="zh-CN" dirty="0" smtClean="0"/>
              <a:t>p </a:t>
            </a:r>
            <a:r>
              <a:rPr lang="zh-CN" altLang="en-US" dirty="0" smtClean="0"/>
              <a:t>所指向的对象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</a:t>
            </a:r>
            <a:r>
              <a:rPr lang="zh-CN" altLang="en-US" dirty="0" smtClean="0"/>
              <a:t>等价于 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指针的运算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08304" y="4994012"/>
            <a:ext cx="1512168" cy="43204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6016" y="4994012"/>
            <a:ext cx="1512168" cy="43204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0xFA01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箭头连接符 5"/>
          <p:cNvCxnSpPr>
            <a:stCxn id="5" idx="3"/>
            <a:endCxn id="4" idx="1"/>
          </p:cNvCxnSpPr>
          <p:nvPr/>
        </p:nvCxnSpPr>
        <p:spPr>
          <a:xfrm>
            <a:off x="6228184" y="5210036"/>
            <a:ext cx="1080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880920" y="4470792"/>
            <a:ext cx="36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88632" y="4470792"/>
            <a:ext cx="36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</a:t>
            </a:r>
            <a:endParaRPr lang="zh-CN" altLang="en-US" sz="2800" b="1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0920" y="5426060"/>
            <a:ext cx="579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*p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44208" y="4694818"/>
            <a:ext cx="992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0xFA01</a:t>
            </a:r>
          </a:p>
        </p:txBody>
      </p:sp>
    </p:spTree>
    <p:extLst>
      <p:ext uri="{BB962C8B-B14F-4D97-AF65-F5344CB8AC3E}">
        <p14:creationId xmlns:p14="http://schemas.microsoft.com/office/powerpoint/2010/main" val="25197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一个指针变量在进行间接引用之前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FF0000"/>
                </a:solidFill>
              </a:rPr>
              <a:t>必须已经指向一个特定的对象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通过指针变量或变量的地址进行初始化或赋值</a:t>
            </a:r>
            <a:r>
              <a:rPr lang="en-US" altLang="zh-CN" dirty="0" smtClean="0"/>
              <a:t>)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 = 10, b;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a, 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q;</a:t>
            </a:r>
          </a:p>
          <a:p>
            <a:r>
              <a:rPr lang="en-US" altLang="zh-CN" dirty="0" smtClean="0"/>
              <a:t>b =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+ 2;     </a:t>
            </a:r>
            <a:r>
              <a:rPr lang="en-US" altLang="zh-CN" dirty="0" smtClean="0">
                <a:solidFill>
                  <a:srgbClr val="00B050"/>
                </a:solidFill>
              </a:rPr>
              <a:t>// ok, p </a:t>
            </a:r>
            <a:r>
              <a:rPr lang="zh-CN" altLang="en-US" dirty="0" smtClean="0">
                <a:solidFill>
                  <a:srgbClr val="00B050"/>
                </a:solidFill>
              </a:rPr>
              <a:t>指向 </a:t>
            </a:r>
            <a:r>
              <a:rPr lang="en-US" altLang="zh-CN" dirty="0" smtClean="0">
                <a:solidFill>
                  <a:srgbClr val="00B050"/>
                </a:solidFill>
              </a:rPr>
              <a:t>a. *p </a:t>
            </a:r>
            <a:r>
              <a:rPr lang="zh-CN" altLang="en-US" dirty="0" smtClean="0">
                <a:solidFill>
                  <a:srgbClr val="00B050"/>
                </a:solidFill>
              </a:rPr>
              <a:t>等价于 </a:t>
            </a:r>
            <a:r>
              <a:rPr lang="en-US" altLang="zh-CN" dirty="0" smtClean="0">
                <a:solidFill>
                  <a:srgbClr val="00B050"/>
                </a:solidFill>
              </a:rPr>
              <a:t>a</a:t>
            </a:r>
          </a:p>
          <a:p>
            <a:r>
              <a:rPr lang="en-US" altLang="zh-CN" dirty="0" smtClean="0"/>
              <a:t>b =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q;           </a:t>
            </a:r>
            <a:r>
              <a:rPr lang="en-US" altLang="zh-CN" dirty="0" smtClean="0">
                <a:solidFill>
                  <a:srgbClr val="00B050"/>
                </a:solidFill>
              </a:rPr>
              <a:t>// error, q </a:t>
            </a:r>
            <a:r>
              <a:rPr lang="zh-CN" altLang="en-US" dirty="0" smtClean="0">
                <a:solidFill>
                  <a:srgbClr val="00B050"/>
                </a:solidFill>
              </a:rPr>
              <a:t>未指向任何对象</a:t>
            </a:r>
            <a:r>
              <a:rPr lang="en-US" altLang="zh-CN" dirty="0" smtClean="0">
                <a:solidFill>
                  <a:srgbClr val="00B050"/>
                </a:solidFill>
              </a:rPr>
              <a:t>. *q???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指针的运算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4797151"/>
            <a:ext cx="8208912" cy="17147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&amp;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(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取地址运算符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获取某个对象的地址。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(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间接引用运算符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访问指针所指向的对象。只能作用于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指针或地址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上。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2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b="1" dirty="0" smtClean="0">
                <a:solidFill>
                  <a:srgbClr val="FF0000"/>
                </a:solidFill>
              </a:rPr>
              <a:t>间接引用运算符 </a:t>
            </a:r>
            <a:r>
              <a:rPr lang="zh-CN" altLang="en-US" dirty="0" smtClean="0"/>
              <a:t>返回的是指针所指向对象的 </a:t>
            </a:r>
            <a:r>
              <a:rPr lang="zh-CN" altLang="en-US" b="1" dirty="0" smtClean="0">
                <a:solidFill>
                  <a:srgbClr val="0000FF"/>
                </a:solidFill>
              </a:rPr>
              <a:t>左值 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lvalue</a:t>
            </a:r>
            <a:r>
              <a:rPr lang="en-US" altLang="zh-CN" dirty="0" smtClean="0"/>
              <a:t>), </a:t>
            </a:r>
            <a:r>
              <a:rPr lang="zh-CN" altLang="en-US" dirty="0" smtClean="0"/>
              <a:t>因此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可以通过指针的间接引用来修改指针所指向的对象的值。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>
              <a:spcBef>
                <a:spcPts val="276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a;</a:t>
            </a:r>
          </a:p>
          <a:p>
            <a:pPr>
              <a:spcBef>
                <a:spcPts val="276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a;    </a:t>
            </a:r>
            <a:r>
              <a:rPr lang="en-US" altLang="zh-CN" dirty="0" smtClean="0">
                <a:solidFill>
                  <a:srgbClr val="00B050"/>
                </a:solidFill>
              </a:rPr>
              <a:t>// p </a:t>
            </a:r>
            <a:r>
              <a:rPr lang="zh-CN" altLang="en-US" dirty="0" smtClean="0">
                <a:solidFill>
                  <a:srgbClr val="00B050"/>
                </a:solidFill>
              </a:rPr>
              <a:t>指向 </a:t>
            </a:r>
            <a:r>
              <a:rPr lang="en-US" altLang="zh-CN" dirty="0" smtClean="0">
                <a:solidFill>
                  <a:srgbClr val="00B050"/>
                </a:solidFill>
              </a:rPr>
              <a:t>a</a:t>
            </a:r>
          </a:p>
          <a:p>
            <a:pPr>
              <a:spcBef>
                <a:spcPts val="276"/>
              </a:spcBef>
            </a:pP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20;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等价于 </a:t>
            </a:r>
            <a:r>
              <a:rPr lang="en-US" altLang="zh-CN" dirty="0" smtClean="0">
                <a:solidFill>
                  <a:srgbClr val="00B050"/>
                </a:solidFill>
              </a:rPr>
              <a:t>a = 20;</a:t>
            </a:r>
          </a:p>
          <a:p>
            <a:pPr>
              <a:spcBef>
                <a:spcPts val="276"/>
              </a:spcBef>
            </a:pPr>
            <a:r>
              <a:rPr lang="en-US" altLang="zh-CN" dirty="0" err="1" smtClean="0"/>
              <a:t>cin</a:t>
            </a:r>
            <a:r>
              <a:rPr lang="en-US" altLang="zh-CN" dirty="0" smtClean="0"/>
              <a:t>&gt;&gt;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p;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等价于 </a:t>
            </a:r>
            <a:r>
              <a:rPr lang="en-US" altLang="zh-CN" dirty="0" err="1" smtClean="0">
                <a:solidFill>
                  <a:srgbClr val="00B050"/>
                </a:solidFill>
              </a:rPr>
              <a:t>cin</a:t>
            </a:r>
            <a:r>
              <a:rPr lang="en-US" altLang="zh-CN" dirty="0" smtClean="0">
                <a:solidFill>
                  <a:srgbClr val="00B050"/>
                </a:solidFill>
              </a:rPr>
              <a:t>&gt;&gt;a;</a:t>
            </a:r>
          </a:p>
          <a:p>
            <a:pPr>
              <a:spcBef>
                <a:spcPts val="276"/>
              </a:spcBef>
            </a:pP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+2;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等价于 </a:t>
            </a:r>
            <a:r>
              <a:rPr lang="en-US" altLang="zh-CN" dirty="0" smtClean="0">
                <a:solidFill>
                  <a:srgbClr val="00B050"/>
                </a:solidFill>
              </a:rPr>
              <a:t>a = a + 2;</a:t>
            </a:r>
          </a:p>
          <a:p>
            <a:pPr>
              <a:spcBef>
                <a:spcPts val="276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p;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等价于 </a:t>
            </a:r>
            <a:r>
              <a:rPr lang="en-US" altLang="zh-CN" dirty="0" err="1" smtClean="0">
                <a:solidFill>
                  <a:srgbClr val="00B050"/>
                </a:solidFill>
              </a:rPr>
              <a:t>cout</a:t>
            </a:r>
            <a:r>
              <a:rPr lang="en-US" altLang="zh-CN" dirty="0" smtClean="0">
                <a:solidFill>
                  <a:srgbClr val="00B050"/>
                </a:solidFill>
              </a:rPr>
              <a:t>&lt;&lt;a;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指针的运算</a:t>
            </a:r>
          </a:p>
        </p:txBody>
      </p:sp>
      <p:sp>
        <p:nvSpPr>
          <p:cNvPr id="5" name="矩形 4"/>
          <p:cNvSpPr/>
          <p:nvPr/>
        </p:nvSpPr>
        <p:spPr>
          <a:xfrm>
            <a:off x="7452320" y="2924944"/>
            <a:ext cx="1512168" cy="43204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4860032" y="2924944"/>
            <a:ext cx="1512168" cy="43204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0xFA01</a:t>
            </a:r>
            <a:endParaRPr lang="en-US" altLang="zh-CN" sz="2800" b="1" dirty="0"/>
          </a:p>
        </p:txBody>
      </p:sp>
      <p:cxnSp>
        <p:nvCxnSpPr>
          <p:cNvPr id="7" name="直接箭头连接符 6"/>
          <p:cNvCxnSpPr>
            <a:stCxn id="6" idx="3"/>
            <a:endCxn id="5" idx="1"/>
          </p:cNvCxnSpPr>
          <p:nvPr/>
        </p:nvCxnSpPr>
        <p:spPr>
          <a:xfrm>
            <a:off x="6372200" y="3140968"/>
            <a:ext cx="1080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024936" y="2401724"/>
            <a:ext cx="36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32648" y="2401724"/>
            <a:ext cx="36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</a:t>
            </a:r>
            <a:endParaRPr lang="zh-CN" altLang="en-US" sz="2800" b="1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24936" y="3356992"/>
            <a:ext cx="579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*p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9148" y="3356992"/>
            <a:ext cx="74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&amp;a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3692" y="2632903"/>
            <a:ext cx="992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0xFA01</a:t>
            </a:r>
          </a:p>
        </p:txBody>
      </p:sp>
      <p:sp>
        <p:nvSpPr>
          <p:cNvPr id="13" name="矩形 12"/>
          <p:cNvSpPr/>
          <p:nvPr/>
        </p:nvSpPr>
        <p:spPr>
          <a:xfrm>
            <a:off x="7942757" y="2906617"/>
            <a:ext cx="527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altLang="zh-CN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5877272"/>
            <a:ext cx="8784976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指针间接引用产生一个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左值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因此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它可以出现在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的两边。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071450" y="5104460"/>
            <a:ext cx="1892559" cy="635715"/>
            <a:chOff x="6534472" y="5759475"/>
            <a:chExt cx="2286000" cy="752475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Ch07_02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67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 smtClean="0"/>
              <a:t>一个指针变量通过存储一个特定类型对象的 </a:t>
            </a:r>
            <a:r>
              <a:rPr lang="zh-CN" altLang="en-US" b="1" dirty="0" smtClean="0">
                <a:solidFill>
                  <a:srgbClr val="FF0000"/>
                </a:solidFill>
              </a:rPr>
              <a:t>地址</a:t>
            </a:r>
            <a:r>
              <a:rPr lang="zh-CN" altLang="en-US" dirty="0" smtClean="0"/>
              <a:t> 来指向该对象。因此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我们可以通过 </a:t>
            </a:r>
            <a:r>
              <a:rPr lang="zh-CN" altLang="en-US" b="1" dirty="0" smtClean="0">
                <a:solidFill>
                  <a:srgbClr val="FF0000"/>
                </a:solidFill>
              </a:rPr>
              <a:t>修改指针变量的值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赋以一个新地址</a:t>
            </a:r>
            <a:r>
              <a:rPr lang="en-US" altLang="zh-CN" dirty="0" smtClean="0"/>
              <a:t>) </a:t>
            </a:r>
            <a:r>
              <a:rPr lang="zh-CN" altLang="en-US" dirty="0" smtClean="0"/>
              <a:t>使其 </a:t>
            </a:r>
            <a:r>
              <a:rPr lang="zh-CN" altLang="en-US" b="1" dirty="0" smtClean="0">
                <a:solidFill>
                  <a:srgbClr val="0000FF"/>
                </a:solidFill>
              </a:rPr>
              <a:t>指向另外一个对象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a = 10, b;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a;         </a:t>
            </a:r>
            <a:r>
              <a:rPr lang="en-US" altLang="zh-CN" dirty="0" smtClean="0">
                <a:solidFill>
                  <a:srgbClr val="00B050"/>
                </a:solidFill>
              </a:rPr>
              <a:t>// p </a:t>
            </a:r>
            <a:r>
              <a:rPr lang="zh-CN" altLang="en-US" dirty="0" smtClean="0">
                <a:solidFill>
                  <a:srgbClr val="00B050"/>
                </a:solidFill>
              </a:rPr>
              <a:t>指向 </a:t>
            </a:r>
            <a:r>
              <a:rPr lang="en-US" altLang="zh-CN" dirty="0" smtClean="0">
                <a:solidFill>
                  <a:srgbClr val="00B050"/>
                </a:solidFill>
              </a:rPr>
              <a:t>a</a:t>
            </a:r>
          </a:p>
          <a:p>
            <a:r>
              <a:rPr lang="en-US" altLang="zh-CN" dirty="0" smtClean="0"/>
              <a:t>b =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+ 2;          </a:t>
            </a:r>
            <a:r>
              <a:rPr lang="en-US" altLang="zh-CN" dirty="0" smtClean="0">
                <a:solidFill>
                  <a:srgbClr val="00B050"/>
                </a:solidFill>
              </a:rPr>
              <a:t>// *p </a:t>
            </a:r>
            <a:r>
              <a:rPr lang="zh-CN" altLang="en-US" dirty="0" smtClean="0">
                <a:solidFill>
                  <a:srgbClr val="00B050"/>
                </a:solidFill>
              </a:rPr>
              <a:t>等价于 </a:t>
            </a:r>
            <a:r>
              <a:rPr lang="en-US" altLang="zh-CN" dirty="0" smtClean="0">
                <a:solidFill>
                  <a:srgbClr val="00B050"/>
                </a:solidFill>
              </a:rPr>
              <a:t>a</a:t>
            </a:r>
          </a:p>
          <a:p>
            <a:r>
              <a:rPr lang="en-US" altLang="zh-CN" dirty="0" smtClean="0"/>
              <a:t>p = 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b;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p </a:t>
            </a:r>
            <a:r>
              <a:rPr lang="zh-CN" altLang="en-US" dirty="0" smtClean="0">
                <a:solidFill>
                  <a:srgbClr val="00B050"/>
                </a:solidFill>
              </a:rPr>
              <a:t>指向 </a:t>
            </a:r>
            <a:r>
              <a:rPr lang="en-US" altLang="zh-CN" dirty="0" smtClean="0">
                <a:solidFill>
                  <a:srgbClr val="00B050"/>
                </a:solidFill>
              </a:rPr>
              <a:t>b (</a:t>
            </a:r>
            <a:r>
              <a:rPr lang="zh-CN" altLang="en-US" dirty="0" smtClean="0">
                <a:solidFill>
                  <a:srgbClr val="00B050"/>
                </a:solidFill>
              </a:rPr>
              <a:t>修改指针变量的值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a – 1;          </a:t>
            </a:r>
            <a:r>
              <a:rPr lang="en-US" altLang="zh-CN" dirty="0" smtClean="0">
                <a:solidFill>
                  <a:srgbClr val="00B050"/>
                </a:solidFill>
              </a:rPr>
              <a:t>// *p </a:t>
            </a:r>
            <a:r>
              <a:rPr lang="zh-CN" altLang="en-US" dirty="0" smtClean="0">
                <a:solidFill>
                  <a:srgbClr val="00B050"/>
                </a:solidFill>
              </a:rPr>
              <a:t>等价于 </a:t>
            </a:r>
            <a:r>
              <a:rPr lang="en-US" altLang="zh-CN" dirty="0" smtClean="0">
                <a:solidFill>
                  <a:srgbClr val="00B050"/>
                </a:solidFill>
              </a:rPr>
              <a:t>b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指针的运算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143937" y="5961637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Ch07_03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32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 smtClean="0"/>
              <a:t>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利用指针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计算两个整数的乘积。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300" dirty="0" smtClean="0"/>
              <a:t>&lt;</a:t>
            </a:r>
            <a:r>
              <a:rPr lang="en-US" altLang="zh-CN" sz="2300" dirty="0" err="1" smtClean="0"/>
              <a:t>iostream</a:t>
            </a:r>
            <a:r>
              <a:rPr lang="en-US" altLang="zh-CN" sz="23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3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3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0000FF"/>
                </a:solidFill>
              </a:rPr>
              <a:t>int </a:t>
            </a:r>
            <a:r>
              <a:rPr lang="en-US" altLang="zh-CN" sz="2300" dirty="0" smtClean="0"/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0000FF"/>
                </a:solidFill>
              </a:rPr>
              <a:t>int</a:t>
            </a:r>
            <a:r>
              <a:rPr lang="en-US" altLang="zh-CN" sz="2300" dirty="0" smtClean="0"/>
              <a:t> a, b, product;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0000FF"/>
                </a:solidFill>
              </a:rPr>
              <a:t>int</a:t>
            </a:r>
            <a:r>
              <a:rPr lang="en-US" altLang="zh-CN" sz="2300" dirty="0" smtClean="0"/>
              <a:t> </a:t>
            </a:r>
            <a:r>
              <a:rPr lang="en-US" altLang="zh-CN" sz="2300" b="1" dirty="0" smtClean="0">
                <a:solidFill>
                  <a:srgbClr val="FF0000"/>
                </a:solidFill>
              </a:rPr>
              <a:t>*</a:t>
            </a:r>
            <a:r>
              <a:rPr lang="en-US" altLang="zh-CN" sz="2300" dirty="0" smtClean="0"/>
              <a:t>p = </a:t>
            </a:r>
            <a:r>
              <a:rPr lang="en-US" altLang="zh-CN" sz="2300" b="1" dirty="0" smtClean="0">
                <a:solidFill>
                  <a:srgbClr val="FF0000"/>
                </a:solidFill>
              </a:rPr>
              <a:t>&amp;</a:t>
            </a:r>
            <a:r>
              <a:rPr lang="en-US" altLang="zh-CN" sz="2300" dirty="0" smtClean="0"/>
              <a:t>a,</a:t>
            </a:r>
            <a:r>
              <a:rPr lang="en-US" altLang="zh-CN" sz="2300" b="1" dirty="0" smtClean="0">
                <a:solidFill>
                  <a:srgbClr val="FF0000"/>
                </a:solidFill>
              </a:rPr>
              <a:t> *</a:t>
            </a:r>
            <a:r>
              <a:rPr lang="en-US" altLang="zh-CN" sz="2300" dirty="0" smtClean="0"/>
              <a:t>q = </a:t>
            </a:r>
            <a:r>
              <a:rPr lang="en-US" altLang="zh-CN" sz="2300" b="1" dirty="0" smtClean="0">
                <a:solidFill>
                  <a:srgbClr val="FF0000"/>
                </a:solidFill>
              </a:rPr>
              <a:t>&amp;</a:t>
            </a:r>
            <a:r>
              <a:rPr lang="en-US" altLang="zh-CN" sz="2300" dirty="0" smtClean="0"/>
              <a:t>b;          </a:t>
            </a:r>
            <a:r>
              <a:rPr lang="en-US" altLang="zh-CN" sz="2300" dirty="0" smtClean="0">
                <a:solidFill>
                  <a:srgbClr val="00B050"/>
                </a:solidFill>
              </a:rPr>
              <a:t>// </a:t>
            </a:r>
            <a:r>
              <a:rPr lang="zh-CN" altLang="en-US" sz="2300" dirty="0" smtClean="0">
                <a:solidFill>
                  <a:srgbClr val="00B050"/>
                </a:solidFill>
              </a:rPr>
              <a:t>初始化指针变量</a:t>
            </a:r>
            <a:endParaRPr lang="en-US" altLang="zh-CN" sz="23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err="1" smtClean="0"/>
              <a:t>cout</a:t>
            </a:r>
            <a:r>
              <a:rPr lang="en-US" altLang="zh-CN" sz="2300" dirty="0" smtClean="0"/>
              <a:t>&lt;&lt;</a:t>
            </a:r>
            <a:r>
              <a:rPr lang="en-US" altLang="zh-CN" sz="2300" dirty="0" smtClean="0">
                <a:solidFill>
                  <a:schemeClr val="accent6">
                    <a:lumMod val="75000"/>
                  </a:schemeClr>
                </a:solidFill>
              </a:rPr>
              <a:t>“Please input two integers: ”</a:t>
            </a:r>
            <a:r>
              <a:rPr lang="en-US" altLang="zh-CN" sz="23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err="1" smtClean="0"/>
              <a:t>cin</a:t>
            </a:r>
            <a:r>
              <a:rPr lang="en-US" altLang="zh-CN" sz="2300" dirty="0" smtClean="0"/>
              <a:t>&gt;&gt;</a:t>
            </a:r>
            <a:r>
              <a:rPr lang="en-US" altLang="zh-CN" sz="2300" b="1" dirty="0" smtClean="0">
                <a:solidFill>
                  <a:srgbClr val="FF0000"/>
                </a:solidFill>
              </a:rPr>
              <a:t>*</a:t>
            </a:r>
            <a:r>
              <a:rPr lang="en-US" altLang="zh-CN" sz="2300" dirty="0" smtClean="0"/>
              <a:t>p&gt;&gt;</a:t>
            </a:r>
            <a:r>
              <a:rPr lang="en-US" altLang="zh-CN" sz="2300" b="1" dirty="0" smtClean="0">
                <a:solidFill>
                  <a:srgbClr val="FF0000"/>
                </a:solidFill>
              </a:rPr>
              <a:t>*</a:t>
            </a:r>
            <a:r>
              <a:rPr lang="en-US" altLang="zh-CN" sz="2300" dirty="0" smtClean="0"/>
              <a:t>q;                     </a:t>
            </a:r>
            <a:r>
              <a:rPr lang="en-US" altLang="zh-CN" sz="2300" dirty="0" smtClean="0">
                <a:solidFill>
                  <a:srgbClr val="00B050"/>
                </a:solidFill>
              </a:rPr>
              <a:t>// </a:t>
            </a:r>
            <a:r>
              <a:rPr lang="zh-CN" altLang="en-US" sz="2300" dirty="0" smtClean="0">
                <a:solidFill>
                  <a:srgbClr val="00B050"/>
                </a:solidFill>
              </a:rPr>
              <a:t>指针变量间接引用</a:t>
            </a:r>
            <a:endParaRPr lang="en-US" altLang="zh-CN" sz="23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/>
              <a:t>product = (</a:t>
            </a:r>
            <a:r>
              <a:rPr lang="en-US" altLang="zh-CN" sz="2300" b="1" dirty="0" smtClean="0">
                <a:solidFill>
                  <a:srgbClr val="FF0000"/>
                </a:solidFill>
              </a:rPr>
              <a:t>*</a:t>
            </a:r>
            <a:r>
              <a:rPr lang="en-US" altLang="zh-CN" sz="2300" dirty="0" smtClean="0"/>
              <a:t>p)*(</a:t>
            </a:r>
            <a:r>
              <a:rPr lang="en-US" altLang="zh-CN" sz="2300" b="1" dirty="0" smtClean="0">
                <a:solidFill>
                  <a:srgbClr val="FF0000"/>
                </a:solidFill>
              </a:rPr>
              <a:t>*</a:t>
            </a:r>
            <a:r>
              <a:rPr lang="en-US" altLang="zh-CN" sz="2300" dirty="0" smtClean="0"/>
              <a:t>q);            </a:t>
            </a:r>
            <a:r>
              <a:rPr lang="en-US" altLang="zh-CN" sz="2300" dirty="0" smtClean="0">
                <a:solidFill>
                  <a:srgbClr val="00B050"/>
                </a:solidFill>
              </a:rPr>
              <a:t>// </a:t>
            </a:r>
            <a:r>
              <a:rPr lang="zh-CN" altLang="en-US" sz="2300" dirty="0" smtClean="0">
                <a:solidFill>
                  <a:srgbClr val="00B050"/>
                </a:solidFill>
              </a:rPr>
              <a:t>利用指针计算乘积</a:t>
            </a:r>
            <a:endParaRPr lang="en-US" altLang="zh-CN" sz="23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err="1" smtClean="0"/>
              <a:t>cout</a:t>
            </a:r>
            <a:r>
              <a:rPr lang="en-US" altLang="zh-CN" sz="2300" dirty="0" smtClean="0"/>
              <a:t>&lt;&lt;a&lt;&lt;</a:t>
            </a:r>
            <a:r>
              <a:rPr lang="en-US" altLang="zh-CN" sz="2300" dirty="0" smtClean="0">
                <a:solidFill>
                  <a:schemeClr val="accent6">
                    <a:lumMod val="75000"/>
                  </a:schemeClr>
                </a:solidFill>
              </a:rPr>
              <a:t>‘\t’</a:t>
            </a:r>
            <a:r>
              <a:rPr lang="en-US" altLang="zh-CN" sz="2300" dirty="0" smtClean="0"/>
              <a:t>&lt;&lt;b&lt;&lt;</a:t>
            </a:r>
            <a:r>
              <a:rPr lang="en-US" altLang="zh-CN" sz="2300" dirty="0" err="1" smtClean="0"/>
              <a:t>endl</a:t>
            </a:r>
            <a:r>
              <a:rPr lang="en-US" altLang="zh-CN" sz="23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err="1" smtClean="0"/>
              <a:t>cout</a:t>
            </a:r>
            <a:r>
              <a:rPr lang="en-US" altLang="zh-CN" sz="2300" dirty="0" smtClean="0"/>
              <a:t>&lt;&lt;</a:t>
            </a:r>
            <a:r>
              <a:rPr lang="en-US" altLang="zh-CN" sz="2300" b="1" dirty="0" smtClean="0">
                <a:solidFill>
                  <a:srgbClr val="FF0000"/>
                </a:solidFill>
              </a:rPr>
              <a:t>*</a:t>
            </a:r>
            <a:r>
              <a:rPr lang="en-US" altLang="zh-CN" sz="2300" dirty="0" smtClean="0"/>
              <a:t>p&lt;&lt;</a:t>
            </a:r>
            <a:r>
              <a:rPr lang="en-US" altLang="zh-CN" sz="2300" dirty="0" smtClean="0">
                <a:solidFill>
                  <a:schemeClr val="accent6">
                    <a:lumMod val="75000"/>
                  </a:schemeClr>
                </a:solidFill>
              </a:rPr>
              <a:t>‘\t’</a:t>
            </a:r>
            <a:r>
              <a:rPr lang="en-US" altLang="zh-CN" sz="2300" dirty="0" smtClean="0"/>
              <a:t>&lt;&lt;</a:t>
            </a:r>
            <a:r>
              <a:rPr lang="en-US" altLang="zh-CN" sz="2300" b="1" dirty="0" smtClean="0">
                <a:solidFill>
                  <a:srgbClr val="FF0000"/>
                </a:solidFill>
              </a:rPr>
              <a:t>*</a:t>
            </a:r>
            <a:r>
              <a:rPr lang="en-US" altLang="zh-CN" sz="2300" dirty="0" smtClean="0"/>
              <a:t>q&lt;&lt;</a:t>
            </a:r>
            <a:r>
              <a:rPr lang="en-US" altLang="zh-CN" sz="2300" dirty="0" err="1" smtClean="0"/>
              <a:t>endl</a:t>
            </a:r>
            <a:r>
              <a:rPr lang="en-US" altLang="zh-CN" sz="23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err="1" smtClean="0"/>
              <a:t>cout</a:t>
            </a:r>
            <a:r>
              <a:rPr lang="en-US" altLang="zh-CN" sz="2300" dirty="0" smtClean="0"/>
              <a:t>&lt;&lt;</a:t>
            </a:r>
            <a:r>
              <a:rPr lang="en-US" altLang="zh-CN" sz="2300" dirty="0" smtClean="0">
                <a:solidFill>
                  <a:schemeClr val="accent6">
                    <a:lumMod val="75000"/>
                  </a:schemeClr>
                </a:solidFill>
              </a:rPr>
              <a:t>“Product = ”</a:t>
            </a:r>
            <a:r>
              <a:rPr lang="en-US" altLang="zh-CN" sz="2300" dirty="0" smtClean="0"/>
              <a:t>&lt;&lt;product&lt;&lt;</a:t>
            </a:r>
            <a:r>
              <a:rPr lang="en-US" altLang="zh-CN" sz="2300" dirty="0" err="1" smtClean="0"/>
              <a:t>endl</a:t>
            </a:r>
            <a:r>
              <a:rPr lang="en-US" altLang="zh-CN" sz="23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300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/>
              <a:t>}</a:t>
            </a:r>
            <a:endParaRPr lang="zh-CN" altLang="en-US" sz="23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指针的运算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6165304"/>
            <a:ext cx="8250765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警告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指针变量在进行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间接引用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之前必须进行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初始化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或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赋值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4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指针的地址</a:t>
            </a:r>
            <a:endParaRPr lang="en-US" altLang="zh-CN" sz="2800" b="1" dirty="0" smtClean="0"/>
          </a:p>
          <a:p>
            <a:pPr>
              <a:spcAft>
                <a:spcPts val="1200"/>
              </a:spcAft>
            </a:pPr>
            <a:r>
              <a:rPr lang="zh-CN" altLang="en-US" dirty="0" smtClean="0"/>
              <a:t>对指针变量进行</a:t>
            </a:r>
            <a:r>
              <a:rPr lang="zh-CN" altLang="en-US" b="1" dirty="0" smtClean="0">
                <a:solidFill>
                  <a:srgbClr val="FF0000"/>
                </a:solidFill>
              </a:rPr>
              <a:t>取地址运算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), </a:t>
            </a:r>
            <a:r>
              <a:rPr lang="zh-CN" altLang="en-US" dirty="0" smtClean="0"/>
              <a:t>可以得到</a:t>
            </a:r>
            <a:r>
              <a:rPr lang="zh-CN" altLang="en-US" b="1" dirty="0" smtClean="0">
                <a:solidFill>
                  <a:srgbClr val="0000FF"/>
                </a:solidFill>
              </a:rPr>
              <a:t>指针变量本身的地址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 = 10;</a:t>
            </a:r>
          </a:p>
          <a:p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iptr</a:t>
            </a:r>
            <a:r>
              <a:rPr lang="en-US" altLang="zh-CN" dirty="0" smtClean="0"/>
              <a:t> = 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a;</a:t>
            </a:r>
          </a:p>
          <a:p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“Address of a: ”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iptr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“Address of 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iptr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: ”</a:t>
            </a:r>
            <a:r>
              <a:rPr lang="en-US" altLang="zh-CN" dirty="0" smtClean="0"/>
              <a:t>&lt;&lt;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err="1" smtClean="0"/>
              <a:t>iptr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指针的运算</a:t>
            </a:r>
          </a:p>
        </p:txBody>
      </p:sp>
      <p:sp>
        <p:nvSpPr>
          <p:cNvPr id="5" name="矩形 4"/>
          <p:cNvSpPr/>
          <p:nvPr/>
        </p:nvSpPr>
        <p:spPr>
          <a:xfrm>
            <a:off x="6307619" y="2564904"/>
            <a:ext cx="2161252" cy="27742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07619" y="2844448"/>
            <a:ext cx="2161252" cy="28661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04237" y="3101055"/>
            <a:ext cx="2161252" cy="28661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04237" y="3387672"/>
            <a:ext cx="2161252" cy="28661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4237" y="3674683"/>
            <a:ext cx="2161252" cy="28661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28511" y="2521140"/>
            <a:ext cx="110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0xFA01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24117" y="2789707"/>
            <a:ext cx="110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0xFA02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23444" y="3046221"/>
            <a:ext cx="110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0xFA03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23444" y="3346325"/>
            <a:ext cx="110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0xFA04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23444" y="3644186"/>
            <a:ext cx="110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0xFA05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68871" y="2751544"/>
            <a:ext cx="658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</a:t>
            </a:r>
            <a:endParaRPr lang="zh-CN" altLang="en-US" sz="2200" b="1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04237" y="3972660"/>
            <a:ext cx="2161252" cy="28661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04237" y="4270637"/>
            <a:ext cx="2161252" cy="28661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04237" y="4550194"/>
            <a:ext cx="2161252" cy="28661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04237" y="4851926"/>
            <a:ext cx="2161252" cy="28661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304237" y="5134460"/>
            <a:ext cx="2161252" cy="28661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304237" y="5426501"/>
            <a:ext cx="2161252" cy="28661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304237" y="5718542"/>
            <a:ext cx="2161252" cy="28661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225505" y="3921133"/>
            <a:ext cx="110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0xFA06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34309" y="4211582"/>
            <a:ext cx="110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0xFA07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29315" y="4524197"/>
            <a:ext cx="110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0xFA08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34309" y="4791927"/>
            <a:ext cx="110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0xFA09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30060" y="5083968"/>
            <a:ext cx="110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0xFA0A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23444" y="5373726"/>
            <a:ext cx="110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0xFA0B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220072" y="5664175"/>
            <a:ext cx="110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0xFA0C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468870" y="4174795"/>
            <a:ext cx="658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iptr</a:t>
            </a:r>
            <a:endParaRPr lang="zh-CN" altLang="en-US" sz="2200" b="1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26698" y="420557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00000010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26698" y="449400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11111010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31765" y="276012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00000000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35355" y="305006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00000000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35355" y="3346325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00000000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35355" y="362404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00001010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指针的运算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30104" y="1038743"/>
            <a:ext cx="8488829" cy="570262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算术运算 </a:t>
            </a:r>
            <a:r>
              <a:rPr lang="en-US" altLang="zh-CN" sz="2800" dirty="0" smtClean="0"/>
              <a:t>(</a:t>
            </a:r>
            <a:r>
              <a:rPr lang="zh-CN" altLang="en-US" dirty="0" smtClean="0"/>
              <a:t>一般用于数组运算</a:t>
            </a:r>
            <a:r>
              <a:rPr lang="en-US" altLang="zh-CN" sz="28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指针与整数的加减运算</a:t>
            </a:r>
            <a:endParaRPr lang="en-US" altLang="zh-CN" b="1" dirty="0"/>
          </a:p>
          <a:p>
            <a:pPr indent="990600"/>
            <a:r>
              <a:rPr lang="en-US" altLang="zh-CN" dirty="0" smtClean="0">
                <a:solidFill>
                  <a:srgbClr val="FF0000"/>
                </a:solidFill>
              </a:rPr>
              <a:t>pointer</a:t>
            </a:r>
            <a:r>
              <a:rPr lang="en-US" altLang="zh-CN" dirty="0" smtClean="0">
                <a:solidFill>
                  <a:srgbClr val="0000FF"/>
                </a:solidFill>
              </a:rPr>
              <a:t> + </a:t>
            </a:r>
            <a:r>
              <a:rPr lang="en-US" altLang="zh-CN" i="1" dirty="0" smtClean="0">
                <a:solidFill>
                  <a:srgbClr val="0000FF"/>
                </a:solidFill>
              </a:rPr>
              <a:t>n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pointer</a:t>
            </a:r>
            <a:r>
              <a:rPr lang="en-US" altLang="zh-CN" dirty="0" smtClean="0">
                <a:solidFill>
                  <a:srgbClr val="0000FF"/>
                </a:solidFill>
              </a:rPr>
              <a:t> - </a:t>
            </a:r>
            <a:r>
              <a:rPr lang="en-US" altLang="zh-CN" i="1" dirty="0" smtClean="0">
                <a:solidFill>
                  <a:srgbClr val="0000FF"/>
                </a:solidFill>
              </a:rPr>
              <a:t>n</a:t>
            </a:r>
            <a:endParaRPr lang="en-US" altLang="zh-CN" i="1" dirty="0">
              <a:solidFill>
                <a:srgbClr val="0000FF"/>
              </a:solidFill>
            </a:endParaRPr>
          </a:p>
          <a:p>
            <a:r>
              <a:rPr lang="zh-CN" altLang="en-US" b="1" dirty="0" smtClean="0"/>
              <a:t>运算规则</a:t>
            </a:r>
            <a:r>
              <a:rPr lang="en-US" altLang="zh-CN" dirty="0" smtClean="0"/>
              <a:t>: </a:t>
            </a:r>
            <a:r>
              <a:rPr lang="zh-CN" altLang="en-US" dirty="0" smtClean="0"/>
              <a:t>当一个指针与一个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整数值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进行相加或相减运算时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结果是一个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新指针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该新指针从原始指针所指向的地址开始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0000FF"/>
                </a:solidFill>
              </a:rPr>
              <a:t>向前或向后移动</a:t>
            </a:r>
            <a:r>
              <a:rPr lang="en-US" altLang="zh-CN" b="1" dirty="0" smtClean="0">
                <a:solidFill>
                  <a:srgbClr val="0000FF"/>
                </a:solidFill>
              </a:rPr>
              <a:t> n </a:t>
            </a:r>
            <a:r>
              <a:rPr lang="zh-CN" altLang="en-US" b="1" dirty="0" smtClean="0">
                <a:solidFill>
                  <a:srgbClr val="0000FF"/>
                </a:solidFill>
              </a:rPr>
              <a:t>个指定类型元素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与原始指针所指向的对象具有相同的类型</a:t>
            </a:r>
            <a:r>
              <a:rPr lang="en-US" altLang="zh-CN" dirty="0" smtClean="0"/>
              <a:t>) </a:t>
            </a:r>
            <a:r>
              <a:rPr lang="zh-CN" altLang="en-US" b="1" dirty="0" smtClean="0">
                <a:solidFill>
                  <a:srgbClr val="0000FF"/>
                </a:solidFill>
              </a:rPr>
              <a:t>的</a:t>
            </a:r>
            <a:r>
              <a:rPr lang="zh-CN" altLang="en-US" b="1" dirty="0">
                <a:solidFill>
                  <a:srgbClr val="0000FF"/>
                </a:solidFill>
              </a:rPr>
              <a:t>位置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 indent="3524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 = 10; </a:t>
            </a:r>
          </a:p>
          <a:p>
            <a:pPr indent="3524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a;       </a:t>
            </a:r>
            <a:r>
              <a:rPr lang="en-US" altLang="zh-CN" dirty="0" smtClean="0">
                <a:solidFill>
                  <a:srgbClr val="00B050"/>
                </a:solidFill>
              </a:rPr>
              <a:t>// p </a:t>
            </a:r>
            <a:r>
              <a:rPr lang="zh-CN" altLang="en-US" dirty="0" smtClean="0">
                <a:solidFill>
                  <a:srgbClr val="00B050"/>
                </a:solidFill>
              </a:rPr>
              <a:t>指向 </a:t>
            </a:r>
            <a:r>
              <a:rPr lang="en-US" altLang="zh-CN" dirty="0" smtClean="0">
                <a:solidFill>
                  <a:srgbClr val="00B050"/>
                </a:solidFill>
              </a:rPr>
              <a:t>a</a:t>
            </a:r>
          </a:p>
          <a:p>
            <a:pPr indent="3524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q = p + </a:t>
            </a:r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B050"/>
                </a:solidFill>
              </a:rPr>
              <a:t>// q </a:t>
            </a:r>
            <a:r>
              <a:rPr lang="zh-CN" altLang="en-US" dirty="0" smtClean="0">
                <a:solidFill>
                  <a:srgbClr val="00B050"/>
                </a:solidFill>
              </a:rPr>
              <a:t>指向 </a:t>
            </a:r>
            <a:r>
              <a:rPr lang="en-US" altLang="zh-CN" dirty="0" smtClean="0">
                <a:solidFill>
                  <a:srgbClr val="00B050"/>
                </a:solidFill>
              </a:rPr>
              <a:t>a </a:t>
            </a:r>
            <a:r>
              <a:rPr lang="zh-CN" altLang="en-US" dirty="0" smtClean="0">
                <a:solidFill>
                  <a:srgbClr val="00B050"/>
                </a:solidFill>
              </a:rPr>
              <a:t>的前一个元素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242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s = p – </a:t>
            </a:r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B050"/>
                </a:solidFill>
              </a:rPr>
              <a:t>// s </a:t>
            </a:r>
            <a:r>
              <a:rPr lang="zh-CN" altLang="en-US" dirty="0" smtClean="0">
                <a:solidFill>
                  <a:srgbClr val="00B050"/>
                </a:solidFill>
              </a:rPr>
              <a:t>指向 </a:t>
            </a:r>
            <a:r>
              <a:rPr lang="en-US" altLang="zh-CN" dirty="0" smtClean="0">
                <a:solidFill>
                  <a:srgbClr val="00B050"/>
                </a:solidFill>
              </a:rPr>
              <a:t>a </a:t>
            </a:r>
            <a:r>
              <a:rPr lang="zh-CN" altLang="en-US" dirty="0" smtClean="0">
                <a:solidFill>
                  <a:srgbClr val="00B050"/>
                </a:solidFill>
              </a:rPr>
              <a:t>的后一个元素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059832" y="908720"/>
            <a:ext cx="6012160" cy="5832648"/>
            <a:chOff x="3131840" y="908720"/>
            <a:chExt cx="6012160" cy="5832648"/>
          </a:xfrm>
        </p:grpSpPr>
        <p:grpSp>
          <p:nvGrpSpPr>
            <p:cNvPr id="7" name="组合 6"/>
            <p:cNvGrpSpPr/>
            <p:nvPr/>
          </p:nvGrpSpPr>
          <p:grpSpPr>
            <a:xfrm>
              <a:off x="3131840" y="908720"/>
              <a:ext cx="6012160" cy="5832648"/>
              <a:chOff x="3131840" y="908720"/>
              <a:chExt cx="6012160" cy="583264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131840" y="908720"/>
                <a:ext cx="6012160" cy="58326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4230954" y="980728"/>
                <a:ext cx="4809936" cy="5661467"/>
                <a:chOff x="4230954" y="980728"/>
                <a:chExt cx="4809936" cy="5661467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6228184" y="1038743"/>
                  <a:ext cx="2812706" cy="5544150"/>
                  <a:chOff x="6223790" y="707155"/>
                  <a:chExt cx="2812706" cy="4491274"/>
                </a:xfrm>
              </p:grpSpPr>
              <p:sp>
                <p:nvSpPr>
                  <p:cNvPr id="28" name="矩形 27"/>
                  <p:cNvSpPr/>
                  <p:nvPr/>
                </p:nvSpPr>
                <p:spPr>
                  <a:xfrm>
                    <a:off x="6223790" y="707155"/>
                    <a:ext cx="2808312" cy="273907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>
                  <a:xfrm>
                    <a:off x="6228184" y="985356"/>
                    <a:ext cx="2808312" cy="282986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>
                  <a:xfrm>
                    <a:off x="6223790" y="1238712"/>
                    <a:ext cx="2808312" cy="282986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6223790" y="1521698"/>
                    <a:ext cx="2808312" cy="282986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6223790" y="1805073"/>
                    <a:ext cx="2808312" cy="282986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6223790" y="2096647"/>
                    <a:ext cx="2808312" cy="273907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6223790" y="2370554"/>
                    <a:ext cx="2808312" cy="282986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矩形 34"/>
                  <p:cNvSpPr/>
                  <p:nvPr/>
                </p:nvSpPr>
                <p:spPr>
                  <a:xfrm>
                    <a:off x="6223790" y="2654989"/>
                    <a:ext cx="2808312" cy="282986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矩形 35"/>
                  <p:cNvSpPr/>
                  <p:nvPr/>
                </p:nvSpPr>
                <p:spPr>
                  <a:xfrm>
                    <a:off x="6225030" y="2937304"/>
                    <a:ext cx="2808312" cy="282986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6223790" y="3223110"/>
                    <a:ext cx="2808312" cy="282986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6223790" y="3512253"/>
                    <a:ext cx="2808312" cy="273907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6223790" y="3786161"/>
                    <a:ext cx="2808312" cy="282986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6223790" y="4070595"/>
                    <a:ext cx="2808312" cy="282986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矩形 40"/>
                  <p:cNvSpPr/>
                  <p:nvPr/>
                </p:nvSpPr>
                <p:spPr>
                  <a:xfrm>
                    <a:off x="6225030" y="4352911"/>
                    <a:ext cx="2808312" cy="282986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>
                  <a:xfrm>
                    <a:off x="6223790" y="4638716"/>
                    <a:ext cx="2808312" cy="282986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>
                  <a:xfrm>
                    <a:off x="6223790" y="4924522"/>
                    <a:ext cx="2808312" cy="273907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2" name="文本框 11"/>
                <p:cNvSpPr txBox="1"/>
                <p:nvPr/>
              </p:nvSpPr>
              <p:spPr>
                <a:xfrm>
                  <a:off x="4246366" y="980728"/>
                  <a:ext cx="19703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Arial" panose="020B0604020202020204" pitchFamily="34" charset="0"/>
                      <a:ea typeface="微软雅黑" pitchFamily="34" charset="-122"/>
                      <a:cs typeface="Arial" panose="020B0604020202020204" pitchFamily="34" charset="0"/>
                    </a:rPr>
                    <a:t>0x0067FA00</a:t>
                  </a:r>
                  <a:endParaRPr lang="zh-CN" altLang="en-US" sz="2400" dirty="0"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4246366" y="1307704"/>
                  <a:ext cx="19703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Arial" panose="020B0604020202020204" pitchFamily="34" charset="0"/>
                      <a:ea typeface="微软雅黑" pitchFamily="34" charset="-122"/>
                      <a:cs typeface="Arial" panose="020B0604020202020204" pitchFamily="34" charset="0"/>
                    </a:rPr>
                    <a:t>0x0067FA01</a:t>
                  </a:r>
                  <a:endParaRPr lang="zh-CN" altLang="en-US" sz="2400" dirty="0"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4246366" y="1622957"/>
                  <a:ext cx="19703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rgbClr val="FF3399"/>
                      </a:solidFill>
                      <a:latin typeface="Arial" panose="020B0604020202020204" pitchFamily="34" charset="0"/>
                      <a:ea typeface="微软雅黑" pitchFamily="34" charset="-122"/>
                      <a:cs typeface="Arial" panose="020B0604020202020204" pitchFamily="34" charset="0"/>
                    </a:rPr>
                    <a:t>0x0067FA02</a:t>
                  </a:r>
                  <a:endParaRPr lang="zh-CN" altLang="en-US" sz="2400" dirty="0">
                    <a:solidFill>
                      <a:srgbClr val="FF3399"/>
                    </a:solidFill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4239133" y="1983611"/>
                  <a:ext cx="19703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Arial" panose="020B0604020202020204" pitchFamily="34" charset="0"/>
                      <a:ea typeface="微软雅黑" pitchFamily="34" charset="-122"/>
                      <a:cs typeface="Arial" panose="020B0604020202020204" pitchFamily="34" charset="0"/>
                    </a:rPr>
                    <a:t>0x0067FA03</a:t>
                  </a:r>
                  <a:endParaRPr lang="zh-CN" altLang="en-US" sz="2400" dirty="0"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4230954" y="2353421"/>
                  <a:ext cx="19703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Arial" panose="020B0604020202020204" pitchFamily="34" charset="0"/>
                      <a:ea typeface="微软雅黑" pitchFamily="34" charset="-122"/>
                      <a:cs typeface="Arial" panose="020B0604020202020204" pitchFamily="34" charset="0"/>
                    </a:rPr>
                    <a:t>0x0067FA04</a:t>
                  </a:r>
                  <a:endParaRPr lang="zh-CN" altLang="en-US" sz="2400" dirty="0"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4239133" y="2701918"/>
                  <a:ext cx="19703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Arial" panose="020B0604020202020204" pitchFamily="34" charset="0"/>
                      <a:ea typeface="微软雅黑" pitchFamily="34" charset="-122"/>
                      <a:cs typeface="Arial" panose="020B0604020202020204" pitchFamily="34" charset="0"/>
                    </a:rPr>
                    <a:t>0x0067FA05</a:t>
                  </a:r>
                  <a:endParaRPr lang="zh-CN" altLang="en-US" sz="2400" dirty="0"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4246366" y="3050415"/>
                  <a:ext cx="19703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ea typeface="微软雅黑" pitchFamily="34" charset="-122"/>
                      <a:cs typeface="Arial" panose="020B0604020202020204" pitchFamily="34" charset="0"/>
                    </a:rPr>
                    <a:t>0x0067FA06</a:t>
                  </a:r>
                  <a:endPara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4246366" y="4432730"/>
                  <a:ext cx="19703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Arial" panose="020B0604020202020204" pitchFamily="34" charset="0"/>
                      <a:ea typeface="微软雅黑" pitchFamily="34" charset="-122"/>
                      <a:cs typeface="Arial" panose="020B0604020202020204" pitchFamily="34" charset="0"/>
                    </a:rPr>
                    <a:t>0x0067FA0A</a:t>
                  </a:r>
                  <a:endParaRPr lang="zh-CN" altLang="en-US" sz="240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4246366" y="4797877"/>
                  <a:ext cx="19703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Arial" panose="020B0604020202020204" pitchFamily="34" charset="0"/>
                      <a:ea typeface="微软雅黑" pitchFamily="34" charset="-122"/>
                      <a:cs typeface="Arial" panose="020B0604020202020204" pitchFamily="34" charset="0"/>
                    </a:rPr>
                    <a:t>0x0067FA0B</a:t>
                  </a:r>
                  <a:endParaRPr lang="zh-CN" altLang="en-US" sz="2400" dirty="0"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4246366" y="5146376"/>
                  <a:ext cx="19703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Arial" panose="020B0604020202020204" pitchFamily="34" charset="0"/>
                      <a:ea typeface="微软雅黑" pitchFamily="34" charset="-122"/>
                      <a:cs typeface="Arial" panose="020B0604020202020204" pitchFamily="34" charset="0"/>
                    </a:rPr>
                    <a:t>0x0067FA0C</a:t>
                  </a:r>
                  <a:endParaRPr lang="zh-CN" altLang="en-US" sz="2400" dirty="0"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4230954" y="5472804"/>
                  <a:ext cx="19703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Arial" panose="020B0604020202020204" pitchFamily="34" charset="0"/>
                      <a:ea typeface="微软雅黑" pitchFamily="34" charset="-122"/>
                      <a:cs typeface="Arial" panose="020B0604020202020204" pitchFamily="34" charset="0"/>
                    </a:rPr>
                    <a:t>0x0067FA0D</a:t>
                  </a:r>
                  <a:endParaRPr lang="zh-CN" altLang="en-US" sz="2400" dirty="0"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244387" y="5843208"/>
                  <a:ext cx="19703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Arial" panose="020B0604020202020204" pitchFamily="34" charset="0"/>
                      <a:ea typeface="微软雅黑" pitchFamily="34" charset="-122"/>
                      <a:cs typeface="Arial" panose="020B0604020202020204" pitchFamily="34" charset="0"/>
                    </a:rPr>
                    <a:t>0x0067FA0E</a:t>
                  </a:r>
                  <a:endParaRPr lang="zh-CN" altLang="en-US" sz="2400" dirty="0"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4257820" y="6180530"/>
                  <a:ext cx="19703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Arial" panose="020B0604020202020204" pitchFamily="34" charset="0"/>
                      <a:ea typeface="微软雅黑" pitchFamily="34" charset="-122"/>
                      <a:cs typeface="Arial" panose="020B0604020202020204" pitchFamily="34" charset="0"/>
                    </a:rPr>
                    <a:t>0x0067FA0F</a:t>
                  </a:r>
                  <a:endParaRPr lang="zh-CN" altLang="en-US" sz="2400" dirty="0"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262214" y="3430963"/>
                  <a:ext cx="19703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Arial" panose="020B0604020202020204" pitchFamily="34" charset="0"/>
                      <a:ea typeface="微软雅黑" pitchFamily="34" charset="-122"/>
                      <a:cs typeface="Arial" panose="020B0604020202020204" pitchFamily="34" charset="0"/>
                    </a:rPr>
                    <a:t>0x0067FA07</a:t>
                  </a:r>
                  <a:endParaRPr lang="zh-CN" altLang="en-US" sz="2400" dirty="0"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263454" y="3766067"/>
                  <a:ext cx="19703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Arial" panose="020B0604020202020204" pitchFamily="34" charset="0"/>
                      <a:ea typeface="微软雅黑" pitchFamily="34" charset="-122"/>
                      <a:cs typeface="Arial" panose="020B0604020202020204" pitchFamily="34" charset="0"/>
                    </a:rPr>
                    <a:t>0x0067FA08</a:t>
                  </a:r>
                  <a:endParaRPr lang="zh-CN" altLang="en-US" sz="2400" dirty="0"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256580" y="4084231"/>
                  <a:ext cx="19703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Arial" panose="020B0604020202020204" pitchFamily="34" charset="0"/>
                      <a:ea typeface="微软雅黑" pitchFamily="34" charset="-122"/>
                      <a:cs typeface="Arial" panose="020B0604020202020204" pitchFamily="34" charset="0"/>
                    </a:rPr>
                    <a:t>0x0067FA09</a:t>
                  </a:r>
                  <a:endParaRPr lang="zh-CN" altLang="en-US" sz="2400" dirty="0">
                    <a:latin typeface="Arial" panose="020B0604020202020204" pitchFamily="34" charset="0"/>
                    <a:ea typeface="微软雅黑" pitchFamily="34" charset="-122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8" name="矩形 7"/>
            <p:cNvSpPr/>
            <p:nvPr/>
          </p:nvSpPr>
          <p:spPr>
            <a:xfrm>
              <a:off x="7082376" y="2247517"/>
              <a:ext cx="1369286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6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3164637" y="2912808"/>
            <a:ext cx="4972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592519" y="3281247"/>
            <a:ext cx="5664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164637" y="1467207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3592519" y="1835646"/>
            <a:ext cx="5664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164637" y="4288925"/>
            <a:ext cx="4972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zh-CN" alt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3592519" y="4657364"/>
            <a:ext cx="5664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98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增量、减量运算</a:t>
            </a:r>
            <a:endParaRPr lang="en-US" altLang="zh-CN" b="1" dirty="0" smtClean="0"/>
          </a:p>
          <a:p>
            <a:pPr>
              <a:spcAft>
                <a:spcPts val="1200"/>
              </a:spcAft>
            </a:pPr>
            <a:r>
              <a:rPr lang="zh-CN" altLang="en-US" dirty="0" smtClean="0"/>
              <a:t>指针变量可以进行 </a:t>
            </a:r>
            <a:r>
              <a:rPr lang="zh-CN" altLang="en-US" b="1" dirty="0" smtClean="0">
                <a:solidFill>
                  <a:srgbClr val="FF0000"/>
                </a:solidFill>
              </a:rPr>
              <a:t>增量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减量</a:t>
            </a:r>
            <a:r>
              <a:rPr lang="en-US" altLang="zh-CN" dirty="0" smtClean="0"/>
              <a:t> </a:t>
            </a:r>
            <a:r>
              <a:rPr lang="zh-CN" altLang="en-US" dirty="0" smtClean="0"/>
              <a:t>运算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具有对指针变量进行加</a:t>
            </a:r>
            <a:r>
              <a:rPr lang="en-US" altLang="zh-CN" b="1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/>
              <a:t>或减</a:t>
            </a:r>
            <a:r>
              <a:rPr lang="en-US" altLang="zh-CN" b="1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/>
              <a:t>操作相同的效果 </a:t>
            </a:r>
            <a:r>
              <a:rPr lang="en-US" altLang="zh-CN" dirty="0" smtClean="0"/>
              <a:t>(</a:t>
            </a:r>
            <a:r>
              <a:rPr lang="zh-CN" altLang="en-US" b="1" dirty="0" smtClean="0"/>
              <a:t>注意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区分</a:t>
            </a:r>
            <a:r>
              <a:rPr lang="zh-CN" altLang="en-US" dirty="0" smtClean="0">
                <a:solidFill>
                  <a:srgbClr val="0000FF"/>
                </a:solidFill>
              </a:rPr>
              <a:t>前缀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00FF"/>
                </a:solidFill>
              </a:rPr>
              <a:t>后缀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pPr indent="446088">
              <a:spcBef>
                <a:spcPts val="576"/>
              </a:spcBef>
            </a:pP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 a = 10, </a:t>
            </a:r>
            <a:r>
              <a:rPr lang="en-US" altLang="zh-CN" dirty="0" smtClean="0"/>
              <a:t>b;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indent="446088">
              <a:spcBef>
                <a:spcPts val="576"/>
              </a:spcBef>
            </a:pP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a,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x</a:t>
            </a:r>
            <a:r>
              <a:rPr lang="en-US" altLang="zh-CN" dirty="0"/>
              <a:t>;</a:t>
            </a:r>
            <a:endParaRPr lang="zh-CN" altLang="en-US" dirty="0"/>
          </a:p>
          <a:p>
            <a:pPr indent="446088">
              <a:spcBef>
                <a:spcPts val="576"/>
              </a:spcBef>
            </a:pPr>
            <a:r>
              <a:rPr lang="en-US" altLang="zh-CN" dirty="0"/>
              <a:t>x = p</a:t>
            </a:r>
            <a:r>
              <a:rPr lang="en-US" altLang="zh-CN" dirty="0">
                <a:solidFill>
                  <a:srgbClr val="FF0000"/>
                </a:solidFill>
              </a:rPr>
              <a:t>++</a:t>
            </a:r>
            <a:r>
              <a:rPr lang="zh-CN" altLang="en-US" dirty="0"/>
              <a:t>；  </a:t>
            </a:r>
            <a:r>
              <a:rPr lang="zh-CN" altLang="en-US" dirty="0" smtClean="0"/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后缀</a:t>
            </a:r>
            <a:r>
              <a:rPr lang="en-US" altLang="zh-CN" dirty="0" smtClean="0">
                <a:solidFill>
                  <a:srgbClr val="00B050"/>
                </a:solidFill>
              </a:rPr>
              <a:t>: </a:t>
            </a:r>
            <a:r>
              <a:rPr lang="zh-CN" altLang="en-US" dirty="0" smtClean="0">
                <a:solidFill>
                  <a:srgbClr val="00B050"/>
                </a:solidFill>
              </a:rPr>
              <a:t>等价于 </a:t>
            </a:r>
            <a:r>
              <a:rPr lang="en-US" altLang="zh-CN" dirty="0">
                <a:solidFill>
                  <a:srgbClr val="00B050"/>
                </a:solidFill>
              </a:rPr>
              <a:t>x = p;  p = p + 1;</a:t>
            </a:r>
          </a:p>
          <a:p>
            <a:pPr indent="446088">
              <a:spcBef>
                <a:spcPts val="576"/>
              </a:spcBef>
            </a:pPr>
            <a:r>
              <a:rPr lang="en-US" altLang="zh-CN" dirty="0"/>
              <a:t>x =</a:t>
            </a:r>
            <a:r>
              <a:rPr lang="en-US" altLang="zh-CN" dirty="0">
                <a:solidFill>
                  <a:srgbClr val="FF0000"/>
                </a:solidFill>
              </a:rPr>
              <a:t> ++</a:t>
            </a:r>
            <a:r>
              <a:rPr lang="en-US" altLang="zh-CN" dirty="0"/>
              <a:t>p</a:t>
            </a:r>
            <a:r>
              <a:rPr lang="zh-CN" altLang="en-US" dirty="0"/>
              <a:t>；  </a:t>
            </a:r>
            <a:r>
              <a:rPr lang="zh-CN" altLang="en-US" dirty="0" smtClean="0"/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前缀</a:t>
            </a:r>
            <a:r>
              <a:rPr lang="en-US" altLang="zh-CN" dirty="0" smtClean="0">
                <a:solidFill>
                  <a:srgbClr val="00B050"/>
                </a:solidFill>
              </a:rPr>
              <a:t>: </a:t>
            </a:r>
            <a:r>
              <a:rPr lang="zh-CN" altLang="en-US" dirty="0" smtClean="0">
                <a:solidFill>
                  <a:srgbClr val="00B050"/>
                </a:solidFill>
              </a:rPr>
              <a:t>等价于 </a:t>
            </a:r>
            <a:r>
              <a:rPr lang="en-US" altLang="zh-CN" dirty="0">
                <a:solidFill>
                  <a:srgbClr val="00B050"/>
                </a:solidFill>
              </a:rPr>
              <a:t>p = p + 1; x = p;</a:t>
            </a:r>
          </a:p>
          <a:p>
            <a:pPr indent="446088">
              <a:spcBef>
                <a:spcPts val="576"/>
              </a:spcBef>
            </a:pPr>
            <a:r>
              <a:rPr lang="en-US" altLang="zh-CN" dirty="0"/>
              <a:t>b =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/>
              <a:t>(</a:t>
            </a:r>
            <a:r>
              <a:rPr lang="en-US" altLang="zh-CN" dirty="0" smtClean="0"/>
              <a:t>p++);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smtClean="0">
                <a:solidFill>
                  <a:srgbClr val="00B050"/>
                </a:solidFill>
              </a:rPr>
              <a:t>++ </a:t>
            </a:r>
            <a:r>
              <a:rPr lang="zh-CN" altLang="en-US" dirty="0" smtClean="0">
                <a:solidFill>
                  <a:srgbClr val="00B050"/>
                </a:solidFill>
              </a:rPr>
              <a:t>作用在指针 </a:t>
            </a:r>
            <a:r>
              <a:rPr lang="en-US" altLang="zh-CN" dirty="0" smtClean="0">
                <a:solidFill>
                  <a:srgbClr val="00B050"/>
                </a:solidFill>
              </a:rPr>
              <a:t>p </a:t>
            </a:r>
            <a:r>
              <a:rPr lang="zh-CN" altLang="en-US" dirty="0" smtClean="0">
                <a:solidFill>
                  <a:srgbClr val="00B050"/>
                </a:solidFill>
              </a:rPr>
              <a:t>上</a:t>
            </a:r>
            <a:endParaRPr lang="en-US" altLang="zh-CN" dirty="0">
              <a:solidFill>
                <a:srgbClr val="00B050"/>
              </a:solidFill>
            </a:endParaRPr>
          </a:p>
          <a:p>
            <a:pPr indent="446088">
              <a:spcBef>
                <a:spcPts val="576"/>
              </a:spcBef>
              <a:spcAft>
                <a:spcPts val="1200"/>
              </a:spcAft>
            </a:pPr>
            <a:r>
              <a:rPr lang="en-US" altLang="zh-CN" dirty="0"/>
              <a:t>b = (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p</a:t>
            </a:r>
            <a:r>
              <a:rPr lang="en-US" altLang="zh-CN" dirty="0" smtClean="0"/>
              <a:t>)++;   </a:t>
            </a:r>
            <a:r>
              <a:rPr lang="en-US" altLang="zh-CN" dirty="0" smtClean="0">
                <a:solidFill>
                  <a:srgbClr val="00B050"/>
                </a:solidFill>
              </a:rPr>
              <a:t>// ++ </a:t>
            </a:r>
            <a:r>
              <a:rPr lang="zh-CN" altLang="en-US" dirty="0" smtClean="0">
                <a:solidFill>
                  <a:srgbClr val="00B050"/>
                </a:solidFill>
              </a:rPr>
              <a:t>作用在指针 </a:t>
            </a:r>
            <a:r>
              <a:rPr lang="en-US" altLang="zh-CN" dirty="0" smtClean="0">
                <a:solidFill>
                  <a:srgbClr val="00B050"/>
                </a:solidFill>
              </a:rPr>
              <a:t>p </a:t>
            </a:r>
            <a:r>
              <a:rPr lang="zh-CN" altLang="en-US" dirty="0" smtClean="0">
                <a:solidFill>
                  <a:srgbClr val="00B050"/>
                </a:solidFill>
              </a:rPr>
              <a:t>所指向的对象上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指针的运算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143937" y="90872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Ch07_04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24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352928" cy="538720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800" dirty="0" smtClean="0"/>
              <a:t>指针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指针的运算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指针与数组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堆内存分配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en-US" altLang="zh-CN" sz="2800" dirty="0" err="1" smtClean="0"/>
              <a:t>const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指针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指针与函数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指针与字符串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r>
              <a:rPr lang="zh-CN" altLang="en-US" sz="2800" dirty="0" smtClean="0"/>
              <a:t>指向指针的指针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7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指针相减</a:t>
            </a:r>
            <a:endParaRPr lang="en-US" altLang="zh-CN" b="1" dirty="0" smtClean="0"/>
          </a:p>
          <a:p>
            <a:pPr>
              <a:spcAft>
                <a:spcPts val="1200"/>
              </a:spcAft>
            </a:pPr>
            <a:r>
              <a:rPr lang="zh-CN" altLang="en-US" dirty="0" smtClean="0"/>
              <a:t>两个 </a:t>
            </a:r>
            <a:r>
              <a:rPr lang="zh-CN" altLang="en-US" b="1" dirty="0" smtClean="0">
                <a:solidFill>
                  <a:srgbClr val="FF0000"/>
                </a:solidFill>
              </a:rPr>
              <a:t>相同类型的指针变量 </a:t>
            </a:r>
            <a:r>
              <a:rPr lang="zh-CN" altLang="en-US" dirty="0" smtClean="0"/>
              <a:t>可以进行 </a:t>
            </a:r>
            <a:r>
              <a:rPr lang="zh-CN" altLang="en-US" b="1" dirty="0" smtClean="0">
                <a:solidFill>
                  <a:srgbClr val="0000FF"/>
                </a:solidFill>
              </a:rPr>
              <a:t>相减运算</a:t>
            </a:r>
            <a:r>
              <a:rPr lang="en-US" altLang="zh-CN" dirty="0" smtClean="0"/>
              <a:t>, </a:t>
            </a:r>
            <a:r>
              <a:rPr lang="zh-CN" altLang="en-US" dirty="0" smtClean="0"/>
              <a:t>得到 </a:t>
            </a:r>
            <a:r>
              <a:rPr lang="zh-CN" altLang="en-US" b="1" dirty="0" smtClean="0">
                <a:solidFill>
                  <a:srgbClr val="0000FF"/>
                </a:solidFill>
              </a:rPr>
              <a:t>两个指针之间特定类型数据的个数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 = 10,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p,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q;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p = 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a;        </a:t>
            </a:r>
            <a:r>
              <a:rPr lang="en-US" altLang="zh-CN" dirty="0" smtClean="0">
                <a:solidFill>
                  <a:srgbClr val="00B050"/>
                </a:solidFill>
              </a:rPr>
              <a:t>// p </a:t>
            </a:r>
            <a:r>
              <a:rPr lang="zh-CN" altLang="en-US" dirty="0" smtClean="0">
                <a:solidFill>
                  <a:srgbClr val="00B050"/>
                </a:solidFill>
              </a:rPr>
              <a:t>指向 </a:t>
            </a:r>
            <a:r>
              <a:rPr lang="en-US" altLang="zh-CN" dirty="0" smtClean="0">
                <a:solidFill>
                  <a:srgbClr val="00B050"/>
                </a:solidFill>
              </a:rPr>
              <a:t>a</a:t>
            </a:r>
          </a:p>
          <a:p>
            <a:r>
              <a:rPr lang="en-US" altLang="zh-CN" dirty="0" smtClean="0"/>
              <a:t>q = 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 + 5;  </a:t>
            </a:r>
            <a:r>
              <a:rPr lang="en-US" altLang="zh-CN" dirty="0" smtClean="0">
                <a:solidFill>
                  <a:srgbClr val="00B050"/>
                </a:solidFill>
              </a:rPr>
              <a:t>// q </a:t>
            </a:r>
            <a:r>
              <a:rPr lang="zh-CN" altLang="en-US" dirty="0" smtClean="0">
                <a:solidFill>
                  <a:srgbClr val="00B050"/>
                </a:solidFill>
              </a:rPr>
              <a:t>指向 </a:t>
            </a:r>
            <a:r>
              <a:rPr lang="en-US" altLang="zh-CN" dirty="0" smtClean="0">
                <a:solidFill>
                  <a:srgbClr val="00B050"/>
                </a:solidFill>
              </a:rPr>
              <a:t>a </a:t>
            </a:r>
            <a:r>
              <a:rPr lang="zh-CN" altLang="en-US" dirty="0" smtClean="0">
                <a:solidFill>
                  <a:srgbClr val="00B050"/>
                </a:solidFill>
              </a:rPr>
              <a:t>前面的第</a:t>
            </a:r>
            <a:r>
              <a:rPr lang="en-US" altLang="zh-CN" dirty="0" smtClean="0">
                <a:solidFill>
                  <a:srgbClr val="00B050"/>
                </a:solidFill>
              </a:rPr>
              <a:t>5</a:t>
            </a:r>
            <a:r>
              <a:rPr lang="zh-CN" altLang="en-US" dirty="0" smtClean="0">
                <a:solidFill>
                  <a:srgbClr val="00B050"/>
                </a:solidFill>
              </a:rPr>
              <a:t>个指定类型元素的位置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err="1" smtClean="0"/>
              <a:t>cout</a:t>
            </a:r>
            <a:r>
              <a:rPr lang="en-US" altLang="zh-CN" dirty="0" smtClean="0"/>
              <a:t>&lt;&lt;q </a:t>
            </a:r>
            <a:r>
              <a:rPr lang="en-US" altLang="zh-CN" b="1" dirty="0" smtClean="0">
                <a:solidFill>
                  <a:srgbClr val="FF0000"/>
                </a:solidFill>
              </a:rPr>
              <a:t>-</a:t>
            </a:r>
            <a:r>
              <a:rPr lang="en-US" altLang="zh-CN" dirty="0" smtClean="0"/>
              <a:t> p&lt;&lt;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输出</a:t>
            </a:r>
            <a:r>
              <a:rPr lang="en-US" altLang="zh-CN" dirty="0" smtClean="0">
                <a:solidFill>
                  <a:srgbClr val="00B050"/>
                </a:solidFill>
              </a:rPr>
              <a:t> 5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指针的运算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909005" y="5589240"/>
            <a:ext cx="7344816" cy="7628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指针之间的加减运算通常用于数组操作。</a:t>
            </a:r>
            <a:endParaRPr lang="zh-CN" altLang="en-US" sz="2400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76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关系运算</a:t>
            </a:r>
            <a:endParaRPr lang="en-US" altLang="zh-CN" b="1" dirty="0" smtClean="0"/>
          </a:p>
          <a:p>
            <a:r>
              <a:rPr lang="zh-CN" altLang="en-US" dirty="0" smtClean="0"/>
              <a:t>两个 </a:t>
            </a:r>
            <a:r>
              <a:rPr lang="zh-CN" altLang="en-US" b="1" dirty="0" smtClean="0">
                <a:solidFill>
                  <a:srgbClr val="FF0000"/>
                </a:solidFill>
              </a:rPr>
              <a:t>相同类型的指针 </a:t>
            </a:r>
            <a:r>
              <a:rPr lang="zh-CN" altLang="en-US" dirty="0" smtClean="0"/>
              <a:t>之间的 </a:t>
            </a:r>
            <a:r>
              <a:rPr lang="zh-CN" altLang="en-US" b="1" dirty="0" smtClean="0">
                <a:solidFill>
                  <a:srgbClr val="0000FF"/>
                </a:solidFill>
              </a:rPr>
              <a:t>关系运算 </a:t>
            </a:r>
            <a:r>
              <a:rPr lang="zh-CN" altLang="en-US" dirty="0" smtClean="0"/>
              <a:t>表示 </a:t>
            </a:r>
            <a:r>
              <a:rPr lang="zh-CN" altLang="en-US" b="1" dirty="0" smtClean="0">
                <a:solidFill>
                  <a:srgbClr val="0000FF"/>
                </a:solidFill>
              </a:rPr>
              <a:t>两个指针的先后位置关系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a = 10;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p,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q;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p = 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a;        </a:t>
            </a:r>
            <a:r>
              <a:rPr lang="en-US" altLang="zh-CN" dirty="0" smtClean="0">
                <a:solidFill>
                  <a:srgbClr val="00B050"/>
                </a:solidFill>
              </a:rPr>
              <a:t>// p </a:t>
            </a:r>
            <a:r>
              <a:rPr lang="zh-CN" altLang="en-US" dirty="0" smtClean="0">
                <a:solidFill>
                  <a:srgbClr val="00B050"/>
                </a:solidFill>
              </a:rPr>
              <a:t>指向 </a:t>
            </a:r>
            <a:r>
              <a:rPr lang="en-US" altLang="zh-CN" dirty="0" smtClean="0">
                <a:solidFill>
                  <a:srgbClr val="00B050"/>
                </a:solidFill>
              </a:rPr>
              <a:t>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q = 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 + 5;  </a:t>
            </a:r>
            <a:r>
              <a:rPr lang="en-US" altLang="zh-CN" dirty="0" smtClean="0">
                <a:solidFill>
                  <a:srgbClr val="00B050"/>
                </a:solidFill>
              </a:rPr>
              <a:t>// q </a:t>
            </a:r>
            <a:r>
              <a:rPr lang="zh-CN" altLang="en-US" dirty="0" smtClean="0">
                <a:solidFill>
                  <a:srgbClr val="00B050"/>
                </a:solidFill>
              </a:rPr>
              <a:t>指向 </a:t>
            </a:r>
            <a:r>
              <a:rPr lang="en-US" altLang="zh-CN" dirty="0" smtClean="0">
                <a:solidFill>
                  <a:srgbClr val="00B050"/>
                </a:solidFill>
              </a:rPr>
              <a:t>a </a:t>
            </a:r>
            <a:r>
              <a:rPr lang="zh-CN" altLang="en-US" dirty="0" smtClean="0">
                <a:solidFill>
                  <a:srgbClr val="00B050"/>
                </a:solidFill>
              </a:rPr>
              <a:t>前面的第</a:t>
            </a:r>
            <a:r>
              <a:rPr lang="en-US" altLang="zh-CN" dirty="0" smtClean="0">
                <a:solidFill>
                  <a:srgbClr val="00B050"/>
                </a:solidFill>
              </a:rPr>
              <a:t>5</a:t>
            </a:r>
            <a:r>
              <a:rPr lang="zh-CN" altLang="en-US" dirty="0" smtClean="0">
                <a:solidFill>
                  <a:srgbClr val="00B050"/>
                </a:solidFill>
              </a:rPr>
              <a:t>个指定类型元素的位置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(q</a:t>
            </a:r>
            <a:r>
              <a:rPr lang="en-US" altLang="zh-CN" b="1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p)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“Ahead”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else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“Behind”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指针的运算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889248" y="6021288"/>
            <a:ext cx="7499176" cy="6188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指针之间的加减以及关系运算通常用于数组操作。</a:t>
            </a:r>
            <a:endParaRPr lang="zh-CN" altLang="en-US" sz="2400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7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指向一维数组的指针</a:t>
            </a:r>
            <a:endParaRPr lang="en-US" altLang="zh-CN" sz="2800" b="1" dirty="0" smtClean="0"/>
          </a:p>
          <a:p>
            <a:pPr>
              <a:spcAft>
                <a:spcPts val="1200"/>
              </a:spcAft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FF0000"/>
                </a:solidFill>
              </a:rPr>
              <a:t>指针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数组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是紧密关联的。特别地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FF0000"/>
                </a:solidFill>
              </a:rPr>
              <a:t>数组名</a:t>
            </a:r>
            <a:r>
              <a:rPr lang="en-US" altLang="zh-CN" dirty="0" smtClean="0"/>
              <a:t> </a:t>
            </a:r>
            <a:r>
              <a:rPr lang="zh-CN" altLang="en-US" dirty="0" smtClean="0"/>
              <a:t>本身就是 </a:t>
            </a:r>
            <a:r>
              <a:rPr lang="zh-CN" altLang="en-US" b="1" dirty="0" smtClean="0">
                <a:solidFill>
                  <a:srgbClr val="0000FF"/>
                </a:solidFill>
              </a:rPr>
              <a:t>地址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代表着数组存储空间的 </a:t>
            </a:r>
            <a:r>
              <a:rPr lang="zh-CN" altLang="en-US" b="1" dirty="0" smtClean="0">
                <a:solidFill>
                  <a:srgbClr val="0000FF"/>
                </a:solidFill>
              </a:rPr>
              <a:t>首地址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0000FF"/>
                </a:solidFill>
              </a:rPr>
              <a:t>数组中第一个元素的地址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。因此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当数组名出现在一个表达式中时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数组</a:t>
            </a:r>
            <a:r>
              <a:rPr lang="zh-CN" altLang="en-US" dirty="0"/>
              <a:t>名会被自动地转换</a:t>
            </a:r>
            <a:r>
              <a:rPr lang="zh-CN" altLang="en-US" dirty="0" smtClean="0"/>
              <a:t>成 </a:t>
            </a:r>
            <a:r>
              <a:rPr lang="zh-CN" altLang="en-US" b="1" dirty="0" smtClean="0">
                <a:solidFill>
                  <a:srgbClr val="0000FF"/>
                </a:solidFill>
              </a:rPr>
              <a:t>一个指向数组中第一个元素的指针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a[10];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代表数组存储空间的首地址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或者数组中第一个元素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3399"/>
                </a:solidFill>
              </a:rPr>
              <a:t>0</a:t>
            </a:r>
            <a:r>
              <a:rPr lang="en-US" altLang="zh-CN" dirty="0" smtClean="0"/>
              <a:t>] </a:t>
            </a:r>
            <a:r>
              <a:rPr lang="zh-CN" altLang="en-US" dirty="0" smtClean="0"/>
              <a:t>的地址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相当于 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3399"/>
                </a:solidFill>
              </a:rPr>
              <a:t>0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auto</a:t>
            </a:r>
            <a:r>
              <a:rPr lang="en-US" altLang="zh-CN" dirty="0" smtClean="0"/>
              <a:t> b(a);     </a:t>
            </a:r>
            <a:r>
              <a:rPr lang="en-US" altLang="zh-CN" dirty="0" smtClean="0">
                <a:solidFill>
                  <a:srgbClr val="00B050"/>
                </a:solidFill>
              </a:rPr>
              <a:t>// b</a:t>
            </a:r>
            <a:r>
              <a:rPr lang="zh-CN" altLang="en-US" dirty="0" smtClean="0">
                <a:solidFill>
                  <a:srgbClr val="00B050"/>
                </a:solidFill>
              </a:rPr>
              <a:t>的类型是指针类型 </a:t>
            </a:r>
            <a:r>
              <a:rPr lang="en-US" altLang="zh-CN" dirty="0" err="1" smtClean="0">
                <a:solidFill>
                  <a:srgbClr val="00B050"/>
                </a:solidFill>
              </a:rPr>
              <a:t>int</a:t>
            </a:r>
            <a:r>
              <a:rPr lang="en-US" altLang="zh-CN" dirty="0" smtClean="0">
                <a:solidFill>
                  <a:srgbClr val="00B050"/>
                </a:solidFill>
              </a:rPr>
              <a:t> *, </a:t>
            </a:r>
            <a:r>
              <a:rPr lang="zh-CN" altLang="en-US" dirty="0" smtClean="0">
                <a:solidFill>
                  <a:srgbClr val="00B050"/>
                </a:solidFill>
              </a:rPr>
              <a:t>而非数组类型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指针与数组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5805264"/>
            <a:ext cx="7560840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b="1" dirty="0" smtClean="0">
                <a:solidFill>
                  <a:srgbClr val="FF0000"/>
                </a:solidFill>
              </a:rPr>
              <a:t>数组名 </a:t>
            </a:r>
            <a:r>
              <a:rPr lang="zh-CN" altLang="en-US" dirty="0" smtClean="0"/>
              <a:t>实际上是一个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指向数组中第一个元素的指针</a:t>
            </a:r>
            <a:r>
              <a:rPr lang="zh-CN" altLang="en-US" dirty="0" smtClean="0"/>
              <a:t>。因此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可以使用数组名来对指针变量进行初始化或赋值 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相同类型</a:t>
            </a:r>
            <a:r>
              <a:rPr lang="en-US" altLang="zh-CN" dirty="0" smtClean="0"/>
              <a:t>), </a:t>
            </a:r>
            <a:r>
              <a:rPr lang="zh-CN" altLang="en-US" dirty="0" smtClean="0"/>
              <a:t>使该指针变量成为一个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指向一维数组的指针变量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a[10];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;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用数组名初始化指针变量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dirty="0" smtClean="0"/>
              <a:t>等价于</a:t>
            </a:r>
            <a:r>
              <a:rPr lang="en-US" altLang="zh-CN" dirty="0" smtClean="0"/>
              <a:t>     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[0];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数组中第一个元素的地址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指针与数组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5621755"/>
            <a:ext cx="8208912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指向一维数组的指针变量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可以完成对数组元素的操作。</a:t>
            </a:r>
            <a:endParaRPr lang="en-US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15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a[10];</a:t>
            </a:r>
          </a:p>
          <a:p>
            <a:pPr>
              <a:spcAft>
                <a:spcPts val="1200"/>
              </a:spcAft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a;       </a:t>
            </a:r>
            <a:r>
              <a:rPr lang="en-US" altLang="zh-CN" dirty="0" smtClean="0">
                <a:solidFill>
                  <a:srgbClr val="00B050"/>
                </a:solidFill>
              </a:rPr>
              <a:t>// p </a:t>
            </a:r>
            <a:r>
              <a:rPr lang="zh-CN" altLang="en-US" dirty="0" smtClean="0">
                <a:solidFill>
                  <a:srgbClr val="00B050"/>
                </a:solidFill>
              </a:rPr>
              <a:t>指向数组 </a:t>
            </a:r>
            <a:r>
              <a:rPr lang="en-US" altLang="zh-CN" dirty="0" smtClean="0">
                <a:solidFill>
                  <a:srgbClr val="00B050"/>
                </a:solidFill>
              </a:rPr>
              <a:t>a </a:t>
            </a:r>
            <a:r>
              <a:rPr lang="zh-CN" altLang="en-US" dirty="0" smtClean="0">
                <a:solidFill>
                  <a:srgbClr val="00B050"/>
                </a:solidFill>
              </a:rPr>
              <a:t>的第一个元素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</a:rPr>
              <a:t>算术运算</a:t>
            </a:r>
            <a:r>
              <a:rPr lang="en-US" altLang="zh-CN" b="1" dirty="0" smtClean="0">
                <a:solidFill>
                  <a:srgbClr val="0000FF"/>
                </a:solidFill>
              </a:rPr>
              <a:t>: </a:t>
            </a:r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err="1" smtClean="0"/>
              <a:t>+i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p</a:t>
            </a:r>
            <a:r>
              <a:rPr lang="en-US" altLang="zh-CN" dirty="0" err="1"/>
              <a:t>+i</a:t>
            </a:r>
            <a:r>
              <a:rPr lang="en-US" altLang="zh-CN" dirty="0"/>
              <a:t> </a:t>
            </a:r>
            <a:r>
              <a:rPr lang="zh-CN" altLang="en-US" dirty="0" smtClean="0"/>
              <a:t>都等价于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 smtClean="0"/>
              <a:t>], </a:t>
            </a:r>
            <a:r>
              <a:rPr lang="zh-CN" altLang="en-US" dirty="0" smtClean="0"/>
              <a:t>它们都指向数组中的第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个元素</a:t>
            </a:r>
            <a:r>
              <a:rPr lang="en-US" altLang="zh-CN" dirty="0" smtClean="0"/>
              <a:t> 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 smtClean="0"/>
              <a:t>] (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zh-CN" altLang="en-US" dirty="0" smtClean="0"/>
              <a:t>的地址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</a:rPr>
              <a:t>间接引用</a:t>
            </a:r>
            <a:r>
              <a:rPr lang="en-US" altLang="zh-CN" b="1" dirty="0" smtClean="0">
                <a:solidFill>
                  <a:srgbClr val="0000FF"/>
                </a:solidFill>
              </a:rPr>
              <a:t>: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err="1" smtClean="0"/>
              <a:t>+i</a:t>
            </a:r>
            <a:r>
              <a:rPr lang="en-US" altLang="zh-CN" dirty="0" smtClean="0"/>
              <a:t>),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p</a:t>
            </a:r>
            <a:r>
              <a:rPr lang="en-US" altLang="zh-CN" dirty="0" err="1" smtClean="0"/>
              <a:t>+i</a:t>
            </a:r>
            <a:r>
              <a:rPr lang="en-US" altLang="zh-CN" dirty="0" smtClean="0"/>
              <a:t>), 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zh-CN" altLang="en-US" dirty="0" smtClean="0"/>
              <a:t>都表示数组中的第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个元素 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zh-CN" altLang="en-US" dirty="0" smtClean="0"/>
              <a:t>等价于 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指针与数组</a:t>
            </a:r>
          </a:p>
        </p:txBody>
      </p:sp>
      <p:sp>
        <p:nvSpPr>
          <p:cNvPr id="17" name="矩形 16"/>
          <p:cNvSpPr/>
          <p:nvPr/>
        </p:nvSpPr>
        <p:spPr>
          <a:xfrm>
            <a:off x="1331640" y="5493659"/>
            <a:ext cx="720080" cy="3493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720" y="5493659"/>
            <a:ext cx="720080" cy="3493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71800" y="5493659"/>
            <a:ext cx="720080" cy="3493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80" y="5493659"/>
            <a:ext cx="720080" cy="3493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11960" y="5493659"/>
            <a:ext cx="720080" cy="3493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32040" y="5493659"/>
            <a:ext cx="720080" cy="3493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52120" y="5493659"/>
            <a:ext cx="720080" cy="3493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72200" y="5493659"/>
            <a:ext cx="720080" cy="3493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92280" y="5493659"/>
            <a:ext cx="720080" cy="3493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12360" y="5493659"/>
            <a:ext cx="720080" cy="3493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9552" y="505750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9552" y="5700931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29" name="直接箭头连接符 28"/>
          <p:cNvCxnSpPr>
            <a:stCxn id="27" idx="3"/>
          </p:cNvCxnSpPr>
          <p:nvPr/>
        </p:nvCxnSpPr>
        <p:spPr>
          <a:xfrm>
            <a:off x="895740" y="5288335"/>
            <a:ext cx="435900" cy="230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8" idx="3"/>
          </p:cNvCxnSpPr>
          <p:nvPr/>
        </p:nvCxnSpPr>
        <p:spPr>
          <a:xfrm flipV="1">
            <a:off x="895740" y="5842985"/>
            <a:ext cx="435900" cy="88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272203" y="4970785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a[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]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83968" y="5839730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p[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]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35896" y="4509120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a+i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584495" y="6207695"/>
            <a:ext cx="648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+i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879681" y="4954228"/>
            <a:ext cx="332279" cy="539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908531" y="5842985"/>
            <a:ext cx="303429" cy="458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849691" y="4954228"/>
            <a:ext cx="756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&amp;</a:t>
            </a:r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a[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]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28411" y="5931763"/>
            <a:ext cx="756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&amp;</a:t>
            </a:r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p[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]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562353" y="5202093"/>
            <a:ext cx="597362" cy="269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3537842" y="5887374"/>
            <a:ext cx="621873" cy="273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317619" y="5012589"/>
            <a:ext cx="686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a[0]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8024" y="3933055"/>
            <a:ext cx="3888432" cy="8803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下标运算符 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 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]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实际作用于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地址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91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通过指向一维数组的指针操作数组元素</a:t>
            </a:r>
            <a:endParaRPr lang="en-US" altLang="zh-CN" sz="2800" b="1" dirty="0" smtClean="0"/>
          </a:p>
          <a:p>
            <a:r>
              <a:rPr lang="zh-CN" altLang="en-US" b="1" dirty="0" smtClean="0"/>
              <a:t>步骤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定义一个 </a:t>
            </a:r>
            <a:r>
              <a:rPr lang="zh-CN" altLang="en-US" b="1" dirty="0" smtClean="0">
                <a:solidFill>
                  <a:srgbClr val="FF0000"/>
                </a:solidFill>
              </a:rPr>
              <a:t>与数组基类型相同的指针变量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63538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a[10];</a:t>
            </a:r>
          </a:p>
          <a:p>
            <a:pPr indent="363538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将数组的 </a:t>
            </a:r>
            <a:r>
              <a:rPr lang="zh-CN" altLang="en-US" b="1" dirty="0" smtClean="0">
                <a:solidFill>
                  <a:srgbClr val="FF0000"/>
                </a:solidFill>
              </a:rPr>
              <a:t>首地址 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数组名或数组中第一个元素的地址</a:t>
            </a:r>
            <a:r>
              <a:rPr lang="en-US" altLang="zh-CN" dirty="0" smtClean="0"/>
              <a:t>) </a:t>
            </a:r>
            <a:r>
              <a:rPr lang="zh-CN" altLang="en-US" dirty="0" smtClean="0"/>
              <a:t>赋给指针变量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在指针变量与要操作的数组之间建立关联。</a:t>
            </a:r>
            <a:endParaRPr lang="en-US" altLang="zh-CN" dirty="0" smtClean="0"/>
          </a:p>
          <a:p>
            <a:pPr indent="363538"/>
            <a:r>
              <a:rPr lang="en-US" altLang="zh-CN" dirty="0" smtClean="0"/>
              <a:t>p = a;        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       p = 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a[0];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 </a:t>
            </a:r>
            <a:r>
              <a:rPr lang="zh-CN" altLang="en-US" b="1" dirty="0" smtClean="0">
                <a:solidFill>
                  <a:srgbClr val="FF0000"/>
                </a:solidFill>
              </a:rPr>
              <a:t>指向一维数组的指针 </a:t>
            </a:r>
            <a:r>
              <a:rPr lang="zh-CN" altLang="en-US" dirty="0" smtClean="0"/>
              <a:t>来操作数组元素。</a:t>
            </a:r>
            <a:endParaRPr lang="en-US" altLang="zh-CN" dirty="0" smtClean="0"/>
          </a:p>
          <a:p>
            <a:pPr indent="363538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&lt;10;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indent="711200">
              <a:lnSpc>
                <a:spcPct val="100000"/>
              </a:lnSpc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p+i</a:t>
            </a:r>
            <a:r>
              <a:rPr lang="en-US" altLang="zh-CN" dirty="0" smtClean="0"/>
              <a:t>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间接引用</a:t>
            </a:r>
            <a:r>
              <a:rPr lang="en-US" altLang="zh-CN" dirty="0" smtClean="0">
                <a:solidFill>
                  <a:srgbClr val="00B050"/>
                </a:solidFill>
              </a:rPr>
              <a:t>, </a:t>
            </a:r>
            <a:r>
              <a:rPr lang="zh-CN" altLang="en-US" dirty="0" smtClean="0">
                <a:solidFill>
                  <a:srgbClr val="00B050"/>
                </a:solidFill>
              </a:rPr>
              <a:t>访问元素 </a:t>
            </a:r>
            <a:r>
              <a:rPr lang="en-US" altLang="zh-CN" dirty="0" smtClean="0">
                <a:solidFill>
                  <a:srgbClr val="00B050"/>
                </a:solidFill>
              </a:rPr>
              <a:t>a[</a:t>
            </a:r>
            <a:r>
              <a:rPr lang="en-US" altLang="zh-CN" dirty="0" err="1" smtClean="0">
                <a:solidFill>
                  <a:srgbClr val="00B050"/>
                </a:solidFill>
              </a:rPr>
              <a:t>i</a:t>
            </a:r>
            <a:r>
              <a:rPr lang="en-US" altLang="zh-CN" dirty="0" smtClean="0">
                <a:solidFill>
                  <a:srgbClr val="00B050"/>
                </a:solidFill>
              </a:rPr>
              <a:t>]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指针与数组</a:t>
            </a:r>
          </a:p>
        </p:txBody>
      </p:sp>
    </p:spTree>
    <p:extLst>
      <p:ext uri="{BB962C8B-B14F-4D97-AF65-F5344CB8AC3E}">
        <p14:creationId xmlns:p14="http://schemas.microsoft.com/office/powerpoint/2010/main" val="33072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指针与数组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操作数组元素的不同方法</a:t>
            </a:r>
            <a:endParaRPr lang="en-US" altLang="zh-CN" b="1" dirty="0" smtClean="0"/>
          </a:p>
          <a:p>
            <a:pPr>
              <a:spcAft>
                <a:spcPts val="1200"/>
              </a:spcAft>
            </a:pPr>
            <a:r>
              <a:rPr lang="zh-CN" altLang="en-US" b="1" dirty="0" smtClean="0"/>
              <a:t>方法 </a:t>
            </a:r>
            <a:r>
              <a:rPr lang="en-US" altLang="zh-CN" b="1" dirty="0" smtClean="0"/>
              <a:t>1: </a:t>
            </a:r>
            <a:r>
              <a:rPr lang="zh-CN" altLang="en-US" b="1" dirty="0" smtClean="0"/>
              <a:t>数组下标法</a:t>
            </a:r>
            <a:endParaRPr lang="en-US" altLang="zh-CN" b="1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const </a:t>
            </a:r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dirty="0" smtClean="0">
                <a:solidFill>
                  <a:srgbClr val="FF3399"/>
                </a:solidFill>
              </a:rPr>
              <a:t>N</a:t>
            </a:r>
            <a:r>
              <a:rPr lang="en-US" altLang="zh-CN" dirty="0" smtClean="0"/>
              <a:t> = 10;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main( 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  <a:endParaRPr lang="zh-CN" altLang="en-US" dirty="0"/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a[</a:t>
            </a:r>
            <a:r>
              <a:rPr lang="en-US" altLang="zh-CN" dirty="0" smtClean="0">
                <a:solidFill>
                  <a:srgbClr val="FF3399"/>
                </a:solidFill>
              </a:rPr>
              <a:t>N</a:t>
            </a:r>
            <a:r>
              <a:rPr lang="en-US" altLang="zh-CN" dirty="0" smtClean="0"/>
              <a:t>];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FF3399"/>
                </a:solidFill>
              </a:rPr>
              <a:t>N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en-US" dirty="0"/>
          </a:p>
          <a:p>
            <a:pPr indent="892175">
              <a:lnSpc>
                <a:spcPct val="90000"/>
              </a:lnSpc>
              <a:spcBef>
                <a:spcPts val="0"/>
              </a:spcBef>
            </a:pPr>
            <a:r>
              <a:rPr lang="en-US" altLang="zh-CN" dirty="0" err="1" smtClean="0"/>
              <a:t>cin</a:t>
            </a:r>
            <a:r>
              <a:rPr lang="en-US" altLang="zh-CN" dirty="0"/>
              <a:t>&gt;&gt;</a:t>
            </a:r>
            <a:r>
              <a:rPr lang="en-US" altLang="zh-CN" dirty="0" smtClean="0"/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数组下标</a:t>
            </a:r>
            <a:endParaRPr lang="zh-CN" altLang="en-US" dirty="0">
              <a:solidFill>
                <a:srgbClr val="00B050"/>
              </a:solidFill>
            </a:endParaRP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FF3399"/>
                </a:solidFill>
              </a:rPr>
              <a:t>N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en-US" dirty="0"/>
          </a:p>
          <a:p>
            <a:pPr indent="892175">
              <a:lnSpc>
                <a:spcPct val="9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&lt;&lt;a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‘\t’</a:t>
            </a:r>
            <a:r>
              <a:rPr lang="en-US" altLang="zh-CN" dirty="0" smtClean="0"/>
              <a:t>;</a:t>
            </a: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0;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dirty="0"/>
              <a:t>} 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32040" y="1556792"/>
            <a:ext cx="4104456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方法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2: 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指针法</a:t>
            </a:r>
            <a:endParaRPr lang="en-US" altLang="zh-CN" sz="2400" b="1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namespace 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int </a:t>
            </a:r>
            <a:r>
              <a:rPr lang="en-US" altLang="zh-CN" sz="2400" dirty="0">
                <a:solidFill>
                  <a:srgbClr val="FF3399"/>
                </a:solidFill>
              </a:rPr>
              <a:t>N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= 10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main(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46088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a[</a:t>
            </a:r>
            <a:r>
              <a:rPr lang="en-US" altLang="zh-CN" sz="2400" dirty="0">
                <a:solidFill>
                  <a:srgbClr val="FF3399"/>
                </a:solidFill>
              </a:rPr>
              <a:t>N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46088">
              <a:lnSpc>
                <a:spcPct val="9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p;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46088">
              <a:lnSpc>
                <a:spcPct val="9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(p=a; p&lt;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a+</a:t>
            </a:r>
            <a:r>
              <a:rPr lang="en-US" altLang="zh-CN" sz="2400" dirty="0" err="1" smtClean="0">
                <a:solidFill>
                  <a:srgbClr val="FF3399"/>
                </a:solidFill>
              </a:rPr>
              <a:t>N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++p)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892175">
              <a:lnSpc>
                <a:spcPct val="90000"/>
              </a:lnSpc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p;  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指针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lnSpc>
                <a:spcPct val="9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p=a;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p&lt;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a+</a:t>
            </a:r>
            <a:r>
              <a:rPr lang="en-US" altLang="zh-CN" sz="2400" dirty="0" err="1" smtClean="0">
                <a:solidFill>
                  <a:srgbClr val="FF3399"/>
                </a:solidFill>
              </a:rPr>
              <a:t>N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++p)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892175">
              <a:lnSpc>
                <a:spcPct val="90000"/>
              </a:lnSpc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p&lt;&lt;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‘\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t’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446088">
              <a:lnSpc>
                <a:spcPct val="90000"/>
              </a:lnSpc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446088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0;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8621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指针与数组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47320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b="1" dirty="0" smtClean="0"/>
              <a:t>方法</a:t>
            </a:r>
            <a:r>
              <a:rPr lang="en-US" altLang="zh-CN" b="1" dirty="0" smtClean="0"/>
              <a:t> 3: </a:t>
            </a:r>
            <a:r>
              <a:rPr lang="zh-CN" altLang="en-US" b="1" dirty="0" smtClean="0"/>
              <a:t>数组位移法</a:t>
            </a:r>
            <a:endParaRPr lang="en-US" altLang="zh-CN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#include </a:t>
            </a:r>
            <a:r>
              <a:rPr lang="en-US" altLang="zh-CN" dirty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const int </a:t>
            </a:r>
            <a:r>
              <a:rPr lang="en-US" altLang="zh-CN" dirty="0">
                <a:solidFill>
                  <a:srgbClr val="FF3399"/>
                </a:solidFill>
              </a:rPr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= 10;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 </a:t>
            </a:r>
            <a:r>
              <a:rPr lang="en-US" altLang="zh-CN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  <a:endParaRPr lang="zh-CN" altLang="en-US" dirty="0"/>
          </a:p>
          <a:p>
            <a:pPr indent="4460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a[</a:t>
            </a:r>
            <a:r>
              <a:rPr lang="en-US" altLang="zh-CN" dirty="0">
                <a:solidFill>
                  <a:srgbClr val="FF3399"/>
                </a:solidFill>
              </a:rPr>
              <a:t>N</a:t>
            </a:r>
            <a:r>
              <a:rPr lang="en-US" altLang="zh-CN" dirty="0" smtClean="0"/>
              <a:t>];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indent="4460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for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FF3399"/>
                </a:solidFill>
              </a:rPr>
              <a:t>N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en-US" dirty="0"/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/>
              <a:t>cin</a:t>
            </a:r>
            <a:r>
              <a:rPr lang="en-US" altLang="zh-CN" dirty="0" smtClean="0"/>
              <a:t>&gt;&gt;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a+i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数组位移</a:t>
            </a:r>
            <a:endParaRPr lang="zh-CN" altLang="en-US" dirty="0">
              <a:solidFill>
                <a:srgbClr val="00B050"/>
              </a:solidFill>
            </a:endParaRPr>
          </a:p>
          <a:p>
            <a:pPr indent="4460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for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  <a:r>
              <a:rPr lang="zh-CN" altLang="en-US" dirty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FF3399"/>
                </a:solidFill>
              </a:rPr>
              <a:t>N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en-US" dirty="0"/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/>
              <a:t>cout</a:t>
            </a:r>
            <a:r>
              <a:rPr lang="en-US" altLang="zh-CN" dirty="0" smtClean="0"/>
              <a:t>&lt;&lt;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(</a:t>
            </a:r>
            <a:r>
              <a:rPr lang="en-US" altLang="zh-CN" dirty="0" err="1"/>
              <a:t>a+i</a:t>
            </a:r>
            <a:r>
              <a:rPr lang="en-US" altLang="zh-CN" dirty="0"/>
              <a:t>)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‘\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t’</a:t>
            </a:r>
            <a:r>
              <a:rPr lang="en-US" altLang="zh-CN" dirty="0"/>
              <a:t>;</a:t>
            </a:r>
          </a:p>
          <a:p>
            <a:pPr indent="4460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indent="4460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0;</a:t>
            </a:r>
            <a:r>
              <a:rPr lang="zh-CN" altLang="en-US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 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48472" y="1052736"/>
            <a:ext cx="4788024" cy="5509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spcAft>
                <a:spcPts val="1200"/>
              </a:spcAft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方法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4: 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指针位移法</a:t>
            </a:r>
            <a:endParaRPr lang="en-US" altLang="zh-CN" sz="2400" b="1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10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90000"/>
              </a:lnSpc>
              <a:spcAft>
                <a:spcPts val="100"/>
              </a:spcAft>
            </a:pP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namespace 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10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int </a:t>
            </a:r>
            <a:r>
              <a:rPr lang="en-US" altLang="zh-CN" sz="2400" dirty="0">
                <a:solidFill>
                  <a:srgbClr val="FF3399"/>
                </a:solidFill>
              </a:rPr>
              <a:t>N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= 10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10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main(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100"/>
              </a:spcAft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46088">
              <a:lnSpc>
                <a:spcPct val="90000"/>
              </a:lnSpc>
              <a:spcAft>
                <a:spcPts val="10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a[</a:t>
            </a:r>
            <a:r>
              <a:rPr lang="en-US" altLang="zh-CN" sz="2400" dirty="0">
                <a:solidFill>
                  <a:srgbClr val="FF3399"/>
                </a:solidFill>
              </a:rPr>
              <a:t>N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46088">
              <a:lnSpc>
                <a:spcPct val="90000"/>
              </a:lnSpc>
              <a:spcAft>
                <a:spcPts val="100"/>
              </a:spcAft>
            </a:pP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 = a;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46088">
              <a:lnSpc>
                <a:spcPct val="90000"/>
              </a:lnSpc>
              <a:spcAft>
                <a:spcPts val="100"/>
              </a:spcAft>
            </a:pP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2400" dirty="0" smtClean="0">
                <a:solidFill>
                  <a:srgbClr val="FF3399"/>
                </a:solidFill>
              </a:rPr>
              <a:t>N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892175" algn="just">
              <a:lnSpc>
                <a:spcPct val="90000"/>
              </a:lnSpc>
              <a:spcAft>
                <a:spcPts val="100"/>
              </a:spcAft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p+i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);  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指针位移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446088">
              <a:lnSpc>
                <a:spcPct val="90000"/>
              </a:lnSpc>
              <a:spcAft>
                <a:spcPts val="100"/>
              </a:spcAft>
            </a:pP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2400" dirty="0" smtClean="0">
                <a:solidFill>
                  <a:srgbClr val="FF3399"/>
                </a:solidFill>
              </a:rPr>
              <a:t>N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892175">
              <a:lnSpc>
                <a:spcPct val="90000"/>
              </a:lnSpc>
              <a:spcAft>
                <a:spcPts val="100"/>
              </a:spcAft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p+i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‘\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t’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446088">
              <a:lnSpc>
                <a:spcPct val="90000"/>
              </a:lnSpc>
              <a:spcAft>
                <a:spcPts val="100"/>
              </a:spcAft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446088">
              <a:lnSpc>
                <a:spcPct val="90000"/>
              </a:lnSpc>
              <a:spcAft>
                <a:spcPts val="10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0;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Aft>
                <a:spcPts val="100"/>
              </a:spcAf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363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指针与数组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 smtClean="0"/>
              <a:t>方法</a:t>
            </a:r>
            <a:r>
              <a:rPr lang="en-US" altLang="zh-CN" b="1" dirty="0" smtClean="0"/>
              <a:t> 5: </a:t>
            </a:r>
            <a:r>
              <a:rPr lang="zh-CN" altLang="en-US" b="1" dirty="0" smtClean="0"/>
              <a:t>指针下标法</a:t>
            </a:r>
            <a:endParaRPr lang="en-US" altLang="zh-CN" b="1" dirty="0" smtClean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#include </a:t>
            </a:r>
            <a:r>
              <a:rPr lang="en-US" altLang="zh-CN" dirty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const int </a:t>
            </a:r>
            <a:r>
              <a:rPr lang="en-US" altLang="zh-CN" dirty="0">
                <a:solidFill>
                  <a:srgbClr val="FF3399"/>
                </a:solidFill>
              </a:rPr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= 10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main( </a:t>
            </a:r>
            <a:r>
              <a:rPr lang="en-US" altLang="zh-CN" dirty="0" smtClean="0"/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/>
              <a:t>{</a:t>
            </a:r>
            <a:endParaRPr lang="zh-CN" altLang="en-US" dirty="0"/>
          </a:p>
          <a:p>
            <a:pPr indent="446088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a[</a:t>
            </a:r>
            <a:r>
              <a:rPr lang="en-US" altLang="zh-CN" dirty="0">
                <a:solidFill>
                  <a:srgbClr val="FF3399"/>
                </a:solidFill>
              </a:rPr>
              <a:t>N</a:t>
            </a:r>
            <a:r>
              <a:rPr lang="en-US" altLang="zh-CN" dirty="0" smtClean="0"/>
              <a:t>];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indent="446088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a;</a:t>
            </a:r>
            <a:endParaRPr lang="zh-CN" altLang="en-US" dirty="0"/>
          </a:p>
          <a:p>
            <a:pPr indent="446088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for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>
                <a:solidFill>
                  <a:srgbClr val="FF3399"/>
                </a:solidFill>
              </a:rPr>
              <a:t>N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en-US" dirty="0"/>
          </a:p>
          <a:p>
            <a:pPr indent="892175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err="1"/>
              <a:t>cin</a:t>
            </a:r>
            <a:r>
              <a:rPr lang="en-US" altLang="zh-CN" dirty="0" smtClean="0"/>
              <a:t>&gt;&gt;p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en-US" altLang="zh-CN" dirty="0" smtClean="0"/>
              <a:t>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指针下标</a:t>
            </a:r>
            <a:endParaRPr lang="zh-CN" altLang="en-US" dirty="0">
              <a:solidFill>
                <a:srgbClr val="00B050"/>
              </a:solidFill>
            </a:endParaRPr>
          </a:p>
          <a:p>
            <a:pPr indent="446088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for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</a:t>
            </a:r>
            <a:r>
              <a:rPr lang="zh-CN" altLang="en-US" dirty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>
                <a:solidFill>
                  <a:srgbClr val="FF3399"/>
                </a:solidFill>
              </a:rPr>
              <a:t>N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en-US" dirty="0"/>
          </a:p>
          <a:p>
            <a:pPr indent="892175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err="1"/>
              <a:t>cout</a:t>
            </a:r>
            <a:r>
              <a:rPr lang="en-US" altLang="zh-CN" dirty="0" smtClean="0"/>
              <a:t>&lt;&lt;p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‘\t’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indent="446088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indent="446088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0;</a:t>
            </a:r>
            <a:r>
              <a:rPr lang="zh-CN" altLang="en-US" dirty="0"/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/>
              <a:t>} </a:t>
            </a:r>
          </a:p>
        </p:txBody>
      </p:sp>
      <p:sp>
        <p:nvSpPr>
          <p:cNvPr id="5" name="矩形 4"/>
          <p:cNvSpPr/>
          <p:nvPr/>
        </p:nvSpPr>
        <p:spPr>
          <a:xfrm>
            <a:off x="4427984" y="1916832"/>
            <a:ext cx="4536504" cy="35283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注意</a:t>
            </a:r>
            <a:r>
              <a:rPr lang="en-US" altLang="zh-CN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: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下标运算符 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 ]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实际上作用于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地址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而不仅仅是数组名。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数组名是 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指针常量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 algn="just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++p;   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合法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 algn="just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-- p;    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合法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 algn="just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++a;   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不合法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 algn="just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-- a;    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不合法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为了让指针的使用更简单、更安全</a:t>
            </a:r>
            <a:r>
              <a:rPr lang="en-US" altLang="zh-CN" dirty="0" smtClean="0"/>
              <a:t>, C++11</a:t>
            </a:r>
            <a:r>
              <a:rPr lang="zh-CN" altLang="en-US" dirty="0" smtClean="0"/>
              <a:t>新标准引入了两个名为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begin </a:t>
            </a:r>
            <a:r>
              <a:rPr lang="zh-CN" altLang="en-US" dirty="0" smtClean="0"/>
              <a:t>和 </a:t>
            </a:r>
            <a:r>
              <a:rPr lang="en-US" altLang="zh-CN" dirty="0" smtClean="0">
                <a:solidFill>
                  <a:srgbClr val="FF0000"/>
                </a:solidFill>
              </a:rPr>
              <a:t>end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的函数。这两个函数以</a:t>
            </a:r>
            <a:r>
              <a:rPr lang="zh-CN" altLang="en-US" dirty="0" smtClean="0">
                <a:solidFill>
                  <a:srgbClr val="0000FF"/>
                </a:solidFill>
              </a:rPr>
              <a:t>数组名为形参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分别返回</a:t>
            </a:r>
            <a:r>
              <a:rPr lang="zh-CN" altLang="en-US" dirty="0" smtClean="0">
                <a:solidFill>
                  <a:srgbClr val="0000FF"/>
                </a:solidFill>
              </a:rPr>
              <a:t>指向数组首元素的指针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00FF"/>
                </a:solidFill>
              </a:rPr>
              <a:t>指向数组尾元素的下一位置的指针</a:t>
            </a:r>
            <a:r>
              <a:rPr lang="zh-CN" altLang="en-US" dirty="0" smtClean="0"/>
              <a:t>。通过 </a:t>
            </a:r>
            <a:r>
              <a:rPr lang="en-US" altLang="zh-CN" dirty="0">
                <a:solidFill>
                  <a:srgbClr val="FF0000"/>
                </a:solidFill>
              </a:rPr>
              <a:t>begin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FF0000"/>
                </a:solidFill>
              </a:rPr>
              <a:t>end</a:t>
            </a:r>
            <a:r>
              <a:rPr lang="en-US" altLang="zh-CN" dirty="0"/>
              <a:t> </a:t>
            </a:r>
            <a:r>
              <a:rPr lang="zh-CN" altLang="en-US" dirty="0" smtClean="0"/>
              <a:t>可以很容易地通过循环处理数组元素。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FF3399"/>
                </a:solidFill>
              </a:rPr>
              <a:t>#include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>
                <a:solidFill>
                  <a:srgbClr val="0000FF"/>
                </a:solidFill>
              </a:rPr>
              <a:t>std</a:t>
            </a:r>
            <a:r>
              <a:rPr lang="en-US" altLang="zh-CN" sz="2000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main()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{	</a:t>
            </a:r>
          </a:p>
          <a:p>
            <a:pPr indent="358775"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a[10];</a:t>
            </a:r>
          </a:p>
          <a:p>
            <a:pPr indent="358775"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for 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</a:rPr>
              <a:t> *</a:t>
            </a:r>
            <a:r>
              <a:rPr lang="en-US" altLang="zh-CN" sz="2000" dirty="0"/>
              <a:t>p = </a:t>
            </a:r>
            <a:r>
              <a:rPr lang="en-US" altLang="zh-CN" sz="2000" dirty="0">
                <a:solidFill>
                  <a:srgbClr val="FF0000"/>
                </a:solidFill>
              </a:rPr>
              <a:t>begin</a:t>
            </a:r>
            <a:r>
              <a:rPr lang="en-US" altLang="zh-CN" sz="2000" dirty="0"/>
              <a:t>(a), 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/>
              <a:t>e = </a:t>
            </a:r>
            <a:r>
              <a:rPr lang="en-US" altLang="zh-CN" sz="2000" dirty="0">
                <a:solidFill>
                  <a:srgbClr val="FF0000"/>
                </a:solidFill>
              </a:rPr>
              <a:t>end</a:t>
            </a:r>
            <a:r>
              <a:rPr lang="en-US" altLang="zh-CN" sz="2000" dirty="0"/>
              <a:t>(a); p != e; ++p)</a:t>
            </a:r>
          </a:p>
          <a:p>
            <a:pPr indent="715963">
              <a:spcBef>
                <a:spcPts val="0"/>
              </a:spcBef>
            </a:pPr>
            <a:r>
              <a:rPr lang="en-US" altLang="zh-CN" sz="2000" dirty="0" err="1" smtClean="0"/>
              <a:t>cin</a:t>
            </a:r>
            <a:r>
              <a:rPr lang="en-US" altLang="zh-CN" sz="2000" dirty="0"/>
              <a:t>&gt;&gt;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/>
              <a:t>p;</a:t>
            </a:r>
          </a:p>
          <a:p>
            <a:pPr indent="358775"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for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/>
              <a:t>p = </a:t>
            </a:r>
            <a:r>
              <a:rPr lang="en-US" altLang="zh-CN" sz="2000" dirty="0">
                <a:solidFill>
                  <a:srgbClr val="FF0000"/>
                </a:solidFill>
              </a:rPr>
              <a:t>begin</a:t>
            </a:r>
            <a:r>
              <a:rPr lang="en-US" altLang="zh-CN" sz="2000" dirty="0"/>
              <a:t>(a), *e = </a:t>
            </a:r>
            <a:r>
              <a:rPr lang="en-US" altLang="zh-CN" sz="2000" dirty="0">
                <a:solidFill>
                  <a:srgbClr val="FF0000"/>
                </a:solidFill>
              </a:rPr>
              <a:t>end</a:t>
            </a:r>
            <a:r>
              <a:rPr lang="en-US" altLang="zh-CN" sz="2000" dirty="0"/>
              <a:t>(a); p != e; ++p)</a:t>
            </a:r>
          </a:p>
          <a:p>
            <a:pPr indent="715963"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&lt;&lt; 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/>
              <a:t>p 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indent="358775"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0;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指针与数组</a:t>
            </a:r>
          </a:p>
        </p:txBody>
      </p:sp>
    </p:spTree>
    <p:extLst>
      <p:ext uri="{BB962C8B-B14F-4D97-AF65-F5344CB8AC3E}">
        <p14:creationId xmlns:p14="http://schemas.microsoft.com/office/powerpoint/2010/main" val="77594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038743"/>
            <a:ext cx="3796801" cy="5558609"/>
          </a:xfrm>
        </p:spPr>
        <p:txBody>
          <a:bodyPr/>
          <a:lstStyle/>
          <a:p>
            <a:r>
              <a:rPr lang="zh-CN" altLang="en-US" sz="2800" b="1" dirty="0" smtClean="0"/>
              <a:t>地址</a:t>
            </a:r>
            <a:endParaRPr lang="en-US" altLang="zh-CN" sz="2800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内存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是由一系的 </a:t>
            </a:r>
            <a:r>
              <a:rPr lang="zh-CN" altLang="en-US" b="1" dirty="0" smtClean="0">
                <a:solidFill>
                  <a:srgbClr val="0000FF"/>
                </a:solidFill>
              </a:rPr>
              <a:t>字节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(1 byte = 8 bits) </a:t>
            </a:r>
            <a:r>
              <a:rPr lang="zh-CN" altLang="en-US" dirty="0" smtClean="0"/>
              <a:t>组成的。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字节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都有一个特定的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地址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十六进制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程序经编译后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则会将变量的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名字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与存储该变量的内存空间的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地址</a:t>
            </a:r>
            <a:r>
              <a:rPr lang="en-US" altLang="zh-CN" dirty="0" smtClean="0"/>
              <a:t> </a:t>
            </a:r>
            <a:r>
              <a:rPr lang="zh-CN" altLang="en-US" dirty="0" smtClean="0"/>
              <a:t>关联起来。</a:t>
            </a:r>
            <a:endParaRPr lang="en-US" altLang="zh-CN" dirty="0" smtClean="0"/>
          </a:p>
          <a:p>
            <a:pPr>
              <a:spcAft>
                <a:spcPts val="1200"/>
              </a:spcAft>
            </a:pPr>
            <a:r>
              <a:rPr lang="zh-CN" altLang="en-US" dirty="0" smtClean="0"/>
              <a:t>对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变量的存取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都是通过 </a:t>
            </a:r>
            <a:r>
              <a:rPr lang="zh-CN" altLang="en-US" b="1" dirty="0" smtClean="0">
                <a:solidFill>
                  <a:srgbClr val="0000FF"/>
                </a:solidFill>
              </a:rPr>
              <a:t>地址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进行的。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例如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rgbClr val="0000FF"/>
                </a:solidFill>
              </a:rPr>
              <a:t> int  </a:t>
            </a:r>
            <a:r>
              <a:rPr lang="en-US" altLang="zh-CN" dirty="0" smtClean="0"/>
              <a:t>a = 10;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指针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868144" y="2070044"/>
            <a:ext cx="2405372" cy="4296476"/>
            <a:chOff x="5760132" y="1556792"/>
            <a:chExt cx="2808312" cy="4296476"/>
          </a:xfrm>
        </p:grpSpPr>
        <p:sp>
          <p:nvSpPr>
            <p:cNvPr id="5" name="矩形 4"/>
            <p:cNvSpPr/>
            <p:nvPr/>
          </p:nvSpPr>
          <p:spPr>
            <a:xfrm>
              <a:off x="5760132" y="1556792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760132" y="1988840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60132" y="2415073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760132" y="2847121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760132" y="3272610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760132" y="3704658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760132" y="4130891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60132" y="4562939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760132" y="4989172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760132" y="5421220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588224" y="1482103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内存</a:t>
            </a:r>
            <a:endParaRPr lang="zh-CN" altLang="en-US" sz="2800" b="1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73516" y="2030718"/>
            <a:ext cx="76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byte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20329" y="2060848"/>
            <a:ext cx="165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0x0067FA01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20329" y="2496361"/>
            <a:ext cx="165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0x0067FA02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20329" y="2910548"/>
            <a:ext cx="165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0x0067FA03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20329" y="3357405"/>
            <a:ext cx="165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0x0067FA04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20329" y="3780727"/>
            <a:ext cx="165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0x0067FA05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20329" y="4204398"/>
            <a:ext cx="165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0x0067FA06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20329" y="4646845"/>
            <a:ext cx="165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0x0067FA07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42912" y="5072563"/>
            <a:ext cx="165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0x0067FA08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42912" y="5485134"/>
            <a:ext cx="165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0x0067FA09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142912" y="5904653"/>
            <a:ext cx="165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0x0067FA0A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73516" y="2492149"/>
            <a:ext cx="76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byte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73516" y="2894070"/>
            <a:ext cx="76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byte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273516" y="3307764"/>
            <a:ext cx="76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byte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273516" y="3764661"/>
            <a:ext cx="76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byte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273516" y="4201206"/>
            <a:ext cx="76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byte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273516" y="4635097"/>
            <a:ext cx="76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byte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273516" y="5082109"/>
            <a:ext cx="76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byte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273516" y="5475010"/>
            <a:ext cx="76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byte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273516" y="5909210"/>
            <a:ext cx="76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byte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499992" y="1577855"/>
            <a:ext cx="132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地址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95944" y="2868523"/>
            <a:ext cx="1646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lt1"/>
                </a:solidFill>
              </a:rPr>
              <a:t>00000000</a:t>
            </a:r>
            <a:endParaRPr lang="zh-CN" altLang="en-US" sz="2800" b="1" dirty="0">
              <a:solidFill>
                <a:schemeClr val="lt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09770" y="3746835"/>
            <a:ext cx="1646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lt1"/>
                </a:solidFill>
              </a:rPr>
              <a:t>00001010</a:t>
            </a:r>
            <a:endParaRPr lang="zh-CN" altLang="en-US" sz="2800" b="1" dirty="0">
              <a:solidFill>
                <a:schemeClr val="lt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95944" y="2433317"/>
            <a:ext cx="1646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lt1"/>
                </a:solidFill>
              </a:rPr>
              <a:t>00000000</a:t>
            </a:r>
            <a:endParaRPr lang="zh-CN" altLang="en-US" sz="2800" b="1" dirty="0">
              <a:solidFill>
                <a:schemeClr val="lt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09770" y="3303889"/>
            <a:ext cx="1646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lt1"/>
                </a:solidFill>
              </a:rPr>
              <a:t>00000000</a:t>
            </a:r>
            <a:endParaRPr lang="zh-CN" altLang="en-US" sz="28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allAtOnce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6" grpId="0"/>
      <p:bldP spid="37" grpId="0"/>
      <p:bldP spid="38" grpId="0"/>
      <p:bldP spid="39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操作系统为一个</a:t>
            </a:r>
            <a:r>
              <a:rPr lang="en-US" altLang="zh-CN" dirty="0"/>
              <a:t>C++</a:t>
            </a:r>
            <a:r>
              <a:rPr lang="zh-CN" altLang="en-US" dirty="0"/>
              <a:t>程序的运行所分配的内存空间共分为</a:t>
            </a:r>
            <a:r>
              <a:rPr lang="zh-CN" altLang="en-US" b="1" dirty="0">
                <a:solidFill>
                  <a:srgbClr val="FF0000"/>
                </a:solidFill>
              </a:rPr>
              <a:t>四个</a:t>
            </a:r>
            <a:r>
              <a:rPr lang="zh-CN" altLang="en-US" b="1" dirty="0" smtClean="0">
                <a:solidFill>
                  <a:srgbClr val="FF0000"/>
                </a:solidFill>
              </a:rPr>
              <a:t>区域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spcBef>
                <a:spcPts val="30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堆</a:t>
            </a:r>
            <a:r>
              <a:rPr lang="en-US" altLang="zh-CN" dirty="0" smtClean="0"/>
              <a:t> </a:t>
            </a:r>
            <a:r>
              <a:rPr lang="zh-CN" altLang="en-US" dirty="0" smtClean="0"/>
              <a:t>允许程序在 </a:t>
            </a:r>
            <a:r>
              <a:rPr lang="zh-CN" altLang="en-US" b="1" dirty="0" smtClean="0">
                <a:solidFill>
                  <a:srgbClr val="0000FF"/>
                </a:solidFill>
              </a:rPr>
              <a:t>运行时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而不是在编译时</a:t>
            </a:r>
            <a:r>
              <a:rPr lang="en-US" altLang="zh-CN" dirty="0" smtClean="0"/>
              <a:t>) </a:t>
            </a:r>
            <a:r>
              <a:rPr lang="zh-CN" altLang="en-US" b="1" dirty="0" smtClean="0">
                <a:solidFill>
                  <a:srgbClr val="0000FF"/>
                </a:solidFill>
              </a:rPr>
              <a:t>动态地</a:t>
            </a:r>
            <a:r>
              <a:rPr lang="en-US" altLang="zh-CN" dirty="0" smtClean="0"/>
              <a:t> </a:t>
            </a:r>
            <a:r>
              <a:rPr lang="zh-CN" altLang="en-US" dirty="0" smtClean="0"/>
              <a:t>申请指定大小的内存空间。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堆内存分配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83768" y="1916832"/>
            <a:ext cx="4176464" cy="86409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代码区</a:t>
            </a:r>
            <a:endParaRPr lang="en-US" altLang="zh-CN" sz="2400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程序代码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83768" y="2780928"/>
            <a:ext cx="4176464" cy="86409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全局数据区</a:t>
            </a:r>
            <a:endParaRPr lang="en-US" altLang="zh-CN" sz="2400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全局数据、静态数据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83768" y="3645024"/>
            <a:ext cx="4176464" cy="86409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堆区</a:t>
            </a:r>
            <a:endParaRPr lang="en-US" altLang="zh-CN" sz="2400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动态数据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83768" y="4509120"/>
            <a:ext cx="4176464" cy="86409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栈区</a:t>
            </a:r>
            <a:endParaRPr lang="en-US" altLang="zh-CN" sz="2400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局部数据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42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堆空间分配与释放</a:t>
            </a:r>
            <a:r>
              <a:rPr lang="en-US" altLang="zh-CN" sz="2800" b="1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动态开辟堆空间</a:t>
            </a:r>
            <a:r>
              <a:rPr lang="en-US" altLang="zh-CN" dirty="0" smtClean="0"/>
              <a:t>:   </a:t>
            </a:r>
          </a:p>
          <a:p>
            <a:pPr indent="711200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type        </a:t>
            </a:r>
            <a:r>
              <a:rPr lang="en-US" altLang="zh-CN" dirty="0" smtClean="0"/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开辟单个对象空间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1200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new </a:t>
            </a:r>
            <a:r>
              <a:rPr lang="en-US" altLang="zh-CN" b="1" dirty="0" smtClean="0">
                <a:solidFill>
                  <a:srgbClr val="0000FF"/>
                </a:solidFill>
              </a:rPr>
              <a:t>type</a:t>
            </a:r>
            <a:r>
              <a:rPr lang="en-US" altLang="zh-CN" b="1" dirty="0" smtClean="0">
                <a:solidFill>
                  <a:srgbClr val="FF0000"/>
                </a:solidFill>
              </a:rPr>
              <a:t>[</a:t>
            </a:r>
            <a:r>
              <a:rPr lang="en-US" altLang="zh-CN" b="1" dirty="0" smtClean="0">
                <a:solidFill>
                  <a:srgbClr val="0000FF"/>
                </a:solidFill>
              </a:rPr>
              <a:t>size</a:t>
            </a:r>
            <a:r>
              <a:rPr lang="en-US" altLang="zh-CN" b="1" dirty="0" smtClean="0">
                <a:solidFill>
                  <a:srgbClr val="FF0000"/>
                </a:solidFill>
              </a:rPr>
              <a:t>]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开辟数组空间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dirty="0" smtClean="0"/>
              <a:t>当使用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new </a:t>
            </a:r>
            <a:r>
              <a:rPr lang="zh-CN" altLang="en-US" b="1" dirty="0" smtClean="0">
                <a:solidFill>
                  <a:srgbClr val="FF0000"/>
                </a:solidFill>
              </a:rPr>
              <a:t>运算符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动态开辟堆空间 </a:t>
            </a:r>
            <a:r>
              <a:rPr lang="en-US" altLang="zh-CN" dirty="0" smtClean="0"/>
              <a:t>(</a:t>
            </a:r>
            <a:r>
              <a:rPr lang="zh-CN" altLang="en-US" dirty="0" smtClean="0"/>
              <a:t>单个对象空间或数组空间</a:t>
            </a:r>
            <a:r>
              <a:rPr lang="en-US" altLang="zh-CN" dirty="0" smtClean="0"/>
              <a:t>) 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需要指定一个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类型</a:t>
            </a:r>
            <a:r>
              <a:rPr lang="en-US" altLang="zh-CN" dirty="0" smtClean="0"/>
              <a:t> (</a:t>
            </a:r>
            <a:r>
              <a:rPr lang="zh-CN" altLang="en-US" dirty="0" smtClean="0"/>
              <a:t>和数组的</a:t>
            </a:r>
            <a:r>
              <a:rPr lang="zh-CN" altLang="en-US" b="1" dirty="0" smtClean="0">
                <a:solidFill>
                  <a:srgbClr val="0000FF"/>
                </a:solidFill>
              </a:rPr>
              <a:t>大小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en-US" altLang="zh-CN" b="1" dirty="0" smtClean="0">
                <a:solidFill>
                  <a:srgbClr val="FF0000"/>
                </a:solidFill>
              </a:rPr>
              <a:t>new</a:t>
            </a:r>
            <a:r>
              <a:rPr lang="en-US" altLang="zh-CN" b="1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运算符</a:t>
            </a:r>
            <a:r>
              <a:rPr lang="zh-CN" altLang="en-US" b="1" dirty="0" smtClean="0"/>
              <a:t> </a:t>
            </a:r>
            <a:r>
              <a:rPr lang="zh-CN" altLang="en-US" dirty="0" smtClean="0"/>
              <a:t>返回一个指向新开辟的堆空间的 </a:t>
            </a:r>
            <a:r>
              <a:rPr lang="zh-CN" altLang="en-US" b="1" dirty="0" smtClean="0">
                <a:solidFill>
                  <a:srgbClr val="FF0000"/>
                </a:solidFill>
              </a:rPr>
              <a:t>指针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通过该指针可以对新开辟的堆空间进行间接的访问。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;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开辟单个对象空间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a =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[10];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开辟一个维度为 </a:t>
            </a:r>
            <a:r>
              <a:rPr lang="en-US" altLang="zh-CN" dirty="0" smtClean="0">
                <a:solidFill>
                  <a:srgbClr val="00B050"/>
                </a:solidFill>
              </a:rPr>
              <a:t>10 </a:t>
            </a:r>
            <a:r>
              <a:rPr lang="zh-CN" altLang="en-US" dirty="0" smtClean="0">
                <a:solidFill>
                  <a:srgbClr val="00B050"/>
                </a:solidFill>
              </a:rPr>
              <a:t>的数组空间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堆内存分配</a:t>
            </a:r>
          </a:p>
        </p:txBody>
      </p:sp>
    </p:spTree>
    <p:extLst>
      <p:ext uri="{BB962C8B-B14F-4D97-AF65-F5344CB8AC3E}">
        <p14:creationId xmlns:p14="http://schemas.microsoft.com/office/powerpoint/2010/main" val="350744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在动态开辟堆空间变量的同时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可以通过 </a:t>
            </a:r>
            <a:r>
              <a:rPr lang="zh-CN" altLang="en-US" b="1" dirty="0" smtClean="0">
                <a:solidFill>
                  <a:srgbClr val="FF0000"/>
                </a:solidFill>
              </a:rPr>
              <a:t>直接初始化 </a:t>
            </a:r>
            <a:r>
              <a:rPr lang="zh-CN" altLang="en-US" dirty="0" smtClean="0"/>
              <a:t>的方式对堆空间变量进行 </a:t>
            </a:r>
            <a:r>
              <a:rPr lang="zh-CN" altLang="en-US" b="1" dirty="0" smtClean="0">
                <a:solidFill>
                  <a:srgbClr val="0000FF"/>
                </a:solidFill>
              </a:rPr>
              <a:t>初始化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1074738"/>
            <a:r>
              <a:rPr lang="en-US" altLang="zh-CN" dirty="0">
                <a:solidFill>
                  <a:srgbClr val="FF0000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type</a:t>
            </a:r>
            <a:r>
              <a:rPr lang="en-US" altLang="zh-CN" dirty="0"/>
              <a:t> 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rgbClr val="FF3399"/>
                </a:solidFill>
              </a:rPr>
              <a:t>value</a:t>
            </a:r>
            <a:r>
              <a:rPr lang="en-US" altLang="zh-CN" b="1" dirty="0" smtClean="0"/>
              <a:t>)</a:t>
            </a:r>
          </a:p>
          <a:p>
            <a:pPr>
              <a:spcAft>
                <a:spcPts val="1200"/>
              </a:spcAft>
            </a:pPr>
            <a:r>
              <a:rPr lang="zh-CN" altLang="en-US" b="1" dirty="0" smtClean="0"/>
              <a:t>操作过程</a:t>
            </a:r>
            <a:r>
              <a:rPr lang="en-US" altLang="zh-CN" dirty="0" smtClean="0"/>
              <a:t>: </a:t>
            </a:r>
            <a:r>
              <a:rPr lang="zh-CN" altLang="en-US" dirty="0" smtClean="0"/>
              <a:t>首先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new </a:t>
            </a:r>
            <a:r>
              <a:rPr lang="zh-CN" altLang="en-US" dirty="0" smtClean="0">
                <a:solidFill>
                  <a:srgbClr val="FF0000"/>
                </a:solidFill>
              </a:rPr>
              <a:t>运算符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开辟一个指定类型的堆空间变量</a:t>
            </a:r>
            <a:r>
              <a:rPr lang="en-US" altLang="zh-CN" dirty="0" smtClean="0"/>
              <a:t>; </a:t>
            </a:r>
            <a:r>
              <a:rPr lang="zh-CN" altLang="en-US" dirty="0" smtClean="0"/>
              <a:t>然后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用所提供的初始值 </a:t>
            </a:r>
            <a:r>
              <a:rPr lang="en-US" altLang="zh-CN" b="1" dirty="0" smtClean="0">
                <a:solidFill>
                  <a:srgbClr val="FF3399"/>
                </a:solidFill>
              </a:rPr>
              <a:t>value </a:t>
            </a:r>
            <a:r>
              <a:rPr lang="zh-CN" altLang="en-US" dirty="0" smtClean="0"/>
              <a:t>对该堆空间变量进行初始化</a:t>
            </a:r>
            <a:r>
              <a:rPr lang="en-US" altLang="zh-CN" dirty="0" smtClean="0"/>
              <a:t>; </a:t>
            </a:r>
            <a:r>
              <a:rPr lang="zh-CN" altLang="en-US" dirty="0" smtClean="0"/>
              <a:t>最后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返回一个指向该堆空间变量的指针。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>
              <a:spcBef>
                <a:spcPts val="30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(1024);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开辟并初始化堆空间变量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d =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(13.14);</a:t>
            </a:r>
          </a:p>
          <a:p>
            <a:pPr>
              <a:spcBef>
                <a:spcPts val="30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b="1" dirty="0" smtClean="0">
                <a:solidFill>
                  <a:srgbClr val="FF0000"/>
                </a:solidFill>
              </a:rPr>
              <a:t> *</a:t>
            </a:r>
            <a:r>
              <a:rPr lang="en-US" altLang="zh-CN" dirty="0" smtClean="0"/>
              <a:t>c =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‘A’</a:t>
            </a:r>
            <a:r>
              <a:rPr lang="en-US" altLang="zh-CN" dirty="0" smtClean="0"/>
              <a:t>);</a:t>
            </a:r>
          </a:p>
          <a:p>
            <a:pPr>
              <a:spcBef>
                <a:spcPts val="30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pi =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( );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初始化为 </a:t>
            </a:r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堆内存分配</a:t>
            </a:r>
          </a:p>
        </p:txBody>
      </p:sp>
    </p:spTree>
    <p:extLst>
      <p:ext uri="{BB962C8B-B14F-4D97-AF65-F5344CB8AC3E}">
        <p14:creationId xmlns:p14="http://schemas.microsoft.com/office/powerpoint/2010/main" val="147003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释放堆空间</a:t>
            </a:r>
            <a:r>
              <a:rPr lang="en-US" altLang="zh-CN" b="1" dirty="0" smtClean="0"/>
              <a:t>:</a:t>
            </a:r>
          </a:p>
          <a:p>
            <a:pPr indent="711200"/>
            <a:r>
              <a:rPr lang="en-US" altLang="zh-CN" dirty="0" smtClean="0">
                <a:solidFill>
                  <a:srgbClr val="FF0000"/>
                </a:solidFill>
              </a:rPr>
              <a:t>delete</a:t>
            </a:r>
            <a:r>
              <a:rPr lang="en-US" altLang="zh-CN" dirty="0" smtClean="0"/>
              <a:t> pointer         </a:t>
            </a:r>
            <a:r>
              <a:rPr lang="en-US" altLang="zh-CN" dirty="0" smtClean="0">
                <a:solidFill>
                  <a:srgbClr val="00B050"/>
                </a:solidFill>
              </a:rPr>
              <a:t> // </a:t>
            </a:r>
            <a:r>
              <a:rPr lang="zh-CN" altLang="en-US" dirty="0" smtClean="0">
                <a:solidFill>
                  <a:srgbClr val="00B050"/>
                </a:solidFill>
              </a:rPr>
              <a:t>释放单个对象空间</a:t>
            </a:r>
            <a:r>
              <a:rPr lang="en-US" altLang="zh-CN" dirty="0" smtClean="0">
                <a:solidFill>
                  <a:srgbClr val="00B050"/>
                </a:solidFill>
              </a:rPr>
              <a:t>   </a:t>
            </a:r>
          </a:p>
          <a:p>
            <a:pPr indent="711200">
              <a:spcAft>
                <a:spcPts val="6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delete </a:t>
            </a:r>
            <a:r>
              <a:rPr lang="en-US" altLang="zh-CN" b="1" dirty="0" smtClean="0">
                <a:solidFill>
                  <a:srgbClr val="0000FF"/>
                </a:solidFill>
              </a:rPr>
              <a:t>[ ] </a:t>
            </a:r>
            <a:r>
              <a:rPr lang="en-US" altLang="zh-CN" dirty="0" smtClean="0"/>
              <a:t>pointer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释放数组空间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dirty="0" smtClean="0"/>
              <a:t>当动态开辟的堆空间使用结束后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FF0000"/>
                </a:solidFill>
              </a:rPr>
              <a:t>必须 </a:t>
            </a:r>
            <a:r>
              <a:rPr lang="zh-CN" altLang="en-US" dirty="0" smtClean="0"/>
              <a:t>显式地通过 </a:t>
            </a:r>
            <a:r>
              <a:rPr lang="en-US" altLang="zh-CN" b="1" dirty="0" smtClean="0">
                <a:solidFill>
                  <a:srgbClr val="FF0000"/>
                </a:solidFill>
              </a:rPr>
              <a:t>delete </a:t>
            </a:r>
            <a:r>
              <a:rPr lang="zh-CN" altLang="en-US" b="1" dirty="0" smtClean="0">
                <a:solidFill>
                  <a:srgbClr val="FF0000"/>
                </a:solidFill>
              </a:rPr>
              <a:t>运算符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来将其释放掉。特别地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0000FF"/>
                </a:solidFill>
              </a:rPr>
              <a:t>当释放数组空间时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要 </a:t>
            </a:r>
            <a:r>
              <a:rPr lang="zh-CN" altLang="en-US" b="1" dirty="0" smtClean="0">
                <a:solidFill>
                  <a:srgbClr val="0000FF"/>
                </a:solidFill>
              </a:rPr>
              <a:t>指定一对空的方括号</a:t>
            </a:r>
            <a:r>
              <a:rPr lang="en-US" altLang="zh-CN" b="1" dirty="0" smtClean="0">
                <a:solidFill>
                  <a:srgbClr val="0000FF"/>
                </a:solidFill>
              </a:rPr>
              <a:t> [ ]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来表示释放的是整个数组空间。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b="1" dirty="0" smtClean="0"/>
              <a:t>说明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solidFill>
                  <a:srgbClr val="FF0000"/>
                </a:solidFill>
              </a:rPr>
              <a:t>delete </a:t>
            </a:r>
            <a:r>
              <a:rPr lang="zh-CN" altLang="en-US" b="1" dirty="0" smtClean="0">
                <a:solidFill>
                  <a:srgbClr val="FF0000"/>
                </a:solidFill>
              </a:rPr>
              <a:t>运算符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只能释放由 </a:t>
            </a:r>
            <a:r>
              <a:rPr lang="en-US" altLang="zh-CN" b="1" dirty="0" smtClean="0">
                <a:solidFill>
                  <a:srgbClr val="FF0000"/>
                </a:solidFill>
              </a:rPr>
              <a:t>new </a:t>
            </a:r>
            <a:r>
              <a:rPr lang="zh-CN" altLang="en-US" b="1" dirty="0" smtClean="0">
                <a:solidFill>
                  <a:srgbClr val="FF0000"/>
                </a:solidFill>
              </a:rPr>
              <a:t>运算符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所开辟的堆空间。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;            </a:t>
            </a:r>
            <a:r>
              <a:rPr lang="en-US" altLang="zh-CN" dirty="0" smtClean="0">
                <a:solidFill>
                  <a:srgbClr val="FF0000"/>
                </a:solidFill>
              </a:rPr>
              <a:t>delete</a:t>
            </a:r>
            <a:r>
              <a:rPr lang="en-US" altLang="zh-CN" dirty="0" smtClean="0"/>
              <a:t> p;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释放单个对象空间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a =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[10];      </a:t>
            </a:r>
            <a:r>
              <a:rPr lang="en-US" altLang="zh-CN" dirty="0" smtClean="0">
                <a:solidFill>
                  <a:srgbClr val="FF0000"/>
                </a:solidFill>
              </a:rPr>
              <a:t>delete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[ ] </a:t>
            </a:r>
            <a:r>
              <a:rPr lang="en-US" altLang="zh-CN" dirty="0" smtClean="0"/>
              <a:t>a;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释放数组空间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堆内存分配</a:t>
            </a:r>
          </a:p>
        </p:txBody>
      </p:sp>
    </p:spTree>
    <p:extLst>
      <p:ext uri="{BB962C8B-B14F-4D97-AF65-F5344CB8AC3E}">
        <p14:creationId xmlns:p14="http://schemas.microsoft.com/office/powerpoint/2010/main" val="110151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7"/>
            <a:ext cx="8496944" cy="58772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3399"/>
                </a:solidFill>
              </a:rPr>
              <a:t>#include </a:t>
            </a:r>
            <a:r>
              <a:rPr lang="en-US" altLang="zh-CN" dirty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cstdlib</a:t>
            </a:r>
            <a:r>
              <a:rPr lang="en-US" altLang="zh-CN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dirty="0"/>
              <a:t>main</a:t>
            </a:r>
            <a:r>
              <a:rPr lang="en-US" altLang="zh-CN" dirty="0" smtClean="0"/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</a:t>
            </a:r>
            <a:r>
              <a:rPr lang="en-US" altLang="zh-CN" dirty="0"/>
              <a:t>;</a:t>
            </a: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dirty="0"/>
              <a:t>p = </a:t>
            </a:r>
            <a:r>
              <a:rPr lang="en-US" altLang="zh-CN" dirty="0">
                <a:solidFill>
                  <a:srgbClr val="FF0000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动态开辟一个 </a:t>
            </a:r>
            <a:r>
              <a:rPr lang="en-US" altLang="zh-CN" dirty="0" smtClean="0">
                <a:solidFill>
                  <a:srgbClr val="00B050"/>
                </a:solidFill>
              </a:rPr>
              <a:t>int </a:t>
            </a:r>
            <a:r>
              <a:rPr lang="zh-CN" altLang="en-US" dirty="0" smtClean="0">
                <a:solidFill>
                  <a:srgbClr val="00B050"/>
                </a:solidFill>
              </a:rPr>
              <a:t>类型的堆空间变量</a:t>
            </a:r>
            <a:endParaRPr lang="en-US" altLang="zh-CN" dirty="0">
              <a:solidFill>
                <a:srgbClr val="00B050"/>
              </a:solidFill>
            </a:endParaRP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if</a:t>
            </a:r>
            <a:r>
              <a:rPr lang="en-US" altLang="zh-CN" dirty="0"/>
              <a:t>(p</a:t>
            </a:r>
            <a:r>
              <a:rPr lang="en-US" altLang="zh-CN" dirty="0" smtClean="0"/>
              <a:t>==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)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测试堆空间是否开辟成功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dirty="0" smtClean="0"/>
              <a:t>{  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892175">
              <a:lnSpc>
                <a:spcPct val="9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“Cannot allocate memory!”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892175">
              <a:lnSpc>
                <a:spcPct val="9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exit</a:t>
            </a:r>
            <a:r>
              <a:rPr lang="en-US" altLang="zh-CN" dirty="0" smtClean="0"/>
              <a:t>(1</a:t>
            </a:r>
            <a:r>
              <a:rPr lang="en-US" altLang="zh-CN" dirty="0"/>
              <a:t>);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终止程序</a:t>
            </a:r>
            <a:r>
              <a:rPr lang="en-US" altLang="zh-CN" dirty="0" smtClean="0">
                <a:solidFill>
                  <a:srgbClr val="00B050"/>
                </a:solidFill>
              </a:rPr>
              <a:t>, </a:t>
            </a:r>
            <a:r>
              <a:rPr lang="zh-CN" altLang="en-US" dirty="0" smtClean="0">
                <a:solidFill>
                  <a:srgbClr val="00B050"/>
                </a:solidFill>
              </a:rPr>
              <a:t>或者</a:t>
            </a:r>
            <a:r>
              <a:rPr lang="en-US" altLang="zh-CN" dirty="0" smtClean="0">
                <a:solidFill>
                  <a:srgbClr val="00B050"/>
                </a:solidFill>
              </a:rPr>
              <a:t>   return 1;</a:t>
            </a:r>
            <a:endParaRPr lang="en-US" altLang="zh-CN" dirty="0">
              <a:solidFill>
                <a:srgbClr val="00B050"/>
              </a:solidFill>
            </a:endParaRP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dirty="0"/>
              <a:t>}</a:t>
            </a: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p</a:t>
            </a:r>
            <a:r>
              <a:rPr lang="en-US" altLang="zh-CN" dirty="0" smtClean="0"/>
              <a:t>;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通过间接引用访问堆空间变量</a:t>
            </a:r>
            <a:endParaRPr lang="en-US" altLang="zh-CN" dirty="0">
              <a:solidFill>
                <a:srgbClr val="00B050"/>
              </a:solidFill>
            </a:endParaRP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“*p = ”</a:t>
            </a:r>
            <a:r>
              <a:rPr lang="en-US" altLang="zh-CN" dirty="0"/>
              <a:t>&lt;&lt;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delete</a:t>
            </a:r>
            <a:r>
              <a:rPr lang="en-US" altLang="zh-CN" dirty="0"/>
              <a:t> p;   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释放堆空间</a:t>
            </a:r>
            <a:endParaRPr lang="en-US" altLang="zh-CN" dirty="0">
              <a:solidFill>
                <a:srgbClr val="00B050"/>
              </a:solidFill>
            </a:endParaRP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堆内存分配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76056" y="1038743"/>
            <a:ext cx="3888432" cy="1526161"/>
            <a:chOff x="5076056" y="1002840"/>
            <a:chExt cx="3888432" cy="1526161"/>
          </a:xfrm>
        </p:grpSpPr>
        <p:sp>
          <p:nvSpPr>
            <p:cNvPr id="5" name="云形 4"/>
            <p:cNvSpPr/>
            <p:nvPr/>
          </p:nvSpPr>
          <p:spPr>
            <a:xfrm>
              <a:off x="6676053" y="1002840"/>
              <a:ext cx="2288435" cy="1526161"/>
            </a:xfrm>
            <a:prstGeom prst="cloud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388222" y="1585215"/>
              <a:ext cx="864096" cy="3614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604246" y="1088841"/>
              <a:ext cx="12882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堆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076056" y="1585215"/>
              <a:ext cx="424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5508104" y="1765919"/>
              <a:ext cx="1848475" cy="789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2164093" y="6004729"/>
            <a:ext cx="6800395" cy="5926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</a:pPr>
            <a:r>
              <a:rPr lang="zh-CN" altLang="en-US" sz="22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当堆空间不够分配时</a:t>
            </a:r>
            <a:r>
              <a:rPr lang="en-US" altLang="zh-CN" sz="22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2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new </a:t>
            </a:r>
            <a:r>
              <a:rPr lang="zh-CN" altLang="en-US" sz="2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运算符</a:t>
            </a:r>
            <a:r>
              <a:rPr lang="zh-CN" altLang="en-US" sz="22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会返回一个</a:t>
            </a:r>
            <a:r>
              <a:rPr lang="zh-CN" altLang="en-US" sz="2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空指针</a:t>
            </a:r>
            <a:r>
              <a:rPr lang="zh-CN" altLang="en-US" sz="22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2200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48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堆内存分配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8192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cstdlib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main()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n, 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err="1" smtClean="0"/>
              <a:t>arr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cin</a:t>
            </a:r>
            <a:r>
              <a:rPr lang="en-US" altLang="zh-CN" sz="2000" dirty="0" smtClean="0"/>
              <a:t>&gt;&gt;n;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输入数组的维度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arr</a:t>
            </a:r>
            <a:r>
              <a:rPr lang="en-US" altLang="zh-CN" sz="2000" dirty="0" smtClean="0"/>
              <a:t> = </a:t>
            </a:r>
            <a:r>
              <a:rPr lang="en-US" altLang="zh-CN" sz="2000" dirty="0" smtClean="0">
                <a:solidFill>
                  <a:srgbClr val="FF0000"/>
                </a:solidFill>
              </a:rPr>
              <a:t>new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</a:rPr>
              <a:t>[</a:t>
            </a:r>
            <a:r>
              <a:rPr lang="en-US" altLang="zh-CN" sz="2000" dirty="0" smtClean="0"/>
              <a:t>n</a:t>
            </a:r>
            <a:r>
              <a:rPr lang="en-US" altLang="zh-CN" sz="2000" dirty="0" smtClean="0">
                <a:solidFill>
                  <a:srgbClr val="FF0000"/>
                </a:solidFill>
              </a:rPr>
              <a:t>]</a:t>
            </a:r>
            <a:r>
              <a:rPr lang="en-US" altLang="zh-CN" sz="2000" dirty="0" smtClean="0"/>
              <a:t>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动态开辟一个 </a:t>
            </a:r>
            <a:r>
              <a:rPr lang="en-US" altLang="zh-CN" sz="2000" dirty="0" smtClean="0">
                <a:solidFill>
                  <a:srgbClr val="00B050"/>
                </a:solidFill>
              </a:rPr>
              <a:t>int </a:t>
            </a:r>
            <a:r>
              <a:rPr lang="zh-CN" altLang="en-US" sz="2000" dirty="0" smtClean="0">
                <a:solidFill>
                  <a:srgbClr val="00B050"/>
                </a:solidFill>
              </a:rPr>
              <a:t>类型的数组空间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arr</a:t>
            </a:r>
            <a:r>
              <a:rPr lang="en-US" altLang="zh-CN" sz="2000" dirty="0" smtClean="0"/>
              <a:t>==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</a:t>
            </a:r>
            <a:r>
              <a:rPr lang="en-US" altLang="zh-CN" sz="2000" dirty="0" smtClean="0"/>
              <a:t>)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           // </a:t>
            </a:r>
            <a:r>
              <a:rPr lang="zh-CN" altLang="en-US" sz="2000" dirty="0" smtClean="0">
                <a:solidFill>
                  <a:srgbClr val="00B050"/>
                </a:solidFill>
              </a:rPr>
              <a:t>测试堆空间是否开辟成功</a:t>
            </a:r>
            <a:endParaRPr lang="en-US" altLang="zh-CN" sz="2000" dirty="0" smtClean="0"/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{   </a:t>
            </a:r>
          </a:p>
          <a:p>
            <a:pPr indent="8048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“Cannot allocate memory!”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8048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3399"/>
                </a:solidFill>
              </a:rPr>
              <a:t>exit</a:t>
            </a:r>
            <a:r>
              <a:rPr lang="en-US" altLang="zh-CN" sz="2000" dirty="0" smtClean="0"/>
              <a:t>(1);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终止程序</a:t>
            </a:r>
            <a:r>
              <a:rPr lang="en-US" altLang="zh-CN" sz="2000" dirty="0" smtClean="0">
                <a:solidFill>
                  <a:srgbClr val="00B050"/>
                </a:solidFill>
              </a:rPr>
              <a:t>, </a:t>
            </a:r>
            <a:r>
              <a:rPr lang="zh-CN" altLang="en-US" sz="2000" dirty="0" smtClean="0">
                <a:solidFill>
                  <a:srgbClr val="00B050"/>
                </a:solidFill>
              </a:rPr>
              <a:t>或 </a:t>
            </a:r>
            <a:r>
              <a:rPr lang="en-US" altLang="zh-CN" sz="2000" dirty="0" smtClean="0">
                <a:solidFill>
                  <a:srgbClr val="00B050"/>
                </a:solidFill>
              </a:rPr>
              <a:t> return 1;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for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&lt;n; ++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</a:t>
            </a:r>
          </a:p>
          <a:p>
            <a:pPr indent="8048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cin</a:t>
            </a:r>
            <a:r>
              <a:rPr lang="en-US" altLang="zh-CN" sz="2000" dirty="0" smtClean="0"/>
              <a:t>&gt;&gt;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arr+i</a:t>
            </a:r>
            <a:r>
              <a:rPr lang="en-US" altLang="zh-CN" sz="2000" dirty="0" smtClean="0"/>
              <a:t>);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或使用下标运算符</a:t>
            </a:r>
            <a:r>
              <a:rPr lang="en-US" altLang="zh-CN" sz="2000" dirty="0" smtClean="0">
                <a:solidFill>
                  <a:srgbClr val="00B050"/>
                </a:solidFill>
              </a:rPr>
              <a:t>: 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cin</a:t>
            </a:r>
            <a:r>
              <a:rPr lang="en-US" altLang="zh-CN" sz="2000" dirty="0" smtClean="0">
                <a:solidFill>
                  <a:srgbClr val="00B050"/>
                </a:solidFill>
              </a:rPr>
              <a:t>&gt;&gt;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arr</a:t>
            </a:r>
            <a:r>
              <a:rPr lang="en-US" altLang="zh-CN" sz="2000" dirty="0" smtClean="0">
                <a:solidFill>
                  <a:srgbClr val="00B050"/>
                </a:solidFill>
              </a:rPr>
              <a:t>[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2000" dirty="0" smtClean="0">
                <a:solidFill>
                  <a:srgbClr val="00B050"/>
                </a:solidFill>
              </a:rPr>
              <a:t>];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for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int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&lt;n; ++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</a:t>
            </a:r>
          </a:p>
          <a:p>
            <a:pPr indent="80486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arr+i</a:t>
            </a:r>
            <a:r>
              <a:rPr lang="en-US" altLang="zh-CN" sz="2000" dirty="0" smtClean="0"/>
              <a:t>)&lt;&lt;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‘\t’</a:t>
            </a:r>
            <a:r>
              <a:rPr lang="en-US" altLang="zh-CN" sz="2000" dirty="0" smtClean="0"/>
              <a:t>;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或使用下标运算符</a:t>
            </a:r>
            <a:r>
              <a:rPr lang="en-US" altLang="zh-CN" sz="2000" dirty="0" smtClean="0">
                <a:solidFill>
                  <a:srgbClr val="00B050"/>
                </a:solidFill>
              </a:rPr>
              <a:t>: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cout</a:t>
            </a:r>
            <a:r>
              <a:rPr lang="en-US" altLang="zh-CN" sz="2000" dirty="0" smtClean="0">
                <a:solidFill>
                  <a:srgbClr val="00B050"/>
                </a:solidFill>
              </a:rPr>
              <a:t>&lt;&lt;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arr</a:t>
            </a:r>
            <a:r>
              <a:rPr lang="en-US" altLang="zh-CN" sz="2000" dirty="0" smtClean="0">
                <a:solidFill>
                  <a:srgbClr val="00B050"/>
                </a:solidFill>
              </a:rPr>
              <a:t>[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2000" dirty="0" smtClean="0">
                <a:solidFill>
                  <a:srgbClr val="00B050"/>
                </a:solidFill>
              </a:rPr>
              <a:t>];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delete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[ ] </a:t>
            </a:r>
            <a:r>
              <a:rPr lang="en-US" altLang="zh-CN" sz="2000" dirty="0" err="1" smtClean="0"/>
              <a:t>arr</a:t>
            </a:r>
            <a:r>
              <a:rPr lang="en-US" altLang="zh-CN" sz="2000" dirty="0" smtClean="0"/>
              <a:t>;   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  // </a:t>
            </a:r>
            <a:r>
              <a:rPr lang="zh-CN" altLang="en-US" sz="2000" dirty="0" smtClean="0">
                <a:solidFill>
                  <a:srgbClr val="00B050"/>
                </a:solidFill>
              </a:rPr>
              <a:t>释放数组空间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4788024" y="1002840"/>
            <a:ext cx="4296010" cy="1526161"/>
            <a:chOff x="4788024" y="1002840"/>
            <a:chExt cx="4296010" cy="1526161"/>
          </a:xfrm>
        </p:grpSpPr>
        <p:grpSp>
          <p:nvGrpSpPr>
            <p:cNvPr id="6" name="组合 5"/>
            <p:cNvGrpSpPr/>
            <p:nvPr/>
          </p:nvGrpSpPr>
          <p:grpSpPr>
            <a:xfrm>
              <a:off x="4788024" y="1002840"/>
              <a:ext cx="4296010" cy="1526161"/>
              <a:chOff x="4788024" y="1002840"/>
              <a:chExt cx="4296010" cy="1526161"/>
            </a:xfrm>
          </p:grpSpPr>
          <p:sp>
            <p:nvSpPr>
              <p:cNvPr id="9" name="云形 8"/>
              <p:cNvSpPr/>
              <p:nvPr/>
            </p:nvSpPr>
            <p:spPr>
              <a:xfrm>
                <a:off x="6676053" y="1002840"/>
                <a:ext cx="2288435" cy="1526161"/>
              </a:xfrm>
              <a:prstGeom prst="cloud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388222" y="1474206"/>
                <a:ext cx="864096" cy="293321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715884" y="1032475"/>
                <a:ext cx="13681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堆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788024" y="1585215"/>
                <a:ext cx="7121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err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arr</a:t>
                </a:r>
                <a:endPara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3" name="直接箭头连接符 12"/>
              <p:cNvCxnSpPr/>
              <p:nvPr/>
            </p:nvCxnSpPr>
            <p:spPr>
              <a:xfrm flipV="1">
                <a:off x="5508104" y="1555695"/>
                <a:ext cx="1880118" cy="2891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/>
            <p:cNvSpPr/>
            <p:nvPr/>
          </p:nvSpPr>
          <p:spPr>
            <a:xfrm>
              <a:off x="7388222" y="1767527"/>
              <a:ext cx="864096" cy="29332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388222" y="2055559"/>
              <a:ext cx="864096" cy="29332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9"/>
            <a:ext cx="8496944" cy="5688632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常量指针</a:t>
            </a:r>
            <a:endParaRPr lang="en-US" altLang="zh-CN" sz="2800" b="1" dirty="0" smtClean="0"/>
          </a:p>
          <a:p>
            <a:r>
              <a:rPr lang="zh-CN" altLang="en-US" b="1" dirty="0" smtClean="0"/>
              <a:t>格式</a:t>
            </a:r>
            <a:r>
              <a:rPr lang="en-US" altLang="zh-CN" b="1" dirty="0" smtClean="0"/>
              <a:t>:    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type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pointer;</a:t>
            </a:r>
          </a:p>
          <a:p>
            <a:pPr>
              <a:spcAft>
                <a:spcPts val="600"/>
              </a:spcAft>
            </a:pPr>
            <a:r>
              <a:rPr lang="zh-CN" altLang="en-US" b="1" dirty="0" smtClean="0"/>
              <a:t>说明</a:t>
            </a:r>
            <a:r>
              <a:rPr lang="en-US" altLang="zh-CN" b="1" dirty="0" smtClean="0"/>
              <a:t>: </a:t>
            </a:r>
            <a:r>
              <a:rPr lang="zh-CN" altLang="en-US" b="1" dirty="0" smtClean="0">
                <a:solidFill>
                  <a:srgbClr val="FF0000"/>
                </a:solidFill>
              </a:rPr>
              <a:t>常量指针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表示其所指向的对象是一个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常量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该对象的值 </a:t>
            </a:r>
            <a:r>
              <a:rPr lang="zh-CN" altLang="en-US" b="1" dirty="0" smtClean="0">
                <a:solidFill>
                  <a:srgbClr val="0000FF"/>
                </a:solidFill>
              </a:rPr>
              <a:t>不能通过指针的间接引用进行修改</a:t>
            </a:r>
            <a:r>
              <a:rPr lang="zh-CN" altLang="en-US" dirty="0" smtClean="0"/>
              <a:t>。但是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0000FF"/>
                </a:solidFill>
              </a:rPr>
              <a:t>指针自身的值可以被修改 </a:t>
            </a:r>
            <a:r>
              <a:rPr lang="en-US" altLang="zh-CN" dirty="0" smtClean="0"/>
              <a:t>(</a:t>
            </a:r>
            <a:r>
              <a:rPr lang="zh-CN" altLang="en-US" dirty="0" smtClean="0"/>
              <a:t>指向另外一个常量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a(10);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定义并初始化一个变量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b(20);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定义并初始化一个符号常量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a; </a:t>
            </a:r>
            <a:r>
              <a:rPr lang="en-US" altLang="zh-CN" dirty="0" smtClean="0">
                <a:solidFill>
                  <a:srgbClr val="00B050"/>
                </a:solidFill>
              </a:rPr>
              <a:t>// ok, </a:t>
            </a:r>
            <a:r>
              <a:rPr lang="zh-CN" altLang="en-US" dirty="0" smtClean="0">
                <a:solidFill>
                  <a:srgbClr val="00B050"/>
                </a:solidFill>
              </a:rPr>
              <a:t>指向一个变量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0000FF"/>
                </a:solidFill>
              </a:rPr>
              <a:t> int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q =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b; </a:t>
            </a:r>
            <a:r>
              <a:rPr lang="en-US" altLang="zh-CN" dirty="0" smtClean="0">
                <a:solidFill>
                  <a:srgbClr val="00B050"/>
                </a:solidFill>
              </a:rPr>
              <a:t>// ok, </a:t>
            </a:r>
            <a:r>
              <a:rPr lang="zh-CN" altLang="en-US" dirty="0" smtClean="0">
                <a:solidFill>
                  <a:srgbClr val="00B050"/>
                </a:solidFill>
              </a:rPr>
              <a:t>指向一个常量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dirty="0" smtClean="0"/>
              <a:t>q =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a;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ok, </a:t>
            </a:r>
            <a:r>
              <a:rPr lang="zh-CN" altLang="en-US" dirty="0" smtClean="0">
                <a:solidFill>
                  <a:srgbClr val="00B050"/>
                </a:solidFill>
              </a:rPr>
              <a:t>改变指针自身的值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100;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error, </a:t>
            </a:r>
            <a:r>
              <a:rPr lang="zh-CN" altLang="en-US" dirty="0" smtClean="0">
                <a:solidFill>
                  <a:srgbClr val="00B050"/>
                </a:solidFill>
              </a:rPr>
              <a:t>指针所指向的对象的值不能被修改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54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指针常量 </a:t>
            </a:r>
            <a:endParaRPr lang="en-US" altLang="zh-CN" sz="2800" b="1" dirty="0" smtClean="0"/>
          </a:p>
          <a:p>
            <a:r>
              <a:rPr lang="zh-CN" altLang="en-US" b="1" dirty="0" smtClean="0"/>
              <a:t>格式</a:t>
            </a:r>
            <a:r>
              <a:rPr lang="en-US" altLang="zh-CN" b="1" dirty="0" smtClean="0"/>
              <a:t>:     </a:t>
            </a:r>
            <a:r>
              <a:rPr lang="en-US" altLang="zh-CN" b="1" dirty="0" smtClean="0">
                <a:solidFill>
                  <a:srgbClr val="0000FF"/>
                </a:solidFill>
              </a:rPr>
              <a:t> type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pointer = </a:t>
            </a:r>
            <a:r>
              <a:rPr lang="en-US" altLang="zh-CN" dirty="0" smtClean="0">
                <a:solidFill>
                  <a:srgbClr val="FF3399"/>
                </a:solidFill>
              </a:rPr>
              <a:t>[initializer]</a:t>
            </a:r>
            <a:r>
              <a:rPr lang="en-US" altLang="zh-CN" dirty="0" smtClean="0"/>
              <a:t>;</a:t>
            </a:r>
          </a:p>
          <a:p>
            <a:pPr>
              <a:spcAft>
                <a:spcPts val="600"/>
              </a:spcAft>
            </a:pPr>
            <a:r>
              <a:rPr lang="zh-CN" altLang="en-US" b="1" dirty="0" smtClean="0"/>
              <a:t>说明</a:t>
            </a:r>
            <a:r>
              <a:rPr lang="en-US" altLang="zh-CN" b="1" dirty="0" smtClean="0"/>
              <a:t>: </a:t>
            </a:r>
            <a:r>
              <a:rPr lang="zh-CN" altLang="en-US" b="1" dirty="0" smtClean="0">
                <a:solidFill>
                  <a:srgbClr val="FF0000"/>
                </a:solidFill>
              </a:rPr>
              <a:t>指针常量 </a:t>
            </a:r>
            <a:r>
              <a:rPr lang="zh-CN" altLang="en-US" dirty="0" smtClean="0"/>
              <a:t>表示指针本身是一个 </a:t>
            </a:r>
            <a:r>
              <a:rPr lang="zh-CN" altLang="en-US" b="1" dirty="0" smtClean="0">
                <a:solidFill>
                  <a:srgbClr val="0000FF"/>
                </a:solidFill>
              </a:rPr>
              <a:t>常量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 </a:t>
            </a:r>
            <a:r>
              <a:rPr lang="zh-CN" altLang="en-US" b="1" dirty="0" smtClean="0">
                <a:solidFill>
                  <a:srgbClr val="0000FF"/>
                </a:solidFill>
              </a:rPr>
              <a:t>指针本身的值不能被修改</a:t>
            </a:r>
            <a:r>
              <a:rPr lang="zh-CN" altLang="en-US" dirty="0" smtClean="0"/>
              <a:t>。但是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0000FF"/>
                </a:solidFill>
              </a:rPr>
              <a:t>指针所指向的对象的值可以被修改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指针常量 </a:t>
            </a:r>
            <a:r>
              <a:rPr lang="zh-CN" altLang="en-US" dirty="0" smtClean="0"/>
              <a:t>在定义时 </a:t>
            </a:r>
            <a:r>
              <a:rPr lang="zh-CN" altLang="en-US" b="1" dirty="0" smtClean="0">
                <a:solidFill>
                  <a:srgbClr val="0000FF"/>
                </a:solidFill>
              </a:rPr>
              <a:t>必须进行初始化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 = 1, b = 10;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定义两个变量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0000FF"/>
                </a:solidFill>
              </a:rPr>
              <a:t> int </a:t>
            </a:r>
            <a:r>
              <a:rPr lang="en-US" altLang="zh-CN" dirty="0" smtClean="0"/>
              <a:t>c = 20;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定义一个符号常量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p =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a;    </a:t>
            </a:r>
            <a:r>
              <a:rPr lang="en-US" altLang="zh-CN" dirty="0" smtClean="0">
                <a:solidFill>
                  <a:srgbClr val="00B050"/>
                </a:solidFill>
              </a:rPr>
              <a:t>// ok, </a:t>
            </a:r>
            <a:r>
              <a:rPr lang="zh-CN" altLang="en-US" dirty="0" smtClean="0">
                <a:solidFill>
                  <a:srgbClr val="00B050"/>
                </a:solidFill>
              </a:rPr>
              <a:t>指向一个变量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100;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ok, </a:t>
            </a:r>
            <a:r>
              <a:rPr lang="zh-CN" altLang="en-US" dirty="0" smtClean="0">
                <a:solidFill>
                  <a:srgbClr val="00B050"/>
                </a:solidFill>
              </a:rPr>
              <a:t>修改指针所指向的对象的值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p =</a:t>
            </a:r>
            <a:r>
              <a:rPr lang="en-US" altLang="zh-CN" dirty="0" smtClean="0">
                <a:solidFill>
                  <a:srgbClr val="FF0000"/>
                </a:solidFill>
              </a:rPr>
              <a:t> &amp;</a:t>
            </a:r>
            <a:r>
              <a:rPr lang="en-US" altLang="zh-CN" dirty="0" smtClean="0"/>
              <a:t>b;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error, </a:t>
            </a:r>
            <a:r>
              <a:rPr lang="zh-CN" altLang="en-US" dirty="0" smtClean="0">
                <a:solidFill>
                  <a:srgbClr val="00B050"/>
                </a:solidFill>
              </a:rPr>
              <a:t>指针本身的值不能被修改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q =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c;   </a:t>
            </a:r>
            <a:r>
              <a:rPr lang="en-US" altLang="zh-CN" dirty="0" smtClean="0">
                <a:solidFill>
                  <a:srgbClr val="00B050"/>
                </a:solidFill>
              </a:rPr>
              <a:t> // error, </a:t>
            </a:r>
            <a:r>
              <a:rPr lang="zh-CN" altLang="en-US" dirty="0" smtClean="0">
                <a:solidFill>
                  <a:srgbClr val="00B050"/>
                </a:solidFill>
              </a:rPr>
              <a:t>不能指向一个常量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指针</a:t>
            </a:r>
          </a:p>
        </p:txBody>
      </p:sp>
    </p:spTree>
    <p:extLst>
      <p:ext uri="{BB962C8B-B14F-4D97-AF65-F5344CB8AC3E}">
        <p14:creationId xmlns:p14="http://schemas.microsoft.com/office/powerpoint/2010/main" val="404656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常量指针常量</a:t>
            </a:r>
            <a:endParaRPr lang="en-US" altLang="zh-CN" sz="2800" b="1" dirty="0" smtClean="0"/>
          </a:p>
          <a:p>
            <a:pPr>
              <a:spcAft>
                <a:spcPts val="600"/>
              </a:spcAft>
            </a:pPr>
            <a:r>
              <a:rPr lang="zh-CN" altLang="en-US" b="1" dirty="0" smtClean="0"/>
              <a:t>格式</a:t>
            </a:r>
            <a:r>
              <a:rPr lang="en-US" altLang="zh-CN" b="1" dirty="0" smtClean="0"/>
              <a:t>:     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type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pointer = </a:t>
            </a:r>
            <a:r>
              <a:rPr lang="en-US" altLang="zh-CN" dirty="0" smtClean="0">
                <a:solidFill>
                  <a:srgbClr val="FF3399"/>
                </a:solidFill>
              </a:rPr>
              <a:t>[initializer]</a:t>
            </a:r>
            <a:r>
              <a:rPr lang="en-US" altLang="zh-CN" dirty="0" smtClean="0"/>
              <a:t>;</a:t>
            </a:r>
          </a:p>
          <a:p>
            <a:pPr>
              <a:spcAft>
                <a:spcPts val="600"/>
              </a:spcAft>
            </a:pPr>
            <a:r>
              <a:rPr lang="zh-CN" altLang="en-US" b="1" dirty="0" smtClean="0"/>
              <a:t>说明</a:t>
            </a:r>
            <a:r>
              <a:rPr lang="en-US" altLang="zh-CN" b="1" dirty="0" smtClean="0"/>
              <a:t>: </a:t>
            </a:r>
            <a:r>
              <a:rPr lang="zh-CN" altLang="en-US" b="1" dirty="0" smtClean="0">
                <a:solidFill>
                  <a:srgbClr val="FF0000"/>
                </a:solidFill>
              </a:rPr>
              <a:t>常量指针常量 </a:t>
            </a:r>
            <a:r>
              <a:rPr lang="zh-CN" altLang="en-US" dirty="0" smtClean="0"/>
              <a:t>表示 </a:t>
            </a:r>
            <a:r>
              <a:rPr lang="zh-CN" altLang="en-US" b="1" dirty="0" smtClean="0">
                <a:solidFill>
                  <a:srgbClr val="0000FF"/>
                </a:solidFill>
              </a:rPr>
              <a:t>指针本身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指针所指向的对象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都是 </a:t>
            </a:r>
            <a:r>
              <a:rPr lang="zh-CN" altLang="en-US" b="1" dirty="0" smtClean="0">
                <a:solidFill>
                  <a:srgbClr val="0000FF"/>
                </a:solidFill>
              </a:rPr>
              <a:t>常量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它们的值都不能被修改。</a:t>
            </a:r>
            <a:r>
              <a:rPr lang="zh-CN" altLang="en-US" b="1" dirty="0" smtClean="0">
                <a:solidFill>
                  <a:srgbClr val="FF0000"/>
                </a:solidFill>
              </a:rPr>
              <a:t>常量指针常量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在定义时 </a:t>
            </a:r>
            <a:r>
              <a:rPr lang="zh-CN" altLang="en-US" b="1" dirty="0" smtClean="0">
                <a:solidFill>
                  <a:srgbClr val="0000FF"/>
                </a:solidFill>
              </a:rPr>
              <a:t>必须进行初始化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a = 10, b = 20;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定义两个变量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c = 30;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定义一个符号常量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p =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a;  </a:t>
            </a:r>
            <a:r>
              <a:rPr lang="en-US" altLang="zh-CN" dirty="0" smtClean="0">
                <a:solidFill>
                  <a:srgbClr val="00B050"/>
                </a:solidFill>
              </a:rPr>
              <a:t>// ok, </a:t>
            </a:r>
            <a:r>
              <a:rPr lang="zh-CN" altLang="en-US" dirty="0" smtClean="0">
                <a:solidFill>
                  <a:srgbClr val="00B050"/>
                </a:solidFill>
              </a:rPr>
              <a:t>指向一个变量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100;       </a:t>
            </a:r>
            <a:r>
              <a:rPr lang="en-US" altLang="zh-CN" dirty="0" smtClean="0">
                <a:solidFill>
                  <a:srgbClr val="00B050"/>
                </a:solidFill>
              </a:rPr>
              <a:t>// error, </a:t>
            </a:r>
            <a:r>
              <a:rPr lang="zh-CN" altLang="en-US" dirty="0" smtClean="0">
                <a:solidFill>
                  <a:srgbClr val="00B050"/>
                </a:solidFill>
              </a:rPr>
              <a:t>指针所指向的对象的值不能被修改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p =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b;          </a:t>
            </a:r>
            <a:r>
              <a:rPr lang="en-US" altLang="zh-CN" dirty="0" smtClean="0">
                <a:solidFill>
                  <a:srgbClr val="00B050"/>
                </a:solidFill>
              </a:rPr>
              <a:t>// error, </a:t>
            </a:r>
            <a:r>
              <a:rPr lang="zh-CN" altLang="en-US" dirty="0" smtClean="0">
                <a:solidFill>
                  <a:srgbClr val="00B050"/>
                </a:solidFill>
              </a:rPr>
              <a:t>指针本身的值不能被修改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q =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c;  </a:t>
            </a:r>
            <a:r>
              <a:rPr lang="en-US" altLang="zh-CN" dirty="0" smtClean="0">
                <a:solidFill>
                  <a:srgbClr val="00B050"/>
                </a:solidFill>
              </a:rPr>
              <a:t>// ok, </a:t>
            </a:r>
            <a:r>
              <a:rPr lang="zh-CN" altLang="en-US" dirty="0" smtClean="0">
                <a:solidFill>
                  <a:srgbClr val="00B050"/>
                </a:solidFill>
              </a:rPr>
              <a:t>指向一个常量 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指针</a:t>
            </a:r>
          </a:p>
        </p:txBody>
      </p:sp>
    </p:spTree>
    <p:extLst>
      <p:ext uri="{BB962C8B-B14F-4D97-AF65-F5344CB8AC3E}">
        <p14:creationId xmlns:p14="http://schemas.microsoft.com/office/powerpoint/2010/main" val="184633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思考</a:t>
            </a:r>
            <a:r>
              <a:rPr lang="en-US" altLang="zh-CN" sz="28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通过函数的返回值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一个函数只能返回一个值。当函数有返回信息时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能否不通过函数的返回值进行返回</a:t>
            </a:r>
            <a:r>
              <a:rPr lang="en-US" altLang="zh-CN" sz="2800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当函数有多个信息需要返回时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如何实现</a:t>
            </a:r>
            <a:r>
              <a:rPr lang="en-US" altLang="zh-CN" sz="2800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数组名是地址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指针也是地址。那么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指针是否也可以作为函数的形参或实参</a:t>
            </a:r>
            <a:r>
              <a:rPr lang="en-US" altLang="zh-CN" sz="2800" dirty="0" smtClean="0"/>
              <a:t>? </a:t>
            </a:r>
            <a:r>
              <a:rPr lang="zh-CN" altLang="en-US" sz="2800" dirty="0" smtClean="0"/>
              <a:t>如果可以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数组名作形参与指针作形参之间有何异同</a:t>
            </a:r>
            <a:r>
              <a:rPr lang="en-US" altLang="zh-CN" sz="2800" dirty="0" smtClean="0"/>
              <a:t>?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指针与函数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941168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4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指针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473207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直接访问</a:t>
            </a:r>
            <a:endParaRPr lang="en-US" altLang="zh-CN" sz="2800" dirty="0" smtClean="0"/>
          </a:p>
          <a:p>
            <a:r>
              <a:rPr lang="zh-CN" altLang="en-US" dirty="0" smtClean="0"/>
              <a:t>直接通过变量的 </a:t>
            </a:r>
            <a:r>
              <a:rPr lang="zh-CN" altLang="en-US" b="1" dirty="0" smtClean="0">
                <a:solidFill>
                  <a:srgbClr val="0000FF"/>
                </a:solidFill>
              </a:rPr>
              <a:t>名字</a:t>
            </a:r>
            <a:r>
              <a:rPr lang="en-US" altLang="zh-CN" dirty="0" smtClean="0"/>
              <a:t> (</a:t>
            </a:r>
            <a:r>
              <a:rPr lang="zh-CN" altLang="en-US" dirty="0" smtClean="0"/>
              <a:t>与变量</a:t>
            </a:r>
            <a:r>
              <a:rPr lang="zh-CN" altLang="en-US" dirty="0" smtClean="0">
                <a:solidFill>
                  <a:srgbClr val="FF3399"/>
                </a:solidFill>
              </a:rPr>
              <a:t>地址</a:t>
            </a:r>
            <a:r>
              <a:rPr lang="zh-CN" altLang="en-US" dirty="0" smtClean="0"/>
              <a:t>相关联</a:t>
            </a:r>
            <a:r>
              <a:rPr lang="en-US" altLang="zh-CN" dirty="0" smtClean="0"/>
              <a:t>) </a:t>
            </a:r>
            <a:r>
              <a:rPr lang="zh-CN" altLang="en-US" dirty="0" smtClean="0"/>
              <a:t>来访问变量的方式称为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直接访问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 indent="358775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a, b;</a:t>
            </a:r>
          </a:p>
          <a:p>
            <a:pPr indent="358775">
              <a:lnSpc>
                <a:spcPct val="100000"/>
              </a:lnSpc>
            </a:pPr>
            <a:r>
              <a:rPr lang="en-US" altLang="zh-CN" dirty="0" smtClean="0"/>
              <a:t>a = 10;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赋值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</a:pPr>
            <a:r>
              <a:rPr lang="en-US" altLang="zh-CN" dirty="0" smtClean="0"/>
              <a:t>b = a - 2;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访问</a:t>
            </a:r>
            <a:r>
              <a:rPr lang="en-US" altLang="zh-CN" dirty="0" smtClean="0">
                <a:solidFill>
                  <a:srgbClr val="00B050"/>
                </a:solidFill>
              </a:rPr>
              <a:t> &amp; </a:t>
            </a:r>
            <a:r>
              <a:rPr lang="zh-CN" altLang="en-US" dirty="0" smtClean="0">
                <a:solidFill>
                  <a:srgbClr val="00B050"/>
                </a:solidFill>
              </a:rPr>
              <a:t>赋值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0132" y="2182615"/>
            <a:ext cx="2808312" cy="4296476"/>
            <a:chOff x="5760132" y="1556792"/>
            <a:chExt cx="2808312" cy="4296476"/>
          </a:xfrm>
        </p:grpSpPr>
        <p:sp>
          <p:nvSpPr>
            <p:cNvPr id="6" name="矩形 5"/>
            <p:cNvSpPr/>
            <p:nvPr/>
          </p:nvSpPr>
          <p:spPr>
            <a:xfrm>
              <a:off x="5760132" y="1556792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60132" y="1988840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760132" y="2415073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760132" y="2847121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760132" y="3272610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760132" y="3704658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60132" y="4130891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760132" y="4562939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760132" y="4989172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760132" y="5421220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324636" y="2091443"/>
            <a:ext cx="36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80716" y="2552752"/>
            <a:ext cx="1646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lt1"/>
                </a:solidFill>
              </a:rPr>
              <a:t>00000000</a:t>
            </a:r>
            <a:endParaRPr lang="zh-CN" altLang="en-US" sz="2800" b="1" dirty="0">
              <a:solidFill>
                <a:schemeClr val="l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80716" y="3417264"/>
            <a:ext cx="1646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lt1"/>
                </a:solidFill>
              </a:rPr>
              <a:t>00001010</a:t>
            </a:r>
            <a:endParaRPr lang="zh-CN" altLang="en-US" sz="2800" b="1" dirty="0">
              <a:solidFill>
                <a:schemeClr val="lt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57476" y="2128979"/>
            <a:ext cx="1646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lt1"/>
                </a:solidFill>
              </a:rPr>
              <a:t>00000000</a:t>
            </a:r>
            <a:endParaRPr lang="zh-CN" altLang="en-US" sz="2800" b="1" dirty="0">
              <a:solidFill>
                <a:schemeClr val="lt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82968" y="2998667"/>
            <a:ext cx="1646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lt1"/>
                </a:solidFill>
              </a:rPr>
              <a:t>00000000</a:t>
            </a:r>
            <a:endParaRPr lang="zh-CN" altLang="en-US" sz="2800" b="1" dirty="0">
              <a:solidFill>
                <a:schemeClr val="lt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24636" y="4284895"/>
            <a:ext cx="36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97296" y="4725256"/>
            <a:ext cx="1646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lt1"/>
                </a:solidFill>
              </a:rPr>
              <a:t>00000000</a:t>
            </a:r>
            <a:endParaRPr lang="zh-CN" altLang="en-US" sz="2800" b="1" dirty="0">
              <a:solidFill>
                <a:schemeClr val="lt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97296" y="5589768"/>
            <a:ext cx="1646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lt1"/>
                </a:solidFill>
              </a:rPr>
              <a:t>00001000</a:t>
            </a:r>
            <a:endParaRPr lang="zh-CN" altLang="en-US" sz="2800" b="1" dirty="0">
              <a:solidFill>
                <a:schemeClr val="lt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74056" y="4301483"/>
            <a:ext cx="1646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lt1"/>
                </a:solidFill>
              </a:rPr>
              <a:t>00000000</a:t>
            </a:r>
            <a:endParaRPr lang="zh-CN" altLang="en-US" sz="2800" b="1" dirty="0">
              <a:solidFill>
                <a:schemeClr val="lt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99548" y="5171171"/>
            <a:ext cx="1646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lt1"/>
                </a:solidFill>
              </a:rPr>
              <a:t>00000000</a:t>
            </a:r>
            <a:endParaRPr lang="zh-CN" altLang="en-US" sz="2800" b="1" dirty="0">
              <a:solidFill>
                <a:schemeClr val="lt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91096" y="2167806"/>
            <a:ext cx="197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0x0067FA01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71186" y="4315672"/>
            <a:ext cx="197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0x0067FA06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8" name="左箭头 27"/>
          <p:cNvSpPr/>
          <p:nvPr/>
        </p:nvSpPr>
        <p:spPr>
          <a:xfrm>
            <a:off x="8623830" y="2291142"/>
            <a:ext cx="395536" cy="26161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箭头 28"/>
          <p:cNvSpPr/>
          <p:nvPr/>
        </p:nvSpPr>
        <p:spPr>
          <a:xfrm>
            <a:off x="8618939" y="4445417"/>
            <a:ext cx="395536" cy="26161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569072" y="2365547"/>
            <a:ext cx="122341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FF0000"/>
                </a:solidFill>
              </a:rPr>
              <a:t>10</a:t>
            </a:r>
            <a:endParaRPr lang="zh-CN" altLang="en-US" sz="8000" b="1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00294" y="2442128"/>
            <a:ext cx="7040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FF0000"/>
                </a:solidFill>
              </a:rPr>
              <a:t>8</a:t>
            </a:r>
            <a:endParaRPr lang="zh-CN" altLang="en-US" sz="8000" b="1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5536" y="4788093"/>
            <a:ext cx="5046014" cy="12725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思考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能否将 </a:t>
            </a: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变量的地址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存放在某个对象中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并通过该对象 </a:t>
            </a: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间接地 </a:t>
            </a:r>
            <a:r>
              <a:rPr lang="zh-CN" altLang="en-US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去访问变量的存储空间、对变量的值进行存取</a:t>
            </a:r>
            <a:r>
              <a:rPr lang="en-US" altLang="zh-CN" sz="2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?</a:t>
            </a:r>
            <a:endParaRPr lang="zh-CN" altLang="en-US" sz="2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3471186" y="5906400"/>
            <a:ext cx="1734352" cy="915510"/>
          </a:xfrm>
          <a:prstGeom prst="rightArrow">
            <a:avLst>
              <a:gd name="adj1" fmla="val 50000"/>
              <a:gd name="adj2" fmla="val 3900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3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-0.26944 0.0108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2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6 L 0.25295 0.31111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9" y="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8" grpId="1" animBg="1"/>
      <p:bldP spid="28" grpId="2" animBg="1"/>
      <p:bldP spid="28" grpId="3" animBg="1"/>
      <p:bldP spid="29" grpId="0" animBg="1"/>
      <p:bldP spid="31" grpId="0"/>
      <p:bldP spid="31" grpId="1"/>
      <p:bldP spid="31" grpId="2"/>
      <p:bldP spid="32" grpId="0"/>
      <p:bldP spid="32" grpId="1"/>
      <p:bldP spid="32" grpId="2"/>
      <p:bldP spid="33" grpId="0" animBg="1"/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558609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指针作函数形参</a:t>
            </a:r>
            <a:endParaRPr lang="en-US" altLang="zh-CN" sz="2800" b="1" dirty="0" smtClean="0"/>
          </a:p>
          <a:p>
            <a:pPr indent="363538"/>
            <a:r>
              <a:rPr lang="en-US" altLang="zh-CN" b="1" dirty="0" err="1" smtClean="0">
                <a:solidFill>
                  <a:srgbClr val="0000FF"/>
                </a:solidFill>
              </a:rPr>
              <a:t>return_type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function_name</a:t>
            </a:r>
            <a:r>
              <a:rPr lang="en-US" altLang="zh-CN" dirty="0" smtClean="0"/>
              <a:t>(…</a:t>
            </a:r>
            <a:r>
              <a:rPr lang="en-US" altLang="zh-CN" b="1" dirty="0" smtClean="0"/>
              <a:t>,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type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pointer</a:t>
            </a:r>
            <a:r>
              <a:rPr lang="en-US" altLang="zh-CN" b="1" dirty="0" smtClean="0"/>
              <a:t>,</a:t>
            </a:r>
            <a:r>
              <a:rPr lang="en-US" altLang="zh-CN" dirty="0" smtClean="0"/>
              <a:t> …)</a:t>
            </a:r>
          </a:p>
          <a:p>
            <a:pPr indent="363538">
              <a:spcAft>
                <a:spcPts val="1200"/>
              </a:spcAft>
            </a:pPr>
            <a:r>
              <a:rPr lang="en-US" altLang="zh-CN" dirty="0" smtClean="0"/>
              <a:t>{    </a:t>
            </a:r>
            <a:r>
              <a:rPr lang="en-US" altLang="zh-CN" dirty="0" smtClean="0">
                <a:solidFill>
                  <a:srgbClr val="00B050"/>
                </a:solidFill>
              </a:rPr>
              <a:t>// function body   </a:t>
            </a:r>
            <a:r>
              <a:rPr lang="en-US" altLang="zh-CN" dirty="0" smtClean="0"/>
              <a:t>}</a:t>
            </a:r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指针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可以作为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函数形参 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指针形参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指针形参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在函数体内可以间接地对指针形参所指向的对象的值进行修改。</a:t>
            </a:r>
            <a:endParaRPr lang="en-US" altLang="zh-CN" dirty="0" smtClean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指针形参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可以使一个函数 </a:t>
            </a:r>
            <a:r>
              <a:rPr lang="zh-CN" altLang="en-US" b="1" dirty="0" smtClean="0">
                <a:solidFill>
                  <a:srgbClr val="0000FF"/>
                </a:solidFill>
              </a:rPr>
              <a:t>返回多个值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如果希望 </a:t>
            </a:r>
            <a:r>
              <a:rPr lang="zh-CN" altLang="en-US" b="1" dirty="0" smtClean="0">
                <a:solidFill>
                  <a:srgbClr val="FF0000"/>
                </a:solidFill>
              </a:rPr>
              <a:t>指针形参 </a:t>
            </a:r>
            <a:r>
              <a:rPr lang="zh-CN" altLang="en-US" dirty="0" smtClean="0"/>
              <a:t>所指向的对象的值在函数体内不能被修改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可以把指针形参定义为 </a:t>
            </a:r>
            <a:r>
              <a:rPr lang="zh-CN" altLang="en-US" b="1" dirty="0" smtClean="0">
                <a:solidFill>
                  <a:srgbClr val="FF0000"/>
                </a:solidFill>
              </a:rPr>
              <a:t>常量指针形参</a:t>
            </a:r>
            <a:r>
              <a:rPr lang="en-US" altLang="zh-CN" dirty="0" smtClean="0"/>
              <a:t>:  </a:t>
            </a:r>
          </a:p>
          <a:p>
            <a:pPr indent="354013">
              <a:lnSpc>
                <a:spcPct val="110000"/>
              </a:lnSpc>
            </a:pPr>
            <a:r>
              <a:rPr lang="en-US" altLang="zh-CN" b="1" dirty="0" err="1">
                <a:solidFill>
                  <a:srgbClr val="0000FF"/>
                </a:solidFill>
              </a:rPr>
              <a:t>return_type</a:t>
            </a:r>
            <a:r>
              <a:rPr lang="en-US" altLang="zh-CN" dirty="0"/>
              <a:t> </a:t>
            </a:r>
            <a:r>
              <a:rPr lang="en-US" altLang="zh-CN" dirty="0" err="1"/>
              <a:t>function_name</a:t>
            </a:r>
            <a:r>
              <a:rPr lang="en-US" altLang="zh-CN" dirty="0"/>
              <a:t>(…</a:t>
            </a:r>
            <a:r>
              <a:rPr lang="en-US" altLang="zh-CN" b="1" dirty="0" smtClean="0"/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type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pointer</a:t>
            </a:r>
            <a:r>
              <a:rPr lang="en-US" altLang="zh-CN" b="1" dirty="0" smtClean="0"/>
              <a:t>,</a:t>
            </a:r>
            <a:r>
              <a:rPr lang="en-US" altLang="zh-CN" dirty="0" smtClean="0"/>
              <a:t> …);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指针与函数</a:t>
            </a:r>
          </a:p>
        </p:txBody>
      </p:sp>
    </p:spTree>
    <p:extLst>
      <p:ext uri="{BB962C8B-B14F-4D97-AF65-F5344CB8AC3E}">
        <p14:creationId xmlns:p14="http://schemas.microsoft.com/office/powerpoint/2010/main" val="12854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指针与函数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例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值交换。</a:t>
            </a:r>
            <a:endParaRPr lang="zh-CN" altLang="en-US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iostream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 </a:t>
            </a:r>
            <a:r>
              <a:rPr lang="en-US" altLang="zh-CN" sz="2200" dirty="0" smtClean="0"/>
              <a:t>exchange (</a:t>
            </a:r>
            <a:r>
              <a:rPr lang="en-US" altLang="zh-CN" sz="2200" dirty="0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 </a:t>
            </a:r>
            <a:r>
              <a:rPr lang="en-US" altLang="zh-CN" sz="2200" dirty="0"/>
              <a:t>p1</a:t>
            </a:r>
            <a:r>
              <a:rPr lang="en-US" altLang="zh-CN" sz="2200" dirty="0" smtClean="0"/>
              <a:t>, </a:t>
            </a:r>
            <a:r>
              <a:rPr lang="en-US" altLang="zh-CN" sz="2200" dirty="0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 </a:t>
            </a:r>
            <a:r>
              <a:rPr lang="en-US" altLang="zh-CN" sz="2200" dirty="0"/>
              <a:t>p2</a:t>
            </a:r>
            <a:r>
              <a:rPr lang="en-US" altLang="zh-CN" sz="2200" dirty="0" smtClean="0"/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{</a:t>
            </a:r>
            <a:endParaRPr lang="en-US" altLang="zh-CN" sz="2200" dirty="0"/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int </a:t>
            </a:r>
            <a:r>
              <a:rPr lang="en-US" altLang="zh-CN" sz="2200" dirty="0" err="1" smtClean="0"/>
              <a:t>tmp</a:t>
            </a:r>
            <a:r>
              <a:rPr lang="en-US" altLang="zh-CN" sz="2200" dirty="0" smtClean="0"/>
              <a:t>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交换局部对象的值</a:t>
            </a:r>
            <a:endParaRPr lang="en-US" altLang="zh-CN" sz="2200" dirty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err="1" smtClean="0"/>
              <a:t>tmp</a:t>
            </a:r>
            <a:r>
              <a:rPr lang="en-US" altLang="zh-CN" sz="2200" dirty="0" smtClean="0"/>
              <a:t> = p1</a:t>
            </a:r>
            <a:r>
              <a:rPr lang="en-US" altLang="zh-CN" sz="2200" dirty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p1 = p2</a:t>
            </a:r>
            <a:r>
              <a:rPr lang="en-US" altLang="zh-CN" sz="2200" dirty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p2 = </a:t>
            </a:r>
            <a:r>
              <a:rPr lang="en-US" altLang="zh-CN" sz="2200" dirty="0" err="1" smtClean="0"/>
              <a:t>tmp</a:t>
            </a:r>
            <a:r>
              <a:rPr lang="en-US" altLang="zh-CN" sz="2200" dirty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main</a:t>
            </a:r>
            <a:r>
              <a:rPr lang="en-US" altLang="zh-CN" sz="2200" dirty="0" smtClean="0"/>
              <a:t>( 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{</a:t>
            </a:r>
            <a:endParaRPr lang="en-US" altLang="zh-CN" sz="2200" dirty="0"/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 a = 20, b = 10 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&lt;&lt;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a = "</a:t>
            </a:r>
            <a:r>
              <a:rPr lang="en-US" altLang="zh-CN" sz="2200" dirty="0" smtClean="0"/>
              <a:t>&lt;&lt;</a:t>
            </a:r>
            <a:r>
              <a:rPr lang="en-US" altLang="zh-CN" sz="2200" dirty="0"/>
              <a:t>a</a:t>
            </a:r>
            <a:r>
              <a:rPr lang="en-US" altLang="zh-CN" sz="2200" dirty="0" smtClean="0"/>
              <a:t>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“,  b = "</a:t>
            </a:r>
            <a:r>
              <a:rPr lang="en-US" altLang="zh-CN" sz="2200" dirty="0" smtClean="0"/>
              <a:t>&lt;&lt;</a:t>
            </a:r>
            <a:r>
              <a:rPr lang="en-US" altLang="zh-CN" sz="2200" dirty="0"/>
              <a:t>b&lt;&lt;</a:t>
            </a:r>
            <a:r>
              <a:rPr lang="en-US" altLang="zh-CN" sz="2200" dirty="0" err="1"/>
              <a:t>endl</a:t>
            </a:r>
            <a:r>
              <a:rPr lang="en-US" altLang="zh-CN" sz="2200" dirty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exchange(a, b);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只是值传递</a:t>
            </a:r>
            <a:endParaRPr lang="en-US" altLang="zh-CN" sz="2200" dirty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err="1" smtClean="0"/>
              <a:t>cout</a:t>
            </a:r>
            <a:r>
              <a:rPr lang="en-US" altLang="zh-CN" sz="2200" dirty="0"/>
              <a:t>&lt;&lt;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a = "</a:t>
            </a:r>
            <a:r>
              <a:rPr lang="en-US" altLang="zh-CN" sz="2200" dirty="0" smtClean="0"/>
              <a:t>&lt;&lt;</a:t>
            </a:r>
            <a:r>
              <a:rPr lang="en-US" altLang="zh-CN" sz="2200" dirty="0"/>
              <a:t>a</a:t>
            </a:r>
            <a:r>
              <a:rPr lang="en-US" altLang="zh-CN" sz="2200" dirty="0" smtClean="0"/>
              <a:t>&lt;&lt;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“,  b = "</a:t>
            </a:r>
            <a:r>
              <a:rPr lang="en-US" altLang="zh-CN" sz="2200" dirty="0" smtClean="0"/>
              <a:t>&lt;&lt;</a:t>
            </a:r>
            <a:r>
              <a:rPr lang="en-US" altLang="zh-CN" sz="2200" dirty="0"/>
              <a:t>b&lt;&lt;</a:t>
            </a:r>
            <a:r>
              <a:rPr lang="en-US" altLang="zh-CN" sz="2200" dirty="0" err="1"/>
              <a:t>endl</a:t>
            </a:r>
            <a:r>
              <a:rPr lang="en-US" altLang="zh-CN" sz="22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200" dirty="0" smtClean="0"/>
              <a:t> 0;</a:t>
            </a:r>
            <a:endParaRPr lang="en-US" altLang="zh-CN" sz="22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}</a:t>
            </a:r>
            <a:endParaRPr lang="en-US" altLang="zh-CN" sz="2200" dirty="0"/>
          </a:p>
        </p:txBody>
      </p:sp>
      <p:sp>
        <p:nvSpPr>
          <p:cNvPr id="5" name="矩形 4"/>
          <p:cNvSpPr/>
          <p:nvPr/>
        </p:nvSpPr>
        <p:spPr>
          <a:xfrm>
            <a:off x="4355976" y="3428999"/>
            <a:ext cx="4578357" cy="8553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indent="87313" algn="ctr"/>
            <a:r>
              <a:rPr lang="zh-CN" altLang="en-US" sz="3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交换失败</a:t>
            </a:r>
            <a:r>
              <a:rPr lang="en-US" altLang="zh-CN" sz="3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!!!</a:t>
            </a:r>
            <a:endParaRPr lang="zh-CN" altLang="en-US" sz="3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78" y="4044280"/>
            <a:ext cx="1905000" cy="1905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164288" y="1677635"/>
            <a:ext cx="1368152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70057" y="1658471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4288" y="2473732"/>
            <a:ext cx="1368152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60439" y="2454568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75578" y="1659967"/>
            <a:ext cx="585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46843" y="2473732"/>
            <a:ext cx="585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50962" y="1677635"/>
            <a:ext cx="1394167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54757" y="2473732"/>
            <a:ext cx="1390372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72000" y="1658471"/>
            <a:ext cx="604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2473732"/>
            <a:ext cx="604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64189" y="1658471"/>
            <a:ext cx="585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64189" y="2473732"/>
            <a:ext cx="585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80312" y="1143119"/>
            <a:ext cx="122413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36096" y="1143120"/>
            <a:ext cx="122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形参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185981" y="5965646"/>
            <a:ext cx="1892559" cy="635715"/>
            <a:chOff x="6534472" y="5759475"/>
            <a:chExt cx="2286000" cy="752475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Ch07_05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93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-0.00052 0.1194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97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-1.38889E-6 -0.1187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/>
      <p:bldP spid="19" grpId="0"/>
      <p:bldP spid="20" grpId="0"/>
      <p:bldP spid="20" grpId="1"/>
      <p:bldP spid="21" grpId="0"/>
      <p:bldP spid="21" grpId="1"/>
      <p:bldP spid="22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指针与函数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>
                <a:solidFill>
                  <a:srgbClr val="FF3399"/>
                </a:solidFill>
              </a:rPr>
              <a:t>#include </a:t>
            </a:r>
            <a:r>
              <a:rPr lang="en-US" altLang="zh-CN" sz="2200" dirty="0"/>
              <a:t>&lt;</a:t>
            </a:r>
            <a:r>
              <a:rPr lang="en-US" altLang="zh-CN" sz="2200" dirty="0" err="1" smtClean="0"/>
              <a:t>iostream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200" dirty="0" smtClean="0"/>
              <a:t>;</a:t>
            </a:r>
            <a:endParaRPr lang="en-US" altLang="zh-CN" sz="2200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void </a:t>
            </a:r>
            <a:r>
              <a:rPr lang="en-US" altLang="zh-CN" sz="2200" dirty="0" smtClean="0"/>
              <a:t>exchange(</a:t>
            </a:r>
            <a:r>
              <a:rPr lang="en-US" altLang="zh-CN" sz="2200" dirty="0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 </a:t>
            </a:r>
            <a:r>
              <a:rPr lang="zh-CN" altLang="en-US" sz="2200" dirty="0" smtClean="0">
                <a:solidFill>
                  <a:srgbClr val="FF0000"/>
                </a:solidFill>
              </a:rPr>
              <a:t>*</a:t>
            </a:r>
            <a:r>
              <a:rPr lang="en-US" altLang="zh-CN" sz="2200" dirty="0" smtClean="0"/>
              <a:t>p1</a:t>
            </a:r>
            <a:r>
              <a:rPr lang="en-US" altLang="zh-CN" sz="2200" dirty="0"/>
              <a:t>, </a:t>
            </a:r>
            <a:r>
              <a:rPr lang="en-US" altLang="zh-CN" sz="2200" dirty="0">
                <a:solidFill>
                  <a:srgbClr val="0000FF"/>
                </a:solidFill>
              </a:rPr>
              <a:t>int</a:t>
            </a:r>
            <a:r>
              <a:rPr lang="en-US" altLang="zh-CN" sz="2200" dirty="0"/>
              <a:t>  </a:t>
            </a:r>
            <a:r>
              <a:rPr lang="zh-CN" altLang="en-US" sz="2200" dirty="0" smtClean="0">
                <a:solidFill>
                  <a:srgbClr val="FF0000"/>
                </a:solidFill>
              </a:rPr>
              <a:t>*</a:t>
            </a:r>
            <a:r>
              <a:rPr lang="en-US" altLang="zh-CN" sz="2200" dirty="0" smtClean="0"/>
              <a:t>p2)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/>
              <a:t>{</a:t>
            </a:r>
            <a:endParaRPr lang="en-US" altLang="zh-CN" sz="2200" dirty="0"/>
          </a:p>
          <a:p>
            <a:pPr indent="5334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int </a:t>
            </a:r>
            <a:r>
              <a:rPr lang="en-US" altLang="zh-CN" sz="2200" dirty="0" err="1" smtClean="0"/>
              <a:t>tmp</a:t>
            </a:r>
            <a:r>
              <a:rPr lang="en-US" altLang="zh-CN" sz="2200" dirty="0"/>
              <a:t>;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err="1" smtClean="0"/>
              <a:t>tmp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= </a:t>
            </a:r>
            <a:r>
              <a:rPr lang="zh-CN" altLang="en-US" sz="2200" dirty="0" smtClean="0">
                <a:solidFill>
                  <a:srgbClr val="FF0000"/>
                </a:solidFill>
              </a:rPr>
              <a:t>*</a:t>
            </a:r>
            <a:r>
              <a:rPr lang="en-US" altLang="zh-CN" sz="2200" dirty="0" smtClean="0"/>
              <a:t>p1;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交换指针所指向的对象</a:t>
            </a:r>
            <a:r>
              <a:rPr lang="en-US" altLang="zh-CN" sz="2200" dirty="0" smtClean="0">
                <a:solidFill>
                  <a:srgbClr val="00B050"/>
                </a:solidFill>
              </a:rPr>
              <a:t>  </a:t>
            </a:r>
            <a:endParaRPr lang="en-US" altLang="zh-CN" sz="2200" dirty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zh-CN" altLang="en-US" sz="2200" dirty="0" smtClean="0">
                <a:solidFill>
                  <a:srgbClr val="FF0000"/>
                </a:solidFill>
              </a:rPr>
              <a:t>*</a:t>
            </a:r>
            <a:r>
              <a:rPr lang="en-US" altLang="zh-CN" sz="2200" dirty="0" smtClean="0"/>
              <a:t>p1 </a:t>
            </a:r>
            <a:r>
              <a:rPr lang="en-US" altLang="zh-CN" sz="2200" dirty="0"/>
              <a:t>= </a:t>
            </a:r>
            <a:r>
              <a:rPr lang="zh-CN" altLang="en-US" sz="2200" dirty="0" smtClean="0">
                <a:solidFill>
                  <a:srgbClr val="FF0000"/>
                </a:solidFill>
              </a:rPr>
              <a:t>*</a:t>
            </a:r>
            <a:r>
              <a:rPr lang="en-US" altLang="zh-CN" sz="2200" dirty="0" smtClean="0"/>
              <a:t>p2</a:t>
            </a:r>
            <a:r>
              <a:rPr lang="en-US" altLang="zh-CN" sz="2200" dirty="0"/>
              <a:t>;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zh-CN" altLang="en-US" sz="2200" dirty="0" smtClean="0">
                <a:solidFill>
                  <a:srgbClr val="FF0000"/>
                </a:solidFill>
              </a:rPr>
              <a:t>*</a:t>
            </a:r>
            <a:r>
              <a:rPr lang="en-US" altLang="zh-CN" sz="2200" dirty="0" smtClean="0"/>
              <a:t>p2 </a:t>
            </a:r>
            <a:r>
              <a:rPr lang="en-US" altLang="zh-CN" sz="2200" dirty="0"/>
              <a:t>= </a:t>
            </a:r>
            <a:r>
              <a:rPr lang="en-US" altLang="zh-CN" sz="2200" dirty="0" err="1" smtClean="0"/>
              <a:t>tmp</a:t>
            </a:r>
            <a:r>
              <a:rPr lang="en-US" altLang="zh-CN" sz="2200" dirty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main</a:t>
            </a:r>
            <a:r>
              <a:rPr lang="en-US" altLang="zh-CN" sz="2200" dirty="0"/>
              <a:t>( </a:t>
            </a:r>
            <a:r>
              <a:rPr lang="en-US" altLang="zh-CN" sz="2200" dirty="0" smtClean="0"/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/>
              <a:t>{</a:t>
            </a:r>
            <a:endParaRPr lang="en-US" altLang="zh-CN" sz="2200" dirty="0"/>
          </a:p>
          <a:p>
            <a:pPr indent="5334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>
                <a:solidFill>
                  <a:srgbClr val="0000FF"/>
                </a:solidFill>
              </a:rPr>
              <a:t>int</a:t>
            </a:r>
            <a:r>
              <a:rPr lang="en-US" altLang="zh-CN" sz="2200" dirty="0"/>
              <a:t>  a = 20, b = 10 ;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err="1"/>
              <a:t>cout</a:t>
            </a:r>
            <a:r>
              <a:rPr lang="en-US" altLang="zh-CN" sz="2200" dirty="0"/>
              <a:t>&lt;&lt;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“a = "</a:t>
            </a:r>
            <a:r>
              <a:rPr lang="en-US" altLang="zh-CN" sz="2200" dirty="0"/>
              <a:t>&lt;&lt;a&lt;&lt;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“,  b = "</a:t>
            </a:r>
            <a:r>
              <a:rPr lang="en-US" altLang="zh-CN" sz="2200" dirty="0"/>
              <a:t>&lt;&lt;b&lt;&lt;</a:t>
            </a:r>
            <a:r>
              <a:rPr lang="en-US" altLang="zh-CN" sz="2200" dirty="0" err="1"/>
              <a:t>endl</a:t>
            </a:r>
            <a:r>
              <a:rPr lang="en-US" altLang="zh-CN" sz="2200" dirty="0"/>
              <a:t>;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smtClean="0"/>
              <a:t>exchange(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a</a:t>
            </a:r>
            <a:r>
              <a:rPr lang="en-US" altLang="zh-CN" sz="2200" dirty="0"/>
              <a:t>, </a:t>
            </a:r>
            <a:r>
              <a:rPr lang="en-US" altLang="zh-CN" sz="2200" dirty="0" smtClean="0">
                <a:solidFill>
                  <a:srgbClr val="FF0000"/>
                </a:solidFill>
              </a:rPr>
              <a:t>&amp;</a:t>
            </a:r>
            <a:r>
              <a:rPr lang="en-US" altLang="zh-CN" sz="2200" dirty="0" smtClean="0"/>
              <a:t>b);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</a:rPr>
              <a:t>传递变量地址</a:t>
            </a:r>
            <a:endParaRPr lang="en-US" altLang="zh-CN" sz="2200" dirty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 err="1"/>
              <a:t>cout</a:t>
            </a:r>
            <a:r>
              <a:rPr lang="en-US" altLang="zh-CN" sz="2200" dirty="0"/>
              <a:t>&lt;&lt;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“a = "</a:t>
            </a:r>
            <a:r>
              <a:rPr lang="en-US" altLang="zh-CN" sz="2200" dirty="0"/>
              <a:t>&lt;&lt;a&lt;&lt;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</a:rPr>
              <a:t>“,  </a:t>
            </a:r>
            <a:r>
              <a:rPr lang="en-US" altLang="zh-CN" sz="2200" dirty="0" smtClean="0">
                <a:solidFill>
                  <a:schemeClr val="accent6">
                    <a:lumMod val="75000"/>
                  </a:schemeClr>
                </a:solidFill>
              </a:rPr>
              <a:t>b = "</a:t>
            </a:r>
            <a:r>
              <a:rPr lang="en-US" altLang="zh-CN" sz="2200" dirty="0" smtClean="0"/>
              <a:t>&lt;&lt;</a:t>
            </a:r>
            <a:r>
              <a:rPr lang="en-US" altLang="zh-CN" sz="2200" dirty="0"/>
              <a:t>b&lt;&lt;</a:t>
            </a:r>
            <a:r>
              <a:rPr lang="en-US" altLang="zh-CN" sz="2200" dirty="0" err="1"/>
              <a:t>endl</a:t>
            </a:r>
            <a:r>
              <a:rPr lang="en-US" altLang="zh-CN" sz="2200" dirty="0"/>
              <a:t>;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>
                <a:solidFill>
                  <a:srgbClr val="0000FF"/>
                </a:solidFill>
              </a:rPr>
              <a:t>return</a:t>
            </a:r>
            <a:r>
              <a:rPr lang="en-US" altLang="zh-CN" sz="2200" dirty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zh-CN" sz="2200" dirty="0"/>
              <a:t>}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87924" y="3284984"/>
            <a:ext cx="4346410" cy="72380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交换成功</a:t>
            </a:r>
            <a:r>
              <a:rPr lang="en-US" altLang="zh-CN" sz="3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!!!</a:t>
            </a:r>
            <a:endParaRPr lang="zh-CN" altLang="en-US" sz="3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077072"/>
            <a:ext cx="1792466" cy="17924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389524" y="1245587"/>
            <a:ext cx="1368152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95293" y="1226423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89524" y="2041684"/>
            <a:ext cx="1368152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85675" y="2022520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00814" y="1227919"/>
            <a:ext cx="585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72079" y="2041684"/>
            <a:ext cx="585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66886" y="1245587"/>
            <a:ext cx="917282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70680" y="2041684"/>
            <a:ext cx="913488" cy="5040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87923" y="1226423"/>
            <a:ext cx="604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7923" y="2041684"/>
            <a:ext cx="604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6228184" y="1371935"/>
            <a:ext cx="757491" cy="21602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222876" y="2185700"/>
            <a:ext cx="757491" cy="21602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21085" y="1226423"/>
            <a:ext cx="644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&amp;a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11467" y="2041684"/>
            <a:ext cx="663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&amp;b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185981" y="5965646"/>
            <a:ext cx="1892559" cy="635715"/>
            <a:chOff x="6534472" y="5759475"/>
            <a:chExt cx="2286000" cy="752475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Ch07_06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89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7 L 0.00087 0.1148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574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0.00313 -0.1187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/>
      <p:bldP spid="12" grpId="0" animBg="1"/>
      <p:bldP spid="13" grpId="0"/>
      <p:bldP spid="14" grpId="0"/>
      <p:bldP spid="14" grpId="1"/>
      <p:bldP spid="15" grpId="0"/>
      <p:bldP spid="15" grpId="1"/>
      <p:bldP spid="16" grpId="0" animBg="1"/>
      <p:bldP spid="17" grpId="0" animBg="1"/>
      <p:bldP spid="18" grpId="0"/>
      <p:bldP spid="19" grpId="0"/>
      <p:bldP spid="20" grpId="0" animBg="1"/>
      <p:bldP spid="21" grpId="0" animBg="1"/>
      <p:bldP spid="22" grpId="0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如果一个函数包含 </a:t>
            </a:r>
            <a:r>
              <a:rPr lang="zh-CN" altLang="en-US" b="1" dirty="0" smtClean="0">
                <a:solidFill>
                  <a:srgbClr val="FF0000"/>
                </a:solidFill>
              </a:rPr>
              <a:t>指针形参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则函数调用时传递的对应 </a:t>
            </a:r>
            <a:r>
              <a:rPr lang="zh-CN" altLang="en-US" b="1" dirty="0" smtClean="0">
                <a:solidFill>
                  <a:srgbClr val="FF0000"/>
                </a:solidFill>
              </a:rPr>
              <a:t>实参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必须是 </a:t>
            </a:r>
            <a:r>
              <a:rPr lang="zh-CN" altLang="en-US" b="1" dirty="0" smtClean="0">
                <a:solidFill>
                  <a:srgbClr val="0000FF"/>
                </a:solidFill>
              </a:rPr>
              <a:t>指针类型 </a:t>
            </a:r>
            <a:r>
              <a:rPr lang="en-US" altLang="zh-CN" b="1" dirty="0" smtClean="0"/>
              <a:t>(</a:t>
            </a:r>
            <a:r>
              <a:rPr lang="zh-CN" altLang="en-US" dirty="0" smtClean="0">
                <a:solidFill>
                  <a:srgbClr val="0000FF"/>
                </a:solidFill>
              </a:rPr>
              <a:t>指针</a:t>
            </a:r>
            <a:r>
              <a:rPr lang="en-US" altLang="zh-CN" dirty="0" smtClean="0">
                <a:solidFill>
                  <a:srgbClr val="0000FF"/>
                </a:solidFill>
              </a:rPr>
              <a:t>, </a:t>
            </a:r>
            <a:r>
              <a:rPr lang="zh-CN" altLang="en-US" dirty="0" smtClean="0">
                <a:solidFill>
                  <a:srgbClr val="0000FF"/>
                </a:solidFill>
              </a:rPr>
              <a:t>变量地址</a:t>
            </a:r>
            <a:r>
              <a:rPr lang="en-US" altLang="zh-CN" dirty="0" smtClean="0">
                <a:solidFill>
                  <a:srgbClr val="0000FF"/>
                </a:solidFill>
              </a:rPr>
              <a:t>, </a:t>
            </a:r>
            <a:r>
              <a:rPr lang="zh-CN" altLang="en-US" dirty="0" smtClean="0">
                <a:solidFill>
                  <a:srgbClr val="0000FF"/>
                </a:solidFill>
              </a:rPr>
              <a:t>数组名</a:t>
            </a:r>
            <a:r>
              <a:rPr lang="en-US" altLang="zh-CN" b="1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exchange(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p1,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p2);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函数原型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 = 20, b = 10;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s =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a,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t =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b;</a:t>
            </a:r>
            <a:r>
              <a:rPr lang="en-US" altLang="zh-CN" dirty="0" smtClean="0">
                <a:solidFill>
                  <a:srgbClr val="00B050"/>
                </a:solidFill>
              </a:rPr>
              <a:t>     // </a:t>
            </a:r>
            <a:r>
              <a:rPr lang="zh-CN" altLang="en-US" dirty="0" smtClean="0">
                <a:solidFill>
                  <a:srgbClr val="00B050"/>
                </a:solidFill>
              </a:rPr>
              <a:t>指针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exchange(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a,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b);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传递变量地址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exchange(s, t);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传递指针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(20);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堆空间变量指针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q =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(10);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堆空间变量指针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exchange(p, q);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传递堆空间变量指针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m[2] = {20, 10};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数组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exchange(m, m+1);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传递数组名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指针与函数</a:t>
            </a:r>
          </a:p>
        </p:txBody>
      </p:sp>
    </p:spTree>
    <p:extLst>
      <p:ext uri="{BB962C8B-B14F-4D97-AF65-F5344CB8AC3E}">
        <p14:creationId xmlns:p14="http://schemas.microsoft.com/office/powerpoint/2010/main" val="34963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void</a:t>
            </a:r>
            <a:r>
              <a:rPr lang="en-US" altLang="zh-CN" dirty="0"/>
              <a:t> addition(</a:t>
            </a: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a, </a:t>
            </a: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b, </a:t>
            </a: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c</a:t>
            </a:r>
            <a:r>
              <a:rPr lang="en-US" altLang="zh-CN" dirty="0" smtClean="0"/>
              <a:t>);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函数声明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x = 10, y = 20, result;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addition(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x,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y,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result);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地址作实参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&lt;&lt;x&lt;&lt;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“+”</a:t>
            </a:r>
            <a:r>
              <a:rPr lang="en-US" altLang="zh-CN" dirty="0" smtClean="0"/>
              <a:t>&lt;&lt;y&lt;&lt;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“=”</a:t>
            </a:r>
            <a:r>
              <a:rPr lang="en-US" altLang="zh-CN" dirty="0" smtClean="0"/>
              <a:t>&lt;&lt;result&lt;&lt;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 </a:t>
            </a:r>
            <a:r>
              <a:rPr lang="en-US" altLang="zh-CN" dirty="0" smtClean="0"/>
              <a:t>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 smtClean="0"/>
              <a:t>addition(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</a:rPr>
              <a:t> *</a:t>
            </a:r>
            <a:r>
              <a:rPr lang="en-US" altLang="zh-CN" dirty="0" smtClean="0"/>
              <a:t>a,</a:t>
            </a:r>
            <a:r>
              <a:rPr lang="en-US" altLang="zh-CN" dirty="0" smtClean="0">
                <a:solidFill>
                  <a:srgbClr val="0000FF"/>
                </a:solidFill>
              </a:rPr>
              <a:t> int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b, </a:t>
            </a: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c)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指针形参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c = (</a:t>
            </a:r>
            <a:r>
              <a:rPr lang="en-US" altLang="zh-CN" i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a) + (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b);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通过指针形参返回值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指针与函数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1239852" y="6021288"/>
            <a:ext cx="6664295" cy="5285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一个函数可以通过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指针形参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来返回值。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185981" y="921077"/>
            <a:ext cx="1892559" cy="635715"/>
            <a:chOff x="6534472" y="5759475"/>
            <a:chExt cx="2286000" cy="7524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Ch07_07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44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/>
              <a:t>当一个函数包含 </a:t>
            </a:r>
            <a:r>
              <a:rPr lang="zh-CN" altLang="en-US" b="1" dirty="0" smtClean="0">
                <a:solidFill>
                  <a:srgbClr val="FF0000"/>
                </a:solidFill>
              </a:rPr>
              <a:t>数组形参</a:t>
            </a:r>
            <a:r>
              <a:rPr lang="en-US" altLang="zh-CN" dirty="0" smtClean="0"/>
              <a:t>, </a:t>
            </a:r>
            <a:r>
              <a:rPr lang="zh-CN" altLang="en-US" dirty="0" smtClean="0"/>
              <a:t>编译器会自动将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数组形参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转换成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指针形参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maximum(</a:t>
            </a: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a</a:t>
            </a:r>
            <a:r>
              <a:rPr lang="en-US" altLang="zh-CN" b="1" dirty="0" smtClean="0">
                <a:solidFill>
                  <a:srgbClr val="FF0000"/>
                </a:solidFill>
              </a:rPr>
              <a:t>[ ]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n);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数组形参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等价于</a:t>
            </a:r>
            <a:endParaRPr lang="en-US" altLang="zh-CN" dirty="0" smtClean="0"/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maximum(</a:t>
            </a: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a,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n);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指针形参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数组名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指针常量</a:t>
            </a:r>
            <a:r>
              <a:rPr lang="en-US" altLang="zh-CN" dirty="0" smtClean="0"/>
              <a:t>; </a:t>
            </a:r>
            <a:r>
              <a:rPr lang="zh-CN" altLang="en-US" dirty="0" smtClean="0"/>
              <a:t>但是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FF0000"/>
                </a:solidFill>
              </a:rPr>
              <a:t>数组形参 </a:t>
            </a:r>
            <a:r>
              <a:rPr lang="zh-CN" altLang="en-US" dirty="0" smtClean="0"/>
              <a:t>却是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指针变量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指针与函数</a:t>
            </a:r>
          </a:p>
        </p:txBody>
      </p:sp>
    </p:spTree>
    <p:extLst>
      <p:ext uri="{BB962C8B-B14F-4D97-AF65-F5344CB8AC3E}">
        <p14:creationId xmlns:p14="http://schemas.microsoft.com/office/powerpoint/2010/main" val="92217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方法</a:t>
            </a:r>
            <a:r>
              <a:rPr lang="en-US" altLang="zh-CN" b="1" dirty="0" smtClean="0"/>
              <a:t> 1: </a:t>
            </a:r>
            <a:r>
              <a:rPr lang="zh-CN" altLang="en-US" b="1" dirty="0" smtClean="0"/>
              <a:t>指针作形参、数组名作实参</a:t>
            </a:r>
            <a:endParaRPr lang="en-US" altLang="zh-CN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3399"/>
                </a:solidFill>
              </a:rPr>
              <a:t>L</a:t>
            </a:r>
            <a:r>
              <a:rPr lang="en-US" altLang="zh-CN" dirty="0" smtClean="0"/>
              <a:t> = 100;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maximum(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p,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n);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a[</a:t>
            </a:r>
            <a:r>
              <a:rPr lang="en-US" altLang="zh-CN" dirty="0" smtClean="0">
                <a:solidFill>
                  <a:srgbClr val="FF3399"/>
                </a:solidFill>
              </a:rPr>
              <a:t>L</a:t>
            </a:r>
            <a:r>
              <a:rPr lang="en-US" altLang="zh-CN" dirty="0" smtClean="0"/>
              <a:t>];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FF3399"/>
                </a:solidFill>
              </a:rPr>
              <a:t>L</a:t>
            </a:r>
            <a:r>
              <a:rPr lang="en-US" altLang="zh-CN" dirty="0" smtClean="0"/>
              <a:t>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cin</a:t>
            </a:r>
            <a:r>
              <a:rPr lang="en-US" altLang="zh-CN" dirty="0" smtClean="0"/>
              <a:t>&gt;&gt;a[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result = </a:t>
            </a:r>
            <a:r>
              <a:rPr lang="en-US" altLang="zh-CN" dirty="0"/>
              <a:t>maximum(a, </a:t>
            </a:r>
            <a:r>
              <a:rPr lang="en-US" altLang="zh-CN" dirty="0">
                <a:solidFill>
                  <a:srgbClr val="FF3399"/>
                </a:solidFill>
              </a:rPr>
              <a:t>L</a:t>
            </a:r>
            <a:r>
              <a:rPr lang="en-US" altLang="zh-CN" dirty="0" smtClean="0"/>
              <a:t>); 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“Max = ”</a:t>
            </a:r>
            <a:r>
              <a:rPr lang="en-US" altLang="zh-CN" dirty="0" smtClean="0"/>
              <a:t>&lt;&lt;result&lt;&lt;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dirty="0" smtClean="0">
                <a:solidFill>
                  <a:srgbClr val="0000FF"/>
                </a:solidFill>
              </a:rPr>
              <a:t>eturn</a:t>
            </a:r>
            <a:r>
              <a:rPr lang="en-US" altLang="zh-CN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指针与函数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76056" y="1524848"/>
            <a:ext cx="38459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maximum(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p,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n)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indent="358775"/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p;</a:t>
            </a:r>
          </a:p>
          <a:p>
            <a:pPr indent="358775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++p;</a:t>
            </a:r>
          </a:p>
          <a:p>
            <a:pPr indent="358775"/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=1;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&lt;n; ++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++p)</a:t>
            </a:r>
          </a:p>
          <a:p>
            <a:pPr indent="717550"/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p&gt;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1076325"/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p;</a:t>
            </a:r>
          </a:p>
          <a:p>
            <a:pPr indent="358775"/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95936" y="5805263"/>
            <a:ext cx="4362333" cy="6285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数组名是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指针常量 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04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方法 </a:t>
            </a:r>
            <a:r>
              <a:rPr lang="en-US" altLang="zh-CN" b="1" dirty="0" smtClean="0"/>
              <a:t>1-1: </a:t>
            </a:r>
            <a:r>
              <a:rPr lang="zh-CN" altLang="en-US" b="1" dirty="0" smtClean="0"/>
              <a:t>指针作形参、数组名作实参</a:t>
            </a:r>
            <a:endParaRPr lang="en-US" altLang="zh-CN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3399"/>
                </a:solidFill>
              </a:rPr>
              <a:t>L</a:t>
            </a:r>
            <a:r>
              <a:rPr lang="en-US" altLang="zh-CN" dirty="0" smtClean="0"/>
              <a:t> = 100;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maximum(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p,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n);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a[</a:t>
            </a:r>
            <a:r>
              <a:rPr lang="en-US" altLang="zh-CN" dirty="0" smtClean="0">
                <a:solidFill>
                  <a:srgbClr val="FF3399"/>
                </a:solidFill>
              </a:rPr>
              <a:t>L</a:t>
            </a:r>
            <a:r>
              <a:rPr lang="en-US" altLang="zh-CN" dirty="0" smtClean="0"/>
              <a:t>];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FF3399"/>
                </a:solidFill>
              </a:rPr>
              <a:t>L</a:t>
            </a:r>
            <a:r>
              <a:rPr lang="en-US" altLang="zh-CN" dirty="0" smtClean="0"/>
              <a:t>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cin</a:t>
            </a:r>
            <a:r>
              <a:rPr lang="en-US" altLang="zh-CN" dirty="0" smtClean="0"/>
              <a:t>&gt;&gt;a[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result = </a:t>
            </a:r>
            <a:r>
              <a:rPr lang="en-US" altLang="zh-CN" dirty="0"/>
              <a:t>maximum(a, </a:t>
            </a:r>
            <a:r>
              <a:rPr lang="en-US" altLang="zh-CN" dirty="0">
                <a:solidFill>
                  <a:srgbClr val="FF3399"/>
                </a:solidFill>
              </a:rPr>
              <a:t>L</a:t>
            </a:r>
            <a:r>
              <a:rPr lang="en-US" altLang="zh-CN" dirty="0" smtClean="0"/>
              <a:t>); 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“Max = ”</a:t>
            </a:r>
            <a:r>
              <a:rPr lang="en-US" altLang="zh-CN" dirty="0" smtClean="0"/>
              <a:t>&lt;&lt;result&lt;&lt;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dirty="0" smtClean="0">
                <a:solidFill>
                  <a:srgbClr val="0000FF"/>
                </a:solidFill>
              </a:rPr>
              <a:t>eturn</a:t>
            </a:r>
            <a:r>
              <a:rPr lang="en-US" altLang="zh-CN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指针与函数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76056" y="1524848"/>
            <a:ext cx="365837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maximum(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p,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n)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indent="358775"/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p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358775"/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=1;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&lt;n; ++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717550"/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(p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1076325"/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p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358775"/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1680" y="5877272"/>
            <a:ext cx="7314661" cy="7859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如果一个指针形参指向一个数组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则可以使用 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下标运算符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来访问数组元素。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4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/>
          <a:lstStyle/>
          <a:p>
            <a:r>
              <a:rPr lang="zh-CN" altLang="en-US" b="1" dirty="0" smtClean="0"/>
              <a:t>方法</a:t>
            </a:r>
            <a:r>
              <a:rPr lang="en-US" altLang="zh-CN" b="1" dirty="0" smtClean="0"/>
              <a:t> 2: </a:t>
            </a:r>
            <a:r>
              <a:rPr lang="zh-CN" altLang="en-US" b="1" dirty="0" smtClean="0"/>
              <a:t>数组作形参、指针作实参</a:t>
            </a:r>
            <a:endParaRPr lang="en-US" altLang="zh-CN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3399"/>
                </a:solidFill>
              </a:rPr>
              <a:t>L</a:t>
            </a:r>
            <a:r>
              <a:rPr lang="en-US" altLang="zh-CN" dirty="0" smtClean="0"/>
              <a:t> = 100;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maximum(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p</a:t>
            </a:r>
            <a:r>
              <a:rPr lang="en-US" altLang="zh-CN" b="1" dirty="0" smtClean="0">
                <a:solidFill>
                  <a:srgbClr val="FF0000"/>
                </a:solidFill>
              </a:rPr>
              <a:t>[ ]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n);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a =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3399"/>
                </a:solidFill>
              </a:rPr>
              <a:t>L</a:t>
            </a:r>
            <a:r>
              <a:rPr lang="en-US" altLang="zh-CN" dirty="0" smtClean="0"/>
              <a:t>];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FF3399"/>
                </a:solidFill>
              </a:rPr>
              <a:t>L</a:t>
            </a:r>
            <a:r>
              <a:rPr lang="en-US" altLang="zh-CN" dirty="0" smtClean="0"/>
              <a:t>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cin</a:t>
            </a:r>
            <a:r>
              <a:rPr lang="en-US" altLang="zh-CN" dirty="0" smtClean="0"/>
              <a:t>&gt;&gt;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a+i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en-US" altLang="zh-CN" dirty="0" err="1" smtClean="0">
                <a:solidFill>
                  <a:srgbClr val="00B050"/>
                </a:solidFill>
              </a:rPr>
              <a:t>cin</a:t>
            </a:r>
            <a:r>
              <a:rPr lang="en-US" altLang="zh-CN" dirty="0" smtClean="0">
                <a:solidFill>
                  <a:srgbClr val="00B050"/>
                </a:solidFill>
              </a:rPr>
              <a:t>&gt;&gt;a[</a:t>
            </a:r>
            <a:r>
              <a:rPr lang="en-US" altLang="zh-CN" dirty="0" err="1" smtClean="0">
                <a:solidFill>
                  <a:srgbClr val="00B050"/>
                </a:solidFill>
              </a:rPr>
              <a:t>i</a:t>
            </a:r>
            <a:r>
              <a:rPr lang="en-US" altLang="zh-CN" dirty="0" smtClean="0">
                <a:solidFill>
                  <a:srgbClr val="00B050"/>
                </a:solidFill>
              </a:rPr>
              <a:t>];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result = </a:t>
            </a:r>
            <a:r>
              <a:rPr lang="en-US" altLang="zh-CN" dirty="0"/>
              <a:t>maximum(a, </a:t>
            </a:r>
            <a:r>
              <a:rPr lang="en-US" altLang="zh-CN" dirty="0">
                <a:solidFill>
                  <a:srgbClr val="FF3399"/>
                </a:solidFill>
              </a:rPr>
              <a:t>L</a:t>
            </a:r>
            <a:r>
              <a:rPr lang="en-US" altLang="zh-CN" dirty="0" smtClean="0"/>
              <a:t>); 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“Max = ”</a:t>
            </a:r>
            <a:r>
              <a:rPr lang="en-US" altLang="zh-CN" dirty="0" smtClean="0"/>
              <a:t>&lt;&lt;result&lt;&lt;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delete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[ ] </a:t>
            </a:r>
            <a:r>
              <a:rPr lang="en-US" altLang="zh-CN" dirty="0" smtClean="0"/>
              <a:t>a;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dirty="0" smtClean="0">
                <a:solidFill>
                  <a:srgbClr val="0000FF"/>
                </a:solidFill>
              </a:rPr>
              <a:t>eturn</a:t>
            </a:r>
            <a:r>
              <a:rPr lang="en-US" altLang="zh-CN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指针与函数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76056" y="1524848"/>
            <a:ext cx="38298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maximum(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n)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indent="358775"/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p;</a:t>
            </a:r>
          </a:p>
          <a:p>
            <a:pPr indent="358775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++p;</a:t>
            </a:r>
          </a:p>
          <a:p>
            <a:pPr indent="358775"/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=1;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&lt;n; ++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++p)</a:t>
            </a:r>
          </a:p>
          <a:p>
            <a:pPr indent="717550"/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p&gt;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1076325"/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p;</a:t>
            </a:r>
          </a:p>
          <a:p>
            <a:pPr indent="358775"/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3968" y="5907488"/>
            <a:ext cx="4621983" cy="6285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数组形参是 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指针变量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50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/>
          <a:lstStyle/>
          <a:p>
            <a:r>
              <a:rPr lang="zh-CN" altLang="en-US" b="1" dirty="0" smtClean="0"/>
              <a:t>方法</a:t>
            </a:r>
            <a:r>
              <a:rPr lang="en-US" altLang="zh-CN" b="1" dirty="0" smtClean="0"/>
              <a:t> 3: </a:t>
            </a:r>
            <a:r>
              <a:rPr lang="zh-CN" altLang="en-US" b="1" dirty="0" smtClean="0"/>
              <a:t>指针作形参、指针作实参</a:t>
            </a:r>
            <a:endParaRPr lang="en-US" altLang="zh-CN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3399"/>
                </a:solidFill>
              </a:rPr>
              <a:t>L</a:t>
            </a:r>
            <a:r>
              <a:rPr lang="en-US" altLang="zh-CN" dirty="0" smtClean="0"/>
              <a:t> = 100;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maximum(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p,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n);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a =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3399"/>
                </a:solidFill>
              </a:rPr>
              <a:t>L</a:t>
            </a:r>
            <a:r>
              <a:rPr lang="en-US" altLang="zh-CN" dirty="0" smtClean="0"/>
              <a:t>];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FF3399"/>
                </a:solidFill>
              </a:rPr>
              <a:t>L</a:t>
            </a:r>
            <a:r>
              <a:rPr lang="en-US" altLang="zh-CN" dirty="0" smtClean="0"/>
              <a:t>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cin</a:t>
            </a:r>
            <a:r>
              <a:rPr lang="en-US" altLang="zh-CN" dirty="0"/>
              <a:t>&gt;&gt;a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/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en-US" altLang="zh-CN" dirty="0" smtClean="0"/>
              <a:t>;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en-US" altLang="zh-CN" dirty="0" err="1" smtClean="0">
                <a:solidFill>
                  <a:srgbClr val="00B050"/>
                </a:solidFill>
              </a:rPr>
              <a:t>cin</a:t>
            </a:r>
            <a:r>
              <a:rPr lang="en-US" altLang="zh-CN" dirty="0">
                <a:solidFill>
                  <a:srgbClr val="00B050"/>
                </a:solidFill>
              </a:rPr>
              <a:t>&gt;&gt;</a:t>
            </a:r>
            <a:r>
              <a:rPr lang="en-US" altLang="zh-CN" b="1" dirty="0">
                <a:solidFill>
                  <a:srgbClr val="00B050"/>
                </a:solidFill>
              </a:rPr>
              <a:t>*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 err="1">
                <a:solidFill>
                  <a:srgbClr val="00B050"/>
                </a:solidFill>
              </a:rPr>
              <a:t>a+i</a:t>
            </a:r>
            <a:r>
              <a:rPr lang="en-US" altLang="zh-CN" dirty="0">
                <a:solidFill>
                  <a:srgbClr val="00B050"/>
                </a:solidFill>
              </a:rPr>
              <a:t>);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result = </a:t>
            </a:r>
            <a:r>
              <a:rPr lang="en-US" altLang="zh-CN" dirty="0"/>
              <a:t>maximum(a, </a:t>
            </a:r>
            <a:r>
              <a:rPr lang="en-US" altLang="zh-CN" dirty="0">
                <a:solidFill>
                  <a:srgbClr val="FF3399"/>
                </a:solidFill>
              </a:rPr>
              <a:t>L</a:t>
            </a:r>
            <a:r>
              <a:rPr lang="en-US" altLang="zh-CN" dirty="0" smtClean="0"/>
              <a:t>); 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“Max = ”</a:t>
            </a:r>
            <a:r>
              <a:rPr lang="en-US" altLang="zh-CN" dirty="0" smtClean="0"/>
              <a:t>&lt;&lt;result&lt;&lt;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delete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[ ] </a:t>
            </a:r>
            <a:r>
              <a:rPr lang="en-US" altLang="zh-CN" dirty="0" smtClean="0"/>
              <a:t>a;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dirty="0" smtClean="0">
                <a:solidFill>
                  <a:srgbClr val="0000FF"/>
                </a:solidFill>
              </a:rPr>
              <a:t>eturn</a:t>
            </a:r>
            <a:r>
              <a:rPr lang="en-US" altLang="zh-CN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指针与函数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76056" y="1524848"/>
            <a:ext cx="365837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maximum(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p,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n)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indent="358775"/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p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358775"/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=1;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&lt;n; ++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717550"/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(p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1076325"/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p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358775"/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 smtClean="0"/>
              <a:t>指针变量定义</a:t>
            </a:r>
            <a:endParaRPr lang="en-US" altLang="zh-CN" sz="2800" b="1" dirty="0" smtClean="0"/>
          </a:p>
          <a:p>
            <a:pPr indent="714375">
              <a:spcAft>
                <a:spcPts val="6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type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pointer;</a:t>
            </a:r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指针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都有一个相关联的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类型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指针的类型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决定了一个指针 </a:t>
            </a:r>
            <a:r>
              <a:rPr lang="zh-CN" altLang="en-US" dirty="0" smtClean="0">
                <a:solidFill>
                  <a:srgbClr val="0000FF"/>
                </a:solidFill>
              </a:rPr>
              <a:t>所能够指向的对象的类型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指针</a:t>
            </a:r>
            <a:r>
              <a:rPr lang="en-US" altLang="zh-CN" dirty="0" smtClean="0"/>
              <a:t> </a:t>
            </a:r>
            <a:r>
              <a:rPr lang="zh-CN" altLang="en-US" dirty="0" smtClean="0"/>
              <a:t>存储的是它所指向的对象的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 </a:t>
            </a:r>
            <a:r>
              <a:rPr lang="zh-CN" altLang="en-US" b="1" dirty="0" smtClean="0">
                <a:solidFill>
                  <a:srgbClr val="FF0000"/>
                </a:solidFill>
              </a:rPr>
              <a:t>指针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可以实现对指针所指向的对象的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间接访问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每种基本内置类型都有其相应的 </a:t>
            </a:r>
            <a:r>
              <a:rPr lang="zh-CN" altLang="en-US" b="1" dirty="0" smtClean="0">
                <a:solidFill>
                  <a:srgbClr val="0000FF"/>
                </a:solidFill>
              </a:rPr>
              <a:t>指针类型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57188"/>
            <a:r>
              <a:rPr lang="zh-CN" altLang="en-US" dirty="0" smtClean="0"/>
              <a:t>例如</a:t>
            </a:r>
            <a:r>
              <a:rPr lang="en-US" altLang="zh-CN" dirty="0" smtClean="0"/>
              <a:t>:   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,  </a:t>
            </a:r>
            <a:r>
              <a:rPr lang="en-US" altLang="zh-CN" dirty="0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en-US" altLang="zh-CN" dirty="0" err="1" smtClean="0">
                <a:solidFill>
                  <a:srgbClr val="0000FF"/>
                </a:solidFill>
              </a:rPr>
              <a:t>long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float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, 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, 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 </a:t>
            </a:r>
            <a:r>
              <a:rPr lang="en-US" altLang="zh-CN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凡是可以声明变量的地方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就可以声明 </a:t>
            </a:r>
            <a:r>
              <a:rPr lang="zh-CN" altLang="en-US" b="1" dirty="0" smtClean="0">
                <a:solidFill>
                  <a:srgbClr val="FF0000"/>
                </a:solidFill>
              </a:rPr>
              <a:t>指针变量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全局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局部</a:t>
            </a:r>
            <a:r>
              <a:rPr lang="en-US" altLang="zh-CN" dirty="0" smtClean="0"/>
              <a:t>, </a:t>
            </a:r>
            <a:r>
              <a:rPr lang="zh-CN" altLang="en-US" dirty="0" smtClean="0"/>
              <a:t>静态</a:t>
            </a:r>
            <a:r>
              <a:rPr lang="en-US" altLang="zh-CN" dirty="0" smtClean="0"/>
              <a:t>, </a:t>
            </a:r>
            <a:r>
              <a:rPr lang="zh-CN" altLang="en-US" dirty="0" smtClean="0"/>
              <a:t>等等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指针</a:t>
            </a:r>
          </a:p>
        </p:txBody>
      </p:sp>
      <p:sp>
        <p:nvSpPr>
          <p:cNvPr id="4" name="矩形 3"/>
          <p:cNvSpPr/>
          <p:nvPr/>
        </p:nvSpPr>
        <p:spPr>
          <a:xfrm>
            <a:off x="3419872" y="1484784"/>
            <a:ext cx="50405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指针就是地址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地址就是指针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!!!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47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496" y="1038743"/>
            <a:ext cx="8496944" cy="5819257"/>
          </a:xfrm>
        </p:spPr>
        <p:txBody>
          <a:bodyPr/>
          <a:lstStyle/>
          <a:p>
            <a:r>
              <a:rPr lang="zh-CN" altLang="en-US" b="1" dirty="0" smtClean="0"/>
              <a:t>方法</a:t>
            </a:r>
            <a:r>
              <a:rPr lang="en-US" altLang="zh-CN" b="1" dirty="0" smtClean="0"/>
              <a:t> 4: </a:t>
            </a:r>
            <a:r>
              <a:rPr lang="zh-CN" altLang="en-US" b="1" dirty="0" smtClean="0"/>
              <a:t>通过指针形参返回值</a:t>
            </a:r>
            <a:endParaRPr lang="en-US" altLang="zh-CN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3399"/>
                </a:solidFill>
              </a:rPr>
              <a:t>L</a:t>
            </a:r>
            <a:r>
              <a:rPr lang="en-US" altLang="zh-CN" dirty="0" smtClean="0"/>
              <a:t> = 100;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maximum(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p,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n,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pm);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result,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a = 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3399"/>
                </a:solidFill>
              </a:rPr>
              <a:t>L</a:t>
            </a:r>
            <a:r>
              <a:rPr lang="en-US" altLang="zh-CN" dirty="0" smtClean="0"/>
              <a:t>];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rgbClr val="FF3399"/>
                </a:solidFill>
              </a:rPr>
              <a:t>L</a:t>
            </a:r>
            <a:r>
              <a:rPr lang="en-US" altLang="zh-CN" dirty="0" smtClean="0"/>
              <a:t>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/>
              <a:t>cin</a:t>
            </a:r>
            <a:r>
              <a:rPr lang="en-US" altLang="zh-CN" dirty="0"/>
              <a:t>&gt;&gt;a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/>
              <a:t>i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en-US" altLang="zh-CN" dirty="0"/>
              <a:t>;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>
                <a:solidFill>
                  <a:srgbClr val="00B050"/>
                </a:solidFill>
              </a:rPr>
              <a:t>cin</a:t>
            </a:r>
            <a:r>
              <a:rPr lang="en-US" altLang="zh-CN" dirty="0">
                <a:solidFill>
                  <a:srgbClr val="00B050"/>
                </a:solidFill>
              </a:rPr>
              <a:t>&gt;&gt;</a:t>
            </a:r>
            <a:r>
              <a:rPr lang="en-US" altLang="zh-CN" b="1" dirty="0">
                <a:solidFill>
                  <a:srgbClr val="00B050"/>
                </a:solidFill>
              </a:rPr>
              <a:t>*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 err="1">
                <a:solidFill>
                  <a:srgbClr val="00B050"/>
                </a:solidFill>
              </a:rPr>
              <a:t>a+i</a:t>
            </a:r>
            <a:r>
              <a:rPr lang="en-US" altLang="zh-CN" dirty="0">
                <a:solidFill>
                  <a:srgbClr val="00B050"/>
                </a:solidFill>
              </a:rPr>
              <a:t>);</a:t>
            </a:r>
            <a:endParaRPr lang="en-US" altLang="zh-CN" dirty="0" smtClean="0"/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maximum(a</a:t>
            </a:r>
            <a:r>
              <a:rPr lang="en-US" altLang="zh-CN" dirty="0"/>
              <a:t>, </a:t>
            </a:r>
            <a:r>
              <a:rPr lang="en-US" altLang="zh-CN" dirty="0" smtClean="0">
                <a:solidFill>
                  <a:srgbClr val="FF3399"/>
                </a:solidFill>
              </a:rPr>
              <a:t>L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result); 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“Max = ”</a:t>
            </a:r>
            <a:r>
              <a:rPr lang="en-US" altLang="zh-CN" dirty="0" smtClean="0"/>
              <a:t>&lt;&lt;result&lt;&lt;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delete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[ ] </a:t>
            </a:r>
            <a:r>
              <a:rPr lang="en-US" altLang="zh-CN" dirty="0" smtClean="0"/>
              <a:t>a;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dirty="0" smtClean="0">
                <a:solidFill>
                  <a:srgbClr val="0000FF"/>
                </a:solidFill>
              </a:rPr>
              <a:t>eturn</a:t>
            </a:r>
            <a:r>
              <a:rPr lang="en-US" altLang="zh-CN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指针与函数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64496" y="3356992"/>
            <a:ext cx="4644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maximum(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p,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n,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pm)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indent="358775"/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pm = p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358775"/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=1;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&lt;n; ++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717550"/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(p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pm)</a:t>
            </a:r>
          </a:p>
          <a:p>
            <a:pPr indent="1076325"/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pm = p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2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b="1" dirty="0" smtClean="0"/>
              <a:t>例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利用指针逆置数组元素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即将数组的元素反序存放。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reverse(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a, </a:t>
            </a: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a,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q = a+n-1;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分别指向第一个和最后一个元素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en-US" altLang="zh-CN" dirty="0" smtClean="0"/>
              <a:t>( ; p</a:t>
            </a:r>
            <a:r>
              <a:rPr lang="en-US" altLang="zh-CN" b="1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smtClean="0"/>
              <a:t>q; ++p, --q)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q;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q =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指针与函数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3491880" y="3760428"/>
            <a:ext cx="5472608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main()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a[10] = {0, 1, 2, 3, 4, 5, 6, 7, 8, 9};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reverse(</a:t>
            </a:r>
            <a:r>
              <a:rPr lang="en-US" altLang="zh-CN" sz="2400" dirty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10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);    </a:t>
            </a:r>
            <a:r>
              <a:rPr lang="en-US" altLang="zh-CN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传递数组名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&lt;10; ++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717550">
              <a:lnSpc>
                <a:spcPct val="80000"/>
              </a:lnSpc>
              <a:spcBef>
                <a:spcPts val="0"/>
              </a:spcBef>
            </a:pP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&lt;&lt;a[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]&lt;&lt;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‘\t’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58775">
              <a:lnSpc>
                <a:spcPct val="8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0;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15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字符串的指针表示</a:t>
            </a:r>
            <a:endParaRPr lang="en-US" altLang="zh-CN" sz="2800" b="1" dirty="0" smtClean="0"/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字符串常量 </a:t>
            </a:r>
            <a:r>
              <a:rPr lang="zh-CN" altLang="en-US" dirty="0" smtClean="0"/>
              <a:t>可用于 </a:t>
            </a:r>
            <a:r>
              <a:rPr lang="zh-CN" altLang="en-US" dirty="0" smtClean="0">
                <a:solidFill>
                  <a:srgbClr val="0000FF"/>
                </a:solidFill>
              </a:rPr>
              <a:t>初始化字符数组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换言之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rgbClr val="0000FF"/>
                </a:solidFill>
              </a:rPr>
              <a:t>字符数组可用于存放字符串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63538">
              <a:lnSpc>
                <a:spcPct val="100000"/>
              </a:lnSpc>
              <a:spcAft>
                <a:spcPts val="5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smtClean="0"/>
              <a:t>6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“Hello”</a:t>
            </a:r>
            <a:r>
              <a:rPr lang="en-US" altLang="zh-CN" dirty="0" smtClean="0"/>
              <a:t>;      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</a:t>
            </a:r>
            <a:r>
              <a:rPr lang="en-US" altLang="zh-CN" dirty="0" smtClean="0">
                <a:solidFill>
                  <a:srgbClr val="FF0000"/>
                </a:solidFill>
              </a:rPr>
              <a:t>[ ]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“Hello”</a:t>
            </a:r>
            <a:r>
              <a:rPr lang="en-US" altLang="zh-CN" dirty="0" smtClean="0"/>
              <a:t>;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实事上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FF0000"/>
                </a:solidFill>
              </a:rPr>
              <a:t>字符串的类型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指向字符的指针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。字符串常量的类型是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指向字符的常量指针</a:t>
            </a:r>
            <a:r>
              <a:rPr lang="en-US" altLang="zh-CN" dirty="0" smtClean="0"/>
              <a:t> 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)</a:t>
            </a:r>
            <a:r>
              <a:rPr lang="zh-CN" altLang="en-US" smtClean="0"/>
              <a:t>。</a:t>
            </a:r>
            <a:endParaRPr lang="en-US" altLang="zh-CN" dirty="0" smtClean="0"/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字符串 </a:t>
            </a:r>
            <a:r>
              <a:rPr lang="zh-CN" altLang="en-US" dirty="0" smtClean="0"/>
              <a:t>可用于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初始化字符指针</a:t>
            </a:r>
            <a:r>
              <a:rPr lang="en-US" altLang="zh-CN" dirty="0" smtClean="0"/>
              <a:t> (</a:t>
            </a:r>
            <a:r>
              <a:rPr lang="zh-CN" altLang="en-US" dirty="0" smtClean="0"/>
              <a:t>换言之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rgbClr val="0000FF"/>
                </a:solidFill>
              </a:rPr>
              <a:t>字符指针可以指向字符串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63538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“Hello”</a:t>
            </a:r>
            <a:r>
              <a:rPr lang="en-US" altLang="zh-CN" dirty="0" smtClean="0"/>
              <a:t>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定义并用字符串常量进行初始化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63538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s;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定义一个字符指针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63538">
              <a:lnSpc>
                <a:spcPct val="100000"/>
              </a:lnSpc>
            </a:pPr>
            <a:r>
              <a:rPr lang="en-US" altLang="zh-CN" dirty="0" smtClean="0"/>
              <a:t>s =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“Hello”</a:t>
            </a:r>
            <a:r>
              <a:rPr lang="en-US" altLang="zh-CN" dirty="0" smtClean="0"/>
              <a:t>;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指向一个字符串常量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指针与字符串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72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当一个字符指针指向一个字符串时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它实际上 </a:t>
            </a:r>
            <a:r>
              <a:rPr lang="zh-CN" altLang="en-US" b="1" dirty="0" smtClean="0">
                <a:solidFill>
                  <a:srgbClr val="FF0000"/>
                </a:solidFill>
              </a:rPr>
              <a:t>指向的是字符串中的第一个字符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63538"/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b="1" dirty="0" smtClean="0">
                <a:solidFill>
                  <a:srgbClr val="FF0000"/>
                </a:solidFill>
              </a:rPr>
              <a:t> *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“C++”</a:t>
            </a:r>
            <a:r>
              <a:rPr lang="en-US" altLang="zh-CN" dirty="0" smtClean="0"/>
              <a:t>;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en-US" altLang="zh-CN" dirty="0" err="1" smtClean="0">
                <a:solidFill>
                  <a:srgbClr val="00B050"/>
                </a:solidFill>
              </a:rPr>
              <a:t>str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指向字符 </a:t>
            </a:r>
            <a:r>
              <a:rPr lang="en-US" altLang="zh-CN" dirty="0" smtClean="0">
                <a:solidFill>
                  <a:srgbClr val="00B050"/>
                </a:solidFill>
              </a:rPr>
              <a:t>‘C’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输出 </a:t>
            </a:r>
            <a:r>
              <a:rPr lang="zh-CN" altLang="en-US" b="1" dirty="0" smtClean="0">
                <a:solidFill>
                  <a:srgbClr val="FF0000"/>
                </a:solidFill>
              </a:rPr>
              <a:t>字符指针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就相当于输出该字符指针所指向的 </a:t>
            </a:r>
            <a:r>
              <a:rPr lang="zh-CN" altLang="en-US" b="1" dirty="0" smtClean="0">
                <a:solidFill>
                  <a:srgbClr val="FF0000"/>
                </a:solidFill>
              </a:rPr>
              <a:t>字符串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0000FF"/>
                </a:solidFill>
              </a:rPr>
              <a:t>并非存储在字符指针中的地址值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63538"/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输出字符串 </a:t>
            </a:r>
            <a:r>
              <a:rPr lang="en-US" altLang="zh-CN" dirty="0" smtClean="0">
                <a:solidFill>
                  <a:srgbClr val="00B050"/>
                </a:solidFill>
              </a:rPr>
              <a:t>“C++”</a:t>
            </a:r>
          </a:p>
          <a:p>
            <a:pPr indent="363538"/>
            <a:r>
              <a:rPr lang="zh-CN" altLang="en-US" dirty="0" smtClean="0"/>
              <a:t>输出存储在字符指针中的地址值</a:t>
            </a:r>
            <a:r>
              <a:rPr lang="en-US" altLang="zh-CN" dirty="0" smtClean="0"/>
              <a:t>:</a:t>
            </a:r>
          </a:p>
          <a:p>
            <a:pPr indent="363538"/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显示转换成 </a:t>
            </a:r>
            <a:r>
              <a:rPr lang="en-US" altLang="zh-CN" dirty="0" smtClean="0">
                <a:solidFill>
                  <a:srgbClr val="00B050"/>
                </a:solidFill>
              </a:rPr>
              <a:t>int </a:t>
            </a:r>
            <a:r>
              <a:rPr lang="zh-CN" altLang="en-US" dirty="0" smtClean="0">
                <a:solidFill>
                  <a:srgbClr val="00B050"/>
                </a:solidFill>
              </a:rPr>
              <a:t>类型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当一个字符指针指向一个字符串时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可以通过 </a:t>
            </a:r>
            <a:r>
              <a:rPr lang="zh-CN" altLang="en-US" dirty="0" smtClean="0">
                <a:solidFill>
                  <a:srgbClr val="FF0000"/>
                </a:solidFill>
              </a:rPr>
              <a:t>下标运算符</a:t>
            </a:r>
            <a:r>
              <a:rPr lang="en-US" altLang="zh-CN" dirty="0" smtClean="0">
                <a:solidFill>
                  <a:srgbClr val="FF0000"/>
                </a:solidFill>
              </a:rPr>
              <a:t> [ ]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来访问字符串中的字符。</a:t>
            </a:r>
            <a:endParaRPr lang="en-US" altLang="zh-CN" dirty="0" smtClean="0"/>
          </a:p>
          <a:p>
            <a:pPr indent="363538"/>
            <a:r>
              <a:rPr lang="en-US" altLang="zh-CN" dirty="0" err="1" smtClean="0"/>
              <a:t>str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en-US" altLang="zh-CN" dirty="0" smtClean="0"/>
              <a:t> </a:t>
            </a:r>
            <a:r>
              <a:rPr lang="zh-CN" altLang="en-US" dirty="0" smtClean="0"/>
              <a:t>引用的是字符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‘C’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en-US" altLang="zh-CN" dirty="0" smtClean="0"/>
              <a:t> </a:t>
            </a:r>
            <a:r>
              <a:rPr lang="zh-CN" altLang="en-US" dirty="0" smtClean="0"/>
              <a:t>引用的是字符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‘+’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指针与字符串</a:t>
            </a:r>
          </a:p>
        </p:txBody>
      </p:sp>
    </p:spTree>
    <p:extLst>
      <p:ext uri="{BB962C8B-B14F-4D97-AF65-F5344CB8AC3E}">
        <p14:creationId xmlns:p14="http://schemas.microsoft.com/office/powerpoint/2010/main" val="20222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712968" cy="576063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[6] =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“World”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用字符串常量初始化字符数组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pc =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“Hello”</a:t>
            </a:r>
            <a:r>
              <a:rPr lang="en-US" altLang="zh-CN" dirty="0" smtClean="0"/>
              <a:t>;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字符指针指向字符串常量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输出字符串 </a:t>
            </a:r>
            <a:r>
              <a:rPr lang="en-US" altLang="zh-CN" dirty="0" smtClean="0">
                <a:solidFill>
                  <a:srgbClr val="00B050"/>
                </a:solidFill>
              </a:rPr>
              <a:t>“World”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&lt;&lt;pc&lt;&lt;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输出字符串 </a:t>
            </a:r>
            <a:r>
              <a:rPr lang="en-US" altLang="zh-CN" dirty="0" smtClean="0">
                <a:solidFill>
                  <a:srgbClr val="00B050"/>
                </a:solidFill>
              </a:rPr>
              <a:t>“Hello”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&lt;&lt;(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)pc&lt;&lt;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输出存储在字符指针中的地址值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&lt;&lt;pc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输出字符 </a:t>
            </a:r>
            <a:r>
              <a:rPr lang="en-US" altLang="zh-CN" dirty="0" smtClean="0">
                <a:solidFill>
                  <a:srgbClr val="00B050"/>
                </a:solidFill>
              </a:rPr>
              <a:t>‘e’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++pc;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指向第二个字符 </a:t>
            </a:r>
            <a:r>
              <a:rPr lang="en-US" altLang="zh-CN" dirty="0" smtClean="0">
                <a:solidFill>
                  <a:srgbClr val="00B050"/>
                </a:solidFill>
              </a:rPr>
              <a:t>‘e’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&lt;&lt;pc&lt;&lt;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输出字符串 </a:t>
            </a:r>
            <a:r>
              <a:rPr lang="en-US" altLang="zh-CN" dirty="0" smtClean="0">
                <a:solidFill>
                  <a:srgbClr val="00B050"/>
                </a:solidFill>
              </a:rPr>
              <a:t>“</a:t>
            </a:r>
            <a:r>
              <a:rPr lang="en-US" altLang="zh-CN" dirty="0" err="1" smtClean="0">
                <a:solidFill>
                  <a:srgbClr val="00B050"/>
                </a:solidFill>
              </a:rPr>
              <a:t>ello</a:t>
            </a:r>
            <a:r>
              <a:rPr lang="en-US" altLang="zh-CN" dirty="0" smtClean="0">
                <a:solidFill>
                  <a:srgbClr val="00B050"/>
                </a:solidFill>
              </a:rPr>
              <a:t>”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pc&lt;&lt;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输出字符 </a:t>
            </a:r>
            <a:r>
              <a:rPr lang="en-US" altLang="zh-CN" dirty="0" smtClean="0">
                <a:solidFill>
                  <a:srgbClr val="00B050"/>
                </a:solidFill>
              </a:rPr>
              <a:t>‘e’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pc =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;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将数组名赋给指针变量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&lt;&lt;pc&lt;&lt;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输出字符串</a:t>
            </a:r>
            <a:r>
              <a:rPr lang="en-US" altLang="zh-CN" dirty="0" smtClean="0">
                <a:solidFill>
                  <a:srgbClr val="00B050"/>
                </a:solidFill>
              </a:rPr>
              <a:t> “World”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指针与字符串</a:t>
            </a:r>
          </a:p>
        </p:txBody>
      </p:sp>
      <p:sp>
        <p:nvSpPr>
          <p:cNvPr id="4" name="矩形 3"/>
          <p:cNvSpPr/>
          <p:nvPr/>
        </p:nvSpPr>
        <p:spPr>
          <a:xfrm>
            <a:off x="3635896" y="1110751"/>
            <a:ext cx="5256584" cy="13691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对指向字符串的字符指针进行间接访问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返回的是字符串中的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第一个字符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而非整个字符串。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185981" y="5961637"/>
            <a:ext cx="1892559" cy="635715"/>
            <a:chOff x="6534472" y="5759475"/>
            <a:chExt cx="2286000" cy="7524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Ch07_08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635896" y="2713925"/>
            <a:ext cx="5256584" cy="114712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输出字符数组名和指向字符串的字符指针实际上是输出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整个字符串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5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b="1" dirty="0" smtClean="0"/>
              <a:t>例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字符串复制。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将 </a:t>
            </a:r>
            <a:r>
              <a:rPr lang="en-US" altLang="zh-CN" dirty="0" err="1" smtClean="0">
                <a:solidFill>
                  <a:srgbClr val="00B050"/>
                </a:solidFill>
              </a:rPr>
              <a:t>sstr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所指向的字符串内容复制到数组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tstr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中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sstr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“Hello”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tstr</a:t>
            </a:r>
            <a:r>
              <a:rPr lang="en-US" altLang="zh-CN" dirty="0" smtClean="0"/>
              <a:t>[10]; 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</a:t>
            </a:r>
            <a:r>
              <a:rPr lang="en-US" altLang="zh-CN" dirty="0" err="1" smtClean="0"/>
              <a:t>sstr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q = </a:t>
            </a:r>
            <a:r>
              <a:rPr lang="en-US" altLang="zh-CN" dirty="0" err="1" smtClean="0"/>
              <a:t>tstr</a:t>
            </a:r>
            <a:r>
              <a:rPr lang="en-US" altLang="zh-CN" dirty="0" smtClean="0"/>
              <a:t>;   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en-US" altLang="zh-CN" dirty="0" smtClean="0"/>
              <a:t>( 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p!=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‘\0’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 ++p, ++q)</a:t>
            </a:r>
          </a:p>
          <a:p>
            <a:pPr indent="714375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q =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p;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逐个字符复制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q =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‘\0’</a:t>
            </a:r>
            <a:r>
              <a:rPr lang="en-US" altLang="zh-CN" dirty="0" smtClean="0"/>
              <a:t>;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添加字符串结束字符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“Source String: ”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sstr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“Target String: ”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tstr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指针与字符串</a:t>
            </a:r>
          </a:p>
        </p:txBody>
      </p:sp>
    </p:spTree>
    <p:extLst>
      <p:ext uri="{BB962C8B-B14F-4D97-AF65-F5344CB8AC3E}">
        <p14:creationId xmlns:p14="http://schemas.microsoft.com/office/powerpoint/2010/main" val="28309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4752528" cy="54732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b="1" dirty="0" smtClean="0"/>
              <a:t>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计算字符串长度。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length(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= 0;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while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!=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‘\0’</a:t>
            </a:r>
            <a:r>
              <a:rPr lang="en-US" altLang="zh-CN" dirty="0" smtClean="0"/>
              <a:t>)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7143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++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;</a:t>
            </a:r>
          </a:p>
          <a:p>
            <a:pPr indent="7143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++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移动指针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指针与字符串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283968" y="1556793"/>
            <a:ext cx="4608512" cy="495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str1 =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“C++”</a:t>
            </a:r>
            <a:r>
              <a:rPr lang="en-US" altLang="zh-CN" dirty="0" smtClean="0"/>
              <a:t>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str2</a:t>
            </a:r>
            <a:r>
              <a:rPr lang="en-US" altLang="zh-CN" dirty="0" smtClean="0">
                <a:solidFill>
                  <a:srgbClr val="FF0000"/>
                </a:solidFill>
              </a:rPr>
              <a:t>[ ] </a:t>
            </a:r>
            <a:r>
              <a:rPr lang="en-US" altLang="zh-CN" dirty="0" smtClean="0"/>
              <a:t>=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“Programming”</a:t>
            </a:r>
            <a:r>
              <a:rPr lang="en-US" altLang="zh-CN" dirty="0" smtClean="0"/>
              <a:t>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&lt;&lt;length(str1)&lt;&lt;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&lt;&lt;length(str2)&lt;&lt;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11760" y="5085184"/>
            <a:ext cx="6480720" cy="15121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当一个函数包含指向字符串的字符指针形参时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对应的实参既可以是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指向字符串的字符指针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也可以是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存放字符串的字符数组名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en-US" sz="2400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37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字符指针 </a:t>
            </a:r>
            <a:r>
              <a:rPr lang="en-US" altLang="zh-CN" sz="2800" b="1" dirty="0" smtClean="0"/>
              <a:t>V.S. </a:t>
            </a:r>
            <a:r>
              <a:rPr lang="zh-CN" altLang="en-US" sz="2800" b="1" dirty="0" smtClean="0"/>
              <a:t>字符数组</a:t>
            </a:r>
            <a:endParaRPr lang="en-US" altLang="zh-CN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字符指针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字符数组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都可以用于操作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字符串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63538"/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“Hello”</a:t>
            </a:r>
            <a:r>
              <a:rPr lang="en-US" altLang="zh-CN" dirty="0" smtClean="0"/>
              <a:t>;      </a:t>
            </a:r>
            <a:r>
              <a:rPr lang="en-US" altLang="zh-CN" dirty="0" smtClean="0">
                <a:solidFill>
                  <a:srgbClr val="00B050"/>
                </a:solidFill>
              </a:rPr>
              <a:t> // </a:t>
            </a:r>
            <a:r>
              <a:rPr lang="zh-CN" altLang="en-US" dirty="0" smtClean="0">
                <a:solidFill>
                  <a:srgbClr val="00B050"/>
                </a:solidFill>
              </a:rPr>
              <a:t>指向字符串的字符指针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63538">
              <a:spcAft>
                <a:spcPts val="12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>
                <a:solidFill>
                  <a:srgbClr val="FF0000"/>
                </a:solidFill>
              </a:rPr>
              <a:t>[ ] </a:t>
            </a:r>
            <a:r>
              <a:rPr lang="en-US" altLang="zh-CN" dirty="0" smtClean="0"/>
              <a:t>=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“Hello”</a:t>
            </a:r>
            <a:r>
              <a:rPr lang="en-US" altLang="zh-CN" dirty="0" smtClean="0"/>
              <a:t>;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存放字符串的字符数组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字符数组 </a:t>
            </a:r>
            <a:r>
              <a:rPr lang="zh-CN" altLang="en-US" dirty="0" smtClean="0"/>
              <a:t>由 </a:t>
            </a:r>
            <a:r>
              <a:rPr lang="zh-CN" altLang="en-US" b="1" dirty="0" smtClean="0">
                <a:solidFill>
                  <a:srgbClr val="0000FF"/>
                </a:solidFill>
              </a:rPr>
              <a:t>一组字符组成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每一个字符对应着字符串中的一个字符。然而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FF0000"/>
                </a:solidFill>
              </a:rPr>
              <a:t>字符指针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存储的仅仅是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字符串的首地址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指向字符串中的第一个字符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55600"/>
            <a:r>
              <a:rPr lang="en-US" altLang="zh-CN" dirty="0" err="1" smtClean="0">
                <a:solidFill>
                  <a:srgbClr val="FF0000"/>
                </a:solidFill>
              </a:rPr>
              <a:t>ps</a:t>
            </a:r>
            <a:r>
              <a:rPr lang="en-US" altLang="zh-CN" dirty="0" smtClean="0"/>
              <a:t> </a:t>
            </a:r>
            <a:r>
              <a:rPr lang="zh-CN" altLang="en-US" dirty="0" smtClean="0"/>
              <a:t>存储的只是字符串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“Hello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” </a:t>
            </a:r>
            <a:r>
              <a:rPr lang="zh-CN" altLang="en-US" dirty="0" smtClean="0"/>
              <a:t>中字符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‘H’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的地址。</a:t>
            </a:r>
            <a:endParaRPr lang="en-US" altLang="zh-CN" dirty="0" smtClean="0"/>
          </a:p>
          <a:p>
            <a:pPr indent="363538"/>
            <a:r>
              <a:rPr lang="en-US" altLang="zh-CN" dirty="0" err="1" smtClean="0">
                <a:solidFill>
                  <a:srgbClr val="FF0000"/>
                </a:solidFill>
              </a:rPr>
              <a:t>str</a:t>
            </a:r>
            <a:r>
              <a:rPr lang="en-US" altLang="zh-CN" dirty="0" smtClean="0"/>
              <a:t> </a:t>
            </a:r>
            <a:r>
              <a:rPr lang="zh-CN" altLang="en-US" dirty="0" smtClean="0"/>
              <a:t>存储着字符串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“Hello”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中的所有字符。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指针与字符串</a:t>
            </a:r>
          </a:p>
        </p:txBody>
      </p:sp>
    </p:spTree>
    <p:extLst>
      <p:ext uri="{BB962C8B-B14F-4D97-AF65-F5344CB8AC3E}">
        <p14:creationId xmlns:p14="http://schemas.microsoft.com/office/powerpoint/2010/main" val="251953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赋值方式不同</a:t>
            </a:r>
            <a:r>
              <a:rPr lang="en-US" altLang="zh-CN" dirty="0" smtClean="0"/>
              <a:t>: </a:t>
            </a:r>
            <a:r>
              <a:rPr lang="zh-CN" altLang="en-US" b="1" dirty="0" smtClean="0">
                <a:solidFill>
                  <a:srgbClr val="FF0000"/>
                </a:solidFill>
              </a:rPr>
              <a:t>字符数组 </a:t>
            </a:r>
            <a:r>
              <a:rPr lang="zh-CN" altLang="en-US" dirty="0" smtClean="0"/>
              <a:t>可以用字符串常量进行初始化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不能将一个字符串赋值给一个字符数组。</a:t>
            </a:r>
            <a:r>
              <a:rPr lang="zh-CN" altLang="en-US" b="1" dirty="0" smtClean="0">
                <a:solidFill>
                  <a:srgbClr val="FF0000"/>
                </a:solidFill>
              </a:rPr>
              <a:t>字符指针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既可以用字符串进行初始化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也可以将一个字符串赋值给一个字符指针。</a:t>
            </a:r>
            <a:endParaRPr lang="en-US" altLang="zh-CN" dirty="0" smtClean="0"/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char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[4] =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“C++”</a:t>
            </a:r>
            <a:r>
              <a:rPr lang="en-US" altLang="zh-CN" dirty="0" smtClean="0"/>
              <a:t>;       </a:t>
            </a:r>
            <a:r>
              <a:rPr lang="en-US" altLang="zh-CN" dirty="0" smtClean="0">
                <a:solidFill>
                  <a:srgbClr val="00B050"/>
                </a:solidFill>
              </a:rPr>
              <a:t>// ok, </a:t>
            </a:r>
            <a:r>
              <a:rPr lang="zh-CN" altLang="en-US" dirty="0" smtClean="0">
                <a:solidFill>
                  <a:srgbClr val="00B050"/>
                </a:solidFill>
              </a:rPr>
              <a:t>初始化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s[10];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s =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“C++”</a:t>
            </a:r>
            <a:r>
              <a:rPr lang="en-US" altLang="zh-CN" dirty="0" smtClean="0"/>
              <a:t>;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error, </a:t>
            </a:r>
            <a:r>
              <a:rPr lang="zh-CN" altLang="en-US" dirty="0" smtClean="0">
                <a:solidFill>
                  <a:srgbClr val="00B050"/>
                </a:solidFill>
              </a:rPr>
              <a:t>赋值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“Program”</a:t>
            </a:r>
            <a:r>
              <a:rPr lang="en-US" altLang="zh-CN" dirty="0" smtClean="0"/>
              <a:t>;  </a:t>
            </a:r>
            <a:r>
              <a:rPr lang="en-US" altLang="zh-CN" dirty="0" smtClean="0">
                <a:solidFill>
                  <a:srgbClr val="00B050"/>
                </a:solidFill>
              </a:rPr>
              <a:t>// ok, </a:t>
            </a:r>
            <a:r>
              <a:rPr lang="zh-CN" altLang="en-US" dirty="0" smtClean="0">
                <a:solidFill>
                  <a:srgbClr val="00B050"/>
                </a:solidFill>
              </a:rPr>
              <a:t>初始化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b="1" dirty="0" smtClean="0">
                <a:solidFill>
                  <a:srgbClr val="FF0000"/>
                </a:solidFill>
              </a:rPr>
              <a:t> *</a:t>
            </a:r>
            <a:r>
              <a:rPr lang="en-US" altLang="zh-CN" dirty="0" smtClean="0"/>
              <a:t>q;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dirty="0" smtClean="0"/>
              <a:t>q =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“Program”</a:t>
            </a:r>
            <a:r>
              <a:rPr lang="en-US" altLang="zh-CN" dirty="0" smtClean="0"/>
              <a:t>;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ok, </a:t>
            </a:r>
            <a:r>
              <a:rPr lang="zh-CN" altLang="en-US" dirty="0" smtClean="0">
                <a:solidFill>
                  <a:srgbClr val="00B050"/>
                </a:solidFill>
              </a:rPr>
              <a:t>赋值</a:t>
            </a:r>
            <a:endParaRPr lang="zh-CN" altLang="en-US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字符指针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变量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其值可以被修改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从而指向另外一个字符串</a:t>
            </a:r>
            <a:r>
              <a:rPr lang="en-US" altLang="zh-CN" dirty="0" smtClean="0"/>
              <a:t>; </a:t>
            </a:r>
            <a:r>
              <a:rPr lang="zh-CN" altLang="en-US" dirty="0" smtClean="0"/>
              <a:t>但是</a:t>
            </a:r>
            <a:r>
              <a:rPr lang="en-US" altLang="zh-CN" dirty="0" smtClean="0"/>
              <a:t>, </a:t>
            </a:r>
            <a:r>
              <a:rPr lang="zh-CN" altLang="en-US" b="1" dirty="0" smtClean="0">
                <a:solidFill>
                  <a:srgbClr val="FF0000"/>
                </a:solidFill>
              </a:rPr>
              <a:t>字符数组名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指针常量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其值不能被修改。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指针与字符串</a:t>
            </a:r>
          </a:p>
        </p:txBody>
      </p:sp>
    </p:spTree>
    <p:extLst>
      <p:ext uri="{BB962C8B-B14F-4D97-AF65-F5344CB8AC3E}">
        <p14:creationId xmlns:p14="http://schemas.microsoft.com/office/powerpoint/2010/main" val="2650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7463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如果想通过 </a:t>
            </a:r>
            <a:r>
              <a:rPr lang="zh-CN" altLang="en-US" b="1" dirty="0" smtClean="0">
                <a:solidFill>
                  <a:srgbClr val="FF0000"/>
                </a:solidFill>
              </a:rPr>
              <a:t>字符指针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来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存储整个字符串的内容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而非指向一个已存在的字符串</a:t>
            </a:r>
            <a:r>
              <a:rPr lang="en-US" altLang="zh-CN" dirty="0" smtClean="0"/>
              <a:t>), </a:t>
            </a:r>
            <a:r>
              <a:rPr lang="zh-CN" altLang="en-US" dirty="0" smtClean="0"/>
              <a:t>我们可以 </a:t>
            </a:r>
            <a:r>
              <a:rPr lang="zh-CN" altLang="en-US" b="1" dirty="0" smtClean="0">
                <a:solidFill>
                  <a:srgbClr val="0000FF"/>
                </a:solidFill>
              </a:rPr>
              <a:t>在堆上开辟一个字符数组空间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并将该指针指向开辟的字符数组空间。</a:t>
            </a:r>
            <a:endParaRPr lang="en-US" altLang="zh-CN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main()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{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char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[10];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字符数组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char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err="1" smtClean="0"/>
              <a:t>ps</a:t>
            </a:r>
            <a:r>
              <a:rPr lang="en-US" altLang="zh-CN" sz="2000" dirty="0" smtClean="0"/>
              <a:t>;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字符指针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ps</a:t>
            </a:r>
            <a:r>
              <a:rPr lang="en-US" altLang="zh-CN" sz="2000" dirty="0" smtClean="0"/>
              <a:t> = </a:t>
            </a:r>
            <a:r>
              <a:rPr lang="en-US" altLang="zh-CN" sz="2000" dirty="0" smtClean="0">
                <a:solidFill>
                  <a:srgbClr val="FF0000"/>
                </a:solidFill>
              </a:rPr>
              <a:t>new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char</a:t>
            </a:r>
            <a:r>
              <a:rPr lang="en-US" altLang="zh-CN" sz="2000" dirty="0" smtClean="0"/>
              <a:t>[10];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开辟堆空间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cin</a:t>
            </a:r>
            <a:r>
              <a:rPr lang="en-US" altLang="zh-CN" sz="2000" dirty="0" smtClean="0"/>
              <a:t>&gt;&gt;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;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将字符串存放在字符数组中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cin</a:t>
            </a:r>
            <a:r>
              <a:rPr lang="en-US" altLang="zh-CN" sz="2000" dirty="0" smtClean="0"/>
              <a:t>&gt;&gt;</a:t>
            </a:r>
            <a:r>
              <a:rPr lang="en-US" altLang="zh-CN" sz="2000" dirty="0" err="1" smtClean="0"/>
              <a:t>ps</a:t>
            </a:r>
            <a:r>
              <a:rPr lang="en-US" altLang="zh-CN" sz="2000" dirty="0" smtClean="0"/>
              <a:t>;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将字符串存放在字符指针指向的堆空间中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输出存放在字符数组中的字符串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ps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输出存放在堆空间中的字符串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delete [ ] </a:t>
            </a:r>
            <a:r>
              <a:rPr lang="en-US" altLang="zh-CN" sz="2000" dirty="0" err="1" smtClean="0"/>
              <a:t>ps</a:t>
            </a:r>
            <a:r>
              <a:rPr lang="en-US" altLang="zh-CN" sz="2000" dirty="0" smtClean="0"/>
              <a:t>;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释放堆空间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指针与字符串</a:t>
            </a:r>
          </a:p>
        </p:txBody>
      </p:sp>
    </p:spTree>
    <p:extLst>
      <p:ext uri="{BB962C8B-B14F-4D97-AF65-F5344CB8AC3E}">
        <p14:creationId xmlns:p14="http://schemas.microsoft.com/office/powerpoint/2010/main" val="360358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/>
          <a:lstStyle/>
          <a:p>
            <a:r>
              <a:rPr lang="zh-CN" altLang="en-US" b="1" dirty="0" smtClean="0"/>
              <a:t>例如</a:t>
            </a:r>
            <a:r>
              <a:rPr lang="en-US" altLang="zh-CN" b="1" dirty="0" smtClean="0"/>
              <a:t>: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iptr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定义了一个可以指向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类型数据的指针变量。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float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fptr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定义了一个可以指向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float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类型数据的指针变量。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dptr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定义了一个可以指向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类型数据的指针变量。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cptr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定义了一个可以指向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类型数据的指针变量。</a:t>
            </a:r>
            <a:endParaRPr lang="en-US" altLang="zh-CN" dirty="0" smtClean="0"/>
          </a:p>
          <a:p>
            <a:r>
              <a:rPr lang="zh-CN" altLang="en-US" b="1" dirty="0" smtClean="0"/>
              <a:t>书写风格</a:t>
            </a:r>
            <a:r>
              <a:rPr lang="en-US" altLang="zh-CN" b="1" dirty="0" smtClean="0"/>
              <a:t>:   </a:t>
            </a:r>
          </a:p>
          <a:p>
            <a:pPr indent="357188"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iptr</a:t>
            </a:r>
            <a:r>
              <a:rPr lang="en-US" altLang="zh-CN" dirty="0" smtClean="0"/>
              <a:t>; (</a:t>
            </a:r>
            <a:r>
              <a:rPr lang="zh-CN" altLang="en-US" dirty="0" smtClean="0">
                <a:solidFill>
                  <a:srgbClr val="FF3399"/>
                </a:solidFill>
              </a:rPr>
              <a:t>左</a:t>
            </a:r>
            <a:r>
              <a:rPr lang="en-US" altLang="zh-CN" dirty="0" smtClean="0"/>
              <a:t>)        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iptr</a:t>
            </a:r>
            <a:r>
              <a:rPr lang="en-US" altLang="zh-CN" dirty="0" smtClean="0"/>
              <a:t>; (</a:t>
            </a:r>
            <a:r>
              <a:rPr lang="zh-CN" altLang="en-US" dirty="0" smtClean="0">
                <a:solidFill>
                  <a:srgbClr val="FF3399"/>
                </a:solidFill>
              </a:rPr>
              <a:t>右</a:t>
            </a:r>
            <a:r>
              <a:rPr lang="en-US" altLang="zh-CN" dirty="0" smtClean="0"/>
              <a:t>)        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iptr</a:t>
            </a:r>
            <a:r>
              <a:rPr lang="en-US" altLang="zh-CN" dirty="0" smtClean="0"/>
              <a:t>;  (</a:t>
            </a:r>
            <a:r>
              <a:rPr lang="zh-CN" altLang="en-US" dirty="0" smtClean="0">
                <a:solidFill>
                  <a:srgbClr val="FF3399"/>
                </a:solidFill>
              </a:rPr>
              <a:t>中间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指针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5661248"/>
            <a:ext cx="8352928" cy="10081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7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字符串处理函数</a:t>
            </a:r>
            <a:endParaRPr lang="en-US" altLang="zh-CN" sz="2800" b="1" dirty="0" smtClean="0"/>
          </a:p>
          <a:p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cstring</a:t>
            </a:r>
            <a:r>
              <a:rPr lang="en-US" altLang="zh-CN" dirty="0" smtClean="0"/>
              <a:t>&gt;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指针与字符串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46820"/>
              </p:ext>
            </p:extLst>
          </p:nvPr>
        </p:nvGraphicFramePr>
        <p:xfrm>
          <a:off x="467544" y="2214270"/>
          <a:ext cx="8208912" cy="4328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4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函数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功能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strlen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返回字符串 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的长度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不包含结束字符 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‘\0’</a:t>
                      </a:r>
                      <a:r>
                        <a:rPr lang="zh-CN" altLang="en-US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。</a:t>
                      </a:r>
                      <a:endParaRPr lang="zh-CN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strcmp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s1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s2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按字典顺序</a:t>
                      </a:r>
                      <a:r>
                        <a:rPr lang="zh-CN" altLang="en-US" sz="220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比较</a:t>
                      </a:r>
                      <a:r>
                        <a:rPr lang="zh-CN" altLang="en-US" sz="220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字符串 </a:t>
                      </a:r>
                      <a:r>
                        <a:rPr lang="en-US" altLang="zh-CN" sz="220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s1</a:t>
                      </a:r>
                      <a:r>
                        <a:rPr lang="en-US" altLang="zh-CN" sz="220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s2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若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s1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==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s2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则返回 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0; 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若 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s1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s2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则返回一个正数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; 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若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s1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s2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则返回一个负数。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strcat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s1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s2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将字符串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s2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的内容追加到字符串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s1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的末尾。</a:t>
                      </a:r>
                      <a:r>
                        <a:rPr lang="en-US" altLang="zh-CN" sz="2200" baseline="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strcpy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s1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200" baseline="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2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s2</a:t>
                      </a:r>
                      <a:r>
                        <a:rPr lang="en-US" altLang="zh-CN" sz="2200" baseline="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将字符串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s2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的内容复制到字符串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s1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中。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strncat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s1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s2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将字符串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s2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中的前 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个字符追加到字符串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s1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的末尾。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 err="1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strncpy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s1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s2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将字符串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s2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中的前 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个字符复制到字符串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s1</a:t>
                      </a:r>
                      <a:r>
                        <a:rPr lang="en-US" altLang="zh-CN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2200" dirty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中。</a:t>
                      </a:r>
                      <a:endParaRPr lang="zh-CN" altLang="en-US" sz="22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0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7026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b="1" dirty="0" smtClean="0">
                <a:solidFill>
                  <a:srgbClr val="FF0000"/>
                </a:solidFill>
              </a:rPr>
              <a:t>指针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本身在内存中也是一个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对象</a:t>
            </a:r>
            <a:r>
              <a:rPr lang="zh-CN" altLang="en-US" dirty="0" smtClean="0"/>
              <a:t>。因此</a:t>
            </a:r>
            <a:r>
              <a:rPr lang="en-US" altLang="zh-CN" dirty="0" smtClean="0"/>
              <a:t>, </a:t>
            </a:r>
            <a:r>
              <a:rPr lang="zh-CN" altLang="en-US" dirty="0" smtClean="0"/>
              <a:t>指针也有 </a:t>
            </a:r>
            <a:r>
              <a:rPr lang="zh-CN" altLang="en-US" b="1" dirty="0" smtClean="0">
                <a:solidFill>
                  <a:srgbClr val="0000FF"/>
                </a:solidFill>
              </a:rPr>
              <a:t>地址</a:t>
            </a:r>
            <a:r>
              <a:rPr lang="zh-CN" altLang="en-US" dirty="0" smtClean="0"/>
              <a:t>。我们可以把指针的地址存放在一个特殊的指针中。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a(10);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a;</a:t>
            </a:r>
          </a:p>
          <a:p>
            <a:r>
              <a:rPr lang="zh-CN" altLang="en-US" b="1" dirty="0" smtClean="0"/>
              <a:t>指向指针的指针</a:t>
            </a:r>
            <a:r>
              <a:rPr lang="en-US" altLang="zh-CN" b="1" dirty="0" smtClean="0"/>
              <a:t>: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type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**</a:t>
            </a:r>
            <a:r>
              <a:rPr lang="en-US" altLang="zh-CN" dirty="0" err="1" smtClean="0">
                <a:solidFill>
                  <a:srgbClr val="C00000"/>
                </a:solidFill>
              </a:rPr>
              <a:t>ppointer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b="1" dirty="0" smtClean="0">
                <a:solidFill>
                  <a:srgbClr val="FF0000"/>
                </a:solidFill>
              </a:rPr>
              <a:t>**</a:t>
            </a:r>
            <a:r>
              <a:rPr lang="en-US" altLang="zh-CN" dirty="0" smtClean="0"/>
              <a:t>q =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p; 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指向指针的指针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652120" y="2080012"/>
            <a:ext cx="2808312" cy="4296476"/>
            <a:chOff x="5760132" y="1556792"/>
            <a:chExt cx="2808312" cy="4296476"/>
          </a:xfrm>
        </p:grpSpPr>
        <p:sp>
          <p:nvSpPr>
            <p:cNvPr id="5" name="矩形 4"/>
            <p:cNvSpPr/>
            <p:nvPr/>
          </p:nvSpPr>
          <p:spPr>
            <a:xfrm>
              <a:off x="5760132" y="1556792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760132" y="1988840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60132" y="2415073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760132" y="2847121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760132" y="3272610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760132" y="3704658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760132" y="4130891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60132" y="4562939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760132" y="4989172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760132" y="5421220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281282" y="2084412"/>
            <a:ext cx="134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0xFA01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81282" y="2519925"/>
            <a:ext cx="134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0xFA02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81282" y="2934112"/>
            <a:ext cx="134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0xFA03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81282" y="3380969"/>
            <a:ext cx="134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0xFA04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81282" y="3804291"/>
            <a:ext cx="134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0xFA05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81282" y="4227962"/>
            <a:ext cx="134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0xFA06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81282" y="4670409"/>
            <a:ext cx="134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0xFA07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03865" y="5096127"/>
            <a:ext cx="134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0xFA08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03865" y="5508698"/>
            <a:ext cx="134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0xFA09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03865" y="5928217"/>
            <a:ext cx="134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0xFA0A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546320" y="1988840"/>
            <a:ext cx="36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46320" y="3705428"/>
            <a:ext cx="36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</a:t>
            </a:r>
            <a:endParaRPr lang="zh-CN" altLang="en-US" sz="2800" b="1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79095" y="2455180"/>
            <a:ext cx="1646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lt1"/>
                </a:solidFill>
              </a:rPr>
              <a:t>00001010</a:t>
            </a:r>
            <a:endParaRPr lang="zh-CN" altLang="en-US" sz="2800" b="1" dirty="0">
              <a:solidFill>
                <a:schemeClr val="lt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79095" y="2012234"/>
            <a:ext cx="1646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lt1"/>
                </a:solidFill>
              </a:rPr>
              <a:t>00000000</a:t>
            </a:r>
            <a:endParaRPr lang="zh-CN" altLang="en-US" sz="2800" b="1" dirty="0">
              <a:solidFill>
                <a:schemeClr val="lt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3466" y="4164106"/>
            <a:ext cx="2282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lt1"/>
                </a:solidFill>
              </a:rPr>
              <a:t>00000001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(01)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12160" y="3740435"/>
            <a:ext cx="230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lt1"/>
                </a:solidFill>
              </a:rPr>
              <a:t>11111010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(FA)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cxnSp>
        <p:nvCxnSpPr>
          <p:cNvPr id="33" name="直接箭头连接符 32"/>
          <p:cNvCxnSpPr>
            <a:stCxn id="26" idx="0"/>
            <a:endCxn id="25" idx="2"/>
          </p:cNvCxnSpPr>
          <p:nvPr/>
        </p:nvCxnSpPr>
        <p:spPr>
          <a:xfrm flipV="1">
            <a:off x="8729788" y="2512060"/>
            <a:ext cx="0" cy="1193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532440" y="4982408"/>
            <a:ext cx="36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q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36" name="直接箭头连接符 35"/>
          <p:cNvCxnSpPr>
            <a:stCxn id="35" idx="0"/>
          </p:cNvCxnSpPr>
          <p:nvPr/>
        </p:nvCxnSpPr>
        <p:spPr>
          <a:xfrm flipV="1">
            <a:off x="8715908" y="4263655"/>
            <a:ext cx="13880" cy="7187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979822" y="5015734"/>
            <a:ext cx="230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lt1"/>
                </a:solidFill>
              </a:rPr>
              <a:t>11111010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(FA)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01128" y="5461602"/>
            <a:ext cx="2282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lt1"/>
                </a:solidFill>
              </a:rPr>
              <a:t>00000101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(05)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23529" y="4550063"/>
            <a:ext cx="386497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sz="2400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ppointer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要用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指针的地址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进行初始化或赋值。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2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5" grpId="0"/>
      <p:bldP spid="38" grpId="0"/>
      <p:bldP spid="39" grpId="0"/>
      <p:bldP spid="4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b="1" dirty="0" smtClean="0"/>
              <a:t>间接引用指向指针的指针</a:t>
            </a:r>
            <a:endParaRPr lang="en-US" altLang="zh-CN" sz="2800" b="1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间接引用指向指针的指针返回一个指针。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/>
              <a:t>a = 10;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/>
              <a:t>p = 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a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指针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**</a:t>
            </a:r>
            <a:r>
              <a:rPr lang="en-US" altLang="zh-CN" dirty="0"/>
              <a:t>q = 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p</a:t>
            </a:r>
            <a:r>
              <a:rPr lang="en-US" altLang="zh-CN" dirty="0" smtClean="0"/>
              <a:t>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指向指针的指针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  <a:endParaRPr lang="en-US" altLang="zh-CN" dirty="0"/>
          </a:p>
          <a:p>
            <a:r>
              <a:rPr lang="en-US" altLang="zh-CN" dirty="0" smtClean="0"/>
              <a:t>a </a:t>
            </a:r>
            <a:r>
              <a:rPr lang="zh-CN" altLang="en-US" dirty="0" smtClean="0"/>
              <a:t>的地址</a:t>
            </a:r>
            <a:r>
              <a:rPr lang="en-US" altLang="zh-CN" dirty="0" smtClean="0"/>
              <a:t>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q        p      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</a:t>
            </a:r>
            <a:endParaRPr lang="en-US" altLang="zh-CN" dirty="0"/>
          </a:p>
          <a:p>
            <a:r>
              <a:rPr lang="en-US" altLang="zh-CN" dirty="0" smtClean="0"/>
              <a:t>a 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**</a:t>
            </a:r>
            <a:r>
              <a:rPr lang="en-US" altLang="zh-CN" dirty="0" smtClean="0"/>
              <a:t>q     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       a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指向指针的指针</a:t>
            </a:r>
          </a:p>
        </p:txBody>
      </p:sp>
      <p:sp>
        <p:nvSpPr>
          <p:cNvPr id="4" name="矩形 3"/>
          <p:cNvSpPr/>
          <p:nvPr/>
        </p:nvSpPr>
        <p:spPr>
          <a:xfrm>
            <a:off x="6735755" y="2935996"/>
            <a:ext cx="1728192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10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743937" y="4220835"/>
            <a:ext cx="1720010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0X0010A0F1</a:t>
            </a:r>
          </a:p>
        </p:txBody>
      </p:sp>
      <p:sp>
        <p:nvSpPr>
          <p:cNvPr id="6" name="矩形 5"/>
          <p:cNvSpPr/>
          <p:nvPr/>
        </p:nvSpPr>
        <p:spPr>
          <a:xfrm>
            <a:off x="6735755" y="5516979"/>
            <a:ext cx="1728192" cy="5040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0X0010B0E2</a:t>
            </a:r>
            <a:endParaRPr lang="en-US" altLang="zh-CN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151579" y="300335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0X0010A0F1</a:t>
            </a:r>
            <a:endParaRPr lang="zh-CN" altLang="en-US" sz="2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5148064" y="4288197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0X0010B0E2</a:t>
            </a:r>
            <a:endParaRPr lang="zh-CN" altLang="en-US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148064" y="5584341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0X0010C101</a:t>
            </a:r>
            <a:endParaRPr lang="zh-CN" altLang="en-US" sz="2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367582" y="2348880"/>
            <a:ext cx="46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a</a:t>
            </a:r>
            <a:endParaRPr lang="zh-CN" altLang="en-US" sz="3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7364488" y="3636060"/>
            <a:ext cx="46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</a:t>
            </a:r>
            <a:endParaRPr lang="zh-CN" altLang="en-US" sz="32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364488" y="4932204"/>
            <a:ext cx="46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q</a:t>
            </a:r>
            <a:endParaRPr lang="zh-CN" altLang="en-US" sz="3200" b="1" dirty="0"/>
          </a:p>
        </p:txBody>
      </p:sp>
      <p:sp>
        <p:nvSpPr>
          <p:cNvPr id="13" name="任意多边形 12"/>
          <p:cNvSpPr/>
          <p:nvPr/>
        </p:nvSpPr>
        <p:spPr>
          <a:xfrm>
            <a:off x="8462392" y="3150654"/>
            <a:ext cx="337471" cy="1328058"/>
          </a:xfrm>
          <a:custGeom>
            <a:avLst/>
            <a:gdLst>
              <a:gd name="connsiteX0" fmla="*/ 10886 w 337471"/>
              <a:gd name="connsiteY0" fmla="*/ 1328058 h 1328058"/>
              <a:gd name="connsiteX1" fmla="*/ 337457 w 337471"/>
              <a:gd name="connsiteY1" fmla="*/ 664029 h 1328058"/>
              <a:gd name="connsiteX2" fmla="*/ 0 w 337471"/>
              <a:gd name="connsiteY2" fmla="*/ 0 h 132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471" h="1328058">
                <a:moveTo>
                  <a:pt x="10886" y="1328058"/>
                </a:moveTo>
                <a:cubicBezTo>
                  <a:pt x="175078" y="1106715"/>
                  <a:pt x="339271" y="885372"/>
                  <a:pt x="337457" y="664029"/>
                </a:cubicBezTo>
                <a:cubicBezTo>
                  <a:pt x="335643" y="442686"/>
                  <a:pt x="167821" y="221343"/>
                  <a:pt x="0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8452845" y="4441845"/>
            <a:ext cx="337471" cy="1328058"/>
          </a:xfrm>
          <a:custGeom>
            <a:avLst/>
            <a:gdLst>
              <a:gd name="connsiteX0" fmla="*/ 10886 w 337471"/>
              <a:gd name="connsiteY0" fmla="*/ 1328058 h 1328058"/>
              <a:gd name="connsiteX1" fmla="*/ 337457 w 337471"/>
              <a:gd name="connsiteY1" fmla="*/ 664029 h 1328058"/>
              <a:gd name="connsiteX2" fmla="*/ 0 w 337471"/>
              <a:gd name="connsiteY2" fmla="*/ 0 h 132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471" h="1328058">
                <a:moveTo>
                  <a:pt x="10886" y="1328058"/>
                </a:moveTo>
                <a:cubicBezTo>
                  <a:pt x="175078" y="1106715"/>
                  <a:pt x="339271" y="885372"/>
                  <a:pt x="337457" y="664029"/>
                </a:cubicBezTo>
                <a:cubicBezTo>
                  <a:pt x="335643" y="442686"/>
                  <a:pt x="167821" y="221343"/>
                  <a:pt x="0" y="0"/>
                </a:cubicBezTo>
              </a:path>
            </a:pathLst>
          </a:custGeom>
          <a:noFill/>
          <a:ln w="571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指向指针的指针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zh-CN" altLang="en-US" b="1" dirty="0" smtClean="0"/>
              <a:t>例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动态开辟数组空间。</a:t>
            </a:r>
            <a:endParaRPr lang="en-US" altLang="zh-CN" dirty="0" smtClean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int </a:t>
            </a:r>
            <a:r>
              <a:rPr lang="en-US" altLang="zh-CN" sz="2000" dirty="0" smtClean="0">
                <a:solidFill>
                  <a:srgbClr val="FF3399"/>
                </a:solidFill>
              </a:rPr>
              <a:t>N</a:t>
            </a:r>
            <a:r>
              <a:rPr lang="en-US" altLang="zh-CN" sz="2000" dirty="0" smtClean="0"/>
              <a:t> = 10;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符号常量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allocateArray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</a:rPr>
              <a:t> **</a:t>
            </a:r>
            <a:r>
              <a:rPr lang="en-US" altLang="zh-CN" sz="2000" dirty="0" err="1" smtClean="0"/>
              <a:t>arr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rgbClr val="0000FF"/>
                </a:solidFill>
              </a:rPr>
              <a:t>int </a:t>
            </a:r>
            <a:r>
              <a:rPr lang="en-US" altLang="zh-CN" sz="2000" dirty="0" smtClean="0"/>
              <a:t>n)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指向指针的指针作形参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/>
              <a:t>{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6088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err="1" smtClean="0"/>
              <a:t>arr</a:t>
            </a:r>
            <a:r>
              <a:rPr lang="en-US" altLang="zh-CN" sz="2000" dirty="0" smtClean="0"/>
              <a:t> != 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2000" dirty="0" smtClean="0"/>
              <a:t>)</a:t>
            </a:r>
          </a:p>
          <a:p>
            <a:pPr indent="892175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delete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[ ] *</a:t>
            </a:r>
            <a:r>
              <a:rPr lang="en-US" altLang="zh-CN" sz="2000" dirty="0" err="1" smtClean="0"/>
              <a:t>arr</a:t>
            </a:r>
            <a:r>
              <a:rPr lang="en-US" altLang="zh-CN" sz="2000" dirty="0" smtClean="0"/>
              <a:t>;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释放原始堆空间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6088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err="1" smtClean="0"/>
              <a:t>arr</a:t>
            </a:r>
            <a:r>
              <a:rPr lang="en-US" altLang="zh-CN" sz="2000" dirty="0" smtClean="0"/>
              <a:t> = </a:t>
            </a:r>
            <a:r>
              <a:rPr lang="en-US" altLang="zh-CN" sz="2000" dirty="0" smtClean="0">
                <a:solidFill>
                  <a:srgbClr val="0000FF"/>
                </a:solidFill>
              </a:rPr>
              <a:t>new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[n];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开辟新的堆空间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/>
              <a:t>}</a:t>
            </a:r>
            <a:endParaRPr lang="en-US" altLang="zh-CN" sz="2000" dirty="0" smtClean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int </a:t>
            </a:r>
            <a:r>
              <a:rPr lang="en-US" altLang="zh-CN" sz="2000" dirty="0" smtClean="0"/>
              <a:t>main( )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/>
              <a:t>{</a:t>
            </a:r>
          </a:p>
          <a:p>
            <a:pPr indent="446088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 =</a:t>
            </a:r>
            <a:r>
              <a:rPr lang="en-US" altLang="zh-CN" sz="2000" dirty="0" smtClean="0">
                <a:solidFill>
                  <a:srgbClr val="FF3399"/>
                </a:solidFill>
              </a:rPr>
              <a:t> 0</a:t>
            </a:r>
            <a:r>
              <a:rPr lang="en-US" altLang="zh-CN" sz="2000" dirty="0" smtClean="0"/>
              <a:t>;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指针变量</a:t>
            </a:r>
            <a:r>
              <a:rPr lang="en-US" altLang="zh-CN" sz="2000" dirty="0" smtClean="0">
                <a:solidFill>
                  <a:srgbClr val="00B050"/>
                </a:solidFill>
              </a:rPr>
              <a:t>, </a:t>
            </a:r>
            <a:r>
              <a:rPr lang="zh-CN" altLang="en-US" sz="2000" dirty="0" smtClean="0">
                <a:solidFill>
                  <a:srgbClr val="00B050"/>
                </a:solidFill>
              </a:rPr>
              <a:t>初始化为空指针 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6088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err="1" smtClean="0"/>
              <a:t>allocateArray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rgbClr val="FF3399"/>
                </a:solidFill>
              </a:rPr>
              <a:t>N</a:t>
            </a:r>
            <a:r>
              <a:rPr lang="en-US" altLang="zh-CN" sz="2000" dirty="0" smtClean="0"/>
              <a:t>);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指针的地址作实参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6088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err="1" smtClean="0"/>
              <a:t>allocateArray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, 2*</a:t>
            </a:r>
            <a:r>
              <a:rPr lang="en-US" altLang="zh-CN" sz="2000" dirty="0" smtClean="0">
                <a:solidFill>
                  <a:srgbClr val="FF3399"/>
                </a:solidFill>
              </a:rPr>
              <a:t>N</a:t>
            </a:r>
            <a:r>
              <a:rPr lang="en-US" altLang="zh-CN" sz="2000" dirty="0" smtClean="0"/>
              <a:t>);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指针的地址作实参</a:t>
            </a:r>
            <a:endParaRPr lang="en-US" altLang="zh-CN" sz="2000" dirty="0" smtClean="0"/>
          </a:p>
          <a:p>
            <a:pPr indent="446088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delete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[ ] </a:t>
            </a:r>
            <a:r>
              <a:rPr lang="en-US" altLang="zh-CN" sz="2000" dirty="0" err="1" smtClean="0"/>
              <a:t>vec</a:t>
            </a:r>
            <a:r>
              <a:rPr lang="en-US" altLang="zh-CN" sz="2000" dirty="0" smtClean="0"/>
              <a:t>;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释放堆空间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6088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601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342585"/>
          </a:xfrm>
        </p:spPr>
        <p:txBody>
          <a:bodyPr/>
          <a:lstStyle/>
          <a:p>
            <a:r>
              <a:rPr lang="zh-CN" altLang="en-US" sz="2800" b="1" dirty="0" smtClean="0"/>
              <a:t>指针数组</a:t>
            </a:r>
            <a:endParaRPr lang="en-US" altLang="zh-CN" sz="2800" b="1" dirty="0" smtClean="0"/>
          </a:p>
          <a:p>
            <a:pPr>
              <a:spcAft>
                <a:spcPts val="1200"/>
              </a:spcAft>
            </a:pPr>
            <a:r>
              <a:rPr lang="zh-CN" altLang="en-US" dirty="0" smtClean="0"/>
              <a:t>若数组中的每个元素的类型都是 </a:t>
            </a:r>
            <a:r>
              <a:rPr lang="zh-CN" altLang="en-US" b="1" dirty="0" smtClean="0">
                <a:solidFill>
                  <a:srgbClr val="0000FF"/>
                </a:solidFill>
              </a:rPr>
              <a:t>指针类型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则称此数组为 </a:t>
            </a:r>
            <a:r>
              <a:rPr lang="zh-CN" altLang="en-US" b="1" dirty="0" smtClean="0">
                <a:solidFill>
                  <a:srgbClr val="FF0000"/>
                </a:solidFill>
              </a:rPr>
              <a:t>指针数组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定义形式</a:t>
            </a:r>
            <a:r>
              <a:rPr lang="en-US" altLang="zh-CN" dirty="0" smtClean="0"/>
              <a:t>:</a:t>
            </a:r>
          </a:p>
          <a:p>
            <a:pPr indent="723900">
              <a:spcAft>
                <a:spcPts val="1200"/>
              </a:spcAft>
            </a:pPr>
            <a:r>
              <a:rPr lang="en-US" altLang="zh-CN" b="1" dirty="0" smtClean="0">
                <a:solidFill>
                  <a:srgbClr val="0000FF"/>
                </a:solidFill>
              </a:rPr>
              <a:t>type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name</a:t>
            </a:r>
            <a:r>
              <a:rPr lang="en-US" altLang="zh-CN" b="1" dirty="0" smtClean="0">
                <a:solidFill>
                  <a:srgbClr val="FF0000"/>
                </a:solidFill>
              </a:rPr>
              <a:t>[</a:t>
            </a:r>
            <a:r>
              <a:rPr lang="en-US" altLang="zh-CN" dirty="0" err="1" smtClean="0">
                <a:solidFill>
                  <a:srgbClr val="FF3399"/>
                </a:solidFill>
              </a:rPr>
              <a:t>const_expression</a:t>
            </a:r>
            <a:r>
              <a:rPr lang="en-US" altLang="zh-CN" b="1" dirty="0" smtClean="0">
                <a:solidFill>
                  <a:srgbClr val="FF0000"/>
                </a:solidFill>
              </a:rPr>
              <a:t>]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iparr</a:t>
            </a:r>
            <a:r>
              <a:rPr lang="en-US" altLang="zh-CN" dirty="0" smtClean="0"/>
              <a:t>[10];          </a:t>
            </a:r>
            <a:r>
              <a:rPr lang="en-US" altLang="zh-CN" dirty="0" smtClean="0">
                <a:solidFill>
                  <a:srgbClr val="00B050"/>
                </a:solidFill>
              </a:rPr>
              <a:t>// int </a:t>
            </a:r>
            <a:r>
              <a:rPr lang="zh-CN" altLang="en-US" dirty="0" smtClean="0">
                <a:solidFill>
                  <a:srgbClr val="00B050"/>
                </a:solidFill>
              </a:rPr>
              <a:t>类型指针数组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char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cparr</a:t>
            </a:r>
            <a:r>
              <a:rPr lang="en-US" altLang="zh-CN" dirty="0" smtClean="0"/>
              <a:t>[10];      </a:t>
            </a:r>
            <a:r>
              <a:rPr lang="en-US" altLang="zh-CN" dirty="0" smtClean="0">
                <a:solidFill>
                  <a:srgbClr val="00B050"/>
                </a:solidFill>
              </a:rPr>
              <a:t>// char </a:t>
            </a:r>
            <a:r>
              <a:rPr lang="zh-CN" altLang="en-US" dirty="0" smtClean="0">
                <a:solidFill>
                  <a:srgbClr val="00B050"/>
                </a:solidFill>
              </a:rPr>
              <a:t>类型指针数组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dparr</a:t>
            </a:r>
            <a:r>
              <a:rPr lang="en-US" altLang="zh-CN" dirty="0" smtClean="0"/>
              <a:t>[10];  </a:t>
            </a:r>
            <a:r>
              <a:rPr lang="en-US" altLang="zh-CN" dirty="0" smtClean="0">
                <a:solidFill>
                  <a:srgbClr val="00B050"/>
                </a:solidFill>
              </a:rPr>
              <a:t>// double </a:t>
            </a:r>
            <a:r>
              <a:rPr lang="zh-CN" altLang="en-US" dirty="0" smtClean="0">
                <a:solidFill>
                  <a:srgbClr val="00B050"/>
                </a:solidFill>
              </a:rPr>
              <a:t>类型指针数组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指向指针的指针</a:t>
            </a:r>
          </a:p>
        </p:txBody>
      </p:sp>
    </p:spTree>
    <p:extLst>
      <p:ext uri="{BB962C8B-B14F-4D97-AF65-F5344CB8AC3E}">
        <p14:creationId xmlns:p14="http://schemas.microsoft.com/office/powerpoint/2010/main" val="201512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输入一个包含数字和其他字符的字符串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并通过 </a:t>
            </a:r>
            <a:r>
              <a:rPr lang="zh-CN" altLang="en-US" b="1" dirty="0" smtClean="0">
                <a:solidFill>
                  <a:srgbClr val="FF0000"/>
                </a:solidFill>
              </a:rPr>
              <a:t>字符指针 </a:t>
            </a:r>
            <a:r>
              <a:rPr lang="zh-CN" altLang="en-US" dirty="0" smtClean="0"/>
              <a:t>来存储该字符串。统计并打印该字符串中数字字符的个数。</a:t>
            </a:r>
            <a:endParaRPr lang="en-US" altLang="zh-CN" dirty="0" smtClean="0"/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记得为 </a:t>
            </a:r>
            <a:r>
              <a:rPr lang="zh-CN" altLang="en-US" b="1" dirty="0" smtClean="0">
                <a:solidFill>
                  <a:srgbClr val="FF0000"/>
                </a:solidFill>
              </a:rPr>
              <a:t>字符指针 </a:t>
            </a:r>
            <a:r>
              <a:rPr lang="zh-CN" altLang="en-US" dirty="0" smtClean="0"/>
              <a:t>开辟堆空间。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“a123x45?#7” </a:t>
            </a:r>
            <a:r>
              <a:rPr lang="zh-CN" altLang="en-US" dirty="0" smtClean="0"/>
              <a:t>中包含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6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个数字字符。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设计一个函数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寻找出一维数组中的 </a:t>
            </a:r>
            <a:r>
              <a:rPr lang="zh-CN" altLang="en-US" b="1" dirty="0" smtClean="0">
                <a:solidFill>
                  <a:srgbClr val="FF0000"/>
                </a:solidFill>
              </a:rPr>
              <a:t>最大偶数</a:t>
            </a:r>
            <a:r>
              <a:rPr lang="zh-CN" altLang="en-US" dirty="0" smtClean="0"/>
              <a:t>。函数原型如下</a:t>
            </a:r>
            <a:r>
              <a:rPr lang="en-US" altLang="zh-CN" dirty="0" smtClean="0"/>
              <a:t>:</a:t>
            </a:r>
          </a:p>
          <a:p>
            <a:pPr indent="363538"/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err="1" smtClean="0"/>
              <a:t>maxEven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n);</a:t>
            </a:r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形参 </a:t>
            </a:r>
            <a:r>
              <a:rPr lang="en-US" altLang="zh-CN" dirty="0" err="1" smtClean="0">
                <a:solidFill>
                  <a:srgbClr val="FF0000"/>
                </a:solidFill>
              </a:rPr>
              <a:t>arr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分别表示一维数组以及一维数组的维度。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设计程序将一有序数组中同值的多余元素删除并输出。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  </a:t>
            </a:r>
            <a:r>
              <a:rPr lang="zh-CN" altLang="en-US" dirty="0" smtClean="0"/>
              <a:t>输入</a:t>
            </a:r>
            <a:r>
              <a:rPr lang="en-US" altLang="zh-CN" dirty="0"/>
              <a:t>: 2 2 4 4 6 6 8 8 12 12 12 18 22 22 </a:t>
            </a:r>
            <a:r>
              <a:rPr lang="en-US" altLang="zh-CN" dirty="0" smtClean="0"/>
              <a:t>25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输出</a:t>
            </a:r>
            <a:r>
              <a:rPr lang="en-US" altLang="zh-CN" dirty="0"/>
              <a:t>: 2 4 6 8 12 18 22 25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630617"/>
          </a:xfrm>
        </p:spPr>
        <p:txBody>
          <a:bodyPr/>
          <a:lstStyle/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在指针定义中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只能表示一个指针</a:t>
            </a:r>
            <a:r>
              <a:rPr lang="zh-CN" altLang="en-US" dirty="0" smtClean="0"/>
              <a:t>。因此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每个指针都必须单独指定一个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57188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iptr1, iptr2;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定义一个指针和一个变量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7188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iptr1,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iptr2;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定义两个指针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指针变量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普通变量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可以在同一个变量声明语句中进行 </a:t>
            </a:r>
            <a:r>
              <a:rPr lang="zh-CN" altLang="en-US" b="1" dirty="0" smtClean="0">
                <a:solidFill>
                  <a:srgbClr val="0000FF"/>
                </a:solidFill>
              </a:rPr>
              <a:t>混合定义</a:t>
            </a:r>
            <a:r>
              <a:rPr lang="en-US" altLang="zh-CN" dirty="0" smtClean="0"/>
              <a:t> (</a:t>
            </a:r>
            <a:r>
              <a:rPr lang="zh-CN" altLang="en-US" dirty="0" smtClean="0"/>
              <a:t>它们彼此之间通过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zh-CN" altLang="en-US" dirty="0" smtClean="0"/>
              <a:t>加以区分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57188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a,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p, b,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s;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普通变量</a:t>
            </a:r>
            <a:r>
              <a:rPr lang="en-US" altLang="zh-CN" dirty="0" smtClean="0">
                <a:solidFill>
                  <a:srgbClr val="00B050"/>
                </a:solidFill>
              </a:rPr>
              <a:t>: a, b    </a:t>
            </a:r>
            <a:r>
              <a:rPr lang="zh-CN" altLang="en-US" dirty="0" smtClean="0">
                <a:solidFill>
                  <a:srgbClr val="00B050"/>
                </a:solidFill>
              </a:rPr>
              <a:t>指针变量</a:t>
            </a:r>
            <a:r>
              <a:rPr lang="en-US" altLang="zh-CN" dirty="0" smtClean="0">
                <a:solidFill>
                  <a:srgbClr val="00B050"/>
                </a:solidFill>
              </a:rPr>
              <a:t>: p, s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指针</a:t>
            </a:r>
            <a:r>
              <a:rPr lang="en-US" altLang="zh-CN" dirty="0" smtClean="0"/>
              <a:t> </a:t>
            </a:r>
            <a:r>
              <a:rPr lang="zh-CN" altLang="en-US" dirty="0" smtClean="0"/>
              <a:t>存储的是它所指向的对象的 </a:t>
            </a:r>
            <a:r>
              <a:rPr lang="zh-CN" altLang="en-US" b="1" dirty="0" smtClean="0">
                <a:solidFill>
                  <a:srgbClr val="0000FF"/>
                </a:solidFill>
              </a:rPr>
              <a:t>地址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。任何类型的指针变量 </a:t>
            </a:r>
            <a:r>
              <a:rPr lang="zh-CN" altLang="en-US" b="1" dirty="0" smtClean="0">
                <a:solidFill>
                  <a:srgbClr val="0000FF"/>
                </a:solidFill>
              </a:rPr>
              <a:t>所占的存储空间大小是相等的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与其类型无关。</a:t>
            </a:r>
            <a:endParaRPr lang="en-US" altLang="zh-CN" dirty="0" smtClean="0"/>
          </a:p>
          <a:p>
            <a:pPr indent="357188">
              <a:lnSpc>
                <a:spcPct val="10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iptr</a:t>
            </a:r>
            <a:r>
              <a:rPr lang="en-US" altLang="zh-CN" dirty="0" smtClean="0"/>
              <a:t>; 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dptr</a:t>
            </a:r>
            <a:r>
              <a:rPr lang="en-US" altLang="zh-CN" dirty="0" smtClean="0"/>
              <a:t>;  </a:t>
            </a:r>
            <a:r>
              <a:rPr lang="en-US" altLang="zh-CN" dirty="0" smtClean="0">
                <a:solidFill>
                  <a:srgbClr val="0000FF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 smtClean="0"/>
              <a:t>cptr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相等存储空间大小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指针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6093296"/>
            <a:ext cx="8064896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注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利用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sizeof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运算符来计算指针的空间大小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</a:t>
            </a:r>
            <a:r>
              <a:rPr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sizeof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 smtClean="0">
                <a:solidFill>
                  <a:srgbClr val="00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 *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59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712968" cy="5473207"/>
          </a:xfrm>
        </p:spPr>
        <p:txBody>
          <a:bodyPr/>
          <a:lstStyle/>
          <a:p>
            <a:r>
              <a:rPr lang="zh-CN" altLang="en-US" sz="2800" b="1" dirty="0" smtClean="0"/>
              <a:t>指针变量赋值</a:t>
            </a:r>
            <a:endParaRPr lang="en-US" altLang="zh-CN" sz="2800" b="1" dirty="0" smtClean="0"/>
          </a:p>
          <a:p>
            <a:pPr indent="714375"/>
            <a:r>
              <a:rPr lang="en-US" altLang="zh-CN" dirty="0" smtClean="0">
                <a:solidFill>
                  <a:srgbClr val="FF0000"/>
                </a:solidFill>
              </a:rPr>
              <a:t>pointer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0000FF"/>
                </a:solidFill>
              </a:rPr>
              <a:t>&lt;object address&gt;</a:t>
            </a:r>
          </a:p>
          <a:p>
            <a:pPr indent="714375"/>
            <a:r>
              <a:rPr lang="en-US" altLang="zh-CN" dirty="0" smtClean="0">
                <a:solidFill>
                  <a:srgbClr val="FF0000"/>
                </a:solidFill>
              </a:rPr>
              <a:t>pointer1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pointer2</a:t>
            </a:r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p1,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p2;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定义两个 </a:t>
            </a:r>
            <a:r>
              <a:rPr lang="en-US" altLang="zh-CN" dirty="0" smtClean="0">
                <a:solidFill>
                  <a:srgbClr val="00B050"/>
                </a:solidFill>
              </a:rPr>
              <a:t>int </a:t>
            </a:r>
            <a:r>
              <a:rPr lang="zh-CN" altLang="en-US" dirty="0" smtClean="0">
                <a:solidFill>
                  <a:srgbClr val="00B050"/>
                </a:solidFill>
              </a:rPr>
              <a:t>类型的指针变量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 = 10;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定义一个 </a:t>
            </a:r>
            <a:r>
              <a:rPr lang="en-US" altLang="zh-CN" dirty="0" smtClean="0">
                <a:solidFill>
                  <a:srgbClr val="00B050"/>
                </a:solidFill>
              </a:rPr>
              <a:t>int </a:t>
            </a:r>
            <a:r>
              <a:rPr lang="zh-CN" altLang="en-US" dirty="0" smtClean="0">
                <a:solidFill>
                  <a:srgbClr val="00B050"/>
                </a:solidFill>
              </a:rPr>
              <a:t>类型的普通变量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float</a:t>
            </a:r>
            <a:r>
              <a:rPr lang="en-US" altLang="zh-CN" dirty="0" smtClean="0"/>
              <a:t> n = 3.14;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定义一个 </a:t>
            </a:r>
            <a:r>
              <a:rPr lang="en-US" altLang="zh-CN" dirty="0" smtClean="0">
                <a:solidFill>
                  <a:srgbClr val="00B050"/>
                </a:solidFill>
              </a:rPr>
              <a:t>float </a:t>
            </a:r>
            <a:r>
              <a:rPr lang="zh-CN" altLang="en-US" dirty="0" smtClean="0">
                <a:solidFill>
                  <a:srgbClr val="00B050"/>
                </a:solidFill>
              </a:rPr>
              <a:t>类型的普通变量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p1 = 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a;          </a:t>
            </a:r>
            <a:r>
              <a:rPr lang="en-US" altLang="zh-CN" dirty="0" smtClean="0">
                <a:solidFill>
                  <a:srgbClr val="00B050"/>
                </a:solidFill>
              </a:rPr>
              <a:t>// OK, </a:t>
            </a:r>
            <a:r>
              <a:rPr lang="zh-CN" altLang="en-US" dirty="0" smtClean="0">
                <a:solidFill>
                  <a:srgbClr val="00B050"/>
                </a:solidFill>
              </a:rPr>
              <a:t>将 </a:t>
            </a:r>
            <a:r>
              <a:rPr lang="en-US" altLang="zh-CN" dirty="0" smtClean="0">
                <a:solidFill>
                  <a:srgbClr val="00B050"/>
                </a:solidFill>
              </a:rPr>
              <a:t>a </a:t>
            </a:r>
            <a:r>
              <a:rPr lang="zh-CN" altLang="en-US" dirty="0" smtClean="0">
                <a:solidFill>
                  <a:srgbClr val="00B050"/>
                </a:solidFill>
              </a:rPr>
              <a:t>的地址赋给指针 </a:t>
            </a:r>
            <a:r>
              <a:rPr lang="en-US" altLang="zh-CN" dirty="0" smtClean="0">
                <a:solidFill>
                  <a:srgbClr val="00B050"/>
                </a:solidFill>
              </a:rPr>
              <a:t>p1, p1 </a:t>
            </a:r>
            <a:r>
              <a:rPr lang="zh-CN" altLang="en-US" dirty="0" smtClean="0">
                <a:solidFill>
                  <a:srgbClr val="00B050"/>
                </a:solidFill>
              </a:rPr>
              <a:t>指向</a:t>
            </a:r>
            <a:r>
              <a:rPr lang="en-US" altLang="zh-CN" dirty="0" smtClean="0">
                <a:solidFill>
                  <a:srgbClr val="00B050"/>
                </a:solidFill>
              </a:rPr>
              <a:t> 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p2 = p1;          </a:t>
            </a:r>
            <a:r>
              <a:rPr lang="en-US" altLang="zh-CN" dirty="0" smtClean="0">
                <a:solidFill>
                  <a:srgbClr val="00B050"/>
                </a:solidFill>
              </a:rPr>
              <a:t>// OK, </a:t>
            </a:r>
            <a:r>
              <a:rPr lang="zh-CN" altLang="en-US" dirty="0" smtClean="0">
                <a:solidFill>
                  <a:srgbClr val="00B050"/>
                </a:solidFill>
              </a:rPr>
              <a:t>将指针变量 </a:t>
            </a:r>
            <a:r>
              <a:rPr lang="en-US" altLang="zh-CN" dirty="0" smtClean="0">
                <a:solidFill>
                  <a:srgbClr val="00B050"/>
                </a:solidFill>
              </a:rPr>
              <a:t>p1 </a:t>
            </a:r>
            <a:r>
              <a:rPr lang="zh-CN" altLang="en-US" dirty="0" smtClean="0">
                <a:solidFill>
                  <a:srgbClr val="00B050"/>
                </a:solidFill>
              </a:rPr>
              <a:t>的值赋给指针变量 </a:t>
            </a:r>
            <a:r>
              <a:rPr lang="en-US" altLang="zh-CN" dirty="0" smtClean="0">
                <a:solidFill>
                  <a:srgbClr val="00B050"/>
                </a:solidFill>
              </a:rPr>
              <a:t>p2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p2 = 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n;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错误</a:t>
            </a:r>
            <a:r>
              <a:rPr lang="en-US" altLang="zh-CN" dirty="0" smtClean="0">
                <a:solidFill>
                  <a:srgbClr val="00B050"/>
                </a:solidFill>
              </a:rPr>
              <a:t>! p2 </a:t>
            </a:r>
            <a:r>
              <a:rPr lang="zh-CN" altLang="en-US" dirty="0" smtClean="0">
                <a:solidFill>
                  <a:srgbClr val="00B050"/>
                </a:solidFill>
              </a:rPr>
              <a:t>只能指向 </a:t>
            </a:r>
            <a:r>
              <a:rPr lang="en-US" altLang="zh-CN" dirty="0" smtClean="0">
                <a:solidFill>
                  <a:srgbClr val="00B050"/>
                </a:solidFill>
              </a:rPr>
              <a:t>int </a:t>
            </a:r>
            <a:r>
              <a:rPr lang="zh-CN" altLang="en-US" dirty="0" smtClean="0">
                <a:solidFill>
                  <a:srgbClr val="00B050"/>
                </a:solidFill>
              </a:rPr>
              <a:t>类型的变量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p2 = </a:t>
            </a:r>
            <a:r>
              <a:rPr lang="en-US" altLang="zh-CN" dirty="0" smtClean="0">
                <a:solidFill>
                  <a:srgbClr val="FF3399"/>
                </a:solidFill>
              </a:rPr>
              <a:t>0x0101FFEA</a:t>
            </a:r>
            <a:r>
              <a:rPr lang="en-US" altLang="zh-CN" dirty="0" smtClean="0"/>
              <a:t>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错误</a:t>
            </a:r>
            <a:r>
              <a:rPr lang="en-US" altLang="zh-CN" dirty="0" smtClean="0">
                <a:solidFill>
                  <a:srgbClr val="00B050"/>
                </a:solidFill>
              </a:rPr>
              <a:t>! </a:t>
            </a:r>
            <a:r>
              <a:rPr lang="zh-CN" altLang="en-US" dirty="0" smtClean="0">
                <a:solidFill>
                  <a:srgbClr val="00B050"/>
                </a:solidFill>
              </a:rPr>
              <a:t>不能直接赋以具体的地址值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cin</a:t>
            </a:r>
            <a:r>
              <a:rPr lang="en-US" altLang="zh-CN" dirty="0" smtClean="0"/>
              <a:t>&gt;&gt;p2;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错误</a:t>
            </a:r>
            <a:r>
              <a:rPr lang="en-US" altLang="zh-CN" dirty="0" smtClean="0">
                <a:solidFill>
                  <a:srgbClr val="00B050"/>
                </a:solidFill>
              </a:rPr>
              <a:t>! </a:t>
            </a:r>
            <a:r>
              <a:rPr lang="zh-CN" altLang="en-US" dirty="0" smtClean="0">
                <a:solidFill>
                  <a:srgbClr val="00B050"/>
                </a:solidFill>
              </a:rPr>
              <a:t>不能直接从键盘输入一个地址值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指针</a:t>
            </a:r>
          </a:p>
        </p:txBody>
      </p:sp>
      <p:sp>
        <p:nvSpPr>
          <p:cNvPr id="4" name="矩形 3"/>
          <p:cNvSpPr/>
          <p:nvPr/>
        </p:nvSpPr>
        <p:spPr>
          <a:xfrm>
            <a:off x="4860032" y="1124744"/>
            <a:ext cx="4176464" cy="18722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警告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指针变量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只能用于存放指定类型数据的地址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。指针变量不能直接赋以具体的地址值 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整型值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)!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也不能从键盘输入一个地址值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!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1540" y="6165304"/>
            <a:ext cx="637270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&amp;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(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取地址运算符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):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获取某个对象的地址值。</a:t>
            </a: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2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指针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23528" y="988462"/>
            <a:ext cx="8496944" cy="5523488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指针变量初始化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b="1" dirty="0" smtClean="0">
                <a:solidFill>
                  <a:srgbClr val="FF0000"/>
                </a:solidFill>
              </a:rPr>
              <a:t>指针变量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只能用 </a:t>
            </a:r>
            <a:r>
              <a:rPr lang="zh-CN" altLang="en-US" dirty="0" smtClean="0">
                <a:solidFill>
                  <a:srgbClr val="0000FF"/>
                </a:solidFill>
              </a:rPr>
              <a:t>指定类型的指针变量 </a:t>
            </a:r>
            <a:r>
              <a:rPr lang="zh-CN" altLang="en-US" dirty="0" smtClean="0"/>
              <a:t>或 </a:t>
            </a:r>
            <a:r>
              <a:rPr lang="zh-CN" altLang="en-US" dirty="0" smtClean="0">
                <a:solidFill>
                  <a:srgbClr val="0000FF"/>
                </a:solidFill>
              </a:rPr>
              <a:t>指定类型的变量的地址 </a:t>
            </a:r>
            <a:r>
              <a:rPr lang="zh-CN" altLang="en-US" dirty="0" smtClean="0"/>
              <a:t>进行初始化。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dirty="0"/>
              <a:t> </a:t>
            </a:r>
            <a:r>
              <a:rPr lang="en-US" altLang="zh-CN" dirty="0" smtClean="0"/>
              <a:t>a = 10;</a:t>
            </a:r>
            <a:endParaRPr lang="zh-CN" altLang="en-US" dirty="0"/>
          </a:p>
          <a:p>
            <a:r>
              <a:rPr lang="en-US" altLang="zh-CN" dirty="0">
                <a:solidFill>
                  <a:srgbClr val="0000FF"/>
                </a:solidFill>
              </a:rPr>
              <a:t>float</a:t>
            </a:r>
            <a:r>
              <a:rPr lang="en-US" altLang="zh-CN" dirty="0"/>
              <a:t>  </a:t>
            </a:r>
            <a:r>
              <a:rPr lang="en-US" altLang="zh-CN" dirty="0" smtClean="0"/>
              <a:t>x = 20.5</a:t>
            </a:r>
            <a:r>
              <a:rPr lang="en-US" altLang="zh-CN" dirty="0" smtClean="0">
                <a:solidFill>
                  <a:srgbClr val="FF3399"/>
                </a:solidFill>
              </a:rPr>
              <a:t>F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 =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a;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初始化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float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q =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x;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初始化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p2 = p;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初始化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float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q2 = q;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初始化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endParaRPr lang="en-US" altLang="zh-CN" dirty="0">
              <a:solidFill>
                <a:srgbClr val="00B05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652120" y="2296036"/>
            <a:ext cx="2808312" cy="4296476"/>
            <a:chOff x="5760132" y="1556792"/>
            <a:chExt cx="2808312" cy="4296476"/>
          </a:xfrm>
        </p:grpSpPr>
        <p:sp>
          <p:nvSpPr>
            <p:cNvPr id="7" name="矩形 6"/>
            <p:cNvSpPr/>
            <p:nvPr/>
          </p:nvSpPr>
          <p:spPr>
            <a:xfrm>
              <a:off x="5760132" y="1556792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760132" y="1988840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760132" y="2415073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760132" y="2847121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760132" y="3272610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760132" y="3704658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760132" y="4130891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760132" y="4562939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760132" y="4989172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760132" y="5421220"/>
              <a:ext cx="2808312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281282" y="2300436"/>
            <a:ext cx="134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0xFA01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81282" y="2735949"/>
            <a:ext cx="134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0xFA02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81282" y="3150136"/>
            <a:ext cx="134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0xFA03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81282" y="3596993"/>
            <a:ext cx="134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0xFA04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81282" y="4020315"/>
            <a:ext cx="134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0xFA05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81282" y="4443986"/>
            <a:ext cx="134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0xFA06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81282" y="4886433"/>
            <a:ext cx="134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0xFA07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03865" y="5312151"/>
            <a:ext cx="134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0xFA08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03865" y="5724722"/>
            <a:ext cx="134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0xFA09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03865" y="6144241"/>
            <a:ext cx="134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0xFA0A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546320" y="2204864"/>
            <a:ext cx="36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546320" y="3921452"/>
            <a:ext cx="36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</a:t>
            </a:r>
            <a:endParaRPr lang="zh-CN" altLang="en-US" sz="2800" b="1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532440" y="5256982"/>
            <a:ext cx="70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p2</a:t>
            </a:r>
            <a:endParaRPr lang="zh-CN" altLang="en-US" sz="2800" b="1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79095" y="2671204"/>
            <a:ext cx="1646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lt1"/>
                </a:solidFill>
              </a:rPr>
              <a:t>00001010</a:t>
            </a:r>
            <a:endParaRPr lang="zh-CN" altLang="en-US" sz="2800" b="1" dirty="0">
              <a:solidFill>
                <a:schemeClr val="lt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79095" y="2228258"/>
            <a:ext cx="1646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lt1"/>
                </a:solidFill>
              </a:rPr>
              <a:t>00000000</a:t>
            </a:r>
            <a:endParaRPr lang="zh-CN" altLang="en-US" sz="2800" b="1" dirty="0">
              <a:solidFill>
                <a:schemeClr val="lt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33466" y="4380130"/>
            <a:ext cx="2282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lt1"/>
                </a:solidFill>
              </a:rPr>
              <a:t>00000001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(01)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2160" y="3956459"/>
            <a:ext cx="230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lt1"/>
                </a:solidFill>
              </a:rPr>
              <a:t>11111010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(FA)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79095" y="5686923"/>
            <a:ext cx="1646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lt1"/>
                </a:solidFill>
              </a:rPr>
              <a:t>00000001</a:t>
            </a:r>
            <a:endParaRPr lang="zh-CN" altLang="en-US" sz="2800" b="1" dirty="0">
              <a:solidFill>
                <a:schemeClr val="l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79095" y="5241568"/>
            <a:ext cx="1646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lt1"/>
                </a:solidFill>
              </a:rPr>
              <a:t>11111010</a:t>
            </a:r>
            <a:endParaRPr lang="zh-CN" altLang="en-US" sz="2800" b="1" dirty="0">
              <a:solidFill>
                <a:schemeClr val="lt1"/>
              </a:solidFill>
            </a:endParaRPr>
          </a:p>
        </p:txBody>
      </p:sp>
      <p:cxnSp>
        <p:nvCxnSpPr>
          <p:cNvPr id="36" name="直接箭头连接符 35"/>
          <p:cNvCxnSpPr>
            <a:stCxn id="28" idx="0"/>
            <a:endCxn id="27" idx="2"/>
          </p:cNvCxnSpPr>
          <p:nvPr/>
        </p:nvCxnSpPr>
        <p:spPr>
          <a:xfrm flipV="1">
            <a:off x="8729788" y="2728084"/>
            <a:ext cx="0" cy="1193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任意多边形 36"/>
          <p:cNvSpPr/>
          <p:nvPr/>
        </p:nvSpPr>
        <p:spPr>
          <a:xfrm>
            <a:off x="8806543" y="2704019"/>
            <a:ext cx="240076" cy="2623457"/>
          </a:xfrm>
          <a:custGeom>
            <a:avLst/>
            <a:gdLst>
              <a:gd name="connsiteX0" fmla="*/ 0 w 240076"/>
              <a:gd name="connsiteY0" fmla="*/ 2623457 h 2623457"/>
              <a:gd name="connsiteX1" fmla="*/ 239486 w 240076"/>
              <a:gd name="connsiteY1" fmla="*/ 1426029 h 2623457"/>
              <a:gd name="connsiteX2" fmla="*/ 54428 w 240076"/>
              <a:gd name="connsiteY2" fmla="*/ 0 h 262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076" h="2623457">
                <a:moveTo>
                  <a:pt x="0" y="2623457"/>
                </a:moveTo>
                <a:cubicBezTo>
                  <a:pt x="115207" y="2243364"/>
                  <a:pt x="230415" y="1863272"/>
                  <a:pt x="239486" y="1426029"/>
                </a:cubicBezTo>
                <a:cubicBezTo>
                  <a:pt x="248557" y="988786"/>
                  <a:pt x="151492" y="494393"/>
                  <a:pt x="54428" y="0"/>
                </a:cubicBezTo>
              </a:path>
            </a:pathLst>
          </a:cu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7210130" y="908720"/>
            <a:ext cx="1892559" cy="635715"/>
            <a:chOff x="6534472" y="5759475"/>
            <a:chExt cx="2286000" cy="752475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Ch07_01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01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 animBg="1"/>
    </p:bldLst>
  </p:timing>
</p:sld>
</file>

<file path=ppt/theme/theme1.xml><?xml version="1.0" encoding="utf-8"?>
<a:theme xmlns:a="http://schemas.openxmlformats.org/drawingml/2006/main" name="PresentationMod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B5E81477-45DF-4A35-832B-9D4EEF420904}" vid="{C1A612DF-C4CA-4900-8FD7-BA18C86CBE9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Presentation-Model2(En)</Template>
  <TotalTime>27272</TotalTime>
  <Words>7834</Words>
  <Application>Microsoft Office PowerPoint</Application>
  <PresentationFormat>全屏显示(4:3)</PresentationFormat>
  <Paragraphs>1067</Paragraphs>
  <Slides>65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2" baseType="lpstr">
      <vt:lpstr>宋体</vt:lpstr>
      <vt:lpstr>微软雅黑</vt:lpstr>
      <vt:lpstr>Arial</vt:lpstr>
      <vt:lpstr>Calibri</vt:lpstr>
      <vt:lpstr>Times New Roman</vt:lpstr>
      <vt:lpstr>Wingdings</vt:lpstr>
      <vt:lpstr>PresentationModel</vt:lpstr>
      <vt:lpstr>指     针</vt:lpstr>
      <vt:lpstr>本章内容</vt:lpstr>
      <vt:lpstr>1. 指针</vt:lpstr>
      <vt:lpstr>1. 指针</vt:lpstr>
      <vt:lpstr>1. 指针</vt:lpstr>
      <vt:lpstr>1. 指针</vt:lpstr>
      <vt:lpstr>1. 指针</vt:lpstr>
      <vt:lpstr>1. 指针</vt:lpstr>
      <vt:lpstr>1. 指针</vt:lpstr>
      <vt:lpstr>1. 指针</vt:lpstr>
      <vt:lpstr>1. 指针</vt:lpstr>
      <vt:lpstr>2. 指针的运算</vt:lpstr>
      <vt:lpstr>2. 指针的运算</vt:lpstr>
      <vt:lpstr>2. 指针的运算</vt:lpstr>
      <vt:lpstr>2. 指针的运算</vt:lpstr>
      <vt:lpstr>2. 指针的运算</vt:lpstr>
      <vt:lpstr>2. 指针的运算</vt:lpstr>
      <vt:lpstr>2. 指针的运算</vt:lpstr>
      <vt:lpstr>2. 指针的运算</vt:lpstr>
      <vt:lpstr>2. 指针的运算</vt:lpstr>
      <vt:lpstr>2. 指针的运算</vt:lpstr>
      <vt:lpstr>3. 指针与数组</vt:lpstr>
      <vt:lpstr>3. 指针与数组</vt:lpstr>
      <vt:lpstr>3. 指针与数组</vt:lpstr>
      <vt:lpstr>3. 指针与数组</vt:lpstr>
      <vt:lpstr>3. 指针与数组</vt:lpstr>
      <vt:lpstr>3. 指针与数组</vt:lpstr>
      <vt:lpstr>3. 指针与数组</vt:lpstr>
      <vt:lpstr>3. 指针与数组</vt:lpstr>
      <vt:lpstr>4. 堆内存分配</vt:lpstr>
      <vt:lpstr>4. 堆内存分配</vt:lpstr>
      <vt:lpstr>4. 堆内存分配</vt:lpstr>
      <vt:lpstr>4. 堆内存分配</vt:lpstr>
      <vt:lpstr>4. 堆内存分配</vt:lpstr>
      <vt:lpstr>4. 堆内存分配</vt:lpstr>
      <vt:lpstr>5. const 指针</vt:lpstr>
      <vt:lpstr>5. const 指针</vt:lpstr>
      <vt:lpstr>5. const 指针</vt:lpstr>
      <vt:lpstr>6. 指针与函数</vt:lpstr>
      <vt:lpstr>6. 指针与函数</vt:lpstr>
      <vt:lpstr>6. 指针与函数</vt:lpstr>
      <vt:lpstr>6. 指针与函数</vt:lpstr>
      <vt:lpstr>6. 指针与函数</vt:lpstr>
      <vt:lpstr>6. 指针与函数</vt:lpstr>
      <vt:lpstr>6. 指针与函数</vt:lpstr>
      <vt:lpstr>6. 指针与函数</vt:lpstr>
      <vt:lpstr>6. 指针与函数</vt:lpstr>
      <vt:lpstr>6. 指针与函数</vt:lpstr>
      <vt:lpstr>6. 指针与函数</vt:lpstr>
      <vt:lpstr>6. 指针与函数</vt:lpstr>
      <vt:lpstr>6. 指针与函数</vt:lpstr>
      <vt:lpstr>7. 指针与字符串</vt:lpstr>
      <vt:lpstr>7. 指针与字符串</vt:lpstr>
      <vt:lpstr>7. 指针与字符串</vt:lpstr>
      <vt:lpstr>7. 指针与字符串</vt:lpstr>
      <vt:lpstr>7. 指针与字符串</vt:lpstr>
      <vt:lpstr>7. 指针与字符串</vt:lpstr>
      <vt:lpstr>7. 指针与字符串</vt:lpstr>
      <vt:lpstr>7. 指针与字符串</vt:lpstr>
      <vt:lpstr>7. 指针与字符串</vt:lpstr>
      <vt:lpstr>8. 指向指针的指针</vt:lpstr>
      <vt:lpstr>8. 指向指针的指针</vt:lpstr>
      <vt:lpstr>8. 指向指针的指针</vt:lpstr>
      <vt:lpstr>8. 指向指针的指针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to Deep Learning</dc:title>
  <dc:creator>Allennessy</dc:creator>
  <cp:lastModifiedBy>Allennessy</cp:lastModifiedBy>
  <cp:revision>1338</cp:revision>
  <cp:lastPrinted>2015-01-14T13:07:52Z</cp:lastPrinted>
  <dcterms:created xsi:type="dcterms:W3CDTF">2014-02-27T13:03:11Z</dcterms:created>
  <dcterms:modified xsi:type="dcterms:W3CDTF">2018-09-26T05:51:32Z</dcterms:modified>
</cp:coreProperties>
</file>