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handoutMasterIdLst>
    <p:handoutMasterId r:id="rId64"/>
  </p:handoutMasterIdLst>
  <p:sldIdLst>
    <p:sldId id="256" r:id="rId2"/>
    <p:sldId id="257" r:id="rId3"/>
    <p:sldId id="258" r:id="rId4"/>
    <p:sldId id="259" r:id="rId5"/>
    <p:sldId id="260" r:id="rId6"/>
    <p:sldId id="261" r:id="rId7"/>
    <p:sldId id="262" r:id="rId8"/>
    <p:sldId id="263" r:id="rId9"/>
    <p:sldId id="318" r:id="rId10"/>
    <p:sldId id="264" r:id="rId11"/>
    <p:sldId id="265" r:id="rId12"/>
    <p:sldId id="266" r:id="rId13"/>
    <p:sldId id="267" r:id="rId14"/>
    <p:sldId id="268" r:id="rId15"/>
    <p:sldId id="269" r:id="rId16"/>
    <p:sldId id="270" r:id="rId17"/>
    <p:sldId id="272" r:id="rId18"/>
    <p:sldId id="271" r:id="rId19"/>
    <p:sldId id="273" r:id="rId20"/>
    <p:sldId id="274" r:id="rId21"/>
    <p:sldId id="275" r:id="rId22"/>
    <p:sldId id="276" r:id="rId23"/>
    <p:sldId id="278" r:id="rId24"/>
    <p:sldId id="279" r:id="rId25"/>
    <p:sldId id="280" r:id="rId26"/>
    <p:sldId id="281" r:id="rId27"/>
    <p:sldId id="282" r:id="rId28"/>
    <p:sldId id="283" r:id="rId29"/>
    <p:sldId id="284" r:id="rId30"/>
    <p:sldId id="285" r:id="rId31"/>
    <p:sldId id="287" r:id="rId32"/>
    <p:sldId id="286" r:id="rId33"/>
    <p:sldId id="289" r:id="rId34"/>
    <p:sldId id="288" r:id="rId35"/>
    <p:sldId id="290" r:id="rId36"/>
    <p:sldId id="291" r:id="rId37"/>
    <p:sldId id="292" r:id="rId38"/>
    <p:sldId id="293" r:id="rId39"/>
    <p:sldId id="297" r:id="rId40"/>
    <p:sldId id="295"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296" r:id="rId59"/>
    <p:sldId id="315" r:id="rId60"/>
    <p:sldId id="316" r:id="rId61"/>
    <p:sldId id="317" r:id="rId6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00"/>
    <a:srgbClr val="FF3399"/>
    <a:srgbClr val="00FF00"/>
    <a:srgbClr val="F79928"/>
    <a:srgbClr val="F799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28" autoAdjust="0"/>
    <p:restoredTop sz="95161" autoAdjust="0"/>
  </p:normalViewPr>
  <p:slideViewPr>
    <p:cSldViewPr>
      <p:cViewPr varScale="1">
        <p:scale>
          <a:sx n="111" d="100"/>
          <a:sy n="111" d="100"/>
        </p:scale>
        <p:origin x="1818" y="96"/>
      </p:cViewPr>
      <p:guideLst>
        <p:guide orient="horz" pos="2160"/>
        <p:guide pos="2880"/>
      </p:guideLst>
    </p:cSldViewPr>
  </p:slideViewPr>
  <p:notesTextViewPr>
    <p:cViewPr>
      <p:scale>
        <a:sx n="3" d="2"/>
        <a:sy n="3" d="2"/>
      </p:scale>
      <p:origin x="0" y="0"/>
    </p:cViewPr>
  </p:notesTextViewPr>
  <p:notesViewPr>
    <p:cSldViewPr>
      <p:cViewPr varScale="1">
        <p:scale>
          <a:sx n="67" d="100"/>
          <a:sy n="67" d="100"/>
        </p:scale>
        <p:origin x="3228" y="8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9F4FB98-12F8-42D0-BD22-3E79A7A5EBCD}" type="datetimeFigureOut">
              <a:rPr lang="zh-CN" altLang="en-US" smtClean="0"/>
              <a:t>2018/10/12</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32C75FF-108E-4E14-899A-0964B7DE7002}" type="slidenum">
              <a:rPr lang="zh-CN" altLang="en-US" smtClean="0"/>
              <a:t>‹#›</a:t>
            </a:fld>
            <a:endParaRPr lang="zh-CN" altLang="en-US"/>
          </a:p>
        </p:txBody>
      </p:sp>
    </p:spTree>
    <p:extLst>
      <p:ext uri="{BB962C8B-B14F-4D97-AF65-F5344CB8AC3E}">
        <p14:creationId xmlns:p14="http://schemas.microsoft.com/office/powerpoint/2010/main" val="31726295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1D2CAC-268A-4249-AD13-74DA1F5D8F4D}" type="datetimeFigureOut">
              <a:rPr lang="zh-CN" altLang="en-US" smtClean="0"/>
              <a:t>2018/10/12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284E63-3FB6-4D25-A608-C543CEFE0660}" type="slidenum">
              <a:rPr lang="zh-CN" altLang="en-US" smtClean="0"/>
              <a:t>‹#›</a:t>
            </a:fld>
            <a:endParaRPr lang="zh-CN" altLang="en-US"/>
          </a:p>
        </p:txBody>
      </p:sp>
    </p:spTree>
    <p:extLst>
      <p:ext uri="{BB962C8B-B14F-4D97-AF65-F5344CB8AC3E}">
        <p14:creationId xmlns:p14="http://schemas.microsoft.com/office/powerpoint/2010/main" val="12398824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标题幻灯片">
    <p:bg>
      <p:bgPr>
        <a:gradFill>
          <a:gsLst>
            <a:gs pos="53000">
              <a:schemeClr val="bg1"/>
            </a:gs>
            <a:gs pos="0">
              <a:srgbClr val="00B0F0">
                <a:alpha val="9000"/>
              </a:srgbClr>
            </a:gs>
            <a:gs pos="100000">
              <a:srgbClr val="00B0F0">
                <a:alpha val="11000"/>
              </a:srgbClr>
            </a:gs>
          </a:gsLst>
          <a:lin ang="5400000" scaled="0"/>
        </a:gradFill>
        <a:effectLst/>
      </p:bgPr>
    </p:bg>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812041"/>
            <a:ext cx="9144000" cy="2633183"/>
          </a:xfrm>
          <a:prstGeom prst="rect">
            <a:avLst/>
          </a:prstGeom>
        </p:spPr>
      </p:pic>
      <p:sp>
        <p:nvSpPr>
          <p:cNvPr id="2" name="标题 1"/>
          <p:cNvSpPr>
            <a:spLocks noGrp="1"/>
          </p:cNvSpPr>
          <p:nvPr>
            <p:ph type="ctrTitle" hasCustomPrompt="1"/>
          </p:nvPr>
        </p:nvSpPr>
        <p:spPr>
          <a:xfrm>
            <a:off x="1624136" y="3244089"/>
            <a:ext cx="5828184" cy="1470025"/>
          </a:xfrm>
        </p:spPr>
        <p:txBody>
          <a:bodyPr>
            <a:normAutofit/>
          </a:bodyPr>
          <a:lstStyle>
            <a:lvl1pPr marL="0" algn="ctr" defTabSz="914400" rtl="0" eaLnBrk="1" latinLnBrk="0" hangingPunct="1">
              <a:defRPr lang="zh-CN" altLang="en-US" sz="6000" b="1" kern="1200" baseline="0" dirty="0">
                <a:solidFill>
                  <a:srgbClr val="FFFF00"/>
                </a:solidFill>
                <a:latin typeface="Arial" panose="020B0604020202020204" pitchFamily="34" charset="0"/>
                <a:ea typeface="微软雅黑" pitchFamily="34" charset="-122"/>
                <a:cs typeface="Arial" panose="020B0604020202020204" pitchFamily="34" charset="0"/>
              </a:defRPr>
            </a:lvl1pPr>
          </a:lstStyle>
          <a:p>
            <a:r>
              <a:rPr lang="en-US" altLang="zh-CN" dirty="0" smtClean="0"/>
              <a:t>Chapter Tittle</a:t>
            </a:r>
            <a:endParaRPr lang="zh-CN" altLang="en-US" dirty="0"/>
          </a:p>
        </p:txBody>
      </p:sp>
      <p:sp>
        <p:nvSpPr>
          <p:cNvPr id="3" name="副标题 2"/>
          <p:cNvSpPr>
            <a:spLocks noGrp="1"/>
          </p:cNvSpPr>
          <p:nvPr>
            <p:ph type="subTitle" idx="1" hasCustomPrompt="1"/>
          </p:nvPr>
        </p:nvSpPr>
        <p:spPr>
          <a:xfrm>
            <a:off x="5436096" y="4828265"/>
            <a:ext cx="3528392" cy="504056"/>
          </a:xfrm>
        </p:spPr>
        <p:txBody>
          <a:bodyPr>
            <a:normAutofit/>
          </a:bodyPr>
          <a:lstStyle>
            <a:lvl1pPr marL="0" indent="0" algn="ctr">
              <a:buNone/>
              <a:defRPr lang="zh-CN" altLang="en-US" sz="4000" b="1" kern="1200" baseline="0" dirty="0">
                <a:solidFill>
                  <a:schemeClr val="bg1"/>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z="200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Teacher Name</a:t>
            </a:r>
            <a:endParaRPr lang="zh-CN" altLang="en-US" sz="20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0" name="TextBox 9"/>
          <p:cNvSpPr txBox="1"/>
          <p:nvPr userDrawn="1"/>
        </p:nvSpPr>
        <p:spPr>
          <a:xfrm>
            <a:off x="323528" y="1772816"/>
            <a:ext cx="6336704" cy="623248"/>
          </a:xfrm>
          <a:prstGeom prst="rect">
            <a:avLst/>
          </a:prstGeom>
          <a:noFill/>
        </p:spPr>
        <p:txBody>
          <a:bodyPr wrap="square" lIns="68580" tIns="34290" rIns="68580" bIns="34290" rtlCol="0">
            <a:spAutoFit/>
          </a:bodyPr>
          <a:lstStyle/>
          <a:p>
            <a:r>
              <a:rPr lang="en-US" altLang="zh-CN" sz="3600" b="1" kern="1200" dirty="0" smtClean="0">
                <a:solidFill>
                  <a:srgbClr val="0070C0"/>
                </a:solidFill>
                <a:latin typeface="Arial" panose="020B0604020202020204" pitchFamily="34" charset="0"/>
                <a:ea typeface="微软雅黑" pitchFamily="34" charset="-122"/>
                <a:cs typeface="Arial" panose="020B0604020202020204" pitchFamily="34" charset="0"/>
              </a:rPr>
              <a:t>《C++</a:t>
            </a:r>
            <a:r>
              <a:rPr lang="zh-CN" altLang="en-US" sz="3600" b="1" kern="1200" dirty="0" smtClean="0">
                <a:solidFill>
                  <a:srgbClr val="0070C0"/>
                </a:solidFill>
                <a:latin typeface="Arial" panose="020B0604020202020204" pitchFamily="34" charset="0"/>
                <a:ea typeface="微软雅黑" pitchFamily="34" charset="-122"/>
                <a:cs typeface="Arial" panose="020B0604020202020204" pitchFamily="34" charset="0"/>
              </a:rPr>
              <a:t>程序设计</a:t>
            </a:r>
            <a:r>
              <a:rPr lang="en-US" altLang="zh-CN" sz="3600" b="1" kern="1200" dirty="0" smtClean="0">
                <a:solidFill>
                  <a:srgbClr val="0070C0"/>
                </a:solidFill>
                <a:latin typeface="Arial" panose="020B0604020202020204" pitchFamily="34" charset="0"/>
                <a:ea typeface="微软雅黑" pitchFamily="34" charset="-122"/>
                <a:cs typeface="Arial" panose="020B0604020202020204" pitchFamily="34" charset="0"/>
              </a:rPr>
              <a:t>》</a:t>
            </a:r>
            <a:endParaRPr lang="zh-CN" altLang="en-US" sz="3600" b="1" kern="1200" dirty="0">
              <a:solidFill>
                <a:srgbClr val="0070C0"/>
              </a:solidFill>
              <a:latin typeface="Arial" panose="020B0604020202020204" pitchFamily="34" charset="0"/>
              <a:ea typeface="微软雅黑" pitchFamily="34" charset="-122"/>
              <a:cs typeface="Arial" panose="020B0604020202020204" pitchFamily="34" charset="0"/>
            </a:endParaRPr>
          </a:p>
        </p:txBody>
      </p:sp>
      <p:sp>
        <p:nvSpPr>
          <p:cNvPr id="4" name="矩形 3"/>
          <p:cNvSpPr/>
          <p:nvPr userDrawn="1"/>
        </p:nvSpPr>
        <p:spPr>
          <a:xfrm>
            <a:off x="0" y="6669360"/>
            <a:ext cx="9144000" cy="21602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a:off x="0" y="3573"/>
            <a:ext cx="9144000" cy="21602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userDrawn="1"/>
        </p:nvSpPr>
        <p:spPr>
          <a:xfrm>
            <a:off x="0" y="1412776"/>
            <a:ext cx="9144000" cy="5400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userDrawn="1"/>
        </p:nvSpPr>
        <p:spPr>
          <a:xfrm>
            <a:off x="7308304" y="6556456"/>
            <a:ext cx="1835696" cy="112903"/>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85423" y="402753"/>
            <a:ext cx="2592470" cy="581071"/>
          </a:xfrm>
          <a:prstGeom prst="rect">
            <a:avLst/>
          </a:prstGeom>
        </p:spPr>
      </p:pic>
      <p:pic>
        <p:nvPicPr>
          <p:cNvPr id="8" name="图片 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7504" y="320836"/>
            <a:ext cx="943897" cy="947054"/>
          </a:xfrm>
          <a:prstGeom prst="rect">
            <a:avLst/>
          </a:prstGeom>
        </p:spPr>
      </p:pic>
      <p:sp>
        <p:nvSpPr>
          <p:cNvPr id="17" name="文本框 16"/>
          <p:cNvSpPr txBox="1"/>
          <p:nvPr userDrawn="1"/>
        </p:nvSpPr>
        <p:spPr>
          <a:xfrm>
            <a:off x="1043608" y="960983"/>
            <a:ext cx="2952328" cy="307777"/>
          </a:xfrm>
          <a:prstGeom prst="rect">
            <a:avLst/>
          </a:prstGeom>
          <a:noFill/>
        </p:spPr>
        <p:txBody>
          <a:bodyPr wrap="square" rtlCol="0">
            <a:spAutoFit/>
          </a:bodyPr>
          <a:lstStyle/>
          <a:p>
            <a:r>
              <a:rPr lang="en-US" altLang="zh-CN" sz="1400" b="1" dirty="0" smtClean="0"/>
              <a:t>HUAIYIN</a:t>
            </a:r>
            <a:r>
              <a:rPr lang="en-US" altLang="zh-CN" sz="1400" b="1" baseline="0" dirty="0" smtClean="0"/>
              <a:t> INSTITUTE OF TECHNOLOGY</a:t>
            </a:r>
            <a:endParaRPr lang="zh-CN" altLang="en-US" sz="1400" b="1" dirty="0"/>
          </a:p>
        </p:txBody>
      </p:sp>
    </p:spTree>
    <p:extLst>
      <p:ext uri="{BB962C8B-B14F-4D97-AF65-F5344CB8AC3E}">
        <p14:creationId xmlns:p14="http://schemas.microsoft.com/office/powerpoint/2010/main" val="2453908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14" name="图片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850104"/>
          </a:xfrm>
          <a:prstGeom prst="rect">
            <a:avLst/>
          </a:prstGeom>
        </p:spPr>
      </p:pic>
      <p:sp>
        <p:nvSpPr>
          <p:cNvPr id="3" name="内容占位符 2"/>
          <p:cNvSpPr>
            <a:spLocks noGrp="1"/>
          </p:cNvSpPr>
          <p:nvPr>
            <p:ph idx="1" hasCustomPrompt="1"/>
          </p:nvPr>
        </p:nvSpPr>
        <p:spPr>
          <a:xfrm>
            <a:off x="323528" y="1038743"/>
            <a:ext cx="8496944" cy="5473207"/>
          </a:xfrm>
        </p:spPr>
        <p:txBody>
          <a:bodyPr>
            <a:normAutofit/>
          </a:bodyPr>
          <a:lstStyle>
            <a:lvl1pPr marL="0" indent="0" algn="just">
              <a:lnSpc>
                <a:spcPct val="120000"/>
              </a:lnSpc>
              <a:buFontTx/>
              <a:buNone/>
              <a:defRPr sz="2400" baseline="0">
                <a:latin typeface="Arial" panose="020B0604020202020204" pitchFamily="34" charset="0"/>
                <a:ea typeface="微软雅黑" pitchFamily="34" charset="-122"/>
                <a:cs typeface="Arial" panose="020B0604020202020204" pitchFamily="34" charset="0"/>
              </a:defRPr>
            </a:lvl1pPr>
            <a:lvl2pPr marL="457200" indent="0" algn="just">
              <a:buFontTx/>
              <a:buNone/>
              <a:defRPr sz="2400">
                <a:latin typeface="Times New Roman" pitchFamily="18" charset="0"/>
                <a:ea typeface="微软雅黑" pitchFamily="34" charset="-122"/>
                <a:cs typeface="Times New Roman" pitchFamily="18" charset="0"/>
              </a:defRPr>
            </a:lvl2pPr>
            <a:lvl3pPr marL="914400" indent="0" algn="just">
              <a:buFontTx/>
              <a:buNone/>
              <a:defRPr sz="2400">
                <a:latin typeface="Times New Roman" pitchFamily="18" charset="0"/>
                <a:ea typeface="微软雅黑" pitchFamily="34" charset="-122"/>
                <a:cs typeface="Times New Roman" pitchFamily="18" charset="0"/>
              </a:defRPr>
            </a:lvl3pPr>
            <a:lvl4pPr marL="1371600" indent="0" algn="just">
              <a:buFontTx/>
              <a:buNone/>
              <a:defRPr sz="2400">
                <a:latin typeface="Times New Roman" pitchFamily="18" charset="0"/>
                <a:ea typeface="微软雅黑" pitchFamily="34" charset="-122"/>
                <a:cs typeface="Times New Roman" pitchFamily="18" charset="0"/>
              </a:defRPr>
            </a:lvl4pPr>
            <a:lvl5pPr marL="1828800" indent="0" algn="just">
              <a:buFontTx/>
              <a:buNone/>
              <a:defRPr sz="2400">
                <a:latin typeface="Times New Roman" pitchFamily="18" charset="0"/>
                <a:ea typeface="微软雅黑" pitchFamily="34" charset="-122"/>
                <a:cs typeface="Times New Roman" pitchFamily="18" charset="0"/>
              </a:defRPr>
            </a:lvl5pPr>
          </a:lstStyle>
          <a:p>
            <a:pPr lvl="0"/>
            <a:r>
              <a:rPr lang="en-US" altLang="zh-CN" dirty="0" smtClean="0"/>
              <a:t>Insert Contents</a:t>
            </a:r>
            <a:endParaRPr lang="zh-CN" altLang="en-US" dirty="0"/>
          </a:p>
        </p:txBody>
      </p:sp>
      <p:sp>
        <p:nvSpPr>
          <p:cNvPr id="8" name="矩形 7"/>
          <p:cNvSpPr/>
          <p:nvPr userDrawn="1"/>
        </p:nvSpPr>
        <p:spPr>
          <a:xfrm>
            <a:off x="0" y="850105"/>
            <a:ext cx="9144000" cy="54006"/>
          </a:xfrm>
          <a:prstGeom prst="rect">
            <a:avLst/>
          </a:prstGeom>
          <a:solidFill>
            <a:srgbClr val="F799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p:cNvSpPr/>
          <p:nvPr userDrawn="1"/>
        </p:nvSpPr>
        <p:spPr>
          <a:xfrm>
            <a:off x="737828" y="188640"/>
            <a:ext cx="6426460" cy="603067"/>
          </a:xfrm>
          <a:prstGeom prst="parallelogram">
            <a:avLst/>
          </a:prstGeom>
          <a:solidFill>
            <a:schemeClr val="bg1">
              <a:alpha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defTabSz="914400" rtl="0" eaLnBrk="1" latinLnBrk="0" hangingPunct="1">
              <a:spcBef>
                <a:spcPct val="0"/>
              </a:spcBef>
              <a:buNone/>
            </a:pPr>
            <a:endParaRPr lang="zh-CN" altLang="en-US" sz="2600" b="1" kern="1200" cap="none" spc="0" dirty="0">
              <a:ln>
                <a:noFill/>
              </a:ln>
              <a:solidFill>
                <a:srgbClr val="F7990A"/>
              </a:solidFill>
              <a:effectLst/>
              <a:latin typeface="Arial" panose="020B0604020202020204" pitchFamily="34" charset="0"/>
              <a:ea typeface="微软雅黑" pitchFamily="34" charset="-122"/>
              <a:cs typeface="Arial" panose="020B0604020202020204" pitchFamily="34" charset="0"/>
            </a:endParaRPr>
          </a:p>
        </p:txBody>
      </p:sp>
      <p:sp>
        <p:nvSpPr>
          <p:cNvPr id="12" name="标题 1"/>
          <p:cNvSpPr>
            <a:spLocks noGrp="1"/>
          </p:cNvSpPr>
          <p:nvPr>
            <p:ph type="title" hasCustomPrompt="1"/>
          </p:nvPr>
        </p:nvSpPr>
        <p:spPr>
          <a:xfrm>
            <a:off x="889248" y="242646"/>
            <a:ext cx="6275040" cy="504056"/>
          </a:xfrm>
        </p:spPr>
        <p:txBody>
          <a:bodyPr>
            <a:noAutofit/>
          </a:bodyPr>
          <a:lstStyle>
            <a:lvl1pPr marL="0" marR="0" indent="0" algn="l" defTabSz="914400" rtl="0" eaLnBrk="1" fontAlgn="auto" latinLnBrk="0" hangingPunct="1">
              <a:lnSpc>
                <a:spcPct val="100000"/>
              </a:lnSpc>
              <a:spcBef>
                <a:spcPts val="0"/>
              </a:spcBef>
              <a:spcAft>
                <a:spcPts val="0"/>
              </a:spcAft>
              <a:buClrTx/>
              <a:buSzTx/>
              <a:buFontTx/>
              <a:buNone/>
              <a:tabLst/>
              <a:defRPr lang="zh-CN" altLang="en-US" sz="2800" b="1" kern="1200" cap="none" spc="0" baseline="0" dirty="0">
                <a:ln>
                  <a:noFill/>
                </a:ln>
                <a:solidFill>
                  <a:srgbClr val="FF0000"/>
                </a:solidFill>
                <a:effectLst/>
                <a:latin typeface="Arial" panose="020B0604020202020204" pitchFamily="34" charset="0"/>
                <a:ea typeface="微软雅黑" pitchFamily="34" charset="-122"/>
                <a:cs typeface="Arial" panose="020B0604020202020204" pitchFamily="34" charset="0"/>
              </a:defRPr>
            </a:lvl1pPr>
          </a:lstStyle>
          <a:p>
            <a:r>
              <a:rPr lang="en-US" altLang="zh-CN" dirty="0" smtClean="0"/>
              <a:t>Click Here to Edit Template</a:t>
            </a:r>
            <a:endParaRPr lang="zh-CN" altLang="en-US" dirty="0"/>
          </a:p>
        </p:txBody>
      </p:sp>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5496" y="116632"/>
            <a:ext cx="695252" cy="697577"/>
          </a:xfrm>
          <a:prstGeom prst="rect">
            <a:avLst/>
          </a:prstGeom>
        </p:spPr>
      </p:pic>
      <p:sp>
        <p:nvSpPr>
          <p:cNvPr id="15" name="矩形 14"/>
          <p:cNvSpPr/>
          <p:nvPr userDrawn="1"/>
        </p:nvSpPr>
        <p:spPr>
          <a:xfrm>
            <a:off x="0" y="6669360"/>
            <a:ext cx="9144000" cy="21602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内容占位符 2"/>
          <p:cNvSpPr>
            <a:spLocks noGrp="1"/>
          </p:cNvSpPr>
          <p:nvPr>
            <p:ph sz="half" idx="1" hasCustomPrompt="1"/>
          </p:nvPr>
        </p:nvSpPr>
        <p:spPr>
          <a:xfrm>
            <a:off x="323528" y="1061521"/>
            <a:ext cx="4172272" cy="5450429"/>
          </a:xfrm>
        </p:spPr>
        <p:txBody>
          <a:bodyPr>
            <a:normAutofit/>
          </a:bodyPr>
          <a:lstStyle>
            <a:lvl1pPr marL="0" indent="0" algn="just">
              <a:lnSpc>
                <a:spcPct val="120000"/>
              </a:lnSpc>
              <a:buNone/>
              <a:defRPr sz="2400">
                <a:latin typeface="Arial" panose="020B0604020202020204" pitchFamily="34" charset="0"/>
                <a:ea typeface="微软雅黑" pitchFamily="34" charset="-122"/>
                <a:cs typeface="Arial" panose="020B0604020202020204" pitchFamily="34" charset="0"/>
              </a:defRPr>
            </a:lvl1pPr>
            <a:lvl2pPr marL="457200" indent="0" algn="just">
              <a:buNone/>
              <a:defRPr sz="2400">
                <a:latin typeface="微软雅黑" pitchFamily="34" charset="-122"/>
                <a:ea typeface="微软雅黑" pitchFamily="34" charset="-122"/>
              </a:defRPr>
            </a:lvl2pPr>
            <a:lvl3pPr marL="914400" indent="0" algn="just">
              <a:buNone/>
              <a:defRPr sz="2400">
                <a:latin typeface="微软雅黑" pitchFamily="34" charset="-122"/>
                <a:ea typeface="微软雅黑" pitchFamily="34" charset="-122"/>
              </a:defRPr>
            </a:lvl3pPr>
            <a:lvl4pPr marL="1371600" indent="0" algn="just">
              <a:buNone/>
              <a:defRPr sz="2400">
                <a:latin typeface="微软雅黑" pitchFamily="34" charset="-122"/>
                <a:ea typeface="微软雅黑" pitchFamily="34" charset="-122"/>
              </a:defRPr>
            </a:lvl4pPr>
            <a:lvl5pPr marL="1828800" indent="0" algn="just">
              <a:buNone/>
              <a:defRPr sz="2400">
                <a:latin typeface="微软雅黑" pitchFamily="34" charset="-122"/>
                <a:ea typeface="微软雅黑" pitchFamily="34" charset="-122"/>
              </a:defRPr>
            </a:lvl5pPr>
            <a:lvl6pPr>
              <a:defRPr sz="1800"/>
            </a:lvl6pPr>
            <a:lvl7pPr>
              <a:defRPr sz="1800"/>
            </a:lvl7pPr>
            <a:lvl8pPr>
              <a:defRPr sz="1800"/>
            </a:lvl8pPr>
            <a:lvl9pPr>
              <a:defRPr sz="1800"/>
            </a:lvl9pPr>
          </a:lstStyle>
          <a:p>
            <a:pPr lvl="0"/>
            <a:r>
              <a:rPr lang="en-US" altLang="zh-CN" dirty="0" smtClean="0"/>
              <a:t>Insert Contents</a:t>
            </a:r>
            <a:endParaRPr lang="zh-CN" altLang="en-US" dirty="0"/>
          </a:p>
        </p:txBody>
      </p:sp>
      <p:sp>
        <p:nvSpPr>
          <p:cNvPr id="4" name="内容占位符 3"/>
          <p:cNvSpPr>
            <a:spLocks noGrp="1"/>
          </p:cNvSpPr>
          <p:nvPr>
            <p:ph sz="half" idx="2" hasCustomPrompt="1"/>
          </p:nvPr>
        </p:nvSpPr>
        <p:spPr>
          <a:xfrm>
            <a:off x="4648200" y="1061521"/>
            <a:ext cx="4172272" cy="5450429"/>
          </a:xfrm>
        </p:spPr>
        <p:txBody>
          <a:bodyPr>
            <a:normAutofit/>
          </a:bodyPr>
          <a:lstStyle>
            <a:lvl1pPr marL="0" indent="0" algn="just">
              <a:lnSpc>
                <a:spcPct val="120000"/>
              </a:lnSpc>
              <a:buNone/>
              <a:defRPr lang="zh-CN" altLang="en-US" sz="2400" kern="1200" dirty="0">
                <a:solidFill>
                  <a:schemeClr val="tx1"/>
                </a:solidFill>
                <a:latin typeface="Arial" panose="020B0604020202020204" pitchFamily="34" charset="0"/>
                <a:ea typeface="微软雅黑" pitchFamily="34" charset="-122"/>
                <a:cs typeface="Arial" panose="020B0604020202020204" pitchFamily="34" charset="0"/>
              </a:defRPr>
            </a:lvl1pPr>
            <a:lvl2pPr marL="457200" indent="0" algn="just">
              <a:buNone/>
              <a:defRPr sz="2400">
                <a:latin typeface="微软雅黑" pitchFamily="34" charset="-122"/>
                <a:ea typeface="微软雅黑" pitchFamily="34" charset="-122"/>
              </a:defRPr>
            </a:lvl2pPr>
            <a:lvl3pPr marL="914400" indent="0" algn="just">
              <a:buNone/>
              <a:defRPr sz="2400">
                <a:latin typeface="微软雅黑" pitchFamily="34" charset="-122"/>
                <a:ea typeface="微软雅黑" pitchFamily="34" charset="-122"/>
              </a:defRPr>
            </a:lvl3pPr>
            <a:lvl4pPr marL="1371600" indent="0" algn="just">
              <a:buNone/>
              <a:defRPr sz="2400">
                <a:latin typeface="微软雅黑" pitchFamily="34" charset="-122"/>
                <a:ea typeface="微软雅黑" pitchFamily="34" charset="-122"/>
              </a:defRPr>
            </a:lvl4pPr>
            <a:lvl5pPr marL="1828800" indent="0" algn="just">
              <a:buNone/>
              <a:defRPr sz="2400">
                <a:latin typeface="微软雅黑" pitchFamily="34" charset="-122"/>
                <a:ea typeface="微软雅黑" pitchFamily="34" charset="-122"/>
              </a:defRPr>
            </a:lvl5pPr>
            <a:lvl6pPr>
              <a:defRPr sz="1800"/>
            </a:lvl6pPr>
            <a:lvl7pPr>
              <a:defRPr sz="1800"/>
            </a:lvl7pPr>
            <a:lvl8pPr>
              <a:defRPr sz="1800"/>
            </a:lvl8pPr>
            <a:lvl9pPr>
              <a:defRPr sz="1800"/>
            </a:lvl9pPr>
          </a:lstStyle>
          <a:p>
            <a:pPr marL="0" lvl="0" indent="0" algn="just" defTabSz="914400" rtl="0" eaLnBrk="1" latinLnBrk="0" hangingPunct="1">
              <a:spcBef>
                <a:spcPct val="20000"/>
              </a:spcBef>
              <a:buFont typeface="Arial" pitchFamily="34" charset="0"/>
              <a:buNone/>
            </a:pPr>
            <a:r>
              <a:rPr lang="en-US" altLang="zh-CN" dirty="0" smtClean="0"/>
              <a:t>Insert Contents</a:t>
            </a:r>
            <a:endParaRPr lang="zh-CN" altLang="en-US" dirty="0"/>
          </a:p>
        </p:txBody>
      </p:sp>
      <p:pic>
        <p:nvPicPr>
          <p:cNvPr id="15" name="图片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850104"/>
          </a:xfrm>
          <a:prstGeom prst="rect">
            <a:avLst/>
          </a:prstGeom>
        </p:spPr>
      </p:pic>
      <p:sp>
        <p:nvSpPr>
          <p:cNvPr id="16" name="矩形 15"/>
          <p:cNvSpPr/>
          <p:nvPr userDrawn="1"/>
        </p:nvSpPr>
        <p:spPr>
          <a:xfrm>
            <a:off x="0" y="850105"/>
            <a:ext cx="9144000" cy="54006"/>
          </a:xfrm>
          <a:prstGeom prst="rect">
            <a:avLst/>
          </a:prstGeom>
          <a:solidFill>
            <a:srgbClr val="F799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p:cNvSpPr/>
          <p:nvPr userDrawn="1"/>
        </p:nvSpPr>
        <p:spPr>
          <a:xfrm>
            <a:off x="737828" y="188640"/>
            <a:ext cx="6426460" cy="603067"/>
          </a:xfrm>
          <a:prstGeom prst="parallelogram">
            <a:avLst/>
          </a:prstGeom>
          <a:solidFill>
            <a:schemeClr val="bg1">
              <a:alpha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defTabSz="914400" rtl="0" eaLnBrk="1" latinLnBrk="0" hangingPunct="1">
              <a:spcBef>
                <a:spcPct val="0"/>
              </a:spcBef>
              <a:buNone/>
            </a:pPr>
            <a:endParaRPr lang="zh-CN" altLang="en-US" sz="2600" b="1" kern="1200" cap="none" spc="0" dirty="0">
              <a:ln>
                <a:noFill/>
              </a:ln>
              <a:solidFill>
                <a:srgbClr val="F7990A"/>
              </a:solidFill>
              <a:effectLst/>
              <a:latin typeface="Arial" panose="020B0604020202020204" pitchFamily="34" charset="0"/>
              <a:ea typeface="微软雅黑" pitchFamily="34" charset="-122"/>
              <a:cs typeface="Arial" panose="020B0604020202020204" pitchFamily="34" charset="0"/>
            </a:endParaRPr>
          </a:p>
        </p:txBody>
      </p:sp>
      <p:sp>
        <p:nvSpPr>
          <p:cNvPr id="18" name="标题 1"/>
          <p:cNvSpPr>
            <a:spLocks noGrp="1"/>
          </p:cNvSpPr>
          <p:nvPr>
            <p:ph type="title" hasCustomPrompt="1"/>
          </p:nvPr>
        </p:nvSpPr>
        <p:spPr>
          <a:xfrm>
            <a:off x="889248" y="242646"/>
            <a:ext cx="6275040" cy="504056"/>
          </a:xfrm>
        </p:spPr>
        <p:txBody>
          <a:bodyPr>
            <a:noAutofit/>
          </a:bodyPr>
          <a:lstStyle>
            <a:lvl1pPr marL="0" marR="0" indent="0" algn="l" defTabSz="914400" rtl="0" eaLnBrk="1" fontAlgn="auto" latinLnBrk="0" hangingPunct="1">
              <a:lnSpc>
                <a:spcPct val="100000"/>
              </a:lnSpc>
              <a:spcBef>
                <a:spcPts val="0"/>
              </a:spcBef>
              <a:spcAft>
                <a:spcPts val="0"/>
              </a:spcAft>
              <a:buClrTx/>
              <a:buSzTx/>
              <a:buFontTx/>
              <a:buNone/>
              <a:tabLst/>
              <a:defRPr lang="zh-CN" altLang="en-US" sz="2800" b="1" kern="1200" cap="none" spc="0" dirty="0">
                <a:ln>
                  <a:noFill/>
                </a:ln>
                <a:solidFill>
                  <a:srgbClr val="FF0000"/>
                </a:solidFill>
                <a:effectLst/>
                <a:latin typeface="Arial" panose="020B0604020202020204" pitchFamily="34" charset="0"/>
                <a:ea typeface="微软雅黑" pitchFamily="34" charset="-122"/>
                <a:cs typeface="Arial" panose="020B0604020202020204" pitchFamily="34" charset="0"/>
              </a:defRPr>
            </a:lvl1pPr>
          </a:lstStyle>
          <a:p>
            <a:r>
              <a:rPr lang="en-US" altLang="zh-CN" dirty="0" smtClean="0"/>
              <a:t>Click Here to Edit Template</a:t>
            </a:r>
            <a:endParaRPr lang="zh-CN" altLang="en-US" dirty="0"/>
          </a:p>
        </p:txBody>
      </p:sp>
      <p:pic>
        <p:nvPicPr>
          <p:cNvPr id="19" name="图片 1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5496" y="116632"/>
            <a:ext cx="695252" cy="697577"/>
          </a:xfrm>
          <a:prstGeom prst="rect">
            <a:avLst/>
          </a:prstGeom>
        </p:spPr>
      </p:pic>
      <p:sp>
        <p:nvSpPr>
          <p:cNvPr id="20" name="矩形 19"/>
          <p:cNvSpPr/>
          <p:nvPr userDrawn="1"/>
        </p:nvSpPr>
        <p:spPr>
          <a:xfrm>
            <a:off x="0" y="6669360"/>
            <a:ext cx="9144000" cy="21602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hasCustomPrompt="1"/>
          </p:nvPr>
        </p:nvSpPr>
        <p:spPr>
          <a:xfrm>
            <a:off x="251520" y="1061046"/>
            <a:ext cx="4245868" cy="580673"/>
          </a:xfrm>
        </p:spPr>
        <p:txBody>
          <a:bodyPr anchor="b">
            <a:normAutofit/>
          </a:bodyPr>
          <a:lstStyle>
            <a:lvl1pPr marL="0" indent="0">
              <a:buNone/>
              <a:defRPr lang="zh-CN" altLang="en-US" sz="2400" b="1" kern="1200" dirty="0">
                <a:solidFill>
                  <a:schemeClr val="tx1"/>
                </a:solidFill>
                <a:latin typeface="Arial" panose="020B0604020202020204" pitchFamily="34" charset="0"/>
                <a:ea typeface="微软雅黑" pitchFamily="34" charset="-122"/>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ltLang="zh-CN" dirty="0" err="1" smtClean="0"/>
              <a:t>Subtittle</a:t>
            </a:r>
            <a:endParaRPr lang="zh-CN" altLang="en-US" dirty="0"/>
          </a:p>
        </p:txBody>
      </p:sp>
      <p:sp>
        <p:nvSpPr>
          <p:cNvPr id="4" name="内容占位符 3"/>
          <p:cNvSpPr>
            <a:spLocks noGrp="1"/>
          </p:cNvSpPr>
          <p:nvPr>
            <p:ph sz="half" idx="2" hasCustomPrompt="1"/>
          </p:nvPr>
        </p:nvSpPr>
        <p:spPr>
          <a:xfrm>
            <a:off x="251520" y="1692499"/>
            <a:ext cx="4245868" cy="4760838"/>
          </a:xfrm>
        </p:spPr>
        <p:txBody>
          <a:bodyPr>
            <a:normAutofit/>
          </a:bodyPr>
          <a:lstStyle>
            <a:lvl1pPr marL="0" indent="0" algn="just">
              <a:lnSpc>
                <a:spcPct val="120000"/>
              </a:lnSpc>
              <a:buNone/>
              <a:defRPr sz="2400">
                <a:latin typeface="Arial" panose="020B0604020202020204" pitchFamily="34" charset="0"/>
                <a:ea typeface="微软雅黑" pitchFamily="34" charset="-122"/>
                <a:cs typeface="Arial" panose="020B0604020202020204" pitchFamily="34" charset="0"/>
              </a:defRPr>
            </a:lvl1pPr>
            <a:lvl2pPr marL="457200" indent="0" algn="just">
              <a:buNone/>
              <a:defRPr sz="2400">
                <a:latin typeface="微软雅黑" pitchFamily="34" charset="-122"/>
                <a:ea typeface="微软雅黑" pitchFamily="34" charset="-122"/>
              </a:defRPr>
            </a:lvl2pPr>
            <a:lvl3pPr marL="914400" indent="0" algn="just">
              <a:buNone/>
              <a:defRPr sz="2400">
                <a:latin typeface="微软雅黑" pitchFamily="34" charset="-122"/>
                <a:ea typeface="微软雅黑" pitchFamily="34" charset="-122"/>
              </a:defRPr>
            </a:lvl3pPr>
            <a:lvl4pPr marL="1371600" indent="0" algn="just">
              <a:buNone/>
              <a:defRPr sz="2400">
                <a:latin typeface="微软雅黑" pitchFamily="34" charset="-122"/>
                <a:ea typeface="微软雅黑" pitchFamily="34" charset="-122"/>
              </a:defRPr>
            </a:lvl4pPr>
            <a:lvl5pPr marL="1828800" indent="0" algn="just">
              <a:buNone/>
              <a:defRPr sz="2400">
                <a:latin typeface="微软雅黑" pitchFamily="34" charset="-122"/>
                <a:ea typeface="微软雅黑" pitchFamily="34" charset="-122"/>
              </a:defRPr>
            </a:lvl5pPr>
            <a:lvl6pPr>
              <a:defRPr sz="1600"/>
            </a:lvl6pPr>
            <a:lvl7pPr>
              <a:defRPr sz="1600"/>
            </a:lvl7pPr>
            <a:lvl8pPr>
              <a:defRPr sz="1600"/>
            </a:lvl8pPr>
            <a:lvl9pPr>
              <a:defRPr sz="1600"/>
            </a:lvl9pPr>
          </a:lstStyle>
          <a:p>
            <a:pPr lvl="0"/>
            <a:r>
              <a:rPr lang="en-US" altLang="zh-CN" dirty="0" smtClean="0"/>
              <a:t>Insert Contents</a:t>
            </a:r>
            <a:endParaRPr lang="zh-CN" altLang="en-US" dirty="0"/>
          </a:p>
        </p:txBody>
      </p:sp>
      <p:sp>
        <p:nvSpPr>
          <p:cNvPr id="5" name="文本占位符 4"/>
          <p:cNvSpPr>
            <a:spLocks noGrp="1"/>
          </p:cNvSpPr>
          <p:nvPr>
            <p:ph type="body" sz="quarter" idx="3" hasCustomPrompt="1"/>
          </p:nvPr>
        </p:nvSpPr>
        <p:spPr>
          <a:xfrm>
            <a:off x="4645025" y="1052736"/>
            <a:ext cx="4247455" cy="588983"/>
          </a:xfrm>
        </p:spPr>
        <p:txBody>
          <a:bodyPr anchor="b"/>
          <a:lstStyle>
            <a:lvl1pPr marL="0" indent="0">
              <a:buNone/>
              <a:defRPr sz="2400" b="1">
                <a:latin typeface="Arial" panose="020B0604020202020204" pitchFamily="34" charset="0"/>
                <a:ea typeface="微软雅黑" pitchFamily="34" charset="-122"/>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err="1" smtClean="0"/>
              <a:t>Subtittle</a:t>
            </a:r>
            <a:endParaRPr lang="zh-CN" altLang="en-US" dirty="0"/>
          </a:p>
        </p:txBody>
      </p:sp>
      <p:sp>
        <p:nvSpPr>
          <p:cNvPr id="6" name="内容占位符 5"/>
          <p:cNvSpPr>
            <a:spLocks noGrp="1"/>
          </p:cNvSpPr>
          <p:nvPr>
            <p:ph sz="quarter" idx="4" hasCustomPrompt="1"/>
          </p:nvPr>
        </p:nvSpPr>
        <p:spPr>
          <a:xfrm>
            <a:off x="4645025" y="1692499"/>
            <a:ext cx="4247455" cy="4760837"/>
          </a:xfrm>
        </p:spPr>
        <p:txBody>
          <a:bodyPr>
            <a:normAutofit/>
          </a:bodyPr>
          <a:lstStyle>
            <a:lvl1pPr marL="0" indent="0" algn="just">
              <a:lnSpc>
                <a:spcPct val="120000"/>
              </a:lnSpc>
              <a:buNone/>
              <a:defRPr sz="2400">
                <a:latin typeface="Arial" panose="020B0604020202020204" pitchFamily="34" charset="0"/>
                <a:ea typeface="微软雅黑" pitchFamily="34" charset="-122"/>
                <a:cs typeface="Arial" panose="020B0604020202020204" pitchFamily="34" charset="0"/>
              </a:defRPr>
            </a:lvl1pPr>
            <a:lvl2pPr marL="457200" indent="0" algn="just">
              <a:buNone/>
              <a:defRPr sz="2400">
                <a:latin typeface="微软雅黑" pitchFamily="34" charset="-122"/>
                <a:ea typeface="微软雅黑" pitchFamily="34" charset="-122"/>
              </a:defRPr>
            </a:lvl2pPr>
            <a:lvl3pPr marL="914400" indent="0" algn="just">
              <a:buNone/>
              <a:defRPr sz="2400">
                <a:latin typeface="微软雅黑" pitchFamily="34" charset="-122"/>
                <a:ea typeface="微软雅黑" pitchFamily="34" charset="-122"/>
              </a:defRPr>
            </a:lvl3pPr>
            <a:lvl4pPr marL="1371600" indent="0" algn="just">
              <a:buNone/>
              <a:defRPr sz="2400">
                <a:latin typeface="微软雅黑" pitchFamily="34" charset="-122"/>
                <a:ea typeface="微软雅黑" pitchFamily="34" charset="-122"/>
              </a:defRPr>
            </a:lvl4pPr>
            <a:lvl5pPr marL="1828800" indent="0" algn="just">
              <a:buNone/>
              <a:defRPr sz="2400">
                <a:latin typeface="微软雅黑" pitchFamily="34" charset="-122"/>
                <a:ea typeface="微软雅黑" pitchFamily="34" charset="-122"/>
              </a:defRPr>
            </a:lvl5pPr>
            <a:lvl6pPr>
              <a:defRPr sz="1600"/>
            </a:lvl6pPr>
            <a:lvl7pPr>
              <a:defRPr sz="1600"/>
            </a:lvl7pPr>
            <a:lvl8pPr>
              <a:defRPr sz="1600"/>
            </a:lvl8pPr>
            <a:lvl9pPr>
              <a:defRPr sz="1600"/>
            </a:lvl9pPr>
          </a:lstStyle>
          <a:p>
            <a:pPr lvl="0"/>
            <a:r>
              <a:rPr lang="en-US" altLang="zh-CN" dirty="0" smtClean="0"/>
              <a:t>Insert Contents</a:t>
            </a:r>
            <a:endParaRPr lang="zh-CN" altLang="en-US" dirty="0"/>
          </a:p>
        </p:txBody>
      </p:sp>
      <p:pic>
        <p:nvPicPr>
          <p:cNvPr id="17" name="图片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850104"/>
          </a:xfrm>
          <a:prstGeom prst="rect">
            <a:avLst/>
          </a:prstGeom>
        </p:spPr>
      </p:pic>
      <p:sp>
        <p:nvSpPr>
          <p:cNvPr id="18" name="矩形 17"/>
          <p:cNvSpPr/>
          <p:nvPr userDrawn="1"/>
        </p:nvSpPr>
        <p:spPr>
          <a:xfrm>
            <a:off x="0" y="850105"/>
            <a:ext cx="9144000" cy="54006"/>
          </a:xfrm>
          <a:prstGeom prst="rect">
            <a:avLst/>
          </a:prstGeom>
          <a:solidFill>
            <a:srgbClr val="F799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p:cNvSpPr/>
          <p:nvPr userDrawn="1"/>
        </p:nvSpPr>
        <p:spPr>
          <a:xfrm>
            <a:off x="737828" y="188640"/>
            <a:ext cx="6426460" cy="603067"/>
          </a:xfrm>
          <a:prstGeom prst="parallelogram">
            <a:avLst/>
          </a:prstGeom>
          <a:solidFill>
            <a:schemeClr val="bg1">
              <a:alpha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defTabSz="914400" rtl="0" eaLnBrk="1" latinLnBrk="0" hangingPunct="1">
              <a:spcBef>
                <a:spcPct val="0"/>
              </a:spcBef>
              <a:buNone/>
            </a:pPr>
            <a:endParaRPr lang="zh-CN" altLang="en-US" sz="2600" b="1" kern="1200" cap="none" spc="0" dirty="0">
              <a:ln>
                <a:noFill/>
              </a:ln>
              <a:solidFill>
                <a:srgbClr val="F7990A"/>
              </a:solidFill>
              <a:effectLst/>
              <a:latin typeface="Arial" panose="020B0604020202020204" pitchFamily="34" charset="0"/>
              <a:ea typeface="微软雅黑" pitchFamily="34" charset="-122"/>
              <a:cs typeface="Arial" panose="020B0604020202020204" pitchFamily="34" charset="0"/>
            </a:endParaRPr>
          </a:p>
        </p:txBody>
      </p:sp>
      <p:sp>
        <p:nvSpPr>
          <p:cNvPr id="20" name="标题 1"/>
          <p:cNvSpPr>
            <a:spLocks noGrp="1"/>
          </p:cNvSpPr>
          <p:nvPr>
            <p:ph type="title" hasCustomPrompt="1"/>
          </p:nvPr>
        </p:nvSpPr>
        <p:spPr>
          <a:xfrm>
            <a:off x="889248" y="242646"/>
            <a:ext cx="6275040" cy="504056"/>
          </a:xfrm>
        </p:spPr>
        <p:txBody>
          <a:bodyPr>
            <a:noAutofit/>
          </a:bodyPr>
          <a:lstStyle>
            <a:lvl1pPr marL="0" marR="0" indent="0" algn="l" defTabSz="914400" rtl="0" eaLnBrk="1" fontAlgn="auto" latinLnBrk="0" hangingPunct="1">
              <a:lnSpc>
                <a:spcPct val="100000"/>
              </a:lnSpc>
              <a:spcBef>
                <a:spcPts val="0"/>
              </a:spcBef>
              <a:spcAft>
                <a:spcPts val="0"/>
              </a:spcAft>
              <a:buClrTx/>
              <a:buSzTx/>
              <a:buFontTx/>
              <a:buNone/>
              <a:tabLst/>
              <a:defRPr lang="zh-CN" altLang="en-US" sz="2800" b="1" kern="1200" cap="none" spc="0" dirty="0">
                <a:ln>
                  <a:noFill/>
                </a:ln>
                <a:solidFill>
                  <a:srgbClr val="FF0000"/>
                </a:solidFill>
                <a:effectLst/>
                <a:latin typeface="Arial" panose="020B0604020202020204" pitchFamily="34" charset="0"/>
                <a:ea typeface="微软雅黑" pitchFamily="34" charset="-122"/>
                <a:cs typeface="Arial" panose="020B0604020202020204" pitchFamily="34" charset="0"/>
              </a:defRPr>
            </a:lvl1pPr>
          </a:lstStyle>
          <a:p>
            <a:r>
              <a:rPr lang="en-US" altLang="zh-CN" dirty="0" smtClean="0"/>
              <a:t>Click Here to Edit Template</a:t>
            </a:r>
            <a:endParaRPr lang="zh-CN" altLang="en-US" dirty="0"/>
          </a:p>
        </p:txBody>
      </p:sp>
      <p:pic>
        <p:nvPicPr>
          <p:cNvPr id="21" name="图片 2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5496" y="116632"/>
            <a:ext cx="695252" cy="697577"/>
          </a:xfrm>
          <a:prstGeom prst="rect">
            <a:avLst/>
          </a:prstGeom>
        </p:spPr>
      </p:pic>
      <p:sp>
        <p:nvSpPr>
          <p:cNvPr id="22" name="矩形 21"/>
          <p:cNvSpPr/>
          <p:nvPr userDrawn="1"/>
        </p:nvSpPr>
        <p:spPr>
          <a:xfrm>
            <a:off x="0" y="6669360"/>
            <a:ext cx="9144000" cy="21602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pic>
        <p:nvPicPr>
          <p:cNvPr id="13" name="图片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850104"/>
          </a:xfrm>
          <a:prstGeom prst="rect">
            <a:avLst/>
          </a:prstGeom>
        </p:spPr>
      </p:pic>
      <p:sp>
        <p:nvSpPr>
          <p:cNvPr id="14" name="矩形 13"/>
          <p:cNvSpPr/>
          <p:nvPr userDrawn="1"/>
        </p:nvSpPr>
        <p:spPr>
          <a:xfrm>
            <a:off x="0" y="850105"/>
            <a:ext cx="9144000" cy="54006"/>
          </a:xfrm>
          <a:prstGeom prst="rect">
            <a:avLst/>
          </a:prstGeom>
          <a:solidFill>
            <a:srgbClr val="F799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p:cNvSpPr/>
          <p:nvPr userDrawn="1"/>
        </p:nvSpPr>
        <p:spPr>
          <a:xfrm>
            <a:off x="737828" y="188640"/>
            <a:ext cx="6426460" cy="603067"/>
          </a:xfrm>
          <a:prstGeom prst="parallelogram">
            <a:avLst/>
          </a:prstGeom>
          <a:solidFill>
            <a:schemeClr val="bg1">
              <a:alpha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defTabSz="914400" rtl="0" eaLnBrk="1" latinLnBrk="0" hangingPunct="1">
              <a:spcBef>
                <a:spcPct val="0"/>
              </a:spcBef>
              <a:buNone/>
            </a:pPr>
            <a:endParaRPr lang="zh-CN" altLang="en-US" sz="2600" b="1" kern="1200" cap="none" spc="0" dirty="0">
              <a:ln>
                <a:noFill/>
              </a:ln>
              <a:solidFill>
                <a:srgbClr val="F7990A"/>
              </a:solidFill>
              <a:effectLst/>
              <a:latin typeface="Arial" panose="020B0604020202020204" pitchFamily="34" charset="0"/>
              <a:ea typeface="微软雅黑" pitchFamily="34" charset="-122"/>
              <a:cs typeface="Arial" panose="020B0604020202020204" pitchFamily="34" charset="0"/>
            </a:endParaRPr>
          </a:p>
        </p:txBody>
      </p:sp>
      <p:sp>
        <p:nvSpPr>
          <p:cNvPr id="16" name="标题 1"/>
          <p:cNvSpPr>
            <a:spLocks noGrp="1"/>
          </p:cNvSpPr>
          <p:nvPr>
            <p:ph type="title" hasCustomPrompt="1"/>
          </p:nvPr>
        </p:nvSpPr>
        <p:spPr>
          <a:xfrm>
            <a:off x="889248" y="242646"/>
            <a:ext cx="6275040" cy="504056"/>
          </a:xfrm>
        </p:spPr>
        <p:txBody>
          <a:bodyPr>
            <a:noAutofit/>
          </a:bodyPr>
          <a:lstStyle>
            <a:lvl1pPr marL="0" marR="0" indent="0" algn="l" defTabSz="914400" rtl="0" eaLnBrk="1" fontAlgn="auto" latinLnBrk="0" hangingPunct="1">
              <a:lnSpc>
                <a:spcPct val="100000"/>
              </a:lnSpc>
              <a:spcBef>
                <a:spcPts val="0"/>
              </a:spcBef>
              <a:spcAft>
                <a:spcPts val="0"/>
              </a:spcAft>
              <a:buClrTx/>
              <a:buSzTx/>
              <a:buFontTx/>
              <a:buNone/>
              <a:tabLst/>
              <a:defRPr lang="zh-CN" altLang="en-US" sz="2800" b="1" kern="1200" cap="none" spc="0" dirty="0">
                <a:ln>
                  <a:noFill/>
                </a:ln>
                <a:solidFill>
                  <a:srgbClr val="FF0000"/>
                </a:solidFill>
                <a:effectLst/>
                <a:latin typeface="Arial" panose="020B0604020202020204" pitchFamily="34" charset="0"/>
                <a:ea typeface="微软雅黑" pitchFamily="34" charset="-122"/>
                <a:cs typeface="Arial" panose="020B0604020202020204" pitchFamily="34" charset="0"/>
              </a:defRPr>
            </a:lvl1pPr>
          </a:lstStyle>
          <a:p>
            <a:r>
              <a:rPr lang="en-US" altLang="zh-CN" dirty="0" smtClean="0"/>
              <a:t>Click Here to Edit Template</a:t>
            </a:r>
            <a:endParaRPr lang="zh-CN" altLang="en-US" dirty="0"/>
          </a:p>
        </p:txBody>
      </p:sp>
      <p:pic>
        <p:nvPicPr>
          <p:cNvPr id="17" name="图片 1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5496" y="116632"/>
            <a:ext cx="695252" cy="697577"/>
          </a:xfrm>
          <a:prstGeom prst="rect">
            <a:avLst/>
          </a:prstGeom>
        </p:spPr>
      </p:pic>
      <p:sp>
        <p:nvSpPr>
          <p:cNvPr id="18" name="矩形 17"/>
          <p:cNvSpPr/>
          <p:nvPr userDrawn="1"/>
        </p:nvSpPr>
        <p:spPr>
          <a:xfrm>
            <a:off x="0" y="6669360"/>
            <a:ext cx="9144000" cy="21602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2018/10/12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55" r:id="rId1"/>
    <p:sldLayoutId id="2147483650" r:id="rId2"/>
    <p:sldLayoutId id="2147483652" r:id="rId3"/>
    <p:sldLayoutId id="2147483653" r:id="rId4"/>
    <p:sldLayoutId id="2147483654" r:id="rId5"/>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结     构</a:t>
            </a:r>
            <a:endParaRPr lang="zh-CN" altLang="en-US" dirty="0"/>
          </a:p>
        </p:txBody>
      </p:sp>
      <p:sp>
        <p:nvSpPr>
          <p:cNvPr id="3" name="副标题 2"/>
          <p:cNvSpPr>
            <a:spLocks noGrp="1"/>
          </p:cNvSpPr>
          <p:nvPr>
            <p:ph type="subTitle" idx="1"/>
          </p:nvPr>
        </p:nvSpPr>
        <p:spPr/>
        <p:txBody>
          <a:bodyPr>
            <a:normAutofit fontScale="77500" lnSpcReduction="20000"/>
          </a:bodyPr>
          <a:lstStyle/>
          <a:p>
            <a:r>
              <a:rPr lang="zh-CN" altLang="en-US" smtClean="0"/>
              <a:t>主讲教师：于永涛</a:t>
            </a:r>
            <a:endParaRPr lang="zh-CN" altLang="en-US" dirty="0"/>
          </a:p>
        </p:txBody>
      </p:sp>
    </p:spTree>
    <p:extLst>
      <p:ext uri="{BB962C8B-B14F-4D97-AF65-F5344CB8AC3E}">
        <p14:creationId xmlns:p14="http://schemas.microsoft.com/office/powerpoint/2010/main" val="4381504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z="2800" b="1" dirty="0" smtClean="0"/>
              <a:t>结构变量定义</a:t>
            </a:r>
            <a:endParaRPr lang="en-US" altLang="zh-CN" sz="2800" b="1" dirty="0" smtClean="0"/>
          </a:p>
          <a:p>
            <a:pPr>
              <a:spcAft>
                <a:spcPts val="1200"/>
              </a:spcAft>
            </a:pPr>
            <a:r>
              <a:rPr lang="zh-CN" altLang="en-US" dirty="0" smtClean="0"/>
              <a:t>一旦我们定义了一个 </a:t>
            </a:r>
            <a:r>
              <a:rPr lang="zh-CN" altLang="en-US" b="1" dirty="0" smtClean="0">
                <a:solidFill>
                  <a:srgbClr val="FF0000"/>
                </a:solidFill>
              </a:rPr>
              <a:t>结构类型</a:t>
            </a:r>
            <a:r>
              <a:rPr lang="en-US" altLang="zh-CN" dirty="0" smtClean="0"/>
              <a:t>, </a:t>
            </a:r>
            <a:r>
              <a:rPr lang="zh-CN" altLang="en-US" dirty="0" smtClean="0"/>
              <a:t>我们便可以通过结构类型的 </a:t>
            </a:r>
            <a:r>
              <a:rPr lang="zh-CN" altLang="en-US" b="1" dirty="0" smtClean="0">
                <a:solidFill>
                  <a:srgbClr val="FF0000"/>
                </a:solidFill>
              </a:rPr>
              <a:t>类型名</a:t>
            </a:r>
            <a:r>
              <a:rPr lang="en-US" altLang="zh-CN" dirty="0" smtClean="0"/>
              <a:t> </a:t>
            </a:r>
            <a:r>
              <a:rPr lang="zh-CN" altLang="en-US" dirty="0" smtClean="0"/>
              <a:t>来定义 </a:t>
            </a:r>
            <a:r>
              <a:rPr lang="zh-CN" altLang="en-US" b="1" dirty="0" smtClean="0">
                <a:solidFill>
                  <a:srgbClr val="0000FF"/>
                </a:solidFill>
              </a:rPr>
              <a:t>结构变量</a:t>
            </a:r>
            <a:r>
              <a:rPr lang="zh-CN" altLang="en-US" dirty="0" smtClean="0"/>
              <a:t>。</a:t>
            </a:r>
            <a:endParaRPr lang="en-US" altLang="zh-CN" dirty="0" smtClean="0"/>
          </a:p>
          <a:p>
            <a:pPr marL="342900" indent="-342900">
              <a:buFont typeface="Wingdings" panose="05000000000000000000" pitchFamily="2" charset="2"/>
              <a:buChar char="Ø"/>
            </a:pPr>
            <a:r>
              <a:rPr lang="zh-CN" altLang="en-US" b="1" dirty="0" smtClean="0"/>
              <a:t>结构类型定义</a:t>
            </a:r>
            <a:r>
              <a:rPr lang="en-US" altLang="zh-CN" dirty="0" smtClean="0"/>
              <a:t>:</a:t>
            </a:r>
          </a:p>
          <a:p>
            <a:pPr indent="363538">
              <a:lnSpc>
                <a:spcPct val="100000"/>
              </a:lnSpc>
            </a:pPr>
            <a:r>
              <a:rPr lang="en-US" altLang="zh-CN" b="1" dirty="0" err="1">
                <a:solidFill>
                  <a:srgbClr val="FF0000"/>
                </a:solidFill>
              </a:rPr>
              <a:t>struct</a:t>
            </a:r>
            <a:r>
              <a:rPr lang="en-US" altLang="zh-CN" dirty="0"/>
              <a:t> </a:t>
            </a:r>
            <a:r>
              <a:rPr lang="en-US" altLang="zh-CN" b="1" dirty="0">
                <a:solidFill>
                  <a:srgbClr val="0000FF"/>
                </a:solidFill>
              </a:rPr>
              <a:t>identifier</a:t>
            </a:r>
          </a:p>
          <a:p>
            <a:pPr indent="363538">
              <a:lnSpc>
                <a:spcPct val="100000"/>
              </a:lnSpc>
            </a:pPr>
            <a:r>
              <a:rPr lang="en-US" altLang="zh-CN" dirty="0"/>
              <a:t>{</a:t>
            </a:r>
          </a:p>
          <a:p>
            <a:pPr indent="714375">
              <a:lnSpc>
                <a:spcPct val="100000"/>
              </a:lnSpc>
            </a:pPr>
            <a:r>
              <a:rPr lang="en-US" altLang="zh-CN" dirty="0">
                <a:solidFill>
                  <a:srgbClr val="FF3399"/>
                </a:solidFill>
              </a:rPr>
              <a:t>[data member list]</a:t>
            </a:r>
          </a:p>
          <a:p>
            <a:pPr indent="363538">
              <a:lnSpc>
                <a:spcPct val="100000"/>
              </a:lnSpc>
              <a:spcAft>
                <a:spcPts val="1800"/>
              </a:spcAft>
            </a:pPr>
            <a:r>
              <a:rPr lang="en-US" altLang="zh-CN" dirty="0"/>
              <a:t>}</a:t>
            </a:r>
            <a:r>
              <a:rPr lang="en-US" altLang="zh-CN" b="1" dirty="0">
                <a:solidFill>
                  <a:srgbClr val="0000FF"/>
                </a:solidFill>
              </a:rPr>
              <a:t>;</a:t>
            </a:r>
          </a:p>
          <a:p>
            <a:pPr marL="342900" indent="-342900">
              <a:buFont typeface="Wingdings" panose="05000000000000000000" pitchFamily="2" charset="2"/>
              <a:buChar char="Ø"/>
            </a:pPr>
            <a:r>
              <a:rPr lang="zh-CN" altLang="en-US" b="1" dirty="0" smtClean="0"/>
              <a:t>结构变量定义</a:t>
            </a:r>
            <a:r>
              <a:rPr lang="en-US" altLang="zh-CN" dirty="0" smtClean="0"/>
              <a:t>:</a:t>
            </a:r>
          </a:p>
          <a:p>
            <a:pPr indent="363538"/>
            <a:r>
              <a:rPr lang="en-US" altLang="zh-CN" b="1" dirty="0" smtClean="0">
                <a:solidFill>
                  <a:srgbClr val="0000FF"/>
                </a:solidFill>
              </a:rPr>
              <a:t>identifier</a:t>
            </a:r>
            <a:r>
              <a:rPr lang="en-US" altLang="zh-CN" dirty="0" smtClean="0"/>
              <a:t> object</a:t>
            </a:r>
            <a:r>
              <a:rPr lang="en-US" altLang="zh-CN" b="1" dirty="0" smtClean="0"/>
              <a:t>;</a:t>
            </a:r>
          </a:p>
          <a:p>
            <a:endParaRPr lang="zh-CN" altLang="en-US" dirty="0"/>
          </a:p>
        </p:txBody>
      </p:sp>
      <p:sp>
        <p:nvSpPr>
          <p:cNvPr id="3" name="标题 2"/>
          <p:cNvSpPr>
            <a:spLocks noGrp="1"/>
          </p:cNvSpPr>
          <p:nvPr>
            <p:ph type="title"/>
          </p:nvPr>
        </p:nvSpPr>
        <p:spPr/>
        <p:txBody>
          <a:bodyPr/>
          <a:lstStyle/>
          <a:p>
            <a:r>
              <a:rPr lang="en-US" altLang="zh-CN" dirty="0"/>
              <a:t>1. </a:t>
            </a:r>
            <a:r>
              <a:rPr lang="zh-CN" altLang="en-US" dirty="0"/>
              <a:t>结构</a:t>
            </a:r>
          </a:p>
        </p:txBody>
      </p:sp>
      <p:sp>
        <p:nvSpPr>
          <p:cNvPr id="4" name="矩形标注 3"/>
          <p:cNvSpPr/>
          <p:nvPr/>
        </p:nvSpPr>
        <p:spPr>
          <a:xfrm>
            <a:off x="4283968" y="3573016"/>
            <a:ext cx="3168352" cy="1080120"/>
          </a:xfrm>
          <a:prstGeom prst="wedgeRectCallout">
            <a:avLst>
              <a:gd name="adj1" fmla="val -84405"/>
              <a:gd name="adj2" fmla="val -60427"/>
            </a:avLst>
          </a:prstGeom>
        </p:spPr>
        <p:style>
          <a:lnRef idx="1">
            <a:schemeClr val="accent2"/>
          </a:lnRef>
          <a:fillRef idx="3">
            <a:schemeClr val="accent2"/>
          </a:fillRef>
          <a:effectRef idx="2">
            <a:schemeClr val="accent2"/>
          </a:effectRef>
          <a:fontRef idx="minor">
            <a:schemeClr val="lt1"/>
          </a:fontRef>
        </p:style>
        <p:txBody>
          <a:bodyPr rtlCol="0" anchor="ctr"/>
          <a:lstStyle/>
          <a:p>
            <a:pPr algn="just"/>
            <a:r>
              <a:rPr lang="en-US" altLang="zh-CN" sz="2400" b="1"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identifier</a:t>
            </a:r>
            <a:r>
              <a:rPr lang="en-US" altLang="zh-CN" sz="2400" dirty="0" smtClean="0">
                <a:solidFill>
                  <a:srgbClr val="FFFF00"/>
                </a:solidFill>
                <a:latin typeface="Arial" panose="020B0604020202020204" pitchFamily="34" charset="0"/>
                <a:ea typeface="微软雅黑" panose="020B0503020204020204" pitchFamily="34" charset="-122"/>
                <a:cs typeface="Arial" panose="020B0604020202020204" pitchFamily="34" charset="0"/>
              </a:rPr>
              <a:t> </a:t>
            </a:r>
            <a:r>
              <a:rPr lang="zh-CN" altLang="en-US" sz="2400" dirty="0" smtClean="0">
                <a:solidFill>
                  <a:srgbClr val="FFFF00"/>
                </a:solidFill>
                <a:latin typeface="Arial" panose="020B0604020202020204" pitchFamily="34" charset="0"/>
                <a:ea typeface="微软雅黑" panose="020B0503020204020204" pitchFamily="34" charset="-122"/>
                <a:cs typeface="Arial" panose="020B0604020202020204" pitchFamily="34" charset="0"/>
              </a:rPr>
              <a:t>代表结构类型的 </a:t>
            </a:r>
            <a:r>
              <a:rPr lang="zh-CN" altLang="en-US" sz="2400" b="1"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类型名</a:t>
            </a:r>
            <a:r>
              <a:rPr lang="zh-CN" altLang="en-US" sz="2400" dirty="0" smtClean="0">
                <a:solidFill>
                  <a:srgbClr val="FFFF00"/>
                </a:solidFill>
                <a:latin typeface="Arial" panose="020B0604020202020204" pitchFamily="34" charset="0"/>
                <a:ea typeface="微软雅黑" panose="020B0503020204020204" pitchFamily="34" charset="-122"/>
                <a:cs typeface="Arial" panose="020B0604020202020204" pitchFamily="34" charset="0"/>
              </a:rPr>
              <a:t>。</a:t>
            </a:r>
            <a:endParaRPr lang="zh-CN" altLang="en-US" sz="2400" dirty="0">
              <a:solidFill>
                <a:srgbClr val="FFFF00"/>
              </a:solidFill>
              <a:latin typeface="Arial" panose="020B0604020202020204" pitchFamily="34"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082469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randombar(horizontal)">
                                      <p:cBhvr>
                                        <p:cTn id="7" dur="500"/>
                                        <p:tgtEl>
                                          <p:spTgt spid="2">
                                            <p:txEl>
                                              <p:pRg st="2" end="2"/>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0" dur="500"/>
                                        <p:tgtEl>
                                          <p:spTgt spid="2">
                                            <p:txEl>
                                              <p:pRg st="3" end="3"/>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3" dur="500"/>
                                        <p:tgtEl>
                                          <p:spTgt spid="2">
                                            <p:txEl>
                                              <p:pRg st="4" end="4"/>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2">
                                            <p:txEl>
                                              <p:pRg st="5" end="5"/>
                                            </p:txEl>
                                          </p:spTgt>
                                        </p:tgtEl>
                                        <p:attrNameLst>
                                          <p:attrName>style.visibility</p:attrName>
                                        </p:attrNameLst>
                                      </p:cBhvr>
                                      <p:to>
                                        <p:strVal val="visible"/>
                                      </p:to>
                                    </p:set>
                                    <p:animEffect transition="in" filter="randombar(horizontal)">
                                      <p:cBhvr>
                                        <p:cTn id="16" dur="500"/>
                                        <p:tgtEl>
                                          <p:spTgt spid="2">
                                            <p:txEl>
                                              <p:pRg st="5" end="5"/>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animEffect transition="in" filter="randombar(horizontal)">
                                      <p:cBhvr>
                                        <p:cTn id="19" dur="500"/>
                                        <p:tgtEl>
                                          <p:spTgt spid="2">
                                            <p:txEl>
                                              <p:pRg st="6" end="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randombar(horizontal)">
                                      <p:cBhvr>
                                        <p:cTn id="24" dur="5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2">
                                            <p:txEl>
                                              <p:pRg st="7" end="7"/>
                                            </p:txEl>
                                          </p:spTgt>
                                        </p:tgtEl>
                                        <p:attrNameLst>
                                          <p:attrName>style.visibility</p:attrName>
                                        </p:attrNameLst>
                                      </p:cBhvr>
                                      <p:to>
                                        <p:strVal val="visible"/>
                                      </p:to>
                                    </p:set>
                                    <p:animEffect transition="in" filter="randombar(horizontal)">
                                      <p:cBhvr>
                                        <p:cTn id="29" dur="500"/>
                                        <p:tgtEl>
                                          <p:spTgt spid="2">
                                            <p:txEl>
                                              <p:pRg st="7" end="7"/>
                                            </p:txEl>
                                          </p:spTgt>
                                        </p:tgtEl>
                                      </p:cBhvr>
                                    </p:animEffect>
                                  </p:childTnLst>
                                </p:cTn>
                              </p:par>
                              <p:par>
                                <p:cTn id="30" presetID="14" presetClass="entr" presetSubtype="10" fill="hold" nodeType="withEffect">
                                  <p:stCondLst>
                                    <p:cond delay="0"/>
                                  </p:stCondLst>
                                  <p:childTnLst>
                                    <p:set>
                                      <p:cBhvr>
                                        <p:cTn id="31" dur="1" fill="hold">
                                          <p:stCondLst>
                                            <p:cond delay="0"/>
                                          </p:stCondLst>
                                        </p:cTn>
                                        <p:tgtEl>
                                          <p:spTgt spid="2">
                                            <p:txEl>
                                              <p:pRg st="8" end="8"/>
                                            </p:txEl>
                                          </p:spTgt>
                                        </p:tgtEl>
                                        <p:attrNameLst>
                                          <p:attrName>style.visibility</p:attrName>
                                        </p:attrNameLst>
                                      </p:cBhvr>
                                      <p:to>
                                        <p:strVal val="visible"/>
                                      </p:to>
                                    </p:set>
                                    <p:animEffect transition="in" filter="randombar(horizontal)">
                                      <p:cBhvr>
                                        <p:cTn id="32"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908721"/>
            <a:ext cx="8712968" cy="5832648"/>
          </a:xfrm>
        </p:spPr>
        <p:txBody>
          <a:bodyPr>
            <a:normAutofit/>
          </a:bodyPr>
          <a:lstStyle/>
          <a:p>
            <a:pPr>
              <a:lnSpc>
                <a:spcPct val="90000"/>
              </a:lnSpc>
              <a:spcBef>
                <a:spcPts val="0"/>
              </a:spcBef>
            </a:pPr>
            <a:r>
              <a:rPr lang="en-US" altLang="zh-CN" b="1" dirty="0" err="1" smtClean="0">
                <a:solidFill>
                  <a:srgbClr val="FF0000"/>
                </a:solidFill>
              </a:rPr>
              <a:t>struct</a:t>
            </a:r>
            <a:r>
              <a:rPr lang="en-US" altLang="zh-CN" b="1" dirty="0" smtClean="0">
                <a:solidFill>
                  <a:srgbClr val="FF0000"/>
                </a:solidFill>
              </a:rPr>
              <a:t> </a:t>
            </a:r>
            <a:r>
              <a:rPr lang="en-US" altLang="zh-CN" b="1" dirty="0">
                <a:solidFill>
                  <a:srgbClr val="0000FF"/>
                </a:solidFill>
              </a:rPr>
              <a:t>student</a:t>
            </a:r>
          </a:p>
          <a:p>
            <a:pPr>
              <a:lnSpc>
                <a:spcPct val="90000"/>
              </a:lnSpc>
              <a:spcBef>
                <a:spcPts val="0"/>
              </a:spcBef>
            </a:pPr>
            <a:r>
              <a:rPr lang="en-US" altLang="zh-CN" dirty="0"/>
              <a:t>{</a:t>
            </a:r>
          </a:p>
          <a:p>
            <a:pPr indent="363538">
              <a:lnSpc>
                <a:spcPct val="90000"/>
              </a:lnSpc>
              <a:spcBef>
                <a:spcPts val="0"/>
              </a:spcBef>
            </a:pPr>
            <a:r>
              <a:rPr lang="en-US" altLang="zh-CN" dirty="0">
                <a:solidFill>
                  <a:srgbClr val="0000FF"/>
                </a:solidFill>
              </a:rPr>
              <a:t>char </a:t>
            </a:r>
            <a:r>
              <a:rPr lang="en-US" altLang="zh-CN" dirty="0"/>
              <a:t>name[20];    </a:t>
            </a:r>
            <a:r>
              <a:rPr lang="en-US" altLang="zh-CN" dirty="0" smtClean="0"/>
              <a:t>     </a:t>
            </a:r>
            <a:r>
              <a:rPr lang="en-US" altLang="zh-CN" dirty="0">
                <a:solidFill>
                  <a:srgbClr val="00B050"/>
                </a:solidFill>
              </a:rPr>
              <a:t>// </a:t>
            </a:r>
            <a:r>
              <a:rPr lang="zh-CN" altLang="en-US" dirty="0" smtClean="0">
                <a:solidFill>
                  <a:srgbClr val="00B050"/>
                </a:solidFill>
              </a:rPr>
              <a:t>姓名</a:t>
            </a:r>
            <a:endParaRPr lang="en-US" altLang="zh-CN" dirty="0">
              <a:solidFill>
                <a:srgbClr val="00B050"/>
              </a:solidFill>
            </a:endParaRPr>
          </a:p>
          <a:p>
            <a:pPr indent="363538">
              <a:lnSpc>
                <a:spcPct val="90000"/>
              </a:lnSpc>
              <a:spcBef>
                <a:spcPts val="0"/>
              </a:spcBef>
            </a:pPr>
            <a:r>
              <a:rPr lang="en-US" altLang="zh-CN" dirty="0">
                <a:solidFill>
                  <a:srgbClr val="0000FF"/>
                </a:solidFill>
              </a:rPr>
              <a:t>bool</a:t>
            </a:r>
            <a:r>
              <a:rPr lang="en-US" altLang="zh-CN" dirty="0"/>
              <a:t> gender;         </a:t>
            </a:r>
            <a:r>
              <a:rPr lang="en-US" altLang="zh-CN" dirty="0" smtClean="0"/>
              <a:t>    </a:t>
            </a:r>
            <a:r>
              <a:rPr lang="en-US" altLang="zh-CN" dirty="0" smtClean="0">
                <a:solidFill>
                  <a:srgbClr val="00B050"/>
                </a:solidFill>
              </a:rPr>
              <a:t>// </a:t>
            </a:r>
            <a:r>
              <a:rPr lang="zh-CN" altLang="en-US" dirty="0" smtClean="0">
                <a:solidFill>
                  <a:srgbClr val="00B050"/>
                </a:solidFill>
              </a:rPr>
              <a:t>性别</a:t>
            </a:r>
            <a:endParaRPr lang="en-US" altLang="zh-CN" dirty="0">
              <a:solidFill>
                <a:srgbClr val="00B050"/>
              </a:solidFill>
            </a:endParaRPr>
          </a:p>
          <a:p>
            <a:pPr indent="363538">
              <a:lnSpc>
                <a:spcPct val="90000"/>
              </a:lnSpc>
              <a:spcBef>
                <a:spcPts val="0"/>
              </a:spcBef>
            </a:pPr>
            <a:r>
              <a:rPr lang="en-US" altLang="zh-CN" dirty="0" smtClean="0">
                <a:solidFill>
                  <a:srgbClr val="0000FF"/>
                </a:solidFill>
              </a:rPr>
              <a:t>long </a:t>
            </a:r>
            <a:r>
              <a:rPr lang="en-US" altLang="zh-CN" dirty="0" err="1" smtClean="0">
                <a:solidFill>
                  <a:srgbClr val="0000FF"/>
                </a:solidFill>
              </a:rPr>
              <a:t>long</a:t>
            </a:r>
            <a:r>
              <a:rPr lang="en-US" altLang="zh-CN" dirty="0" smtClean="0"/>
              <a:t> </a:t>
            </a:r>
            <a:r>
              <a:rPr lang="en-US" altLang="zh-CN" dirty="0"/>
              <a:t>number;    </a:t>
            </a:r>
            <a:r>
              <a:rPr lang="en-US" altLang="zh-CN" dirty="0" smtClean="0">
                <a:solidFill>
                  <a:srgbClr val="00B050"/>
                </a:solidFill>
              </a:rPr>
              <a:t>// </a:t>
            </a:r>
            <a:r>
              <a:rPr lang="zh-CN" altLang="en-US" dirty="0" smtClean="0">
                <a:solidFill>
                  <a:srgbClr val="00B050"/>
                </a:solidFill>
              </a:rPr>
              <a:t>学号</a:t>
            </a:r>
            <a:endParaRPr lang="en-US" altLang="zh-CN" dirty="0">
              <a:solidFill>
                <a:srgbClr val="00B050"/>
              </a:solidFill>
            </a:endParaRPr>
          </a:p>
          <a:p>
            <a:pPr indent="363538">
              <a:lnSpc>
                <a:spcPct val="90000"/>
              </a:lnSpc>
              <a:spcBef>
                <a:spcPts val="0"/>
              </a:spcBef>
            </a:pPr>
            <a:r>
              <a:rPr lang="en-US" altLang="zh-CN" dirty="0" err="1" smtClean="0">
                <a:solidFill>
                  <a:srgbClr val="0000FF"/>
                </a:solidFill>
              </a:rPr>
              <a:t>Int</a:t>
            </a:r>
            <a:r>
              <a:rPr lang="en-US" altLang="zh-CN" dirty="0" smtClean="0"/>
              <a:t> </a:t>
            </a:r>
            <a:r>
              <a:rPr lang="en-US" altLang="zh-CN" dirty="0"/>
              <a:t>age;                </a:t>
            </a:r>
            <a:r>
              <a:rPr lang="en-US" altLang="zh-CN" dirty="0" smtClean="0"/>
              <a:t>     </a:t>
            </a:r>
            <a:r>
              <a:rPr lang="en-US" altLang="zh-CN" dirty="0">
                <a:solidFill>
                  <a:srgbClr val="00B050"/>
                </a:solidFill>
              </a:rPr>
              <a:t>// </a:t>
            </a:r>
            <a:r>
              <a:rPr lang="zh-CN" altLang="en-US" dirty="0" smtClean="0">
                <a:solidFill>
                  <a:srgbClr val="00B050"/>
                </a:solidFill>
              </a:rPr>
              <a:t>年龄</a:t>
            </a:r>
            <a:endParaRPr lang="en-US" altLang="zh-CN" dirty="0">
              <a:solidFill>
                <a:srgbClr val="00B050"/>
              </a:solidFill>
            </a:endParaRPr>
          </a:p>
          <a:p>
            <a:pPr indent="363538">
              <a:lnSpc>
                <a:spcPct val="90000"/>
              </a:lnSpc>
              <a:spcBef>
                <a:spcPts val="0"/>
              </a:spcBef>
            </a:pPr>
            <a:r>
              <a:rPr lang="en-US" altLang="zh-CN" dirty="0">
                <a:solidFill>
                  <a:srgbClr val="0000FF"/>
                </a:solidFill>
              </a:rPr>
              <a:t>double</a:t>
            </a:r>
            <a:r>
              <a:rPr lang="en-US" altLang="zh-CN" dirty="0"/>
              <a:t> score;       </a:t>
            </a:r>
            <a:r>
              <a:rPr lang="en-US" altLang="zh-CN" dirty="0" smtClean="0"/>
              <a:t>    </a:t>
            </a:r>
            <a:r>
              <a:rPr lang="en-US" altLang="zh-CN" dirty="0" smtClean="0">
                <a:solidFill>
                  <a:srgbClr val="00B050"/>
                </a:solidFill>
              </a:rPr>
              <a:t>// </a:t>
            </a:r>
            <a:r>
              <a:rPr lang="en-US" altLang="zh-CN" dirty="0" smtClean="0">
                <a:solidFill>
                  <a:srgbClr val="00B050"/>
                </a:solidFill>
              </a:rPr>
              <a:t>C++</a:t>
            </a:r>
            <a:r>
              <a:rPr lang="zh-CN" altLang="en-US" dirty="0" smtClean="0">
                <a:solidFill>
                  <a:srgbClr val="00B050"/>
                </a:solidFill>
              </a:rPr>
              <a:t>程序设计课程成绩</a:t>
            </a:r>
            <a:endParaRPr lang="en-US" altLang="zh-CN" dirty="0">
              <a:solidFill>
                <a:srgbClr val="00B050"/>
              </a:solidFill>
            </a:endParaRPr>
          </a:p>
          <a:p>
            <a:pPr>
              <a:lnSpc>
                <a:spcPct val="90000"/>
              </a:lnSpc>
              <a:spcBef>
                <a:spcPts val="0"/>
              </a:spcBef>
              <a:spcAft>
                <a:spcPts val="600"/>
              </a:spcAft>
            </a:pPr>
            <a:r>
              <a:rPr lang="en-US" altLang="zh-CN" dirty="0"/>
              <a:t>}</a:t>
            </a:r>
            <a:r>
              <a:rPr lang="en-US" altLang="zh-CN" b="1" dirty="0">
                <a:solidFill>
                  <a:srgbClr val="0000FF"/>
                </a:solidFill>
              </a:rPr>
              <a:t>;</a:t>
            </a:r>
          </a:p>
          <a:p>
            <a:pPr>
              <a:lnSpc>
                <a:spcPct val="90000"/>
              </a:lnSpc>
              <a:spcBef>
                <a:spcPts val="0"/>
              </a:spcBef>
            </a:pPr>
            <a:r>
              <a:rPr lang="en-US" altLang="zh-CN" b="1" dirty="0" err="1">
                <a:solidFill>
                  <a:srgbClr val="FF0000"/>
                </a:solidFill>
              </a:rPr>
              <a:t>struct</a:t>
            </a:r>
            <a:r>
              <a:rPr lang="en-US" altLang="zh-CN" b="1" dirty="0">
                <a:solidFill>
                  <a:srgbClr val="FF0000"/>
                </a:solidFill>
              </a:rPr>
              <a:t> </a:t>
            </a:r>
            <a:r>
              <a:rPr lang="en-US" altLang="zh-CN" b="1" dirty="0">
                <a:solidFill>
                  <a:srgbClr val="0000FF"/>
                </a:solidFill>
              </a:rPr>
              <a:t>complex</a:t>
            </a:r>
          </a:p>
          <a:p>
            <a:pPr>
              <a:lnSpc>
                <a:spcPct val="90000"/>
              </a:lnSpc>
              <a:spcBef>
                <a:spcPts val="0"/>
              </a:spcBef>
            </a:pPr>
            <a:r>
              <a:rPr lang="en-US" altLang="zh-CN" dirty="0"/>
              <a:t>{</a:t>
            </a:r>
          </a:p>
          <a:p>
            <a:pPr indent="363538">
              <a:lnSpc>
                <a:spcPct val="90000"/>
              </a:lnSpc>
              <a:spcBef>
                <a:spcPts val="0"/>
              </a:spcBef>
            </a:pPr>
            <a:r>
              <a:rPr lang="en-US" altLang="zh-CN" dirty="0">
                <a:solidFill>
                  <a:srgbClr val="0000FF"/>
                </a:solidFill>
              </a:rPr>
              <a:t>double</a:t>
            </a:r>
            <a:r>
              <a:rPr lang="en-US" altLang="zh-CN" dirty="0"/>
              <a:t> real;          </a:t>
            </a:r>
            <a:r>
              <a:rPr lang="en-US" altLang="zh-CN" dirty="0" smtClean="0"/>
              <a:t>   </a:t>
            </a:r>
            <a:r>
              <a:rPr lang="en-US" altLang="zh-CN" dirty="0" smtClean="0">
                <a:solidFill>
                  <a:srgbClr val="00B050"/>
                </a:solidFill>
              </a:rPr>
              <a:t>// </a:t>
            </a:r>
            <a:r>
              <a:rPr lang="zh-CN" altLang="en-US" dirty="0" smtClean="0">
                <a:solidFill>
                  <a:srgbClr val="00B050"/>
                </a:solidFill>
              </a:rPr>
              <a:t>实部</a:t>
            </a:r>
            <a:endParaRPr lang="en-US" altLang="zh-CN" dirty="0">
              <a:solidFill>
                <a:srgbClr val="00B050"/>
              </a:solidFill>
            </a:endParaRPr>
          </a:p>
          <a:p>
            <a:pPr indent="363538">
              <a:lnSpc>
                <a:spcPct val="90000"/>
              </a:lnSpc>
              <a:spcBef>
                <a:spcPts val="0"/>
              </a:spcBef>
            </a:pPr>
            <a:r>
              <a:rPr lang="en-US" altLang="zh-CN" dirty="0">
                <a:solidFill>
                  <a:srgbClr val="0000FF"/>
                </a:solidFill>
              </a:rPr>
              <a:t>double</a:t>
            </a:r>
            <a:r>
              <a:rPr lang="en-US" altLang="zh-CN" dirty="0"/>
              <a:t> imagery;   </a:t>
            </a:r>
            <a:r>
              <a:rPr lang="en-US" altLang="zh-CN" dirty="0" smtClean="0"/>
              <a:t>   </a:t>
            </a:r>
            <a:r>
              <a:rPr lang="en-US" altLang="zh-CN" dirty="0" smtClean="0">
                <a:solidFill>
                  <a:srgbClr val="00B050"/>
                </a:solidFill>
              </a:rPr>
              <a:t>// </a:t>
            </a:r>
            <a:r>
              <a:rPr lang="zh-CN" altLang="en-US" dirty="0" smtClean="0">
                <a:solidFill>
                  <a:srgbClr val="00B050"/>
                </a:solidFill>
              </a:rPr>
              <a:t>虚部</a:t>
            </a:r>
            <a:endParaRPr lang="en-US" altLang="zh-CN" dirty="0">
              <a:solidFill>
                <a:srgbClr val="00B050"/>
              </a:solidFill>
            </a:endParaRPr>
          </a:p>
          <a:p>
            <a:pPr>
              <a:lnSpc>
                <a:spcPct val="90000"/>
              </a:lnSpc>
              <a:spcBef>
                <a:spcPts val="0"/>
              </a:spcBef>
              <a:spcAft>
                <a:spcPts val="1200"/>
              </a:spcAft>
            </a:pPr>
            <a:r>
              <a:rPr lang="en-US" altLang="zh-CN" dirty="0" smtClean="0"/>
              <a:t>}</a:t>
            </a:r>
            <a:r>
              <a:rPr lang="en-US" altLang="zh-CN" b="1" dirty="0" smtClean="0">
                <a:solidFill>
                  <a:srgbClr val="0000FF"/>
                </a:solidFill>
              </a:rPr>
              <a:t>;</a:t>
            </a:r>
          </a:p>
          <a:p>
            <a:pPr>
              <a:lnSpc>
                <a:spcPct val="100000"/>
              </a:lnSpc>
              <a:spcBef>
                <a:spcPts val="0"/>
              </a:spcBef>
            </a:pPr>
            <a:r>
              <a:rPr lang="en-US" altLang="zh-CN" b="1" dirty="0" smtClean="0">
                <a:solidFill>
                  <a:srgbClr val="0000FF"/>
                </a:solidFill>
              </a:rPr>
              <a:t>student </a:t>
            </a:r>
            <a:r>
              <a:rPr lang="en-US" altLang="zh-CN" dirty="0" smtClean="0"/>
              <a:t>John;     </a:t>
            </a:r>
            <a:r>
              <a:rPr lang="en-US" altLang="zh-CN" dirty="0" smtClean="0">
                <a:solidFill>
                  <a:srgbClr val="00B050"/>
                </a:solidFill>
              </a:rPr>
              <a:t>// </a:t>
            </a:r>
            <a:r>
              <a:rPr lang="zh-CN" altLang="en-US" dirty="0" smtClean="0">
                <a:solidFill>
                  <a:srgbClr val="00B050"/>
                </a:solidFill>
              </a:rPr>
              <a:t>定义了一个结构类型为 </a:t>
            </a:r>
            <a:r>
              <a:rPr lang="en-US" altLang="zh-CN" dirty="0" smtClean="0">
                <a:solidFill>
                  <a:srgbClr val="00B050"/>
                </a:solidFill>
              </a:rPr>
              <a:t>student </a:t>
            </a:r>
            <a:r>
              <a:rPr lang="zh-CN" altLang="en-US" dirty="0" smtClean="0">
                <a:solidFill>
                  <a:srgbClr val="00B050"/>
                </a:solidFill>
              </a:rPr>
              <a:t>的结构变量</a:t>
            </a:r>
            <a:endParaRPr lang="en-US" altLang="zh-CN" dirty="0" smtClean="0">
              <a:solidFill>
                <a:srgbClr val="00B050"/>
              </a:solidFill>
            </a:endParaRPr>
          </a:p>
          <a:p>
            <a:pPr>
              <a:lnSpc>
                <a:spcPct val="100000"/>
              </a:lnSpc>
              <a:spcBef>
                <a:spcPts val="0"/>
              </a:spcBef>
            </a:pPr>
            <a:r>
              <a:rPr lang="en-US" altLang="zh-CN" b="1" dirty="0" smtClean="0">
                <a:solidFill>
                  <a:srgbClr val="0000FF"/>
                </a:solidFill>
              </a:rPr>
              <a:t>complex</a:t>
            </a:r>
            <a:r>
              <a:rPr lang="en-US" altLang="zh-CN" dirty="0" smtClean="0">
                <a:solidFill>
                  <a:srgbClr val="0000FF"/>
                </a:solidFill>
              </a:rPr>
              <a:t> </a:t>
            </a:r>
            <a:r>
              <a:rPr lang="en-US" altLang="zh-CN" dirty="0" err="1" smtClean="0"/>
              <a:t>cp</a:t>
            </a:r>
            <a:r>
              <a:rPr lang="en-US" altLang="zh-CN" dirty="0" smtClean="0"/>
              <a:t>;       </a:t>
            </a:r>
            <a:r>
              <a:rPr lang="en-US" altLang="zh-CN" dirty="0" smtClean="0">
                <a:solidFill>
                  <a:srgbClr val="00B050"/>
                </a:solidFill>
              </a:rPr>
              <a:t>// </a:t>
            </a:r>
            <a:r>
              <a:rPr lang="zh-CN" altLang="en-US" dirty="0" smtClean="0">
                <a:solidFill>
                  <a:srgbClr val="00B050"/>
                </a:solidFill>
              </a:rPr>
              <a:t>定义了一个结构类型为 </a:t>
            </a:r>
            <a:r>
              <a:rPr lang="en-US" altLang="zh-CN" dirty="0" smtClean="0">
                <a:solidFill>
                  <a:srgbClr val="00B050"/>
                </a:solidFill>
              </a:rPr>
              <a:t>complex </a:t>
            </a:r>
            <a:r>
              <a:rPr lang="zh-CN" altLang="en-US" dirty="0" smtClean="0">
                <a:solidFill>
                  <a:srgbClr val="00B050"/>
                </a:solidFill>
              </a:rPr>
              <a:t>的结构变量</a:t>
            </a:r>
            <a:endParaRPr lang="en-US" altLang="zh-CN" dirty="0" smtClean="0">
              <a:solidFill>
                <a:srgbClr val="00B050"/>
              </a:solidFill>
            </a:endParaRPr>
          </a:p>
          <a:p>
            <a:pPr>
              <a:lnSpc>
                <a:spcPct val="100000"/>
              </a:lnSpc>
              <a:spcBef>
                <a:spcPts val="0"/>
              </a:spcBef>
            </a:pPr>
            <a:r>
              <a:rPr lang="en-US" altLang="zh-CN" b="1" dirty="0" smtClean="0">
                <a:solidFill>
                  <a:srgbClr val="0000FF"/>
                </a:solidFill>
              </a:rPr>
              <a:t>student </a:t>
            </a:r>
            <a:r>
              <a:rPr lang="en-US" altLang="zh-CN" dirty="0" smtClean="0"/>
              <a:t>stu1, stu2, stu3;   </a:t>
            </a:r>
            <a:r>
              <a:rPr lang="en-US" altLang="zh-CN" dirty="0" smtClean="0">
                <a:solidFill>
                  <a:srgbClr val="00B050"/>
                </a:solidFill>
              </a:rPr>
              <a:t>// </a:t>
            </a:r>
            <a:r>
              <a:rPr lang="zh-CN" altLang="en-US" dirty="0" smtClean="0">
                <a:solidFill>
                  <a:srgbClr val="00B050"/>
                </a:solidFill>
              </a:rPr>
              <a:t>定义三个 </a:t>
            </a:r>
            <a:r>
              <a:rPr lang="en-US" altLang="zh-CN" dirty="0" smtClean="0">
                <a:solidFill>
                  <a:srgbClr val="00B050"/>
                </a:solidFill>
              </a:rPr>
              <a:t>student </a:t>
            </a:r>
            <a:r>
              <a:rPr lang="zh-CN" altLang="en-US" dirty="0" smtClean="0">
                <a:solidFill>
                  <a:srgbClr val="00B050"/>
                </a:solidFill>
              </a:rPr>
              <a:t>结构变量</a:t>
            </a:r>
            <a:endParaRPr lang="zh-CN" altLang="en-US" dirty="0">
              <a:solidFill>
                <a:srgbClr val="00B050"/>
              </a:solidFill>
            </a:endParaRPr>
          </a:p>
        </p:txBody>
      </p:sp>
      <p:sp>
        <p:nvSpPr>
          <p:cNvPr id="3" name="标题 2"/>
          <p:cNvSpPr>
            <a:spLocks noGrp="1"/>
          </p:cNvSpPr>
          <p:nvPr>
            <p:ph type="title"/>
          </p:nvPr>
        </p:nvSpPr>
        <p:spPr/>
        <p:txBody>
          <a:bodyPr/>
          <a:lstStyle/>
          <a:p>
            <a:r>
              <a:rPr lang="en-US" altLang="zh-CN" dirty="0"/>
              <a:t>1. </a:t>
            </a:r>
            <a:r>
              <a:rPr lang="zh-CN" altLang="en-US" dirty="0"/>
              <a:t>结构</a:t>
            </a:r>
          </a:p>
        </p:txBody>
      </p:sp>
      <p:sp>
        <p:nvSpPr>
          <p:cNvPr id="4" name="矩形 3"/>
          <p:cNvSpPr/>
          <p:nvPr/>
        </p:nvSpPr>
        <p:spPr>
          <a:xfrm>
            <a:off x="5436096" y="3573016"/>
            <a:ext cx="3168352" cy="136815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just"/>
            <a:r>
              <a:rPr lang="zh-CN" altLang="en-US" sz="2800" b="1" dirty="0" smtClean="0">
                <a:latin typeface="微软雅黑" panose="020B0503020204020204" pitchFamily="34" charset="-122"/>
                <a:ea typeface="微软雅黑" panose="020B0503020204020204" pitchFamily="34" charset="-122"/>
                <a:cs typeface="Arial" panose="020B0604020202020204" pitchFamily="34" charset="0"/>
              </a:rPr>
              <a:t>说明</a:t>
            </a:r>
            <a:r>
              <a:rPr lang="en-US" altLang="zh-CN" sz="2800" b="1" dirty="0" smtClean="0">
                <a:latin typeface="微软雅黑" panose="020B0503020204020204" pitchFamily="34" charset="-122"/>
                <a:ea typeface="微软雅黑" panose="020B0503020204020204" pitchFamily="34" charset="-122"/>
                <a:cs typeface="Arial" panose="020B0604020202020204" pitchFamily="34" charset="0"/>
              </a:rPr>
              <a:t>: </a:t>
            </a:r>
          </a:p>
          <a:p>
            <a:pPr algn="just"/>
            <a:r>
              <a:rPr lang="zh-CN" altLang="en-US" sz="2400" dirty="0" smtClean="0">
                <a:solidFill>
                  <a:srgbClr val="FFFF00"/>
                </a:solidFill>
                <a:latin typeface="微软雅黑" panose="020B0503020204020204" pitchFamily="34" charset="-122"/>
                <a:ea typeface="微软雅黑" panose="020B0503020204020204" pitchFamily="34" charset="-122"/>
                <a:cs typeface="Arial" panose="020B0604020202020204" pitchFamily="34" charset="0"/>
              </a:rPr>
              <a:t>先定义 </a:t>
            </a:r>
            <a:r>
              <a:rPr lang="zh-CN" altLang="en-US" sz="2400" b="1"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结构类型</a:t>
            </a:r>
            <a:r>
              <a:rPr lang="en-US" altLang="zh-CN" sz="2400" dirty="0" smtClean="0">
                <a:solidFill>
                  <a:srgbClr val="FFFF00"/>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2400" dirty="0" smtClean="0">
                <a:solidFill>
                  <a:srgbClr val="FFFF00"/>
                </a:solidFill>
                <a:latin typeface="微软雅黑" panose="020B0503020204020204" pitchFamily="34" charset="-122"/>
                <a:ea typeface="微软雅黑" panose="020B0503020204020204" pitchFamily="34" charset="-122"/>
                <a:cs typeface="Arial" panose="020B0604020202020204" pitchFamily="34" charset="0"/>
              </a:rPr>
              <a:t>再定义 </a:t>
            </a:r>
            <a:r>
              <a:rPr lang="zh-CN" altLang="en-US" sz="2400" b="1"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结构变量</a:t>
            </a:r>
            <a:r>
              <a:rPr lang="zh-CN" altLang="en-US" sz="2400" dirty="0" smtClean="0">
                <a:solidFill>
                  <a:srgbClr val="FFFF00"/>
                </a:solidFill>
                <a:latin typeface="微软雅黑" panose="020B0503020204020204" pitchFamily="34" charset="-122"/>
                <a:ea typeface="微软雅黑" panose="020B0503020204020204" pitchFamily="34" charset="-122"/>
                <a:cs typeface="Arial" panose="020B0604020202020204" pitchFamily="34" charset="0"/>
              </a:rPr>
              <a:t>。</a:t>
            </a:r>
            <a:endParaRPr lang="en-US" altLang="zh-CN" sz="2400" dirty="0">
              <a:solidFill>
                <a:srgbClr val="FFFF00"/>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2563820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928461"/>
            <a:ext cx="8496944" cy="5583489"/>
          </a:xfrm>
        </p:spPr>
        <p:txBody>
          <a:bodyPr>
            <a:normAutofit/>
          </a:bodyPr>
          <a:lstStyle/>
          <a:p>
            <a:r>
              <a:rPr lang="zh-CN" altLang="en-US" sz="2800" b="1" dirty="0" smtClean="0"/>
              <a:t>访问结构成员</a:t>
            </a:r>
            <a:endParaRPr lang="en-US" altLang="zh-CN" sz="2800" b="1" dirty="0" smtClean="0"/>
          </a:p>
          <a:p>
            <a:r>
              <a:rPr lang="zh-CN" altLang="en-US" dirty="0" smtClean="0"/>
              <a:t>一旦定义了</a:t>
            </a:r>
            <a:r>
              <a:rPr lang="en-US" altLang="zh-CN" dirty="0" smtClean="0"/>
              <a:t> </a:t>
            </a:r>
            <a:r>
              <a:rPr lang="zh-CN" altLang="en-US" b="1" dirty="0" smtClean="0">
                <a:solidFill>
                  <a:srgbClr val="FF0000"/>
                </a:solidFill>
              </a:rPr>
              <a:t>结构变量</a:t>
            </a:r>
            <a:r>
              <a:rPr lang="en-US" altLang="zh-CN" dirty="0" smtClean="0"/>
              <a:t>, </a:t>
            </a:r>
            <a:r>
              <a:rPr lang="zh-CN" altLang="en-US" dirty="0" smtClean="0"/>
              <a:t>我们便可以通过 </a:t>
            </a:r>
            <a:r>
              <a:rPr lang="zh-CN" altLang="en-US" b="1" dirty="0" smtClean="0">
                <a:solidFill>
                  <a:srgbClr val="FF0000"/>
                </a:solidFill>
              </a:rPr>
              <a:t>点运算符 </a:t>
            </a:r>
            <a:r>
              <a:rPr lang="en-US" altLang="zh-CN" dirty="0" smtClean="0"/>
              <a:t>(</a:t>
            </a:r>
            <a:r>
              <a:rPr lang="en-US" altLang="zh-CN" b="1" dirty="0" smtClean="0">
                <a:solidFill>
                  <a:srgbClr val="FF0000"/>
                </a:solidFill>
              </a:rPr>
              <a:t>.</a:t>
            </a:r>
            <a:r>
              <a:rPr lang="en-US" altLang="zh-CN" dirty="0" smtClean="0"/>
              <a:t>) </a:t>
            </a:r>
            <a:r>
              <a:rPr lang="zh-CN" altLang="en-US" dirty="0" smtClean="0"/>
              <a:t>来访问和操作</a:t>
            </a:r>
            <a:r>
              <a:rPr lang="en-US" altLang="zh-CN" dirty="0" smtClean="0"/>
              <a:t> </a:t>
            </a:r>
            <a:r>
              <a:rPr lang="zh-CN" altLang="en-US" b="1" dirty="0" smtClean="0">
                <a:solidFill>
                  <a:srgbClr val="0000FF"/>
                </a:solidFill>
              </a:rPr>
              <a:t>结构变量的成员</a:t>
            </a:r>
            <a:r>
              <a:rPr lang="zh-CN" altLang="en-US" dirty="0" smtClean="0"/>
              <a:t>。</a:t>
            </a:r>
            <a:endParaRPr lang="en-US" altLang="zh-CN" dirty="0" smtClean="0"/>
          </a:p>
          <a:p>
            <a:r>
              <a:rPr lang="zh-CN" altLang="en-US" b="1" dirty="0" smtClean="0"/>
              <a:t>格式</a:t>
            </a:r>
            <a:r>
              <a:rPr lang="en-US" altLang="zh-CN" dirty="0" smtClean="0"/>
              <a:t>:</a:t>
            </a:r>
          </a:p>
          <a:p>
            <a:pPr indent="363538"/>
            <a:r>
              <a:rPr lang="en-US" altLang="zh-CN" dirty="0" err="1" smtClean="0"/>
              <a:t>object</a:t>
            </a:r>
            <a:r>
              <a:rPr lang="en-US" altLang="zh-CN" b="1" dirty="0" err="1" smtClean="0">
                <a:solidFill>
                  <a:srgbClr val="FF0000"/>
                </a:solidFill>
              </a:rPr>
              <a:t>.</a:t>
            </a:r>
            <a:r>
              <a:rPr lang="en-US" altLang="zh-CN" dirty="0" err="1" smtClean="0">
                <a:solidFill>
                  <a:srgbClr val="0000FF"/>
                </a:solidFill>
              </a:rPr>
              <a:t>member</a:t>
            </a:r>
            <a:endParaRPr lang="en-US" altLang="zh-CN" dirty="0" smtClean="0">
              <a:solidFill>
                <a:srgbClr val="0000FF"/>
              </a:solidFill>
            </a:endParaRPr>
          </a:p>
          <a:p>
            <a:r>
              <a:rPr lang="zh-CN" altLang="en-US" dirty="0" smtClean="0"/>
              <a:t>例如</a:t>
            </a:r>
            <a:r>
              <a:rPr lang="en-US" altLang="zh-CN" dirty="0" smtClean="0"/>
              <a:t>:</a:t>
            </a:r>
          </a:p>
          <a:p>
            <a:r>
              <a:rPr lang="en-US" altLang="zh-CN" b="1" dirty="0" smtClean="0">
                <a:solidFill>
                  <a:srgbClr val="0000FF"/>
                </a:solidFill>
              </a:rPr>
              <a:t>student</a:t>
            </a:r>
            <a:r>
              <a:rPr lang="en-US" altLang="zh-CN" dirty="0" smtClean="0"/>
              <a:t> John;</a:t>
            </a:r>
          </a:p>
          <a:p>
            <a:r>
              <a:rPr lang="zh-CN" altLang="en-US" dirty="0" smtClean="0"/>
              <a:t>访问 </a:t>
            </a:r>
            <a:r>
              <a:rPr lang="en-US" altLang="zh-CN" dirty="0" smtClean="0"/>
              <a:t>John </a:t>
            </a:r>
            <a:r>
              <a:rPr lang="zh-CN" altLang="en-US" dirty="0" smtClean="0"/>
              <a:t>的成员</a:t>
            </a:r>
            <a:r>
              <a:rPr lang="en-US" altLang="zh-CN" dirty="0" smtClean="0"/>
              <a:t>:</a:t>
            </a:r>
          </a:p>
          <a:p>
            <a:pPr>
              <a:lnSpc>
                <a:spcPct val="100000"/>
              </a:lnSpc>
              <a:spcBef>
                <a:spcPts val="0"/>
              </a:spcBef>
            </a:pPr>
            <a:r>
              <a:rPr lang="en-US" altLang="zh-CN" dirty="0" smtClean="0"/>
              <a:t>John</a:t>
            </a:r>
            <a:r>
              <a:rPr lang="en-US" altLang="zh-CN" b="1" dirty="0" smtClean="0">
                <a:solidFill>
                  <a:srgbClr val="FF0000"/>
                </a:solidFill>
              </a:rPr>
              <a:t>.</a:t>
            </a:r>
            <a:r>
              <a:rPr lang="en-US" altLang="zh-CN" dirty="0" smtClean="0">
                <a:solidFill>
                  <a:srgbClr val="0000FF"/>
                </a:solidFill>
              </a:rPr>
              <a:t>name</a:t>
            </a:r>
            <a:r>
              <a:rPr lang="en-US" altLang="zh-CN" dirty="0" smtClean="0"/>
              <a:t>       </a:t>
            </a:r>
            <a:r>
              <a:rPr lang="en-US" altLang="zh-CN" dirty="0" err="1" smtClean="0"/>
              <a:t>John</a:t>
            </a:r>
            <a:r>
              <a:rPr lang="en-US" altLang="zh-CN" b="1" dirty="0" err="1" smtClean="0">
                <a:solidFill>
                  <a:srgbClr val="FF0000"/>
                </a:solidFill>
              </a:rPr>
              <a:t>.</a:t>
            </a:r>
            <a:r>
              <a:rPr lang="en-US" altLang="zh-CN" dirty="0" err="1" smtClean="0">
                <a:solidFill>
                  <a:srgbClr val="0000FF"/>
                </a:solidFill>
              </a:rPr>
              <a:t>gender</a:t>
            </a:r>
            <a:endParaRPr lang="en-US" altLang="zh-CN" dirty="0" smtClean="0">
              <a:solidFill>
                <a:srgbClr val="0000FF"/>
              </a:solidFill>
            </a:endParaRPr>
          </a:p>
          <a:p>
            <a:pPr>
              <a:lnSpc>
                <a:spcPct val="100000"/>
              </a:lnSpc>
              <a:spcBef>
                <a:spcPts val="0"/>
              </a:spcBef>
            </a:pPr>
            <a:r>
              <a:rPr lang="en-US" altLang="zh-CN" dirty="0" err="1" smtClean="0"/>
              <a:t>John</a:t>
            </a:r>
            <a:r>
              <a:rPr lang="en-US" altLang="zh-CN" b="1" dirty="0" err="1" smtClean="0">
                <a:solidFill>
                  <a:srgbClr val="FF0000"/>
                </a:solidFill>
              </a:rPr>
              <a:t>.</a:t>
            </a:r>
            <a:r>
              <a:rPr lang="en-US" altLang="zh-CN" dirty="0" err="1" smtClean="0">
                <a:solidFill>
                  <a:srgbClr val="0000FF"/>
                </a:solidFill>
              </a:rPr>
              <a:t>number</a:t>
            </a:r>
            <a:r>
              <a:rPr lang="en-US" altLang="zh-CN" dirty="0" smtClean="0"/>
              <a:t>    </a:t>
            </a:r>
            <a:r>
              <a:rPr lang="en-US" altLang="zh-CN" dirty="0" err="1" smtClean="0"/>
              <a:t>John</a:t>
            </a:r>
            <a:r>
              <a:rPr lang="en-US" altLang="zh-CN" b="1" dirty="0" err="1" smtClean="0">
                <a:solidFill>
                  <a:srgbClr val="FF0000"/>
                </a:solidFill>
              </a:rPr>
              <a:t>.</a:t>
            </a:r>
            <a:r>
              <a:rPr lang="en-US" altLang="zh-CN" dirty="0" err="1" smtClean="0">
                <a:solidFill>
                  <a:srgbClr val="0000FF"/>
                </a:solidFill>
              </a:rPr>
              <a:t>age</a:t>
            </a:r>
            <a:endParaRPr lang="en-US" altLang="zh-CN" dirty="0" smtClean="0">
              <a:solidFill>
                <a:srgbClr val="0000FF"/>
              </a:solidFill>
            </a:endParaRPr>
          </a:p>
          <a:p>
            <a:pPr>
              <a:lnSpc>
                <a:spcPct val="100000"/>
              </a:lnSpc>
              <a:spcBef>
                <a:spcPts val="0"/>
              </a:spcBef>
            </a:pPr>
            <a:r>
              <a:rPr lang="en-US" altLang="zh-CN" dirty="0" err="1" smtClean="0"/>
              <a:t>John</a:t>
            </a:r>
            <a:r>
              <a:rPr lang="en-US" altLang="zh-CN" b="1" dirty="0" err="1" smtClean="0">
                <a:solidFill>
                  <a:srgbClr val="FF0000"/>
                </a:solidFill>
              </a:rPr>
              <a:t>.</a:t>
            </a:r>
            <a:r>
              <a:rPr lang="en-US" altLang="zh-CN" dirty="0" err="1" smtClean="0">
                <a:solidFill>
                  <a:srgbClr val="0000FF"/>
                </a:solidFill>
              </a:rPr>
              <a:t>score</a:t>
            </a:r>
            <a:endParaRPr lang="zh-CN" altLang="en-US" dirty="0">
              <a:solidFill>
                <a:srgbClr val="0000FF"/>
              </a:solidFill>
            </a:endParaRPr>
          </a:p>
        </p:txBody>
      </p:sp>
      <p:sp>
        <p:nvSpPr>
          <p:cNvPr id="3" name="标题 2"/>
          <p:cNvSpPr>
            <a:spLocks noGrp="1"/>
          </p:cNvSpPr>
          <p:nvPr>
            <p:ph type="title"/>
          </p:nvPr>
        </p:nvSpPr>
        <p:spPr/>
        <p:txBody>
          <a:bodyPr/>
          <a:lstStyle/>
          <a:p>
            <a:r>
              <a:rPr lang="en-US" altLang="zh-CN" dirty="0"/>
              <a:t>1. </a:t>
            </a:r>
            <a:r>
              <a:rPr lang="zh-CN" altLang="en-US" dirty="0"/>
              <a:t>结构</a:t>
            </a:r>
          </a:p>
        </p:txBody>
      </p:sp>
      <p:sp>
        <p:nvSpPr>
          <p:cNvPr id="5" name="矩形 4"/>
          <p:cNvSpPr/>
          <p:nvPr/>
        </p:nvSpPr>
        <p:spPr>
          <a:xfrm>
            <a:off x="4932040" y="3212976"/>
            <a:ext cx="4001300" cy="2554545"/>
          </a:xfrm>
          <a:prstGeom prst="rect">
            <a:avLst/>
          </a:prstGeom>
          <a:solidFill>
            <a:schemeClr val="accent6">
              <a:lumMod val="20000"/>
              <a:lumOff val="80000"/>
            </a:schemeClr>
          </a:solidFill>
        </p:spPr>
        <p:style>
          <a:lnRef idx="2">
            <a:schemeClr val="accent2"/>
          </a:lnRef>
          <a:fillRef idx="1">
            <a:schemeClr val="lt1"/>
          </a:fillRef>
          <a:effectRef idx="0">
            <a:schemeClr val="accent2"/>
          </a:effectRef>
          <a:fontRef idx="minor">
            <a:schemeClr val="dk1"/>
          </a:fontRef>
        </p:style>
        <p:txBody>
          <a:bodyPr wrap="square">
            <a:spAutoFit/>
          </a:bodyPr>
          <a:lstStyle/>
          <a:p>
            <a:pPr>
              <a:lnSpc>
                <a:spcPct val="100000"/>
              </a:lnSpc>
            </a:pPr>
            <a:r>
              <a:rPr lang="en-US" altLang="zh-CN" sz="2000" b="1" dirty="0" err="1">
                <a:solidFill>
                  <a:srgbClr val="FF0000"/>
                </a:solidFill>
                <a:latin typeface="Arial" panose="020B0604020202020204" pitchFamily="34" charset="0"/>
                <a:ea typeface="微软雅黑" panose="020B0503020204020204" pitchFamily="34" charset="-122"/>
                <a:cs typeface="Arial" panose="020B0604020202020204" pitchFamily="34" charset="0"/>
              </a:rPr>
              <a:t>struct</a:t>
            </a:r>
            <a:r>
              <a:rPr lang="en-US" altLang="zh-CN" sz="2000" b="1" dirty="0">
                <a:solidFill>
                  <a:srgbClr val="FF0000"/>
                </a:solidFill>
                <a:latin typeface="Arial" panose="020B0604020202020204" pitchFamily="34" charset="0"/>
                <a:ea typeface="微软雅黑" panose="020B0503020204020204" pitchFamily="34" charset="-122"/>
                <a:cs typeface="Arial" panose="020B0604020202020204" pitchFamily="34" charset="0"/>
              </a:rPr>
              <a:t> </a:t>
            </a:r>
            <a:r>
              <a:rPr lang="en-US" altLang="zh-CN" sz="2000" b="1" dirty="0">
                <a:solidFill>
                  <a:srgbClr val="0000FF"/>
                </a:solidFill>
                <a:latin typeface="Arial" panose="020B0604020202020204" pitchFamily="34" charset="0"/>
                <a:ea typeface="微软雅黑" panose="020B0503020204020204" pitchFamily="34" charset="-122"/>
                <a:cs typeface="Arial" panose="020B0604020202020204" pitchFamily="34" charset="0"/>
              </a:rPr>
              <a:t>student</a:t>
            </a:r>
          </a:p>
          <a:p>
            <a:pPr>
              <a:lnSpc>
                <a:spcPct val="100000"/>
              </a:lnSpc>
            </a:pPr>
            <a:r>
              <a:rPr lang="en-US" altLang="zh-CN" sz="2000" dirty="0">
                <a:latin typeface="Arial" panose="020B0604020202020204" pitchFamily="34" charset="0"/>
                <a:ea typeface="微软雅黑" panose="020B0503020204020204" pitchFamily="34" charset="-122"/>
                <a:cs typeface="Arial" panose="020B0604020202020204" pitchFamily="34" charset="0"/>
              </a:rPr>
              <a:t>{</a:t>
            </a:r>
          </a:p>
          <a:p>
            <a:pPr indent="363538">
              <a:lnSpc>
                <a:spcPct val="100000"/>
              </a:lnSpc>
            </a:pPr>
            <a:r>
              <a:rPr lang="en-US" altLang="zh-CN" sz="2000" dirty="0">
                <a:solidFill>
                  <a:srgbClr val="0000FF"/>
                </a:solidFill>
                <a:latin typeface="Arial" panose="020B0604020202020204" pitchFamily="34" charset="0"/>
                <a:ea typeface="微软雅黑" panose="020B0503020204020204" pitchFamily="34" charset="-122"/>
                <a:cs typeface="Arial" panose="020B0604020202020204" pitchFamily="34" charset="0"/>
              </a:rPr>
              <a:t>char </a:t>
            </a:r>
            <a:r>
              <a:rPr lang="en-US" altLang="zh-CN" sz="2000" dirty="0">
                <a:latin typeface="Arial" panose="020B0604020202020204" pitchFamily="34" charset="0"/>
                <a:ea typeface="微软雅黑" panose="020B0503020204020204" pitchFamily="34" charset="-122"/>
                <a:cs typeface="Arial" panose="020B0604020202020204" pitchFamily="34" charset="0"/>
              </a:rPr>
              <a:t>name[20];     </a:t>
            </a:r>
            <a:r>
              <a:rPr lang="en-US" altLang="zh-CN" sz="2000" dirty="0" smtClean="0">
                <a:latin typeface="Arial" panose="020B0604020202020204" pitchFamily="34" charset="0"/>
                <a:ea typeface="微软雅黑" panose="020B0503020204020204" pitchFamily="34" charset="-122"/>
                <a:cs typeface="Arial" panose="020B0604020202020204" pitchFamily="34" charset="0"/>
              </a:rPr>
              <a:t>      </a:t>
            </a:r>
            <a:r>
              <a:rPr lang="en-US" altLang="zh-CN" sz="2000" dirty="0" smtClean="0">
                <a:solidFill>
                  <a:srgbClr val="00B050"/>
                </a:solidFill>
                <a:latin typeface="Arial" panose="020B0604020202020204" pitchFamily="34" charset="0"/>
                <a:ea typeface="微软雅黑" panose="020B0503020204020204" pitchFamily="34" charset="-122"/>
                <a:cs typeface="Arial" panose="020B0604020202020204" pitchFamily="34" charset="0"/>
              </a:rPr>
              <a:t>// </a:t>
            </a:r>
            <a:r>
              <a:rPr lang="zh-CN" altLang="en-US" sz="2000" dirty="0" smtClean="0">
                <a:solidFill>
                  <a:srgbClr val="00B050"/>
                </a:solidFill>
                <a:latin typeface="Arial" panose="020B0604020202020204" pitchFamily="34" charset="0"/>
                <a:ea typeface="微软雅黑" panose="020B0503020204020204" pitchFamily="34" charset="-122"/>
                <a:cs typeface="Arial" panose="020B0604020202020204" pitchFamily="34" charset="0"/>
              </a:rPr>
              <a:t>姓名</a:t>
            </a:r>
            <a:endParaRPr lang="en-US" altLang="zh-CN" sz="2000" dirty="0">
              <a:solidFill>
                <a:srgbClr val="00B050"/>
              </a:solidFill>
              <a:latin typeface="Arial" panose="020B0604020202020204" pitchFamily="34" charset="0"/>
              <a:ea typeface="微软雅黑" panose="020B0503020204020204" pitchFamily="34" charset="-122"/>
              <a:cs typeface="Arial" panose="020B0604020202020204" pitchFamily="34" charset="0"/>
            </a:endParaRPr>
          </a:p>
          <a:p>
            <a:pPr indent="363538">
              <a:lnSpc>
                <a:spcPct val="100000"/>
              </a:lnSpc>
            </a:pPr>
            <a:r>
              <a:rPr lang="en-US" altLang="zh-CN" sz="2000" dirty="0">
                <a:solidFill>
                  <a:srgbClr val="0000FF"/>
                </a:solidFill>
                <a:latin typeface="Arial" panose="020B0604020202020204" pitchFamily="34" charset="0"/>
                <a:ea typeface="微软雅黑" panose="020B0503020204020204" pitchFamily="34" charset="-122"/>
                <a:cs typeface="Arial" panose="020B0604020202020204" pitchFamily="34" charset="0"/>
              </a:rPr>
              <a:t>bool</a:t>
            </a:r>
            <a:r>
              <a:rPr lang="en-US" altLang="zh-CN" sz="2000" dirty="0">
                <a:latin typeface="Arial" panose="020B0604020202020204" pitchFamily="34" charset="0"/>
                <a:ea typeface="微软雅黑" panose="020B0503020204020204" pitchFamily="34" charset="-122"/>
                <a:cs typeface="Arial" panose="020B0604020202020204" pitchFamily="34" charset="0"/>
              </a:rPr>
              <a:t> gender;         </a:t>
            </a:r>
            <a:r>
              <a:rPr lang="en-US" altLang="zh-CN" sz="2000" dirty="0" smtClean="0">
                <a:latin typeface="Arial" panose="020B0604020202020204" pitchFamily="34" charset="0"/>
                <a:ea typeface="微软雅黑" panose="020B0503020204020204" pitchFamily="34" charset="-122"/>
                <a:cs typeface="Arial" panose="020B0604020202020204" pitchFamily="34" charset="0"/>
              </a:rPr>
              <a:t>      </a:t>
            </a:r>
            <a:r>
              <a:rPr lang="en-US" altLang="zh-CN" sz="2000" dirty="0" smtClean="0">
                <a:solidFill>
                  <a:srgbClr val="00B050"/>
                </a:solidFill>
                <a:latin typeface="Arial" panose="020B0604020202020204" pitchFamily="34" charset="0"/>
                <a:ea typeface="微软雅黑" panose="020B0503020204020204" pitchFamily="34" charset="-122"/>
                <a:cs typeface="Arial" panose="020B0604020202020204" pitchFamily="34" charset="0"/>
              </a:rPr>
              <a:t>// </a:t>
            </a:r>
            <a:r>
              <a:rPr lang="zh-CN" altLang="en-US" sz="2000" dirty="0" smtClean="0">
                <a:solidFill>
                  <a:srgbClr val="00B050"/>
                </a:solidFill>
                <a:latin typeface="Arial" panose="020B0604020202020204" pitchFamily="34" charset="0"/>
                <a:ea typeface="微软雅黑" panose="020B0503020204020204" pitchFamily="34" charset="-122"/>
                <a:cs typeface="Arial" panose="020B0604020202020204" pitchFamily="34" charset="0"/>
              </a:rPr>
              <a:t>性别</a:t>
            </a:r>
            <a:endParaRPr lang="en-US" altLang="zh-CN" sz="2000" dirty="0">
              <a:solidFill>
                <a:srgbClr val="00B050"/>
              </a:solidFill>
              <a:latin typeface="Arial" panose="020B0604020202020204" pitchFamily="34" charset="0"/>
              <a:ea typeface="微软雅黑" panose="020B0503020204020204" pitchFamily="34" charset="-122"/>
              <a:cs typeface="Arial" panose="020B0604020202020204" pitchFamily="34" charset="0"/>
            </a:endParaRPr>
          </a:p>
          <a:p>
            <a:pPr indent="363538">
              <a:lnSpc>
                <a:spcPct val="100000"/>
              </a:lnSpc>
            </a:pPr>
            <a:r>
              <a:rPr lang="en-US" altLang="zh-CN" sz="2000" dirty="0" smtClean="0">
                <a:solidFill>
                  <a:srgbClr val="0000FF"/>
                </a:solidFill>
                <a:latin typeface="Arial" panose="020B0604020202020204" pitchFamily="34" charset="0"/>
                <a:ea typeface="微软雅黑" panose="020B0503020204020204" pitchFamily="34" charset="-122"/>
                <a:cs typeface="Arial" panose="020B0604020202020204" pitchFamily="34" charset="0"/>
              </a:rPr>
              <a:t>long </a:t>
            </a:r>
            <a:r>
              <a:rPr lang="en-US" altLang="zh-CN" sz="2000" dirty="0" err="1" smtClean="0">
                <a:solidFill>
                  <a:srgbClr val="0000FF"/>
                </a:solidFill>
                <a:latin typeface="Arial" panose="020B0604020202020204" pitchFamily="34" charset="0"/>
                <a:ea typeface="微软雅黑" panose="020B0503020204020204" pitchFamily="34" charset="-122"/>
                <a:cs typeface="Arial" panose="020B0604020202020204" pitchFamily="34" charset="0"/>
              </a:rPr>
              <a:t>long</a:t>
            </a:r>
            <a:r>
              <a:rPr lang="en-US" altLang="zh-CN" sz="2000" dirty="0" smtClean="0">
                <a:latin typeface="Arial" panose="020B0604020202020204" pitchFamily="34" charset="0"/>
                <a:ea typeface="微软雅黑" panose="020B0503020204020204" pitchFamily="34" charset="-122"/>
                <a:cs typeface="Arial" panose="020B0604020202020204" pitchFamily="34" charset="0"/>
              </a:rPr>
              <a:t> </a:t>
            </a:r>
            <a:r>
              <a:rPr lang="en-US" altLang="zh-CN" sz="2000" dirty="0">
                <a:latin typeface="Arial" panose="020B0604020202020204" pitchFamily="34" charset="0"/>
                <a:ea typeface="微软雅黑" panose="020B0503020204020204" pitchFamily="34" charset="-122"/>
                <a:cs typeface="Arial" panose="020B0604020202020204" pitchFamily="34" charset="0"/>
              </a:rPr>
              <a:t>number;      </a:t>
            </a:r>
            <a:r>
              <a:rPr lang="en-US" altLang="zh-CN" sz="2000" dirty="0" smtClean="0">
                <a:solidFill>
                  <a:srgbClr val="00B050"/>
                </a:solidFill>
                <a:latin typeface="Arial" panose="020B0604020202020204" pitchFamily="34" charset="0"/>
                <a:ea typeface="微软雅黑" panose="020B0503020204020204" pitchFamily="34" charset="-122"/>
                <a:cs typeface="Arial" panose="020B0604020202020204" pitchFamily="34" charset="0"/>
              </a:rPr>
              <a:t>// </a:t>
            </a:r>
            <a:r>
              <a:rPr lang="zh-CN" altLang="en-US" sz="2000" dirty="0" smtClean="0">
                <a:solidFill>
                  <a:srgbClr val="00B050"/>
                </a:solidFill>
                <a:latin typeface="Arial" panose="020B0604020202020204" pitchFamily="34" charset="0"/>
                <a:ea typeface="微软雅黑" panose="020B0503020204020204" pitchFamily="34" charset="-122"/>
                <a:cs typeface="Arial" panose="020B0604020202020204" pitchFamily="34" charset="0"/>
              </a:rPr>
              <a:t>学号</a:t>
            </a:r>
            <a:endParaRPr lang="en-US" altLang="zh-CN" sz="2000" dirty="0">
              <a:solidFill>
                <a:srgbClr val="00B050"/>
              </a:solidFill>
              <a:latin typeface="Arial" panose="020B0604020202020204" pitchFamily="34" charset="0"/>
              <a:ea typeface="微软雅黑" panose="020B0503020204020204" pitchFamily="34" charset="-122"/>
              <a:cs typeface="Arial" panose="020B0604020202020204" pitchFamily="34" charset="0"/>
            </a:endParaRPr>
          </a:p>
          <a:p>
            <a:pPr indent="363538">
              <a:lnSpc>
                <a:spcPct val="100000"/>
              </a:lnSpc>
            </a:pPr>
            <a:r>
              <a:rPr lang="en-US" altLang="zh-CN" sz="2000" dirty="0" err="1">
                <a:solidFill>
                  <a:srgbClr val="0000FF"/>
                </a:solidFill>
                <a:latin typeface="Arial" panose="020B0604020202020204" pitchFamily="34" charset="0"/>
                <a:ea typeface="微软雅黑" panose="020B0503020204020204" pitchFamily="34" charset="-122"/>
                <a:cs typeface="Arial" panose="020B0604020202020204" pitchFamily="34" charset="0"/>
              </a:rPr>
              <a:t>int</a:t>
            </a:r>
            <a:r>
              <a:rPr lang="en-US" altLang="zh-CN" sz="2000" dirty="0">
                <a:latin typeface="Arial" panose="020B0604020202020204" pitchFamily="34" charset="0"/>
                <a:ea typeface="微软雅黑" panose="020B0503020204020204" pitchFamily="34" charset="-122"/>
                <a:cs typeface="Arial" panose="020B0604020202020204" pitchFamily="34" charset="0"/>
              </a:rPr>
              <a:t> age;                 </a:t>
            </a:r>
            <a:r>
              <a:rPr lang="en-US" altLang="zh-CN" sz="2000" dirty="0" smtClean="0">
                <a:latin typeface="Arial" panose="020B0604020202020204" pitchFamily="34" charset="0"/>
                <a:ea typeface="微软雅黑" panose="020B0503020204020204" pitchFamily="34" charset="-122"/>
                <a:cs typeface="Arial" panose="020B0604020202020204" pitchFamily="34" charset="0"/>
              </a:rPr>
              <a:t>      </a:t>
            </a:r>
            <a:r>
              <a:rPr lang="en-US" altLang="zh-CN" sz="2000" dirty="0" smtClean="0">
                <a:solidFill>
                  <a:srgbClr val="00B050"/>
                </a:solidFill>
                <a:latin typeface="Arial" panose="020B0604020202020204" pitchFamily="34" charset="0"/>
                <a:ea typeface="微软雅黑" panose="020B0503020204020204" pitchFamily="34" charset="-122"/>
                <a:cs typeface="Arial" panose="020B0604020202020204" pitchFamily="34" charset="0"/>
              </a:rPr>
              <a:t>// </a:t>
            </a:r>
            <a:r>
              <a:rPr lang="zh-CN" altLang="en-US" sz="2000" dirty="0" smtClean="0">
                <a:solidFill>
                  <a:srgbClr val="00B050"/>
                </a:solidFill>
                <a:latin typeface="Arial" panose="020B0604020202020204" pitchFamily="34" charset="0"/>
                <a:ea typeface="微软雅黑" panose="020B0503020204020204" pitchFamily="34" charset="-122"/>
                <a:cs typeface="Arial" panose="020B0604020202020204" pitchFamily="34" charset="0"/>
              </a:rPr>
              <a:t>年龄</a:t>
            </a:r>
            <a:endParaRPr lang="en-US" altLang="zh-CN" sz="2000" dirty="0">
              <a:solidFill>
                <a:srgbClr val="00B050"/>
              </a:solidFill>
              <a:latin typeface="Arial" panose="020B0604020202020204" pitchFamily="34" charset="0"/>
              <a:ea typeface="微软雅黑" panose="020B0503020204020204" pitchFamily="34" charset="-122"/>
              <a:cs typeface="Arial" panose="020B0604020202020204" pitchFamily="34" charset="0"/>
            </a:endParaRPr>
          </a:p>
          <a:p>
            <a:pPr indent="363538">
              <a:lnSpc>
                <a:spcPct val="100000"/>
              </a:lnSpc>
            </a:pPr>
            <a:r>
              <a:rPr lang="en-US" altLang="zh-CN" sz="2000" dirty="0">
                <a:solidFill>
                  <a:srgbClr val="0000FF"/>
                </a:solidFill>
                <a:latin typeface="Arial" panose="020B0604020202020204" pitchFamily="34" charset="0"/>
                <a:ea typeface="微软雅黑" panose="020B0503020204020204" pitchFamily="34" charset="-122"/>
                <a:cs typeface="Arial" panose="020B0604020202020204" pitchFamily="34" charset="0"/>
              </a:rPr>
              <a:t>double</a:t>
            </a:r>
            <a:r>
              <a:rPr lang="en-US" altLang="zh-CN" sz="2000" dirty="0">
                <a:latin typeface="Arial" panose="020B0604020202020204" pitchFamily="34" charset="0"/>
                <a:ea typeface="微软雅黑" panose="020B0503020204020204" pitchFamily="34" charset="-122"/>
                <a:cs typeface="Arial" panose="020B0604020202020204" pitchFamily="34" charset="0"/>
              </a:rPr>
              <a:t> score;       </a:t>
            </a:r>
            <a:r>
              <a:rPr lang="en-US" altLang="zh-CN" sz="2000" dirty="0" smtClean="0">
                <a:latin typeface="Arial" panose="020B0604020202020204" pitchFamily="34" charset="0"/>
                <a:ea typeface="微软雅黑" panose="020B0503020204020204" pitchFamily="34" charset="-122"/>
                <a:cs typeface="Arial" panose="020B0604020202020204" pitchFamily="34" charset="0"/>
              </a:rPr>
              <a:t>      </a:t>
            </a:r>
            <a:r>
              <a:rPr lang="en-US" altLang="zh-CN" sz="2000" dirty="0" smtClean="0">
                <a:solidFill>
                  <a:srgbClr val="00B050"/>
                </a:solidFill>
                <a:latin typeface="Arial" panose="020B0604020202020204" pitchFamily="34" charset="0"/>
                <a:ea typeface="微软雅黑" panose="020B0503020204020204" pitchFamily="34" charset="-122"/>
                <a:cs typeface="Arial" panose="020B0604020202020204" pitchFamily="34" charset="0"/>
              </a:rPr>
              <a:t>// </a:t>
            </a:r>
            <a:r>
              <a:rPr lang="zh-CN" altLang="en-US" sz="2000" dirty="0" smtClean="0">
                <a:solidFill>
                  <a:srgbClr val="00B050"/>
                </a:solidFill>
                <a:latin typeface="Arial" panose="020B0604020202020204" pitchFamily="34" charset="0"/>
                <a:ea typeface="微软雅黑" panose="020B0503020204020204" pitchFamily="34" charset="-122"/>
                <a:cs typeface="Arial" panose="020B0604020202020204" pitchFamily="34" charset="0"/>
              </a:rPr>
              <a:t>成绩</a:t>
            </a:r>
            <a:endParaRPr lang="en-US" altLang="zh-CN" sz="2000" dirty="0">
              <a:solidFill>
                <a:srgbClr val="00B050"/>
              </a:solidFill>
              <a:latin typeface="Arial" panose="020B0604020202020204" pitchFamily="34" charset="0"/>
              <a:ea typeface="微软雅黑" panose="020B0503020204020204" pitchFamily="34" charset="-122"/>
              <a:cs typeface="Arial" panose="020B0604020202020204" pitchFamily="34" charset="0"/>
            </a:endParaRPr>
          </a:p>
          <a:p>
            <a:pPr>
              <a:lnSpc>
                <a:spcPct val="100000"/>
              </a:lnSpc>
            </a:pPr>
            <a:r>
              <a:rPr lang="en-US" altLang="zh-CN" sz="2000" dirty="0">
                <a:latin typeface="Arial" panose="020B0604020202020204" pitchFamily="34" charset="0"/>
                <a:ea typeface="微软雅黑" panose="020B0503020204020204" pitchFamily="34" charset="-122"/>
                <a:cs typeface="Arial" panose="020B0604020202020204" pitchFamily="34" charset="0"/>
              </a:rPr>
              <a:t>}</a:t>
            </a:r>
            <a:r>
              <a:rPr lang="en-US" altLang="zh-CN" sz="2000" b="1" dirty="0">
                <a:solidFill>
                  <a:srgbClr val="0000FF"/>
                </a:solidFill>
                <a:latin typeface="Arial" panose="020B0604020202020204" pitchFamily="34" charset="0"/>
                <a:ea typeface="微软雅黑" panose="020B0503020204020204" pitchFamily="34" charset="-122"/>
                <a:cs typeface="Arial" panose="020B0604020202020204" pitchFamily="34" charset="0"/>
              </a:rPr>
              <a:t>;</a:t>
            </a:r>
          </a:p>
        </p:txBody>
      </p:sp>
      <p:sp>
        <p:nvSpPr>
          <p:cNvPr id="6" name="矩形 5"/>
          <p:cNvSpPr/>
          <p:nvPr/>
        </p:nvSpPr>
        <p:spPr>
          <a:xfrm>
            <a:off x="2267744" y="5949280"/>
            <a:ext cx="6665596" cy="56267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just"/>
            <a:r>
              <a:rPr lang="zh-CN" altLang="en-US" sz="2200" b="1" dirty="0" smtClean="0">
                <a:latin typeface="微软雅黑" panose="020B0503020204020204" pitchFamily="34" charset="-122"/>
                <a:ea typeface="微软雅黑" panose="020B0503020204020204" pitchFamily="34" charset="-122"/>
                <a:cs typeface="Arial" panose="020B0604020202020204" pitchFamily="34" charset="0"/>
              </a:rPr>
              <a:t>说明</a:t>
            </a:r>
            <a:r>
              <a:rPr lang="en-US" altLang="zh-CN" sz="2200" b="1" dirty="0" smtClean="0">
                <a:latin typeface="微软雅黑" panose="020B0503020204020204" pitchFamily="34" charset="-122"/>
                <a:ea typeface="微软雅黑" panose="020B0503020204020204" pitchFamily="34" charset="-122"/>
                <a:cs typeface="Arial" panose="020B0604020202020204" pitchFamily="34" charset="0"/>
              </a:rPr>
              <a:t>: </a:t>
            </a:r>
            <a:r>
              <a:rPr lang="zh-CN" altLang="en-US" sz="2200" dirty="0" smtClean="0">
                <a:solidFill>
                  <a:srgbClr val="FFFF00"/>
                </a:solidFill>
                <a:latin typeface="微软雅黑" panose="020B0503020204020204" pitchFamily="34" charset="-122"/>
                <a:ea typeface="微软雅黑" panose="020B0503020204020204" pitchFamily="34" charset="-122"/>
                <a:cs typeface="Arial" panose="020B0604020202020204" pitchFamily="34" charset="0"/>
              </a:rPr>
              <a:t>结构的每一个成员都相当于其所属类型的变量。</a:t>
            </a:r>
            <a:endParaRPr lang="zh-CN" altLang="en-US" sz="2200" dirty="0">
              <a:solidFill>
                <a:srgbClr val="FFFF00"/>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290143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2" dur="500"/>
                                        <p:tgtEl>
                                          <p:spTgt spid="2">
                                            <p:txEl>
                                              <p:pRg st="4" end="4"/>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animEffect transition="in" filter="randombar(horizontal)">
                                      <p:cBhvr>
                                        <p:cTn id="15" dur="500"/>
                                        <p:tgtEl>
                                          <p:spTgt spid="2">
                                            <p:txEl>
                                              <p:pRg st="5" end="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2">
                                            <p:txEl>
                                              <p:pRg st="6" end="6"/>
                                            </p:txEl>
                                          </p:spTgt>
                                        </p:tgtEl>
                                        <p:attrNameLst>
                                          <p:attrName>style.visibility</p:attrName>
                                        </p:attrNameLst>
                                      </p:cBhvr>
                                      <p:to>
                                        <p:strVal val="visible"/>
                                      </p:to>
                                    </p:set>
                                    <p:animEffect transition="in" filter="randombar(horizontal)">
                                      <p:cBhvr>
                                        <p:cTn id="20" dur="500"/>
                                        <p:tgtEl>
                                          <p:spTgt spid="2">
                                            <p:txEl>
                                              <p:pRg st="6" end="6"/>
                                            </p:txEl>
                                          </p:spTgt>
                                        </p:tgtEl>
                                      </p:cBhvr>
                                    </p:animEffect>
                                  </p:childTnLst>
                                </p:cTn>
                              </p:par>
                              <p:par>
                                <p:cTn id="21" presetID="14" presetClass="entr" presetSubtype="10" fill="hold" nodeType="with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animEffect transition="in" filter="randombar(horizontal)">
                                      <p:cBhvr>
                                        <p:cTn id="23" dur="500"/>
                                        <p:tgtEl>
                                          <p:spTgt spid="2">
                                            <p:txEl>
                                              <p:pRg st="7" end="7"/>
                                            </p:txEl>
                                          </p:spTgt>
                                        </p:tgtEl>
                                      </p:cBhvr>
                                    </p:animEffect>
                                  </p:childTnLst>
                                </p:cTn>
                              </p:par>
                              <p:par>
                                <p:cTn id="24" presetID="14" presetClass="entr" presetSubtype="10" fill="hold" nodeType="withEffect">
                                  <p:stCondLst>
                                    <p:cond delay="0"/>
                                  </p:stCondLst>
                                  <p:childTnLst>
                                    <p:set>
                                      <p:cBhvr>
                                        <p:cTn id="25" dur="1" fill="hold">
                                          <p:stCondLst>
                                            <p:cond delay="0"/>
                                          </p:stCondLst>
                                        </p:cTn>
                                        <p:tgtEl>
                                          <p:spTgt spid="2">
                                            <p:txEl>
                                              <p:pRg st="8" end="8"/>
                                            </p:txEl>
                                          </p:spTgt>
                                        </p:tgtEl>
                                        <p:attrNameLst>
                                          <p:attrName>style.visibility</p:attrName>
                                        </p:attrNameLst>
                                      </p:cBhvr>
                                      <p:to>
                                        <p:strVal val="visible"/>
                                      </p:to>
                                    </p:set>
                                    <p:animEffect transition="in" filter="randombar(horizontal)">
                                      <p:cBhvr>
                                        <p:cTn id="26" dur="500"/>
                                        <p:tgtEl>
                                          <p:spTgt spid="2">
                                            <p:txEl>
                                              <p:pRg st="8" end="8"/>
                                            </p:txEl>
                                          </p:spTgt>
                                        </p:tgtEl>
                                      </p:cBhvr>
                                    </p:animEffect>
                                  </p:childTnLst>
                                </p:cTn>
                              </p:par>
                              <p:par>
                                <p:cTn id="27" presetID="14" presetClass="entr" presetSubtype="10" fill="hold" nodeType="withEffect">
                                  <p:stCondLst>
                                    <p:cond delay="0"/>
                                  </p:stCondLst>
                                  <p:childTnLst>
                                    <p:set>
                                      <p:cBhvr>
                                        <p:cTn id="28" dur="1" fill="hold">
                                          <p:stCondLst>
                                            <p:cond delay="0"/>
                                          </p:stCondLst>
                                        </p:cTn>
                                        <p:tgtEl>
                                          <p:spTgt spid="2">
                                            <p:txEl>
                                              <p:pRg st="9" end="9"/>
                                            </p:txEl>
                                          </p:spTgt>
                                        </p:tgtEl>
                                        <p:attrNameLst>
                                          <p:attrName>style.visibility</p:attrName>
                                        </p:attrNameLst>
                                      </p:cBhvr>
                                      <p:to>
                                        <p:strVal val="visible"/>
                                      </p:to>
                                    </p:set>
                                    <p:animEffect transition="in" filter="randombar(horizontal)">
                                      <p:cBhvr>
                                        <p:cTn id="29" dur="500"/>
                                        <p:tgtEl>
                                          <p:spTgt spid="2">
                                            <p:txEl>
                                              <p:pRg st="9" end="9"/>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randombar(horizontal)">
                                      <p:cBhvr>
                                        <p:cTn id="3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1038743"/>
            <a:ext cx="8496944" cy="5630617"/>
          </a:xfrm>
        </p:spPr>
        <p:txBody>
          <a:bodyPr>
            <a:normAutofit/>
          </a:bodyPr>
          <a:lstStyle/>
          <a:p>
            <a:r>
              <a:rPr lang="zh-CN" altLang="en-US" sz="2800" b="1" dirty="0" smtClean="0"/>
              <a:t>结构变量初始化</a:t>
            </a:r>
            <a:endParaRPr lang="en-US" altLang="zh-CN" sz="2800" b="1" dirty="0" smtClean="0"/>
          </a:p>
          <a:p>
            <a:r>
              <a:rPr lang="zh-CN" altLang="en-US" b="1" dirty="0" smtClean="0"/>
              <a:t>格式</a:t>
            </a:r>
            <a:r>
              <a:rPr lang="en-US" altLang="zh-CN" b="1" dirty="0" smtClean="0"/>
              <a:t>:</a:t>
            </a:r>
          </a:p>
          <a:p>
            <a:pPr indent="363538"/>
            <a:r>
              <a:rPr lang="en-US" altLang="zh-CN" b="1" dirty="0" smtClean="0">
                <a:solidFill>
                  <a:srgbClr val="0000FF"/>
                </a:solidFill>
              </a:rPr>
              <a:t>identifier</a:t>
            </a:r>
            <a:r>
              <a:rPr lang="en-US" altLang="zh-CN" dirty="0" smtClean="0"/>
              <a:t> object = </a:t>
            </a:r>
            <a:r>
              <a:rPr lang="en-US" altLang="zh-CN" b="1" dirty="0" smtClean="0">
                <a:solidFill>
                  <a:srgbClr val="FF0000"/>
                </a:solidFill>
              </a:rPr>
              <a:t>{</a:t>
            </a:r>
            <a:r>
              <a:rPr lang="en-US" altLang="zh-CN" dirty="0" smtClean="0"/>
              <a:t> </a:t>
            </a:r>
            <a:r>
              <a:rPr lang="en-US" altLang="zh-CN" dirty="0" smtClean="0">
                <a:solidFill>
                  <a:srgbClr val="FF3399"/>
                </a:solidFill>
              </a:rPr>
              <a:t>[initializer list] </a:t>
            </a:r>
            <a:r>
              <a:rPr lang="en-US" altLang="zh-CN" b="1" dirty="0" smtClean="0">
                <a:solidFill>
                  <a:srgbClr val="FF0000"/>
                </a:solidFill>
              </a:rPr>
              <a:t>}</a:t>
            </a:r>
            <a:r>
              <a:rPr lang="en-US" altLang="zh-CN" b="1" dirty="0" smtClean="0"/>
              <a:t>;</a:t>
            </a:r>
          </a:p>
          <a:p>
            <a:r>
              <a:rPr lang="zh-CN" altLang="en-US" b="1" dirty="0" smtClean="0"/>
              <a:t>说明</a:t>
            </a:r>
            <a:r>
              <a:rPr lang="en-US" altLang="zh-CN" b="1" dirty="0" smtClean="0"/>
              <a:t>:</a:t>
            </a:r>
          </a:p>
          <a:p>
            <a:r>
              <a:rPr lang="zh-CN" altLang="en-US" b="1" dirty="0" smtClean="0">
                <a:solidFill>
                  <a:srgbClr val="FF3399"/>
                </a:solidFill>
              </a:rPr>
              <a:t>初始化数据表</a:t>
            </a:r>
            <a:r>
              <a:rPr lang="en-US" altLang="zh-CN" b="1" dirty="0" smtClean="0">
                <a:solidFill>
                  <a:srgbClr val="FF3399"/>
                </a:solidFill>
              </a:rPr>
              <a:t> </a:t>
            </a:r>
            <a:r>
              <a:rPr lang="zh-CN" altLang="en-US" dirty="0" smtClean="0"/>
              <a:t>由相应的 </a:t>
            </a:r>
            <a:r>
              <a:rPr lang="zh-CN" altLang="en-US" b="1" dirty="0" smtClean="0">
                <a:solidFill>
                  <a:srgbClr val="0000FF"/>
                </a:solidFill>
              </a:rPr>
              <a:t>结构成员的初值 </a:t>
            </a:r>
            <a:r>
              <a:rPr lang="zh-CN" altLang="en-US" dirty="0" smtClean="0"/>
              <a:t>组成</a:t>
            </a:r>
            <a:r>
              <a:rPr lang="en-US" altLang="zh-CN" dirty="0" smtClean="0"/>
              <a:t>, </a:t>
            </a:r>
            <a:r>
              <a:rPr lang="zh-CN" altLang="en-US" dirty="0" smtClean="0"/>
              <a:t>不同初值之间用 </a:t>
            </a:r>
            <a:r>
              <a:rPr lang="zh-CN" altLang="en-US" b="1" dirty="0" smtClean="0">
                <a:solidFill>
                  <a:srgbClr val="FF0000"/>
                </a:solidFill>
              </a:rPr>
              <a:t>逗号</a:t>
            </a:r>
            <a:r>
              <a:rPr lang="zh-CN" altLang="en-US" dirty="0" smtClean="0"/>
              <a:t> 进行分隔。</a:t>
            </a:r>
            <a:endParaRPr lang="en-US" altLang="zh-CN" dirty="0" smtClean="0"/>
          </a:p>
          <a:p>
            <a:r>
              <a:rPr lang="zh-CN" altLang="en-US" dirty="0" smtClean="0"/>
              <a:t>例如</a:t>
            </a:r>
            <a:r>
              <a:rPr lang="en-US" altLang="zh-CN" dirty="0" smtClean="0"/>
              <a:t>:</a:t>
            </a:r>
          </a:p>
          <a:p>
            <a:r>
              <a:rPr lang="en-US" altLang="zh-CN" b="1" dirty="0" smtClean="0">
                <a:solidFill>
                  <a:srgbClr val="0000FF"/>
                </a:solidFill>
              </a:rPr>
              <a:t>student</a:t>
            </a:r>
            <a:r>
              <a:rPr lang="en-US" altLang="zh-CN" dirty="0" smtClean="0"/>
              <a:t> Mike = { </a:t>
            </a:r>
            <a:r>
              <a:rPr lang="en-US" altLang="zh-CN" dirty="0" smtClean="0">
                <a:solidFill>
                  <a:schemeClr val="accent6">
                    <a:lumMod val="75000"/>
                  </a:schemeClr>
                </a:solidFill>
              </a:rPr>
              <a:t>“Mike”</a:t>
            </a:r>
            <a:r>
              <a:rPr lang="en-US" altLang="zh-CN" b="1" dirty="0" smtClean="0">
                <a:solidFill>
                  <a:srgbClr val="0000FF"/>
                </a:solidFill>
              </a:rPr>
              <a:t>,</a:t>
            </a:r>
            <a:r>
              <a:rPr lang="en-US" altLang="zh-CN" dirty="0" smtClean="0"/>
              <a:t> </a:t>
            </a:r>
            <a:r>
              <a:rPr lang="en-US" altLang="zh-CN" dirty="0" smtClean="0">
                <a:solidFill>
                  <a:srgbClr val="FF0000"/>
                </a:solidFill>
              </a:rPr>
              <a:t>true</a:t>
            </a:r>
            <a:r>
              <a:rPr lang="en-US" altLang="zh-CN" b="1" dirty="0" smtClean="0">
                <a:solidFill>
                  <a:srgbClr val="0000FF"/>
                </a:solidFill>
              </a:rPr>
              <a:t>,</a:t>
            </a:r>
            <a:r>
              <a:rPr lang="en-US" altLang="zh-CN" dirty="0" smtClean="0"/>
              <a:t> 1161</a:t>
            </a:r>
            <a:r>
              <a:rPr lang="en-US" altLang="zh-CN" b="1" dirty="0" smtClean="0">
                <a:solidFill>
                  <a:srgbClr val="0000FF"/>
                </a:solidFill>
              </a:rPr>
              <a:t>,</a:t>
            </a:r>
            <a:r>
              <a:rPr lang="en-US" altLang="zh-CN" dirty="0" smtClean="0"/>
              <a:t> 18</a:t>
            </a:r>
            <a:r>
              <a:rPr lang="en-US" altLang="zh-CN" b="1" dirty="0" smtClean="0">
                <a:solidFill>
                  <a:srgbClr val="0000FF"/>
                </a:solidFill>
              </a:rPr>
              <a:t>,</a:t>
            </a:r>
            <a:r>
              <a:rPr lang="en-US" altLang="zh-CN" dirty="0" smtClean="0"/>
              <a:t> 95.5 }</a:t>
            </a:r>
            <a:r>
              <a:rPr lang="en-US" altLang="zh-CN" b="1" dirty="0" smtClean="0"/>
              <a:t>;</a:t>
            </a:r>
          </a:p>
          <a:p>
            <a:r>
              <a:rPr lang="zh-CN" altLang="en-US" dirty="0" smtClean="0"/>
              <a:t>其中</a:t>
            </a:r>
            <a:r>
              <a:rPr lang="en-US" altLang="zh-CN" dirty="0" smtClean="0"/>
              <a:t>, </a:t>
            </a:r>
            <a:r>
              <a:rPr lang="zh-CN" altLang="en-US" dirty="0" smtClean="0"/>
              <a:t>数据成员 </a:t>
            </a:r>
            <a:r>
              <a:rPr lang="en-US" altLang="zh-CN" dirty="0" smtClean="0"/>
              <a:t>Mike</a:t>
            </a:r>
            <a:r>
              <a:rPr lang="en-US" altLang="zh-CN" b="1" dirty="0" smtClean="0">
                <a:solidFill>
                  <a:srgbClr val="FF0000"/>
                </a:solidFill>
              </a:rPr>
              <a:t>.</a:t>
            </a:r>
            <a:r>
              <a:rPr lang="en-US" altLang="zh-CN" dirty="0" smtClean="0">
                <a:solidFill>
                  <a:srgbClr val="0000FF"/>
                </a:solidFill>
              </a:rPr>
              <a:t>name</a:t>
            </a:r>
            <a:r>
              <a:rPr lang="en-US" altLang="zh-CN" dirty="0" smtClean="0"/>
              <a:t>, </a:t>
            </a:r>
            <a:r>
              <a:rPr lang="en-US" altLang="zh-CN" dirty="0" err="1" smtClean="0"/>
              <a:t>Mike</a:t>
            </a:r>
            <a:r>
              <a:rPr lang="en-US" altLang="zh-CN" b="1" dirty="0" err="1" smtClean="0">
                <a:solidFill>
                  <a:srgbClr val="FF0000"/>
                </a:solidFill>
              </a:rPr>
              <a:t>.</a:t>
            </a:r>
            <a:r>
              <a:rPr lang="en-US" altLang="zh-CN" dirty="0" err="1" smtClean="0">
                <a:solidFill>
                  <a:srgbClr val="0000FF"/>
                </a:solidFill>
              </a:rPr>
              <a:t>gender</a:t>
            </a:r>
            <a:r>
              <a:rPr lang="en-US" altLang="zh-CN" dirty="0" smtClean="0"/>
              <a:t>, </a:t>
            </a:r>
            <a:r>
              <a:rPr lang="en-US" altLang="zh-CN" dirty="0" err="1" smtClean="0"/>
              <a:t>Mike</a:t>
            </a:r>
            <a:r>
              <a:rPr lang="en-US" altLang="zh-CN" b="1" dirty="0" err="1" smtClean="0">
                <a:solidFill>
                  <a:srgbClr val="FF0000"/>
                </a:solidFill>
              </a:rPr>
              <a:t>.</a:t>
            </a:r>
            <a:r>
              <a:rPr lang="en-US" altLang="zh-CN" dirty="0" err="1" smtClean="0">
                <a:solidFill>
                  <a:srgbClr val="0000FF"/>
                </a:solidFill>
              </a:rPr>
              <a:t>number</a:t>
            </a:r>
            <a:r>
              <a:rPr lang="en-US" altLang="zh-CN" dirty="0" smtClean="0"/>
              <a:t>, </a:t>
            </a:r>
            <a:r>
              <a:rPr lang="en-US" altLang="zh-CN" dirty="0" err="1" smtClean="0"/>
              <a:t>Mike</a:t>
            </a:r>
            <a:r>
              <a:rPr lang="en-US" altLang="zh-CN" b="1" dirty="0" err="1" smtClean="0">
                <a:solidFill>
                  <a:srgbClr val="FF0000"/>
                </a:solidFill>
              </a:rPr>
              <a:t>.</a:t>
            </a:r>
            <a:r>
              <a:rPr lang="en-US" altLang="zh-CN" dirty="0" err="1" smtClean="0">
                <a:solidFill>
                  <a:srgbClr val="0000FF"/>
                </a:solidFill>
              </a:rPr>
              <a:t>age</a:t>
            </a:r>
            <a:r>
              <a:rPr lang="en-US" altLang="zh-CN" dirty="0" smtClean="0"/>
              <a:t> </a:t>
            </a:r>
            <a:r>
              <a:rPr lang="zh-CN" altLang="en-US" dirty="0" smtClean="0"/>
              <a:t>和</a:t>
            </a:r>
            <a:r>
              <a:rPr lang="en-US" altLang="zh-CN" dirty="0" smtClean="0"/>
              <a:t> </a:t>
            </a:r>
            <a:r>
              <a:rPr lang="en-US" altLang="zh-CN" dirty="0" err="1" smtClean="0"/>
              <a:t>Mike</a:t>
            </a:r>
            <a:r>
              <a:rPr lang="en-US" altLang="zh-CN" b="1" dirty="0" err="1" smtClean="0">
                <a:solidFill>
                  <a:srgbClr val="FF0000"/>
                </a:solidFill>
              </a:rPr>
              <a:t>.</a:t>
            </a:r>
            <a:r>
              <a:rPr lang="en-US" altLang="zh-CN" dirty="0" err="1" smtClean="0">
                <a:solidFill>
                  <a:srgbClr val="0000FF"/>
                </a:solidFill>
              </a:rPr>
              <a:t>score</a:t>
            </a:r>
            <a:r>
              <a:rPr lang="en-US" altLang="zh-CN" dirty="0" smtClean="0"/>
              <a:t> </a:t>
            </a:r>
            <a:r>
              <a:rPr lang="zh-CN" altLang="en-US" dirty="0" smtClean="0"/>
              <a:t>的初值分别为 </a:t>
            </a:r>
            <a:r>
              <a:rPr lang="en-US" altLang="zh-CN" dirty="0" smtClean="0">
                <a:solidFill>
                  <a:schemeClr val="accent6">
                    <a:lumMod val="75000"/>
                  </a:schemeClr>
                </a:solidFill>
              </a:rPr>
              <a:t>“Mike”</a:t>
            </a:r>
            <a:r>
              <a:rPr lang="en-US" altLang="zh-CN" dirty="0" smtClean="0"/>
              <a:t>, </a:t>
            </a:r>
            <a:r>
              <a:rPr lang="en-US" altLang="zh-CN" dirty="0" smtClean="0">
                <a:solidFill>
                  <a:srgbClr val="FF0000"/>
                </a:solidFill>
              </a:rPr>
              <a:t>true</a:t>
            </a:r>
            <a:r>
              <a:rPr lang="en-US" altLang="zh-CN" dirty="0" smtClean="0"/>
              <a:t>, 1161, 18, </a:t>
            </a:r>
            <a:r>
              <a:rPr lang="zh-CN" altLang="en-US" dirty="0" smtClean="0"/>
              <a:t>和</a:t>
            </a:r>
            <a:r>
              <a:rPr lang="en-US" altLang="zh-CN" dirty="0" smtClean="0"/>
              <a:t> 95.5</a:t>
            </a:r>
            <a:r>
              <a:rPr lang="zh-CN" altLang="en-US" dirty="0" smtClean="0"/>
              <a:t>。</a:t>
            </a:r>
            <a:endParaRPr lang="zh-CN" altLang="en-US" dirty="0"/>
          </a:p>
        </p:txBody>
      </p:sp>
      <p:sp>
        <p:nvSpPr>
          <p:cNvPr id="3" name="标题 2"/>
          <p:cNvSpPr>
            <a:spLocks noGrp="1"/>
          </p:cNvSpPr>
          <p:nvPr>
            <p:ph type="title"/>
          </p:nvPr>
        </p:nvSpPr>
        <p:spPr/>
        <p:txBody>
          <a:bodyPr/>
          <a:lstStyle/>
          <a:p>
            <a:r>
              <a:rPr lang="en-US" altLang="zh-CN" dirty="0"/>
              <a:t>1. </a:t>
            </a:r>
            <a:r>
              <a:rPr lang="zh-CN" altLang="en-US" dirty="0"/>
              <a:t>结构</a:t>
            </a:r>
          </a:p>
        </p:txBody>
      </p:sp>
      <p:sp>
        <p:nvSpPr>
          <p:cNvPr id="4" name="矩形 3"/>
          <p:cNvSpPr/>
          <p:nvPr/>
        </p:nvSpPr>
        <p:spPr>
          <a:xfrm>
            <a:off x="5004048" y="1988840"/>
            <a:ext cx="3944866" cy="2554545"/>
          </a:xfrm>
          <a:prstGeom prst="rect">
            <a:avLst/>
          </a:prstGeom>
          <a:solidFill>
            <a:schemeClr val="accent6">
              <a:lumMod val="20000"/>
              <a:lumOff val="80000"/>
            </a:schemeClr>
          </a:solidFill>
        </p:spPr>
        <p:style>
          <a:lnRef idx="2">
            <a:schemeClr val="accent2"/>
          </a:lnRef>
          <a:fillRef idx="1">
            <a:schemeClr val="lt1"/>
          </a:fillRef>
          <a:effectRef idx="0">
            <a:schemeClr val="accent2"/>
          </a:effectRef>
          <a:fontRef idx="minor">
            <a:schemeClr val="dk1"/>
          </a:fontRef>
        </p:style>
        <p:txBody>
          <a:bodyPr wrap="square">
            <a:spAutoFit/>
          </a:bodyPr>
          <a:lstStyle/>
          <a:p>
            <a:pPr>
              <a:lnSpc>
                <a:spcPct val="100000"/>
              </a:lnSpc>
            </a:pPr>
            <a:r>
              <a:rPr lang="en-US" altLang="zh-CN" sz="2000" b="1" dirty="0" err="1">
                <a:solidFill>
                  <a:srgbClr val="FF0000"/>
                </a:solidFill>
                <a:latin typeface="Arial" panose="020B0604020202020204" pitchFamily="34" charset="0"/>
                <a:cs typeface="Arial" panose="020B0604020202020204" pitchFamily="34" charset="0"/>
              </a:rPr>
              <a:t>struct</a:t>
            </a:r>
            <a:r>
              <a:rPr lang="en-US" altLang="zh-CN" sz="2000" b="1" dirty="0">
                <a:solidFill>
                  <a:srgbClr val="FF0000"/>
                </a:solidFill>
                <a:latin typeface="Arial" panose="020B0604020202020204" pitchFamily="34" charset="0"/>
                <a:cs typeface="Arial" panose="020B0604020202020204" pitchFamily="34" charset="0"/>
              </a:rPr>
              <a:t> </a:t>
            </a:r>
            <a:r>
              <a:rPr lang="en-US" altLang="zh-CN" sz="2000" b="1" dirty="0">
                <a:solidFill>
                  <a:srgbClr val="0000FF"/>
                </a:solidFill>
                <a:latin typeface="Arial" panose="020B0604020202020204" pitchFamily="34" charset="0"/>
                <a:cs typeface="Arial" panose="020B0604020202020204" pitchFamily="34" charset="0"/>
              </a:rPr>
              <a:t>student</a:t>
            </a:r>
          </a:p>
          <a:p>
            <a:pPr>
              <a:lnSpc>
                <a:spcPct val="100000"/>
              </a:lnSpc>
            </a:pPr>
            <a:r>
              <a:rPr lang="en-US" altLang="zh-CN" sz="2000" dirty="0">
                <a:latin typeface="Arial" panose="020B0604020202020204" pitchFamily="34" charset="0"/>
                <a:cs typeface="Arial" panose="020B0604020202020204" pitchFamily="34" charset="0"/>
              </a:rPr>
              <a:t>{</a:t>
            </a:r>
          </a:p>
          <a:p>
            <a:pPr indent="363538">
              <a:lnSpc>
                <a:spcPct val="100000"/>
              </a:lnSpc>
            </a:pPr>
            <a:r>
              <a:rPr lang="en-US" altLang="zh-CN" sz="2000" dirty="0">
                <a:solidFill>
                  <a:srgbClr val="0000FF"/>
                </a:solidFill>
                <a:latin typeface="Arial" panose="020B0604020202020204" pitchFamily="34" charset="0"/>
                <a:cs typeface="Arial" panose="020B0604020202020204" pitchFamily="34" charset="0"/>
              </a:rPr>
              <a:t>char </a:t>
            </a:r>
            <a:r>
              <a:rPr lang="en-US" altLang="zh-CN" sz="2000" dirty="0">
                <a:latin typeface="Arial" panose="020B0604020202020204" pitchFamily="34" charset="0"/>
                <a:cs typeface="Arial" panose="020B0604020202020204" pitchFamily="34" charset="0"/>
              </a:rPr>
              <a:t>name[20];     </a:t>
            </a:r>
            <a:r>
              <a:rPr lang="en-US" altLang="zh-CN" sz="2000" dirty="0" smtClean="0">
                <a:latin typeface="Arial" panose="020B0604020202020204" pitchFamily="34" charset="0"/>
                <a:cs typeface="Arial" panose="020B0604020202020204" pitchFamily="34" charset="0"/>
              </a:rPr>
              <a:t>      </a:t>
            </a:r>
            <a:r>
              <a:rPr lang="en-US" altLang="zh-CN" sz="2000" dirty="0" smtClean="0">
                <a:solidFill>
                  <a:srgbClr val="00B050"/>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2000" dirty="0" smtClean="0">
                <a:solidFill>
                  <a:srgbClr val="00B050"/>
                </a:solidFill>
                <a:latin typeface="微软雅黑" panose="020B0503020204020204" pitchFamily="34" charset="-122"/>
                <a:ea typeface="微软雅黑" panose="020B0503020204020204" pitchFamily="34" charset="-122"/>
                <a:cs typeface="Arial" panose="020B0604020202020204" pitchFamily="34" charset="0"/>
              </a:rPr>
              <a:t>姓名</a:t>
            </a:r>
            <a:endParaRPr lang="en-US" altLang="zh-CN" sz="2000" dirty="0">
              <a:solidFill>
                <a:srgbClr val="00B050"/>
              </a:solidFill>
              <a:latin typeface="微软雅黑" panose="020B0503020204020204" pitchFamily="34" charset="-122"/>
              <a:ea typeface="微软雅黑" panose="020B0503020204020204" pitchFamily="34" charset="-122"/>
              <a:cs typeface="Arial" panose="020B0604020202020204" pitchFamily="34" charset="0"/>
            </a:endParaRPr>
          </a:p>
          <a:p>
            <a:pPr indent="363538">
              <a:lnSpc>
                <a:spcPct val="100000"/>
              </a:lnSpc>
            </a:pPr>
            <a:r>
              <a:rPr lang="en-US" altLang="zh-CN" sz="2000" dirty="0">
                <a:solidFill>
                  <a:srgbClr val="0000FF"/>
                </a:solidFill>
                <a:latin typeface="Arial" panose="020B0604020202020204" pitchFamily="34" charset="0"/>
                <a:cs typeface="Arial" panose="020B0604020202020204" pitchFamily="34" charset="0"/>
              </a:rPr>
              <a:t>bool</a:t>
            </a:r>
            <a:r>
              <a:rPr lang="en-US" altLang="zh-CN" sz="2000" dirty="0">
                <a:latin typeface="Arial" panose="020B0604020202020204" pitchFamily="34" charset="0"/>
                <a:cs typeface="Arial" panose="020B0604020202020204" pitchFamily="34" charset="0"/>
              </a:rPr>
              <a:t> gender;         </a:t>
            </a:r>
            <a:r>
              <a:rPr lang="en-US" altLang="zh-CN" sz="2000" dirty="0" smtClean="0">
                <a:latin typeface="Arial" panose="020B0604020202020204" pitchFamily="34" charset="0"/>
                <a:cs typeface="Arial" panose="020B0604020202020204" pitchFamily="34" charset="0"/>
              </a:rPr>
              <a:t>      </a:t>
            </a:r>
            <a:r>
              <a:rPr lang="en-US" altLang="zh-CN" sz="2000" dirty="0" smtClean="0">
                <a:solidFill>
                  <a:srgbClr val="00B050"/>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2000" dirty="0" smtClean="0">
                <a:solidFill>
                  <a:srgbClr val="00B050"/>
                </a:solidFill>
                <a:latin typeface="微软雅黑" panose="020B0503020204020204" pitchFamily="34" charset="-122"/>
                <a:ea typeface="微软雅黑" panose="020B0503020204020204" pitchFamily="34" charset="-122"/>
                <a:cs typeface="Arial" panose="020B0604020202020204" pitchFamily="34" charset="0"/>
              </a:rPr>
              <a:t>性别</a:t>
            </a:r>
            <a:endParaRPr lang="en-US" altLang="zh-CN" sz="2000" dirty="0">
              <a:solidFill>
                <a:srgbClr val="00B050"/>
              </a:solidFill>
              <a:latin typeface="微软雅黑" panose="020B0503020204020204" pitchFamily="34" charset="-122"/>
              <a:ea typeface="微软雅黑" panose="020B0503020204020204" pitchFamily="34" charset="-122"/>
              <a:cs typeface="Arial" panose="020B0604020202020204" pitchFamily="34" charset="0"/>
            </a:endParaRPr>
          </a:p>
          <a:p>
            <a:pPr indent="363538">
              <a:lnSpc>
                <a:spcPct val="100000"/>
              </a:lnSpc>
            </a:pPr>
            <a:r>
              <a:rPr lang="en-US" altLang="zh-CN" sz="2000" dirty="0" smtClean="0">
                <a:solidFill>
                  <a:srgbClr val="0000FF"/>
                </a:solidFill>
                <a:latin typeface="Arial" panose="020B0604020202020204" pitchFamily="34" charset="0"/>
                <a:cs typeface="Arial" panose="020B0604020202020204" pitchFamily="34" charset="0"/>
              </a:rPr>
              <a:t>long </a:t>
            </a:r>
            <a:r>
              <a:rPr lang="en-US" altLang="zh-CN" sz="2000" dirty="0" err="1" smtClean="0">
                <a:solidFill>
                  <a:srgbClr val="0000FF"/>
                </a:solidFill>
                <a:latin typeface="Arial" panose="020B0604020202020204" pitchFamily="34" charset="0"/>
                <a:cs typeface="Arial" panose="020B0604020202020204" pitchFamily="34" charset="0"/>
              </a:rPr>
              <a:t>long</a:t>
            </a:r>
            <a:r>
              <a:rPr lang="en-US" altLang="zh-CN" sz="2000" dirty="0" smtClean="0">
                <a:latin typeface="Arial" panose="020B0604020202020204" pitchFamily="34" charset="0"/>
                <a:cs typeface="Arial" panose="020B0604020202020204" pitchFamily="34" charset="0"/>
              </a:rPr>
              <a:t> </a:t>
            </a:r>
            <a:r>
              <a:rPr lang="en-US" altLang="zh-CN" sz="2000" dirty="0">
                <a:latin typeface="Arial" panose="020B0604020202020204" pitchFamily="34" charset="0"/>
                <a:cs typeface="Arial" panose="020B0604020202020204" pitchFamily="34" charset="0"/>
              </a:rPr>
              <a:t>number;      </a:t>
            </a:r>
            <a:r>
              <a:rPr lang="en-US" altLang="zh-CN" sz="2000" dirty="0" smtClean="0">
                <a:solidFill>
                  <a:srgbClr val="00B050"/>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2000" dirty="0" smtClean="0">
                <a:solidFill>
                  <a:srgbClr val="00B050"/>
                </a:solidFill>
                <a:latin typeface="微软雅黑" panose="020B0503020204020204" pitchFamily="34" charset="-122"/>
                <a:ea typeface="微软雅黑" panose="020B0503020204020204" pitchFamily="34" charset="-122"/>
                <a:cs typeface="Arial" panose="020B0604020202020204" pitchFamily="34" charset="0"/>
              </a:rPr>
              <a:t>学号</a:t>
            </a:r>
            <a:endParaRPr lang="en-US" altLang="zh-CN" sz="2000" dirty="0">
              <a:solidFill>
                <a:srgbClr val="00B050"/>
              </a:solidFill>
              <a:latin typeface="微软雅黑" panose="020B0503020204020204" pitchFamily="34" charset="-122"/>
              <a:ea typeface="微软雅黑" panose="020B0503020204020204" pitchFamily="34" charset="-122"/>
              <a:cs typeface="Arial" panose="020B0604020202020204" pitchFamily="34" charset="0"/>
            </a:endParaRPr>
          </a:p>
          <a:p>
            <a:pPr indent="363538">
              <a:lnSpc>
                <a:spcPct val="100000"/>
              </a:lnSpc>
            </a:pPr>
            <a:r>
              <a:rPr lang="en-US" altLang="zh-CN" sz="2000" dirty="0" err="1">
                <a:solidFill>
                  <a:srgbClr val="0000FF"/>
                </a:solidFill>
                <a:latin typeface="Arial" panose="020B0604020202020204" pitchFamily="34" charset="0"/>
                <a:cs typeface="Arial" panose="020B0604020202020204" pitchFamily="34" charset="0"/>
              </a:rPr>
              <a:t>int</a:t>
            </a:r>
            <a:r>
              <a:rPr lang="en-US" altLang="zh-CN" sz="2000" dirty="0">
                <a:latin typeface="Arial" panose="020B0604020202020204" pitchFamily="34" charset="0"/>
                <a:cs typeface="Arial" panose="020B0604020202020204" pitchFamily="34" charset="0"/>
              </a:rPr>
              <a:t> age;                 </a:t>
            </a:r>
            <a:r>
              <a:rPr lang="en-US" altLang="zh-CN" sz="2000" dirty="0" smtClean="0">
                <a:latin typeface="Arial" panose="020B0604020202020204" pitchFamily="34" charset="0"/>
                <a:cs typeface="Arial" panose="020B0604020202020204" pitchFamily="34" charset="0"/>
              </a:rPr>
              <a:t>      </a:t>
            </a:r>
            <a:r>
              <a:rPr lang="en-US" altLang="zh-CN" sz="2000" dirty="0" smtClean="0">
                <a:solidFill>
                  <a:srgbClr val="00B050"/>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2000" dirty="0" smtClean="0">
                <a:solidFill>
                  <a:srgbClr val="00B050"/>
                </a:solidFill>
                <a:latin typeface="微软雅黑" panose="020B0503020204020204" pitchFamily="34" charset="-122"/>
                <a:ea typeface="微软雅黑" panose="020B0503020204020204" pitchFamily="34" charset="-122"/>
                <a:cs typeface="Arial" panose="020B0604020202020204" pitchFamily="34" charset="0"/>
              </a:rPr>
              <a:t>年龄</a:t>
            </a:r>
            <a:endParaRPr lang="en-US" altLang="zh-CN" sz="2000" dirty="0">
              <a:solidFill>
                <a:srgbClr val="00B050"/>
              </a:solidFill>
              <a:latin typeface="微软雅黑" panose="020B0503020204020204" pitchFamily="34" charset="-122"/>
              <a:ea typeface="微软雅黑" panose="020B0503020204020204" pitchFamily="34" charset="-122"/>
              <a:cs typeface="Arial" panose="020B0604020202020204" pitchFamily="34" charset="0"/>
            </a:endParaRPr>
          </a:p>
          <a:p>
            <a:pPr indent="363538">
              <a:lnSpc>
                <a:spcPct val="100000"/>
              </a:lnSpc>
            </a:pPr>
            <a:r>
              <a:rPr lang="en-US" altLang="zh-CN" sz="2000" dirty="0">
                <a:solidFill>
                  <a:srgbClr val="0000FF"/>
                </a:solidFill>
                <a:latin typeface="Arial" panose="020B0604020202020204" pitchFamily="34" charset="0"/>
                <a:cs typeface="Arial" panose="020B0604020202020204" pitchFamily="34" charset="0"/>
              </a:rPr>
              <a:t>double</a:t>
            </a:r>
            <a:r>
              <a:rPr lang="en-US" altLang="zh-CN" sz="2000" dirty="0">
                <a:latin typeface="Arial" panose="020B0604020202020204" pitchFamily="34" charset="0"/>
                <a:cs typeface="Arial" panose="020B0604020202020204" pitchFamily="34" charset="0"/>
              </a:rPr>
              <a:t> score;       </a:t>
            </a:r>
            <a:r>
              <a:rPr lang="en-US" altLang="zh-CN" sz="2000" dirty="0" smtClean="0">
                <a:latin typeface="Arial" panose="020B0604020202020204" pitchFamily="34" charset="0"/>
                <a:cs typeface="Arial" panose="020B0604020202020204" pitchFamily="34" charset="0"/>
              </a:rPr>
              <a:t>      </a:t>
            </a:r>
            <a:r>
              <a:rPr lang="en-US" altLang="zh-CN" sz="2000" dirty="0" smtClean="0">
                <a:solidFill>
                  <a:srgbClr val="00B050"/>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2000" dirty="0" smtClean="0">
                <a:solidFill>
                  <a:srgbClr val="00B050"/>
                </a:solidFill>
                <a:latin typeface="微软雅黑" panose="020B0503020204020204" pitchFamily="34" charset="-122"/>
                <a:ea typeface="微软雅黑" panose="020B0503020204020204" pitchFamily="34" charset="-122"/>
                <a:cs typeface="Arial" panose="020B0604020202020204" pitchFamily="34" charset="0"/>
              </a:rPr>
              <a:t>成绩</a:t>
            </a:r>
            <a:endParaRPr lang="en-US" altLang="zh-CN" sz="2000" dirty="0">
              <a:solidFill>
                <a:srgbClr val="00B050"/>
              </a:solidFill>
              <a:latin typeface="微软雅黑" panose="020B0503020204020204" pitchFamily="34" charset="-122"/>
              <a:ea typeface="微软雅黑" panose="020B0503020204020204" pitchFamily="34" charset="-122"/>
              <a:cs typeface="Arial" panose="020B0604020202020204" pitchFamily="34" charset="0"/>
            </a:endParaRPr>
          </a:p>
          <a:p>
            <a:pPr>
              <a:lnSpc>
                <a:spcPct val="100000"/>
              </a:lnSpc>
            </a:pPr>
            <a:r>
              <a:rPr lang="en-US" altLang="zh-CN" sz="2000" dirty="0">
                <a:latin typeface="Arial" panose="020B0604020202020204" pitchFamily="34" charset="0"/>
                <a:cs typeface="Arial" panose="020B0604020202020204" pitchFamily="34" charset="0"/>
              </a:rPr>
              <a:t>}</a:t>
            </a:r>
            <a:r>
              <a:rPr lang="en-US" altLang="zh-CN" sz="2000" b="1" dirty="0">
                <a:solidFill>
                  <a:srgbClr val="0000FF"/>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798555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xEl>
                                              <p:pRg st="5" end="5"/>
                                            </p:txEl>
                                          </p:spTgt>
                                        </p:tgtEl>
                                        <p:attrNameLst>
                                          <p:attrName>style.visibility</p:attrName>
                                        </p:attrNameLst>
                                      </p:cBhvr>
                                      <p:to>
                                        <p:strVal val="visible"/>
                                      </p:to>
                                    </p:set>
                                    <p:animEffect transition="in" filter="randombar(horizontal)">
                                      <p:cBhvr>
                                        <p:cTn id="12" dur="500"/>
                                        <p:tgtEl>
                                          <p:spTgt spid="2">
                                            <p:txEl>
                                              <p:pRg st="5" end="5"/>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animEffect transition="in" filter="randombar(horizontal)">
                                      <p:cBhvr>
                                        <p:cTn id="15" dur="500"/>
                                        <p:tgtEl>
                                          <p:spTgt spid="2">
                                            <p:txEl>
                                              <p:pRg st="6" end="6"/>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2">
                                            <p:txEl>
                                              <p:pRg st="7" end="7"/>
                                            </p:txEl>
                                          </p:spTgt>
                                        </p:tgtEl>
                                        <p:attrNameLst>
                                          <p:attrName>style.visibility</p:attrName>
                                        </p:attrNameLst>
                                      </p:cBhvr>
                                      <p:to>
                                        <p:strVal val="visible"/>
                                      </p:to>
                                    </p:set>
                                    <p:animEffect transition="in" filter="randombar(horizontal)">
                                      <p:cBhvr>
                                        <p:cTn id="20"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z="2800" b="1" dirty="0" smtClean="0"/>
              <a:t>结构变量赋值</a:t>
            </a:r>
            <a:endParaRPr lang="en-US" altLang="zh-CN" sz="2800" b="1" dirty="0" smtClean="0"/>
          </a:p>
          <a:p>
            <a:pPr marL="342900" indent="-342900">
              <a:buFont typeface="Wingdings" panose="05000000000000000000" pitchFamily="2" charset="2"/>
              <a:buChar char="Ø"/>
            </a:pPr>
            <a:r>
              <a:rPr lang="zh-CN" altLang="en-US" b="1" dirty="0" smtClean="0">
                <a:solidFill>
                  <a:srgbClr val="FF0000"/>
                </a:solidFill>
              </a:rPr>
              <a:t>方式 </a:t>
            </a:r>
            <a:r>
              <a:rPr lang="en-US" altLang="zh-CN" b="1" dirty="0" smtClean="0">
                <a:solidFill>
                  <a:srgbClr val="FF0000"/>
                </a:solidFill>
              </a:rPr>
              <a:t>1</a:t>
            </a:r>
            <a:r>
              <a:rPr lang="en-US" altLang="zh-CN" b="1" dirty="0" smtClean="0"/>
              <a:t>: </a:t>
            </a:r>
            <a:r>
              <a:rPr lang="zh-CN" altLang="en-US" b="1" dirty="0" smtClean="0"/>
              <a:t>整体赋值 </a:t>
            </a:r>
            <a:r>
              <a:rPr lang="en-US" altLang="zh-CN" dirty="0" smtClean="0"/>
              <a:t>(</a:t>
            </a:r>
            <a:r>
              <a:rPr lang="zh-CN" altLang="en-US" dirty="0" smtClean="0"/>
              <a:t>对应结构成员依次赋值</a:t>
            </a:r>
            <a:r>
              <a:rPr lang="en-US" altLang="zh-CN" dirty="0" smtClean="0"/>
              <a:t>)</a:t>
            </a:r>
          </a:p>
          <a:p>
            <a:pPr indent="363538">
              <a:spcAft>
                <a:spcPts val="600"/>
              </a:spcAft>
            </a:pPr>
            <a:r>
              <a:rPr lang="en-US" altLang="zh-CN" dirty="0" smtClean="0"/>
              <a:t>object1 </a:t>
            </a:r>
            <a:r>
              <a:rPr lang="en-US" altLang="zh-CN" b="1" dirty="0" smtClean="0">
                <a:solidFill>
                  <a:srgbClr val="FF0000"/>
                </a:solidFill>
              </a:rPr>
              <a:t>=</a:t>
            </a:r>
            <a:r>
              <a:rPr lang="en-US" altLang="zh-CN" dirty="0" smtClean="0"/>
              <a:t> object2;    </a:t>
            </a:r>
            <a:endParaRPr lang="en-US" altLang="zh-CN" dirty="0" smtClean="0">
              <a:solidFill>
                <a:srgbClr val="00B050"/>
              </a:solidFill>
            </a:endParaRPr>
          </a:p>
          <a:p>
            <a:r>
              <a:rPr lang="zh-CN" altLang="en-US" dirty="0" smtClean="0"/>
              <a:t>例如</a:t>
            </a:r>
            <a:r>
              <a:rPr lang="en-US" altLang="zh-CN" dirty="0" smtClean="0"/>
              <a:t>:</a:t>
            </a:r>
          </a:p>
          <a:p>
            <a:pPr>
              <a:lnSpc>
                <a:spcPct val="100000"/>
              </a:lnSpc>
            </a:pPr>
            <a:r>
              <a:rPr lang="en-US" altLang="zh-CN" b="1" dirty="0" err="1" smtClean="0">
                <a:solidFill>
                  <a:srgbClr val="FF0000"/>
                </a:solidFill>
              </a:rPr>
              <a:t>struct</a:t>
            </a:r>
            <a:r>
              <a:rPr lang="en-US" altLang="zh-CN" b="1" dirty="0" smtClean="0">
                <a:solidFill>
                  <a:srgbClr val="FF0000"/>
                </a:solidFill>
              </a:rPr>
              <a:t> </a:t>
            </a:r>
            <a:r>
              <a:rPr lang="en-US" altLang="zh-CN" b="1" dirty="0" smtClean="0">
                <a:solidFill>
                  <a:srgbClr val="0000FF"/>
                </a:solidFill>
              </a:rPr>
              <a:t>weather</a:t>
            </a:r>
          </a:p>
          <a:p>
            <a:pPr>
              <a:lnSpc>
                <a:spcPct val="100000"/>
              </a:lnSpc>
            </a:pPr>
            <a:r>
              <a:rPr lang="en-US" altLang="zh-CN" dirty="0" smtClean="0"/>
              <a:t>{</a:t>
            </a:r>
          </a:p>
          <a:p>
            <a:pPr indent="363538">
              <a:lnSpc>
                <a:spcPct val="100000"/>
              </a:lnSpc>
            </a:pPr>
            <a:r>
              <a:rPr lang="en-US" altLang="zh-CN" dirty="0" smtClean="0">
                <a:solidFill>
                  <a:srgbClr val="0000FF"/>
                </a:solidFill>
              </a:rPr>
              <a:t>double</a:t>
            </a:r>
            <a:r>
              <a:rPr lang="en-US" altLang="zh-CN" dirty="0" smtClean="0"/>
              <a:t> temp;   </a:t>
            </a:r>
            <a:r>
              <a:rPr lang="en-US" altLang="zh-CN" dirty="0" smtClean="0">
                <a:solidFill>
                  <a:srgbClr val="00B050"/>
                </a:solidFill>
              </a:rPr>
              <a:t>// </a:t>
            </a:r>
            <a:r>
              <a:rPr lang="zh-CN" altLang="en-US" dirty="0" smtClean="0">
                <a:solidFill>
                  <a:srgbClr val="00B050"/>
                </a:solidFill>
              </a:rPr>
              <a:t>温度</a:t>
            </a:r>
            <a:endParaRPr lang="en-US" altLang="zh-CN" dirty="0" smtClean="0">
              <a:solidFill>
                <a:srgbClr val="00B050"/>
              </a:solidFill>
            </a:endParaRPr>
          </a:p>
          <a:p>
            <a:pPr indent="363538">
              <a:lnSpc>
                <a:spcPct val="100000"/>
              </a:lnSpc>
            </a:pPr>
            <a:r>
              <a:rPr lang="en-US" altLang="zh-CN" dirty="0" smtClean="0">
                <a:solidFill>
                  <a:srgbClr val="0000FF"/>
                </a:solidFill>
              </a:rPr>
              <a:t>double </a:t>
            </a:r>
            <a:r>
              <a:rPr lang="en-US" altLang="zh-CN" dirty="0" smtClean="0"/>
              <a:t>wind;    </a:t>
            </a:r>
            <a:r>
              <a:rPr lang="en-US" altLang="zh-CN" dirty="0" smtClean="0">
                <a:solidFill>
                  <a:srgbClr val="00B050"/>
                </a:solidFill>
              </a:rPr>
              <a:t>// </a:t>
            </a:r>
            <a:r>
              <a:rPr lang="zh-CN" altLang="en-US" dirty="0" smtClean="0">
                <a:solidFill>
                  <a:srgbClr val="00B050"/>
                </a:solidFill>
              </a:rPr>
              <a:t>风速</a:t>
            </a:r>
            <a:r>
              <a:rPr lang="en-US" altLang="zh-CN" dirty="0" smtClean="0">
                <a:solidFill>
                  <a:srgbClr val="00B050"/>
                </a:solidFill>
              </a:rPr>
              <a:t> </a:t>
            </a:r>
          </a:p>
          <a:p>
            <a:pPr>
              <a:lnSpc>
                <a:spcPct val="100000"/>
              </a:lnSpc>
              <a:spcAft>
                <a:spcPts val="600"/>
              </a:spcAft>
            </a:pPr>
            <a:r>
              <a:rPr lang="en-US" altLang="zh-CN" dirty="0" smtClean="0"/>
              <a:t>}</a:t>
            </a:r>
            <a:r>
              <a:rPr lang="en-US" altLang="zh-CN" b="1" dirty="0" smtClean="0">
                <a:solidFill>
                  <a:srgbClr val="0000FF"/>
                </a:solidFill>
              </a:rPr>
              <a:t>;</a:t>
            </a:r>
          </a:p>
          <a:p>
            <a:pPr>
              <a:lnSpc>
                <a:spcPct val="100000"/>
              </a:lnSpc>
            </a:pPr>
            <a:r>
              <a:rPr lang="en-US" altLang="zh-CN" b="1" dirty="0" smtClean="0">
                <a:solidFill>
                  <a:srgbClr val="0000FF"/>
                </a:solidFill>
              </a:rPr>
              <a:t>weather</a:t>
            </a:r>
            <a:r>
              <a:rPr lang="en-US" altLang="zh-CN" dirty="0" smtClean="0"/>
              <a:t> today = </a:t>
            </a:r>
            <a:r>
              <a:rPr lang="en-US" altLang="zh-CN" b="1" dirty="0" smtClean="0">
                <a:solidFill>
                  <a:srgbClr val="FF0000"/>
                </a:solidFill>
              </a:rPr>
              <a:t>{</a:t>
            </a:r>
            <a:r>
              <a:rPr lang="en-US" altLang="zh-CN" dirty="0" smtClean="0"/>
              <a:t>25</a:t>
            </a:r>
            <a:r>
              <a:rPr lang="en-US" altLang="zh-CN" b="1" dirty="0" smtClean="0">
                <a:solidFill>
                  <a:srgbClr val="0000FF"/>
                </a:solidFill>
              </a:rPr>
              <a:t>,</a:t>
            </a:r>
            <a:r>
              <a:rPr lang="en-US" altLang="zh-CN" dirty="0" smtClean="0"/>
              <a:t> 2</a:t>
            </a:r>
            <a:r>
              <a:rPr lang="en-US" altLang="zh-CN" b="1" dirty="0" smtClean="0">
                <a:solidFill>
                  <a:srgbClr val="FF0000"/>
                </a:solidFill>
              </a:rPr>
              <a:t>}</a:t>
            </a:r>
            <a:r>
              <a:rPr lang="en-US" altLang="zh-CN" dirty="0" smtClean="0"/>
              <a:t>, tomorrow;</a:t>
            </a:r>
          </a:p>
          <a:p>
            <a:pPr>
              <a:lnSpc>
                <a:spcPct val="100000"/>
              </a:lnSpc>
            </a:pPr>
            <a:r>
              <a:rPr lang="en-US" altLang="zh-CN" dirty="0" smtClean="0"/>
              <a:t>tomorrow </a:t>
            </a:r>
            <a:r>
              <a:rPr lang="en-US" altLang="zh-CN" b="1" dirty="0" smtClean="0">
                <a:solidFill>
                  <a:srgbClr val="FF0000"/>
                </a:solidFill>
              </a:rPr>
              <a:t>=</a:t>
            </a:r>
            <a:r>
              <a:rPr lang="en-US" altLang="zh-CN" dirty="0" smtClean="0"/>
              <a:t> today;  </a:t>
            </a:r>
            <a:r>
              <a:rPr lang="en-US" altLang="zh-CN" dirty="0" smtClean="0">
                <a:solidFill>
                  <a:srgbClr val="00B050"/>
                </a:solidFill>
              </a:rPr>
              <a:t>// </a:t>
            </a:r>
            <a:r>
              <a:rPr lang="zh-CN" altLang="en-US" dirty="0" smtClean="0">
                <a:solidFill>
                  <a:srgbClr val="00B050"/>
                </a:solidFill>
              </a:rPr>
              <a:t>整体赋值</a:t>
            </a:r>
            <a:endParaRPr lang="zh-CN" altLang="en-US" dirty="0">
              <a:solidFill>
                <a:srgbClr val="00B050"/>
              </a:solidFill>
            </a:endParaRPr>
          </a:p>
        </p:txBody>
      </p:sp>
      <p:sp>
        <p:nvSpPr>
          <p:cNvPr id="3" name="标题 2"/>
          <p:cNvSpPr>
            <a:spLocks noGrp="1"/>
          </p:cNvSpPr>
          <p:nvPr>
            <p:ph type="title"/>
          </p:nvPr>
        </p:nvSpPr>
        <p:spPr/>
        <p:txBody>
          <a:bodyPr/>
          <a:lstStyle/>
          <a:p>
            <a:r>
              <a:rPr lang="en-US" altLang="zh-CN" dirty="0"/>
              <a:t>1. </a:t>
            </a:r>
            <a:r>
              <a:rPr lang="zh-CN" altLang="en-US" dirty="0"/>
              <a:t>结构</a:t>
            </a:r>
          </a:p>
        </p:txBody>
      </p:sp>
      <p:sp>
        <p:nvSpPr>
          <p:cNvPr id="4" name="文本框 3"/>
          <p:cNvSpPr txBox="1"/>
          <p:nvPr/>
        </p:nvSpPr>
        <p:spPr>
          <a:xfrm>
            <a:off x="5761621" y="5115327"/>
            <a:ext cx="3058851" cy="1354217"/>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pPr>
              <a:spcAft>
                <a:spcPts val="600"/>
              </a:spcAft>
            </a:pPr>
            <a:r>
              <a:rPr lang="zh-CN" altLang="en-US" sz="2400" b="1" dirty="0" smtClean="0">
                <a:latin typeface="Arial" panose="020B0604020202020204" pitchFamily="34" charset="0"/>
                <a:ea typeface="微软雅黑" panose="020B0503020204020204" pitchFamily="34" charset="-122"/>
                <a:cs typeface="Arial" panose="020B0604020202020204" pitchFamily="34" charset="0"/>
              </a:rPr>
              <a:t>整体赋值后</a:t>
            </a:r>
            <a:r>
              <a:rPr lang="en-US" altLang="zh-CN" sz="2400" dirty="0" smtClean="0">
                <a:latin typeface="Arial" panose="020B0604020202020204" pitchFamily="34" charset="0"/>
                <a:ea typeface="微软雅黑" panose="020B0503020204020204" pitchFamily="34" charset="-122"/>
                <a:cs typeface="Arial" panose="020B0604020202020204" pitchFamily="34" charset="0"/>
              </a:rPr>
              <a:t>:</a:t>
            </a:r>
          </a:p>
          <a:p>
            <a:pPr>
              <a:spcAft>
                <a:spcPts val="600"/>
              </a:spcAft>
            </a:pPr>
            <a:r>
              <a:rPr lang="en-US" altLang="zh-CN" sz="2400" dirty="0" err="1" smtClean="0">
                <a:latin typeface="Arial" panose="020B0604020202020204" pitchFamily="34" charset="0"/>
                <a:ea typeface="微软雅黑" panose="020B0503020204020204" pitchFamily="34" charset="-122"/>
                <a:cs typeface="Arial" panose="020B0604020202020204" pitchFamily="34" charset="0"/>
              </a:rPr>
              <a:t>tomorrow</a:t>
            </a:r>
            <a:r>
              <a:rPr lang="en-US" altLang="zh-CN" sz="2400" b="1" dirty="0" err="1" smtClean="0">
                <a:solidFill>
                  <a:srgbClr val="FF0000"/>
                </a:solidFill>
                <a:latin typeface="Arial" panose="020B0604020202020204" pitchFamily="34" charset="0"/>
                <a:ea typeface="微软雅黑" panose="020B0503020204020204" pitchFamily="34" charset="-122"/>
                <a:cs typeface="Arial" panose="020B0604020202020204" pitchFamily="34" charset="0"/>
              </a:rPr>
              <a:t>.</a:t>
            </a:r>
            <a:r>
              <a:rPr lang="en-US" altLang="zh-CN" sz="2400" dirty="0" err="1" smtClean="0">
                <a:solidFill>
                  <a:srgbClr val="0000FF"/>
                </a:solidFill>
                <a:latin typeface="Arial" panose="020B0604020202020204" pitchFamily="34" charset="0"/>
                <a:ea typeface="微软雅黑" panose="020B0503020204020204" pitchFamily="34" charset="-122"/>
                <a:cs typeface="Arial" panose="020B0604020202020204" pitchFamily="34" charset="0"/>
              </a:rPr>
              <a:t>temp</a:t>
            </a:r>
            <a:r>
              <a:rPr lang="en-US" altLang="zh-CN" sz="2400" dirty="0" smtClean="0">
                <a:latin typeface="Arial" panose="020B0604020202020204" pitchFamily="34" charset="0"/>
                <a:ea typeface="微软雅黑" panose="020B0503020204020204" pitchFamily="34" charset="-122"/>
                <a:cs typeface="Arial" panose="020B0604020202020204" pitchFamily="34" charset="0"/>
              </a:rPr>
              <a:t> </a:t>
            </a:r>
            <a:r>
              <a:rPr lang="zh-CN" altLang="en-US" sz="2400" dirty="0" smtClean="0">
                <a:latin typeface="Arial" panose="020B0604020202020204" pitchFamily="34" charset="0"/>
                <a:ea typeface="微软雅黑" panose="020B0503020204020204" pitchFamily="34" charset="-122"/>
                <a:cs typeface="Arial" panose="020B0604020202020204" pitchFamily="34" charset="0"/>
              </a:rPr>
              <a:t>为</a:t>
            </a:r>
            <a:r>
              <a:rPr lang="en-US" altLang="zh-CN" sz="2400" dirty="0" smtClean="0">
                <a:latin typeface="Arial" panose="020B0604020202020204" pitchFamily="34" charset="0"/>
                <a:ea typeface="微软雅黑" panose="020B0503020204020204" pitchFamily="34" charset="-122"/>
                <a:cs typeface="Arial" panose="020B0604020202020204" pitchFamily="34" charset="0"/>
              </a:rPr>
              <a:t> 25</a:t>
            </a:r>
          </a:p>
          <a:p>
            <a:r>
              <a:rPr lang="en-US" altLang="zh-CN" sz="2400" dirty="0" err="1" smtClean="0">
                <a:latin typeface="Arial" panose="020B0604020202020204" pitchFamily="34" charset="0"/>
                <a:ea typeface="微软雅黑" panose="020B0503020204020204" pitchFamily="34" charset="-122"/>
                <a:cs typeface="Arial" panose="020B0604020202020204" pitchFamily="34" charset="0"/>
              </a:rPr>
              <a:t>tomorrow</a:t>
            </a:r>
            <a:r>
              <a:rPr lang="en-US" altLang="zh-CN" sz="2400" b="1" dirty="0" err="1" smtClean="0">
                <a:solidFill>
                  <a:srgbClr val="FF0000"/>
                </a:solidFill>
                <a:latin typeface="Arial" panose="020B0604020202020204" pitchFamily="34" charset="0"/>
                <a:ea typeface="微软雅黑" panose="020B0503020204020204" pitchFamily="34" charset="-122"/>
                <a:cs typeface="Arial" panose="020B0604020202020204" pitchFamily="34" charset="0"/>
              </a:rPr>
              <a:t>.</a:t>
            </a:r>
            <a:r>
              <a:rPr lang="en-US" altLang="zh-CN" sz="2400" dirty="0" err="1" smtClean="0">
                <a:solidFill>
                  <a:srgbClr val="0000FF"/>
                </a:solidFill>
                <a:latin typeface="Arial" panose="020B0604020202020204" pitchFamily="34" charset="0"/>
                <a:ea typeface="微软雅黑" panose="020B0503020204020204" pitchFamily="34" charset="-122"/>
                <a:cs typeface="Arial" panose="020B0604020202020204" pitchFamily="34" charset="0"/>
              </a:rPr>
              <a:t>wind</a:t>
            </a:r>
            <a:r>
              <a:rPr lang="en-US" altLang="zh-CN" sz="2400" dirty="0" smtClean="0">
                <a:latin typeface="Arial" panose="020B0604020202020204" pitchFamily="34" charset="0"/>
                <a:ea typeface="微软雅黑" panose="020B0503020204020204" pitchFamily="34" charset="-122"/>
                <a:cs typeface="Arial" panose="020B0604020202020204" pitchFamily="34" charset="0"/>
              </a:rPr>
              <a:t> </a:t>
            </a:r>
            <a:r>
              <a:rPr lang="zh-CN" altLang="en-US" sz="2400" dirty="0" smtClean="0">
                <a:latin typeface="Arial" panose="020B0604020202020204" pitchFamily="34" charset="0"/>
                <a:ea typeface="微软雅黑" panose="020B0503020204020204" pitchFamily="34" charset="-122"/>
                <a:cs typeface="Arial" panose="020B0604020202020204" pitchFamily="34" charset="0"/>
              </a:rPr>
              <a:t>为</a:t>
            </a:r>
            <a:r>
              <a:rPr lang="en-US" altLang="zh-CN" sz="2400" dirty="0" smtClean="0">
                <a:latin typeface="Arial" panose="020B0604020202020204" pitchFamily="34" charset="0"/>
                <a:ea typeface="微软雅黑" panose="020B0503020204020204" pitchFamily="34" charset="-122"/>
                <a:cs typeface="Arial" panose="020B0604020202020204" pitchFamily="34" charset="0"/>
              </a:rPr>
              <a:t> 2</a:t>
            </a:r>
            <a:endParaRPr lang="zh-CN" altLang="en-US" sz="2400" dirty="0">
              <a:latin typeface="Arial" panose="020B0604020202020204" pitchFamily="34" charset="0"/>
              <a:ea typeface="微软雅黑" panose="020B0503020204020204" pitchFamily="34" charset="-122"/>
              <a:cs typeface="Arial" panose="020B0604020202020204" pitchFamily="34" charset="0"/>
            </a:endParaRPr>
          </a:p>
        </p:txBody>
      </p:sp>
      <p:sp>
        <p:nvSpPr>
          <p:cNvPr id="5" name="文本框 4"/>
          <p:cNvSpPr txBox="1"/>
          <p:nvPr/>
        </p:nvSpPr>
        <p:spPr>
          <a:xfrm>
            <a:off x="4427984" y="3068960"/>
            <a:ext cx="4392488" cy="175432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nSpc>
                <a:spcPct val="150000"/>
              </a:lnSpc>
            </a:pPr>
            <a:r>
              <a:rPr lang="zh-CN" altLang="en-US" sz="2400" b="1" dirty="0" smtClean="0">
                <a:latin typeface="Arial" panose="020B0604020202020204" pitchFamily="34" charset="0"/>
                <a:ea typeface="微软雅黑" panose="020B0503020204020204" pitchFamily="34" charset="-122"/>
                <a:cs typeface="Arial" panose="020B0604020202020204" pitchFamily="34" charset="0"/>
              </a:rPr>
              <a:t>相当于</a:t>
            </a:r>
            <a:r>
              <a:rPr lang="en-US" altLang="zh-CN" sz="2400" dirty="0" smtClean="0">
                <a:latin typeface="Arial" panose="020B0604020202020204" pitchFamily="34" charset="0"/>
                <a:ea typeface="微软雅黑" panose="020B0503020204020204" pitchFamily="34" charset="-122"/>
                <a:cs typeface="Arial" panose="020B0604020202020204" pitchFamily="34" charset="0"/>
              </a:rPr>
              <a:t>:</a:t>
            </a:r>
            <a:endParaRPr lang="en-US" altLang="zh-CN" sz="2400" dirty="0">
              <a:latin typeface="Arial" panose="020B0604020202020204" pitchFamily="34" charset="0"/>
              <a:ea typeface="微软雅黑" panose="020B0503020204020204" pitchFamily="34" charset="-122"/>
              <a:cs typeface="Arial" panose="020B0604020202020204" pitchFamily="34" charset="0"/>
            </a:endParaRPr>
          </a:p>
          <a:p>
            <a:pPr>
              <a:lnSpc>
                <a:spcPct val="150000"/>
              </a:lnSpc>
            </a:pPr>
            <a:r>
              <a:rPr lang="en-US" altLang="zh-CN" sz="2400" dirty="0" err="1" smtClean="0">
                <a:latin typeface="Arial" panose="020B0604020202020204" pitchFamily="34" charset="0"/>
                <a:ea typeface="微软雅黑" panose="020B0503020204020204" pitchFamily="34" charset="-122"/>
                <a:cs typeface="Arial" panose="020B0604020202020204" pitchFamily="34" charset="0"/>
              </a:rPr>
              <a:t>tomorrow</a:t>
            </a:r>
            <a:r>
              <a:rPr lang="en-US" altLang="zh-CN" sz="2400" b="1" dirty="0" err="1" smtClean="0">
                <a:solidFill>
                  <a:srgbClr val="FF0000"/>
                </a:solidFill>
                <a:latin typeface="Arial" panose="020B0604020202020204" pitchFamily="34" charset="0"/>
                <a:ea typeface="微软雅黑" panose="020B0503020204020204" pitchFamily="34" charset="-122"/>
                <a:cs typeface="Arial" panose="020B0604020202020204" pitchFamily="34" charset="0"/>
              </a:rPr>
              <a:t>.</a:t>
            </a:r>
            <a:r>
              <a:rPr lang="en-US" altLang="zh-CN" sz="2400" dirty="0" err="1" smtClean="0">
                <a:solidFill>
                  <a:srgbClr val="0000FF"/>
                </a:solidFill>
                <a:latin typeface="Arial" panose="020B0604020202020204" pitchFamily="34" charset="0"/>
                <a:ea typeface="微软雅黑" panose="020B0503020204020204" pitchFamily="34" charset="-122"/>
                <a:cs typeface="Arial" panose="020B0604020202020204" pitchFamily="34" charset="0"/>
              </a:rPr>
              <a:t>temp</a:t>
            </a:r>
            <a:r>
              <a:rPr lang="en-US" altLang="zh-CN" sz="2400" dirty="0">
                <a:latin typeface="Arial" panose="020B0604020202020204" pitchFamily="34" charset="0"/>
                <a:ea typeface="微软雅黑" panose="020B0503020204020204" pitchFamily="34" charset="-122"/>
                <a:cs typeface="Arial" panose="020B0604020202020204" pitchFamily="34" charset="0"/>
              </a:rPr>
              <a:t> </a:t>
            </a:r>
            <a:r>
              <a:rPr lang="en-US" altLang="zh-CN" sz="2400" dirty="0" smtClean="0">
                <a:latin typeface="Arial" panose="020B0604020202020204" pitchFamily="34" charset="0"/>
                <a:ea typeface="微软雅黑" panose="020B0503020204020204" pitchFamily="34" charset="-122"/>
                <a:cs typeface="Arial" panose="020B0604020202020204" pitchFamily="34" charset="0"/>
              </a:rPr>
              <a:t>= </a:t>
            </a:r>
            <a:r>
              <a:rPr lang="en-US" altLang="zh-CN" sz="2400" dirty="0" err="1" smtClean="0">
                <a:latin typeface="Arial" panose="020B0604020202020204" pitchFamily="34" charset="0"/>
                <a:ea typeface="微软雅黑" panose="020B0503020204020204" pitchFamily="34" charset="-122"/>
                <a:cs typeface="Arial" panose="020B0604020202020204" pitchFamily="34" charset="0"/>
              </a:rPr>
              <a:t>today</a:t>
            </a:r>
            <a:r>
              <a:rPr lang="en-US" altLang="zh-CN" sz="2400" b="1" dirty="0" err="1" smtClean="0">
                <a:solidFill>
                  <a:srgbClr val="FF0000"/>
                </a:solidFill>
                <a:latin typeface="Arial" panose="020B0604020202020204" pitchFamily="34" charset="0"/>
                <a:ea typeface="微软雅黑" panose="020B0503020204020204" pitchFamily="34" charset="-122"/>
                <a:cs typeface="Arial" panose="020B0604020202020204" pitchFamily="34" charset="0"/>
              </a:rPr>
              <a:t>.</a:t>
            </a:r>
            <a:r>
              <a:rPr lang="en-US" altLang="zh-CN" sz="2400" dirty="0" err="1" smtClean="0">
                <a:solidFill>
                  <a:srgbClr val="0000FF"/>
                </a:solidFill>
                <a:latin typeface="Arial" panose="020B0604020202020204" pitchFamily="34" charset="0"/>
                <a:ea typeface="微软雅黑" panose="020B0503020204020204" pitchFamily="34" charset="-122"/>
                <a:cs typeface="Arial" panose="020B0604020202020204" pitchFamily="34" charset="0"/>
              </a:rPr>
              <a:t>temp</a:t>
            </a:r>
            <a:r>
              <a:rPr lang="en-US" altLang="zh-CN" sz="2400" dirty="0" smtClean="0">
                <a:latin typeface="Arial" panose="020B0604020202020204" pitchFamily="34" charset="0"/>
                <a:ea typeface="微软雅黑" panose="020B0503020204020204" pitchFamily="34" charset="-122"/>
                <a:cs typeface="Arial" panose="020B0604020202020204" pitchFamily="34" charset="0"/>
              </a:rPr>
              <a:t>;</a:t>
            </a:r>
            <a:endParaRPr lang="en-US" altLang="zh-CN" sz="2400" dirty="0">
              <a:latin typeface="Arial" panose="020B0604020202020204" pitchFamily="34" charset="0"/>
              <a:ea typeface="微软雅黑" panose="020B0503020204020204" pitchFamily="34" charset="-122"/>
              <a:cs typeface="Arial" panose="020B0604020202020204" pitchFamily="34" charset="0"/>
            </a:endParaRPr>
          </a:p>
          <a:p>
            <a:pPr>
              <a:lnSpc>
                <a:spcPct val="150000"/>
              </a:lnSpc>
            </a:pPr>
            <a:r>
              <a:rPr lang="en-US" altLang="zh-CN" sz="2400" dirty="0" err="1" smtClean="0">
                <a:latin typeface="Arial" panose="020B0604020202020204" pitchFamily="34" charset="0"/>
                <a:ea typeface="微软雅黑" panose="020B0503020204020204" pitchFamily="34" charset="-122"/>
                <a:cs typeface="Arial" panose="020B0604020202020204" pitchFamily="34" charset="0"/>
              </a:rPr>
              <a:t>tomorrow</a:t>
            </a:r>
            <a:r>
              <a:rPr lang="en-US" altLang="zh-CN" sz="2400" b="1" dirty="0" err="1" smtClean="0">
                <a:solidFill>
                  <a:srgbClr val="FF0000"/>
                </a:solidFill>
                <a:latin typeface="Arial" panose="020B0604020202020204" pitchFamily="34" charset="0"/>
                <a:ea typeface="微软雅黑" panose="020B0503020204020204" pitchFamily="34" charset="-122"/>
                <a:cs typeface="Arial" panose="020B0604020202020204" pitchFamily="34" charset="0"/>
              </a:rPr>
              <a:t>.</a:t>
            </a:r>
            <a:r>
              <a:rPr lang="en-US" altLang="zh-CN" sz="2400" dirty="0" err="1" smtClean="0">
                <a:solidFill>
                  <a:srgbClr val="0000FF"/>
                </a:solidFill>
                <a:latin typeface="Arial" panose="020B0604020202020204" pitchFamily="34" charset="0"/>
                <a:ea typeface="微软雅黑" panose="020B0503020204020204" pitchFamily="34" charset="-122"/>
                <a:cs typeface="Arial" panose="020B0604020202020204" pitchFamily="34" charset="0"/>
              </a:rPr>
              <a:t>wind</a:t>
            </a:r>
            <a:r>
              <a:rPr lang="en-US" altLang="zh-CN" sz="2400" dirty="0">
                <a:latin typeface="Arial" panose="020B0604020202020204" pitchFamily="34" charset="0"/>
                <a:ea typeface="微软雅黑" panose="020B0503020204020204" pitchFamily="34" charset="-122"/>
                <a:cs typeface="Arial" panose="020B0604020202020204" pitchFamily="34" charset="0"/>
              </a:rPr>
              <a:t> </a:t>
            </a:r>
            <a:r>
              <a:rPr lang="en-US" altLang="zh-CN" sz="2400" dirty="0" smtClean="0">
                <a:latin typeface="Arial" panose="020B0604020202020204" pitchFamily="34" charset="0"/>
                <a:ea typeface="微软雅黑" panose="020B0503020204020204" pitchFamily="34" charset="-122"/>
                <a:cs typeface="Arial" panose="020B0604020202020204" pitchFamily="34" charset="0"/>
              </a:rPr>
              <a:t>= </a:t>
            </a:r>
            <a:r>
              <a:rPr lang="en-US" altLang="zh-CN" sz="2400" dirty="0" err="1" smtClean="0">
                <a:latin typeface="Arial" panose="020B0604020202020204" pitchFamily="34" charset="0"/>
                <a:ea typeface="微软雅黑" panose="020B0503020204020204" pitchFamily="34" charset="-122"/>
                <a:cs typeface="Arial" panose="020B0604020202020204" pitchFamily="34" charset="0"/>
              </a:rPr>
              <a:t>today</a:t>
            </a:r>
            <a:r>
              <a:rPr lang="en-US" altLang="zh-CN" sz="2400" b="1" dirty="0" err="1" smtClean="0">
                <a:solidFill>
                  <a:srgbClr val="FF0000"/>
                </a:solidFill>
                <a:latin typeface="Arial" panose="020B0604020202020204" pitchFamily="34" charset="0"/>
                <a:ea typeface="微软雅黑" panose="020B0503020204020204" pitchFamily="34" charset="-122"/>
                <a:cs typeface="Arial" panose="020B0604020202020204" pitchFamily="34" charset="0"/>
              </a:rPr>
              <a:t>.</a:t>
            </a:r>
            <a:r>
              <a:rPr lang="en-US" altLang="zh-CN" sz="2400" dirty="0" err="1" smtClean="0">
                <a:solidFill>
                  <a:srgbClr val="0000FF"/>
                </a:solidFill>
                <a:latin typeface="Arial" panose="020B0604020202020204" pitchFamily="34" charset="0"/>
                <a:ea typeface="微软雅黑" panose="020B0503020204020204" pitchFamily="34" charset="-122"/>
                <a:cs typeface="Arial" panose="020B0604020202020204" pitchFamily="34" charset="0"/>
              </a:rPr>
              <a:t>wind</a:t>
            </a:r>
            <a:r>
              <a:rPr lang="en-US" altLang="zh-CN" sz="2400" dirty="0" smtClean="0">
                <a:latin typeface="Arial" panose="020B0604020202020204" pitchFamily="34" charset="0"/>
                <a:ea typeface="微软雅黑" panose="020B0503020204020204" pitchFamily="34" charset="-122"/>
                <a:cs typeface="Arial" panose="020B0604020202020204" pitchFamily="34" charset="0"/>
              </a:rPr>
              <a:t>;</a:t>
            </a:r>
            <a:endParaRPr lang="zh-CN" altLang="en-US" sz="2400" dirty="0">
              <a:latin typeface="Arial" panose="020B0604020202020204" pitchFamily="34"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2127137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randombar(horizontal)">
                                      <p:cBhvr>
                                        <p:cTn id="7" dur="500"/>
                                        <p:tgtEl>
                                          <p:spTgt spid="2">
                                            <p:txEl>
                                              <p:pRg st="3" end="3"/>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0" dur="500"/>
                                        <p:tgtEl>
                                          <p:spTgt spid="2">
                                            <p:txEl>
                                              <p:pRg st="4" end="4"/>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animEffect transition="in" filter="randombar(horizontal)">
                                      <p:cBhvr>
                                        <p:cTn id="13" dur="500"/>
                                        <p:tgtEl>
                                          <p:spTgt spid="2">
                                            <p:txEl>
                                              <p:pRg st="5" end="5"/>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2">
                                            <p:txEl>
                                              <p:pRg st="6" end="6"/>
                                            </p:txEl>
                                          </p:spTgt>
                                        </p:tgtEl>
                                        <p:attrNameLst>
                                          <p:attrName>style.visibility</p:attrName>
                                        </p:attrNameLst>
                                      </p:cBhvr>
                                      <p:to>
                                        <p:strVal val="visible"/>
                                      </p:to>
                                    </p:set>
                                    <p:animEffect transition="in" filter="randombar(horizontal)">
                                      <p:cBhvr>
                                        <p:cTn id="16" dur="500"/>
                                        <p:tgtEl>
                                          <p:spTgt spid="2">
                                            <p:txEl>
                                              <p:pRg st="6" end="6"/>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2">
                                            <p:txEl>
                                              <p:pRg st="7" end="7"/>
                                            </p:txEl>
                                          </p:spTgt>
                                        </p:tgtEl>
                                        <p:attrNameLst>
                                          <p:attrName>style.visibility</p:attrName>
                                        </p:attrNameLst>
                                      </p:cBhvr>
                                      <p:to>
                                        <p:strVal val="visible"/>
                                      </p:to>
                                    </p:set>
                                    <p:animEffect transition="in" filter="randombar(horizontal)">
                                      <p:cBhvr>
                                        <p:cTn id="19" dur="500"/>
                                        <p:tgtEl>
                                          <p:spTgt spid="2">
                                            <p:txEl>
                                              <p:pRg st="7" end="7"/>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2">
                                            <p:txEl>
                                              <p:pRg st="8" end="8"/>
                                            </p:txEl>
                                          </p:spTgt>
                                        </p:tgtEl>
                                        <p:attrNameLst>
                                          <p:attrName>style.visibility</p:attrName>
                                        </p:attrNameLst>
                                      </p:cBhvr>
                                      <p:to>
                                        <p:strVal val="visible"/>
                                      </p:to>
                                    </p:set>
                                    <p:animEffect transition="in" filter="randombar(horizontal)">
                                      <p:cBhvr>
                                        <p:cTn id="22" dur="500"/>
                                        <p:tgtEl>
                                          <p:spTgt spid="2">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animEffect transition="in" filter="randombar(horizontal)">
                                      <p:cBhvr>
                                        <p:cTn id="27" dur="500"/>
                                        <p:tgtEl>
                                          <p:spTgt spid="2">
                                            <p:txEl>
                                              <p:pRg st="9" end="9"/>
                                            </p:txEl>
                                          </p:spTgt>
                                        </p:tgtEl>
                                      </p:cBhvr>
                                    </p:animEffect>
                                  </p:childTnLst>
                                </p:cTn>
                              </p:par>
                              <p:par>
                                <p:cTn id="28" presetID="14" presetClass="entr" presetSubtype="10" fill="hold" nodeType="withEffect">
                                  <p:stCondLst>
                                    <p:cond delay="0"/>
                                  </p:stCondLst>
                                  <p:childTnLst>
                                    <p:set>
                                      <p:cBhvr>
                                        <p:cTn id="29" dur="1" fill="hold">
                                          <p:stCondLst>
                                            <p:cond delay="0"/>
                                          </p:stCondLst>
                                        </p:cTn>
                                        <p:tgtEl>
                                          <p:spTgt spid="2">
                                            <p:txEl>
                                              <p:pRg st="10" end="10"/>
                                            </p:txEl>
                                          </p:spTgt>
                                        </p:tgtEl>
                                        <p:attrNameLst>
                                          <p:attrName>style.visibility</p:attrName>
                                        </p:attrNameLst>
                                      </p:cBhvr>
                                      <p:to>
                                        <p:strVal val="visible"/>
                                      </p:to>
                                    </p:set>
                                    <p:animEffect transition="in" filter="randombar(horizontal)">
                                      <p:cBhvr>
                                        <p:cTn id="30" dur="500"/>
                                        <p:tgtEl>
                                          <p:spTgt spid="2">
                                            <p:txEl>
                                              <p:pRg st="10" end="1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randombar(horizontal)">
                                      <p:cBhvr>
                                        <p:cTn id="35" dur="500"/>
                                        <p:tgtEl>
                                          <p:spTgt spid="5"/>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grpId="0" nodeType="click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randombar(horizontal)">
                                      <p:cBhvr>
                                        <p:cTn id="4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908721"/>
            <a:ext cx="8496944" cy="5832648"/>
          </a:xfrm>
        </p:spPr>
        <p:txBody>
          <a:bodyPr>
            <a:normAutofit/>
          </a:bodyPr>
          <a:lstStyle/>
          <a:p>
            <a:pPr>
              <a:spcAft>
                <a:spcPts val="600"/>
              </a:spcAft>
            </a:pPr>
            <a:r>
              <a:rPr lang="zh-CN" altLang="en-US" b="1" dirty="0" smtClean="0">
                <a:solidFill>
                  <a:srgbClr val="FF0000"/>
                </a:solidFill>
              </a:rPr>
              <a:t>警告</a:t>
            </a:r>
            <a:r>
              <a:rPr lang="en-US" altLang="zh-CN" b="1" dirty="0" smtClean="0">
                <a:solidFill>
                  <a:srgbClr val="FF0000"/>
                </a:solidFill>
              </a:rPr>
              <a:t>: </a:t>
            </a:r>
            <a:r>
              <a:rPr lang="zh-CN" altLang="en-US" dirty="0" smtClean="0"/>
              <a:t>两个</a:t>
            </a:r>
            <a:r>
              <a:rPr lang="en-US" altLang="zh-CN" dirty="0" smtClean="0"/>
              <a:t> </a:t>
            </a:r>
            <a:r>
              <a:rPr lang="zh-CN" altLang="en-US" dirty="0" smtClean="0">
                <a:solidFill>
                  <a:srgbClr val="FF0000"/>
                </a:solidFill>
              </a:rPr>
              <a:t>不同结构类型的结构变量 </a:t>
            </a:r>
            <a:r>
              <a:rPr lang="zh-CN" altLang="en-US" dirty="0" smtClean="0"/>
              <a:t>之间是不允许相互赋值的</a:t>
            </a:r>
            <a:r>
              <a:rPr lang="en-US" altLang="zh-CN" dirty="0" smtClean="0"/>
              <a:t>, </a:t>
            </a:r>
            <a:r>
              <a:rPr lang="zh-CN" altLang="en-US" dirty="0" smtClean="0"/>
              <a:t>即使两者包含相同的结构成员。</a:t>
            </a:r>
            <a:endParaRPr lang="en-US" altLang="zh-CN" dirty="0" smtClean="0"/>
          </a:p>
          <a:p>
            <a:pPr>
              <a:lnSpc>
                <a:spcPct val="100000"/>
              </a:lnSpc>
              <a:spcBef>
                <a:spcPts val="0"/>
              </a:spcBef>
            </a:pPr>
            <a:r>
              <a:rPr lang="en-US" altLang="zh-CN" b="1" dirty="0" err="1" smtClean="0">
                <a:solidFill>
                  <a:srgbClr val="FF0000"/>
                </a:solidFill>
              </a:rPr>
              <a:t>struct</a:t>
            </a:r>
            <a:r>
              <a:rPr lang="en-US" altLang="zh-CN" b="1" dirty="0" smtClean="0">
                <a:solidFill>
                  <a:srgbClr val="FF0000"/>
                </a:solidFill>
              </a:rPr>
              <a:t> </a:t>
            </a:r>
            <a:r>
              <a:rPr lang="en-US" altLang="zh-CN" b="1" dirty="0" smtClean="0">
                <a:solidFill>
                  <a:srgbClr val="0000FF"/>
                </a:solidFill>
              </a:rPr>
              <a:t>person</a:t>
            </a:r>
          </a:p>
          <a:p>
            <a:pPr>
              <a:lnSpc>
                <a:spcPct val="100000"/>
              </a:lnSpc>
              <a:spcBef>
                <a:spcPts val="0"/>
              </a:spcBef>
            </a:pPr>
            <a:r>
              <a:rPr lang="en-US" altLang="zh-CN" dirty="0" smtClean="0"/>
              <a:t>{</a:t>
            </a:r>
          </a:p>
          <a:p>
            <a:pPr indent="363538">
              <a:lnSpc>
                <a:spcPct val="100000"/>
              </a:lnSpc>
              <a:spcBef>
                <a:spcPts val="0"/>
              </a:spcBef>
            </a:pPr>
            <a:r>
              <a:rPr lang="en-US" altLang="zh-CN" dirty="0" smtClean="0">
                <a:solidFill>
                  <a:srgbClr val="0000FF"/>
                </a:solidFill>
              </a:rPr>
              <a:t>char </a:t>
            </a:r>
            <a:r>
              <a:rPr lang="en-US" altLang="zh-CN" dirty="0" smtClean="0"/>
              <a:t>name[20];</a:t>
            </a:r>
          </a:p>
          <a:p>
            <a:pPr indent="363538">
              <a:lnSpc>
                <a:spcPct val="100000"/>
              </a:lnSpc>
              <a:spcBef>
                <a:spcPts val="0"/>
              </a:spcBef>
            </a:pPr>
            <a:r>
              <a:rPr lang="en-US" altLang="zh-CN" dirty="0" smtClean="0">
                <a:solidFill>
                  <a:srgbClr val="0000FF"/>
                </a:solidFill>
              </a:rPr>
              <a:t>double </a:t>
            </a:r>
            <a:r>
              <a:rPr lang="en-US" altLang="zh-CN" dirty="0" smtClean="0"/>
              <a:t>salary;</a:t>
            </a:r>
          </a:p>
          <a:p>
            <a:pPr>
              <a:lnSpc>
                <a:spcPct val="100000"/>
              </a:lnSpc>
              <a:spcBef>
                <a:spcPts val="0"/>
              </a:spcBef>
              <a:spcAft>
                <a:spcPts val="1200"/>
              </a:spcAft>
            </a:pPr>
            <a:r>
              <a:rPr lang="en-US" altLang="zh-CN" dirty="0" smtClean="0"/>
              <a:t>}</a:t>
            </a:r>
            <a:r>
              <a:rPr lang="en-US" altLang="zh-CN" b="1" dirty="0" smtClean="0">
                <a:solidFill>
                  <a:srgbClr val="0000FF"/>
                </a:solidFill>
              </a:rPr>
              <a:t>;</a:t>
            </a:r>
          </a:p>
          <a:p>
            <a:pPr>
              <a:lnSpc>
                <a:spcPct val="100000"/>
              </a:lnSpc>
              <a:spcBef>
                <a:spcPts val="0"/>
              </a:spcBef>
              <a:spcAft>
                <a:spcPts val="600"/>
              </a:spcAft>
            </a:pPr>
            <a:r>
              <a:rPr lang="en-US" altLang="zh-CN" b="1" dirty="0" smtClean="0">
                <a:solidFill>
                  <a:srgbClr val="0000FF"/>
                </a:solidFill>
              </a:rPr>
              <a:t>person</a:t>
            </a:r>
            <a:r>
              <a:rPr lang="en-US" altLang="zh-CN" dirty="0" smtClean="0"/>
              <a:t> Bella = { </a:t>
            </a:r>
            <a:r>
              <a:rPr lang="en-US" altLang="zh-CN" dirty="0" smtClean="0">
                <a:solidFill>
                  <a:schemeClr val="accent6">
                    <a:lumMod val="75000"/>
                  </a:schemeClr>
                </a:solidFill>
              </a:rPr>
              <a:t>“Bella”</a:t>
            </a:r>
            <a:r>
              <a:rPr lang="en-US" altLang="zh-CN" b="1" dirty="0" smtClean="0">
                <a:solidFill>
                  <a:srgbClr val="0000FF"/>
                </a:solidFill>
              </a:rPr>
              <a:t>,</a:t>
            </a:r>
            <a:r>
              <a:rPr lang="en-US" altLang="zh-CN" dirty="0" smtClean="0"/>
              <a:t> 5000 };</a:t>
            </a:r>
          </a:p>
          <a:p>
            <a:pPr>
              <a:lnSpc>
                <a:spcPct val="100000"/>
              </a:lnSpc>
              <a:spcBef>
                <a:spcPts val="0"/>
              </a:spcBef>
              <a:spcAft>
                <a:spcPts val="1200"/>
              </a:spcAft>
            </a:pPr>
            <a:r>
              <a:rPr lang="en-US" altLang="zh-CN" b="1" dirty="0" smtClean="0">
                <a:solidFill>
                  <a:srgbClr val="0000FF"/>
                </a:solidFill>
              </a:rPr>
              <a:t>employee</a:t>
            </a:r>
            <a:r>
              <a:rPr lang="en-US" altLang="zh-CN" dirty="0" smtClean="0"/>
              <a:t> Jenny = Bella;   </a:t>
            </a:r>
            <a:r>
              <a:rPr lang="en-US" altLang="zh-CN" dirty="0" smtClean="0">
                <a:solidFill>
                  <a:srgbClr val="00B050"/>
                </a:solidFill>
              </a:rPr>
              <a:t>// error, </a:t>
            </a:r>
            <a:r>
              <a:rPr lang="zh-CN" altLang="en-US" dirty="0" smtClean="0">
                <a:solidFill>
                  <a:srgbClr val="00B050"/>
                </a:solidFill>
              </a:rPr>
              <a:t>结构类型不同</a:t>
            </a:r>
            <a:endParaRPr lang="en-US" altLang="zh-CN" dirty="0" smtClean="0">
              <a:solidFill>
                <a:srgbClr val="00B050"/>
              </a:solidFill>
            </a:endParaRPr>
          </a:p>
          <a:p>
            <a:pPr marL="342900" indent="-342900">
              <a:lnSpc>
                <a:spcPct val="100000"/>
              </a:lnSpc>
              <a:spcBef>
                <a:spcPts val="0"/>
              </a:spcBef>
              <a:spcAft>
                <a:spcPts val="600"/>
              </a:spcAft>
              <a:buFont typeface="Wingdings" panose="05000000000000000000" pitchFamily="2" charset="2"/>
              <a:buChar char="Ø"/>
            </a:pPr>
            <a:r>
              <a:rPr lang="zh-CN" altLang="en-US" b="1" dirty="0" smtClean="0">
                <a:solidFill>
                  <a:srgbClr val="FF0000"/>
                </a:solidFill>
              </a:rPr>
              <a:t>方式</a:t>
            </a:r>
            <a:r>
              <a:rPr lang="en-US" altLang="zh-CN" b="1" dirty="0" smtClean="0">
                <a:solidFill>
                  <a:srgbClr val="FF0000"/>
                </a:solidFill>
              </a:rPr>
              <a:t> 2</a:t>
            </a:r>
            <a:r>
              <a:rPr lang="en-US" altLang="zh-CN" b="1" dirty="0" smtClean="0"/>
              <a:t>: </a:t>
            </a:r>
            <a:r>
              <a:rPr lang="zh-CN" altLang="en-US" b="1" dirty="0" smtClean="0"/>
              <a:t>结构成员一一赋值</a:t>
            </a:r>
            <a:endParaRPr lang="en-US" altLang="zh-CN" b="1" dirty="0" smtClean="0"/>
          </a:p>
          <a:p>
            <a:pPr>
              <a:lnSpc>
                <a:spcPct val="100000"/>
              </a:lnSpc>
              <a:spcBef>
                <a:spcPts val="0"/>
              </a:spcBef>
              <a:spcAft>
                <a:spcPts val="200"/>
              </a:spcAft>
            </a:pPr>
            <a:r>
              <a:rPr lang="zh-CN" altLang="en-US" dirty="0" smtClean="0"/>
              <a:t>例如</a:t>
            </a:r>
            <a:r>
              <a:rPr lang="en-US" altLang="zh-CN" dirty="0" smtClean="0"/>
              <a:t>:   </a:t>
            </a:r>
            <a:r>
              <a:rPr lang="en-US" altLang="zh-CN" b="1" dirty="0" smtClean="0">
                <a:solidFill>
                  <a:srgbClr val="0000FF"/>
                </a:solidFill>
              </a:rPr>
              <a:t>weather</a:t>
            </a:r>
            <a:r>
              <a:rPr lang="en-US" altLang="zh-CN" dirty="0" smtClean="0"/>
              <a:t> today;</a:t>
            </a:r>
          </a:p>
          <a:p>
            <a:pPr indent="901700">
              <a:lnSpc>
                <a:spcPct val="100000"/>
              </a:lnSpc>
              <a:spcBef>
                <a:spcPts val="0"/>
              </a:spcBef>
              <a:spcAft>
                <a:spcPts val="200"/>
              </a:spcAft>
            </a:pPr>
            <a:r>
              <a:rPr lang="en-US" altLang="zh-CN" dirty="0" err="1" smtClean="0"/>
              <a:t>today</a:t>
            </a:r>
            <a:r>
              <a:rPr lang="en-US" altLang="zh-CN" b="1" dirty="0" err="1" smtClean="0">
                <a:solidFill>
                  <a:srgbClr val="FF0000"/>
                </a:solidFill>
              </a:rPr>
              <a:t>.</a:t>
            </a:r>
            <a:r>
              <a:rPr lang="en-US" altLang="zh-CN" dirty="0" err="1" smtClean="0">
                <a:solidFill>
                  <a:srgbClr val="0000FF"/>
                </a:solidFill>
              </a:rPr>
              <a:t>temp</a:t>
            </a:r>
            <a:r>
              <a:rPr lang="en-US" altLang="zh-CN" dirty="0" smtClean="0"/>
              <a:t> = 25;</a:t>
            </a:r>
          </a:p>
          <a:p>
            <a:pPr indent="901700">
              <a:lnSpc>
                <a:spcPct val="100000"/>
              </a:lnSpc>
              <a:spcBef>
                <a:spcPts val="0"/>
              </a:spcBef>
              <a:spcAft>
                <a:spcPts val="200"/>
              </a:spcAft>
            </a:pPr>
            <a:r>
              <a:rPr lang="en-US" altLang="zh-CN" dirty="0" err="1" smtClean="0"/>
              <a:t>today</a:t>
            </a:r>
            <a:r>
              <a:rPr lang="en-US" altLang="zh-CN" b="1" dirty="0" err="1" smtClean="0">
                <a:solidFill>
                  <a:srgbClr val="FF0000"/>
                </a:solidFill>
              </a:rPr>
              <a:t>.</a:t>
            </a:r>
            <a:r>
              <a:rPr lang="en-US" altLang="zh-CN" dirty="0" err="1" smtClean="0">
                <a:solidFill>
                  <a:srgbClr val="0000FF"/>
                </a:solidFill>
              </a:rPr>
              <a:t>wind</a:t>
            </a:r>
            <a:r>
              <a:rPr lang="en-US" altLang="zh-CN" dirty="0" smtClean="0"/>
              <a:t> = 3;</a:t>
            </a:r>
            <a:endParaRPr lang="zh-CN" altLang="en-US" dirty="0"/>
          </a:p>
        </p:txBody>
      </p:sp>
      <p:sp>
        <p:nvSpPr>
          <p:cNvPr id="3" name="标题 2"/>
          <p:cNvSpPr>
            <a:spLocks noGrp="1"/>
          </p:cNvSpPr>
          <p:nvPr>
            <p:ph type="title"/>
          </p:nvPr>
        </p:nvSpPr>
        <p:spPr/>
        <p:txBody>
          <a:bodyPr/>
          <a:lstStyle/>
          <a:p>
            <a:r>
              <a:rPr lang="en-US" altLang="zh-CN" dirty="0"/>
              <a:t>1. </a:t>
            </a:r>
            <a:r>
              <a:rPr lang="zh-CN" altLang="en-US" dirty="0"/>
              <a:t>结构</a:t>
            </a:r>
          </a:p>
        </p:txBody>
      </p:sp>
      <p:sp>
        <p:nvSpPr>
          <p:cNvPr id="4" name="矩形 3"/>
          <p:cNvSpPr/>
          <p:nvPr/>
        </p:nvSpPr>
        <p:spPr>
          <a:xfrm>
            <a:off x="4104456" y="1844824"/>
            <a:ext cx="4572000" cy="1938992"/>
          </a:xfrm>
          <a:prstGeom prst="rect">
            <a:avLst/>
          </a:prstGeom>
        </p:spPr>
        <p:txBody>
          <a:bodyPr>
            <a:spAutoFit/>
          </a:bodyPr>
          <a:lstStyle/>
          <a:p>
            <a:pPr>
              <a:lnSpc>
                <a:spcPct val="100000"/>
              </a:lnSpc>
              <a:spcBef>
                <a:spcPts val="0"/>
              </a:spcBef>
            </a:pPr>
            <a:r>
              <a:rPr lang="en-US" altLang="zh-CN" sz="2400" b="1" dirty="0" err="1">
                <a:solidFill>
                  <a:srgbClr val="FF0000"/>
                </a:solidFill>
                <a:latin typeface="Arial" panose="020B0604020202020204" pitchFamily="34" charset="0"/>
                <a:cs typeface="Arial" panose="020B0604020202020204" pitchFamily="34" charset="0"/>
              </a:rPr>
              <a:t>struct</a:t>
            </a:r>
            <a:r>
              <a:rPr lang="en-US" altLang="zh-CN" sz="2400" b="1" dirty="0">
                <a:solidFill>
                  <a:srgbClr val="FF0000"/>
                </a:solidFill>
                <a:latin typeface="Arial" panose="020B0604020202020204" pitchFamily="34" charset="0"/>
                <a:cs typeface="Arial" panose="020B0604020202020204" pitchFamily="34" charset="0"/>
              </a:rPr>
              <a:t> </a:t>
            </a:r>
            <a:r>
              <a:rPr lang="en-US" altLang="zh-CN" sz="2400" b="1" dirty="0" smtClean="0">
                <a:solidFill>
                  <a:srgbClr val="0000FF"/>
                </a:solidFill>
                <a:latin typeface="Arial" panose="020B0604020202020204" pitchFamily="34" charset="0"/>
                <a:cs typeface="Arial" panose="020B0604020202020204" pitchFamily="34" charset="0"/>
              </a:rPr>
              <a:t>employee</a:t>
            </a:r>
            <a:endParaRPr lang="en-US" altLang="zh-CN" sz="2400" b="1" dirty="0">
              <a:solidFill>
                <a:srgbClr val="0000FF"/>
              </a:solidFill>
              <a:latin typeface="Arial" panose="020B0604020202020204" pitchFamily="34" charset="0"/>
              <a:cs typeface="Arial" panose="020B0604020202020204" pitchFamily="34" charset="0"/>
            </a:endParaRPr>
          </a:p>
          <a:p>
            <a:pPr>
              <a:lnSpc>
                <a:spcPct val="100000"/>
              </a:lnSpc>
              <a:spcBef>
                <a:spcPts val="0"/>
              </a:spcBef>
            </a:pPr>
            <a:r>
              <a:rPr lang="en-US" altLang="zh-CN" sz="2400" dirty="0">
                <a:latin typeface="Arial" panose="020B0604020202020204" pitchFamily="34" charset="0"/>
                <a:cs typeface="Arial" panose="020B0604020202020204" pitchFamily="34" charset="0"/>
              </a:rPr>
              <a:t>{</a:t>
            </a:r>
          </a:p>
          <a:p>
            <a:pPr indent="363538">
              <a:lnSpc>
                <a:spcPct val="100000"/>
              </a:lnSpc>
              <a:spcBef>
                <a:spcPts val="0"/>
              </a:spcBef>
            </a:pPr>
            <a:r>
              <a:rPr lang="en-US" altLang="zh-CN" sz="2400" dirty="0">
                <a:solidFill>
                  <a:srgbClr val="0000FF"/>
                </a:solidFill>
                <a:latin typeface="Arial" panose="020B0604020202020204" pitchFamily="34" charset="0"/>
                <a:cs typeface="Arial" panose="020B0604020202020204" pitchFamily="34" charset="0"/>
              </a:rPr>
              <a:t>char </a:t>
            </a:r>
            <a:r>
              <a:rPr lang="en-US" altLang="zh-CN" sz="2400" dirty="0">
                <a:latin typeface="Arial" panose="020B0604020202020204" pitchFamily="34" charset="0"/>
                <a:cs typeface="Arial" panose="020B0604020202020204" pitchFamily="34" charset="0"/>
              </a:rPr>
              <a:t>name[20];</a:t>
            </a:r>
          </a:p>
          <a:p>
            <a:pPr indent="363538">
              <a:lnSpc>
                <a:spcPct val="100000"/>
              </a:lnSpc>
              <a:spcBef>
                <a:spcPts val="0"/>
              </a:spcBef>
            </a:pPr>
            <a:r>
              <a:rPr lang="en-US" altLang="zh-CN" sz="2400" dirty="0" smtClean="0">
                <a:solidFill>
                  <a:srgbClr val="0000FF"/>
                </a:solidFill>
                <a:latin typeface="Arial" panose="020B0604020202020204" pitchFamily="34" charset="0"/>
                <a:cs typeface="Arial" panose="020B0604020202020204" pitchFamily="34" charset="0"/>
              </a:rPr>
              <a:t>double </a:t>
            </a:r>
            <a:r>
              <a:rPr lang="en-US" altLang="zh-CN" sz="2400" dirty="0">
                <a:latin typeface="Arial" panose="020B0604020202020204" pitchFamily="34" charset="0"/>
                <a:cs typeface="Arial" panose="020B0604020202020204" pitchFamily="34" charset="0"/>
              </a:rPr>
              <a:t>salary;</a:t>
            </a:r>
          </a:p>
          <a:p>
            <a:pPr>
              <a:lnSpc>
                <a:spcPct val="100000"/>
              </a:lnSpc>
              <a:spcBef>
                <a:spcPts val="0"/>
              </a:spcBef>
            </a:pPr>
            <a:r>
              <a:rPr lang="en-US" altLang="zh-CN" sz="2400" dirty="0">
                <a:latin typeface="Arial" panose="020B0604020202020204" pitchFamily="34" charset="0"/>
                <a:cs typeface="Arial" panose="020B0604020202020204" pitchFamily="34" charset="0"/>
              </a:rPr>
              <a:t>}</a:t>
            </a:r>
            <a:r>
              <a:rPr lang="en-US" altLang="zh-CN" sz="2400" b="1" dirty="0">
                <a:solidFill>
                  <a:srgbClr val="0000FF"/>
                </a:solidFill>
                <a:latin typeface="Arial" panose="020B0604020202020204" pitchFamily="34" charset="0"/>
                <a:cs typeface="Arial" panose="020B0604020202020204" pitchFamily="34" charset="0"/>
              </a:rPr>
              <a:t>;</a:t>
            </a:r>
            <a:endParaRPr lang="zh-CN" altLang="en-US" sz="2400" b="1" dirty="0">
              <a:solidFill>
                <a:srgbClr val="0000FF"/>
              </a:solidFill>
              <a:latin typeface="Arial" panose="020B0604020202020204" pitchFamily="34" charset="0"/>
              <a:cs typeface="Arial" panose="020B0604020202020204" pitchFamily="34" charset="0"/>
            </a:endParaRPr>
          </a:p>
        </p:txBody>
      </p:sp>
      <p:grpSp>
        <p:nvGrpSpPr>
          <p:cNvPr id="5" name="组合 4"/>
          <p:cNvGrpSpPr/>
          <p:nvPr/>
        </p:nvGrpSpPr>
        <p:grpSpPr>
          <a:xfrm>
            <a:off x="7164288" y="5949280"/>
            <a:ext cx="1892559" cy="635715"/>
            <a:chOff x="6534472" y="5759475"/>
            <a:chExt cx="2286000" cy="752475"/>
          </a:xfrm>
        </p:grpSpPr>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4472" y="5759475"/>
              <a:ext cx="2286000" cy="752475"/>
            </a:xfrm>
            <a:prstGeom prst="rect">
              <a:avLst/>
            </a:prstGeom>
          </p:spPr>
        </p:pic>
        <p:sp>
          <p:nvSpPr>
            <p:cNvPr id="7" name="文本框 6"/>
            <p:cNvSpPr txBox="1"/>
            <p:nvPr/>
          </p:nvSpPr>
          <p:spPr>
            <a:xfrm>
              <a:off x="6885384" y="5853863"/>
              <a:ext cx="1584176" cy="546458"/>
            </a:xfrm>
            <a:prstGeom prst="rect">
              <a:avLst/>
            </a:prstGeom>
            <a:noFill/>
          </p:spPr>
          <p:txBody>
            <a:bodyPr wrap="square" rtlCol="0">
              <a:spAutoFit/>
            </a:bodyPr>
            <a:lstStyle/>
            <a:p>
              <a:pPr algn="ctr"/>
              <a:r>
                <a:rPr lang="en-US" altLang="zh-CN" sz="2400" b="1" dirty="0" smtClean="0">
                  <a:solidFill>
                    <a:schemeClr val="bg1"/>
                  </a:solidFill>
                </a:rPr>
                <a:t>Ch09_01</a:t>
              </a:r>
              <a:endParaRPr lang="zh-CN" altLang="en-US" sz="2400" b="1" dirty="0">
                <a:solidFill>
                  <a:schemeClr val="bg1"/>
                </a:solidFill>
              </a:endParaRPr>
            </a:p>
          </p:txBody>
        </p:sp>
      </p:grpSp>
    </p:spTree>
    <p:extLst>
      <p:ext uri="{BB962C8B-B14F-4D97-AF65-F5344CB8AC3E}">
        <p14:creationId xmlns:p14="http://schemas.microsoft.com/office/powerpoint/2010/main" val="4109418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7" dur="500"/>
                                        <p:tgtEl>
                                          <p:spTgt spid="2">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0" dur="500"/>
                                        <p:tgtEl>
                                          <p:spTgt spid="2">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3" dur="500"/>
                                        <p:tgtEl>
                                          <p:spTgt spid="2">
                                            <p:txEl>
                                              <p:pRg st="3" end="3"/>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6" dur="500"/>
                                        <p:tgtEl>
                                          <p:spTgt spid="2">
                                            <p:txEl>
                                              <p:pRg st="4" end="4"/>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animEffect transition="in" filter="randombar(horizontal)">
                                      <p:cBhvr>
                                        <p:cTn id="19" dur="500"/>
                                        <p:tgtEl>
                                          <p:spTgt spid="2">
                                            <p:txEl>
                                              <p:pRg st="5" end="5"/>
                                            </p:txEl>
                                          </p:spTgt>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randombar(horizont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randombar(horizontal)">
                                      <p:cBhvr>
                                        <p:cTn id="27" dur="500"/>
                                        <p:tgtEl>
                                          <p:spTgt spid="2">
                                            <p:txEl>
                                              <p:pRg st="6" end="6"/>
                                            </p:txEl>
                                          </p:spTgt>
                                        </p:tgtEl>
                                      </p:cBhvr>
                                    </p:animEffect>
                                  </p:childTnLst>
                                </p:cTn>
                              </p:par>
                              <p:par>
                                <p:cTn id="28" presetID="14" presetClass="entr" presetSubtype="10" fill="hold" nodeType="withEffect">
                                  <p:stCondLst>
                                    <p:cond delay="0"/>
                                  </p:stCondLst>
                                  <p:childTnLst>
                                    <p:set>
                                      <p:cBhvr>
                                        <p:cTn id="29" dur="1" fill="hold">
                                          <p:stCondLst>
                                            <p:cond delay="0"/>
                                          </p:stCondLst>
                                        </p:cTn>
                                        <p:tgtEl>
                                          <p:spTgt spid="2">
                                            <p:txEl>
                                              <p:pRg st="7" end="7"/>
                                            </p:txEl>
                                          </p:spTgt>
                                        </p:tgtEl>
                                        <p:attrNameLst>
                                          <p:attrName>style.visibility</p:attrName>
                                        </p:attrNameLst>
                                      </p:cBhvr>
                                      <p:to>
                                        <p:strVal val="visible"/>
                                      </p:to>
                                    </p:set>
                                    <p:animEffect transition="in" filter="randombar(horizontal)">
                                      <p:cBhvr>
                                        <p:cTn id="30" dur="500"/>
                                        <p:tgtEl>
                                          <p:spTgt spid="2">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nodeType="click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animEffect transition="in" filter="randombar(horizontal)">
                                      <p:cBhvr>
                                        <p:cTn id="35" dur="500"/>
                                        <p:tgtEl>
                                          <p:spTgt spid="2">
                                            <p:txEl>
                                              <p:pRg st="8" end="8"/>
                                            </p:txEl>
                                          </p:spTgt>
                                        </p:tgtEl>
                                      </p:cBhvr>
                                    </p:animEffect>
                                  </p:childTnLst>
                                </p:cTn>
                              </p:par>
                              <p:par>
                                <p:cTn id="36" presetID="14" presetClass="entr" presetSubtype="10" fill="hold" nodeType="withEffect">
                                  <p:stCondLst>
                                    <p:cond delay="0"/>
                                  </p:stCondLst>
                                  <p:childTnLst>
                                    <p:set>
                                      <p:cBhvr>
                                        <p:cTn id="37" dur="1" fill="hold">
                                          <p:stCondLst>
                                            <p:cond delay="0"/>
                                          </p:stCondLst>
                                        </p:cTn>
                                        <p:tgtEl>
                                          <p:spTgt spid="2">
                                            <p:txEl>
                                              <p:pRg st="9" end="9"/>
                                            </p:txEl>
                                          </p:spTgt>
                                        </p:tgtEl>
                                        <p:attrNameLst>
                                          <p:attrName>style.visibility</p:attrName>
                                        </p:attrNameLst>
                                      </p:cBhvr>
                                      <p:to>
                                        <p:strVal val="visible"/>
                                      </p:to>
                                    </p:set>
                                    <p:animEffect transition="in" filter="randombar(horizontal)">
                                      <p:cBhvr>
                                        <p:cTn id="38" dur="500"/>
                                        <p:tgtEl>
                                          <p:spTgt spid="2">
                                            <p:txEl>
                                              <p:pRg st="9" end="9"/>
                                            </p:txEl>
                                          </p:spTgt>
                                        </p:tgtEl>
                                      </p:cBhvr>
                                    </p:animEffect>
                                  </p:childTnLst>
                                </p:cTn>
                              </p:par>
                              <p:par>
                                <p:cTn id="39" presetID="14" presetClass="entr" presetSubtype="10" fill="hold" nodeType="withEffect">
                                  <p:stCondLst>
                                    <p:cond delay="0"/>
                                  </p:stCondLst>
                                  <p:childTnLst>
                                    <p:set>
                                      <p:cBhvr>
                                        <p:cTn id="40" dur="1" fill="hold">
                                          <p:stCondLst>
                                            <p:cond delay="0"/>
                                          </p:stCondLst>
                                        </p:cTn>
                                        <p:tgtEl>
                                          <p:spTgt spid="2">
                                            <p:txEl>
                                              <p:pRg st="10" end="10"/>
                                            </p:txEl>
                                          </p:spTgt>
                                        </p:tgtEl>
                                        <p:attrNameLst>
                                          <p:attrName>style.visibility</p:attrName>
                                        </p:attrNameLst>
                                      </p:cBhvr>
                                      <p:to>
                                        <p:strVal val="visible"/>
                                      </p:to>
                                    </p:set>
                                    <p:animEffect transition="in" filter="randombar(horizontal)">
                                      <p:cBhvr>
                                        <p:cTn id="41" dur="500"/>
                                        <p:tgtEl>
                                          <p:spTgt spid="2">
                                            <p:txEl>
                                              <p:pRg st="10" end="10"/>
                                            </p:txEl>
                                          </p:spTgt>
                                        </p:tgtEl>
                                      </p:cBhvr>
                                    </p:animEffect>
                                  </p:childTnLst>
                                </p:cTn>
                              </p:par>
                              <p:par>
                                <p:cTn id="42" presetID="14" presetClass="entr" presetSubtype="10" fill="hold" nodeType="withEffect">
                                  <p:stCondLst>
                                    <p:cond delay="0"/>
                                  </p:stCondLst>
                                  <p:childTnLst>
                                    <p:set>
                                      <p:cBhvr>
                                        <p:cTn id="43" dur="1" fill="hold">
                                          <p:stCondLst>
                                            <p:cond delay="0"/>
                                          </p:stCondLst>
                                        </p:cTn>
                                        <p:tgtEl>
                                          <p:spTgt spid="2">
                                            <p:txEl>
                                              <p:pRg st="11" end="11"/>
                                            </p:txEl>
                                          </p:spTgt>
                                        </p:tgtEl>
                                        <p:attrNameLst>
                                          <p:attrName>style.visibility</p:attrName>
                                        </p:attrNameLst>
                                      </p:cBhvr>
                                      <p:to>
                                        <p:strVal val="visible"/>
                                      </p:to>
                                    </p:set>
                                    <p:animEffect transition="in" filter="randombar(horizontal)">
                                      <p:cBhvr>
                                        <p:cTn id="44" dur="500"/>
                                        <p:tgtEl>
                                          <p:spTgt spid="2">
                                            <p:txEl>
                                              <p:pRg st="11" end="11"/>
                                            </p:txEl>
                                          </p:spTgt>
                                        </p:tgtEl>
                                      </p:cBhvr>
                                    </p:animEffect>
                                  </p:childTnLst>
                                </p:cTn>
                              </p:par>
                              <p:par>
                                <p:cTn id="45" presetID="14" presetClass="entr" presetSubtype="10" fill="hold" nodeType="with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randombar(horizontal)">
                                      <p:cBhvr>
                                        <p:cTn id="4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1038743"/>
            <a:ext cx="8496944" cy="5630617"/>
          </a:xfrm>
        </p:spPr>
        <p:txBody>
          <a:bodyPr>
            <a:normAutofit fontScale="85000" lnSpcReduction="20000"/>
          </a:bodyPr>
          <a:lstStyle/>
          <a:p>
            <a:pPr>
              <a:lnSpc>
                <a:spcPct val="100000"/>
              </a:lnSpc>
              <a:spcBef>
                <a:spcPts val="0"/>
              </a:spcBef>
            </a:pPr>
            <a:r>
              <a:rPr lang="en-US" altLang="zh-CN" dirty="0" smtClean="0">
                <a:solidFill>
                  <a:srgbClr val="FF3399"/>
                </a:solidFill>
              </a:rPr>
              <a:t>#</a:t>
            </a:r>
            <a:r>
              <a:rPr lang="en-US" altLang="zh-CN" dirty="0">
                <a:solidFill>
                  <a:srgbClr val="FF3399"/>
                </a:solidFill>
              </a:rPr>
              <a:t>include </a:t>
            </a:r>
            <a:r>
              <a:rPr lang="en-US" altLang="zh-CN" dirty="0"/>
              <a:t>&lt;</a:t>
            </a:r>
            <a:r>
              <a:rPr lang="en-US" altLang="zh-CN" dirty="0" err="1" smtClean="0"/>
              <a:t>iostream</a:t>
            </a:r>
            <a:r>
              <a:rPr lang="en-US" altLang="zh-CN" dirty="0" smtClean="0"/>
              <a:t>&gt;</a:t>
            </a:r>
          </a:p>
          <a:p>
            <a:pPr>
              <a:lnSpc>
                <a:spcPct val="100000"/>
              </a:lnSpc>
              <a:spcBef>
                <a:spcPts val="0"/>
              </a:spcBef>
            </a:pPr>
            <a:r>
              <a:rPr lang="en-US" altLang="zh-CN" dirty="0" smtClean="0">
                <a:solidFill>
                  <a:srgbClr val="0000FF"/>
                </a:solidFill>
              </a:rPr>
              <a:t>using namespace </a:t>
            </a:r>
            <a:r>
              <a:rPr lang="en-US" altLang="zh-CN" dirty="0" err="1" smtClean="0">
                <a:solidFill>
                  <a:srgbClr val="0000FF"/>
                </a:solidFill>
              </a:rPr>
              <a:t>std</a:t>
            </a:r>
            <a:r>
              <a:rPr lang="en-US" altLang="zh-CN" dirty="0" smtClean="0"/>
              <a:t>;</a:t>
            </a:r>
            <a:endParaRPr lang="en-US" altLang="zh-CN" dirty="0"/>
          </a:p>
          <a:p>
            <a:pPr>
              <a:lnSpc>
                <a:spcPct val="100000"/>
              </a:lnSpc>
              <a:spcBef>
                <a:spcPts val="0"/>
              </a:spcBef>
            </a:pPr>
            <a:r>
              <a:rPr lang="en-US" altLang="zh-CN" b="1" dirty="0" err="1" smtClean="0">
                <a:solidFill>
                  <a:srgbClr val="FF0000"/>
                </a:solidFill>
              </a:rPr>
              <a:t>struct</a:t>
            </a:r>
            <a:r>
              <a:rPr lang="en-US" altLang="zh-CN" dirty="0" smtClean="0"/>
              <a:t> </a:t>
            </a:r>
            <a:r>
              <a:rPr lang="en-US" altLang="zh-CN" b="1" dirty="0" smtClean="0">
                <a:solidFill>
                  <a:srgbClr val="0000FF"/>
                </a:solidFill>
              </a:rPr>
              <a:t>student                         </a:t>
            </a:r>
            <a:r>
              <a:rPr lang="en-US" altLang="zh-CN" dirty="0" smtClean="0">
                <a:solidFill>
                  <a:srgbClr val="00B050"/>
                </a:solidFill>
              </a:rPr>
              <a:t>// </a:t>
            </a:r>
            <a:r>
              <a:rPr lang="zh-CN" altLang="en-US" dirty="0" smtClean="0">
                <a:solidFill>
                  <a:srgbClr val="00B050"/>
                </a:solidFill>
              </a:rPr>
              <a:t>结构类型定义</a:t>
            </a:r>
            <a:endParaRPr lang="en-US" altLang="zh-CN" b="1" dirty="0" smtClean="0">
              <a:solidFill>
                <a:srgbClr val="0000FF"/>
              </a:solidFill>
            </a:endParaRPr>
          </a:p>
          <a:p>
            <a:pPr>
              <a:lnSpc>
                <a:spcPct val="100000"/>
              </a:lnSpc>
              <a:spcBef>
                <a:spcPts val="0"/>
              </a:spcBef>
            </a:pPr>
            <a:r>
              <a:rPr lang="en-US" altLang="zh-CN" dirty="0" smtClean="0"/>
              <a:t>{                       </a:t>
            </a:r>
            <a:endParaRPr lang="en-US" altLang="zh-CN" dirty="0" smtClean="0">
              <a:solidFill>
                <a:srgbClr val="00B050"/>
              </a:solidFill>
            </a:endParaRPr>
          </a:p>
          <a:p>
            <a:pPr indent="358775">
              <a:lnSpc>
                <a:spcPct val="100000"/>
              </a:lnSpc>
              <a:spcBef>
                <a:spcPts val="0"/>
              </a:spcBef>
            </a:pPr>
            <a:r>
              <a:rPr lang="en-US" altLang="zh-CN" dirty="0" smtClean="0">
                <a:solidFill>
                  <a:srgbClr val="0000FF"/>
                </a:solidFill>
              </a:rPr>
              <a:t>char</a:t>
            </a:r>
            <a:r>
              <a:rPr lang="en-US" altLang="zh-CN" dirty="0" smtClean="0"/>
              <a:t> name[20];                   </a:t>
            </a:r>
            <a:r>
              <a:rPr lang="en-US" altLang="zh-CN" dirty="0" smtClean="0">
                <a:solidFill>
                  <a:srgbClr val="00B050"/>
                </a:solidFill>
              </a:rPr>
              <a:t>// </a:t>
            </a:r>
            <a:r>
              <a:rPr lang="zh-CN" altLang="en-US" dirty="0" smtClean="0">
                <a:solidFill>
                  <a:srgbClr val="00B050"/>
                </a:solidFill>
              </a:rPr>
              <a:t>姓名</a:t>
            </a:r>
            <a:endParaRPr lang="en-US" altLang="zh-CN" dirty="0" smtClean="0">
              <a:solidFill>
                <a:srgbClr val="00B050"/>
              </a:solidFill>
            </a:endParaRPr>
          </a:p>
          <a:p>
            <a:pPr indent="358775">
              <a:lnSpc>
                <a:spcPct val="100000"/>
              </a:lnSpc>
              <a:spcBef>
                <a:spcPts val="0"/>
              </a:spcBef>
            </a:pPr>
            <a:r>
              <a:rPr lang="en-US" altLang="zh-CN" dirty="0" smtClean="0">
                <a:solidFill>
                  <a:srgbClr val="0000FF"/>
                </a:solidFill>
              </a:rPr>
              <a:t>float </a:t>
            </a:r>
            <a:r>
              <a:rPr lang="en-US" altLang="zh-CN" dirty="0"/>
              <a:t>score[8];                     </a:t>
            </a:r>
            <a:r>
              <a:rPr lang="en-US" altLang="zh-CN" dirty="0">
                <a:solidFill>
                  <a:srgbClr val="00B050"/>
                </a:solidFill>
              </a:rPr>
              <a:t>// </a:t>
            </a:r>
            <a:r>
              <a:rPr lang="en-US" altLang="zh-CN" dirty="0" smtClean="0">
                <a:solidFill>
                  <a:srgbClr val="00B050"/>
                </a:solidFill>
              </a:rPr>
              <a:t>8 </a:t>
            </a:r>
            <a:r>
              <a:rPr lang="zh-CN" altLang="en-US" dirty="0" smtClean="0">
                <a:solidFill>
                  <a:srgbClr val="00B050"/>
                </a:solidFill>
              </a:rPr>
              <a:t>门课程成绩</a:t>
            </a:r>
            <a:endParaRPr lang="en-US" altLang="zh-CN" dirty="0">
              <a:solidFill>
                <a:srgbClr val="00B050"/>
              </a:solidFill>
            </a:endParaRPr>
          </a:p>
          <a:p>
            <a:pPr indent="358775">
              <a:lnSpc>
                <a:spcPct val="100000"/>
              </a:lnSpc>
              <a:spcBef>
                <a:spcPts val="0"/>
              </a:spcBef>
            </a:pPr>
            <a:r>
              <a:rPr lang="en-US" altLang="zh-CN" dirty="0">
                <a:solidFill>
                  <a:srgbClr val="0000FF"/>
                </a:solidFill>
              </a:rPr>
              <a:t>float</a:t>
            </a:r>
            <a:r>
              <a:rPr lang="en-US" altLang="zh-CN" dirty="0"/>
              <a:t> total, average;            </a:t>
            </a:r>
            <a:r>
              <a:rPr lang="en-US" altLang="zh-CN" dirty="0">
                <a:solidFill>
                  <a:srgbClr val="00B050"/>
                </a:solidFill>
              </a:rPr>
              <a:t>// </a:t>
            </a:r>
            <a:r>
              <a:rPr lang="zh-CN" altLang="en-US" dirty="0" smtClean="0">
                <a:solidFill>
                  <a:srgbClr val="00B050"/>
                </a:solidFill>
              </a:rPr>
              <a:t>总成绩和平均成绩</a:t>
            </a:r>
            <a:endParaRPr lang="en-US" altLang="zh-CN" dirty="0">
              <a:solidFill>
                <a:srgbClr val="00B050"/>
              </a:solidFill>
            </a:endParaRPr>
          </a:p>
          <a:p>
            <a:pPr>
              <a:lnSpc>
                <a:spcPct val="100000"/>
              </a:lnSpc>
              <a:spcBef>
                <a:spcPts val="0"/>
              </a:spcBef>
              <a:spcAft>
                <a:spcPts val="300"/>
              </a:spcAft>
            </a:pPr>
            <a:r>
              <a:rPr lang="en-US" altLang="zh-CN" dirty="0"/>
              <a:t>}</a:t>
            </a:r>
            <a:r>
              <a:rPr lang="en-US" altLang="zh-CN" b="1" dirty="0">
                <a:solidFill>
                  <a:srgbClr val="0000FF"/>
                </a:solidFill>
              </a:rPr>
              <a:t>;</a:t>
            </a:r>
          </a:p>
          <a:p>
            <a:pPr>
              <a:lnSpc>
                <a:spcPct val="100000"/>
              </a:lnSpc>
              <a:spcBef>
                <a:spcPts val="0"/>
              </a:spcBef>
            </a:pPr>
            <a:r>
              <a:rPr lang="en-US" altLang="zh-CN" dirty="0" err="1">
                <a:solidFill>
                  <a:srgbClr val="0000FF"/>
                </a:solidFill>
              </a:rPr>
              <a:t>int</a:t>
            </a:r>
            <a:r>
              <a:rPr lang="en-US" altLang="zh-CN" dirty="0">
                <a:solidFill>
                  <a:srgbClr val="0000FF"/>
                </a:solidFill>
              </a:rPr>
              <a:t> </a:t>
            </a:r>
            <a:r>
              <a:rPr lang="en-US" altLang="zh-CN" dirty="0"/>
              <a:t>main</a:t>
            </a:r>
            <a:r>
              <a:rPr lang="en-US" altLang="zh-CN" dirty="0" smtClean="0"/>
              <a:t>()</a:t>
            </a:r>
          </a:p>
          <a:p>
            <a:pPr>
              <a:lnSpc>
                <a:spcPct val="100000"/>
              </a:lnSpc>
              <a:spcBef>
                <a:spcPts val="0"/>
              </a:spcBef>
            </a:pPr>
            <a:r>
              <a:rPr lang="en-US" altLang="zh-CN" dirty="0" smtClean="0"/>
              <a:t>{</a:t>
            </a:r>
            <a:endParaRPr lang="en-US" altLang="zh-CN" dirty="0"/>
          </a:p>
          <a:p>
            <a:pPr indent="358775">
              <a:lnSpc>
                <a:spcPct val="100000"/>
              </a:lnSpc>
              <a:spcBef>
                <a:spcPts val="0"/>
              </a:spcBef>
            </a:pPr>
            <a:r>
              <a:rPr lang="en-US" altLang="zh-CN" dirty="0">
                <a:solidFill>
                  <a:srgbClr val="FF0000"/>
                </a:solidFill>
              </a:rPr>
              <a:t>student </a:t>
            </a:r>
            <a:r>
              <a:rPr lang="en-US" altLang="zh-CN" dirty="0" err="1"/>
              <a:t>stu</a:t>
            </a:r>
            <a:r>
              <a:rPr lang="en-US" altLang="zh-CN" dirty="0"/>
              <a:t>;                        </a:t>
            </a:r>
            <a:r>
              <a:rPr lang="en-US" altLang="zh-CN" dirty="0">
                <a:solidFill>
                  <a:srgbClr val="00B050"/>
                </a:solidFill>
              </a:rPr>
              <a:t>// </a:t>
            </a:r>
            <a:r>
              <a:rPr lang="zh-CN" altLang="en-US" dirty="0" smtClean="0">
                <a:solidFill>
                  <a:srgbClr val="00B050"/>
                </a:solidFill>
              </a:rPr>
              <a:t>结构变量定义</a:t>
            </a:r>
            <a:endParaRPr lang="en-US" altLang="zh-CN" dirty="0">
              <a:solidFill>
                <a:srgbClr val="00B050"/>
              </a:solidFill>
            </a:endParaRPr>
          </a:p>
          <a:p>
            <a:pPr indent="358775">
              <a:lnSpc>
                <a:spcPct val="100000"/>
              </a:lnSpc>
              <a:spcBef>
                <a:spcPts val="0"/>
              </a:spcBef>
            </a:pPr>
            <a:r>
              <a:rPr lang="en-US" altLang="zh-CN" dirty="0" err="1"/>
              <a:t>cin</a:t>
            </a:r>
            <a:r>
              <a:rPr lang="en-US" altLang="zh-CN" dirty="0"/>
              <a:t>&gt;&gt;stu</a:t>
            </a:r>
            <a:r>
              <a:rPr lang="en-US" altLang="zh-CN" b="1" dirty="0">
                <a:solidFill>
                  <a:srgbClr val="FF0000"/>
                </a:solidFill>
              </a:rPr>
              <a:t>.</a:t>
            </a:r>
            <a:r>
              <a:rPr lang="en-US" altLang="zh-CN" dirty="0">
                <a:solidFill>
                  <a:srgbClr val="0000FF"/>
                </a:solidFill>
              </a:rPr>
              <a:t>name</a:t>
            </a:r>
            <a:r>
              <a:rPr lang="en-US" altLang="zh-CN" dirty="0"/>
              <a:t>;                  </a:t>
            </a:r>
            <a:r>
              <a:rPr lang="en-US" altLang="zh-CN" dirty="0">
                <a:solidFill>
                  <a:srgbClr val="00B050"/>
                </a:solidFill>
              </a:rPr>
              <a:t>// </a:t>
            </a:r>
            <a:r>
              <a:rPr lang="zh-CN" altLang="en-US" dirty="0" smtClean="0">
                <a:solidFill>
                  <a:srgbClr val="00B050"/>
                </a:solidFill>
              </a:rPr>
              <a:t>访问结构成员</a:t>
            </a:r>
            <a:endParaRPr lang="en-US" altLang="zh-CN" dirty="0">
              <a:solidFill>
                <a:srgbClr val="00B050"/>
              </a:solidFill>
            </a:endParaRPr>
          </a:p>
          <a:p>
            <a:pPr indent="358775">
              <a:lnSpc>
                <a:spcPct val="100000"/>
              </a:lnSpc>
              <a:spcBef>
                <a:spcPts val="0"/>
              </a:spcBef>
            </a:pPr>
            <a:r>
              <a:rPr lang="en-US" altLang="zh-CN" dirty="0">
                <a:solidFill>
                  <a:srgbClr val="0000FF"/>
                </a:solidFill>
              </a:rPr>
              <a:t>for</a:t>
            </a:r>
            <a:r>
              <a:rPr lang="en-US" altLang="zh-CN" dirty="0"/>
              <a:t>(</a:t>
            </a:r>
            <a:r>
              <a:rPr lang="en-US" altLang="zh-CN" dirty="0" err="1">
                <a:solidFill>
                  <a:srgbClr val="0000FF"/>
                </a:solidFill>
              </a:rPr>
              <a:t>int</a:t>
            </a:r>
            <a:r>
              <a:rPr lang="en-US" altLang="zh-CN" dirty="0">
                <a:solidFill>
                  <a:srgbClr val="0000FF"/>
                </a:solidFill>
              </a:rPr>
              <a:t> </a:t>
            </a:r>
            <a:r>
              <a:rPr lang="en-US" altLang="zh-CN" dirty="0" err="1"/>
              <a:t>i</a:t>
            </a:r>
            <a:r>
              <a:rPr lang="en-US" altLang="zh-CN" dirty="0"/>
              <a:t>=0; </a:t>
            </a:r>
            <a:r>
              <a:rPr lang="en-US" altLang="zh-CN" dirty="0" err="1"/>
              <a:t>i</a:t>
            </a:r>
            <a:r>
              <a:rPr lang="en-US" altLang="zh-CN" dirty="0"/>
              <a:t>&lt;8; ++</a:t>
            </a:r>
            <a:r>
              <a:rPr lang="en-US" altLang="zh-CN" dirty="0" err="1" smtClean="0"/>
              <a:t>i</a:t>
            </a:r>
            <a:r>
              <a:rPr lang="en-US" altLang="zh-CN" dirty="0" smtClean="0"/>
              <a:t>)</a:t>
            </a:r>
            <a:endParaRPr lang="en-US" altLang="zh-CN" dirty="0"/>
          </a:p>
          <a:p>
            <a:pPr indent="719138">
              <a:lnSpc>
                <a:spcPct val="100000"/>
              </a:lnSpc>
              <a:spcBef>
                <a:spcPts val="0"/>
              </a:spcBef>
            </a:pPr>
            <a:r>
              <a:rPr lang="en-US" altLang="zh-CN" dirty="0" err="1"/>
              <a:t>cin</a:t>
            </a:r>
            <a:r>
              <a:rPr lang="en-US" altLang="zh-CN" dirty="0"/>
              <a:t>&gt;&gt;</a:t>
            </a:r>
            <a:r>
              <a:rPr lang="en-US" altLang="zh-CN" dirty="0" err="1"/>
              <a:t>stu</a:t>
            </a:r>
            <a:r>
              <a:rPr lang="en-US" altLang="zh-CN" b="1" dirty="0" err="1">
                <a:solidFill>
                  <a:srgbClr val="FF0000"/>
                </a:solidFill>
              </a:rPr>
              <a:t>.</a:t>
            </a:r>
            <a:r>
              <a:rPr lang="en-US" altLang="zh-CN" dirty="0" err="1">
                <a:solidFill>
                  <a:srgbClr val="0000FF"/>
                </a:solidFill>
              </a:rPr>
              <a:t>score</a:t>
            </a:r>
            <a:r>
              <a:rPr lang="en-US" altLang="zh-CN" dirty="0"/>
              <a:t>[</a:t>
            </a:r>
            <a:r>
              <a:rPr lang="en-US" altLang="zh-CN" dirty="0" err="1"/>
              <a:t>i</a:t>
            </a:r>
            <a:r>
              <a:rPr lang="en-US" altLang="zh-CN" dirty="0"/>
              <a:t>];           </a:t>
            </a:r>
            <a:r>
              <a:rPr lang="en-US" altLang="zh-CN" dirty="0">
                <a:solidFill>
                  <a:srgbClr val="00B050"/>
                </a:solidFill>
              </a:rPr>
              <a:t>// </a:t>
            </a:r>
            <a:r>
              <a:rPr lang="zh-CN" altLang="en-US" dirty="0" smtClean="0">
                <a:solidFill>
                  <a:srgbClr val="00B050"/>
                </a:solidFill>
              </a:rPr>
              <a:t>访问结构成员</a:t>
            </a:r>
            <a:endParaRPr lang="en-US" altLang="zh-CN" dirty="0"/>
          </a:p>
          <a:p>
            <a:pPr indent="358775">
              <a:lnSpc>
                <a:spcPct val="100000"/>
              </a:lnSpc>
              <a:spcBef>
                <a:spcPts val="0"/>
              </a:spcBef>
            </a:pPr>
            <a:r>
              <a:rPr lang="en-US" altLang="zh-CN" dirty="0" err="1"/>
              <a:t>stu</a:t>
            </a:r>
            <a:r>
              <a:rPr lang="en-US" altLang="zh-CN" b="1" dirty="0" err="1">
                <a:solidFill>
                  <a:srgbClr val="FF0000"/>
                </a:solidFill>
              </a:rPr>
              <a:t>.</a:t>
            </a:r>
            <a:r>
              <a:rPr lang="en-US" altLang="zh-CN" dirty="0" err="1">
                <a:solidFill>
                  <a:srgbClr val="0000FF"/>
                </a:solidFill>
              </a:rPr>
              <a:t>total</a:t>
            </a:r>
            <a:r>
              <a:rPr lang="en-US" altLang="zh-CN" dirty="0"/>
              <a:t> = 0.0</a:t>
            </a:r>
            <a:r>
              <a:rPr lang="en-US" altLang="zh-CN" dirty="0" smtClean="0"/>
              <a:t>;                     </a:t>
            </a:r>
            <a:r>
              <a:rPr lang="en-US" altLang="zh-CN" dirty="0" smtClean="0">
                <a:solidFill>
                  <a:srgbClr val="00B050"/>
                </a:solidFill>
              </a:rPr>
              <a:t>// </a:t>
            </a:r>
            <a:r>
              <a:rPr lang="zh-CN" altLang="en-US" dirty="0" smtClean="0">
                <a:solidFill>
                  <a:srgbClr val="00B050"/>
                </a:solidFill>
              </a:rPr>
              <a:t>访问结构成员</a:t>
            </a:r>
            <a:endParaRPr lang="en-US" altLang="zh-CN" dirty="0">
              <a:solidFill>
                <a:srgbClr val="00B050"/>
              </a:solidFill>
            </a:endParaRPr>
          </a:p>
          <a:p>
            <a:pPr indent="358775">
              <a:lnSpc>
                <a:spcPct val="100000"/>
              </a:lnSpc>
              <a:spcBef>
                <a:spcPts val="0"/>
              </a:spcBef>
            </a:pPr>
            <a:r>
              <a:rPr lang="en-US" altLang="zh-CN" dirty="0">
                <a:solidFill>
                  <a:srgbClr val="0000FF"/>
                </a:solidFill>
              </a:rPr>
              <a:t>for</a:t>
            </a:r>
            <a:r>
              <a:rPr lang="en-US" altLang="zh-CN" dirty="0"/>
              <a:t>(</a:t>
            </a:r>
            <a:r>
              <a:rPr lang="en-US" altLang="zh-CN" dirty="0" err="1">
                <a:solidFill>
                  <a:srgbClr val="0000FF"/>
                </a:solidFill>
              </a:rPr>
              <a:t>int</a:t>
            </a:r>
            <a:r>
              <a:rPr lang="en-US" altLang="zh-CN" dirty="0"/>
              <a:t> </a:t>
            </a:r>
            <a:r>
              <a:rPr lang="en-US" altLang="zh-CN" dirty="0" err="1"/>
              <a:t>i</a:t>
            </a:r>
            <a:r>
              <a:rPr lang="en-US" altLang="zh-CN" dirty="0"/>
              <a:t>=0; </a:t>
            </a:r>
            <a:r>
              <a:rPr lang="en-US" altLang="zh-CN" dirty="0" err="1"/>
              <a:t>i</a:t>
            </a:r>
            <a:r>
              <a:rPr lang="en-US" altLang="zh-CN" dirty="0"/>
              <a:t>&lt;8; </a:t>
            </a:r>
            <a:r>
              <a:rPr lang="en-US" altLang="zh-CN" dirty="0" smtClean="0"/>
              <a:t>++</a:t>
            </a:r>
            <a:r>
              <a:rPr lang="en-US" altLang="zh-CN" dirty="0" err="1"/>
              <a:t>i</a:t>
            </a:r>
            <a:r>
              <a:rPr lang="en-US" altLang="zh-CN" dirty="0"/>
              <a:t>)</a:t>
            </a:r>
          </a:p>
          <a:p>
            <a:pPr indent="719138">
              <a:lnSpc>
                <a:spcPct val="100000"/>
              </a:lnSpc>
              <a:spcBef>
                <a:spcPts val="0"/>
              </a:spcBef>
            </a:pPr>
            <a:r>
              <a:rPr lang="en-US" altLang="zh-CN" dirty="0" err="1"/>
              <a:t>stu</a:t>
            </a:r>
            <a:r>
              <a:rPr lang="en-US" altLang="zh-CN" b="1" dirty="0" err="1">
                <a:solidFill>
                  <a:srgbClr val="FF0000"/>
                </a:solidFill>
              </a:rPr>
              <a:t>.</a:t>
            </a:r>
            <a:r>
              <a:rPr lang="en-US" altLang="zh-CN" dirty="0" err="1">
                <a:solidFill>
                  <a:srgbClr val="0000FF"/>
                </a:solidFill>
              </a:rPr>
              <a:t>total</a:t>
            </a:r>
            <a:r>
              <a:rPr lang="en-US" altLang="zh-CN" dirty="0"/>
              <a:t> += </a:t>
            </a:r>
            <a:r>
              <a:rPr lang="en-US" altLang="zh-CN" dirty="0" err="1"/>
              <a:t>stu</a:t>
            </a:r>
            <a:r>
              <a:rPr lang="en-US" altLang="zh-CN" b="1" dirty="0" err="1">
                <a:solidFill>
                  <a:srgbClr val="FF0000"/>
                </a:solidFill>
              </a:rPr>
              <a:t>.</a:t>
            </a:r>
            <a:r>
              <a:rPr lang="en-US" altLang="zh-CN" dirty="0" err="1">
                <a:solidFill>
                  <a:srgbClr val="0000FF"/>
                </a:solidFill>
              </a:rPr>
              <a:t>score</a:t>
            </a:r>
            <a:r>
              <a:rPr lang="en-US" altLang="zh-CN" dirty="0"/>
              <a:t>[</a:t>
            </a:r>
            <a:r>
              <a:rPr lang="en-US" altLang="zh-CN" dirty="0" err="1"/>
              <a:t>i</a:t>
            </a:r>
            <a:r>
              <a:rPr lang="en-US" altLang="zh-CN" dirty="0"/>
              <a:t>]; </a:t>
            </a:r>
            <a:r>
              <a:rPr lang="en-US" altLang="zh-CN" dirty="0" smtClean="0">
                <a:solidFill>
                  <a:srgbClr val="00B050"/>
                </a:solidFill>
              </a:rPr>
              <a:t>// </a:t>
            </a:r>
            <a:r>
              <a:rPr lang="zh-CN" altLang="en-US" dirty="0" smtClean="0">
                <a:solidFill>
                  <a:srgbClr val="00B050"/>
                </a:solidFill>
              </a:rPr>
              <a:t>访问结构成员</a:t>
            </a:r>
            <a:endParaRPr lang="en-US" altLang="zh-CN" dirty="0"/>
          </a:p>
          <a:p>
            <a:pPr indent="358775">
              <a:lnSpc>
                <a:spcPct val="100000"/>
              </a:lnSpc>
              <a:spcBef>
                <a:spcPts val="0"/>
              </a:spcBef>
            </a:pPr>
            <a:r>
              <a:rPr lang="en-US" altLang="zh-CN" dirty="0" err="1"/>
              <a:t>stu</a:t>
            </a:r>
            <a:r>
              <a:rPr lang="en-US" altLang="zh-CN" b="1" dirty="0" err="1">
                <a:solidFill>
                  <a:srgbClr val="FF0000"/>
                </a:solidFill>
              </a:rPr>
              <a:t>.</a:t>
            </a:r>
            <a:r>
              <a:rPr lang="en-US" altLang="zh-CN" dirty="0" err="1">
                <a:solidFill>
                  <a:srgbClr val="0000FF"/>
                </a:solidFill>
              </a:rPr>
              <a:t>average</a:t>
            </a:r>
            <a:r>
              <a:rPr lang="en-US" altLang="zh-CN" dirty="0"/>
              <a:t> = </a:t>
            </a:r>
            <a:r>
              <a:rPr lang="en-US" altLang="zh-CN" dirty="0" err="1"/>
              <a:t>stu</a:t>
            </a:r>
            <a:r>
              <a:rPr lang="en-US" altLang="zh-CN" b="1" dirty="0" err="1">
                <a:solidFill>
                  <a:srgbClr val="FF0000"/>
                </a:solidFill>
              </a:rPr>
              <a:t>.</a:t>
            </a:r>
            <a:r>
              <a:rPr lang="en-US" altLang="zh-CN" dirty="0" err="1">
                <a:solidFill>
                  <a:srgbClr val="0000FF"/>
                </a:solidFill>
              </a:rPr>
              <a:t>total</a:t>
            </a:r>
            <a:r>
              <a:rPr lang="en-US" altLang="zh-CN" dirty="0"/>
              <a:t> / 8;  </a:t>
            </a:r>
            <a:r>
              <a:rPr lang="en-US" altLang="zh-CN" dirty="0">
                <a:solidFill>
                  <a:srgbClr val="00B050"/>
                </a:solidFill>
              </a:rPr>
              <a:t>// </a:t>
            </a:r>
            <a:r>
              <a:rPr lang="zh-CN" altLang="en-US" dirty="0" smtClean="0">
                <a:solidFill>
                  <a:srgbClr val="00B050"/>
                </a:solidFill>
              </a:rPr>
              <a:t>访问结构成员</a:t>
            </a:r>
            <a:endParaRPr lang="en-US" altLang="zh-CN" dirty="0"/>
          </a:p>
          <a:p>
            <a:pPr indent="358775">
              <a:lnSpc>
                <a:spcPct val="100000"/>
              </a:lnSpc>
              <a:spcBef>
                <a:spcPts val="0"/>
              </a:spcBef>
            </a:pPr>
            <a:r>
              <a:rPr lang="en-US" altLang="zh-CN" dirty="0" err="1"/>
              <a:t>cout</a:t>
            </a:r>
            <a:r>
              <a:rPr lang="en-US" altLang="zh-CN" dirty="0" smtClean="0"/>
              <a:t>&lt;&lt;</a:t>
            </a:r>
            <a:r>
              <a:rPr lang="en-US" altLang="zh-CN" dirty="0" smtClean="0">
                <a:solidFill>
                  <a:schemeClr val="accent6">
                    <a:lumMod val="75000"/>
                  </a:schemeClr>
                </a:solidFill>
              </a:rPr>
              <a:t>“Total score: ”</a:t>
            </a:r>
            <a:r>
              <a:rPr lang="en-US" altLang="zh-CN" dirty="0"/>
              <a:t>&lt;&lt;</a:t>
            </a:r>
            <a:r>
              <a:rPr lang="en-US" altLang="zh-CN" dirty="0" err="1"/>
              <a:t>stu</a:t>
            </a:r>
            <a:r>
              <a:rPr lang="en-US" altLang="zh-CN" b="1" dirty="0" err="1">
                <a:solidFill>
                  <a:srgbClr val="FF0000"/>
                </a:solidFill>
              </a:rPr>
              <a:t>.</a:t>
            </a:r>
            <a:r>
              <a:rPr lang="en-US" altLang="zh-CN" dirty="0" err="1">
                <a:solidFill>
                  <a:srgbClr val="0000FF"/>
                </a:solidFill>
              </a:rPr>
              <a:t>total</a:t>
            </a:r>
            <a:r>
              <a:rPr lang="en-US" altLang="zh-CN" dirty="0"/>
              <a:t>&lt;&lt;</a:t>
            </a:r>
            <a:r>
              <a:rPr lang="en-US" altLang="zh-CN" dirty="0" err="1"/>
              <a:t>endl</a:t>
            </a:r>
            <a:r>
              <a:rPr lang="en-US" altLang="zh-CN" dirty="0" smtClean="0"/>
              <a:t>;             </a:t>
            </a:r>
            <a:r>
              <a:rPr lang="en-US" altLang="zh-CN" dirty="0" smtClean="0">
                <a:solidFill>
                  <a:srgbClr val="00B050"/>
                </a:solidFill>
              </a:rPr>
              <a:t>// </a:t>
            </a:r>
            <a:r>
              <a:rPr lang="zh-CN" altLang="en-US" dirty="0" smtClean="0">
                <a:solidFill>
                  <a:srgbClr val="00B050"/>
                </a:solidFill>
              </a:rPr>
              <a:t>打印总成绩</a:t>
            </a:r>
            <a:endParaRPr lang="en-US" altLang="zh-CN" dirty="0">
              <a:solidFill>
                <a:srgbClr val="00B050"/>
              </a:solidFill>
            </a:endParaRPr>
          </a:p>
          <a:p>
            <a:pPr indent="358775">
              <a:lnSpc>
                <a:spcPct val="100000"/>
              </a:lnSpc>
              <a:spcBef>
                <a:spcPts val="0"/>
              </a:spcBef>
            </a:pPr>
            <a:r>
              <a:rPr lang="en-US" altLang="zh-CN" dirty="0" err="1"/>
              <a:t>cout</a:t>
            </a:r>
            <a:r>
              <a:rPr lang="en-US" altLang="zh-CN" dirty="0" smtClean="0"/>
              <a:t>&lt;&lt;</a:t>
            </a:r>
            <a:r>
              <a:rPr lang="en-US" altLang="zh-CN" dirty="0" smtClean="0">
                <a:solidFill>
                  <a:schemeClr val="accent6">
                    <a:lumMod val="75000"/>
                  </a:schemeClr>
                </a:solidFill>
              </a:rPr>
              <a:t>“Average score: ”</a:t>
            </a:r>
            <a:r>
              <a:rPr lang="en-US" altLang="zh-CN" dirty="0"/>
              <a:t>&lt;&lt;</a:t>
            </a:r>
            <a:r>
              <a:rPr lang="en-US" altLang="zh-CN" dirty="0" err="1"/>
              <a:t>stu</a:t>
            </a:r>
            <a:r>
              <a:rPr lang="en-US" altLang="zh-CN" b="1" dirty="0" err="1">
                <a:solidFill>
                  <a:srgbClr val="FF0000"/>
                </a:solidFill>
              </a:rPr>
              <a:t>.</a:t>
            </a:r>
            <a:r>
              <a:rPr lang="en-US" altLang="zh-CN" dirty="0" err="1">
                <a:solidFill>
                  <a:srgbClr val="0000FF"/>
                </a:solidFill>
              </a:rPr>
              <a:t>average</a:t>
            </a:r>
            <a:r>
              <a:rPr lang="en-US" altLang="zh-CN" dirty="0"/>
              <a:t>&lt;&lt;end</a:t>
            </a:r>
            <a:r>
              <a:rPr lang="en-US" altLang="zh-CN" dirty="0" smtClean="0"/>
              <a:t>;  </a:t>
            </a:r>
            <a:r>
              <a:rPr lang="en-US" altLang="zh-CN" dirty="0" smtClean="0">
                <a:solidFill>
                  <a:srgbClr val="00B050"/>
                </a:solidFill>
              </a:rPr>
              <a:t>// </a:t>
            </a:r>
            <a:r>
              <a:rPr lang="zh-CN" altLang="en-US" dirty="0" smtClean="0">
                <a:solidFill>
                  <a:srgbClr val="00B050"/>
                </a:solidFill>
              </a:rPr>
              <a:t>打印平均成绩</a:t>
            </a:r>
            <a:endParaRPr lang="en-US" altLang="zh-CN" dirty="0">
              <a:solidFill>
                <a:srgbClr val="00B050"/>
              </a:solidFill>
            </a:endParaRPr>
          </a:p>
          <a:p>
            <a:pPr indent="358775">
              <a:lnSpc>
                <a:spcPct val="100000"/>
              </a:lnSpc>
              <a:spcBef>
                <a:spcPts val="0"/>
              </a:spcBef>
            </a:pPr>
            <a:r>
              <a:rPr lang="en-US" altLang="zh-CN" dirty="0">
                <a:solidFill>
                  <a:srgbClr val="0000FF"/>
                </a:solidFill>
              </a:rPr>
              <a:t>return</a:t>
            </a:r>
            <a:r>
              <a:rPr lang="en-US" altLang="zh-CN" dirty="0"/>
              <a:t> 0;</a:t>
            </a:r>
          </a:p>
          <a:p>
            <a:pPr>
              <a:lnSpc>
                <a:spcPct val="100000"/>
              </a:lnSpc>
              <a:spcBef>
                <a:spcPts val="0"/>
              </a:spcBef>
            </a:pPr>
            <a:r>
              <a:rPr lang="en-US" altLang="zh-CN" dirty="0" smtClean="0"/>
              <a:t>}</a:t>
            </a:r>
            <a:endParaRPr lang="zh-CN" altLang="en-US" dirty="0"/>
          </a:p>
        </p:txBody>
      </p:sp>
      <p:sp>
        <p:nvSpPr>
          <p:cNvPr id="3" name="标题 2"/>
          <p:cNvSpPr>
            <a:spLocks noGrp="1"/>
          </p:cNvSpPr>
          <p:nvPr>
            <p:ph type="title"/>
          </p:nvPr>
        </p:nvSpPr>
        <p:spPr/>
        <p:txBody>
          <a:bodyPr/>
          <a:lstStyle/>
          <a:p>
            <a:r>
              <a:rPr lang="en-US" altLang="zh-CN" dirty="0"/>
              <a:t>1. </a:t>
            </a:r>
            <a:r>
              <a:rPr lang="zh-CN" altLang="en-US" dirty="0"/>
              <a:t>结构</a:t>
            </a:r>
          </a:p>
        </p:txBody>
      </p:sp>
    </p:spTree>
    <p:extLst>
      <p:ext uri="{BB962C8B-B14F-4D97-AF65-F5344CB8AC3E}">
        <p14:creationId xmlns:p14="http://schemas.microsoft.com/office/powerpoint/2010/main" val="190475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1038743"/>
            <a:ext cx="8712968" cy="5473207"/>
          </a:xfrm>
        </p:spPr>
        <p:txBody>
          <a:bodyPr>
            <a:normAutofit/>
          </a:bodyPr>
          <a:lstStyle/>
          <a:p>
            <a:pPr>
              <a:lnSpc>
                <a:spcPct val="100000"/>
              </a:lnSpc>
              <a:spcBef>
                <a:spcPts val="0"/>
              </a:spcBef>
            </a:pPr>
            <a:r>
              <a:rPr lang="en-US" altLang="zh-CN" sz="2000" dirty="0" smtClean="0">
                <a:solidFill>
                  <a:srgbClr val="FF3399"/>
                </a:solidFill>
              </a:rPr>
              <a:t>#include </a:t>
            </a:r>
            <a:r>
              <a:rPr lang="en-US" altLang="zh-CN" sz="2000" dirty="0" smtClean="0"/>
              <a:t>&lt;</a:t>
            </a:r>
            <a:r>
              <a:rPr lang="en-US" altLang="zh-CN" sz="2000" dirty="0" err="1" smtClean="0"/>
              <a:t>iostream</a:t>
            </a:r>
            <a:r>
              <a:rPr lang="en-US" altLang="zh-CN" sz="2000" dirty="0" smtClean="0"/>
              <a:t>&gt;</a:t>
            </a:r>
          </a:p>
          <a:p>
            <a:pPr>
              <a:lnSpc>
                <a:spcPct val="100000"/>
              </a:lnSpc>
              <a:spcBef>
                <a:spcPts val="0"/>
              </a:spcBef>
            </a:pPr>
            <a:r>
              <a:rPr lang="en-US" altLang="zh-CN" sz="2000" dirty="0" smtClean="0">
                <a:solidFill>
                  <a:srgbClr val="0000FF"/>
                </a:solidFill>
              </a:rPr>
              <a:t>using namespace </a:t>
            </a:r>
            <a:r>
              <a:rPr lang="en-US" altLang="zh-CN" sz="2000" dirty="0" err="1" smtClean="0">
                <a:solidFill>
                  <a:srgbClr val="0000FF"/>
                </a:solidFill>
              </a:rPr>
              <a:t>std</a:t>
            </a:r>
            <a:r>
              <a:rPr lang="en-US" altLang="zh-CN" sz="2000" dirty="0" smtClean="0"/>
              <a:t>;</a:t>
            </a:r>
          </a:p>
          <a:p>
            <a:pPr>
              <a:lnSpc>
                <a:spcPct val="100000"/>
              </a:lnSpc>
              <a:spcBef>
                <a:spcPts val="0"/>
              </a:spcBef>
            </a:pPr>
            <a:r>
              <a:rPr lang="en-US" altLang="zh-CN" sz="2000" b="1" dirty="0" err="1" smtClean="0">
                <a:solidFill>
                  <a:srgbClr val="FF0000"/>
                </a:solidFill>
              </a:rPr>
              <a:t>struct</a:t>
            </a:r>
            <a:r>
              <a:rPr lang="en-US" altLang="zh-CN" sz="2000" b="1" dirty="0" smtClean="0">
                <a:solidFill>
                  <a:srgbClr val="FF0000"/>
                </a:solidFill>
              </a:rPr>
              <a:t> </a:t>
            </a:r>
            <a:r>
              <a:rPr lang="en-US" altLang="zh-CN" sz="2000" b="1" dirty="0" smtClean="0">
                <a:solidFill>
                  <a:srgbClr val="0000FF"/>
                </a:solidFill>
              </a:rPr>
              <a:t>complex</a:t>
            </a:r>
            <a:r>
              <a:rPr lang="en-US" altLang="zh-CN" sz="2000" dirty="0" smtClean="0"/>
              <a:t>                        </a:t>
            </a:r>
            <a:r>
              <a:rPr lang="en-US" altLang="zh-CN" sz="2000" dirty="0" smtClean="0">
                <a:solidFill>
                  <a:srgbClr val="00B050"/>
                </a:solidFill>
              </a:rPr>
              <a:t>// </a:t>
            </a:r>
            <a:r>
              <a:rPr lang="zh-CN" altLang="en-US" sz="2000" dirty="0" smtClean="0">
                <a:solidFill>
                  <a:srgbClr val="00B050"/>
                </a:solidFill>
              </a:rPr>
              <a:t>结构类型定义</a:t>
            </a:r>
            <a:endParaRPr lang="en-US" altLang="zh-CN" sz="2000" dirty="0" smtClean="0">
              <a:solidFill>
                <a:srgbClr val="00B050"/>
              </a:solidFill>
            </a:endParaRPr>
          </a:p>
          <a:p>
            <a:pPr>
              <a:lnSpc>
                <a:spcPct val="100000"/>
              </a:lnSpc>
              <a:spcBef>
                <a:spcPts val="0"/>
              </a:spcBef>
            </a:pPr>
            <a:r>
              <a:rPr lang="en-US" altLang="zh-CN" sz="2000" dirty="0" smtClean="0"/>
              <a:t>{ </a:t>
            </a:r>
          </a:p>
          <a:p>
            <a:pPr indent="363538">
              <a:lnSpc>
                <a:spcPct val="100000"/>
              </a:lnSpc>
              <a:spcBef>
                <a:spcPts val="0"/>
              </a:spcBef>
            </a:pPr>
            <a:r>
              <a:rPr lang="en-US" altLang="zh-CN" sz="2000" dirty="0" smtClean="0">
                <a:solidFill>
                  <a:srgbClr val="0000FF"/>
                </a:solidFill>
              </a:rPr>
              <a:t>double </a:t>
            </a:r>
            <a:r>
              <a:rPr lang="en-US" altLang="zh-CN" sz="2000" dirty="0" smtClean="0"/>
              <a:t>real;                          </a:t>
            </a:r>
            <a:r>
              <a:rPr lang="en-US" altLang="zh-CN" sz="2000" dirty="0" smtClean="0">
                <a:solidFill>
                  <a:srgbClr val="00B050"/>
                </a:solidFill>
              </a:rPr>
              <a:t>// </a:t>
            </a:r>
            <a:r>
              <a:rPr lang="zh-CN" altLang="en-US" sz="2000" dirty="0" smtClean="0">
                <a:solidFill>
                  <a:srgbClr val="00B050"/>
                </a:solidFill>
              </a:rPr>
              <a:t>实部</a:t>
            </a:r>
            <a:endParaRPr lang="en-US" altLang="zh-CN" sz="2000" dirty="0" smtClean="0">
              <a:solidFill>
                <a:srgbClr val="00B050"/>
              </a:solidFill>
            </a:endParaRPr>
          </a:p>
          <a:p>
            <a:pPr indent="363538">
              <a:lnSpc>
                <a:spcPct val="100000"/>
              </a:lnSpc>
              <a:spcBef>
                <a:spcPts val="0"/>
              </a:spcBef>
            </a:pPr>
            <a:r>
              <a:rPr lang="en-US" altLang="zh-CN" sz="2000" dirty="0" smtClean="0">
                <a:solidFill>
                  <a:srgbClr val="0000FF"/>
                </a:solidFill>
              </a:rPr>
              <a:t>double</a:t>
            </a:r>
            <a:r>
              <a:rPr lang="en-US" altLang="zh-CN" sz="2000" dirty="0" smtClean="0"/>
              <a:t> imagery;                   </a:t>
            </a:r>
            <a:r>
              <a:rPr lang="en-US" altLang="zh-CN" sz="2000" dirty="0" smtClean="0">
                <a:solidFill>
                  <a:srgbClr val="00B050"/>
                </a:solidFill>
              </a:rPr>
              <a:t>// </a:t>
            </a:r>
            <a:r>
              <a:rPr lang="zh-CN" altLang="en-US" sz="2000" dirty="0" smtClean="0">
                <a:solidFill>
                  <a:srgbClr val="00B050"/>
                </a:solidFill>
              </a:rPr>
              <a:t>虚部</a:t>
            </a:r>
            <a:endParaRPr lang="en-US" altLang="zh-CN" sz="2000" dirty="0" smtClean="0">
              <a:solidFill>
                <a:srgbClr val="00B050"/>
              </a:solidFill>
            </a:endParaRPr>
          </a:p>
          <a:p>
            <a:pPr>
              <a:lnSpc>
                <a:spcPct val="100000"/>
              </a:lnSpc>
              <a:spcBef>
                <a:spcPts val="0"/>
              </a:spcBef>
              <a:spcAft>
                <a:spcPts val="600"/>
              </a:spcAft>
            </a:pPr>
            <a:r>
              <a:rPr lang="en-US" altLang="zh-CN" sz="2000" dirty="0" smtClean="0"/>
              <a:t>}</a:t>
            </a:r>
            <a:r>
              <a:rPr lang="en-US" altLang="zh-CN" sz="2000" b="1" dirty="0" smtClean="0">
                <a:solidFill>
                  <a:srgbClr val="0000FF"/>
                </a:solidFill>
              </a:rPr>
              <a:t>;</a:t>
            </a:r>
          </a:p>
          <a:p>
            <a:pPr>
              <a:lnSpc>
                <a:spcPct val="100000"/>
              </a:lnSpc>
              <a:spcBef>
                <a:spcPts val="0"/>
              </a:spcBef>
            </a:pPr>
            <a:r>
              <a:rPr lang="en-US" altLang="zh-CN" sz="2000" dirty="0" err="1" smtClean="0">
                <a:solidFill>
                  <a:srgbClr val="0000FF"/>
                </a:solidFill>
              </a:rPr>
              <a:t>int</a:t>
            </a:r>
            <a:r>
              <a:rPr lang="en-US" altLang="zh-CN" sz="2000" dirty="0" smtClean="0">
                <a:solidFill>
                  <a:srgbClr val="0000FF"/>
                </a:solidFill>
              </a:rPr>
              <a:t> </a:t>
            </a:r>
            <a:r>
              <a:rPr lang="en-US" altLang="zh-CN" sz="2000" dirty="0" smtClean="0"/>
              <a:t>main()</a:t>
            </a:r>
          </a:p>
          <a:p>
            <a:pPr>
              <a:lnSpc>
                <a:spcPct val="100000"/>
              </a:lnSpc>
              <a:spcBef>
                <a:spcPts val="0"/>
              </a:spcBef>
            </a:pPr>
            <a:r>
              <a:rPr lang="en-US" altLang="zh-CN" sz="2000" dirty="0" smtClean="0"/>
              <a:t>{</a:t>
            </a:r>
          </a:p>
          <a:p>
            <a:pPr indent="363538">
              <a:lnSpc>
                <a:spcPct val="100000"/>
              </a:lnSpc>
              <a:spcBef>
                <a:spcPts val="0"/>
              </a:spcBef>
            </a:pPr>
            <a:r>
              <a:rPr lang="en-US" altLang="zh-CN" sz="2000" b="1" dirty="0" smtClean="0">
                <a:solidFill>
                  <a:srgbClr val="0000FF"/>
                </a:solidFill>
              </a:rPr>
              <a:t>complex </a:t>
            </a:r>
            <a:r>
              <a:rPr lang="en-US" altLang="zh-CN" sz="2000" dirty="0" smtClean="0"/>
              <a:t>cp1, cp2, result;        </a:t>
            </a:r>
            <a:r>
              <a:rPr lang="en-US" altLang="zh-CN" sz="2000" dirty="0" smtClean="0">
                <a:solidFill>
                  <a:srgbClr val="00B050"/>
                </a:solidFill>
              </a:rPr>
              <a:t>// </a:t>
            </a:r>
            <a:r>
              <a:rPr lang="zh-CN" altLang="en-US" sz="2000" dirty="0" smtClean="0">
                <a:solidFill>
                  <a:srgbClr val="00B050"/>
                </a:solidFill>
              </a:rPr>
              <a:t>结构变量定义</a:t>
            </a:r>
            <a:endParaRPr lang="en-US" altLang="zh-CN" sz="2000" dirty="0" smtClean="0">
              <a:solidFill>
                <a:srgbClr val="00B050"/>
              </a:solidFill>
            </a:endParaRPr>
          </a:p>
          <a:p>
            <a:pPr indent="363538">
              <a:lnSpc>
                <a:spcPct val="100000"/>
              </a:lnSpc>
              <a:spcBef>
                <a:spcPts val="0"/>
              </a:spcBef>
            </a:pPr>
            <a:r>
              <a:rPr lang="en-US" altLang="zh-CN" sz="2000" dirty="0" err="1" smtClean="0"/>
              <a:t>cin</a:t>
            </a:r>
            <a:r>
              <a:rPr lang="en-US" altLang="zh-CN" sz="2000" dirty="0" smtClean="0"/>
              <a:t>&gt;&gt;cp1</a:t>
            </a:r>
            <a:r>
              <a:rPr lang="en-US" altLang="zh-CN" sz="2000" b="1" dirty="0" smtClean="0">
                <a:solidFill>
                  <a:srgbClr val="FF0000"/>
                </a:solidFill>
              </a:rPr>
              <a:t>.</a:t>
            </a:r>
            <a:r>
              <a:rPr lang="en-US" altLang="zh-CN" sz="2000" dirty="0" smtClean="0">
                <a:solidFill>
                  <a:srgbClr val="0000FF"/>
                </a:solidFill>
              </a:rPr>
              <a:t>real</a:t>
            </a:r>
            <a:r>
              <a:rPr lang="en-US" altLang="zh-CN" sz="2000" dirty="0" smtClean="0"/>
              <a:t>&gt;&gt;cp1</a:t>
            </a:r>
            <a:r>
              <a:rPr lang="en-US" altLang="zh-CN" sz="2000" b="1" dirty="0" smtClean="0">
                <a:solidFill>
                  <a:srgbClr val="FF0000"/>
                </a:solidFill>
              </a:rPr>
              <a:t>.</a:t>
            </a:r>
            <a:r>
              <a:rPr lang="en-US" altLang="zh-CN" sz="2000" dirty="0" smtClean="0">
                <a:solidFill>
                  <a:srgbClr val="0000FF"/>
                </a:solidFill>
              </a:rPr>
              <a:t>imagery</a:t>
            </a:r>
            <a:r>
              <a:rPr lang="en-US" altLang="zh-CN" sz="2000" dirty="0" smtClean="0"/>
              <a:t>;   </a:t>
            </a:r>
            <a:r>
              <a:rPr lang="en-US" altLang="zh-CN" sz="2000" dirty="0" smtClean="0">
                <a:solidFill>
                  <a:srgbClr val="00B050"/>
                </a:solidFill>
              </a:rPr>
              <a:t>// </a:t>
            </a:r>
            <a:r>
              <a:rPr lang="zh-CN" altLang="en-US" sz="2000" dirty="0" smtClean="0">
                <a:solidFill>
                  <a:srgbClr val="00B050"/>
                </a:solidFill>
              </a:rPr>
              <a:t>访问结构成员</a:t>
            </a:r>
            <a:endParaRPr lang="en-US" altLang="zh-CN" sz="2000" dirty="0" smtClean="0">
              <a:solidFill>
                <a:srgbClr val="00B050"/>
              </a:solidFill>
            </a:endParaRPr>
          </a:p>
          <a:p>
            <a:pPr indent="363538">
              <a:lnSpc>
                <a:spcPct val="100000"/>
              </a:lnSpc>
              <a:spcBef>
                <a:spcPts val="0"/>
              </a:spcBef>
            </a:pPr>
            <a:r>
              <a:rPr lang="en-US" altLang="zh-CN" sz="2000" dirty="0" err="1" smtClean="0"/>
              <a:t>cin</a:t>
            </a:r>
            <a:r>
              <a:rPr lang="en-US" altLang="zh-CN" sz="2000" dirty="0" smtClean="0"/>
              <a:t>&gt;&gt;cp2</a:t>
            </a:r>
            <a:r>
              <a:rPr lang="en-US" altLang="zh-CN" sz="2000" b="1" dirty="0" smtClean="0">
                <a:solidFill>
                  <a:srgbClr val="FF0000"/>
                </a:solidFill>
              </a:rPr>
              <a:t>.</a:t>
            </a:r>
            <a:r>
              <a:rPr lang="en-US" altLang="zh-CN" sz="2000" dirty="0" smtClean="0">
                <a:solidFill>
                  <a:srgbClr val="0000FF"/>
                </a:solidFill>
              </a:rPr>
              <a:t>real</a:t>
            </a:r>
            <a:r>
              <a:rPr lang="en-US" altLang="zh-CN" sz="2000" dirty="0" smtClean="0"/>
              <a:t>&gt;&gt;cp2</a:t>
            </a:r>
            <a:r>
              <a:rPr lang="en-US" altLang="zh-CN" sz="2000" b="1" dirty="0" smtClean="0">
                <a:solidFill>
                  <a:srgbClr val="FF0000"/>
                </a:solidFill>
              </a:rPr>
              <a:t>.</a:t>
            </a:r>
            <a:r>
              <a:rPr lang="en-US" altLang="zh-CN" sz="2000" dirty="0" smtClean="0">
                <a:solidFill>
                  <a:srgbClr val="0000FF"/>
                </a:solidFill>
              </a:rPr>
              <a:t>imagery</a:t>
            </a:r>
            <a:r>
              <a:rPr lang="en-US" altLang="zh-CN" sz="2000" dirty="0" smtClean="0"/>
              <a:t>;   </a:t>
            </a:r>
            <a:r>
              <a:rPr lang="en-US" altLang="zh-CN" sz="2000" dirty="0" smtClean="0">
                <a:solidFill>
                  <a:srgbClr val="00B050"/>
                </a:solidFill>
              </a:rPr>
              <a:t>// </a:t>
            </a:r>
            <a:r>
              <a:rPr lang="zh-CN" altLang="en-US" sz="2000" dirty="0" smtClean="0">
                <a:solidFill>
                  <a:srgbClr val="00B050"/>
                </a:solidFill>
              </a:rPr>
              <a:t>访问结构成员</a:t>
            </a:r>
            <a:endParaRPr lang="en-US" altLang="zh-CN" sz="2000" dirty="0" smtClean="0">
              <a:solidFill>
                <a:srgbClr val="00B050"/>
              </a:solidFill>
            </a:endParaRPr>
          </a:p>
          <a:p>
            <a:pPr indent="363538">
              <a:lnSpc>
                <a:spcPct val="100000"/>
              </a:lnSpc>
              <a:spcBef>
                <a:spcPts val="0"/>
              </a:spcBef>
            </a:pPr>
            <a:r>
              <a:rPr lang="en-US" altLang="zh-CN" sz="2000" dirty="0" err="1" smtClean="0"/>
              <a:t>result</a:t>
            </a:r>
            <a:r>
              <a:rPr lang="en-US" altLang="zh-CN" sz="2000" b="1" dirty="0" err="1" smtClean="0">
                <a:solidFill>
                  <a:srgbClr val="FF0000"/>
                </a:solidFill>
              </a:rPr>
              <a:t>.</a:t>
            </a:r>
            <a:r>
              <a:rPr lang="en-US" altLang="zh-CN" sz="2000" dirty="0" err="1" smtClean="0">
                <a:solidFill>
                  <a:srgbClr val="0000FF"/>
                </a:solidFill>
              </a:rPr>
              <a:t>real</a:t>
            </a:r>
            <a:r>
              <a:rPr lang="en-US" altLang="zh-CN" sz="2000" dirty="0" smtClean="0">
                <a:solidFill>
                  <a:srgbClr val="0000FF"/>
                </a:solidFill>
              </a:rPr>
              <a:t> </a:t>
            </a:r>
            <a:r>
              <a:rPr lang="en-US" altLang="zh-CN" sz="2000" dirty="0" smtClean="0"/>
              <a:t>= cp1</a:t>
            </a:r>
            <a:r>
              <a:rPr lang="en-US" altLang="zh-CN" sz="2000" b="1" dirty="0" smtClean="0">
                <a:solidFill>
                  <a:srgbClr val="FF0000"/>
                </a:solidFill>
              </a:rPr>
              <a:t>.</a:t>
            </a:r>
            <a:r>
              <a:rPr lang="en-US" altLang="zh-CN" sz="2000" dirty="0" smtClean="0">
                <a:solidFill>
                  <a:srgbClr val="0000FF"/>
                </a:solidFill>
              </a:rPr>
              <a:t>real</a:t>
            </a:r>
            <a:r>
              <a:rPr lang="en-US" altLang="zh-CN" sz="2000" dirty="0" smtClean="0"/>
              <a:t> + cp2</a:t>
            </a:r>
            <a:r>
              <a:rPr lang="en-US" altLang="zh-CN" sz="2000" b="1" dirty="0" smtClean="0">
                <a:solidFill>
                  <a:srgbClr val="FF0000"/>
                </a:solidFill>
              </a:rPr>
              <a:t>.</a:t>
            </a:r>
            <a:r>
              <a:rPr lang="en-US" altLang="zh-CN" sz="2000" dirty="0" smtClean="0">
                <a:solidFill>
                  <a:srgbClr val="0000FF"/>
                </a:solidFill>
              </a:rPr>
              <a:t>real</a:t>
            </a:r>
            <a:r>
              <a:rPr lang="en-US" altLang="zh-CN" sz="2000" dirty="0" smtClean="0"/>
              <a:t>;  </a:t>
            </a:r>
          </a:p>
          <a:p>
            <a:pPr indent="363538">
              <a:lnSpc>
                <a:spcPct val="100000"/>
              </a:lnSpc>
              <a:spcBef>
                <a:spcPts val="0"/>
              </a:spcBef>
            </a:pPr>
            <a:r>
              <a:rPr lang="en-US" altLang="zh-CN" sz="2000" dirty="0" err="1" smtClean="0"/>
              <a:t>result</a:t>
            </a:r>
            <a:r>
              <a:rPr lang="en-US" altLang="zh-CN" sz="2000" b="1" dirty="0" err="1" smtClean="0">
                <a:solidFill>
                  <a:srgbClr val="FF0000"/>
                </a:solidFill>
              </a:rPr>
              <a:t>.</a:t>
            </a:r>
            <a:r>
              <a:rPr lang="en-US" altLang="zh-CN" sz="2000" dirty="0" err="1" smtClean="0">
                <a:solidFill>
                  <a:srgbClr val="0000FF"/>
                </a:solidFill>
              </a:rPr>
              <a:t>imagery</a:t>
            </a:r>
            <a:r>
              <a:rPr lang="en-US" altLang="zh-CN" sz="2000" dirty="0" smtClean="0"/>
              <a:t> = cp1</a:t>
            </a:r>
            <a:r>
              <a:rPr lang="en-US" altLang="zh-CN" sz="2000" b="1" dirty="0" smtClean="0">
                <a:solidFill>
                  <a:srgbClr val="FF0000"/>
                </a:solidFill>
              </a:rPr>
              <a:t>.</a:t>
            </a:r>
            <a:r>
              <a:rPr lang="en-US" altLang="zh-CN" sz="2000" dirty="0" smtClean="0">
                <a:solidFill>
                  <a:srgbClr val="0000FF"/>
                </a:solidFill>
              </a:rPr>
              <a:t>imagery</a:t>
            </a:r>
            <a:r>
              <a:rPr lang="en-US" altLang="zh-CN" sz="2000" dirty="0" smtClean="0"/>
              <a:t> + cp2</a:t>
            </a:r>
            <a:r>
              <a:rPr lang="en-US" altLang="zh-CN" sz="2000" b="1" dirty="0" smtClean="0">
                <a:solidFill>
                  <a:srgbClr val="FF0000"/>
                </a:solidFill>
              </a:rPr>
              <a:t>.</a:t>
            </a:r>
            <a:r>
              <a:rPr lang="en-US" altLang="zh-CN" sz="2000" dirty="0" smtClean="0">
                <a:solidFill>
                  <a:srgbClr val="0000FF"/>
                </a:solidFill>
              </a:rPr>
              <a:t>imagery</a:t>
            </a:r>
            <a:r>
              <a:rPr lang="en-US" altLang="zh-CN" sz="2000" dirty="0" smtClean="0"/>
              <a:t>;</a:t>
            </a:r>
          </a:p>
          <a:p>
            <a:pPr indent="363538">
              <a:lnSpc>
                <a:spcPct val="100000"/>
              </a:lnSpc>
              <a:spcBef>
                <a:spcPts val="0"/>
              </a:spcBef>
            </a:pPr>
            <a:r>
              <a:rPr lang="en-US" altLang="zh-CN" sz="2000" dirty="0" err="1" smtClean="0"/>
              <a:t>cout</a:t>
            </a:r>
            <a:r>
              <a:rPr lang="en-US" altLang="zh-CN" sz="2000" dirty="0" smtClean="0"/>
              <a:t>&lt;&lt;</a:t>
            </a:r>
            <a:r>
              <a:rPr lang="en-US" altLang="zh-CN" sz="2000" dirty="0" smtClean="0">
                <a:solidFill>
                  <a:schemeClr val="accent6">
                    <a:lumMod val="75000"/>
                  </a:schemeClr>
                </a:solidFill>
              </a:rPr>
              <a:t>“Addition Result: ”</a:t>
            </a:r>
            <a:r>
              <a:rPr lang="en-US" altLang="zh-CN" sz="2000" dirty="0" smtClean="0"/>
              <a:t>&lt;&lt;</a:t>
            </a:r>
            <a:r>
              <a:rPr lang="en-US" altLang="zh-CN" sz="2000" dirty="0" err="1" smtClean="0"/>
              <a:t>result</a:t>
            </a:r>
            <a:r>
              <a:rPr lang="en-US" altLang="zh-CN" sz="2000" b="1" dirty="0" err="1" smtClean="0">
                <a:solidFill>
                  <a:srgbClr val="FF0000"/>
                </a:solidFill>
              </a:rPr>
              <a:t>.</a:t>
            </a:r>
            <a:r>
              <a:rPr lang="en-US" altLang="zh-CN" sz="2000" dirty="0" err="1" smtClean="0">
                <a:solidFill>
                  <a:srgbClr val="0000FF"/>
                </a:solidFill>
              </a:rPr>
              <a:t>real</a:t>
            </a:r>
            <a:r>
              <a:rPr lang="en-US" altLang="zh-CN" sz="2000" dirty="0" smtClean="0"/>
              <a:t>&lt;&lt;</a:t>
            </a:r>
            <a:r>
              <a:rPr lang="en-US" altLang="zh-CN" sz="2000" dirty="0" smtClean="0">
                <a:solidFill>
                  <a:schemeClr val="accent6">
                    <a:lumMod val="75000"/>
                  </a:schemeClr>
                </a:solidFill>
              </a:rPr>
              <a:t>“+”</a:t>
            </a:r>
            <a:r>
              <a:rPr lang="en-US" altLang="zh-CN" sz="2000" dirty="0" smtClean="0"/>
              <a:t>&lt;&lt;</a:t>
            </a:r>
            <a:r>
              <a:rPr lang="en-US" altLang="zh-CN" sz="2000" dirty="0" err="1" smtClean="0"/>
              <a:t>result</a:t>
            </a:r>
            <a:r>
              <a:rPr lang="en-US" altLang="zh-CN" sz="2000" b="1" dirty="0" err="1" smtClean="0">
                <a:solidFill>
                  <a:srgbClr val="FF0000"/>
                </a:solidFill>
              </a:rPr>
              <a:t>.</a:t>
            </a:r>
            <a:r>
              <a:rPr lang="en-US" altLang="zh-CN" sz="2000" dirty="0" err="1" smtClean="0">
                <a:solidFill>
                  <a:srgbClr val="0000FF"/>
                </a:solidFill>
              </a:rPr>
              <a:t>imagery</a:t>
            </a:r>
            <a:r>
              <a:rPr lang="en-US" altLang="zh-CN" sz="2000" dirty="0" smtClean="0"/>
              <a:t>&lt;&lt;</a:t>
            </a:r>
            <a:r>
              <a:rPr lang="en-US" altLang="zh-CN" sz="2000" dirty="0" smtClean="0">
                <a:solidFill>
                  <a:schemeClr val="accent6">
                    <a:lumMod val="75000"/>
                  </a:schemeClr>
                </a:solidFill>
              </a:rPr>
              <a:t>“</a:t>
            </a:r>
            <a:r>
              <a:rPr lang="en-US" altLang="zh-CN" sz="2000" dirty="0" err="1" smtClean="0">
                <a:solidFill>
                  <a:schemeClr val="accent6">
                    <a:lumMod val="75000"/>
                  </a:schemeClr>
                </a:solidFill>
              </a:rPr>
              <a:t>i</a:t>
            </a:r>
            <a:r>
              <a:rPr lang="en-US" altLang="zh-CN" sz="2000" dirty="0" smtClean="0">
                <a:solidFill>
                  <a:schemeClr val="accent6">
                    <a:lumMod val="75000"/>
                  </a:schemeClr>
                </a:solidFill>
              </a:rPr>
              <a:t>”</a:t>
            </a:r>
            <a:r>
              <a:rPr lang="en-US" altLang="zh-CN" sz="2000" dirty="0" smtClean="0"/>
              <a:t>&lt;&lt;</a:t>
            </a:r>
            <a:r>
              <a:rPr lang="en-US" altLang="zh-CN" sz="2000" dirty="0" err="1" smtClean="0"/>
              <a:t>endl</a:t>
            </a:r>
            <a:r>
              <a:rPr lang="en-US" altLang="zh-CN" sz="2000" dirty="0" smtClean="0"/>
              <a:t>;</a:t>
            </a:r>
          </a:p>
          <a:p>
            <a:pPr indent="363538">
              <a:lnSpc>
                <a:spcPct val="100000"/>
              </a:lnSpc>
              <a:spcBef>
                <a:spcPts val="0"/>
              </a:spcBef>
            </a:pPr>
            <a:r>
              <a:rPr lang="en-US" altLang="zh-CN" sz="2000" dirty="0" smtClean="0">
                <a:solidFill>
                  <a:srgbClr val="0000FF"/>
                </a:solidFill>
              </a:rPr>
              <a:t>return</a:t>
            </a:r>
            <a:r>
              <a:rPr lang="en-US" altLang="zh-CN" sz="2000" dirty="0" smtClean="0"/>
              <a:t> 0;</a:t>
            </a:r>
          </a:p>
          <a:p>
            <a:pPr>
              <a:lnSpc>
                <a:spcPct val="100000"/>
              </a:lnSpc>
              <a:spcBef>
                <a:spcPts val="0"/>
              </a:spcBef>
            </a:pPr>
            <a:r>
              <a:rPr lang="en-US" altLang="zh-CN" sz="2000" dirty="0"/>
              <a:t>}</a:t>
            </a:r>
            <a:endParaRPr lang="zh-CN" altLang="en-US" sz="2000" dirty="0"/>
          </a:p>
        </p:txBody>
      </p:sp>
      <p:sp>
        <p:nvSpPr>
          <p:cNvPr id="3" name="标题 2"/>
          <p:cNvSpPr>
            <a:spLocks noGrp="1"/>
          </p:cNvSpPr>
          <p:nvPr>
            <p:ph type="title"/>
          </p:nvPr>
        </p:nvSpPr>
        <p:spPr/>
        <p:txBody>
          <a:bodyPr/>
          <a:lstStyle/>
          <a:p>
            <a:r>
              <a:rPr lang="en-US" altLang="zh-CN" dirty="0"/>
              <a:t>1. </a:t>
            </a:r>
            <a:r>
              <a:rPr lang="zh-CN" altLang="en-US" dirty="0"/>
              <a:t>结构</a:t>
            </a:r>
          </a:p>
        </p:txBody>
      </p:sp>
    </p:spTree>
    <p:extLst>
      <p:ext uri="{BB962C8B-B14F-4D97-AF65-F5344CB8AC3E}">
        <p14:creationId xmlns:p14="http://schemas.microsoft.com/office/powerpoint/2010/main" val="40539925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1038743"/>
            <a:ext cx="8496944" cy="5702625"/>
          </a:xfrm>
        </p:spPr>
        <p:txBody>
          <a:bodyPr>
            <a:normAutofit/>
          </a:bodyPr>
          <a:lstStyle/>
          <a:p>
            <a:r>
              <a:rPr lang="zh-CN" altLang="en-US" sz="2800" b="1" dirty="0" smtClean="0"/>
              <a:t>结构变量在内存中的存储</a:t>
            </a:r>
            <a:endParaRPr lang="en-US" altLang="zh-CN" sz="2800" b="1" dirty="0" smtClean="0"/>
          </a:p>
          <a:p>
            <a:pPr>
              <a:spcAft>
                <a:spcPts val="1200"/>
              </a:spcAft>
            </a:pPr>
            <a:r>
              <a:rPr lang="zh-CN" altLang="en-US" dirty="0" smtClean="0"/>
              <a:t>一个</a:t>
            </a:r>
            <a:r>
              <a:rPr lang="en-US" altLang="zh-CN" b="1" dirty="0" smtClean="0"/>
              <a:t> </a:t>
            </a:r>
            <a:r>
              <a:rPr lang="zh-CN" altLang="en-US" b="1" dirty="0" smtClean="0">
                <a:solidFill>
                  <a:srgbClr val="FF0000"/>
                </a:solidFill>
              </a:rPr>
              <a:t>结构变量</a:t>
            </a:r>
            <a:r>
              <a:rPr lang="en-US" altLang="zh-CN" dirty="0" smtClean="0"/>
              <a:t> </a:t>
            </a:r>
            <a:r>
              <a:rPr lang="zh-CN" altLang="en-US" dirty="0" smtClean="0"/>
              <a:t>在内存中是 </a:t>
            </a:r>
            <a:r>
              <a:rPr lang="zh-CN" altLang="en-US" b="1" dirty="0" smtClean="0">
                <a:solidFill>
                  <a:srgbClr val="0000FF"/>
                </a:solidFill>
              </a:rPr>
              <a:t>按着结构成员的顺序依次线性存储的</a:t>
            </a:r>
            <a:r>
              <a:rPr lang="zh-CN" altLang="en-US" dirty="0" smtClean="0"/>
              <a:t>。</a:t>
            </a:r>
            <a:endParaRPr lang="en-US" altLang="zh-CN" dirty="0" smtClean="0"/>
          </a:p>
          <a:p>
            <a:r>
              <a:rPr lang="zh-CN" altLang="en-US" dirty="0" smtClean="0"/>
              <a:t>例如</a:t>
            </a:r>
            <a:r>
              <a:rPr lang="en-US" altLang="zh-CN" dirty="0" smtClean="0"/>
              <a:t>:</a:t>
            </a:r>
          </a:p>
          <a:p>
            <a:pPr>
              <a:lnSpc>
                <a:spcPct val="100000"/>
              </a:lnSpc>
              <a:spcBef>
                <a:spcPts val="0"/>
              </a:spcBef>
              <a:spcAft>
                <a:spcPts val="300"/>
              </a:spcAft>
            </a:pPr>
            <a:r>
              <a:rPr lang="en-US" altLang="zh-CN" b="1" dirty="0" err="1">
                <a:solidFill>
                  <a:srgbClr val="FF0000"/>
                </a:solidFill>
              </a:rPr>
              <a:t>struct</a:t>
            </a:r>
            <a:r>
              <a:rPr lang="en-US" altLang="zh-CN" b="1" dirty="0">
                <a:solidFill>
                  <a:srgbClr val="FF0000"/>
                </a:solidFill>
              </a:rPr>
              <a:t> </a:t>
            </a:r>
            <a:r>
              <a:rPr lang="en-US" altLang="zh-CN" b="1" dirty="0">
                <a:solidFill>
                  <a:srgbClr val="0000FF"/>
                </a:solidFill>
              </a:rPr>
              <a:t>student</a:t>
            </a:r>
          </a:p>
          <a:p>
            <a:pPr>
              <a:lnSpc>
                <a:spcPct val="100000"/>
              </a:lnSpc>
              <a:spcBef>
                <a:spcPts val="0"/>
              </a:spcBef>
              <a:spcAft>
                <a:spcPts val="300"/>
              </a:spcAft>
            </a:pPr>
            <a:r>
              <a:rPr lang="en-US" altLang="zh-CN" dirty="0"/>
              <a:t>{</a:t>
            </a:r>
          </a:p>
          <a:p>
            <a:pPr indent="363538">
              <a:lnSpc>
                <a:spcPct val="100000"/>
              </a:lnSpc>
              <a:spcBef>
                <a:spcPts val="0"/>
              </a:spcBef>
              <a:spcAft>
                <a:spcPts val="300"/>
              </a:spcAft>
            </a:pPr>
            <a:r>
              <a:rPr lang="en-US" altLang="zh-CN" dirty="0">
                <a:solidFill>
                  <a:srgbClr val="0000FF"/>
                </a:solidFill>
              </a:rPr>
              <a:t>char </a:t>
            </a:r>
            <a:r>
              <a:rPr lang="en-US" altLang="zh-CN" dirty="0"/>
              <a:t>name[20];     </a:t>
            </a:r>
            <a:r>
              <a:rPr lang="en-US" altLang="zh-CN" dirty="0" smtClean="0"/>
              <a:t>   </a:t>
            </a:r>
            <a:r>
              <a:rPr lang="en-US" altLang="zh-CN" dirty="0" smtClean="0">
                <a:solidFill>
                  <a:srgbClr val="00B050"/>
                </a:solidFill>
              </a:rPr>
              <a:t>// </a:t>
            </a:r>
            <a:r>
              <a:rPr lang="zh-CN" altLang="en-US" dirty="0" smtClean="0">
                <a:solidFill>
                  <a:srgbClr val="00B050"/>
                </a:solidFill>
              </a:rPr>
              <a:t>姓名</a:t>
            </a:r>
            <a:endParaRPr lang="en-US" altLang="zh-CN" dirty="0">
              <a:solidFill>
                <a:srgbClr val="00B050"/>
              </a:solidFill>
            </a:endParaRPr>
          </a:p>
          <a:p>
            <a:pPr indent="363538">
              <a:lnSpc>
                <a:spcPct val="100000"/>
              </a:lnSpc>
              <a:spcBef>
                <a:spcPts val="0"/>
              </a:spcBef>
              <a:spcAft>
                <a:spcPts val="300"/>
              </a:spcAft>
            </a:pPr>
            <a:r>
              <a:rPr lang="en-US" altLang="zh-CN" dirty="0">
                <a:solidFill>
                  <a:srgbClr val="0000FF"/>
                </a:solidFill>
              </a:rPr>
              <a:t>bool</a:t>
            </a:r>
            <a:r>
              <a:rPr lang="en-US" altLang="zh-CN" dirty="0"/>
              <a:t> gender;         </a:t>
            </a:r>
            <a:r>
              <a:rPr lang="en-US" altLang="zh-CN" dirty="0" smtClean="0"/>
              <a:t>   </a:t>
            </a:r>
            <a:r>
              <a:rPr lang="en-US" altLang="zh-CN" dirty="0" smtClean="0">
                <a:solidFill>
                  <a:srgbClr val="00B050"/>
                </a:solidFill>
              </a:rPr>
              <a:t>// </a:t>
            </a:r>
            <a:r>
              <a:rPr lang="zh-CN" altLang="en-US" dirty="0" smtClean="0">
                <a:solidFill>
                  <a:srgbClr val="00B050"/>
                </a:solidFill>
              </a:rPr>
              <a:t>性别</a:t>
            </a:r>
            <a:endParaRPr lang="en-US" altLang="zh-CN" dirty="0">
              <a:solidFill>
                <a:srgbClr val="00B050"/>
              </a:solidFill>
            </a:endParaRPr>
          </a:p>
          <a:p>
            <a:pPr indent="363538">
              <a:lnSpc>
                <a:spcPct val="100000"/>
              </a:lnSpc>
              <a:spcBef>
                <a:spcPts val="0"/>
              </a:spcBef>
              <a:spcAft>
                <a:spcPts val="300"/>
              </a:spcAft>
            </a:pPr>
            <a:r>
              <a:rPr lang="en-US" altLang="zh-CN" dirty="0" smtClean="0">
                <a:solidFill>
                  <a:srgbClr val="0000FF"/>
                </a:solidFill>
              </a:rPr>
              <a:t>long </a:t>
            </a:r>
            <a:r>
              <a:rPr lang="en-US" altLang="zh-CN" dirty="0" err="1" smtClean="0">
                <a:solidFill>
                  <a:srgbClr val="0000FF"/>
                </a:solidFill>
              </a:rPr>
              <a:t>long</a:t>
            </a:r>
            <a:r>
              <a:rPr lang="en-US" altLang="zh-CN" dirty="0" smtClean="0"/>
              <a:t> </a:t>
            </a:r>
            <a:r>
              <a:rPr lang="en-US" altLang="zh-CN" dirty="0"/>
              <a:t>number;   </a:t>
            </a:r>
            <a:r>
              <a:rPr lang="en-US" altLang="zh-CN" dirty="0" smtClean="0">
                <a:solidFill>
                  <a:srgbClr val="00B050"/>
                </a:solidFill>
              </a:rPr>
              <a:t>// </a:t>
            </a:r>
            <a:r>
              <a:rPr lang="zh-CN" altLang="en-US" dirty="0" smtClean="0">
                <a:solidFill>
                  <a:srgbClr val="00B050"/>
                </a:solidFill>
              </a:rPr>
              <a:t>学号</a:t>
            </a:r>
            <a:endParaRPr lang="en-US" altLang="zh-CN" dirty="0">
              <a:solidFill>
                <a:srgbClr val="00B050"/>
              </a:solidFill>
            </a:endParaRPr>
          </a:p>
          <a:p>
            <a:pPr indent="363538">
              <a:lnSpc>
                <a:spcPct val="100000"/>
              </a:lnSpc>
              <a:spcBef>
                <a:spcPts val="0"/>
              </a:spcBef>
              <a:spcAft>
                <a:spcPts val="300"/>
              </a:spcAft>
            </a:pPr>
            <a:r>
              <a:rPr lang="en-US" altLang="zh-CN" dirty="0" err="1">
                <a:solidFill>
                  <a:srgbClr val="0000FF"/>
                </a:solidFill>
              </a:rPr>
              <a:t>int</a:t>
            </a:r>
            <a:r>
              <a:rPr lang="en-US" altLang="zh-CN" dirty="0"/>
              <a:t> age;                 </a:t>
            </a:r>
            <a:r>
              <a:rPr lang="en-US" altLang="zh-CN" dirty="0" smtClean="0"/>
              <a:t>   </a:t>
            </a:r>
            <a:r>
              <a:rPr lang="en-US" altLang="zh-CN" dirty="0" smtClean="0">
                <a:solidFill>
                  <a:srgbClr val="00B050"/>
                </a:solidFill>
              </a:rPr>
              <a:t>// </a:t>
            </a:r>
            <a:r>
              <a:rPr lang="zh-CN" altLang="en-US" dirty="0" smtClean="0">
                <a:solidFill>
                  <a:srgbClr val="00B050"/>
                </a:solidFill>
              </a:rPr>
              <a:t>年龄</a:t>
            </a:r>
            <a:endParaRPr lang="en-US" altLang="zh-CN" dirty="0">
              <a:solidFill>
                <a:srgbClr val="00B050"/>
              </a:solidFill>
            </a:endParaRPr>
          </a:p>
          <a:p>
            <a:pPr indent="363538">
              <a:lnSpc>
                <a:spcPct val="100000"/>
              </a:lnSpc>
              <a:spcBef>
                <a:spcPts val="0"/>
              </a:spcBef>
              <a:spcAft>
                <a:spcPts val="300"/>
              </a:spcAft>
            </a:pPr>
            <a:r>
              <a:rPr lang="en-US" altLang="zh-CN" dirty="0">
                <a:solidFill>
                  <a:srgbClr val="0000FF"/>
                </a:solidFill>
              </a:rPr>
              <a:t>double</a:t>
            </a:r>
            <a:r>
              <a:rPr lang="en-US" altLang="zh-CN" dirty="0"/>
              <a:t> score;       </a:t>
            </a:r>
            <a:r>
              <a:rPr lang="en-US" altLang="zh-CN" dirty="0" smtClean="0"/>
              <a:t>   </a:t>
            </a:r>
            <a:r>
              <a:rPr lang="en-US" altLang="zh-CN" dirty="0" smtClean="0">
                <a:solidFill>
                  <a:srgbClr val="00B050"/>
                </a:solidFill>
              </a:rPr>
              <a:t>// </a:t>
            </a:r>
            <a:r>
              <a:rPr lang="zh-CN" altLang="en-US" dirty="0" smtClean="0">
                <a:solidFill>
                  <a:srgbClr val="00B050"/>
                </a:solidFill>
              </a:rPr>
              <a:t>成绩</a:t>
            </a:r>
            <a:endParaRPr lang="en-US" altLang="zh-CN" dirty="0">
              <a:solidFill>
                <a:srgbClr val="00B050"/>
              </a:solidFill>
            </a:endParaRPr>
          </a:p>
          <a:p>
            <a:pPr>
              <a:lnSpc>
                <a:spcPct val="100000"/>
              </a:lnSpc>
              <a:spcBef>
                <a:spcPts val="0"/>
              </a:spcBef>
              <a:spcAft>
                <a:spcPts val="300"/>
              </a:spcAft>
            </a:pPr>
            <a:r>
              <a:rPr lang="en-US" altLang="zh-CN" dirty="0" smtClean="0"/>
              <a:t>}</a:t>
            </a:r>
            <a:r>
              <a:rPr lang="en-US" altLang="zh-CN" b="1" dirty="0" smtClean="0">
                <a:solidFill>
                  <a:srgbClr val="0000FF"/>
                </a:solidFill>
              </a:rPr>
              <a:t>;</a:t>
            </a:r>
            <a:endParaRPr lang="en-US" altLang="zh-CN" b="1" dirty="0">
              <a:solidFill>
                <a:srgbClr val="0000FF"/>
              </a:solidFill>
            </a:endParaRPr>
          </a:p>
        </p:txBody>
      </p:sp>
      <p:sp>
        <p:nvSpPr>
          <p:cNvPr id="3" name="标题 2"/>
          <p:cNvSpPr>
            <a:spLocks noGrp="1"/>
          </p:cNvSpPr>
          <p:nvPr>
            <p:ph type="title"/>
          </p:nvPr>
        </p:nvSpPr>
        <p:spPr/>
        <p:txBody>
          <a:bodyPr/>
          <a:lstStyle/>
          <a:p>
            <a:r>
              <a:rPr lang="en-US" altLang="zh-CN" dirty="0" smtClean="0"/>
              <a:t>2. </a:t>
            </a:r>
            <a:r>
              <a:rPr lang="zh-CN" altLang="en-US" dirty="0" smtClean="0"/>
              <a:t>结构与指针</a:t>
            </a:r>
            <a:endParaRPr lang="zh-CN" altLang="en-US" dirty="0"/>
          </a:p>
        </p:txBody>
      </p:sp>
      <p:sp>
        <p:nvSpPr>
          <p:cNvPr id="4" name="矩形 3"/>
          <p:cNvSpPr/>
          <p:nvPr/>
        </p:nvSpPr>
        <p:spPr>
          <a:xfrm>
            <a:off x="5724128" y="2247576"/>
            <a:ext cx="2880320" cy="4349776"/>
          </a:xfrm>
          <a:prstGeom prst="rect">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6" name="矩形 5"/>
          <p:cNvSpPr/>
          <p:nvPr/>
        </p:nvSpPr>
        <p:spPr>
          <a:xfrm>
            <a:off x="5720340" y="2564904"/>
            <a:ext cx="2880320" cy="1327382"/>
          </a:xfrm>
          <a:prstGeom prst="rect">
            <a:avLst/>
          </a:prstGeom>
          <a:ln w="19050">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7" name="矩形 6"/>
          <p:cNvSpPr/>
          <p:nvPr/>
        </p:nvSpPr>
        <p:spPr>
          <a:xfrm>
            <a:off x="5720340" y="3892286"/>
            <a:ext cx="2880320" cy="404398"/>
          </a:xfrm>
          <a:prstGeom prst="rect">
            <a:avLst/>
          </a:prstGeom>
          <a:ln w="19050">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p>
        </p:txBody>
      </p:sp>
      <p:sp>
        <p:nvSpPr>
          <p:cNvPr id="8" name="矩形 7"/>
          <p:cNvSpPr/>
          <p:nvPr/>
        </p:nvSpPr>
        <p:spPr>
          <a:xfrm>
            <a:off x="5720340" y="4299855"/>
            <a:ext cx="2880320" cy="633544"/>
          </a:xfrm>
          <a:prstGeom prst="rect">
            <a:avLst/>
          </a:prstGeom>
          <a:ln w="19050">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9" name="矩形 8"/>
          <p:cNvSpPr/>
          <p:nvPr/>
        </p:nvSpPr>
        <p:spPr>
          <a:xfrm>
            <a:off x="5720340" y="4943023"/>
            <a:ext cx="2880320" cy="633544"/>
          </a:xfrm>
          <a:prstGeom prst="rect">
            <a:avLst/>
          </a:prstGeom>
          <a:ln w="19050">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0" name="矩形 9"/>
          <p:cNvSpPr/>
          <p:nvPr/>
        </p:nvSpPr>
        <p:spPr>
          <a:xfrm>
            <a:off x="5720340" y="5559857"/>
            <a:ext cx="2880320" cy="794693"/>
          </a:xfrm>
          <a:prstGeom prst="rect">
            <a:avLst/>
          </a:prstGeom>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11" name="矩形 10"/>
          <p:cNvSpPr/>
          <p:nvPr/>
        </p:nvSpPr>
        <p:spPr>
          <a:xfrm>
            <a:off x="6533346" y="2961436"/>
            <a:ext cx="1184940" cy="523220"/>
          </a:xfrm>
          <a:prstGeom prst="rect">
            <a:avLst/>
          </a:prstGeom>
        </p:spPr>
        <p:txBody>
          <a:bodyPr wrap="none">
            <a:spAutoFit/>
          </a:bodyPr>
          <a:lstStyle/>
          <a:p>
            <a:pPr>
              <a:lnSpc>
                <a:spcPct val="100000"/>
              </a:lnSpc>
            </a:pPr>
            <a:r>
              <a:rPr lang="en-US" altLang="zh-CN" sz="2800" b="1" dirty="0" smtClean="0">
                <a:solidFill>
                  <a:schemeClr val="bg1"/>
                </a:solidFill>
                <a:latin typeface="微软雅黑" panose="020B0503020204020204" pitchFamily="34" charset="-122"/>
                <a:ea typeface="微软雅黑" panose="020B0503020204020204" pitchFamily="34" charset="-122"/>
              </a:rPr>
              <a:t>name</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sp>
        <p:nvSpPr>
          <p:cNvPr id="12" name="矩形 11"/>
          <p:cNvSpPr/>
          <p:nvPr/>
        </p:nvSpPr>
        <p:spPr>
          <a:xfrm>
            <a:off x="6437756" y="3813103"/>
            <a:ext cx="1463862" cy="523220"/>
          </a:xfrm>
          <a:prstGeom prst="rect">
            <a:avLst/>
          </a:prstGeom>
        </p:spPr>
        <p:txBody>
          <a:bodyPr wrap="none">
            <a:spAutoFit/>
          </a:bodyPr>
          <a:lstStyle/>
          <a:p>
            <a:pPr>
              <a:lnSpc>
                <a:spcPct val="100000"/>
              </a:lnSpc>
            </a:pPr>
            <a:r>
              <a:rPr lang="en-US" altLang="zh-CN" sz="2800" b="1" dirty="0" smtClean="0">
                <a:solidFill>
                  <a:schemeClr val="bg1"/>
                </a:solidFill>
                <a:latin typeface="微软雅黑" panose="020B0503020204020204" pitchFamily="34" charset="-122"/>
                <a:ea typeface="微软雅黑" panose="020B0503020204020204" pitchFamily="34" charset="-122"/>
              </a:rPr>
              <a:t>gender</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sp>
        <p:nvSpPr>
          <p:cNvPr id="13" name="矩形 12"/>
          <p:cNvSpPr/>
          <p:nvPr/>
        </p:nvSpPr>
        <p:spPr>
          <a:xfrm>
            <a:off x="6368826" y="4363521"/>
            <a:ext cx="1601721" cy="523220"/>
          </a:xfrm>
          <a:prstGeom prst="rect">
            <a:avLst/>
          </a:prstGeom>
        </p:spPr>
        <p:txBody>
          <a:bodyPr wrap="none">
            <a:spAutoFit/>
          </a:bodyPr>
          <a:lstStyle/>
          <a:p>
            <a:pPr>
              <a:lnSpc>
                <a:spcPct val="100000"/>
              </a:lnSpc>
            </a:pPr>
            <a:r>
              <a:rPr lang="en-US" altLang="zh-CN" sz="2800" b="1" dirty="0" smtClean="0">
                <a:solidFill>
                  <a:schemeClr val="bg1"/>
                </a:solidFill>
                <a:latin typeface="微软雅黑" panose="020B0503020204020204" pitchFamily="34" charset="-122"/>
                <a:ea typeface="微软雅黑" panose="020B0503020204020204" pitchFamily="34" charset="-122"/>
              </a:rPr>
              <a:t>number</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sp>
        <p:nvSpPr>
          <p:cNvPr id="14" name="矩形 13"/>
          <p:cNvSpPr/>
          <p:nvPr/>
        </p:nvSpPr>
        <p:spPr>
          <a:xfrm>
            <a:off x="6706469" y="4962781"/>
            <a:ext cx="838691" cy="523220"/>
          </a:xfrm>
          <a:prstGeom prst="rect">
            <a:avLst/>
          </a:prstGeom>
        </p:spPr>
        <p:txBody>
          <a:bodyPr wrap="none">
            <a:spAutoFit/>
          </a:bodyPr>
          <a:lstStyle/>
          <a:p>
            <a:pPr>
              <a:lnSpc>
                <a:spcPct val="100000"/>
              </a:lnSpc>
            </a:pPr>
            <a:r>
              <a:rPr lang="en-US" altLang="zh-CN" sz="2800" b="1" dirty="0" smtClean="0">
                <a:solidFill>
                  <a:schemeClr val="bg1"/>
                </a:solidFill>
                <a:latin typeface="微软雅黑" panose="020B0503020204020204" pitchFamily="34" charset="-122"/>
                <a:ea typeface="微软雅黑" panose="020B0503020204020204" pitchFamily="34" charset="-122"/>
              </a:rPr>
              <a:t>age</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sp>
        <p:nvSpPr>
          <p:cNvPr id="15" name="矩形 14"/>
          <p:cNvSpPr/>
          <p:nvPr/>
        </p:nvSpPr>
        <p:spPr>
          <a:xfrm>
            <a:off x="6549230" y="5690018"/>
            <a:ext cx="1143133" cy="523220"/>
          </a:xfrm>
          <a:prstGeom prst="rect">
            <a:avLst/>
          </a:prstGeom>
        </p:spPr>
        <p:txBody>
          <a:bodyPr wrap="none">
            <a:spAutoFit/>
          </a:bodyPr>
          <a:lstStyle/>
          <a:p>
            <a:pPr>
              <a:lnSpc>
                <a:spcPct val="100000"/>
              </a:lnSpc>
            </a:pPr>
            <a:r>
              <a:rPr lang="en-US" altLang="zh-CN" sz="2800" b="1" dirty="0" smtClean="0">
                <a:solidFill>
                  <a:schemeClr val="bg1"/>
                </a:solidFill>
                <a:latin typeface="微软雅黑" panose="020B0503020204020204" pitchFamily="34" charset="-122"/>
                <a:ea typeface="微软雅黑" panose="020B0503020204020204" pitchFamily="34" charset="-122"/>
              </a:rPr>
              <a:t>score</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sp>
        <p:nvSpPr>
          <p:cNvPr id="16" name="下箭头 15"/>
          <p:cNvSpPr/>
          <p:nvPr/>
        </p:nvSpPr>
        <p:spPr>
          <a:xfrm>
            <a:off x="5310925" y="2455309"/>
            <a:ext cx="288032" cy="3816424"/>
          </a:xfrm>
          <a:prstGeom prst="downArrow">
            <a:avLst>
              <a:gd name="adj1" fmla="val 50000"/>
              <a:gd name="adj2" fmla="val 106690"/>
            </a:avLst>
          </a:prstGeom>
          <a:ln>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p>
        </p:txBody>
      </p:sp>
      <p:sp>
        <p:nvSpPr>
          <p:cNvPr id="17" name="文本框 16"/>
          <p:cNvSpPr txBox="1"/>
          <p:nvPr/>
        </p:nvSpPr>
        <p:spPr>
          <a:xfrm>
            <a:off x="4572261" y="3140968"/>
            <a:ext cx="738664" cy="2376264"/>
          </a:xfrm>
          <a:prstGeom prst="rect">
            <a:avLst/>
          </a:prstGeom>
          <a:noFill/>
        </p:spPr>
        <p:txBody>
          <a:bodyPr vert="eaVert" wrap="square" rtlCol="0">
            <a:spAutoFit/>
          </a:bodyPr>
          <a:lstStyle/>
          <a:p>
            <a:r>
              <a:rPr lang="zh-CN" altLang="en-US" sz="3600" b="1" dirty="0" smtClean="0">
                <a:solidFill>
                  <a:srgbClr val="FF0000"/>
                </a:solidFill>
                <a:latin typeface="微软雅黑" panose="020B0503020204020204" pitchFamily="34" charset="-122"/>
                <a:ea typeface="微软雅黑" panose="020B0503020204020204" pitchFamily="34" charset="-122"/>
              </a:rPr>
              <a:t>依次存储</a:t>
            </a:r>
            <a:endParaRPr lang="zh-CN" altLang="en-US" sz="36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04313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randombar(horizontal)">
                                      <p:cBhvr>
                                        <p:cTn id="7" dur="500"/>
                                        <p:tgtEl>
                                          <p:spTgt spid="2">
                                            <p:txEl>
                                              <p:pRg st="2" end="2"/>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0" dur="500"/>
                                        <p:tgtEl>
                                          <p:spTgt spid="2">
                                            <p:txEl>
                                              <p:pRg st="3" end="3"/>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3" dur="500"/>
                                        <p:tgtEl>
                                          <p:spTgt spid="2">
                                            <p:txEl>
                                              <p:pRg st="4" end="4"/>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2">
                                            <p:txEl>
                                              <p:pRg st="5" end="5"/>
                                            </p:txEl>
                                          </p:spTgt>
                                        </p:tgtEl>
                                        <p:attrNameLst>
                                          <p:attrName>style.visibility</p:attrName>
                                        </p:attrNameLst>
                                      </p:cBhvr>
                                      <p:to>
                                        <p:strVal val="visible"/>
                                      </p:to>
                                    </p:set>
                                    <p:animEffect transition="in" filter="randombar(horizontal)">
                                      <p:cBhvr>
                                        <p:cTn id="16" dur="500"/>
                                        <p:tgtEl>
                                          <p:spTgt spid="2">
                                            <p:txEl>
                                              <p:pRg st="5" end="5"/>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animEffect transition="in" filter="randombar(horizontal)">
                                      <p:cBhvr>
                                        <p:cTn id="19" dur="500"/>
                                        <p:tgtEl>
                                          <p:spTgt spid="2">
                                            <p:txEl>
                                              <p:pRg st="6" end="6"/>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2">
                                            <p:txEl>
                                              <p:pRg st="7" end="7"/>
                                            </p:txEl>
                                          </p:spTgt>
                                        </p:tgtEl>
                                        <p:attrNameLst>
                                          <p:attrName>style.visibility</p:attrName>
                                        </p:attrNameLst>
                                      </p:cBhvr>
                                      <p:to>
                                        <p:strVal val="visible"/>
                                      </p:to>
                                    </p:set>
                                    <p:animEffect transition="in" filter="randombar(horizontal)">
                                      <p:cBhvr>
                                        <p:cTn id="22" dur="500"/>
                                        <p:tgtEl>
                                          <p:spTgt spid="2">
                                            <p:txEl>
                                              <p:pRg st="7" end="7"/>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animEffect transition="in" filter="randombar(horizontal)">
                                      <p:cBhvr>
                                        <p:cTn id="25" dur="500"/>
                                        <p:tgtEl>
                                          <p:spTgt spid="2">
                                            <p:txEl>
                                              <p:pRg st="8" end="8"/>
                                            </p:txEl>
                                          </p:spTgt>
                                        </p:tgtEl>
                                      </p:cBhvr>
                                    </p:animEffect>
                                  </p:childTnLst>
                                </p:cTn>
                              </p:par>
                              <p:par>
                                <p:cTn id="26" presetID="14" presetClass="entr" presetSubtype="10" fill="hold" nodeType="withEffect">
                                  <p:stCondLst>
                                    <p:cond delay="0"/>
                                  </p:stCondLst>
                                  <p:childTnLst>
                                    <p:set>
                                      <p:cBhvr>
                                        <p:cTn id="27" dur="1" fill="hold">
                                          <p:stCondLst>
                                            <p:cond delay="0"/>
                                          </p:stCondLst>
                                        </p:cTn>
                                        <p:tgtEl>
                                          <p:spTgt spid="2">
                                            <p:txEl>
                                              <p:pRg st="9" end="9"/>
                                            </p:txEl>
                                          </p:spTgt>
                                        </p:tgtEl>
                                        <p:attrNameLst>
                                          <p:attrName>style.visibility</p:attrName>
                                        </p:attrNameLst>
                                      </p:cBhvr>
                                      <p:to>
                                        <p:strVal val="visible"/>
                                      </p:to>
                                    </p:set>
                                    <p:animEffect transition="in" filter="randombar(horizontal)">
                                      <p:cBhvr>
                                        <p:cTn id="28" dur="500"/>
                                        <p:tgtEl>
                                          <p:spTgt spid="2">
                                            <p:txEl>
                                              <p:pRg st="9" end="9"/>
                                            </p:txEl>
                                          </p:spTgt>
                                        </p:tgtEl>
                                      </p:cBhvr>
                                    </p:animEffect>
                                  </p:childTnLst>
                                </p:cTn>
                              </p:par>
                              <p:par>
                                <p:cTn id="29" presetID="14" presetClass="entr" presetSubtype="10" fill="hold" nodeType="withEffect">
                                  <p:stCondLst>
                                    <p:cond delay="0"/>
                                  </p:stCondLst>
                                  <p:childTnLst>
                                    <p:set>
                                      <p:cBhvr>
                                        <p:cTn id="30" dur="1" fill="hold">
                                          <p:stCondLst>
                                            <p:cond delay="0"/>
                                          </p:stCondLst>
                                        </p:cTn>
                                        <p:tgtEl>
                                          <p:spTgt spid="2">
                                            <p:txEl>
                                              <p:pRg st="10" end="10"/>
                                            </p:txEl>
                                          </p:spTgt>
                                        </p:tgtEl>
                                        <p:attrNameLst>
                                          <p:attrName>style.visibility</p:attrName>
                                        </p:attrNameLst>
                                      </p:cBhvr>
                                      <p:to>
                                        <p:strVal val="visible"/>
                                      </p:to>
                                    </p:set>
                                    <p:animEffect transition="in" filter="randombar(horizontal)">
                                      <p:cBhvr>
                                        <p:cTn id="31" dur="500"/>
                                        <p:tgtEl>
                                          <p:spTgt spid="2">
                                            <p:txEl>
                                              <p:pRg st="10" end="1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grpId="0"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randombar(horizontal)">
                                      <p:cBhvr>
                                        <p:cTn id="36" dur="500"/>
                                        <p:tgtEl>
                                          <p:spTgt spid="4"/>
                                        </p:tgtEl>
                                      </p:cBhvr>
                                    </p:animEffect>
                                  </p:childTnLst>
                                </p:cTn>
                              </p:par>
                              <p:par>
                                <p:cTn id="37" presetID="14" presetClass="entr" presetSubtype="1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randombar(horizontal)">
                                      <p:cBhvr>
                                        <p:cTn id="39" dur="500"/>
                                        <p:tgtEl>
                                          <p:spTgt spid="6"/>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randombar(horizontal)">
                                      <p:cBhvr>
                                        <p:cTn id="42" dur="500"/>
                                        <p:tgtEl>
                                          <p:spTgt spid="7"/>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randombar(horizontal)">
                                      <p:cBhvr>
                                        <p:cTn id="45" dur="500"/>
                                        <p:tgtEl>
                                          <p:spTgt spid="8"/>
                                        </p:tgtEl>
                                      </p:cBhvr>
                                    </p:animEffect>
                                  </p:childTnLst>
                                </p:cTn>
                              </p:par>
                              <p:par>
                                <p:cTn id="46" presetID="14" presetClass="entr" presetSubtype="10" fill="hold" grpId="0" nodeType="with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randombar(horizontal)">
                                      <p:cBhvr>
                                        <p:cTn id="48" dur="500"/>
                                        <p:tgtEl>
                                          <p:spTgt spid="9"/>
                                        </p:tgtEl>
                                      </p:cBhvr>
                                    </p:animEffect>
                                  </p:childTnLst>
                                </p:cTn>
                              </p:par>
                              <p:par>
                                <p:cTn id="49" presetID="14" presetClass="entr" presetSubtype="10" fill="hold" grpId="0" nodeType="with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randombar(horizontal)">
                                      <p:cBhvr>
                                        <p:cTn id="51" dur="500"/>
                                        <p:tgtEl>
                                          <p:spTgt spid="10"/>
                                        </p:tgtEl>
                                      </p:cBhvr>
                                    </p:animEffect>
                                  </p:childTnLst>
                                </p:cTn>
                              </p:par>
                              <p:par>
                                <p:cTn id="52" presetID="14" presetClass="entr" presetSubtype="10" fill="hold" grpId="0" nodeType="with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randombar(horizontal)">
                                      <p:cBhvr>
                                        <p:cTn id="54" dur="500"/>
                                        <p:tgtEl>
                                          <p:spTgt spid="11"/>
                                        </p:tgtEl>
                                      </p:cBhvr>
                                    </p:animEffect>
                                  </p:childTnLst>
                                </p:cTn>
                              </p:par>
                              <p:par>
                                <p:cTn id="55" presetID="14" presetClass="entr" presetSubtype="10" fill="hold" grpId="0" nodeType="with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randombar(horizontal)">
                                      <p:cBhvr>
                                        <p:cTn id="57" dur="500"/>
                                        <p:tgtEl>
                                          <p:spTgt spid="12"/>
                                        </p:tgtEl>
                                      </p:cBhvr>
                                    </p:animEffect>
                                  </p:childTnLst>
                                </p:cTn>
                              </p:par>
                              <p:par>
                                <p:cTn id="58" presetID="14" presetClass="entr" presetSubtype="10" fill="hold" grpId="0" nodeType="withEffect">
                                  <p:stCondLst>
                                    <p:cond delay="0"/>
                                  </p:stCondLst>
                                  <p:childTnLst>
                                    <p:set>
                                      <p:cBhvr>
                                        <p:cTn id="59" dur="1" fill="hold">
                                          <p:stCondLst>
                                            <p:cond delay="0"/>
                                          </p:stCondLst>
                                        </p:cTn>
                                        <p:tgtEl>
                                          <p:spTgt spid="13"/>
                                        </p:tgtEl>
                                        <p:attrNameLst>
                                          <p:attrName>style.visibility</p:attrName>
                                        </p:attrNameLst>
                                      </p:cBhvr>
                                      <p:to>
                                        <p:strVal val="visible"/>
                                      </p:to>
                                    </p:set>
                                    <p:animEffect transition="in" filter="randombar(horizontal)">
                                      <p:cBhvr>
                                        <p:cTn id="60" dur="500"/>
                                        <p:tgtEl>
                                          <p:spTgt spid="13"/>
                                        </p:tgtEl>
                                      </p:cBhvr>
                                    </p:animEffect>
                                  </p:childTnLst>
                                </p:cTn>
                              </p:par>
                              <p:par>
                                <p:cTn id="61" presetID="14" presetClass="entr" presetSubtype="10" fill="hold" grpId="0" nodeType="withEffect">
                                  <p:stCondLst>
                                    <p:cond delay="0"/>
                                  </p:stCondLst>
                                  <p:childTnLst>
                                    <p:set>
                                      <p:cBhvr>
                                        <p:cTn id="62" dur="1" fill="hold">
                                          <p:stCondLst>
                                            <p:cond delay="0"/>
                                          </p:stCondLst>
                                        </p:cTn>
                                        <p:tgtEl>
                                          <p:spTgt spid="14"/>
                                        </p:tgtEl>
                                        <p:attrNameLst>
                                          <p:attrName>style.visibility</p:attrName>
                                        </p:attrNameLst>
                                      </p:cBhvr>
                                      <p:to>
                                        <p:strVal val="visible"/>
                                      </p:to>
                                    </p:set>
                                    <p:animEffect transition="in" filter="randombar(horizontal)">
                                      <p:cBhvr>
                                        <p:cTn id="63" dur="500"/>
                                        <p:tgtEl>
                                          <p:spTgt spid="14"/>
                                        </p:tgtEl>
                                      </p:cBhvr>
                                    </p:animEffect>
                                  </p:childTnLst>
                                </p:cTn>
                              </p:par>
                              <p:par>
                                <p:cTn id="64" presetID="14" presetClass="entr" presetSubtype="10" fill="hold" grpId="0" nodeType="withEffect">
                                  <p:stCondLst>
                                    <p:cond delay="0"/>
                                  </p:stCondLst>
                                  <p:childTnLst>
                                    <p:set>
                                      <p:cBhvr>
                                        <p:cTn id="65" dur="1" fill="hold">
                                          <p:stCondLst>
                                            <p:cond delay="0"/>
                                          </p:stCondLst>
                                        </p:cTn>
                                        <p:tgtEl>
                                          <p:spTgt spid="15"/>
                                        </p:tgtEl>
                                        <p:attrNameLst>
                                          <p:attrName>style.visibility</p:attrName>
                                        </p:attrNameLst>
                                      </p:cBhvr>
                                      <p:to>
                                        <p:strVal val="visible"/>
                                      </p:to>
                                    </p:set>
                                    <p:animEffect transition="in" filter="randombar(horizontal)">
                                      <p:cBhvr>
                                        <p:cTn id="66" dur="500"/>
                                        <p:tgtEl>
                                          <p:spTgt spid="15"/>
                                        </p:tgtEl>
                                      </p:cBhvr>
                                    </p:animEffect>
                                  </p:childTnLst>
                                </p:cTn>
                              </p:par>
                              <p:par>
                                <p:cTn id="67" presetID="14" presetClass="entr" presetSubtype="10" fill="hold" grpId="0" nodeType="withEffect">
                                  <p:stCondLst>
                                    <p:cond delay="0"/>
                                  </p:stCondLst>
                                  <p:childTnLst>
                                    <p:set>
                                      <p:cBhvr>
                                        <p:cTn id="68" dur="1" fill="hold">
                                          <p:stCondLst>
                                            <p:cond delay="0"/>
                                          </p:stCondLst>
                                        </p:cTn>
                                        <p:tgtEl>
                                          <p:spTgt spid="16"/>
                                        </p:tgtEl>
                                        <p:attrNameLst>
                                          <p:attrName>style.visibility</p:attrName>
                                        </p:attrNameLst>
                                      </p:cBhvr>
                                      <p:to>
                                        <p:strVal val="visible"/>
                                      </p:to>
                                    </p:set>
                                    <p:animEffect transition="in" filter="randombar(horizontal)">
                                      <p:cBhvr>
                                        <p:cTn id="69" dur="500"/>
                                        <p:tgtEl>
                                          <p:spTgt spid="16"/>
                                        </p:tgtEl>
                                      </p:cBhvr>
                                    </p:animEffect>
                                  </p:childTnLst>
                                </p:cTn>
                              </p:par>
                              <p:par>
                                <p:cTn id="70" presetID="14" presetClass="entr" presetSubtype="10" fill="hold" grpId="0" nodeType="withEffect">
                                  <p:stCondLst>
                                    <p:cond delay="0"/>
                                  </p:stCondLst>
                                  <p:childTnLst>
                                    <p:set>
                                      <p:cBhvr>
                                        <p:cTn id="71" dur="1" fill="hold">
                                          <p:stCondLst>
                                            <p:cond delay="0"/>
                                          </p:stCondLst>
                                        </p:cTn>
                                        <p:tgtEl>
                                          <p:spTgt spid="17"/>
                                        </p:tgtEl>
                                        <p:attrNameLst>
                                          <p:attrName>style.visibility</p:attrName>
                                        </p:attrNameLst>
                                      </p:cBhvr>
                                      <p:to>
                                        <p:strVal val="visible"/>
                                      </p:to>
                                    </p:set>
                                    <p:animEffect transition="in" filter="randombar(horizontal)">
                                      <p:cBhvr>
                                        <p:cTn id="7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0" grpId="0" animBg="1"/>
      <p:bldP spid="11" grpId="0"/>
      <p:bldP spid="12" grpId="0"/>
      <p:bldP spid="13" grpId="0"/>
      <p:bldP spid="14" grpId="0"/>
      <p:bldP spid="15" grpId="0"/>
      <p:bldP spid="16" grpId="0" animBg="1"/>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1038743"/>
            <a:ext cx="8496944" cy="5630617"/>
          </a:xfrm>
        </p:spPr>
        <p:txBody>
          <a:bodyPr>
            <a:normAutofit/>
          </a:bodyPr>
          <a:lstStyle/>
          <a:p>
            <a:pPr>
              <a:spcAft>
                <a:spcPts val="600"/>
              </a:spcAft>
            </a:pPr>
            <a:r>
              <a:rPr lang="zh-CN" altLang="en-US" sz="2800" b="1" dirty="0" smtClean="0"/>
              <a:t>指向结构变量的指针</a:t>
            </a:r>
            <a:endParaRPr lang="en-US" altLang="zh-CN" sz="2800" b="1" dirty="0" smtClean="0"/>
          </a:p>
          <a:p>
            <a:pPr>
              <a:spcAft>
                <a:spcPts val="600"/>
              </a:spcAft>
            </a:pPr>
            <a:r>
              <a:rPr lang="zh-CN" altLang="en-US" dirty="0" smtClean="0"/>
              <a:t>与基本内置类型的变量一样</a:t>
            </a:r>
            <a:r>
              <a:rPr lang="en-US" altLang="zh-CN" dirty="0" smtClean="0"/>
              <a:t>, </a:t>
            </a:r>
            <a:r>
              <a:rPr lang="zh-CN" altLang="en-US" dirty="0" smtClean="0"/>
              <a:t>我们可以通过 </a:t>
            </a:r>
            <a:r>
              <a:rPr lang="zh-CN" altLang="en-US" b="1" dirty="0" smtClean="0">
                <a:solidFill>
                  <a:srgbClr val="0000FF"/>
                </a:solidFill>
              </a:rPr>
              <a:t>取地址运算符 </a:t>
            </a:r>
            <a:r>
              <a:rPr lang="en-US" altLang="zh-CN" dirty="0" smtClean="0"/>
              <a:t>(</a:t>
            </a:r>
            <a:r>
              <a:rPr lang="en-US" altLang="zh-CN" b="1" dirty="0" smtClean="0">
                <a:solidFill>
                  <a:srgbClr val="FF0000"/>
                </a:solidFill>
              </a:rPr>
              <a:t>&amp;</a:t>
            </a:r>
            <a:r>
              <a:rPr lang="en-US" altLang="zh-CN" dirty="0" smtClean="0"/>
              <a:t>) </a:t>
            </a:r>
            <a:r>
              <a:rPr lang="zh-CN" altLang="en-US" dirty="0" smtClean="0"/>
              <a:t>来获取 </a:t>
            </a:r>
            <a:r>
              <a:rPr lang="zh-CN" altLang="en-US" b="1" dirty="0" smtClean="0">
                <a:solidFill>
                  <a:srgbClr val="FF0000"/>
                </a:solidFill>
              </a:rPr>
              <a:t>结构变量的地址</a:t>
            </a:r>
            <a:r>
              <a:rPr lang="zh-CN" altLang="en-US" dirty="0" smtClean="0"/>
              <a:t>。结构变量的地址实际上是结构变量的 </a:t>
            </a:r>
            <a:r>
              <a:rPr lang="zh-CN" altLang="en-US" b="1" dirty="0" smtClean="0">
                <a:solidFill>
                  <a:srgbClr val="0000FF"/>
                </a:solidFill>
              </a:rPr>
              <a:t>第一个数据成员的地址</a:t>
            </a:r>
            <a:r>
              <a:rPr lang="zh-CN" altLang="en-US" dirty="0" smtClean="0"/>
              <a:t>。</a:t>
            </a:r>
            <a:endParaRPr lang="en-US" altLang="zh-CN" dirty="0" smtClean="0"/>
          </a:p>
          <a:p>
            <a:pPr>
              <a:spcAft>
                <a:spcPts val="1200"/>
              </a:spcAft>
            </a:pPr>
            <a:r>
              <a:rPr lang="zh-CN" altLang="en-US" dirty="0" smtClean="0"/>
              <a:t>我们可以定义  </a:t>
            </a:r>
            <a:r>
              <a:rPr lang="zh-CN" altLang="en-US" b="1" dirty="0" smtClean="0">
                <a:solidFill>
                  <a:srgbClr val="FF0000"/>
                </a:solidFill>
              </a:rPr>
              <a:t>结构类型指针</a:t>
            </a:r>
            <a:r>
              <a:rPr lang="en-US" altLang="zh-CN" b="1" dirty="0" smtClean="0">
                <a:solidFill>
                  <a:srgbClr val="FF0000"/>
                </a:solidFill>
              </a:rPr>
              <a:t> </a:t>
            </a:r>
            <a:r>
              <a:rPr lang="zh-CN" altLang="en-US" dirty="0" smtClean="0"/>
              <a:t>来</a:t>
            </a:r>
            <a:r>
              <a:rPr lang="en-US" altLang="zh-CN" dirty="0" smtClean="0"/>
              <a:t> </a:t>
            </a:r>
            <a:r>
              <a:rPr lang="zh-CN" altLang="en-US" b="1" dirty="0" smtClean="0">
                <a:solidFill>
                  <a:srgbClr val="0000FF"/>
                </a:solidFill>
              </a:rPr>
              <a:t>指向相同类型的结构变量</a:t>
            </a:r>
            <a:r>
              <a:rPr lang="zh-CN" altLang="en-US" dirty="0" smtClean="0"/>
              <a:t>。</a:t>
            </a:r>
            <a:endParaRPr lang="en-US" altLang="zh-CN" dirty="0" smtClean="0"/>
          </a:p>
          <a:p>
            <a:pPr>
              <a:spcAft>
                <a:spcPts val="600"/>
              </a:spcAft>
            </a:pPr>
            <a:r>
              <a:rPr lang="zh-CN" altLang="en-US" dirty="0" smtClean="0"/>
              <a:t>例如</a:t>
            </a:r>
            <a:r>
              <a:rPr lang="en-US" altLang="zh-CN" dirty="0" smtClean="0"/>
              <a:t>:</a:t>
            </a:r>
          </a:p>
          <a:p>
            <a:pPr>
              <a:lnSpc>
                <a:spcPct val="100000"/>
              </a:lnSpc>
              <a:spcBef>
                <a:spcPts val="0"/>
              </a:spcBef>
            </a:pPr>
            <a:r>
              <a:rPr lang="en-US" altLang="zh-CN" b="1" dirty="0" smtClean="0">
                <a:solidFill>
                  <a:srgbClr val="0000FF"/>
                </a:solidFill>
              </a:rPr>
              <a:t>student</a:t>
            </a:r>
            <a:r>
              <a:rPr lang="en-US" altLang="zh-CN" dirty="0" smtClean="0"/>
              <a:t> </a:t>
            </a:r>
            <a:r>
              <a:rPr lang="en-US" altLang="zh-CN" dirty="0" err="1" smtClean="0"/>
              <a:t>stu</a:t>
            </a:r>
            <a:r>
              <a:rPr lang="en-US" altLang="zh-CN" dirty="0" smtClean="0"/>
              <a:t> = { </a:t>
            </a:r>
            <a:r>
              <a:rPr lang="en-US" altLang="zh-CN" dirty="0" smtClean="0">
                <a:solidFill>
                  <a:schemeClr val="accent6">
                    <a:lumMod val="75000"/>
                  </a:schemeClr>
                </a:solidFill>
              </a:rPr>
              <a:t>“Hennessy”</a:t>
            </a:r>
            <a:r>
              <a:rPr lang="en-US" altLang="zh-CN" dirty="0" smtClean="0"/>
              <a:t>, </a:t>
            </a:r>
            <a:r>
              <a:rPr lang="en-US" altLang="zh-CN" dirty="0" smtClean="0">
                <a:solidFill>
                  <a:srgbClr val="FF0000"/>
                </a:solidFill>
              </a:rPr>
              <a:t>true</a:t>
            </a:r>
            <a:r>
              <a:rPr lang="en-US" altLang="zh-CN" dirty="0" smtClean="0"/>
              <a:t>, 1161, 18, 90 };  </a:t>
            </a:r>
          </a:p>
          <a:p>
            <a:pPr>
              <a:lnSpc>
                <a:spcPct val="100000"/>
              </a:lnSpc>
              <a:spcBef>
                <a:spcPts val="0"/>
              </a:spcBef>
              <a:spcAft>
                <a:spcPts val="600"/>
              </a:spcAft>
            </a:pPr>
            <a:r>
              <a:rPr lang="en-US" altLang="zh-CN" b="1" dirty="0" smtClean="0">
                <a:solidFill>
                  <a:srgbClr val="0000FF"/>
                </a:solidFill>
              </a:rPr>
              <a:t>student</a:t>
            </a:r>
            <a:r>
              <a:rPr lang="en-US" altLang="zh-CN" dirty="0" smtClean="0"/>
              <a:t> </a:t>
            </a:r>
            <a:r>
              <a:rPr lang="en-US" altLang="zh-CN" b="1" dirty="0" smtClean="0">
                <a:solidFill>
                  <a:srgbClr val="FF0000"/>
                </a:solidFill>
              </a:rPr>
              <a:t>*</a:t>
            </a:r>
            <a:r>
              <a:rPr lang="en-US" altLang="zh-CN" dirty="0" err="1" smtClean="0"/>
              <a:t>ps</a:t>
            </a:r>
            <a:r>
              <a:rPr lang="en-US" altLang="zh-CN" dirty="0" smtClean="0"/>
              <a:t> = </a:t>
            </a:r>
            <a:r>
              <a:rPr lang="en-US" altLang="zh-CN" b="1" dirty="0" smtClean="0">
                <a:solidFill>
                  <a:srgbClr val="FF0000"/>
                </a:solidFill>
              </a:rPr>
              <a:t>&amp;</a:t>
            </a:r>
            <a:r>
              <a:rPr lang="en-US" altLang="zh-CN" dirty="0" err="1" smtClean="0"/>
              <a:t>stu</a:t>
            </a:r>
            <a:r>
              <a:rPr lang="en-US" altLang="zh-CN" dirty="0" smtClean="0"/>
              <a:t>;  </a:t>
            </a:r>
            <a:r>
              <a:rPr lang="en-US" altLang="zh-CN" dirty="0" smtClean="0">
                <a:solidFill>
                  <a:srgbClr val="00B050"/>
                </a:solidFill>
              </a:rPr>
              <a:t>// </a:t>
            </a:r>
            <a:r>
              <a:rPr lang="zh-CN" altLang="en-US" dirty="0" smtClean="0">
                <a:solidFill>
                  <a:srgbClr val="00B050"/>
                </a:solidFill>
              </a:rPr>
              <a:t>指向结构变量的指针</a:t>
            </a:r>
            <a:endParaRPr lang="en-US" altLang="zh-CN" dirty="0" smtClean="0">
              <a:solidFill>
                <a:srgbClr val="00B050"/>
              </a:solidFill>
            </a:endParaRPr>
          </a:p>
          <a:p>
            <a:pPr>
              <a:lnSpc>
                <a:spcPct val="100000"/>
              </a:lnSpc>
              <a:spcBef>
                <a:spcPts val="0"/>
              </a:spcBef>
            </a:pPr>
            <a:r>
              <a:rPr lang="en-US" altLang="zh-CN" b="1" dirty="0" smtClean="0">
                <a:solidFill>
                  <a:srgbClr val="0000FF"/>
                </a:solidFill>
              </a:rPr>
              <a:t>complex </a:t>
            </a:r>
            <a:r>
              <a:rPr lang="en-US" altLang="zh-CN" dirty="0" err="1" smtClean="0"/>
              <a:t>cp</a:t>
            </a:r>
            <a:r>
              <a:rPr lang="en-US" altLang="zh-CN" dirty="0" smtClean="0"/>
              <a:t> = { 1.2, 2.3 };</a:t>
            </a:r>
          </a:p>
          <a:p>
            <a:pPr>
              <a:lnSpc>
                <a:spcPct val="100000"/>
              </a:lnSpc>
              <a:spcBef>
                <a:spcPts val="0"/>
              </a:spcBef>
            </a:pPr>
            <a:r>
              <a:rPr lang="en-US" altLang="zh-CN" b="1" dirty="0" smtClean="0">
                <a:solidFill>
                  <a:srgbClr val="0000FF"/>
                </a:solidFill>
              </a:rPr>
              <a:t>complex</a:t>
            </a:r>
            <a:r>
              <a:rPr lang="en-US" altLang="zh-CN" dirty="0" smtClean="0"/>
              <a:t> </a:t>
            </a:r>
            <a:r>
              <a:rPr lang="en-US" altLang="zh-CN" b="1" dirty="0" smtClean="0">
                <a:solidFill>
                  <a:srgbClr val="FF0000"/>
                </a:solidFill>
              </a:rPr>
              <a:t>*</a:t>
            </a:r>
            <a:r>
              <a:rPr lang="en-US" altLang="zh-CN" dirty="0" smtClean="0"/>
              <a:t>pc = </a:t>
            </a:r>
            <a:r>
              <a:rPr lang="en-US" altLang="zh-CN" b="1" dirty="0" smtClean="0">
                <a:solidFill>
                  <a:srgbClr val="FF0000"/>
                </a:solidFill>
              </a:rPr>
              <a:t>&amp;</a:t>
            </a:r>
            <a:r>
              <a:rPr lang="en-US" altLang="zh-CN" dirty="0" err="1" smtClean="0"/>
              <a:t>cp</a:t>
            </a:r>
            <a:r>
              <a:rPr lang="en-US" altLang="zh-CN" dirty="0" smtClean="0"/>
              <a:t>;  </a:t>
            </a:r>
            <a:r>
              <a:rPr lang="en-US" altLang="zh-CN" dirty="0" smtClean="0">
                <a:solidFill>
                  <a:srgbClr val="00B050"/>
                </a:solidFill>
              </a:rPr>
              <a:t>// </a:t>
            </a:r>
            <a:r>
              <a:rPr lang="zh-CN" altLang="en-US" dirty="0" smtClean="0">
                <a:solidFill>
                  <a:srgbClr val="00B050"/>
                </a:solidFill>
              </a:rPr>
              <a:t>指向结构变量的指针</a:t>
            </a:r>
            <a:endParaRPr lang="zh-CN" altLang="en-US" dirty="0">
              <a:solidFill>
                <a:srgbClr val="00B050"/>
              </a:solidFill>
            </a:endParaRPr>
          </a:p>
        </p:txBody>
      </p:sp>
      <p:sp>
        <p:nvSpPr>
          <p:cNvPr id="3" name="标题 2"/>
          <p:cNvSpPr>
            <a:spLocks noGrp="1"/>
          </p:cNvSpPr>
          <p:nvPr>
            <p:ph type="title"/>
          </p:nvPr>
        </p:nvSpPr>
        <p:spPr/>
        <p:txBody>
          <a:bodyPr/>
          <a:lstStyle/>
          <a:p>
            <a:r>
              <a:rPr lang="en-US" altLang="zh-CN" dirty="0"/>
              <a:t>2. </a:t>
            </a:r>
            <a:r>
              <a:rPr lang="zh-CN" altLang="en-US" dirty="0"/>
              <a:t>结构与指针</a:t>
            </a:r>
          </a:p>
        </p:txBody>
      </p:sp>
    </p:spTree>
    <p:extLst>
      <p:ext uri="{BB962C8B-B14F-4D97-AF65-F5344CB8AC3E}">
        <p14:creationId xmlns:p14="http://schemas.microsoft.com/office/powerpoint/2010/main" val="1426941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randombar(horizontal)">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2" dur="500"/>
                                        <p:tgtEl>
                                          <p:spTgt spid="2">
                                            <p:txEl>
                                              <p:pRg st="3" end="3"/>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5" dur="500"/>
                                        <p:tgtEl>
                                          <p:spTgt spid="2">
                                            <p:txEl>
                                              <p:pRg st="4" end="4"/>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2">
                                            <p:txEl>
                                              <p:pRg st="5" end="5"/>
                                            </p:txEl>
                                          </p:spTgt>
                                        </p:tgtEl>
                                        <p:attrNameLst>
                                          <p:attrName>style.visibility</p:attrName>
                                        </p:attrNameLst>
                                      </p:cBhvr>
                                      <p:to>
                                        <p:strVal val="visible"/>
                                      </p:to>
                                    </p:set>
                                    <p:animEffect transition="in" filter="randombar(horizontal)">
                                      <p:cBhvr>
                                        <p:cTn id="18" dur="500"/>
                                        <p:tgtEl>
                                          <p:spTgt spid="2">
                                            <p:txEl>
                                              <p:pRg st="5" end="5"/>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animEffect transition="in" filter="randombar(horizontal)">
                                      <p:cBhvr>
                                        <p:cTn id="21" dur="500"/>
                                        <p:tgtEl>
                                          <p:spTgt spid="2">
                                            <p:txEl>
                                              <p:pRg st="6" end="6"/>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2">
                                            <p:txEl>
                                              <p:pRg st="7" end="7"/>
                                            </p:txEl>
                                          </p:spTgt>
                                        </p:tgtEl>
                                        <p:attrNameLst>
                                          <p:attrName>style.visibility</p:attrName>
                                        </p:attrNameLst>
                                      </p:cBhvr>
                                      <p:to>
                                        <p:strVal val="visible"/>
                                      </p:to>
                                    </p:set>
                                    <p:animEffect transition="in" filter="randombar(horizontal)">
                                      <p:cBhvr>
                                        <p:cTn id="24"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1196752"/>
            <a:ext cx="8496944" cy="5315198"/>
          </a:xfrm>
        </p:spPr>
        <p:txBody>
          <a:bodyPr/>
          <a:lstStyle/>
          <a:p>
            <a:pPr marL="457200" indent="-457200">
              <a:spcAft>
                <a:spcPts val="600"/>
              </a:spcAft>
              <a:buAutoNum type="arabicPeriod"/>
            </a:pPr>
            <a:r>
              <a:rPr lang="zh-CN" altLang="en-US" sz="2800" dirty="0" smtClean="0"/>
              <a:t>结构</a:t>
            </a:r>
            <a:endParaRPr lang="en-US" altLang="zh-CN" sz="2800" dirty="0" smtClean="0"/>
          </a:p>
          <a:p>
            <a:pPr marL="457200" indent="-457200">
              <a:spcAft>
                <a:spcPts val="600"/>
              </a:spcAft>
              <a:buAutoNum type="arabicPeriod"/>
            </a:pPr>
            <a:r>
              <a:rPr lang="zh-CN" altLang="en-US" sz="2800" dirty="0" smtClean="0"/>
              <a:t>结构与指针</a:t>
            </a:r>
            <a:endParaRPr lang="en-US" altLang="zh-CN" sz="2800" dirty="0" smtClean="0"/>
          </a:p>
          <a:p>
            <a:pPr marL="457200" indent="-457200">
              <a:spcAft>
                <a:spcPts val="600"/>
              </a:spcAft>
              <a:buAutoNum type="arabicPeriod"/>
            </a:pPr>
            <a:r>
              <a:rPr lang="zh-CN" altLang="en-US" sz="2800" dirty="0" smtClean="0"/>
              <a:t>结构与数组</a:t>
            </a:r>
            <a:endParaRPr lang="en-US" altLang="zh-CN" sz="2800" dirty="0" smtClean="0"/>
          </a:p>
          <a:p>
            <a:pPr marL="457200" indent="-457200">
              <a:spcAft>
                <a:spcPts val="600"/>
              </a:spcAft>
              <a:buAutoNum type="arabicPeriod"/>
            </a:pPr>
            <a:r>
              <a:rPr lang="zh-CN" altLang="en-US" sz="2800" dirty="0" smtClean="0"/>
              <a:t>结构与函数</a:t>
            </a:r>
            <a:endParaRPr lang="en-US" altLang="zh-CN" sz="2800" dirty="0" smtClean="0"/>
          </a:p>
          <a:p>
            <a:pPr marL="457200" indent="-457200">
              <a:spcAft>
                <a:spcPts val="600"/>
              </a:spcAft>
              <a:buAutoNum type="arabicPeriod"/>
            </a:pPr>
            <a:r>
              <a:rPr lang="zh-CN" altLang="en-US" sz="2800" dirty="0" smtClean="0"/>
              <a:t>结构嵌套</a:t>
            </a:r>
            <a:endParaRPr lang="en-US" altLang="zh-CN" sz="2800" dirty="0" smtClean="0"/>
          </a:p>
          <a:p>
            <a:pPr marL="457200" indent="-457200">
              <a:spcAft>
                <a:spcPts val="600"/>
              </a:spcAft>
              <a:buAutoNum type="arabicPeriod"/>
            </a:pPr>
            <a:r>
              <a:rPr lang="zh-CN" altLang="en-US" sz="2800" dirty="0" smtClean="0"/>
              <a:t>链表结构</a:t>
            </a:r>
            <a:endParaRPr lang="en-US" altLang="zh-CN" dirty="0"/>
          </a:p>
          <a:p>
            <a:pPr marL="457200" indent="-457200">
              <a:spcAft>
                <a:spcPts val="600"/>
              </a:spcAft>
              <a:buAutoNum type="arabicPeriod"/>
            </a:pPr>
            <a:r>
              <a:rPr lang="zh-CN" altLang="en-US" sz="2800" dirty="0" smtClean="0"/>
              <a:t>枚举类型</a:t>
            </a:r>
            <a:endParaRPr lang="en-US" altLang="zh-CN" sz="2800" dirty="0" smtClean="0"/>
          </a:p>
        </p:txBody>
      </p:sp>
      <p:sp>
        <p:nvSpPr>
          <p:cNvPr id="3" name="标题 2"/>
          <p:cNvSpPr>
            <a:spLocks noGrp="1"/>
          </p:cNvSpPr>
          <p:nvPr>
            <p:ph type="title"/>
          </p:nvPr>
        </p:nvSpPr>
        <p:spPr/>
        <p:txBody>
          <a:bodyPr/>
          <a:lstStyle/>
          <a:p>
            <a:r>
              <a:rPr lang="zh-CN" altLang="en-US" dirty="0" smtClean="0"/>
              <a:t>本章内容</a:t>
            </a:r>
            <a:endParaRPr lang="zh-CN" altLang="en-US" dirty="0"/>
          </a:p>
        </p:txBody>
      </p:sp>
    </p:spTree>
    <p:extLst>
      <p:ext uri="{BB962C8B-B14F-4D97-AF65-F5344CB8AC3E}">
        <p14:creationId xmlns:p14="http://schemas.microsoft.com/office/powerpoint/2010/main" val="16605237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1038743"/>
            <a:ext cx="8496944" cy="5630617"/>
          </a:xfrm>
        </p:spPr>
        <p:txBody>
          <a:bodyPr>
            <a:normAutofit/>
          </a:bodyPr>
          <a:lstStyle/>
          <a:p>
            <a:r>
              <a:rPr lang="zh-CN" altLang="en-US" sz="2800" b="1" dirty="0" smtClean="0"/>
              <a:t>间接访问结构成员</a:t>
            </a:r>
            <a:endParaRPr lang="en-US" altLang="zh-CN" sz="2800" b="1" dirty="0" smtClean="0"/>
          </a:p>
          <a:p>
            <a:pPr>
              <a:lnSpc>
                <a:spcPct val="100000"/>
              </a:lnSpc>
            </a:pPr>
            <a:r>
              <a:rPr lang="zh-CN" altLang="en-US" dirty="0" smtClean="0"/>
              <a:t>一旦一个 </a:t>
            </a:r>
            <a:r>
              <a:rPr lang="zh-CN" altLang="en-US" b="1" dirty="0" smtClean="0">
                <a:solidFill>
                  <a:srgbClr val="FF0000"/>
                </a:solidFill>
              </a:rPr>
              <a:t>结构类型指针</a:t>
            </a:r>
            <a:r>
              <a:rPr lang="en-US" altLang="zh-CN" b="1" dirty="0" smtClean="0">
                <a:solidFill>
                  <a:srgbClr val="FF0000"/>
                </a:solidFill>
              </a:rPr>
              <a:t> </a:t>
            </a:r>
            <a:r>
              <a:rPr lang="zh-CN" altLang="en-US" dirty="0" smtClean="0"/>
              <a:t>指向某个</a:t>
            </a:r>
            <a:r>
              <a:rPr lang="en-US" altLang="zh-CN" dirty="0" smtClean="0"/>
              <a:t> </a:t>
            </a:r>
            <a:r>
              <a:rPr lang="zh-CN" altLang="en-US" b="1" dirty="0" smtClean="0">
                <a:solidFill>
                  <a:srgbClr val="FF0000"/>
                </a:solidFill>
              </a:rPr>
              <a:t>结构变量 </a:t>
            </a:r>
            <a:r>
              <a:rPr lang="en-US" altLang="zh-CN" dirty="0" smtClean="0"/>
              <a:t>(</a:t>
            </a:r>
            <a:r>
              <a:rPr lang="zh-CN" altLang="en-US" dirty="0" smtClean="0"/>
              <a:t>结构类型指针存储着结构变量的地址</a:t>
            </a:r>
            <a:r>
              <a:rPr lang="en-US" altLang="zh-CN" dirty="0" smtClean="0"/>
              <a:t>), </a:t>
            </a:r>
            <a:r>
              <a:rPr lang="zh-CN" altLang="en-US" dirty="0" smtClean="0"/>
              <a:t>我们便可以通过结构类型指针间接地对其所指向的结构变量的成员进行访问和操作。通过 </a:t>
            </a:r>
            <a:r>
              <a:rPr lang="zh-CN" altLang="en-US" b="1" dirty="0" smtClean="0">
                <a:solidFill>
                  <a:srgbClr val="FF0000"/>
                </a:solidFill>
              </a:rPr>
              <a:t>箭头运算符 </a:t>
            </a:r>
            <a:r>
              <a:rPr lang="en-US" altLang="zh-CN" dirty="0" smtClean="0"/>
              <a:t>(</a:t>
            </a:r>
            <a:r>
              <a:rPr lang="en-US" altLang="zh-CN" b="1" dirty="0" smtClean="0">
                <a:solidFill>
                  <a:srgbClr val="FF0000"/>
                </a:solidFill>
              </a:rPr>
              <a:t>-&gt;</a:t>
            </a:r>
            <a:r>
              <a:rPr lang="en-US" altLang="zh-CN" dirty="0" smtClean="0"/>
              <a:t>) </a:t>
            </a:r>
            <a:r>
              <a:rPr lang="zh-CN" altLang="en-US" dirty="0" smtClean="0"/>
              <a:t>来实现结构成员的间接访问。</a:t>
            </a:r>
            <a:endParaRPr lang="en-US" altLang="zh-CN" dirty="0"/>
          </a:p>
          <a:p>
            <a:r>
              <a:rPr lang="zh-CN" altLang="en-US" b="1" dirty="0" smtClean="0"/>
              <a:t>格式</a:t>
            </a:r>
            <a:r>
              <a:rPr lang="en-US" altLang="zh-CN" dirty="0" smtClean="0"/>
              <a:t>:</a:t>
            </a:r>
            <a:endParaRPr lang="en-US" altLang="zh-CN" dirty="0"/>
          </a:p>
          <a:p>
            <a:pPr indent="363538"/>
            <a:r>
              <a:rPr lang="en-US" altLang="zh-CN" dirty="0" smtClean="0"/>
              <a:t>pointer</a:t>
            </a:r>
            <a:r>
              <a:rPr lang="en-US" altLang="zh-CN" b="1" dirty="0" smtClean="0">
                <a:solidFill>
                  <a:srgbClr val="FF0000"/>
                </a:solidFill>
              </a:rPr>
              <a:t>-&gt;</a:t>
            </a:r>
            <a:r>
              <a:rPr lang="en-US" altLang="zh-CN" dirty="0" smtClean="0">
                <a:solidFill>
                  <a:srgbClr val="0000FF"/>
                </a:solidFill>
              </a:rPr>
              <a:t>member     </a:t>
            </a:r>
            <a:r>
              <a:rPr lang="en-US" altLang="zh-CN" dirty="0" smtClean="0">
                <a:solidFill>
                  <a:srgbClr val="0000FF"/>
                </a:solidFill>
              </a:rPr>
              <a:t>  </a:t>
            </a:r>
            <a:r>
              <a:rPr lang="zh-CN" altLang="en-US" dirty="0" smtClean="0"/>
              <a:t>等价于</a:t>
            </a:r>
            <a:r>
              <a:rPr lang="en-US" altLang="zh-CN" dirty="0" smtClean="0">
                <a:solidFill>
                  <a:srgbClr val="0000FF"/>
                </a:solidFill>
              </a:rPr>
              <a:t>       </a:t>
            </a:r>
            <a:r>
              <a:rPr lang="en-US" altLang="zh-CN" dirty="0" smtClean="0"/>
              <a:t>(</a:t>
            </a:r>
            <a:r>
              <a:rPr lang="en-US" altLang="zh-CN" b="1" dirty="0" smtClean="0">
                <a:solidFill>
                  <a:srgbClr val="FF0000"/>
                </a:solidFill>
              </a:rPr>
              <a:t>*</a:t>
            </a:r>
            <a:r>
              <a:rPr lang="en-US" altLang="zh-CN" dirty="0" smtClean="0"/>
              <a:t>pointer)</a:t>
            </a:r>
            <a:r>
              <a:rPr lang="en-US" altLang="zh-CN" b="1" dirty="0" smtClean="0">
                <a:solidFill>
                  <a:srgbClr val="FF0000"/>
                </a:solidFill>
              </a:rPr>
              <a:t>.</a:t>
            </a:r>
            <a:r>
              <a:rPr lang="en-US" altLang="zh-CN" dirty="0" smtClean="0">
                <a:solidFill>
                  <a:srgbClr val="0000FF"/>
                </a:solidFill>
              </a:rPr>
              <a:t>member</a:t>
            </a:r>
            <a:endParaRPr lang="en-US" altLang="zh-CN" dirty="0">
              <a:solidFill>
                <a:srgbClr val="0000FF"/>
              </a:solidFill>
            </a:endParaRPr>
          </a:p>
          <a:p>
            <a:r>
              <a:rPr lang="zh-CN" altLang="en-US" dirty="0" smtClean="0"/>
              <a:t>例如</a:t>
            </a:r>
            <a:r>
              <a:rPr lang="en-US" altLang="zh-CN" dirty="0" smtClean="0"/>
              <a:t>:</a:t>
            </a:r>
            <a:endParaRPr lang="en-US" altLang="zh-CN" dirty="0"/>
          </a:p>
          <a:p>
            <a:pPr>
              <a:lnSpc>
                <a:spcPct val="100000"/>
              </a:lnSpc>
              <a:spcBef>
                <a:spcPts val="0"/>
              </a:spcBef>
            </a:pPr>
            <a:r>
              <a:rPr lang="en-US" altLang="zh-CN" b="1" dirty="0">
                <a:solidFill>
                  <a:srgbClr val="0000FF"/>
                </a:solidFill>
              </a:rPr>
              <a:t>student</a:t>
            </a:r>
            <a:r>
              <a:rPr lang="en-US" altLang="zh-CN" dirty="0"/>
              <a:t> </a:t>
            </a:r>
            <a:r>
              <a:rPr lang="en-US" altLang="zh-CN" dirty="0" err="1"/>
              <a:t>stu</a:t>
            </a:r>
            <a:r>
              <a:rPr lang="en-US" altLang="zh-CN" dirty="0"/>
              <a:t> = { </a:t>
            </a:r>
            <a:r>
              <a:rPr lang="en-US" altLang="zh-CN" dirty="0">
                <a:solidFill>
                  <a:schemeClr val="accent6">
                    <a:lumMod val="75000"/>
                  </a:schemeClr>
                </a:solidFill>
              </a:rPr>
              <a:t>“Hennessy”</a:t>
            </a:r>
            <a:r>
              <a:rPr lang="en-US" altLang="zh-CN" dirty="0"/>
              <a:t>, </a:t>
            </a:r>
            <a:r>
              <a:rPr lang="en-US" altLang="zh-CN" dirty="0">
                <a:solidFill>
                  <a:srgbClr val="FF0000"/>
                </a:solidFill>
              </a:rPr>
              <a:t>true</a:t>
            </a:r>
            <a:r>
              <a:rPr lang="en-US" altLang="zh-CN" dirty="0"/>
              <a:t>, 1161, 18, 90 };  </a:t>
            </a:r>
          </a:p>
          <a:p>
            <a:pPr>
              <a:lnSpc>
                <a:spcPct val="100000"/>
              </a:lnSpc>
              <a:spcBef>
                <a:spcPts val="0"/>
              </a:spcBef>
            </a:pPr>
            <a:r>
              <a:rPr lang="en-US" altLang="zh-CN" b="1" dirty="0">
                <a:solidFill>
                  <a:srgbClr val="0000FF"/>
                </a:solidFill>
              </a:rPr>
              <a:t>student</a:t>
            </a:r>
            <a:r>
              <a:rPr lang="en-US" altLang="zh-CN" dirty="0"/>
              <a:t> </a:t>
            </a:r>
            <a:r>
              <a:rPr lang="en-US" altLang="zh-CN" b="1" dirty="0">
                <a:solidFill>
                  <a:srgbClr val="FF0000"/>
                </a:solidFill>
              </a:rPr>
              <a:t>*</a:t>
            </a:r>
            <a:r>
              <a:rPr lang="en-US" altLang="zh-CN" dirty="0" err="1"/>
              <a:t>ps</a:t>
            </a:r>
            <a:r>
              <a:rPr lang="en-US" altLang="zh-CN" dirty="0"/>
              <a:t> = </a:t>
            </a:r>
            <a:r>
              <a:rPr lang="en-US" altLang="zh-CN" b="1" dirty="0">
                <a:solidFill>
                  <a:srgbClr val="FF0000"/>
                </a:solidFill>
              </a:rPr>
              <a:t>&amp;</a:t>
            </a:r>
            <a:r>
              <a:rPr lang="en-US" altLang="zh-CN" dirty="0" err="1"/>
              <a:t>stu</a:t>
            </a:r>
            <a:r>
              <a:rPr lang="en-US" altLang="zh-CN" dirty="0"/>
              <a:t>;  </a:t>
            </a:r>
            <a:r>
              <a:rPr lang="en-US" altLang="zh-CN" dirty="0">
                <a:solidFill>
                  <a:srgbClr val="00B050"/>
                </a:solidFill>
              </a:rPr>
              <a:t>// </a:t>
            </a:r>
            <a:r>
              <a:rPr lang="zh-CN" altLang="en-US" dirty="0" smtClean="0">
                <a:solidFill>
                  <a:srgbClr val="00B050"/>
                </a:solidFill>
              </a:rPr>
              <a:t>指向结构变量的指针</a:t>
            </a:r>
            <a:endParaRPr lang="en-US" altLang="zh-CN" dirty="0" smtClean="0">
              <a:solidFill>
                <a:srgbClr val="00B050"/>
              </a:solidFill>
            </a:endParaRPr>
          </a:p>
          <a:p>
            <a:pPr>
              <a:lnSpc>
                <a:spcPct val="100000"/>
              </a:lnSpc>
              <a:spcBef>
                <a:spcPts val="0"/>
              </a:spcBef>
            </a:pPr>
            <a:r>
              <a:rPr lang="en-US" altLang="zh-CN" dirty="0" err="1" smtClean="0"/>
              <a:t>ps</a:t>
            </a:r>
            <a:r>
              <a:rPr lang="en-US" altLang="zh-CN" b="1" dirty="0" smtClean="0">
                <a:solidFill>
                  <a:srgbClr val="FF0000"/>
                </a:solidFill>
              </a:rPr>
              <a:t>-&gt;</a:t>
            </a:r>
            <a:r>
              <a:rPr lang="en-US" altLang="zh-CN" dirty="0" smtClean="0">
                <a:solidFill>
                  <a:srgbClr val="0000FF"/>
                </a:solidFill>
              </a:rPr>
              <a:t>age</a:t>
            </a:r>
            <a:r>
              <a:rPr lang="en-US" altLang="zh-CN" dirty="0" smtClean="0"/>
              <a:t> = 20;           </a:t>
            </a:r>
            <a:r>
              <a:rPr lang="en-US" altLang="zh-CN" dirty="0" smtClean="0">
                <a:solidFill>
                  <a:srgbClr val="00B050"/>
                </a:solidFill>
              </a:rPr>
              <a:t>// </a:t>
            </a:r>
            <a:r>
              <a:rPr lang="zh-CN" altLang="en-US" dirty="0" smtClean="0">
                <a:solidFill>
                  <a:srgbClr val="00B050"/>
                </a:solidFill>
              </a:rPr>
              <a:t>相当于 </a:t>
            </a:r>
            <a:r>
              <a:rPr lang="en-US" altLang="zh-CN" dirty="0" err="1" smtClean="0">
                <a:solidFill>
                  <a:srgbClr val="00B050"/>
                </a:solidFill>
              </a:rPr>
              <a:t>stu.age</a:t>
            </a:r>
            <a:r>
              <a:rPr lang="en-US" altLang="zh-CN" dirty="0" smtClean="0">
                <a:solidFill>
                  <a:srgbClr val="00B050"/>
                </a:solidFill>
              </a:rPr>
              <a:t> = 20;</a:t>
            </a:r>
          </a:p>
          <a:p>
            <a:pPr>
              <a:lnSpc>
                <a:spcPct val="100000"/>
              </a:lnSpc>
              <a:spcBef>
                <a:spcPts val="0"/>
              </a:spcBef>
            </a:pPr>
            <a:r>
              <a:rPr lang="en-US" altLang="zh-CN" dirty="0" err="1" smtClean="0"/>
              <a:t>ps</a:t>
            </a:r>
            <a:r>
              <a:rPr lang="en-US" altLang="zh-CN" b="1" dirty="0" smtClean="0">
                <a:solidFill>
                  <a:srgbClr val="FF0000"/>
                </a:solidFill>
              </a:rPr>
              <a:t>-&gt;</a:t>
            </a:r>
            <a:r>
              <a:rPr lang="en-US" altLang="zh-CN" dirty="0" smtClean="0">
                <a:solidFill>
                  <a:srgbClr val="0000FF"/>
                </a:solidFill>
              </a:rPr>
              <a:t>score</a:t>
            </a:r>
            <a:r>
              <a:rPr lang="en-US" altLang="zh-CN" dirty="0" smtClean="0"/>
              <a:t> += 0.5;     </a:t>
            </a:r>
            <a:r>
              <a:rPr lang="en-US" altLang="zh-CN" dirty="0" smtClean="0">
                <a:solidFill>
                  <a:srgbClr val="00B050"/>
                </a:solidFill>
              </a:rPr>
              <a:t>// </a:t>
            </a:r>
            <a:r>
              <a:rPr lang="zh-CN" altLang="en-US" dirty="0" smtClean="0">
                <a:solidFill>
                  <a:srgbClr val="00B050"/>
                </a:solidFill>
              </a:rPr>
              <a:t>相当于 </a:t>
            </a:r>
            <a:r>
              <a:rPr lang="en-US" altLang="zh-CN" dirty="0" err="1" smtClean="0">
                <a:solidFill>
                  <a:srgbClr val="00B050"/>
                </a:solidFill>
              </a:rPr>
              <a:t>stu.score</a:t>
            </a:r>
            <a:r>
              <a:rPr lang="en-US" altLang="zh-CN" dirty="0" smtClean="0">
                <a:solidFill>
                  <a:srgbClr val="00B050"/>
                </a:solidFill>
              </a:rPr>
              <a:t> += 0.5;</a:t>
            </a:r>
          </a:p>
          <a:p>
            <a:pPr>
              <a:lnSpc>
                <a:spcPct val="100000"/>
              </a:lnSpc>
              <a:spcBef>
                <a:spcPts val="0"/>
              </a:spcBef>
            </a:pPr>
            <a:r>
              <a:rPr lang="en-US" altLang="zh-CN" dirty="0" smtClean="0"/>
              <a:t>(</a:t>
            </a:r>
            <a:r>
              <a:rPr lang="en-US" altLang="zh-CN" b="1" dirty="0" smtClean="0">
                <a:solidFill>
                  <a:srgbClr val="FF0000"/>
                </a:solidFill>
              </a:rPr>
              <a:t>*</a:t>
            </a:r>
            <a:r>
              <a:rPr lang="en-US" altLang="zh-CN" dirty="0" err="1" smtClean="0"/>
              <a:t>ps</a:t>
            </a:r>
            <a:r>
              <a:rPr lang="en-US" altLang="zh-CN" dirty="0" smtClean="0"/>
              <a:t>)</a:t>
            </a:r>
            <a:r>
              <a:rPr lang="en-US" altLang="zh-CN" b="1" dirty="0" smtClean="0">
                <a:solidFill>
                  <a:srgbClr val="FF0000"/>
                </a:solidFill>
              </a:rPr>
              <a:t>.</a:t>
            </a:r>
            <a:r>
              <a:rPr lang="en-US" altLang="zh-CN" dirty="0" smtClean="0">
                <a:solidFill>
                  <a:srgbClr val="0000FF"/>
                </a:solidFill>
              </a:rPr>
              <a:t>age</a:t>
            </a:r>
            <a:r>
              <a:rPr lang="en-US" altLang="zh-CN" dirty="0" smtClean="0"/>
              <a:t> = 20;          </a:t>
            </a:r>
            <a:r>
              <a:rPr lang="en-US" altLang="zh-CN" dirty="0" smtClean="0">
                <a:solidFill>
                  <a:srgbClr val="00B050"/>
                </a:solidFill>
              </a:rPr>
              <a:t>// </a:t>
            </a:r>
            <a:r>
              <a:rPr lang="zh-CN" altLang="en-US" dirty="0" smtClean="0">
                <a:solidFill>
                  <a:srgbClr val="00B050"/>
                </a:solidFill>
              </a:rPr>
              <a:t>相当于 </a:t>
            </a:r>
            <a:r>
              <a:rPr lang="en-US" altLang="zh-CN" dirty="0" err="1" smtClean="0">
                <a:solidFill>
                  <a:srgbClr val="00B050"/>
                </a:solidFill>
              </a:rPr>
              <a:t>stu.age</a:t>
            </a:r>
            <a:r>
              <a:rPr lang="en-US" altLang="zh-CN" dirty="0" smtClean="0">
                <a:solidFill>
                  <a:srgbClr val="00B050"/>
                </a:solidFill>
              </a:rPr>
              <a:t> = 20;</a:t>
            </a:r>
            <a:endParaRPr lang="en-US" altLang="zh-CN" dirty="0">
              <a:solidFill>
                <a:srgbClr val="00B050"/>
              </a:solidFill>
            </a:endParaRPr>
          </a:p>
        </p:txBody>
      </p:sp>
      <p:sp>
        <p:nvSpPr>
          <p:cNvPr id="3" name="标题 2"/>
          <p:cNvSpPr>
            <a:spLocks noGrp="1"/>
          </p:cNvSpPr>
          <p:nvPr>
            <p:ph type="title"/>
          </p:nvPr>
        </p:nvSpPr>
        <p:spPr/>
        <p:txBody>
          <a:bodyPr/>
          <a:lstStyle/>
          <a:p>
            <a:r>
              <a:rPr lang="en-US" altLang="zh-CN" dirty="0"/>
              <a:t>2. </a:t>
            </a:r>
            <a:r>
              <a:rPr lang="zh-CN" altLang="en-US" dirty="0"/>
              <a:t>结构与指针</a:t>
            </a:r>
          </a:p>
        </p:txBody>
      </p:sp>
      <p:sp>
        <p:nvSpPr>
          <p:cNvPr id="4" name="矩形 3"/>
          <p:cNvSpPr/>
          <p:nvPr/>
        </p:nvSpPr>
        <p:spPr>
          <a:xfrm>
            <a:off x="683568" y="3645024"/>
            <a:ext cx="2664296" cy="57606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笑脸 5"/>
          <p:cNvSpPr/>
          <p:nvPr/>
        </p:nvSpPr>
        <p:spPr>
          <a:xfrm>
            <a:off x="1835696" y="3284984"/>
            <a:ext cx="360040" cy="360040"/>
          </a:xfrm>
          <a:prstGeom prst="smileyFac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89200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randombar(horizontal)">
                                      <p:cBhvr>
                                        <p:cTn id="7" dur="500"/>
                                        <p:tgtEl>
                                          <p:spTgt spid="2">
                                            <p:txEl>
                                              <p:pRg st="2" end="2"/>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0" dur="500"/>
                                        <p:tgtEl>
                                          <p:spTgt spid="2">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randombar(horizontal)">
                                      <p:cBhvr>
                                        <p:cTn id="15" dur="500"/>
                                        <p:tgtEl>
                                          <p:spTgt spid="4"/>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randombar(horizontal)">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randombar(horizontal)">
                                      <p:cBhvr>
                                        <p:cTn id="23" dur="500"/>
                                        <p:tgtEl>
                                          <p:spTgt spid="2">
                                            <p:txEl>
                                              <p:pRg st="4" end="4"/>
                                            </p:txEl>
                                          </p:spTgt>
                                        </p:tgtEl>
                                      </p:cBhvr>
                                    </p:animEffect>
                                  </p:childTnLst>
                                </p:cTn>
                              </p:par>
                              <p:par>
                                <p:cTn id="24" presetID="14" presetClass="entr" presetSubtype="10" fill="hold" nodeType="with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randombar(horizontal)">
                                      <p:cBhvr>
                                        <p:cTn id="26" dur="500"/>
                                        <p:tgtEl>
                                          <p:spTgt spid="2">
                                            <p:txEl>
                                              <p:pRg st="5" end="5"/>
                                            </p:txEl>
                                          </p:spTgt>
                                        </p:tgtEl>
                                      </p:cBhvr>
                                    </p:animEffect>
                                  </p:childTnLst>
                                </p:cTn>
                              </p:par>
                              <p:par>
                                <p:cTn id="27" presetID="14" presetClass="entr" presetSubtype="10" fill="hold" nodeType="with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animEffect transition="in" filter="randombar(horizontal)">
                                      <p:cBhvr>
                                        <p:cTn id="29" dur="500"/>
                                        <p:tgtEl>
                                          <p:spTgt spid="2">
                                            <p:txEl>
                                              <p:pRg st="6" end="6"/>
                                            </p:txEl>
                                          </p:spTgt>
                                        </p:tgtEl>
                                      </p:cBhvr>
                                    </p:animEffect>
                                  </p:childTnLst>
                                </p:cTn>
                              </p:par>
                              <p:par>
                                <p:cTn id="30" presetID="14" presetClass="entr" presetSubtype="10" fill="hold" nodeType="withEffect">
                                  <p:stCondLst>
                                    <p:cond delay="0"/>
                                  </p:stCondLst>
                                  <p:childTnLst>
                                    <p:set>
                                      <p:cBhvr>
                                        <p:cTn id="31" dur="1" fill="hold">
                                          <p:stCondLst>
                                            <p:cond delay="0"/>
                                          </p:stCondLst>
                                        </p:cTn>
                                        <p:tgtEl>
                                          <p:spTgt spid="2">
                                            <p:txEl>
                                              <p:pRg st="7" end="7"/>
                                            </p:txEl>
                                          </p:spTgt>
                                        </p:tgtEl>
                                        <p:attrNameLst>
                                          <p:attrName>style.visibility</p:attrName>
                                        </p:attrNameLst>
                                      </p:cBhvr>
                                      <p:to>
                                        <p:strVal val="visible"/>
                                      </p:to>
                                    </p:set>
                                    <p:animEffect transition="in" filter="randombar(horizontal)">
                                      <p:cBhvr>
                                        <p:cTn id="32" dur="500"/>
                                        <p:tgtEl>
                                          <p:spTgt spid="2">
                                            <p:txEl>
                                              <p:pRg st="7" end="7"/>
                                            </p:txEl>
                                          </p:spTgt>
                                        </p:tgtEl>
                                      </p:cBhvr>
                                    </p:animEffect>
                                  </p:childTnLst>
                                </p:cTn>
                              </p:par>
                              <p:par>
                                <p:cTn id="33" presetID="14" presetClass="entr" presetSubtype="10" fill="hold" nodeType="with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animEffect transition="in" filter="randombar(horizontal)">
                                      <p:cBhvr>
                                        <p:cTn id="35" dur="500"/>
                                        <p:tgtEl>
                                          <p:spTgt spid="2">
                                            <p:txEl>
                                              <p:pRg st="8" end="8"/>
                                            </p:txEl>
                                          </p:spTgt>
                                        </p:tgtEl>
                                      </p:cBhvr>
                                    </p:animEffect>
                                  </p:childTnLst>
                                </p:cTn>
                              </p:par>
                              <p:par>
                                <p:cTn id="36" presetID="14" presetClass="entr" presetSubtype="10" fill="hold" nodeType="withEffect">
                                  <p:stCondLst>
                                    <p:cond delay="0"/>
                                  </p:stCondLst>
                                  <p:childTnLst>
                                    <p:set>
                                      <p:cBhvr>
                                        <p:cTn id="37" dur="1" fill="hold">
                                          <p:stCondLst>
                                            <p:cond delay="0"/>
                                          </p:stCondLst>
                                        </p:cTn>
                                        <p:tgtEl>
                                          <p:spTgt spid="2">
                                            <p:txEl>
                                              <p:pRg st="9" end="9"/>
                                            </p:txEl>
                                          </p:spTgt>
                                        </p:tgtEl>
                                        <p:attrNameLst>
                                          <p:attrName>style.visibility</p:attrName>
                                        </p:attrNameLst>
                                      </p:cBhvr>
                                      <p:to>
                                        <p:strVal val="visible"/>
                                      </p:to>
                                    </p:set>
                                    <p:animEffect transition="in" filter="randombar(horizontal)">
                                      <p:cBhvr>
                                        <p:cTn id="38"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1038743"/>
            <a:ext cx="8496944" cy="5558609"/>
          </a:xfrm>
        </p:spPr>
        <p:txBody>
          <a:bodyPr>
            <a:normAutofit/>
          </a:bodyPr>
          <a:lstStyle/>
          <a:p>
            <a:pPr>
              <a:lnSpc>
                <a:spcPct val="90000"/>
              </a:lnSpc>
              <a:spcBef>
                <a:spcPts val="0"/>
              </a:spcBef>
              <a:spcAft>
                <a:spcPts val="100"/>
              </a:spcAft>
            </a:pPr>
            <a:r>
              <a:rPr lang="en-US" altLang="zh-CN" sz="2200" dirty="0" smtClean="0">
                <a:solidFill>
                  <a:srgbClr val="FF3399"/>
                </a:solidFill>
              </a:rPr>
              <a:t>#include </a:t>
            </a:r>
            <a:r>
              <a:rPr lang="en-US" altLang="zh-CN" sz="2200" dirty="0" smtClean="0"/>
              <a:t>&lt;</a:t>
            </a:r>
            <a:r>
              <a:rPr lang="en-US" altLang="zh-CN" sz="2200" dirty="0" err="1" smtClean="0"/>
              <a:t>iostream</a:t>
            </a:r>
            <a:r>
              <a:rPr lang="en-US" altLang="zh-CN" sz="2200" dirty="0" smtClean="0"/>
              <a:t>&gt;</a:t>
            </a:r>
          </a:p>
          <a:p>
            <a:pPr>
              <a:lnSpc>
                <a:spcPct val="90000"/>
              </a:lnSpc>
              <a:spcBef>
                <a:spcPts val="0"/>
              </a:spcBef>
              <a:spcAft>
                <a:spcPts val="100"/>
              </a:spcAft>
            </a:pPr>
            <a:r>
              <a:rPr lang="en-US" altLang="zh-CN" sz="2200" dirty="0" smtClean="0">
                <a:solidFill>
                  <a:srgbClr val="0000FF"/>
                </a:solidFill>
              </a:rPr>
              <a:t>using namespace </a:t>
            </a:r>
            <a:r>
              <a:rPr lang="en-US" altLang="zh-CN" sz="2200" dirty="0" err="1" smtClean="0">
                <a:solidFill>
                  <a:srgbClr val="0000FF"/>
                </a:solidFill>
              </a:rPr>
              <a:t>std</a:t>
            </a:r>
            <a:r>
              <a:rPr lang="en-US" altLang="zh-CN" sz="2200" dirty="0" smtClean="0"/>
              <a:t>;</a:t>
            </a:r>
          </a:p>
          <a:p>
            <a:pPr>
              <a:lnSpc>
                <a:spcPct val="90000"/>
              </a:lnSpc>
              <a:spcBef>
                <a:spcPts val="0"/>
              </a:spcBef>
              <a:spcAft>
                <a:spcPts val="100"/>
              </a:spcAft>
            </a:pPr>
            <a:r>
              <a:rPr lang="en-US" altLang="zh-CN" sz="2200" b="1" dirty="0" err="1" smtClean="0">
                <a:solidFill>
                  <a:srgbClr val="FF0000"/>
                </a:solidFill>
              </a:rPr>
              <a:t>struct</a:t>
            </a:r>
            <a:r>
              <a:rPr lang="en-US" altLang="zh-CN" sz="2200" dirty="0" smtClean="0"/>
              <a:t> </a:t>
            </a:r>
            <a:r>
              <a:rPr lang="en-US" altLang="zh-CN" sz="2200" b="1" dirty="0" smtClean="0">
                <a:solidFill>
                  <a:srgbClr val="0000FF"/>
                </a:solidFill>
              </a:rPr>
              <a:t>person</a:t>
            </a:r>
            <a:r>
              <a:rPr lang="en-US" altLang="zh-CN" sz="2200" dirty="0" smtClean="0"/>
              <a:t>                   </a:t>
            </a:r>
            <a:r>
              <a:rPr lang="en-US" altLang="zh-CN" sz="2200" dirty="0" smtClean="0">
                <a:solidFill>
                  <a:srgbClr val="00B050"/>
                </a:solidFill>
              </a:rPr>
              <a:t>// </a:t>
            </a:r>
            <a:r>
              <a:rPr lang="zh-CN" altLang="en-US" sz="2200" dirty="0" smtClean="0">
                <a:solidFill>
                  <a:srgbClr val="00B050"/>
                </a:solidFill>
              </a:rPr>
              <a:t>结构类型定义</a:t>
            </a:r>
            <a:endParaRPr lang="en-US" altLang="zh-CN" sz="2200" dirty="0" smtClean="0">
              <a:solidFill>
                <a:srgbClr val="00B050"/>
              </a:solidFill>
            </a:endParaRPr>
          </a:p>
          <a:p>
            <a:pPr>
              <a:lnSpc>
                <a:spcPct val="90000"/>
              </a:lnSpc>
              <a:spcBef>
                <a:spcPts val="0"/>
              </a:spcBef>
              <a:spcAft>
                <a:spcPts val="100"/>
              </a:spcAft>
            </a:pPr>
            <a:r>
              <a:rPr lang="en-US" altLang="zh-CN" sz="2200" dirty="0" smtClean="0"/>
              <a:t>{ </a:t>
            </a:r>
          </a:p>
          <a:p>
            <a:pPr indent="363538">
              <a:lnSpc>
                <a:spcPct val="90000"/>
              </a:lnSpc>
              <a:spcBef>
                <a:spcPts val="0"/>
              </a:spcBef>
              <a:spcAft>
                <a:spcPts val="100"/>
              </a:spcAft>
            </a:pPr>
            <a:r>
              <a:rPr lang="en-US" altLang="zh-CN" sz="2200" dirty="0" smtClean="0">
                <a:solidFill>
                  <a:srgbClr val="0000FF"/>
                </a:solidFill>
              </a:rPr>
              <a:t>char</a:t>
            </a:r>
            <a:r>
              <a:rPr lang="en-US" altLang="zh-CN" sz="2200" dirty="0" smtClean="0"/>
              <a:t> </a:t>
            </a:r>
            <a:r>
              <a:rPr lang="en-US" altLang="zh-CN" sz="2200" b="1" dirty="0" smtClean="0">
                <a:solidFill>
                  <a:srgbClr val="FF0000"/>
                </a:solidFill>
              </a:rPr>
              <a:t>*</a:t>
            </a:r>
            <a:r>
              <a:rPr lang="en-US" altLang="zh-CN" sz="2200" dirty="0" smtClean="0"/>
              <a:t>name;                 </a:t>
            </a:r>
            <a:r>
              <a:rPr lang="en-US" altLang="zh-CN" sz="2200" dirty="0" smtClean="0">
                <a:solidFill>
                  <a:srgbClr val="00B050"/>
                </a:solidFill>
              </a:rPr>
              <a:t>// </a:t>
            </a:r>
            <a:r>
              <a:rPr lang="zh-CN" altLang="en-US" sz="2200" dirty="0" smtClean="0">
                <a:solidFill>
                  <a:srgbClr val="00B050"/>
                </a:solidFill>
              </a:rPr>
              <a:t>姓名</a:t>
            </a:r>
            <a:r>
              <a:rPr lang="en-US" altLang="zh-CN" sz="2200" dirty="0" smtClean="0">
                <a:solidFill>
                  <a:srgbClr val="00B050"/>
                </a:solidFill>
              </a:rPr>
              <a:t>, </a:t>
            </a:r>
            <a:r>
              <a:rPr lang="zh-CN" altLang="en-US" sz="2200" dirty="0" smtClean="0">
                <a:solidFill>
                  <a:srgbClr val="00B050"/>
                </a:solidFill>
              </a:rPr>
              <a:t>指针成员 </a:t>
            </a:r>
            <a:r>
              <a:rPr lang="en-US" altLang="zh-CN" sz="2200" dirty="0" smtClean="0">
                <a:solidFill>
                  <a:srgbClr val="00B050"/>
                </a:solidFill>
              </a:rPr>
              <a:t>(</a:t>
            </a:r>
            <a:r>
              <a:rPr lang="zh-CN" altLang="en-US" sz="2200" dirty="0" smtClean="0">
                <a:solidFill>
                  <a:srgbClr val="00B050"/>
                </a:solidFill>
              </a:rPr>
              <a:t>非数组</a:t>
            </a:r>
            <a:r>
              <a:rPr lang="en-US" altLang="zh-CN" sz="2200" dirty="0" smtClean="0">
                <a:solidFill>
                  <a:srgbClr val="00B050"/>
                </a:solidFill>
              </a:rPr>
              <a:t>)</a:t>
            </a:r>
          </a:p>
          <a:p>
            <a:pPr indent="363538">
              <a:lnSpc>
                <a:spcPct val="90000"/>
              </a:lnSpc>
              <a:spcBef>
                <a:spcPts val="0"/>
              </a:spcBef>
              <a:spcAft>
                <a:spcPts val="100"/>
              </a:spcAft>
            </a:pPr>
            <a:r>
              <a:rPr lang="en-US" altLang="zh-CN" sz="2200" dirty="0" err="1" smtClean="0">
                <a:solidFill>
                  <a:srgbClr val="0000FF"/>
                </a:solidFill>
              </a:rPr>
              <a:t>int</a:t>
            </a:r>
            <a:r>
              <a:rPr lang="en-US" altLang="zh-CN" sz="2200" dirty="0" smtClean="0">
                <a:solidFill>
                  <a:srgbClr val="0000FF"/>
                </a:solidFill>
              </a:rPr>
              <a:t> </a:t>
            </a:r>
            <a:r>
              <a:rPr lang="en-US" altLang="zh-CN" sz="2200" dirty="0" smtClean="0"/>
              <a:t>age;                         </a:t>
            </a:r>
            <a:r>
              <a:rPr lang="en-US" altLang="zh-CN" sz="2200" dirty="0" smtClean="0">
                <a:solidFill>
                  <a:srgbClr val="00B050"/>
                </a:solidFill>
              </a:rPr>
              <a:t>// </a:t>
            </a:r>
            <a:r>
              <a:rPr lang="zh-CN" altLang="en-US" sz="2200" dirty="0" smtClean="0">
                <a:solidFill>
                  <a:srgbClr val="00B050"/>
                </a:solidFill>
              </a:rPr>
              <a:t>年龄</a:t>
            </a:r>
            <a:endParaRPr lang="en-US" altLang="zh-CN" sz="2200" dirty="0" smtClean="0">
              <a:solidFill>
                <a:srgbClr val="00B050"/>
              </a:solidFill>
            </a:endParaRPr>
          </a:p>
          <a:p>
            <a:pPr>
              <a:lnSpc>
                <a:spcPct val="90000"/>
              </a:lnSpc>
              <a:spcBef>
                <a:spcPts val="0"/>
              </a:spcBef>
              <a:spcAft>
                <a:spcPts val="600"/>
              </a:spcAft>
            </a:pPr>
            <a:r>
              <a:rPr lang="en-US" altLang="zh-CN" sz="2200" dirty="0" smtClean="0"/>
              <a:t>}</a:t>
            </a:r>
            <a:r>
              <a:rPr lang="en-US" altLang="zh-CN" sz="2200" b="1" dirty="0" smtClean="0">
                <a:solidFill>
                  <a:srgbClr val="0000FF"/>
                </a:solidFill>
              </a:rPr>
              <a:t>;</a:t>
            </a:r>
          </a:p>
          <a:p>
            <a:pPr>
              <a:lnSpc>
                <a:spcPct val="90000"/>
              </a:lnSpc>
              <a:spcBef>
                <a:spcPts val="0"/>
              </a:spcBef>
              <a:spcAft>
                <a:spcPts val="100"/>
              </a:spcAft>
            </a:pPr>
            <a:r>
              <a:rPr lang="en-US" altLang="zh-CN" sz="2200" dirty="0" err="1" smtClean="0">
                <a:solidFill>
                  <a:srgbClr val="0000FF"/>
                </a:solidFill>
              </a:rPr>
              <a:t>int</a:t>
            </a:r>
            <a:r>
              <a:rPr lang="en-US" altLang="zh-CN" sz="2200" dirty="0" smtClean="0"/>
              <a:t> main()</a:t>
            </a:r>
          </a:p>
          <a:p>
            <a:pPr>
              <a:lnSpc>
                <a:spcPct val="90000"/>
              </a:lnSpc>
              <a:spcBef>
                <a:spcPts val="0"/>
              </a:spcBef>
              <a:spcAft>
                <a:spcPts val="100"/>
              </a:spcAft>
            </a:pPr>
            <a:r>
              <a:rPr lang="en-US" altLang="zh-CN" sz="2200" dirty="0" smtClean="0"/>
              <a:t>{</a:t>
            </a:r>
          </a:p>
          <a:p>
            <a:pPr indent="363538">
              <a:lnSpc>
                <a:spcPct val="90000"/>
              </a:lnSpc>
              <a:spcBef>
                <a:spcPts val="0"/>
              </a:spcBef>
              <a:spcAft>
                <a:spcPts val="100"/>
              </a:spcAft>
            </a:pPr>
            <a:r>
              <a:rPr lang="en-US" altLang="zh-CN" sz="2200" b="1" dirty="0" smtClean="0">
                <a:solidFill>
                  <a:srgbClr val="0000FF"/>
                </a:solidFill>
              </a:rPr>
              <a:t>person</a:t>
            </a:r>
            <a:r>
              <a:rPr lang="en-US" altLang="zh-CN" sz="2200" dirty="0" smtClean="0"/>
              <a:t> someone, </a:t>
            </a:r>
            <a:r>
              <a:rPr lang="en-US" altLang="zh-CN" sz="2200" b="1" dirty="0" smtClean="0">
                <a:solidFill>
                  <a:srgbClr val="FF0000"/>
                </a:solidFill>
              </a:rPr>
              <a:t>*</a:t>
            </a:r>
            <a:r>
              <a:rPr lang="en-US" altLang="zh-CN" sz="2200" dirty="0" smtClean="0"/>
              <a:t>p; </a:t>
            </a:r>
            <a:r>
              <a:rPr lang="en-US" altLang="zh-CN" sz="2200" dirty="0" smtClean="0">
                <a:solidFill>
                  <a:srgbClr val="00B050"/>
                </a:solidFill>
              </a:rPr>
              <a:t>// </a:t>
            </a:r>
            <a:r>
              <a:rPr lang="zh-CN" altLang="en-US" sz="2200" dirty="0" smtClean="0">
                <a:solidFill>
                  <a:srgbClr val="00B050"/>
                </a:solidFill>
              </a:rPr>
              <a:t>定义一个结构变量和结构类型指针</a:t>
            </a:r>
            <a:endParaRPr lang="en-US" altLang="zh-CN" sz="2200" dirty="0" smtClean="0">
              <a:solidFill>
                <a:srgbClr val="00B050"/>
              </a:solidFill>
            </a:endParaRPr>
          </a:p>
          <a:p>
            <a:pPr indent="363538">
              <a:lnSpc>
                <a:spcPct val="90000"/>
              </a:lnSpc>
              <a:spcBef>
                <a:spcPts val="0"/>
              </a:spcBef>
              <a:spcAft>
                <a:spcPts val="100"/>
              </a:spcAft>
            </a:pPr>
            <a:r>
              <a:rPr lang="en-US" altLang="zh-CN" sz="2200" dirty="0" smtClean="0"/>
              <a:t>p = </a:t>
            </a:r>
            <a:r>
              <a:rPr lang="en-US" altLang="zh-CN" sz="2200" b="1" dirty="0" smtClean="0">
                <a:solidFill>
                  <a:srgbClr val="FF0000"/>
                </a:solidFill>
              </a:rPr>
              <a:t>&amp;</a:t>
            </a:r>
            <a:r>
              <a:rPr lang="en-US" altLang="zh-CN" sz="2200" dirty="0" smtClean="0"/>
              <a:t>someone;          </a:t>
            </a:r>
            <a:r>
              <a:rPr lang="en-US" altLang="zh-CN" sz="2200" dirty="0" smtClean="0">
                <a:solidFill>
                  <a:srgbClr val="00B050"/>
                </a:solidFill>
              </a:rPr>
              <a:t>// </a:t>
            </a:r>
            <a:r>
              <a:rPr lang="zh-CN" altLang="en-US" sz="2200" dirty="0" smtClean="0">
                <a:solidFill>
                  <a:srgbClr val="00B050"/>
                </a:solidFill>
              </a:rPr>
              <a:t>建立结构类型指针与结构变量间的关联</a:t>
            </a:r>
            <a:endParaRPr lang="en-US" altLang="zh-CN" sz="2200" dirty="0" smtClean="0">
              <a:solidFill>
                <a:srgbClr val="00B050"/>
              </a:solidFill>
            </a:endParaRPr>
          </a:p>
          <a:p>
            <a:pPr indent="363538">
              <a:lnSpc>
                <a:spcPct val="90000"/>
              </a:lnSpc>
              <a:spcBef>
                <a:spcPts val="0"/>
              </a:spcBef>
              <a:spcAft>
                <a:spcPts val="100"/>
              </a:spcAft>
            </a:pPr>
            <a:r>
              <a:rPr lang="en-US" altLang="zh-CN" sz="2200" dirty="0" smtClean="0"/>
              <a:t>p</a:t>
            </a:r>
            <a:r>
              <a:rPr lang="en-US" altLang="zh-CN" sz="2200" b="1" dirty="0" smtClean="0">
                <a:solidFill>
                  <a:srgbClr val="FF0000"/>
                </a:solidFill>
              </a:rPr>
              <a:t>-&gt;</a:t>
            </a:r>
            <a:r>
              <a:rPr lang="en-US" altLang="zh-CN" sz="2200" dirty="0" smtClean="0">
                <a:solidFill>
                  <a:srgbClr val="0000FF"/>
                </a:solidFill>
              </a:rPr>
              <a:t>name</a:t>
            </a:r>
            <a:r>
              <a:rPr lang="en-US" altLang="zh-CN" sz="2200" dirty="0" smtClean="0"/>
              <a:t> = </a:t>
            </a:r>
            <a:r>
              <a:rPr lang="en-US" altLang="zh-CN" sz="2200" dirty="0" smtClean="0">
                <a:solidFill>
                  <a:schemeClr val="accent6">
                    <a:lumMod val="75000"/>
                  </a:schemeClr>
                </a:solidFill>
              </a:rPr>
              <a:t>“Hennessy”</a:t>
            </a:r>
            <a:r>
              <a:rPr lang="en-US" altLang="zh-CN" sz="2200" dirty="0" smtClean="0"/>
              <a:t>;  </a:t>
            </a:r>
            <a:r>
              <a:rPr lang="en-US" altLang="zh-CN" sz="2200" dirty="0" smtClean="0">
                <a:solidFill>
                  <a:srgbClr val="00B050"/>
                </a:solidFill>
              </a:rPr>
              <a:t>// </a:t>
            </a:r>
            <a:r>
              <a:rPr lang="zh-CN" altLang="en-US" sz="2200" dirty="0" smtClean="0">
                <a:solidFill>
                  <a:srgbClr val="00B050"/>
                </a:solidFill>
              </a:rPr>
              <a:t>通过结构类型指针访问结构成员</a:t>
            </a:r>
            <a:endParaRPr lang="en-US" altLang="zh-CN" sz="2200" dirty="0" smtClean="0">
              <a:solidFill>
                <a:srgbClr val="00B050"/>
              </a:solidFill>
            </a:endParaRPr>
          </a:p>
          <a:p>
            <a:pPr indent="363538">
              <a:lnSpc>
                <a:spcPct val="90000"/>
              </a:lnSpc>
              <a:spcBef>
                <a:spcPts val="0"/>
              </a:spcBef>
              <a:spcAft>
                <a:spcPts val="100"/>
              </a:spcAft>
            </a:pPr>
            <a:r>
              <a:rPr lang="en-US" altLang="zh-CN" sz="2200" dirty="0" smtClean="0"/>
              <a:t>p</a:t>
            </a:r>
            <a:r>
              <a:rPr lang="en-US" altLang="zh-CN" sz="2200" b="1" dirty="0" smtClean="0">
                <a:solidFill>
                  <a:srgbClr val="FF0000"/>
                </a:solidFill>
              </a:rPr>
              <a:t>-&gt;</a:t>
            </a:r>
            <a:r>
              <a:rPr lang="en-US" altLang="zh-CN" sz="2200" dirty="0" smtClean="0">
                <a:solidFill>
                  <a:srgbClr val="0000FF"/>
                </a:solidFill>
              </a:rPr>
              <a:t>age</a:t>
            </a:r>
            <a:r>
              <a:rPr lang="en-US" altLang="zh-CN" sz="2200" dirty="0" smtClean="0"/>
              <a:t> = 50;                   </a:t>
            </a:r>
            <a:r>
              <a:rPr lang="en-US" altLang="zh-CN" sz="2200" dirty="0" smtClean="0">
                <a:solidFill>
                  <a:srgbClr val="00B050"/>
                </a:solidFill>
              </a:rPr>
              <a:t>// </a:t>
            </a:r>
            <a:r>
              <a:rPr lang="zh-CN" altLang="en-US" sz="2200" dirty="0" smtClean="0">
                <a:solidFill>
                  <a:srgbClr val="00B050"/>
                </a:solidFill>
              </a:rPr>
              <a:t>通过结构类型指针访问结构成员</a:t>
            </a:r>
            <a:endParaRPr lang="en-US" altLang="zh-CN" sz="2200" dirty="0" smtClean="0">
              <a:solidFill>
                <a:srgbClr val="00B050"/>
              </a:solidFill>
            </a:endParaRPr>
          </a:p>
          <a:p>
            <a:pPr indent="363538">
              <a:lnSpc>
                <a:spcPct val="90000"/>
              </a:lnSpc>
              <a:spcBef>
                <a:spcPts val="0"/>
              </a:spcBef>
              <a:spcAft>
                <a:spcPts val="100"/>
              </a:spcAft>
            </a:pPr>
            <a:r>
              <a:rPr lang="en-US" altLang="zh-CN" sz="2200" dirty="0" err="1" smtClean="0"/>
              <a:t>cout</a:t>
            </a:r>
            <a:r>
              <a:rPr lang="en-US" altLang="zh-CN" sz="2200" dirty="0" smtClean="0"/>
              <a:t>&lt;&lt;</a:t>
            </a:r>
            <a:r>
              <a:rPr lang="en-US" altLang="zh-CN" sz="2200" dirty="0" smtClean="0">
                <a:solidFill>
                  <a:schemeClr val="accent6">
                    <a:lumMod val="75000"/>
                  </a:schemeClr>
                </a:solidFill>
              </a:rPr>
              <a:t>“Name: ”</a:t>
            </a:r>
            <a:r>
              <a:rPr lang="en-US" altLang="zh-CN" sz="2200" dirty="0" smtClean="0"/>
              <a:t>&lt;&lt;(</a:t>
            </a:r>
            <a:r>
              <a:rPr lang="en-US" altLang="zh-CN" sz="2200" b="1" dirty="0" smtClean="0">
                <a:solidFill>
                  <a:srgbClr val="FF0000"/>
                </a:solidFill>
              </a:rPr>
              <a:t>*</a:t>
            </a:r>
            <a:r>
              <a:rPr lang="en-US" altLang="zh-CN" sz="2200" dirty="0" smtClean="0"/>
              <a:t>p)</a:t>
            </a:r>
            <a:r>
              <a:rPr lang="en-US" altLang="zh-CN" sz="2200" b="1" dirty="0" smtClean="0">
                <a:solidFill>
                  <a:srgbClr val="FF0000"/>
                </a:solidFill>
              </a:rPr>
              <a:t>.</a:t>
            </a:r>
            <a:r>
              <a:rPr lang="en-US" altLang="zh-CN" sz="2200" dirty="0" smtClean="0">
                <a:solidFill>
                  <a:srgbClr val="0000FF"/>
                </a:solidFill>
              </a:rPr>
              <a:t>name</a:t>
            </a:r>
            <a:r>
              <a:rPr lang="en-US" altLang="zh-CN" sz="2200" dirty="0" smtClean="0"/>
              <a:t>&lt;&lt;</a:t>
            </a:r>
            <a:r>
              <a:rPr lang="en-US" altLang="zh-CN" sz="2200" dirty="0" err="1" smtClean="0"/>
              <a:t>endl</a:t>
            </a:r>
            <a:r>
              <a:rPr lang="en-US" altLang="zh-CN" sz="2200" dirty="0" smtClean="0"/>
              <a:t>;   </a:t>
            </a:r>
            <a:r>
              <a:rPr lang="en-US" altLang="zh-CN" sz="2200" dirty="0" smtClean="0">
                <a:solidFill>
                  <a:srgbClr val="00B050"/>
                </a:solidFill>
              </a:rPr>
              <a:t>// </a:t>
            </a:r>
            <a:r>
              <a:rPr lang="zh-CN" altLang="en-US" sz="2200" dirty="0" smtClean="0">
                <a:solidFill>
                  <a:srgbClr val="00B050"/>
                </a:solidFill>
              </a:rPr>
              <a:t>另外一种访问方式</a:t>
            </a:r>
            <a:endParaRPr lang="en-US" altLang="zh-CN" sz="2200" dirty="0" smtClean="0">
              <a:solidFill>
                <a:srgbClr val="00B050"/>
              </a:solidFill>
            </a:endParaRPr>
          </a:p>
          <a:p>
            <a:pPr indent="363538">
              <a:lnSpc>
                <a:spcPct val="90000"/>
              </a:lnSpc>
              <a:spcBef>
                <a:spcPts val="0"/>
              </a:spcBef>
              <a:spcAft>
                <a:spcPts val="100"/>
              </a:spcAft>
            </a:pPr>
            <a:r>
              <a:rPr lang="en-US" altLang="zh-CN" sz="2200" dirty="0" err="1" smtClean="0"/>
              <a:t>cout</a:t>
            </a:r>
            <a:r>
              <a:rPr lang="en-US" altLang="zh-CN" sz="2200" dirty="0" smtClean="0"/>
              <a:t>&lt;&lt;</a:t>
            </a:r>
            <a:r>
              <a:rPr lang="en-US" altLang="zh-CN" sz="2200" dirty="0" smtClean="0">
                <a:solidFill>
                  <a:schemeClr val="accent6">
                    <a:lumMod val="75000"/>
                  </a:schemeClr>
                </a:solidFill>
              </a:rPr>
              <a:t>“Age: ”</a:t>
            </a:r>
            <a:r>
              <a:rPr lang="en-US" altLang="zh-CN" sz="2200" dirty="0" smtClean="0"/>
              <a:t>&lt;&lt;(</a:t>
            </a:r>
            <a:r>
              <a:rPr lang="en-US" altLang="zh-CN" sz="2200" b="1" dirty="0" smtClean="0">
                <a:solidFill>
                  <a:srgbClr val="FF0000"/>
                </a:solidFill>
              </a:rPr>
              <a:t>*</a:t>
            </a:r>
            <a:r>
              <a:rPr lang="en-US" altLang="zh-CN" sz="2200" dirty="0" smtClean="0"/>
              <a:t>p)</a:t>
            </a:r>
            <a:r>
              <a:rPr lang="en-US" altLang="zh-CN" sz="2200" b="1" dirty="0" smtClean="0">
                <a:solidFill>
                  <a:srgbClr val="FF0000"/>
                </a:solidFill>
              </a:rPr>
              <a:t>.</a:t>
            </a:r>
            <a:r>
              <a:rPr lang="en-US" altLang="zh-CN" sz="2200" dirty="0" smtClean="0">
                <a:solidFill>
                  <a:srgbClr val="0000FF"/>
                </a:solidFill>
              </a:rPr>
              <a:t>age</a:t>
            </a:r>
            <a:r>
              <a:rPr lang="en-US" altLang="zh-CN" sz="2200" dirty="0" smtClean="0"/>
              <a:t>&lt;&lt;</a:t>
            </a:r>
            <a:r>
              <a:rPr lang="en-US" altLang="zh-CN" sz="2200" dirty="0" err="1" smtClean="0"/>
              <a:t>endl</a:t>
            </a:r>
            <a:r>
              <a:rPr lang="en-US" altLang="zh-CN" sz="2200" dirty="0" smtClean="0"/>
              <a:t>;         </a:t>
            </a:r>
            <a:r>
              <a:rPr lang="en-US" altLang="zh-CN" sz="2200" dirty="0" smtClean="0">
                <a:solidFill>
                  <a:srgbClr val="00B050"/>
                </a:solidFill>
              </a:rPr>
              <a:t>// </a:t>
            </a:r>
            <a:r>
              <a:rPr lang="zh-CN" altLang="en-US" sz="2200" dirty="0" smtClean="0">
                <a:solidFill>
                  <a:srgbClr val="00B050"/>
                </a:solidFill>
              </a:rPr>
              <a:t>另外一种访问方式</a:t>
            </a:r>
            <a:endParaRPr lang="en-US" altLang="zh-CN" sz="2200" dirty="0" smtClean="0">
              <a:solidFill>
                <a:srgbClr val="00B050"/>
              </a:solidFill>
            </a:endParaRPr>
          </a:p>
          <a:p>
            <a:pPr indent="363538">
              <a:lnSpc>
                <a:spcPct val="90000"/>
              </a:lnSpc>
              <a:spcBef>
                <a:spcPts val="0"/>
              </a:spcBef>
              <a:spcAft>
                <a:spcPts val="100"/>
              </a:spcAft>
            </a:pPr>
            <a:r>
              <a:rPr lang="en-US" altLang="zh-CN" sz="2200" dirty="0" smtClean="0">
                <a:solidFill>
                  <a:srgbClr val="0000FF"/>
                </a:solidFill>
              </a:rPr>
              <a:t>return</a:t>
            </a:r>
            <a:r>
              <a:rPr lang="en-US" altLang="zh-CN" sz="2200" dirty="0" smtClean="0"/>
              <a:t> 0;</a:t>
            </a:r>
          </a:p>
          <a:p>
            <a:pPr>
              <a:lnSpc>
                <a:spcPct val="90000"/>
              </a:lnSpc>
              <a:spcBef>
                <a:spcPts val="0"/>
              </a:spcBef>
              <a:spcAft>
                <a:spcPts val="100"/>
              </a:spcAft>
            </a:pPr>
            <a:r>
              <a:rPr lang="en-US" altLang="zh-CN" sz="2200" dirty="0"/>
              <a:t>}</a:t>
            </a:r>
            <a:endParaRPr lang="zh-CN" altLang="en-US" sz="2200" dirty="0"/>
          </a:p>
        </p:txBody>
      </p:sp>
      <p:sp>
        <p:nvSpPr>
          <p:cNvPr id="3" name="标题 2"/>
          <p:cNvSpPr>
            <a:spLocks noGrp="1"/>
          </p:cNvSpPr>
          <p:nvPr>
            <p:ph type="title"/>
          </p:nvPr>
        </p:nvSpPr>
        <p:spPr/>
        <p:txBody>
          <a:bodyPr/>
          <a:lstStyle/>
          <a:p>
            <a:r>
              <a:rPr lang="en-US" altLang="zh-CN" dirty="0"/>
              <a:t>2. </a:t>
            </a:r>
            <a:r>
              <a:rPr lang="zh-CN" altLang="en-US" dirty="0"/>
              <a:t>结构与指针</a:t>
            </a:r>
          </a:p>
        </p:txBody>
      </p:sp>
    </p:spTree>
    <p:extLst>
      <p:ext uri="{BB962C8B-B14F-4D97-AF65-F5344CB8AC3E}">
        <p14:creationId xmlns:p14="http://schemas.microsoft.com/office/powerpoint/2010/main" val="42586166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1038743"/>
            <a:ext cx="8496944" cy="5630617"/>
          </a:xfrm>
        </p:spPr>
        <p:txBody>
          <a:bodyPr>
            <a:noAutofit/>
          </a:bodyPr>
          <a:lstStyle/>
          <a:p>
            <a:pPr>
              <a:lnSpc>
                <a:spcPct val="90000"/>
              </a:lnSpc>
              <a:spcBef>
                <a:spcPts val="0"/>
              </a:spcBef>
              <a:spcAft>
                <a:spcPts val="100"/>
              </a:spcAft>
            </a:pPr>
            <a:r>
              <a:rPr lang="en-US" altLang="zh-CN" sz="2000" dirty="0">
                <a:solidFill>
                  <a:srgbClr val="FF3399"/>
                </a:solidFill>
              </a:rPr>
              <a:t>#include </a:t>
            </a:r>
            <a:r>
              <a:rPr lang="en-US" altLang="zh-CN" sz="2000" dirty="0"/>
              <a:t>&lt;</a:t>
            </a:r>
            <a:r>
              <a:rPr lang="en-US" altLang="zh-CN" sz="2000" dirty="0" err="1"/>
              <a:t>iostream</a:t>
            </a:r>
            <a:r>
              <a:rPr lang="en-US" altLang="zh-CN" sz="2000" dirty="0"/>
              <a:t>&gt;</a:t>
            </a:r>
          </a:p>
          <a:p>
            <a:pPr>
              <a:lnSpc>
                <a:spcPct val="90000"/>
              </a:lnSpc>
              <a:spcBef>
                <a:spcPts val="0"/>
              </a:spcBef>
              <a:spcAft>
                <a:spcPts val="100"/>
              </a:spcAft>
            </a:pPr>
            <a:r>
              <a:rPr lang="en-US" altLang="zh-CN" sz="2000" dirty="0">
                <a:solidFill>
                  <a:srgbClr val="0000FF"/>
                </a:solidFill>
              </a:rPr>
              <a:t>using namespace </a:t>
            </a:r>
            <a:r>
              <a:rPr lang="en-US" altLang="zh-CN" sz="2000" dirty="0" err="1">
                <a:solidFill>
                  <a:srgbClr val="0000FF"/>
                </a:solidFill>
              </a:rPr>
              <a:t>std</a:t>
            </a:r>
            <a:r>
              <a:rPr lang="en-US" altLang="zh-CN" sz="2000" dirty="0"/>
              <a:t>;</a:t>
            </a:r>
          </a:p>
          <a:p>
            <a:pPr>
              <a:lnSpc>
                <a:spcPct val="90000"/>
              </a:lnSpc>
              <a:spcBef>
                <a:spcPts val="0"/>
              </a:spcBef>
              <a:spcAft>
                <a:spcPts val="100"/>
              </a:spcAft>
            </a:pPr>
            <a:r>
              <a:rPr lang="en-US" altLang="zh-CN" sz="2000" b="1" dirty="0" err="1">
                <a:solidFill>
                  <a:srgbClr val="FF0000"/>
                </a:solidFill>
              </a:rPr>
              <a:t>struct</a:t>
            </a:r>
            <a:r>
              <a:rPr lang="en-US" altLang="zh-CN" sz="2000" dirty="0"/>
              <a:t> </a:t>
            </a:r>
            <a:r>
              <a:rPr lang="en-US" altLang="zh-CN" sz="2000" b="1" dirty="0">
                <a:solidFill>
                  <a:srgbClr val="0000FF"/>
                </a:solidFill>
              </a:rPr>
              <a:t>person</a:t>
            </a:r>
            <a:r>
              <a:rPr lang="en-US" altLang="zh-CN" sz="2000" dirty="0"/>
              <a:t>                   </a:t>
            </a:r>
            <a:r>
              <a:rPr lang="en-US" altLang="zh-CN" sz="2000" dirty="0">
                <a:solidFill>
                  <a:srgbClr val="00B050"/>
                </a:solidFill>
              </a:rPr>
              <a:t>// </a:t>
            </a:r>
            <a:r>
              <a:rPr lang="zh-CN" altLang="en-US" sz="2000" dirty="0" smtClean="0">
                <a:solidFill>
                  <a:srgbClr val="00B050"/>
                </a:solidFill>
              </a:rPr>
              <a:t>结构类型定义</a:t>
            </a:r>
            <a:endParaRPr lang="en-US" altLang="zh-CN" sz="2000" dirty="0">
              <a:solidFill>
                <a:srgbClr val="00B050"/>
              </a:solidFill>
            </a:endParaRPr>
          </a:p>
          <a:p>
            <a:pPr>
              <a:lnSpc>
                <a:spcPct val="90000"/>
              </a:lnSpc>
              <a:spcBef>
                <a:spcPts val="0"/>
              </a:spcBef>
              <a:spcAft>
                <a:spcPts val="100"/>
              </a:spcAft>
            </a:pPr>
            <a:r>
              <a:rPr lang="en-US" altLang="zh-CN" sz="2000" dirty="0"/>
              <a:t>{ </a:t>
            </a:r>
          </a:p>
          <a:p>
            <a:pPr indent="363538">
              <a:lnSpc>
                <a:spcPct val="90000"/>
              </a:lnSpc>
              <a:spcBef>
                <a:spcPts val="0"/>
              </a:spcBef>
              <a:spcAft>
                <a:spcPts val="100"/>
              </a:spcAft>
            </a:pPr>
            <a:r>
              <a:rPr lang="en-US" altLang="zh-CN" sz="2000" dirty="0">
                <a:solidFill>
                  <a:srgbClr val="0000FF"/>
                </a:solidFill>
              </a:rPr>
              <a:t>char</a:t>
            </a:r>
            <a:r>
              <a:rPr lang="en-US" altLang="zh-CN" sz="2000" dirty="0"/>
              <a:t> </a:t>
            </a:r>
            <a:r>
              <a:rPr lang="en-US" altLang="zh-CN" sz="2000" b="1" dirty="0">
                <a:solidFill>
                  <a:srgbClr val="FF0000"/>
                </a:solidFill>
              </a:rPr>
              <a:t>*</a:t>
            </a:r>
            <a:r>
              <a:rPr lang="en-US" altLang="zh-CN" sz="2000" dirty="0"/>
              <a:t>name;                 </a:t>
            </a:r>
            <a:r>
              <a:rPr lang="en-US" altLang="zh-CN" sz="2000" dirty="0">
                <a:solidFill>
                  <a:srgbClr val="00B050"/>
                </a:solidFill>
              </a:rPr>
              <a:t>// </a:t>
            </a:r>
            <a:r>
              <a:rPr lang="zh-CN" altLang="en-US" sz="2000" dirty="0" smtClean="0">
                <a:solidFill>
                  <a:srgbClr val="00B050"/>
                </a:solidFill>
              </a:rPr>
              <a:t>姓名</a:t>
            </a:r>
            <a:r>
              <a:rPr lang="en-US" altLang="zh-CN" sz="2000" dirty="0" smtClean="0">
                <a:solidFill>
                  <a:srgbClr val="00B050"/>
                </a:solidFill>
              </a:rPr>
              <a:t>, </a:t>
            </a:r>
            <a:r>
              <a:rPr lang="zh-CN" altLang="en-US" sz="2000" dirty="0" smtClean="0">
                <a:solidFill>
                  <a:srgbClr val="00B050"/>
                </a:solidFill>
              </a:rPr>
              <a:t>指针成员 </a:t>
            </a:r>
            <a:r>
              <a:rPr lang="en-US" altLang="zh-CN" sz="2000" dirty="0" smtClean="0">
                <a:solidFill>
                  <a:srgbClr val="00B050"/>
                </a:solidFill>
              </a:rPr>
              <a:t>(</a:t>
            </a:r>
            <a:r>
              <a:rPr lang="zh-CN" altLang="en-US" sz="2000" dirty="0" smtClean="0">
                <a:solidFill>
                  <a:srgbClr val="00B050"/>
                </a:solidFill>
              </a:rPr>
              <a:t>非数组</a:t>
            </a:r>
            <a:r>
              <a:rPr lang="en-US" altLang="zh-CN" sz="2000" dirty="0" smtClean="0">
                <a:solidFill>
                  <a:srgbClr val="00B050"/>
                </a:solidFill>
              </a:rPr>
              <a:t>)</a:t>
            </a:r>
            <a:endParaRPr lang="en-US" altLang="zh-CN" sz="2000" dirty="0">
              <a:solidFill>
                <a:srgbClr val="00B050"/>
              </a:solidFill>
            </a:endParaRPr>
          </a:p>
          <a:p>
            <a:pPr indent="363538">
              <a:lnSpc>
                <a:spcPct val="90000"/>
              </a:lnSpc>
              <a:spcBef>
                <a:spcPts val="0"/>
              </a:spcBef>
              <a:spcAft>
                <a:spcPts val="100"/>
              </a:spcAft>
            </a:pPr>
            <a:r>
              <a:rPr lang="en-US" altLang="zh-CN" sz="2000" dirty="0" err="1">
                <a:solidFill>
                  <a:srgbClr val="0000FF"/>
                </a:solidFill>
              </a:rPr>
              <a:t>int</a:t>
            </a:r>
            <a:r>
              <a:rPr lang="en-US" altLang="zh-CN" sz="2000" dirty="0">
                <a:solidFill>
                  <a:srgbClr val="0000FF"/>
                </a:solidFill>
              </a:rPr>
              <a:t> </a:t>
            </a:r>
            <a:r>
              <a:rPr lang="en-US" altLang="zh-CN" sz="2000" dirty="0"/>
              <a:t>age;                         </a:t>
            </a:r>
            <a:r>
              <a:rPr lang="en-US" altLang="zh-CN" sz="2000" dirty="0">
                <a:solidFill>
                  <a:srgbClr val="00B050"/>
                </a:solidFill>
              </a:rPr>
              <a:t>// </a:t>
            </a:r>
            <a:r>
              <a:rPr lang="zh-CN" altLang="en-US" sz="2000" dirty="0" smtClean="0">
                <a:solidFill>
                  <a:srgbClr val="00B050"/>
                </a:solidFill>
              </a:rPr>
              <a:t>年龄</a:t>
            </a:r>
            <a:endParaRPr lang="en-US" altLang="zh-CN" sz="2000" dirty="0">
              <a:solidFill>
                <a:srgbClr val="00B050"/>
              </a:solidFill>
            </a:endParaRPr>
          </a:p>
          <a:p>
            <a:pPr>
              <a:lnSpc>
                <a:spcPct val="90000"/>
              </a:lnSpc>
              <a:spcBef>
                <a:spcPts val="0"/>
              </a:spcBef>
              <a:spcAft>
                <a:spcPts val="100"/>
              </a:spcAft>
            </a:pPr>
            <a:r>
              <a:rPr lang="en-US" altLang="zh-CN" sz="2000" dirty="0"/>
              <a:t>}</a:t>
            </a:r>
            <a:r>
              <a:rPr lang="en-US" altLang="zh-CN" sz="2000" b="1" dirty="0">
                <a:solidFill>
                  <a:srgbClr val="0000FF"/>
                </a:solidFill>
              </a:rPr>
              <a:t>;</a:t>
            </a:r>
          </a:p>
          <a:p>
            <a:pPr>
              <a:lnSpc>
                <a:spcPct val="90000"/>
              </a:lnSpc>
              <a:spcBef>
                <a:spcPts val="0"/>
              </a:spcBef>
              <a:spcAft>
                <a:spcPts val="100"/>
              </a:spcAft>
            </a:pPr>
            <a:r>
              <a:rPr lang="en-US" altLang="zh-CN" sz="2000" dirty="0" err="1">
                <a:solidFill>
                  <a:srgbClr val="0000FF"/>
                </a:solidFill>
              </a:rPr>
              <a:t>int</a:t>
            </a:r>
            <a:r>
              <a:rPr lang="en-US" altLang="zh-CN" sz="2000" dirty="0"/>
              <a:t> main()</a:t>
            </a:r>
          </a:p>
          <a:p>
            <a:pPr>
              <a:lnSpc>
                <a:spcPct val="90000"/>
              </a:lnSpc>
              <a:spcBef>
                <a:spcPts val="0"/>
              </a:spcBef>
              <a:spcAft>
                <a:spcPts val="100"/>
              </a:spcAft>
            </a:pPr>
            <a:r>
              <a:rPr lang="en-US" altLang="zh-CN" sz="2000" dirty="0"/>
              <a:t>{</a:t>
            </a:r>
          </a:p>
          <a:p>
            <a:pPr indent="363538">
              <a:lnSpc>
                <a:spcPct val="90000"/>
              </a:lnSpc>
              <a:spcBef>
                <a:spcPts val="0"/>
              </a:spcBef>
              <a:spcAft>
                <a:spcPts val="100"/>
              </a:spcAft>
            </a:pPr>
            <a:r>
              <a:rPr lang="en-US" altLang="zh-CN" sz="2000" b="1" dirty="0">
                <a:solidFill>
                  <a:srgbClr val="0000FF"/>
                </a:solidFill>
              </a:rPr>
              <a:t>person</a:t>
            </a:r>
            <a:r>
              <a:rPr lang="en-US" altLang="zh-CN" sz="2000" dirty="0"/>
              <a:t> someone, </a:t>
            </a:r>
            <a:r>
              <a:rPr lang="en-US" altLang="zh-CN" sz="2000" b="1" dirty="0">
                <a:solidFill>
                  <a:srgbClr val="FF0000"/>
                </a:solidFill>
              </a:rPr>
              <a:t>*</a:t>
            </a:r>
            <a:r>
              <a:rPr lang="en-US" altLang="zh-CN" sz="2000" dirty="0"/>
              <a:t>p; </a:t>
            </a:r>
            <a:r>
              <a:rPr lang="en-US" altLang="zh-CN" sz="2000" dirty="0">
                <a:solidFill>
                  <a:srgbClr val="00B050"/>
                </a:solidFill>
              </a:rPr>
              <a:t>// </a:t>
            </a:r>
            <a:r>
              <a:rPr lang="zh-CN" altLang="en-US" sz="2000" dirty="0" smtClean="0">
                <a:solidFill>
                  <a:srgbClr val="00B050"/>
                </a:solidFill>
              </a:rPr>
              <a:t>定义一个结构变量和一个结构类型指针</a:t>
            </a:r>
            <a:endParaRPr lang="en-US" altLang="zh-CN" sz="2000" dirty="0">
              <a:solidFill>
                <a:srgbClr val="00B050"/>
              </a:solidFill>
            </a:endParaRPr>
          </a:p>
          <a:p>
            <a:pPr indent="363538">
              <a:lnSpc>
                <a:spcPct val="90000"/>
              </a:lnSpc>
              <a:spcBef>
                <a:spcPts val="0"/>
              </a:spcBef>
              <a:spcAft>
                <a:spcPts val="100"/>
              </a:spcAft>
            </a:pPr>
            <a:r>
              <a:rPr lang="en-US" altLang="zh-CN" sz="2000" dirty="0"/>
              <a:t>p = </a:t>
            </a:r>
            <a:r>
              <a:rPr lang="en-US" altLang="zh-CN" sz="2000" b="1" dirty="0">
                <a:solidFill>
                  <a:srgbClr val="FF0000"/>
                </a:solidFill>
              </a:rPr>
              <a:t>&amp;</a:t>
            </a:r>
            <a:r>
              <a:rPr lang="en-US" altLang="zh-CN" sz="2000" dirty="0"/>
              <a:t>someone;          </a:t>
            </a:r>
            <a:r>
              <a:rPr lang="en-US" altLang="zh-CN" sz="2000" dirty="0" smtClean="0"/>
              <a:t> </a:t>
            </a:r>
            <a:r>
              <a:rPr lang="en-US" altLang="zh-CN" sz="2000" dirty="0" smtClean="0">
                <a:solidFill>
                  <a:srgbClr val="00B050"/>
                </a:solidFill>
              </a:rPr>
              <a:t>// </a:t>
            </a:r>
            <a:r>
              <a:rPr lang="zh-CN" altLang="en-US" sz="2000" dirty="0" smtClean="0">
                <a:solidFill>
                  <a:srgbClr val="00B050"/>
                </a:solidFill>
              </a:rPr>
              <a:t>建立结构类型指针与结构变量之间的关联</a:t>
            </a:r>
            <a:endParaRPr lang="en-US" altLang="zh-CN" sz="2000" dirty="0">
              <a:solidFill>
                <a:srgbClr val="00B050"/>
              </a:solidFill>
            </a:endParaRPr>
          </a:p>
          <a:p>
            <a:pPr indent="363538">
              <a:lnSpc>
                <a:spcPct val="90000"/>
              </a:lnSpc>
              <a:spcBef>
                <a:spcPts val="0"/>
              </a:spcBef>
              <a:spcAft>
                <a:spcPts val="100"/>
              </a:spcAft>
            </a:pPr>
            <a:r>
              <a:rPr lang="en-US" altLang="zh-CN" sz="2000" dirty="0" smtClean="0"/>
              <a:t>p</a:t>
            </a:r>
            <a:r>
              <a:rPr lang="en-US" altLang="zh-CN" sz="2000" b="1" dirty="0" smtClean="0">
                <a:solidFill>
                  <a:srgbClr val="FF0000"/>
                </a:solidFill>
              </a:rPr>
              <a:t>-&gt;</a:t>
            </a:r>
            <a:r>
              <a:rPr lang="en-US" altLang="zh-CN" sz="2000" dirty="0" smtClean="0">
                <a:solidFill>
                  <a:srgbClr val="0000FF"/>
                </a:solidFill>
              </a:rPr>
              <a:t>name</a:t>
            </a:r>
            <a:r>
              <a:rPr lang="en-US" altLang="zh-CN" sz="2000" dirty="0" smtClean="0"/>
              <a:t> = </a:t>
            </a:r>
            <a:r>
              <a:rPr lang="en-US" altLang="zh-CN" sz="2000" dirty="0" smtClean="0">
                <a:solidFill>
                  <a:srgbClr val="FF0000"/>
                </a:solidFill>
              </a:rPr>
              <a:t>new</a:t>
            </a:r>
            <a:r>
              <a:rPr lang="en-US" altLang="zh-CN" sz="2000" dirty="0" smtClean="0"/>
              <a:t> </a:t>
            </a:r>
            <a:r>
              <a:rPr lang="en-US" altLang="zh-CN" sz="2000" dirty="0" smtClean="0">
                <a:solidFill>
                  <a:srgbClr val="0000FF"/>
                </a:solidFill>
              </a:rPr>
              <a:t>char</a:t>
            </a:r>
            <a:r>
              <a:rPr lang="en-US" altLang="zh-CN" sz="2000" dirty="0" smtClean="0"/>
              <a:t>[20];   </a:t>
            </a:r>
            <a:r>
              <a:rPr lang="en-US" altLang="zh-CN" sz="2000" dirty="0" smtClean="0">
                <a:solidFill>
                  <a:srgbClr val="00B050"/>
                </a:solidFill>
              </a:rPr>
              <a:t>// </a:t>
            </a:r>
            <a:r>
              <a:rPr lang="zh-CN" altLang="en-US" sz="2000" dirty="0" smtClean="0">
                <a:solidFill>
                  <a:srgbClr val="00B050"/>
                </a:solidFill>
              </a:rPr>
              <a:t>为指针成员开辟堆空间</a:t>
            </a:r>
            <a:endParaRPr lang="en-US" altLang="zh-CN" sz="2000" dirty="0" smtClean="0">
              <a:solidFill>
                <a:srgbClr val="00B050"/>
              </a:solidFill>
            </a:endParaRPr>
          </a:p>
          <a:p>
            <a:pPr indent="363538">
              <a:lnSpc>
                <a:spcPct val="90000"/>
              </a:lnSpc>
              <a:spcBef>
                <a:spcPts val="0"/>
              </a:spcBef>
              <a:spcAft>
                <a:spcPts val="100"/>
              </a:spcAft>
            </a:pPr>
            <a:r>
              <a:rPr lang="en-US" altLang="zh-CN" sz="2000" dirty="0" err="1" smtClean="0"/>
              <a:t>cout</a:t>
            </a:r>
            <a:r>
              <a:rPr lang="en-US" altLang="zh-CN" sz="2000" dirty="0" smtClean="0"/>
              <a:t>&lt;&lt;</a:t>
            </a:r>
            <a:r>
              <a:rPr lang="en-US" altLang="zh-CN" sz="2000" dirty="0" smtClean="0">
                <a:solidFill>
                  <a:schemeClr val="accent6">
                    <a:lumMod val="75000"/>
                  </a:schemeClr>
                </a:solidFill>
              </a:rPr>
              <a:t>“Please input person’s name and age: ”</a:t>
            </a:r>
            <a:r>
              <a:rPr lang="en-US" altLang="zh-CN" sz="2000" dirty="0" smtClean="0"/>
              <a:t>&lt;&lt;</a:t>
            </a:r>
            <a:r>
              <a:rPr lang="en-US" altLang="zh-CN" sz="2000" dirty="0" err="1" smtClean="0"/>
              <a:t>endl</a:t>
            </a:r>
            <a:r>
              <a:rPr lang="en-US" altLang="zh-CN" sz="2000" dirty="0" smtClean="0"/>
              <a:t>;</a:t>
            </a:r>
          </a:p>
          <a:p>
            <a:pPr indent="363538">
              <a:lnSpc>
                <a:spcPct val="90000"/>
              </a:lnSpc>
              <a:spcBef>
                <a:spcPts val="0"/>
              </a:spcBef>
              <a:spcAft>
                <a:spcPts val="100"/>
              </a:spcAft>
            </a:pPr>
            <a:r>
              <a:rPr lang="en-US" altLang="zh-CN" sz="2000" dirty="0" err="1" smtClean="0"/>
              <a:t>cin</a:t>
            </a:r>
            <a:r>
              <a:rPr lang="en-US" altLang="zh-CN" sz="2000" dirty="0" smtClean="0"/>
              <a:t>&gt;&gt;p</a:t>
            </a:r>
            <a:r>
              <a:rPr lang="en-US" altLang="zh-CN" sz="2000" b="1" dirty="0" smtClean="0">
                <a:solidFill>
                  <a:srgbClr val="FF0000"/>
                </a:solidFill>
              </a:rPr>
              <a:t>-&gt;</a:t>
            </a:r>
            <a:r>
              <a:rPr lang="en-US" altLang="zh-CN" sz="2000" dirty="0" smtClean="0">
                <a:solidFill>
                  <a:srgbClr val="0000FF"/>
                </a:solidFill>
              </a:rPr>
              <a:t>name</a:t>
            </a:r>
            <a:r>
              <a:rPr lang="en-US" altLang="zh-CN" sz="2000" dirty="0" smtClean="0"/>
              <a:t>&gt;&gt;p</a:t>
            </a:r>
            <a:r>
              <a:rPr lang="en-US" altLang="zh-CN" sz="2000" b="1" dirty="0" smtClean="0">
                <a:solidFill>
                  <a:srgbClr val="FF0000"/>
                </a:solidFill>
              </a:rPr>
              <a:t>-&gt;</a:t>
            </a:r>
            <a:r>
              <a:rPr lang="en-US" altLang="zh-CN" sz="2000" dirty="0" smtClean="0">
                <a:solidFill>
                  <a:srgbClr val="0000FF"/>
                </a:solidFill>
              </a:rPr>
              <a:t>age</a:t>
            </a:r>
            <a:r>
              <a:rPr lang="en-US" altLang="zh-CN" sz="2000" dirty="0" smtClean="0"/>
              <a:t>;</a:t>
            </a:r>
            <a:r>
              <a:rPr lang="en-US" altLang="zh-CN" sz="2000" dirty="0">
                <a:solidFill>
                  <a:srgbClr val="00B050"/>
                </a:solidFill>
              </a:rPr>
              <a:t> // </a:t>
            </a:r>
            <a:r>
              <a:rPr lang="zh-CN" altLang="en-US" sz="2000" dirty="0" smtClean="0">
                <a:solidFill>
                  <a:srgbClr val="00B050"/>
                </a:solidFill>
              </a:rPr>
              <a:t>通过结构类型指针访问结构成员</a:t>
            </a:r>
            <a:endParaRPr lang="en-US" altLang="zh-CN" sz="2000" dirty="0" smtClean="0"/>
          </a:p>
          <a:p>
            <a:pPr indent="363538">
              <a:lnSpc>
                <a:spcPct val="90000"/>
              </a:lnSpc>
              <a:spcBef>
                <a:spcPts val="0"/>
              </a:spcBef>
              <a:spcAft>
                <a:spcPts val="100"/>
              </a:spcAft>
            </a:pPr>
            <a:r>
              <a:rPr lang="en-US" altLang="zh-CN" sz="2000" dirty="0" err="1" smtClean="0"/>
              <a:t>cout</a:t>
            </a:r>
            <a:r>
              <a:rPr lang="en-US" altLang="zh-CN" sz="2000" dirty="0"/>
              <a:t>&lt;&lt;</a:t>
            </a:r>
            <a:r>
              <a:rPr lang="en-US" altLang="zh-CN" sz="2000" dirty="0">
                <a:solidFill>
                  <a:schemeClr val="accent6">
                    <a:lumMod val="75000"/>
                  </a:schemeClr>
                </a:solidFill>
              </a:rPr>
              <a:t>“Name: </a:t>
            </a:r>
            <a:r>
              <a:rPr lang="en-US" altLang="zh-CN" sz="2000" dirty="0" smtClean="0">
                <a:solidFill>
                  <a:schemeClr val="accent6">
                    <a:lumMod val="75000"/>
                  </a:schemeClr>
                </a:solidFill>
              </a:rPr>
              <a:t>”</a:t>
            </a:r>
            <a:r>
              <a:rPr lang="en-US" altLang="zh-CN" sz="2000" dirty="0" smtClean="0"/>
              <a:t>&lt;&lt;someone</a:t>
            </a:r>
            <a:r>
              <a:rPr lang="en-US" altLang="zh-CN" sz="2000" b="1" dirty="0" smtClean="0">
                <a:solidFill>
                  <a:srgbClr val="FF0000"/>
                </a:solidFill>
              </a:rPr>
              <a:t>.</a:t>
            </a:r>
            <a:r>
              <a:rPr lang="en-US" altLang="zh-CN" sz="2000" dirty="0" smtClean="0">
                <a:solidFill>
                  <a:srgbClr val="0000FF"/>
                </a:solidFill>
              </a:rPr>
              <a:t>name</a:t>
            </a:r>
            <a:r>
              <a:rPr lang="en-US" altLang="zh-CN" sz="2000" dirty="0"/>
              <a:t>&lt;&lt;</a:t>
            </a:r>
            <a:r>
              <a:rPr lang="en-US" altLang="zh-CN" sz="2000" dirty="0" err="1"/>
              <a:t>endl</a:t>
            </a:r>
            <a:r>
              <a:rPr lang="en-US" altLang="zh-CN" sz="2000" dirty="0"/>
              <a:t>;   </a:t>
            </a:r>
            <a:r>
              <a:rPr lang="en-US" altLang="zh-CN" sz="2000" dirty="0">
                <a:solidFill>
                  <a:srgbClr val="00B050"/>
                </a:solidFill>
              </a:rPr>
              <a:t>// </a:t>
            </a:r>
            <a:r>
              <a:rPr lang="zh-CN" altLang="en-US" sz="2000" dirty="0" smtClean="0">
                <a:solidFill>
                  <a:srgbClr val="00B050"/>
                </a:solidFill>
              </a:rPr>
              <a:t>直接访问</a:t>
            </a:r>
            <a:endParaRPr lang="en-US" altLang="zh-CN" sz="2000" dirty="0">
              <a:solidFill>
                <a:srgbClr val="00B050"/>
              </a:solidFill>
            </a:endParaRPr>
          </a:p>
          <a:p>
            <a:pPr indent="363538">
              <a:lnSpc>
                <a:spcPct val="90000"/>
              </a:lnSpc>
              <a:spcBef>
                <a:spcPts val="0"/>
              </a:spcBef>
              <a:spcAft>
                <a:spcPts val="100"/>
              </a:spcAft>
            </a:pPr>
            <a:r>
              <a:rPr lang="en-US" altLang="zh-CN" sz="2000" dirty="0" err="1"/>
              <a:t>cout</a:t>
            </a:r>
            <a:r>
              <a:rPr lang="en-US" altLang="zh-CN" sz="2000" dirty="0"/>
              <a:t>&lt;&lt;</a:t>
            </a:r>
            <a:r>
              <a:rPr lang="en-US" altLang="zh-CN" sz="2000" dirty="0">
                <a:solidFill>
                  <a:schemeClr val="accent6">
                    <a:lumMod val="75000"/>
                  </a:schemeClr>
                </a:solidFill>
              </a:rPr>
              <a:t>“Age: </a:t>
            </a:r>
            <a:r>
              <a:rPr lang="en-US" altLang="zh-CN" sz="2000" dirty="0" smtClean="0">
                <a:solidFill>
                  <a:schemeClr val="accent6">
                    <a:lumMod val="75000"/>
                  </a:schemeClr>
                </a:solidFill>
              </a:rPr>
              <a:t>”</a:t>
            </a:r>
            <a:r>
              <a:rPr lang="en-US" altLang="zh-CN" sz="2000" dirty="0" smtClean="0"/>
              <a:t>&lt;&lt;</a:t>
            </a:r>
            <a:r>
              <a:rPr lang="en-US" altLang="zh-CN" sz="2000" dirty="0" err="1" smtClean="0"/>
              <a:t>someone</a:t>
            </a:r>
            <a:r>
              <a:rPr lang="en-US" altLang="zh-CN" sz="2000" b="1" dirty="0" err="1" smtClean="0">
                <a:solidFill>
                  <a:srgbClr val="FF0000"/>
                </a:solidFill>
              </a:rPr>
              <a:t>.</a:t>
            </a:r>
            <a:r>
              <a:rPr lang="en-US" altLang="zh-CN" sz="2000" dirty="0" err="1" smtClean="0">
                <a:solidFill>
                  <a:srgbClr val="0000FF"/>
                </a:solidFill>
              </a:rPr>
              <a:t>age</a:t>
            </a:r>
            <a:r>
              <a:rPr lang="en-US" altLang="zh-CN" sz="2000" dirty="0"/>
              <a:t>&lt;&lt;</a:t>
            </a:r>
            <a:r>
              <a:rPr lang="en-US" altLang="zh-CN" sz="2000" dirty="0" err="1"/>
              <a:t>endl</a:t>
            </a:r>
            <a:r>
              <a:rPr lang="en-US" altLang="zh-CN" sz="2000" dirty="0"/>
              <a:t>;         </a:t>
            </a:r>
            <a:r>
              <a:rPr lang="en-US" altLang="zh-CN" sz="2000" dirty="0">
                <a:solidFill>
                  <a:srgbClr val="00B050"/>
                </a:solidFill>
              </a:rPr>
              <a:t>// </a:t>
            </a:r>
            <a:r>
              <a:rPr lang="zh-CN" altLang="en-US" sz="2000" dirty="0" smtClean="0">
                <a:solidFill>
                  <a:srgbClr val="00B050"/>
                </a:solidFill>
              </a:rPr>
              <a:t>直接访问</a:t>
            </a:r>
            <a:endParaRPr lang="en-US" altLang="zh-CN" sz="2000" dirty="0" smtClean="0">
              <a:solidFill>
                <a:srgbClr val="00B050"/>
              </a:solidFill>
            </a:endParaRPr>
          </a:p>
          <a:p>
            <a:pPr indent="363538">
              <a:lnSpc>
                <a:spcPct val="90000"/>
              </a:lnSpc>
              <a:spcBef>
                <a:spcPts val="0"/>
              </a:spcBef>
              <a:spcAft>
                <a:spcPts val="100"/>
              </a:spcAft>
            </a:pPr>
            <a:r>
              <a:rPr lang="en-US" altLang="zh-CN" sz="2000" dirty="0" smtClean="0">
                <a:solidFill>
                  <a:srgbClr val="FF0000"/>
                </a:solidFill>
              </a:rPr>
              <a:t>delete</a:t>
            </a:r>
            <a:r>
              <a:rPr lang="en-US" altLang="zh-CN" sz="2000" dirty="0" smtClean="0">
                <a:solidFill>
                  <a:srgbClr val="00B050"/>
                </a:solidFill>
              </a:rPr>
              <a:t> </a:t>
            </a:r>
            <a:r>
              <a:rPr lang="en-US" altLang="zh-CN" sz="2000" b="1" dirty="0" smtClean="0">
                <a:solidFill>
                  <a:srgbClr val="0000FF"/>
                </a:solidFill>
              </a:rPr>
              <a:t>[ ] </a:t>
            </a:r>
            <a:r>
              <a:rPr lang="en-US" altLang="zh-CN" sz="2000" dirty="0" smtClean="0"/>
              <a:t>p</a:t>
            </a:r>
            <a:r>
              <a:rPr lang="en-US" altLang="zh-CN" sz="2000" b="1" dirty="0" smtClean="0">
                <a:solidFill>
                  <a:srgbClr val="FF0000"/>
                </a:solidFill>
              </a:rPr>
              <a:t>-&gt;</a:t>
            </a:r>
            <a:r>
              <a:rPr lang="en-US" altLang="zh-CN" sz="2000" dirty="0" smtClean="0">
                <a:solidFill>
                  <a:srgbClr val="0000FF"/>
                </a:solidFill>
              </a:rPr>
              <a:t>name</a:t>
            </a:r>
            <a:r>
              <a:rPr lang="en-US" altLang="zh-CN" sz="2000" dirty="0" smtClean="0"/>
              <a:t>;         </a:t>
            </a:r>
            <a:r>
              <a:rPr lang="en-US" altLang="zh-CN" sz="2000" dirty="0" smtClean="0">
                <a:solidFill>
                  <a:srgbClr val="00B050"/>
                </a:solidFill>
              </a:rPr>
              <a:t>// </a:t>
            </a:r>
            <a:r>
              <a:rPr lang="zh-CN" altLang="en-US" sz="2000" dirty="0" smtClean="0">
                <a:solidFill>
                  <a:srgbClr val="00B050"/>
                </a:solidFill>
              </a:rPr>
              <a:t>释放指针成员的堆空间</a:t>
            </a:r>
            <a:endParaRPr lang="en-US" altLang="zh-CN" sz="2000" dirty="0">
              <a:solidFill>
                <a:srgbClr val="00B050"/>
              </a:solidFill>
            </a:endParaRPr>
          </a:p>
          <a:p>
            <a:pPr indent="363538">
              <a:lnSpc>
                <a:spcPct val="90000"/>
              </a:lnSpc>
              <a:spcBef>
                <a:spcPts val="0"/>
              </a:spcBef>
              <a:spcAft>
                <a:spcPts val="100"/>
              </a:spcAft>
            </a:pPr>
            <a:r>
              <a:rPr lang="en-US" altLang="zh-CN" sz="2000" dirty="0">
                <a:solidFill>
                  <a:srgbClr val="0000FF"/>
                </a:solidFill>
              </a:rPr>
              <a:t>return</a:t>
            </a:r>
            <a:r>
              <a:rPr lang="en-US" altLang="zh-CN" sz="2000" dirty="0"/>
              <a:t> 0;</a:t>
            </a:r>
          </a:p>
          <a:p>
            <a:pPr>
              <a:lnSpc>
                <a:spcPct val="90000"/>
              </a:lnSpc>
              <a:spcBef>
                <a:spcPts val="0"/>
              </a:spcBef>
              <a:spcAft>
                <a:spcPts val="100"/>
              </a:spcAft>
            </a:pPr>
            <a:r>
              <a:rPr lang="en-US" altLang="zh-CN" sz="2000" dirty="0" smtClean="0"/>
              <a:t>}</a:t>
            </a:r>
            <a:endParaRPr lang="zh-CN" altLang="en-US" sz="2000" dirty="0"/>
          </a:p>
        </p:txBody>
      </p:sp>
      <p:sp>
        <p:nvSpPr>
          <p:cNvPr id="3" name="标题 2"/>
          <p:cNvSpPr>
            <a:spLocks noGrp="1"/>
          </p:cNvSpPr>
          <p:nvPr>
            <p:ph type="title"/>
          </p:nvPr>
        </p:nvSpPr>
        <p:spPr/>
        <p:txBody>
          <a:bodyPr/>
          <a:lstStyle/>
          <a:p>
            <a:r>
              <a:rPr lang="en-US" altLang="zh-CN" dirty="0"/>
              <a:t>2. </a:t>
            </a:r>
            <a:r>
              <a:rPr lang="zh-CN" altLang="en-US" dirty="0"/>
              <a:t>结构与指针</a:t>
            </a:r>
          </a:p>
        </p:txBody>
      </p:sp>
    </p:spTree>
    <p:extLst>
      <p:ext uri="{BB962C8B-B14F-4D97-AF65-F5344CB8AC3E}">
        <p14:creationId xmlns:p14="http://schemas.microsoft.com/office/powerpoint/2010/main" val="25717146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1038743"/>
            <a:ext cx="8496944" cy="5630617"/>
          </a:xfrm>
        </p:spPr>
        <p:txBody>
          <a:bodyPr>
            <a:normAutofit/>
          </a:bodyPr>
          <a:lstStyle/>
          <a:p>
            <a:r>
              <a:rPr lang="zh-CN" altLang="en-US" sz="2800" b="1" dirty="0" smtClean="0"/>
              <a:t>结构数组</a:t>
            </a:r>
            <a:endParaRPr lang="en-US" altLang="zh-CN" sz="2800" b="1" dirty="0" smtClean="0"/>
          </a:p>
          <a:p>
            <a:pPr>
              <a:lnSpc>
                <a:spcPct val="110000"/>
              </a:lnSpc>
            </a:pPr>
            <a:r>
              <a:rPr lang="zh-CN" altLang="en-US" b="1" dirty="0" smtClean="0">
                <a:solidFill>
                  <a:srgbClr val="FF0000"/>
                </a:solidFill>
              </a:rPr>
              <a:t>结构</a:t>
            </a:r>
            <a:r>
              <a:rPr lang="zh-CN" altLang="en-US" dirty="0" smtClean="0"/>
              <a:t> 是一种 </a:t>
            </a:r>
            <a:r>
              <a:rPr lang="zh-CN" altLang="en-US" b="1" dirty="0" smtClean="0">
                <a:solidFill>
                  <a:srgbClr val="0000FF"/>
                </a:solidFill>
              </a:rPr>
              <a:t>数据类型</a:t>
            </a:r>
            <a:r>
              <a:rPr lang="en-US" altLang="zh-CN" dirty="0" smtClean="0"/>
              <a:t>, </a:t>
            </a:r>
            <a:r>
              <a:rPr lang="zh-CN" altLang="en-US" dirty="0" smtClean="0"/>
              <a:t>因此</a:t>
            </a:r>
            <a:r>
              <a:rPr lang="en-US" altLang="zh-CN" dirty="0" smtClean="0"/>
              <a:t>, </a:t>
            </a:r>
            <a:r>
              <a:rPr lang="zh-CN" altLang="en-US" dirty="0" smtClean="0"/>
              <a:t>我们可以像基本内置类型一样来定义 </a:t>
            </a:r>
            <a:r>
              <a:rPr lang="zh-CN" altLang="en-US" b="1" dirty="0" smtClean="0">
                <a:solidFill>
                  <a:srgbClr val="0000FF"/>
                </a:solidFill>
              </a:rPr>
              <a:t>结构数组</a:t>
            </a:r>
            <a:r>
              <a:rPr lang="zh-CN" altLang="en-US" dirty="0" smtClean="0"/>
              <a:t>。要定义结构数组</a:t>
            </a:r>
            <a:r>
              <a:rPr lang="en-US" altLang="zh-CN" dirty="0" smtClean="0"/>
              <a:t>, </a:t>
            </a:r>
            <a:r>
              <a:rPr lang="zh-CN" altLang="en-US" dirty="0" smtClean="0"/>
              <a:t>必须先定义一个结构类型</a:t>
            </a:r>
            <a:r>
              <a:rPr lang="en-US" altLang="zh-CN" dirty="0" smtClean="0"/>
              <a:t>, </a:t>
            </a:r>
            <a:r>
              <a:rPr lang="zh-CN" altLang="en-US" dirty="0" smtClean="0"/>
              <a:t>然后再定义该结构类型的数组。</a:t>
            </a:r>
            <a:endParaRPr lang="en-US" altLang="zh-CN" dirty="0" smtClean="0"/>
          </a:p>
          <a:p>
            <a:r>
              <a:rPr lang="zh-CN" altLang="en-US" dirty="0" smtClean="0"/>
              <a:t>例如</a:t>
            </a:r>
            <a:r>
              <a:rPr lang="en-US" altLang="zh-CN" dirty="0" smtClean="0"/>
              <a:t>:</a:t>
            </a:r>
          </a:p>
          <a:p>
            <a:pPr>
              <a:lnSpc>
                <a:spcPct val="100000"/>
              </a:lnSpc>
              <a:spcBef>
                <a:spcPts val="0"/>
              </a:spcBef>
            </a:pPr>
            <a:r>
              <a:rPr lang="en-US" altLang="zh-CN" b="1" dirty="0" err="1" smtClean="0">
                <a:solidFill>
                  <a:srgbClr val="FF0000"/>
                </a:solidFill>
              </a:rPr>
              <a:t>struct</a:t>
            </a:r>
            <a:r>
              <a:rPr lang="en-US" altLang="zh-CN" b="1" dirty="0" smtClean="0">
                <a:solidFill>
                  <a:srgbClr val="FF0000"/>
                </a:solidFill>
              </a:rPr>
              <a:t> </a:t>
            </a:r>
            <a:r>
              <a:rPr lang="en-US" altLang="zh-CN" b="1" dirty="0" smtClean="0">
                <a:solidFill>
                  <a:srgbClr val="0000FF"/>
                </a:solidFill>
              </a:rPr>
              <a:t>person </a:t>
            </a:r>
            <a:r>
              <a:rPr lang="en-US" altLang="zh-CN" dirty="0" smtClean="0">
                <a:solidFill>
                  <a:srgbClr val="00B050"/>
                </a:solidFill>
              </a:rPr>
              <a:t>// </a:t>
            </a:r>
            <a:r>
              <a:rPr lang="zh-CN" altLang="en-US" dirty="0" smtClean="0">
                <a:solidFill>
                  <a:srgbClr val="00B050"/>
                </a:solidFill>
              </a:rPr>
              <a:t>结构类型定义</a:t>
            </a:r>
            <a:endParaRPr lang="en-US" altLang="zh-CN" dirty="0" smtClean="0">
              <a:solidFill>
                <a:srgbClr val="00B050"/>
              </a:solidFill>
            </a:endParaRPr>
          </a:p>
          <a:p>
            <a:pPr>
              <a:lnSpc>
                <a:spcPct val="100000"/>
              </a:lnSpc>
              <a:spcBef>
                <a:spcPts val="0"/>
              </a:spcBef>
            </a:pPr>
            <a:r>
              <a:rPr lang="en-US" altLang="zh-CN" dirty="0" smtClean="0"/>
              <a:t>{</a:t>
            </a:r>
          </a:p>
          <a:p>
            <a:pPr indent="363538">
              <a:lnSpc>
                <a:spcPct val="100000"/>
              </a:lnSpc>
              <a:spcBef>
                <a:spcPts val="0"/>
              </a:spcBef>
            </a:pPr>
            <a:r>
              <a:rPr lang="en-US" altLang="zh-CN" dirty="0" smtClean="0">
                <a:solidFill>
                  <a:srgbClr val="0000FF"/>
                </a:solidFill>
              </a:rPr>
              <a:t>char</a:t>
            </a:r>
            <a:r>
              <a:rPr lang="en-US" altLang="zh-CN" dirty="0" smtClean="0"/>
              <a:t> </a:t>
            </a:r>
            <a:r>
              <a:rPr lang="en-US" altLang="zh-CN" b="1" dirty="0" smtClean="0">
                <a:solidFill>
                  <a:srgbClr val="FF0000"/>
                </a:solidFill>
              </a:rPr>
              <a:t>*</a:t>
            </a:r>
            <a:r>
              <a:rPr lang="en-US" altLang="zh-CN" dirty="0" smtClean="0"/>
              <a:t>name;</a:t>
            </a:r>
          </a:p>
          <a:p>
            <a:pPr indent="363538">
              <a:lnSpc>
                <a:spcPct val="100000"/>
              </a:lnSpc>
              <a:spcBef>
                <a:spcPts val="0"/>
              </a:spcBef>
            </a:pPr>
            <a:r>
              <a:rPr lang="en-US" altLang="zh-CN" dirty="0" err="1" smtClean="0">
                <a:solidFill>
                  <a:srgbClr val="0000FF"/>
                </a:solidFill>
              </a:rPr>
              <a:t>int</a:t>
            </a:r>
            <a:r>
              <a:rPr lang="en-US" altLang="zh-CN" dirty="0" smtClean="0"/>
              <a:t> age;</a:t>
            </a:r>
          </a:p>
          <a:p>
            <a:pPr>
              <a:lnSpc>
                <a:spcPct val="100000"/>
              </a:lnSpc>
              <a:spcBef>
                <a:spcPts val="0"/>
              </a:spcBef>
            </a:pPr>
            <a:r>
              <a:rPr lang="en-US" altLang="zh-CN" dirty="0" smtClean="0"/>
              <a:t>}</a:t>
            </a:r>
            <a:r>
              <a:rPr lang="en-US" altLang="zh-CN" b="1" dirty="0" smtClean="0">
                <a:solidFill>
                  <a:srgbClr val="0000FF"/>
                </a:solidFill>
              </a:rPr>
              <a:t>;</a:t>
            </a:r>
          </a:p>
          <a:p>
            <a:r>
              <a:rPr lang="en-US" altLang="zh-CN" b="1" dirty="0" smtClean="0">
                <a:solidFill>
                  <a:srgbClr val="0000FF"/>
                </a:solidFill>
              </a:rPr>
              <a:t>person</a:t>
            </a:r>
            <a:r>
              <a:rPr lang="en-US" altLang="zh-CN" dirty="0" smtClean="0"/>
              <a:t> p[10];  </a:t>
            </a:r>
            <a:r>
              <a:rPr lang="en-US" altLang="zh-CN" dirty="0" smtClean="0">
                <a:solidFill>
                  <a:srgbClr val="00B050"/>
                </a:solidFill>
              </a:rPr>
              <a:t>// </a:t>
            </a:r>
            <a:r>
              <a:rPr lang="zh-CN" altLang="en-US" dirty="0" smtClean="0">
                <a:solidFill>
                  <a:srgbClr val="00B050"/>
                </a:solidFill>
              </a:rPr>
              <a:t>定义了一个维度为</a:t>
            </a:r>
            <a:r>
              <a:rPr lang="en-US" altLang="zh-CN" dirty="0" smtClean="0">
                <a:solidFill>
                  <a:srgbClr val="00B050"/>
                </a:solidFill>
              </a:rPr>
              <a:t>10</a:t>
            </a:r>
            <a:r>
              <a:rPr lang="zh-CN" altLang="en-US" dirty="0" smtClean="0">
                <a:solidFill>
                  <a:srgbClr val="00B050"/>
                </a:solidFill>
              </a:rPr>
              <a:t>的结构数组</a:t>
            </a:r>
            <a:endParaRPr lang="en-US" altLang="zh-CN" dirty="0" smtClean="0">
              <a:solidFill>
                <a:srgbClr val="00B050"/>
              </a:solidFill>
            </a:endParaRPr>
          </a:p>
          <a:p>
            <a:pPr>
              <a:lnSpc>
                <a:spcPct val="110000"/>
              </a:lnSpc>
            </a:pPr>
            <a:r>
              <a:rPr lang="zh-CN" altLang="en-US" b="1" dirty="0" smtClean="0"/>
              <a:t>说明</a:t>
            </a:r>
            <a:r>
              <a:rPr lang="en-US" altLang="zh-CN" b="1" dirty="0" smtClean="0"/>
              <a:t>: </a:t>
            </a:r>
            <a:r>
              <a:rPr lang="zh-CN" altLang="en-US" dirty="0" smtClean="0"/>
              <a:t>结构数组中的每一个元素 </a:t>
            </a:r>
            <a:r>
              <a:rPr lang="en-US" altLang="zh-CN" dirty="0" smtClean="0"/>
              <a:t>p[</a:t>
            </a:r>
            <a:r>
              <a:rPr lang="en-US" altLang="zh-CN" dirty="0" err="1" smtClean="0"/>
              <a:t>i</a:t>
            </a:r>
            <a:r>
              <a:rPr lang="en-US" altLang="zh-CN" dirty="0" smtClean="0"/>
              <a:t>] (</a:t>
            </a:r>
            <a:r>
              <a:rPr lang="en-US" altLang="zh-CN" dirty="0" err="1" smtClean="0"/>
              <a:t>i</a:t>
            </a:r>
            <a:r>
              <a:rPr lang="en-US" altLang="zh-CN" dirty="0" smtClean="0"/>
              <a:t> </a:t>
            </a:r>
            <a:r>
              <a:rPr lang="zh-CN" altLang="en-US" dirty="0" smtClean="0"/>
              <a:t>从 </a:t>
            </a:r>
            <a:r>
              <a:rPr lang="en-US" altLang="zh-CN" dirty="0" smtClean="0"/>
              <a:t>0 </a:t>
            </a:r>
            <a:r>
              <a:rPr lang="zh-CN" altLang="en-US" dirty="0" smtClean="0"/>
              <a:t>到</a:t>
            </a:r>
            <a:r>
              <a:rPr lang="en-US" altLang="zh-CN" dirty="0" smtClean="0"/>
              <a:t> 9) </a:t>
            </a:r>
            <a:r>
              <a:rPr lang="zh-CN" altLang="en-US" dirty="0" smtClean="0"/>
              <a:t>都相当于一个 </a:t>
            </a:r>
            <a:r>
              <a:rPr lang="en-US" altLang="zh-CN" b="1" dirty="0" smtClean="0">
                <a:solidFill>
                  <a:srgbClr val="0000FF"/>
                </a:solidFill>
              </a:rPr>
              <a:t>person</a:t>
            </a:r>
            <a:r>
              <a:rPr lang="en-US" altLang="zh-CN" dirty="0" smtClean="0"/>
              <a:t> </a:t>
            </a:r>
            <a:r>
              <a:rPr lang="zh-CN" altLang="en-US" dirty="0" smtClean="0"/>
              <a:t>类型的 </a:t>
            </a:r>
            <a:r>
              <a:rPr lang="zh-CN" altLang="en-US" dirty="0" smtClean="0">
                <a:solidFill>
                  <a:srgbClr val="FF0000"/>
                </a:solidFill>
              </a:rPr>
              <a:t>结构变量</a:t>
            </a:r>
            <a:r>
              <a:rPr lang="zh-CN" altLang="en-US" dirty="0" smtClean="0"/>
              <a:t>。</a:t>
            </a:r>
            <a:endParaRPr lang="zh-CN" altLang="en-US" dirty="0"/>
          </a:p>
        </p:txBody>
      </p:sp>
      <p:sp>
        <p:nvSpPr>
          <p:cNvPr id="3" name="标题 2"/>
          <p:cNvSpPr>
            <a:spLocks noGrp="1"/>
          </p:cNvSpPr>
          <p:nvPr>
            <p:ph type="title"/>
          </p:nvPr>
        </p:nvSpPr>
        <p:spPr/>
        <p:txBody>
          <a:bodyPr/>
          <a:lstStyle/>
          <a:p>
            <a:r>
              <a:rPr lang="en-US" altLang="zh-CN" dirty="0"/>
              <a:t>3. </a:t>
            </a:r>
            <a:r>
              <a:rPr lang="zh-CN" altLang="en-US" dirty="0" smtClean="0"/>
              <a:t>结构与数组</a:t>
            </a:r>
            <a:endParaRPr lang="zh-CN" altLang="en-US" dirty="0"/>
          </a:p>
        </p:txBody>
      </p:sp>
      <p:sp>
        <p:nvSpPr>
          <p:cNvPr id="4" name="文本框 3"/>
          <p:cNvSpPr txBox="1"/>
          <p:nvPr/>
        </p:nvSpPr>
        <p:spPr>
          <a:xfrm>
            <a:off x="4139952" y="3825670"/>
            <a:ext cx="4122962" cy="142192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nSpc>
                <a:spcPct val="120000"/>
              </a:lnSpc>
            </a:pPr>
            <a:r>
              <a:rPr lang="zh-CN" altLang="en-US" sz="2400" dirty="0" smtClean="0">
                <a:latin typeface="Arial" panose="020B0604020202020204" pitchFamily="34" charset="0"/>
                <a:ea typeface="微软雅黑" panose="020B0503020204020204" pitchFamily="34" charset="-122"/>
                <a:cs typeface="Arial" panose="020B0604020202020204" pitchFamily="34" charset="0"/>
              </a:rPr>
              <a:t>访问数组元素的成员</a:t>
            </a:r>
            <a:r>
              <a:rPr lang="en-US" altLang="zh-CN" sz="2400" dirty="0" smtClean="0">
                <a:latin typeface="Arial" panose="020B0604020202020204" pitchFamily="34" charset="0"/>
                <a:ea typeface="微软雅黑" panose="020B0503020204020204" pitchFamily="34" charset="-122"/>
                <a:cs typeface="Arial" panose="020B0604020202020204" pitchFamily="34" charset="0"/>
              </a:rPr>
              <a:t>:</a:t>
            </a:r>
          </a:p>
          <a:p>
            <a:pPr indent="358775">
              <a:lnSpc>
                <a:spcPct val="120000"/>
              </a:lnSpc>
            </a:pPr>
            <a:r>
              <a:rPr lang="en-US" altLang="zh-CN" sz="2400" dirty="0" smtClean="0">
                <a:latin typeface="Arial" panose="020B0604020202020204" pitchFamily="34" charset="0"/>
                <a:ea typeface="微软雅黑" panose="020B0503020204020204" pitchFamily="34" charset="-122"/>
                <a:cs typeface="Arial" panose="020B0604020202020204" pitchFamily="34" charset="0"/>
              </a:rPr>
              <a:t>p[</a:t>
            </a:r>
            <a:r>
              <a:rPr lang="en-US" altLang="zh-CN" sz="2400" dirty="0" err="1" smtClean="0">
                <a:latin typeface="Arial" panose="020B0604020202020204" pitchFamily="34" charset="0"/>
                <a:ea typeface="微软雅黑" panose="020B0503020204020204" pitchFamily="34" charset="-122"/>
                <a:cs typeface="Arial" panose="020B0604020202020204" pitchFamily="34" charset="0"/>
              </a:rPr>
              <a:t>i</a:t>
            </a:r>
            <a:r>
              <a:rPr lang="en-US" altLang="zh-CN" sz="2400" dirty="0" smtClean="0">
                <a:latin typeface="Arial" panose="020B0604020202020204" pitchFamily="34" charset="0"/>
                <a:ea typeface="微软雅黑" panose="020B0503020204020204" pitchFamily="34" charset="-122"/>
                <a:cs typeface="Arial" panose="020B0604020202020204" pitchFamily="34" charset="0"/>
              </a:rPr>
              <a:t>]</a:t>
            </a:r>
            <a:r>
              <a:rPr lang="en-US" altLang="zh-CN" sz="2400" b="1" dirty="0" smtClean="0">
                <a:solidFill>
                  <a:srgbClr val="FF0000"/>
                </a:solidFill>
                <a:latin typeface="Arial" panose="020B0604020202020204" pitchFamily="34" charset="0"/>
                <a:ea typeface="微软雅黑" panose="020B0503020204020204" pitchFamily="34" charset="-122"/>
                <a:cs typeface="Arial" panose="020B0604020202020204" pitchFamily="34" charset="0"/>
              </a:rPr>
              <a:t>.</a:t>
            </a:r>
            <a:r>
              <a:rPr lang="en-US" altLang="zh-CN" sz="2400" dirty="0" smtClean="0">
                <a:solidFill>
                  <a:srgbClr val="0000FF"/>
                </a:solidFill>
                <a:latin typeface="Arial" panose="020B0604020202020204" pitchFamily="34" charset="0"/>
                <a:ea typeface="微软雅黑" panose="020B0503020204020204" pitchFamily="34" charset="-122"/>
                <a:cs typeface="Arial" panose="020B0604020202020204" pitchFamily="34" charset="0"/>
              </a:rPr>
              <a:t>name   </a:t>
            </a:r>
            <a:r>
              <a:rPr lang="en-US" altLang="zh-CN" sz="2400" dirty="0" smtClean="0">
                <a:solidFill>
                  <a:srgbClr val="00B050"/>
                </a:solidFill>
                <a:latin typeface="Arial" panose="020B0604020202020204" pitchFamily="34" charset="0"/>
                <a:ea typeface="微软雅黑" panose="020B0503020204020204" pitchFamily="34" charset="-122"/>
                <a:cs typeface="Arial" panose="020B0604020202020204" pitchFamily="34" charset="0"/>
              </a:rPr>
              <a:t>// </a:t>
            </a:r>
            <a:r>
              <a:rPr lang="zh-CN" altLang="en-US" sz="2400" dirty="0" smtClean="0">
                <a:solidFill>
                  <a:srgbClr val="00B050"/>
                </a:solidFill>
                <a:latin typeface="Arial" panose="020B0604020202020204" pitchFamily="34" charset="0"/>
                <a:ea typeface="微软雅黑" panose="020B0503020204020204" pitchFamily="34" charset="-122"/>
                <a:cs typeface="Arial" panose="020B0604020202020204" pitchFamily="34" charset="0"/>
              </a:rPr>
              <a:t>点运算符</a:t>
            </a:r>
            <a:endParaRPr lang="en-US" altLang="zh-CN" sz="2400" dirty="0" smtClean="0">
              <a:solidFill>
                <a:srgbClr val="00B050"/>
              </a:solidFill>
              <a:latin typeface="Arial" panose="020B0604020202020204" pitchFamily="34" charset="0"/>
              <a:ea typeface="微软雅黑" panose="020B0503020204020204" pitchFamily="34" charset="-122"/>
              <a:cs typeface="Arial" panose="020B0604020202020204" pitchFamily="34" charset="0"/>
            </a:endParaRPr>
          </a:p>
          <a:p>
            <a:pPr indent="358775">
              <a:lnSpc>
                <a:spcPct val="120000"/>
              </a:lnSpc>
            </a:pPr>
            <a:r>
              <a:rPr lang="en-US" altLang="zh-CN" sz="2400" dirty="0" smtClean="0">
                <a:latin typeface="Arial" panose="020B0604020202020204" pitchFamily="34" charset="0"/>
                <a:ea typeface="微软雅黑" panose="020B0503020204020204" pitchFamily="34" charset="-122"/>
                <a:cs typeface="Arial" panose="020B0604020202020204" pitchFamily="34" charset="0"/>
              </a:rPr>
              <a:t>p[</a:t>
            </a:r>
            <a:r>
              <a:rPr lang="en-US" altLang="zh-CN" sz="2400" dirty="0" err="1" smtClean="0">
                <a:latin typeface="Arial" panose="020B0604020202020204" pitchFamily="34" charset="0"/>
                <a:ea typeface="微软雅黑" panose="020B0503020204020204" pitchFamily="34" charset="-122"/>
                <a:cs typeface="Arial" panose="020B0604020202020204" pitchFamily="34" charset="0"/>
              </a:rPr>
              <a:t>i</a:t>
            </a:r>
            <a:r>
              <a:rPr lang="en-US" altLang="zh-CN" sz="2400" dirty="0" smtClean="0">
                <a:latin typeface="Arial" panose="020B0604020202020204" pitchFamily="34" charset="0"/>
                <a:ea typeface="微软雅黑" panose="020B0503020204020204" pitchFamily="34" charset="-122"/>
                <a:cs typeface="Arial" panose="020B0604020202020204" pitchFamily="34" charset="0"/>
              </a:rPr>
              <a:t>]</a:t>
            </a:r>
            <a:r>
              <a:rPr lang="en-US" altLang="zh-CN" sz="2400" b="1" dirty="0" smtClean="0">
                <a:solidFill>
                  <a:srgbClr val="FF0000"/>
                </a:solidFill>
                <a:latin typeface="Arial" panose="020B0604020202020204" pitchFamily="34" charset="0"/>
                <a:ea typeface="微软雅黑" panose="020B0503020204020204" pitchFamily="34" charset="-122"/>
                <a:cs typeface="Arial" panose="020B0604020202020204" pitchFamily="34" charset="0"/>
              </a:rPr>
              <a:t>.</a:t>
            </a:r>
            <a:r>
              <a:rPr lang="en-US" altLang="zh-CN" sz="2400" dirty="0" smtClean="0">
                <a:solidFill>
                  <a:srgbClr val="0000FF"/>
                </a:solidFill>
                <a:latin typeface="Arial" panose="020B0604020202020204" pitchFamily="34" charset="0"/>
                <a:ea typeface="微软雅黑" panose="020B0503020204020204" pitchFamily="34" charset="-122"/>
                <a:cs typeface="Arial" panose="020B0604020202020204" pitchFamily="34" charset="0"/>
              </a:rPr>
              <a:t>age      </a:t>
            </a:r>
            <a:r>
              <a:rPr lang="en-US" altLang="zh-CN" sz="2400" dirty="0" smtClean="0">
                <a:solidFill>
                  <a:srgbClr val="00B050"/>
                </a:solidFill>
                <a:latin typeface="Arial" panose="020B0604020202020204" pitchFamily="34" charset="0"/>
                <a:ea typeface="微软雅黑" panose="020B0503020204020204" pitchFamily="34" charset="-122"/>
                <a:cs typeface="Arial" panose="020B0604020202020204" pitchFamily="34" charset="0"/>
              </a:rPr>
              <a:t>// </a:t>
            </a:r>
            <a:r>
              <a:rPr lang="zh-CN" altLang="en-US" sz="2400" dirty="0" smtClean="0">
                <a:solidFill>
                  <a:srgbClr val="00B050"/>
                </a:solidFill>
                <a:latin typeface="Arial" panose="020B0604020202020204" pitchFamily="34" charset="0"/>
                <a:ea typeface="微软雅黑" panose="020B0503020204020204" pitchFamily="34" charset="-122"/>
                <a:cs typeface="Arial" panose="020B0604020202020204" pitchFamily="34" charset="0"/>
              </a:rPr>
              <a:t>点运算符</a:t>
            </a:r>
            <a:endParaRPr lang="zh-CN" altLang="en-US" sz="2400" dirty="0">
              <a:solidFill>
                <a:srgbClr val="00B050"/>
              </a:solidFill>
              <a:latin typeface="Arial" panose="020B0604020202020204" pitchFamily="34"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466988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randombar(horizontal)">
                                      <p:cBhvr>
                                        <p:cTn id="7" dur="500"/>
                                        <p:tgtEl>
                                          <p:spTgt spid="2">
                                            <p:txEl>
                                              <p:pRg st="2" end="2"/>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0" dur="500"/>
                                        <p:tgtEl>
                                          <p:spTgt spid="2">
                                            <p:txEl>
                                              <p:pRg st="3" end="3"/>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3" dur="500"/>
                                        <p:tgtEl>
                                          <p:spTgt spid="2">
                                            <p:txEl>
                                              <p:pRg st="4" end="4"/>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2">
                                            <p:txEl>
                                              <p:pRg st="5" end="5"/>
                                            </p:txEl>
                                          </p:spTgt>
                                        </p:tgtEl>
                                        <p:attrNameLst>
                                          <p:attrName>style.visibility</p:attrName>
                                        </p:attrNameLst>
                                      </p:cBhvr>
                                      <p:to>
                                        <p:strVal val="visible"/>
                                      </p:to>
                                    </p:set>
                                    <p:animEffect transition="in" filter="randombar(horizontal)">
                                      <p:cBhvr>
                                        <p:cTn id="16" dur="500"/>
                                        <p:tgtEl>
                                          <p:spTgt spid="2">
                                            <p:txEl>
                                              <p:pRg st="5" end="5"/>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animEffect transition="in" filter="randombar(horizontal)">
                                      <p:cBhvr>
                                        <p:cTn id="19" dur="500"/>
                                        <p:tgtEl>
                                          <p:spTgt spid="2">
                                            <p:txEl>
                                              <p:pRg st="6" end="6"/>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2">
                                            <p:txEl>
                                              <p:pRg st="7" end="7"/>
                                            </p:txEl>
                                          </p:spTgt>
                                        </p:tgtEl>
                                        <p:attrNameLst>
                                          <p:attrName>style.visibility</p:attrName>
                                        </p:attrNameLst>
                                      </p:cBhvr>
                                      <p:to>
                                        <p:strVal val="visible"/>
                                      </p:to>
                                    </p:set>
                                    <p:animEffect transition="in" filter="randombar(horizontal)">
                                      <p:cBhvr>
                                        <p:cTn id="22" dur="500"/>
                                        <p:tgtEl>
                                          <p:spTgt spid="2">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animEffect transition="in" filter="randombar(horizontal)">
                                      <p:cBhvr>
                                        <p:cTn id="27" dur="500"/>
                                        <p:tgtEl>
                                          <p:spTgt spid="2">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2">
                                            <p:txEl>
                                              <p:pRg st="9" end="9"/>
                                            </p:txEl>
                                          </p:spTgt>
                                        </p:tgtEl>
                                        <p:attrNameLst>
                                          <p:attrName>style.visibility</p:attrName>
                                        </p:attrNameLst>
                                      </p:cBhvr>
                                      <p:to>
                                        <p:strVal val="visible"/>
                                      </p:to>
                                    </p:set>
                                    <p:animEffect transition="in" filter="randombar(horizontal)">
                                      <p:cBhvr>
                                        <p:cTn id="32" dur="500"/>
                                        <p:tgtEl>
                                          <p:spTgt spid="2">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randombar(horizontal)">
                                      <p:cBhvr>
                                        <p:cTn id="3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980728"/>
            <a:ext cx="8496944" cy="5702625"/>
          </a:xfrm>
        </p:spPr>
        <p:txBody>
          <a:bodyPr>
            <a:normAutofit/>
          </a:bodyPr>
          <a:lstStyle/>
          <a:p>
            <a:pPr>
              <a:lnSpc>
                <a:spcPct val="90000"/>
              </a:lnSpc>
              <a:spcBef>
                <a:spcPts val="0"/>
              </a:spcBef>
            </a:pPr>
            <a:r>
              <a:rPr lang="en-US" altLang="zh-CN" sz="2000" dirty="0" smtClean="0">
                <a:solidFill>
                  <a:srgbClr val="FF3399"/>
                </a:solidFill>
              </a:rPr>
              <a:t>#include </a:t>
            </a:r>
            <a:r>
              <a:rPr lang="en-US" altLang="zh-CN" sz="2000" dirty="0" smtClean="0"/>
              <a:t>&lt;</a:t>
            </a:r>
            <a:r>
              <a:rPr lang="en-US" altLang="zh-CN" sz="2000" dirty="0" err="1" smtClean="0"/>
              <a:t>iostream</a:t>
            </a:r>
            <a:r>
              <a:rPr lang="en-US" altLang="zh-CN" sz="2000" dirty="0" smtClean="0"/>
              <a:t>&gt;</a:t>
            </a:r>
          </a:p>
          <a:p>
            <a:pPr>
              <a:lnSpc>
                <a:spcPct val="90000"/>
              </a:lnSpc>
              <a:spcBef>
                <a:spcPts val="0"/>
              </a:spcBef>
            </a:pPr>
            <a:r>
              <a:rPr lang="en-US" altLang="zh-CN" sz="2000" dirty="0" smtClean="0">
                <a:solidFill>
                  <a:srgbClr val="FF3399"/>
                </a:solidFill>
              </a:rPr>
              <a:t>#include </a:t>
            </a:r>
            <a:r>
              <a:rPr lang="en-US" altLang="zh-CN" sz="2000" dirty="0" smtClean="0"/>
              <a:t>&lt;</a:t>
            </a:r>
            <a:r>
              <a:rPr lang="en-US" altLang="zh-CN" sz="2000" dirty="0" err="1" smtClean="0"/>
              <a:t>cstring</a:t>
            </a:r>
            <a:r>
              <a:rPr lang="en-US" altLang="zh-CN" sz="2000" dirty="0" smtClean="0"/>
              <a:t>&gt;       </a:t>
            </a:r>
            <a:r>
              <a:rPr lang="en-US" altLang="zh-CN" sz="2000" dirty="0" smtClean="0">
                <a:solidFill>
                  <a:srgbClr val="00B050"/>
                </a:solidFill>
              </a:rPr>
              <a:t>// </a:t>
            </a:r>
            <a:r>
              <a:rPr lang="zh-CN" altLang="en-US" sz="2000" dirty="0" smtClean="0">
                <a:solidFill>
                  <a:srgbClr val="00B050"/>
                </a:solidFill>
              </a:rPr>
              <a:t>字符串处理头文件</a:t>
            </a:r>
            <a:endParaRPr lang="en-US" altLang="zh-CN" sz="2000" dirty="0" smtClean="0">
              <a:solidFill>
                <a:srgbClr val="00B050"/>
              </a:solidFill>
            </a:endParaRPr>
          </a:p>
          <a:p>
            <a:pPr>
              <a:lnSpc>
                <a:spcPct val="90000"/>
              </a:lnSpc>
              <a:spcBef>
                <a:spcPts val="0"/>
              </a:spcBef>
            </a:pPr>
            <a:r>
              <a:rPr lang="en-US" altLang="zh-CN" sz="2000" dirty="0" smtClean="0">
                <a:solidFill>
                  <a:srgbClr val="0000FF"/>
                </a:solidFill>
              </a:rPr>
              <a:t>using namespace </a:t>
            </a:r>
            <a:r>
              <a:rPr lang="en-US" altLang="zh-CN" sz="2000" dirty="0" err="1" smtClean="0">
                <a:solidFill>
                  <a:srgbClr val="0000FF"/>
                </a:solidFill>
              </a:rPr>
              <a:t>std</a:t>
            </a:r>
            <a:r>
              <a:rPr lang="en-US" altLang="zh-CN" sz="2000" dirty="0" smtClean="0"/>
              <a:t>;</a:t>
            </a:r>
          </a:p>
          <a:p>
            <a:pPr>
              <a:lnSpc>
                <a:spcPct val="90000"/>
              </a:lnSpc>
              <a:spcBef>
                <a:spcPts val="0"/>
              </a:spcBef>
            </a:pPr>
            <a:r>
              <a:rPr lang="en-US" altLang="zh-CN" sz="2000" b="1" dirty="0" err="1" smtClean="0">
                <a:solidFill>
                  <a:srgbClr val="FF0000"/>
                </a:solidFill>
              </a:rPr>
              <a:t>struct</a:t>
            </a:r>
            <a:r>
              <a:rPr lang="en-US" altLang="zh-CN" sz="2000" dirty="0" smtClean="0"/>
              <a:t> </a:t>
            </a:r>
            <a:r>
              <a:rPr lang="en-US" altLang="zh-CN" sz="2000" b="1" dirty="0" smtClean="0">
                <a:solidFill>
                  <a:srgbClr val="0000FF"/>
                </a:solidFill>
              </a:rPr>
              <a:t>person</a:t>
            </a:r>
            <a:r>
              <a:rPr lang="en-US" altLang="zh-CN" sz="2000" dirty="0" smtClean="0"/>
              <a:t>             </a:t>
            </a:r>
            <a:r>
              <a:rPr lang="en-US" altLang="zh-CN" sz="2000" dirty="0" smtClean="0">
                <a:solidFill>
                  <a:srgbClr val="00B050"/>
                </a:solidFill>
              </a:rPr>
              <a:t>// </a:t>
            </a:r>
            <a:r>
              <a:rPr lang="zh-CN" altLang="en-US" sz="2000" dirty="0" smtClean="0">
                <a:solidFill>
                  <a:srgbClr val="00B050"/>
                </a:solidFill>
              </a:rPr>
              <a:t>结构类型定义</a:t>
            </a:r>
            <a:endParaRPr lang="en-US" altLang="zh-CN" sz="2000" dirty="0" smtClean="0">
              <a:solidFill>
                <a:srgbClr val="00B050"/>
              </a:solidFill>
            </a:endParaRPr>
          </a:p>
          <a:p>
            <a:pPr>
              <a:lnSpc>
                <a:spcPct val="90000"/>
              </a:lnSpc>
              <a:spcBef>
                <a:spcPts val="0"/>
              </a:spcBef>
            </a:pPr>
            <a:r>
              <a:rPr lang="en-US" altLang="zh-CN" sz="2000" dirty="0" smtClean="0"/>
              <a:t>{</a:t>
            </a:r>
          </a:p>
          <a:p>
            <a:pPr indent="363538">
              <a:lnSpc>
                <a:spcPct val="90000"/>
              </a:lnSpc>
              <a:spcBef>
                <a:spcPts val="0"/>
              </a:spcBef>
            </a:pPr>
            <a:r>
              <a:rPr lang="en-US" altLang="zh-CN" sz="2000" dirty="0" smtClean="0">
                <a:solidFill>
                  <a:srgbClr val="0000FF"/>
                </a:solidFill>
              </a:rPr>
              <a:t>char</a:t>
            </a:r>
            <a:r>
              <a:rPr lang="en-US" altLang="zh-CN" sz="2000" dirty="0" smtClean="0"/>
              <a:t> </a:t>
            </a:r>
            <a:r>
              <a:rPr lang="en-US" altLang="zh-CN" sz="2000" b="1" dirty="0" smtClean="0">
                <a:solidFill>
                  <a:srgbClr val="FF0000"/>
                </a:solidFill>
              </a:rPr>
              <a:t>*</a:t>
            </a:r>
            <a:r>
              <a:rPr lang="en-US" altLang="zh-CN" sz="2000" dirty="0" smtClean="0"/>
              <a:t>name;</a:t>
            </a:r>
          </a:p>
          <a:p>
            <a:pPr indent="363538">
              <a:lnSpc>
                <a:spcPct val="90000"/>
              </a:lnSpc>
              <a:spcBef>
                <a:spcPts val="0"/>
              </a:spcBef>
            </a:pPr>
            <a:r>
              <a:rPr lang="en-US" altLang="zh-CN" sz="2000" dirty="0" err="1" smtClean="0">
                <a:solidFill>
                  <a:srgbClr val="0000FF"/>
                </a:solidFill>
              </a:rPr>
              <a:t>int</a:t>
            </a:r>
            <a:r>
              <a:rPr lang="en-US" altLang="zh-CN" sz="2000" dirty="0" smtClean="0"/>
              <a:t> age;</a:t>
            </a:r>
          </a:p>
          <a:p>
            <a:pPr>
              <a:lnSpc>
                <a:spcPct val="90000"/>
              </a:lnSpc>
              <a:spcBef>
                <a:spcPts val="0"/>
              </a:spcBef>
            </a:pPr>
            <a:r>
              <a:rPr lang="en-US" altLang="zh-CN" sz="2000" dirty="0" smtClean="0"/>
              <a:t>}</a:t>
            </a:r>
            <a:r>
              <a:rPr lang="en-US" altLang="zh-CN" sz="2000" b="1" dirty="0" smtClean="0">
                <a:solidFill>
                  <a:srgbClr val="0000FF"/>
                </a:solidFill>
              </a:rPr>
              <a:t>;</a:t>
            </a:r>
          </a:p>
          <a:p>
            <a:pPr>
              <a:lnSpc>
                <a:spcPct val="90000"/>
              </a:lnSpc>
              <a:spcBef>
                <a:spcPts val="0"/>
              </a:spcBef>
            </a:pPr>
            <a:r>
              <a:rPr lang="en-US" altLang="zh-CN" sz="2000" dirty="0" err="1" smtClean="0">
                <a:solidFill>
                  <a:srgbClr val="0000FF"/>
                </a:solidFill>
              </a:rPr>
              <a:t>int</a:t>
            </a:r>
            <a:r>
              <a:rPr lang="en-US" altLang="zh-CN" sz="2000" dirty="0" smtClean="0">
                <a:solidFill>
                  <a:srgbClr val="0000FF"/>
                </a:solidFill>
              </a:rPr>
              <a:t> </a:t>
            </a:r>
            <a:r>
              <a:rPr lang="en-US" altLang="zh-CN" sz="2000" dirty="0" smtClean="0"/>
              <a:t>main()</a:t>
            </a:r>
          </a:p>
          <a:p>
            <a:pPr>
              <a:lnSpc>
                <a:spcPct val="90000"/>
              </a:lnSpc>
              <a:spcBef>
                <a:spcPts val="0"/>
              </a:spcBef>
            </a:pPr>
            <a:r>
              <a:rPr lang="en-US" altLang="zh-CN" sz="2000" dirty="0" smtClean="0"/>
              <a:t>{</a:t>
            </a:r>
          </a:p>
          <a:p>
            <a:pPr indent="363538">
              <a:lnSpc>
                <a:spcPct val="90000"/>
              </a:lnSpc>
              <a:spcBef>
                <a:spcPts val="0"/>
              </a:spcBef>
              <a:spcAft>
                <a:spcPts val="600"/>
              </a:spcAft>
            </a:pPr>
            <a:r>
              <a:rPr lang="en-US" altLang="zh-CN" sz="2000" b="1" dirty="0" smtClean="0">
                <a:solidFill>
                  <a:srgbClr val="0000FF"/>
                </a:solidFill>
              </a:rPr>
              <a:t>person</a:t>
            </a:r>
            <a:r>
              <a:rPr lang="en-US" altLang="zh-CN" sz="2000" dirty="0" smtClean="0"/>
              <a:t> p[4] = </a:t>
            </a:r>
            <a:r>
              <a:rPr lang="en-US" altLang="zh-CN" sz="2000" b="1" dirty="0" smtClean="0">
                <a:solidFill>
                  <a:srgbClr val="0000FF"/>
                </a:solidFill>
              </a:rPr>
              <a:t>{</a:t>
            </a:r>
            <a:r>
              <a:rPr lang="en-US" altLang="zh-CN" sz="2000" dirty="0" smtClean="0"/>
              <a:t> {</a:t>
            </a:r>
            <a:r>
              <a:rPr lang="en-US" altLang="zh-CN" sz="2000" dirty="0" smtClean="0">
                <a:solidFill>
                  <a:schemeClr val="accent6">
                    <a:lumMod val="75000"/>
                  </a:schemeClr>
                </a:solidFill>
              </a:rPr>
              <a:t>“Mike”</a:t>
            </a:r>
            <a:r>
              <a:rPr lang="en-US" altLang="zh-CN" sz="2000" dirty="0" smtClean="0"/>
              <a:t>, 50}</a:t>
            </a:r>
            <a:r>
              <a:rPr lang="en-US" altLang="zh-CN" sz="2000" b="1" dirty="0" smtClean="0">
                <a:solidFill>
                  <a:srgbClr val="FF0000"/>
                </a:solidFill>
              </a:rPr>
              <a:t>,</a:t>
            </a:r>
            <a:r>
              <a:rPr lang="en-US" altLang="zh-CN" sz="2000" dirty="0" smtClean="0"/>
              <a:t> {</a:t>
            </a:r>
            <a:r>
              <a:rPr lang="en-US" altLang="zh-CN" sz="2000" dirty="0" smtClean="0">
                <a:solidFill>
                  <a:schemeClr val="accent6">
                    <a:lumMod val="75000"/>
                  </a:schemeClr>
                </a:solidFill>
              </a:rPr>
              <a:t>“John”</a:t>
            </a:r>
            <a:r>
              <a:rPr lang="en-US" altLang="zh-CN" sz="2000" dirty="0" smtClean="0"/>
              <a:t>, 20}</a:t>
            </a:r>
            <a:r>
              <a:rPr lang="en-US" altLang="zh-CN" sz="2000" b="1" dirty="0" smtClean="0">
                <a:solidFill>
                  <a:srgbClr val="FF0000"/>
                </a:solidFill>
              </a:rPr>
              <a:t>,</a:t>
            </a:r>
            <a:r>
              <a:rPr lang="en-US" altLang="zh-CN" sz="2000" dirty="0" smtClean="0"/>
              <a:t> {</a:t>
            </a:r>
            <a:r>
              <a:rPr lang="en-US" altLang="zh-CN" sz="2000" dirty="0" smtClean="0">
                <a:solidFill>
                  <a:schemeClr val="accent6">
                    <a:lumMod val="75000"/>
                  </a:schemeClr>
                </a:solidFill>
              </a:rPr>
              <a:t>“Bella”</a:t>
            </a:r>
            <a:r>
              <a:rPr lang="en-US" altLang="zh-CN" sz="2000" dirty="0" smtClean="0"/>
              <a:t>, 19}</a:t>
            </a:r>
            <a:r>
              <a:rPr lang="en-US" altLang="zh-CN" sz="2000" b="1" dirty="0" smtClean="0">
                <a:solidFill>
                  <a:srgbClr val="FF0000"/>
                </a:solidFill>
              </a:rPr>
              <a:t>,</a:t>
            </a:r>
            <a:r>
              <a:rPr lang="en-US" altLang="zh-CN" sz="2000" dirty="0" smtClean="0"/>
              <a:t> {</a:t>
            </a:r>
            <a:r>
              <a:rPr lang="en-US" altLang="zh-CN" sz="2000" dirty="0" smtClean="0">
                <a:solidFill>
                  <a:schemeClr val="accent6">
                    <a:lumMod val="75000"/>
                  </a:schemeClr>
                </a:solidFill>
              </a:rPr>
              <a:t>“Jenny”</a:t>
            </a:r>
            <a:r>
              <a:rPr lang="en-US" altLang="zh-CN" sz="2000" dirty="0" smtClean="0"/>
              <a:t>, 13} </a:t>
            </a:r>
            <a:r>
              <a:rPr lang="en-US" altLang="zh-CN" sz="2000" b="1" dirty="0" smtClean="0">
                <a:solidFill>
                  <a:srgbClr val="0000FF"/>
                </a:solidFill>
              </a:rPr>
              <a:t>}</a:t>
            </a:r>
            <a:r>
              <a:rPr lang="en-US" altLang="zh-CN" sz="2000" dirty="0" smtClean="0"/>
              <a:t>;</a:t>
            </a:r>
          </a:p>
          <a:p>
            <a:pPr indent="363538">
              <a:lnSpc>
                <a:spcPct val="90000"/>
              </a:lnSpc>
              <a:spcBef>
                <a:spcPts val="0"/>
              </a:spcBef>
            </a:pPr>
            <a:r>
              <a:rPr lang="en-US" altLang="zh-CN" sz="2000" dirty="0" smtClean="0">
                <a:solidFill>
                  <a:srgbClr val="0000FF"/>
                </a:solidFill>
              </a:rPr>
              <a:t>char</a:t>
            </a:r>
            <a:r>
              <a:rPr lang="en-US" altLang="zh-CN" sz="2000" dirty="0" smtClean="0"/>
              <a:t> </a:t>
            </a:r>
            <a:r>
              <a:rPr lang="en-US" altLang="zh-CN" sz="2000" b="1" dirty="0" smtClean="0">
                <a:solidFill>
                  <a:srgbClr val="FF0000"/>
                </a:solidFill>
              </a:rPr>
              <a:t>*</a:t>
            </a:r>
            <a:r>
              <a:rPr lang="en-US" altLang="zh-CN" sz="2000" dirty="0" err="1" smtClean="0"/>
              <a:t>ps</a:t>
            </a:r>
            <a:r>
              <a:rPr lang="en-US" altLang="zh-CN" sz="2000" dirty="0" smtClean="0"/>
              <a:t> = </a:t>
            </a:r>
            <a:r>
              <a:rPr lang="en-US" altLang="zh-CN" sz="2000" dirty="0" smtClean="0">
                <a:solidFill>
                  <a:schemeClr val="accent6">
                    <a:lumMod val="75000"/>
                  </a:schemeClr>
                </a:solidFill>
              </a:rPr>
              <a:t>“Bella”</a:t>
            </a:r>
            <a:r>
              <a:rPr lang="en-US" altLang="zh-CN" sz="2000" dirty="0" smtClean="0"/>
              <a:t>;</a:t>
            </a:r>
          </a:p>
          <a:p>
            <a:pPr indent="363538">
              <a:lnSpc>
                <a:spcPct val="90000"/>
              </a:lnSpc>
              <a:spcBef>
                <a:spcPts val="0"/>
              </a:spcBef>
            </a:pPr>
            <a:r>
              <a:rPr lang="en-US" altLang="zh-CN" sz="2000" dirty="0" smtClean="0">
                <a:solidFill>
                  <a:srgbClr val="0000FF"/>
                </a:solidFill>
              </a:rPr>
              <a:t>for</a:t>
            </a:r>
            <a:r>
              <a:rPr lang="en-US" altLang="zh-CN" sz="2000" dirty="0" smtClean="0"/>
              <a:t>(</a:t>
            </a:r>
            <a:r>
              <a:rPr lang="en-US" altLang="zh-CN" sz="2000" dirty="0" err="1" smtClean="0">
                <a:solidFill>
                  <a:srgbClr val="0000FF"/>
                </a:solidFill>
              </a:rPr>
              <a:t>int</a:t>
            </a:r>
            <a:r>
              <a:rPr lang="en-US" altLang="zh-CN" sz="2000" dirty="0" smtClean="0"/>
              <a:t> </a:t>
            </a:r>
            <a:r>
              <a:rPr lang="en-US" altLang="zh-CN" sz="2000" dirty="0" err="1" smtClean="0"/>
              <a:t>i</a:t>
            </a:r>
            <a:r>
              <a:rPr lang="en-US" altLang="zh-CN" sz="2000" dirty="0" smtClean="0"/>
              <a:t>=0; </a:t>
            </a:r>
            <a:r>
              <a:rPr lang="en-US" altLang="zh-CN" sz="2000" dirty="0" err="1" smtClean="0"/>
              <a:t>i</a:t>
            </a:r>
            <a:r>
              <a:rPr lang="en-US" altLang="zh-CN" sz="2000" dirty="0" smtClean="0"/>
              <a:t>&lt;4; ++</a:t>
            </a:r>
            <a:r>
              <a:rPr lang="en-US" altLang="zh-CN" sz="2000" dirty="0" err="1" smtClean="0"/>
              <a:t>i</a:t>
            </a:r>
            <a:r>
              <a:rPr lang="en-US" altLang="zh-CN" sz="2000" dirty="0" smtClean="0"/>
              <a:t>)  </a:t>
            </a:r>
            <a:r>
              <a:rPr lang="en-US" altLang="zh-CN" sz="2000" dirty="0" smtClean="0">
                <a:solidFill>
                  <a:srgbClr val="00B050"/>
                </a:solidFill>
              </a:rPr>
              <a:t>// </a:t>
            </a:r>
            <a:r>
              <a:rPr lang="zh-CN" altLang="en-US" sz="2000" dirty="0" smtClean="0">
                <a:solidFill>
                  <a:srgbClr val="00B050"/>
                </a:solidFill>
              </a:rPr>
              <a:t>搜索姓名为 </a:t>
            </a:r>
            <a:r>
              <a:rPr lang="en-US" altLang="zh-CN" sz="2000" dirty="0" smtClean="0">
                <a:solidFill>
                  <a:srgbClr val="00B050"/>
                </a:solidFill>
              </a:rPr>
              <a:t>Bella </a:t>
            </a:r>
            <a:r>
              <a:rPr lang="zh-CN" altLang="en-US" sz="2000" dirty="0" smtClean="0">
                <a:solidFill>
                  <a:srgbClr val="00B050"/>
                </a:solidFill>
              </a:rPr>
              <a:t>的人</a:t>
            </a:r>
            <a:endParaRPr lang="en-US" altLang="zh-CN" sz="2000" dirty="0" smtClean="0">
              <a:solidFill>
                <a:srgbClr val="00B050"/>
              </a:solidFill>
            </a:endParaRPr>
          </a:p>
          <a:p>
            <a:pPr indent="717550">
              <a:lnSpc>
                <a:spcPct val="90000"/>
              </a:lnSpc>
              <a:spcBef>
                <a:spcPts val="0"/>
              </a:spcBef>
            </a:pPr>
            <a:r>
              <a:rPr lang="en-US" altLang="zh-CN" sz="2000" dirty="0" smtClean="0">
                <a:solidFill>
                  <a:srgbClr val="0000FF"/>
                </a:solidFill>
              </a:rPr>
              <a:t>if</a:t>
            </a:r>
            <a:r>
              <a:rPr lang="en-US" altLang="zh-CN" sz="2000" dirty="0" smtClean="0"/>
              <a:t>(</a:t>
            </a:r>
            <a:r>
              <a:rPr lang="en-US" altLang="zh-CN" sz="2000" dirty="0" err="1" smtClean="0">
                <a:solidFill>
                  <a:srgbClr val="FF3399"/>
                </a:solidFill>
              </a:rPr>
              <a:t>strcmp</a:t>
            </a:r>
            <a:r>
              <a:rPr lang="en-US" altLang="zh-CN" sz="2000" dirty="0" smtClean="0"/>
              <a:t>(</a:t>
            </a:r>
            <a:r>
              <a:rPr lang="en-US" altLang="zh-CN" sz="2000" dirty="0" err="1" smtClean="0"/>
              <a:t>ps</a:t>
            </a:r>
            <a:r>
              <a:rPr lang="en-US" altLang="zh-CN" sz="2000" dirty="0" smtClean="0"/>
              <a:t>, p[</a:t>
            </a:r>
            <a:r>
              <a:rPr lang="en-US" altLang="zh-CN" sz="2000" dirty="0" err="1" smtClean="0"/>
              <a:t>i</a:t>
            </a:r>
            <a:r>
              <a:rPr lang="en-US" altLang="zh-CN" sz="2000" dirty="0" smtClean="0"/>
              <a:t>]</a:t>
            </a:r>
            <a:r>
              <a:rPr lang="en-US" altLang="zh-CN" sz="2000" b="1" dirty="0" smtClean="0">
                <a:solidFill>
                  <a:srgbClr val="FF0000"/>
                </a:solidFill>
              </a:rPr>
              <a:t>.</a:t>
            </a:r>
            <a:r>
              <a:rPr lang="en-US" altLang="zh-CN" sz="2000" dirty="0" smtClean="0">
                <a:solidFill>
                  <a:srgbClr val="0000FF"/>
                </a:solidFill>
              </a:rPr>
              <a:t>name</a:t>
            </a:r>
            <a:r>
              <a:rPr lang="en-US" altLang="zh-CN" sz="2000" dirty="0" smtClean="0"/>
              <a:t>)==0)   </a:t>
            </a:r>
            <a:r>
              <a:rPr lang="en-US" altLang="zh-CN" sz="2000" dirty="0" smtClean="0">
                <a:solidFill>
                  <a:srgbClr val="00B050"/>
                </a:solidFill>
              </a:rPr>
              <a:t>// </a:t>
            </a:r>
            <a:r>
              <a:rPr lang="zh-CN" altLang="en-US" sz="2000" dirty="0" smtClean="0">
                <a:solidFill>
                  <a:srgbClr val="00B050"/>
                </a:solidFill>
              </a:rPr>
              <a:t>字符串比较</a:t>
            </a:r>
            <a:endParaRPr lang="en-US" altLang="zh-CN" sz="2000" dirty="0" smtClean="0">
              <a:solidFill>
                <a:srgbClr val="00B050"/>
              </a:solidFill>
            </a:endParaRPr>
          </a:p>
          <a:p>
            <a:pPr indent="717550">
              <a:lnSpc>
                <a:spcPct val="90000"/>
              </a:lnSpc>
              <a:spcBef>
                <a:spcPts val="0"/>
              </a:spcBef>
            </a:pPr>
            <a:r>
              <a:rPr lang="en-US" altLang="zh-CN" sz="2000" dirty="0"/>
              <a:t>{</a:t>
            </a:r>
            <a:endParaRPr lang="en-US" altLang="zh-CN" sz="2000" dirty="0" smtClean="0"/>
          </a:p>
          <a:p>
            <a:pPr indent="1076325">
              <a:lnSpc>
                <a:spcPct val="90000"/>
              </a:lnSpc>
              <a:spcBef>
                <a:spcPts val="0"/>
              </a:spcBef>
            </a:pPr>
            <a:r>
              <a:rPr lang="en-US" altLang="zh-CN" sz="2000" dirty="0" err="1" smtClean="0"/>
              <a:t>cout</a:t>
            </a:r>
            <a:r>
              <a:rPr lang="en-US" altLang="zh-CN" sz="2000" dirty="0" smtClean="0"/>
              <a:t>&lt;&lt;</a:t>
            </a:r>
            <a:r>
              <a:rPr lang="en-US" altLang="zh-CN" sz="2000" dirty="0" smtClean="0">
                <a:solidFill>
                  <a:schemeClr val="accent6">
                    <a:lumMod val="75000"/>
                  </a:schemeClr>
                </a:solidFill>
              </a:rPr>
              <a:t>“Name: ”</a:t>
            </a:r>
            <a:r>
              <a:rPr lang="en-US" altLang="zh-CN" sz="2000" dirty="0" smtClean="0"/>
              <a:t>&lt;&lt;p[</a:t>
            </a:r>
            <a:r>
              <a:rPr lang="en-US" altLang="zh-CN" sz="2000" dirty="0" err="1" smtClean="0"/>
              <a:t>i</a:t>
            </a:r>
            <a:r>
              <a:rPr lang="en-US" altLang="zh-CN" sz="2000" dirty="0" smtClean="0"/>
              <a:t>]</a:t>
            </a:r>
            <a:r>
              <a:rPr lang="en-US" altLang="zh-CN" sz="2000" b="1" dirty="0" smtClean="0">
                <a:solidFill>
                  <a:srgbClr val="FF0000"/>
                </a:solidFill>
              </a:rPr>
              <a:t>.</a:t>
            </a:r>
            <a:r>
              <a:rPr lang="en-US" altLang="zh-CN" sz="2000" dirty="0" smtClean="0">
                <a:solidFill>
                  <a:srgbClr val="0000FF"/>
                </a:solidFill>
              </a:rPr>
              <a:t>name</a:t>
            </a:r>
            <a:r>
              <a:rPr lang="en-US" altLang="zh-CN" sz="2000" dirty="0" smtClean="0"/>
              <a:t>&lt;&lt;</a:t>
            </a:r>
            <a:r>
              <a:rPr lang="en-US" altLang="zh-CN" sz="2000" dirty="0" smtClean="0">
                <a:solidFill>
                  <a:schemeClr val="accent6">
                    <a:lumMod val="75000"/>
                  </a:schemeClr>
                </a:solidFill>
              </a:rPr>
              <a:t>“, Age: ”</a:t>
            </a:r>
            <a:r>
              <a:rPr lang="en-US" altLang="zh-CN" sz="2000" dirty="0" smtClean="0"/>
              <a:t>&lt;&lt;p[</a:t>
            </a:r>
            <a:r>
              <a:rPr lang="en-US" altLang="zh-CN" sz="2000" dirty="0" err="1" smtClean="0"/>
              <a:t>i</a:t>
            </a:r>
            <a:r>
              <a:rPr lang="en-US" altLang="zh-CN" sz="2000" dirty="0" smtClean="0"/>
              <a:t>]</a:t>
            </a:r>
            <a:r>
              <a:rPr lang="en-US" altLang="zh-CN" sz="2000" b="1" dirty="0" smtClean="0">
                <a:solidFill>
                  <a:srgbClr val="FF0000"/>
                </a:solidFill>
              </a:rPr>
              <a:t>.</a:t>
            </a:r>
            <a:r>
              <a:rPr lang="en-US" altLang="zh-CN" sz="2000" dirty="0" smtClean="0">
                <a:solidFill>
                  <a:srgbClr val="0000FF"/>
                </a:solidFill>
              </a:rPr>
              <a:t>age</a:t>
            </a:r>
            <a:r>
              <a:rPr lang="en-US" altLang="zh-CN" sz="2000" dirty="0" smtClean="0"/>
              <a:t>&lt;&lt;</a:t>
            </a:r>
            <a:r>
              <a:rPr lang="en-US" altLang="zh-CN" sz="2000" dirty="0" err="1" smtClean="0"/>
              <a:t>endl</a:t>
            </a:r>
            <a:r>
              <a:rPr lang="en-US" altLang="zh-CN" sz="2000" dirty="0" smtClean="0"/>
              <a:t>;</a:t>
            </a:r>
          </a:p>
          <a:p>
            <a:pPr indent="1076325">
              <a:lnSpc>
                <a:spcPct val="90000"/>
              </a:lnSpc>
              <a:spcBef>
                <a:spcPts val="0"/>
              </a:spcBef>
            </a:pPr>
            <a:r>
              <a:rPr lang="en-US" altLang="zh-CN" sz="2000" dirty="0" smtClean="0">
                <a:solidFill>
                  <a:srgbClr val="FF0000"/>
                </a:solidFill>
              </a:rPr>
              <a:t>break</a:t>
            </a:r>
            <a:r>
              <a:rPr lang="en-US" altLang="zh-CN" sz="2000" dirty="0" smtClean="0"/>
              <a:t>;</a:t>
            </a:r>
          </a:p>
          <a:p>
            <a:pPr indent="717550">
              <a:lnSpc>
                <a:spcPct val="90000"/>
              </a:lnSpc>
              <a:spcBef>
                <a:spcPts val="0"/>
              </a:spcBef>
            </a:pPr>
            <a:r>
              <a:rPr lang="en-US" altLang="zh-CN" sz="2000" dirty="0"/>
              <a:t>}</a:t>
            </a:r>
            <a:endParaRPr lang="en-US" altLang="zh-CN" sz="2000" dirty="0" smtClean="0"/>
          </a:p>
          <a:p>
            <a:pPr indent="363538">
              <a:lnSpc>
                <a:spcPct val="90000"/>
              </a:lnSpc>
              <a:spcBef>
                <a:spcPts val="0"/>
              </a:spcBef>
            </a:pPr>
            <a:r>
              <a:rPr lang="en-US" altLang="zh-CN" sz="2000" dirty="0" smtClean="0">
                <a:solidFill>
                  <a:srgbClr val="0000FF"/>
                </a:solidFill>
              </a:rPr>
              <a:t>return</a:t>
            </a:r>
            <a:r>
              <a:rPr lang="en-US" altLang="zh-CN" sz="2000" dirty="0" smtClean="0"/>
              <a:t> 0;</a:t>
            </a:r>
          </a:p>
          <a:p>
            <a:pPr>
              <a:lnSpc>
                <a:spcPct val="90000"/>
              </a:lnSpc>
              <a:spcBef>
                <a:spcPts val="0"/>
              </a:spcBef>
            </a:pPr>
            <a:r>
              <a:rPr lang="en-US" altLang="zh-CN" sz="2000" dirty="0" smtClean="0"/>
              <a:t>} </a:t>
            </a:r>
            <a:endParaRPr lang="zh-CN" altLang="en-US" sz="2000" dirty="0"/>
          </a:p>
        </p:txBody>
      </p:sp>
      <p:sp>
        <p:nvSpPr>
          <p:cNvPr id="3" name="标题 2"/>
          <p:cNvSpPr>
            <a:spLocks noGrp="1"/>
          </p:cNvSpPr>
          <p:nvPr>
            <p:ph type="title"/>
          </p:nvPr>
        </p:nvSpPr>
        <p:spPr/>
        <p:txBody>
          <a:bodyPr/>
          <a:lstStyle/>
          <a:p>
            <a:r>
              <a:rPr lang="en-US" altLang="zh-CN" dirty="0"/>
              <a:t>3. </a:t>
            </a:r>
            <a:r>
              <a:rPr lang="zh-CN" altLang="en-US" dirty="0"/>
              <a:t>结构与数组</a:t>
            </a:r>
          </a:p>
        </p:txBody>
      </p:sp>
      <p:sp>
        <p:nvSpPr>
          <p:cNvPr id="4" name="矩形 3"/>
          <p:cNvSpPr/>
          <p:nvPr/>
        </p:nvSpPr>
        <p:spPr>
          <a:xfrm>
            <a:off x="2411760" y="3645024"/>
            <a:ext cx="6264696" cy="475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491880" y="2924944"/>
            <a:ext cx="4244661" cy="57606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2800" b="1" dirty="0" smtClean="0">
                <a:solidFill>
                  <a:srgbClr val="FFFF00"/>
                </a:solidFill>
                <a:latin typeface="微软雅黑" panose="020B0503020204020204" pitchFamily="34" charset="-122"/>
                <a:ea typeface="微软雅黑" panose="020B0503020204020204" pitchFamily="34" charset="-122"/>
                <a:cs typeface="Arial" panose="020B0604020202020204" pitchFamily="34" charset="0"/>
              </a:rPr>
              <a:t>结构数组初始化</a:t>
            </a:r>
            <a:endParaRPr lang="zh-CN" altLang="en-US" sz="2800" b="1" dirty="0">
              <a:solidFill>
                <a:srgbClr val="FFFF00"/>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551242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randombar(horizontal)">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spcAft>
                <a:spcPts val="1200"/>
              </a:spcAft>
            </a:pPr>
            <a:r>
              <a:rPr lang="zh-CN" altLang="en-US" b="1" dirty="0" smtClean="0"/>
              <a:t>例</a:t>
            </a:r>
            <a:r>
              <a:rPr lang="en-US" altLang="zh-CN" dirty="0" smtClean="0"/>
              <a:t>: </a:t>
            </a:r>
            <a:r>
              <a:rPr lang="zh-CN" altLang="en-US" dirty="0" smtClean="0"/>
              <a:t>在</a:t>
            </a:r>
            <a:r>
              <a:rPr lang="en-US" altLang="zh-CN" dirty="0" smtClean="0"/>
              <a:t>《</a:t>
            </a:r>
            <a:r>
              <a:rPr lang="zh-CN" altLang="en-US" dirty="0" smtClean="0"/>
              <a:t>中国新歌声</a:t>
            </a:r>
            <a:r>
              <a:rPr lang="en-US" altLang="zh-CN" dirty="0" smtClean="0"/>
              <a:t>》</a:t>
            </a:r>
            <a:r>
              <a:rPr lang="zh-CN" altLang="en-US" dirty="0" smtClean="0"/>
              <a:t>冠军争夺赛中</a:t>
            </a:r>
            <a:r>
              <a:rPr lang="en-US" altLang="zh-CN" dirty="0" smtClean="0"/>
              <a:t>, </a:t>
            </a:r>
            <a:r>
              <a:rPr lang="zh-CN" altLang="en-US" dirty="0" smtClean="0"/>
              <a:t>共有四名候选人参与竞争。现场共有 </a:t>
            </a:r>
            <a:r>
              <a:rPr lang="en-US" altLang="zh-CN" dirty="0" smtClean="0"/>
              <a:t>100 </a:t>
            </a:r>
            <a:r>
              <a:rPr lang="zh-CN" altLang="en-US" dirty="0" smtClean="0"/>
              <a:t>位专业评审参与投票。每位专业评审必须向四名候选人中的一位进行投票</a:t>
            </a:r>
            <a:r>
              <a:rPr lang="en-US" altLang="zh-CN" dirty="0" smtClean="0"/>
              <a:t>, </a:t>
            </a:r>
            <a:r>
              <a:rPr lang="zh-CN" altLang="en-US" dirty="0" smtClean="0"/>
              <a:t>不得弃权</a:t>
            </a:r>
            <a:r>
              <a:rPr lang="en-US" altLang="zh-CN" dirty="0" smtClean="0"/>
              <a:t>, </a:t>
            </a:r>
            <a:r>
              <a:rPr lang="zh-CN" altLang="en-US" dirty="0" smtClean="0"/>
              <a:t>不得多选。最终</a:t>
            </a:r>
            <a:r>
              <a:rPr lang="en-US" altLang="zh-CN" dirty="0" smtClean="0"/>
              <a:t>, </a:t>
            </a:r>
            <a:r>
              <a:rPr lang="zh-CN" altLang="en-US" dirty="0" smtClean="0"/>
              <a:t>获得投票数最多的候选人将会成为冠军。试用结构数组设计程序</a:t>
            </a:r>
            <a:r>
              <a:rPr lang="en-US" altLang="zh-CN" dirty="0" smtClean="0"/>
              <a:t>, </a:t>
            </a:r>
            <a:r>
              <a:rPr lang="zh-CN" altLang="en-US" dirty="0" smtClean="0"/>
              <a:t>模拟投票过程</a:t>
            </a:r>
            <a:r>
              <a:rPr lang="en-US" altLang="zh-CN" dirty="0" smtClean="0"/>
              <a:t>, </a:t>
            </a:r>
            <a:r>
              <a:rPr lang="zh-CN" altLang="en-US" dirty="0" smtClean="0"/>
              <a:t>并统计出四名候选人所得票数。</a:t>
            </a:r>
            <a:endParaRPr lang="en-US" altLang="zh-CN" dirty="0" smtClean="0"/>
          </a:p>
          <a:p>
            <a:r>
              <a:rPr lang="zh-CN" altLang="en-US" b="1" dirty="0" smtClean="0"/>
              <a:t>分析</a:t>
            </a:r>
            <a:r>
              <a:rPr lang="en-US" altLang="zh-CN" b="1" dirty="0" smtClean="0"/>
              <a:t>:</a:t>
            </a:r>
          </a:p>
          <a:p>
            <a:pPr>
              <a:spcAft>
                <a:spcPts val="600"/>
              </a:spcAft>
            </a:pPr>
            <a:r>
              <a:rPr lang="zh-CN" altLang="en-US" dirty="0" smtClean="0"/>
              <a:t>描述一名候选人需要哪些必要信息</a:t>
            </a:r>
            <a:r>
              <a:rPr lang="en-US" altLang="zh-CN" dirty="0" smtClean="0"/>
              <a:t>?</a:t>
            </a:r>
          </a:p>
          <a:p>
            <a:pPr>
              <a:spcAft>
                <a:spcPts val="600"/>
              </a:spcAft>
            </a:pPr>
            <a:r>
              <a:rPr lang="zh-CN" altLang="en-US" b="1" dirty="0" smtClean="0">
                <a:solidFill>
                  <a:srgbClr val="0000FF"/>
                </a:solidFill>
              </a:rPr>
              <a:t>姓名</a:t>
            </a:r>
            <a:r>
              <a:rPr lang="en-US" altLang="zh-CN" dirty="0" smtClean="0"/>
              <a:t>: </a:t>
            </a:r>
            <a:r>
              <a:rPr lang="zh-CN" altLang="en-US" dirty="0" smtClean="0"/>
              <a:t>决定向谁投票 </a:t>
            </a:r>
            <a:endParaRPr lang="en-US" altLang="zh-CN" dirty="0" smtClean="0"/>
          </a:p>
          <a:p>
            <a:r>
              <a:rPr lang="zh-CN" altLang="en-US" b="1" dirty="0" smtClean="0">
                <a:solidFill>
                  <a:srgbClr val="0000FF"/>
                </a:solidFill>
              </a:rPr>
              <a:t>票数</a:t>
            </a:r>
            <a:r>
              <a:rPr lang="en-US" altLang="zh-CN" dirty="0" smtClean="0"/>
              <a:t>: </a:t>
            </a:r>
            <a:r>
              <a:rPr lang="zh-CN" altLang="en-US" dirty="0" smtClean="0"/>
              <a:t>决定谁是冠军</a:t>
            </a:r>
            <a:endParaRPr lang="zh-CN" altLang="en-US" dirty="0"/>
          </a:p>
        </p:txBody>
      </p:sp>
      <p:sp>
        <p:nvSpPr>
          <p:cNvPr id="3" name="标题 2"/>
          <p:cNvSpPr>
            <a:spLocks noGrp="1"/>
          </p:cNvSpPr>
          <p:nvPr>
            <p:ph type="title"/>
          </p:nvPr>
        </p:nvSpPr>
        <p:spPr/>
        <p:txBody>
          <a:bodyPr/>
          <a:lstStyle/>
          <a:p>
            <a:r>
              <a:rPr lang="en-US" altLang="zh-CN" dirty="0"/>
              <a:t>3. </a:t>
            </a:r>
            <a:r>
              <a:rPr lang="zh-CN" altLang="en-US" dirty="0"/>
              <a:t>结构与数组</a:t>
            </a:r>
          </a:p>
        </p:txBody>
      </p:sp>
    </p:spTree>
    <p:extLst>
      <p:ext uri="{BB962C8B-B14F-4D97-AF65-F5344CB8AC3E}">
        <p14:creationId xmlns:p14="http://schemas.microsoft.com/office/powerpoint/2010/main" val="3384094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7" dur="500"/>
                                        <p:tgtEl>
                                          <p:spTgt spid="2">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0" dur="500"/>
                                        <p:tgtEl>
                                          <p:spTgt spid="2">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5" dur="500"/>
                                        <p:tgtEl>
                                          <p:spTgt spid="2">
                                            <p:txEl>
                                              <p:pRg st="3" end="3"/>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8"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908720"/>
            <a:ext cx="8496944" cy="5760639"/>
          </a:xfrm>
        </p:spPr>
        <p:txBody>
          <a:bodyPr>
            <a:normAutofit/>
          </a:bodyPr>
          <a:lstStyle/>
          <a:p>
            <a:pPr>
              <a:lnSpc>
                <a:spcPct val="80000"/>
              </a:lnSpc>
              <a:spcBef>
                <a:spcPts val="0"/>
              </a:spcBef>
            </a:pPr>
            <a:r>
              <a:rPr lang="en-US" altLang="zh-CN" sz="2000" dirty="0" smtClean="0">
                <a:solidFill>
                  <a:srgbClr val="FF3399"/>
                </a:solidFill>
              </a:rPr>
              <a:t>#include </a:t>
            </a:r>
            <a:r>
              <a:rPr lang="en-US" altLang="zh-CN" sz="2000" dirty="0" smtClean="0"/>
              <a:t>&lt;</a:t>
            </a:r>
            <a:r>
              <a:rPr lang="en-US" altLang="zh-CN" sz="2000" dirty="0" err="1" smtClean="0"/>
              <a:t>iostream</a:t>
            </a:r>
            <a:r>
              <a:rPr lang="en-US" altLang="zh-CN" sz="2000" dirty="0" smtClean="0"/>
              <a:t>&gt;</a:t>
            </a:r>
          </a:p>
          <a:p>
            <a:pPr>
              <a:lnSpc>
                <a:spcPct val="80000"/>
              </a:lnSpc>
              <a:spcBef>
                <a:spcPts val="0"/>
              </a:spcBef>
            </a:pPr>
            <a:r>
              <a:rPr lang="en-US" altLang="zh-CN" sz="2000" dirty="0" smtClean="0">
                <a:solidFill>
                  <a:srgbClr val="FF3399"/>
                </a:solidFill>
              </a:rPr>
              <a:t>#include </a:t>
            </a:r>
            <a:r>
              <a:rPr lang="en-US" altLang="zh-CN" sz="2000" dirty="0" smtClean="0"/>
              <a:t>&lt;</a:t>
            </a:r>
            <a:r>
              <a:rPr lang="en-US" altLang="zh-CN" sz="2000" dirty="0" err="1" smtClean="0"/>
              <a:t>cstring</a:t>
            </a:r>
            <a:r>
              <a:rPr lang="en-US" altLang="zh-CN" sz="2000" dirty="0" smtClean="0"/>
              <a:t>&gt;           </a:t>
            </a:r>
            <a:r>
              <a:rPr lang="en-US" altLang="zh-CN" sz="2000" dirty="0" smtClean="0">
                <a:solidFill>
                  <a:srgbClr val="00B050"/>
                </a:solidFill>
              </a:rPr>
              <a:t>// </a:t>
            </a:r>
            <a:r>
              <a:rPr lang="zh-CN" altLang="en-US" sz="2000" dirty="0" smtClean="0">
                <a:solidFill>
                  <a:srgbClr val="00B050"/>
                </a:solidFill>
              </a:rPr>
              <a:t>字符串处理头文件</a:t>
            </a:r>
            <a:endParaRPr lang="en-US" altLang="zh-CN" sz="2000" dirty="0" smtClean="0">
              <a:solidFill>
                <a:srgbClr val="00B050"/>
              </a:solidFill>
            </a:endParaRPr>
          </a:p>
          <a:p>
            <a:pPr>
              <a:lnSpc>
                <a:spcPct val="80000"/>
              </a:lnSpc>
              <a:spcBef>
                <a:spcPts val="0"/>
              </a:spcBef>
            </a:pPr>
            <a:r>
              <a:rPr lang="en-US" altLang="zh-CN" sz="2000" dirty="0" smtClean="0">
                <a:solidFill>
                  <a:srgbClr val="0000FF"/>
                </a:solidFill>
              </a:rPr>
              <a:t>using namespace </a:t>
            </a:r>
            <a:r>
              <a:rPr lang="en-US" altLang="zh-CN" sz="2000" dirty="0" err="1" smtClean="0">
                <a:solidFill>
                  <a:srgbClr val="0000FF"/>
                </a:solidFill>
              </a:rPr>
              <a:t>std</a:t>
            </a:r>
            <a:r>
              <a:rPr lang="en-US" altLang="zh-CN" sz="2000" dirty="0" smtClean="0"/>
              <a:t>;</a:t>
            </a:r>
          </a:p>
          <a:p>
            <a:pPr>
              <a:lnSpc>
                <a:spcPct val="80000"/>
              </a:lnSpc>
              <a:spcBef>
                <a:spcPts val="0"/>
              </a:spcBef>
            </a:pPr>
            <a:r>
              <a:rPr lang="en-US" altLang="zh-CN" sz="2000" b="1" dirty="0" err="1" smtClean="0">
                <a:solidFill>
                  <a:srgbClr val="FF0000"/>
                </a:solidFill>
              </a:rPr>
              <a:t>struct</a:t>
            </a:r>
            <a:r>
              <a:rPr lang="en-US" altLang="zh-CN" sz="2000" dirty="0" smtClean="0"/>
              <a:t> </a:t>
            </a:r>
            <a:r>
              <a:rPr lang="en-US" altLang="zh-CN" sz="2000" b="1" dirty="0" smtClean="0">
                <a:solidFill>
                  <a:srgbClr val="0000FF"/>
                </a:solidFill>
              </a:rPr>
              <a:t>candidate</a:t>
            </a:r>
            <a:r>
              <a:rPr lang="en-US" altLang="zh-CN" sz="2000" dirty="0" smtClean="0"/>
              <a:t>            </a:t>
            </a:r>
            <a:r>
              <a:rPr lang="en-US" altLang="zh-CN" sz="2000" dirty="0" smtClean="0">
                <a:solidFill>
                  <a:srgbClr val="00B050"/>
                </a:solidFill>
              </a:rPr>
              <a:t>// </a:t>
            </a:r>
            <a:r>
              <a:rPr lang="zh-CN" altLang="en-US" sz="2000" dirty="0" smtClean="0">
                <a:solidFill>
                  <a:srgbClr val="00B050"/>
                </a:solidFill>
              </a:rPr>
              <a:t>结构类型定义</a:t>
            </a:r>
            <a:endParaRPr lang="en-US" altLang="zh-CN" sz="2000" dirty="0" smtClean="0">
              <a:solidFill>
                <a:srgbClr val="00B050"/>
              </a:solidFill>
            </a:endParaRPr>
          </a:p>
          <a:p>
            <a:pPr>
              <a:lnSpc>
                <a:spcPct val="80000"/>
              </a:lnSpc>
              <a:spcBef>
                <a:spcPts val="0"/>
              </a:spcBef>
            </a:pPr>
            <a:r>
              <a:rPr lang="en-US" altLang="zh-CN" sz="2000" dirty="0" smtClean="0"/>
              <a:t>{</a:t>
            </a:r>
          </a:p>
          <a:p>
            <a:pPr indent="358775">
              <a:lnSpc>
                <a:spcPct val="80000"/>
              </a:lnSpc>
              <a:spcBef>
                <a:spcPts val="0"/>
              </a:spcBef>
            </a:pPr>
            <a:r>
              <a:rPr lang="en-US" altLang="zh-CN" sz="2000" dirty="0" smtClean="0">
                <a:solidFill>
                  <a:srgbClr val="0000FF"/>
                </a:solidFill>
              </a:rPr>
              <a:t>char</a:t>
            </a:r>
            <a:r>
              <a:rPr lang="en-US" altLang="zh-CN" sz="2000" dirty="0" smtClean="0"/>
              <a:t> </a:t>
            </a:r>
            <a:r>
              <a:rPr lang="en-US" altLang="zh-CN" sz="2000" b="1" dirty="0" smtClean="0">
                <a:solidFill>
                  <a:srgbClr val="FF0000"/>
                </a:solidFill>
              </a:rPr>
              <a:t>*</a:t>
            </a:r>
            <a:r>
              <a:rPr lang="en-US" altLang="zh-CN" sz="2000" dirty="0" smtClean="0"/>
              <a:t>name;          </a:t>
            </a:r>
            <a:r>
              <a:rPr lang="en-US" altLang="zh-CN" sz="2000" dirty="0" smtClean="0">
                <a:solidFill>
                  <a:srgbClr val="00B050"/>
                </a:solidFill>
              </a:rPr>
              <a:t>// </a:t>
            </a:r>
            <a:r>
              <a:rPr lang="zh-CN" altLang="en-US" sz="2000" dirty="0" smtClean="0">
                <a:solidFill>
                  <a:srgbClr val="00B050"/>
                </a:solidFill>
              </a:rPr>
              <a:t>姓名</a:t>
            </a:r>
            <a:endParaRPr lang="en-US" altLang="zh-CN" sz="2000" dirty="0" smtClean="0">
              <a:solidFill>
                <a:srgbClr val="00B050"/>
              </a:solidFill>
            </a:endParaRPr>
          </a:p>
          <a:p>
            <a:pPr indent="358775">
              <a:lnSpc>
                <a:spcPct val="80000"/>
              </a:lnSpc>
              <a:spcBef>
                <a:spcPts val="0"/>
              </a:spcBef>
            </a:pPr>
            <a:r>
              <a:rPr lang="en-US" altLang="zh-CN" sz="2000" dirty="0" err="1" smtClean="0">
                <a:solidFill>
                  <a:srgbClr val="0000FF"/>
                </a:solidFill>
              </a:rPr>
              <a:t>int</a:t>
            </a:r>
            <a:r>
              <a:rPr lang="en-US" altLang="zh-CN" sz="2000" dirty="0" smtClean="0"/>
              <a:t> vote;                 </a:t>
            </a:r>
            <a:r>
              <a:rPr lang="en-US" altLang="zh-CN" sz="2000" dirty="0" smtClean="0">
                <a:solidFill>
                  <a:srgbClr val="00B050"/>
                </a:solidFill>
              </a:rPr>
              <a:t>// </a:t>
            </a:r>
            <a:r>
              <a:rPr lang="zh-CN" altLang="en-US" sz="2000" dirty="0" smtClean="0">
                <a:solidFill>
                  <a:srgbClr val="00B050"/>
                </a:solidFill>
              </a:rPr>
              <a:t>票数</a:t>
            </a:r>
            <a:endParaRPr lang="en-US" altLang="zh-CN" sz="2000" dirty="0" smtClean="0">
              <a:solidFill>
                <a:srgbClr val="00B050"/>
              </a:solidFill>
            </a:endParaRPr>
          </a:p>
          <a:p>
            <a:pPr>
              <a:lnSpc>
                <a:spcPct val="80000"/>
              </a:lnSpc>
              <a:spcBef>
                <a:spcPts val="0"/>
              </a:spcBef>
            </a:pPr>
            <a:r>
              <a:rPr lang="en-US" altLang="zh-CN" sz="2000" dirty="0" smtClean="0"/>
              <a:t>}</a:t>
            </a:r>
            <a:r>
              <a:rPr lang="en-US" altLang="zh-CN" sz="2000" b="1" dirty="0" smtClean="0">
                <a:solidFill>
                  <a:srgbClr val="0000FF"/>
                </a:solidFill>
              </a:rPr>
              <a:t>;</a:t>
            </a:r>
          </a:p>
          <a:p>
            <a:pPr>
              <a:lnSpc>
                <a:spcPct val="80000"/>
              </a:lnSpc>
              <a:spcBef>
                <a:spcPts val="0"/>
              </a:spcBef>
            </a:pPr>
            <a:r>
              <a:rPr lang="en-US" altLang="zh-CN" sz="2000" dirty="0" err="1" smtClean="0">
                <a:solidFill>
                  <a:srgbClr val="0000FF"/>
                </a:solidFill>
              </a:rPr>
              <a:t>int</a:t>
            </a:r>
            <a:r>
              <a:rPr lang="en-US" altLang="zh-CN" sz="2000" dirty="0" smtClean="0">
                <a:solidFill>
                  <a:srgbClr val="0000FF"/>
                </a:solidFill>
              </a:rPr>
              <a:t> </a:t>
            </a:r>
            <a:r>
              <a:rPr lang="en-US" altLang="zh-CN" sz="2000" dirty="0" smtClean="0"/>
              <a:t>main()</a:t>
            </a:r>
          </a:p>
          <a:p>
            <a:pPr>
              <a:lnSpc>
                <a:spcPct val="80000"/>
              </a:lnSpc>
              <a:spcBef>
                <a:spcPts val="0"/>
              </a:spcBef>
            </a:pPr>
            <a:r>
              <a:rPr lang="en-US" altLang="zh-CN" sz="2000" dirty="0" smtClean="0"/>
              <a:t>{</a:t>
            </a:r>
          </a:p>
          <a:p>
            <a:pPr indent="363538">
              <a:lnSpc>
                <a:spcPct val="80000"/>
              </a:lnSpc>
              <a:spcBef>
                <a:spcPts val="0"/>
              </a:spcBef>
            </a:pPr>
            <a:r>
              <a:rPr lang="en-US" altLang="zh-CN" sz="2000" b="1" dirty="0" smtClean="0">
                <a:solidFill>
                  <a:srgbClr val="0000FF"/>
                </a:solidFill>
              </a:rPr>
              <a:t>candidate</a:t>
            </a:r>
            <a:r>
              <a:rPr lang="en-US" altLang="zh-CN" sz="2000" dirty="0" smtClean="0"/>
              <a:t> p[4] = { {</a:t>
            </a:r>
            <a:r>
              <a:rPr lang="en-US" altLang="zh-CN" sz="2000" dirty="0" smtClean="0">
                <a:solidFill>
                  <a:schemeClr val="accent6">
                    <a:lumMod val="75000"/>
                  </a:schemeClr>
                </a:solidFill>
              </a:rPr>
              <a:t>“Hennessy”</a:t>
            </a:r>
            <a:r>
              <a:rPr lang="en-US" altLang="zh-CN" sz="2000" dirty="0" smtClean="0"/>
              <a:t>, 0}, {</a:t>
            </a:r>
            <a:r>
              <a:rPr lang="en-US" altLang="zh-CN" sz="2000" dirty="0" smtClean="0">
                <a:solidFill>
                  <a:schemeClr val="accent6">
                    <a:lumMod val="75000"/>
                  </a:schemeClr>
                </a:solidFill>
              </a:rPr>
              <a:t>“Bella”</a:t>
            </a:r>
            <a:r>
              <a:rPr lang="en-US" altLang="zh-CN" sz="2000" dirty="0" smtClean="0"/>
              <a:t>, 0}, {</a:t>
            </a:r>
            <a:r>
              <a:rPr lang="en-US" altLang="zh-CN" sz="2000" dirty="0" smtClean="0">
                <a:solidFill>
                  <a:schemeClr val="accent6">
                    <a:lumMod val="75000"/>
                  </a:schemeClr>
                </a:solidFill>
              </a:rPr>
              <a:t>“Jim”</a:t>
            </a:r>
            <a:r>
              <a:rPr lang="en-US" altLang="zh-CN" sz="2000" dirty="0" smtClean="0"/>
              <a:t>, 0}, {</a:t>
            </a:r>
            <a:r>
              <a:rPr lang="en-US" altLang="zh-CN" sz="2000" dirty="0" smtClean="0">
                <a:solidFill>
                  <a:schemeClr val="accent6">
                    <a:lumMod val="75000"/>
                  </a:schemeClr>
                </a:solidFill>
              </a:rPr>
              <a:t>“Zora”</a:t>
            </a:r>
            <a:r>
              <a:rPr lang="en-US" altLang="zh-CN" sz="2000" dirty="0" smtClean="0"/>
              <a:t>, 0} };</a:t>
            </a:r>
          </a:p>
          <a:p>
            <a:pPr indent="363538">
              <a:lnSpc>
                <a:spcPct val="80000"/>
              </a:lnSpc>
              <a:spcBef>
                <a:spcPts val="0"/>
              </a:spcBef>
            </a:pPr>
            <a:r>
              <a:rPr lang="en-US" altLang="zh-CN" sz="2000" dirty="0" smtClean="0">
                <a:solidFill>
                  <a:srgbClr val="0000FF"/>
                </a:solidFill>
              </a:rPr>
              <a:t>char </a:t>
            </a:r>
            <a:r>
              <a:rPr lang="en-US" altLang="zh-CN" sz="2000" dirty="0" err="1" smtClean="0"/>
              <a:t>votee</a:t>
            </a:r>
            <a:r>
              <a:rPr lang="en-US" altLang="zh-CN" sz="2000" dirty="0" smtClean="0"/>
              <a:t>[20];    </a:t>
            </a:r>
            <a:r>
              <a:rPr lang="en-US" altLang="zh-CN" sz="2000" dirty="0" smtClean="0">
                <a:solidFill>
                  <a:srgbClr val="00B050"/>
                </a:solidFill>
              </a:rPr>
              <a:t>// </a:t>
            </a:r>
            <a:r>
              <a:rPr lang="zh-CN" altLang="en-US" sz="2000" dirty="0" smtClean="0">
                <a:solidFill>
                  <a:srgbClr val="00B050"/>
                </a:solidFill>
              </a:rPr>
              <a:t>用于存放被投票的候选人姓名</a:t>
            </a:r>
            <a:endParaRPr lang="en-US" altLang="zh-CN" sz="2000" dirty="0" smtClean="0">
              <a:solidFill>
                <a:srgbClr val="00B050"/>
              </a:solidFill>
            </a:endParaRPr>
          </a:p>
          <a:p>
            <a:pPr indent="363538">
              <a:lnSpc>
                <a:spcPct val="80000"/>
              </a:lnSpc>
              <a:spcBef>
                <a:spcPts val="0"/>
              </a:spcBef>
            </a:pPr>
            <a:r>
              <a:rPr lang="en-US" altLang="zh-CN" sz="2000" dirty="0" smtClean="0">
                <a:solidFill>
                  <a:srgbClr val="0000FF"/>
                </a:solidFill>
              </a:rPr>
              <a:t>for</a:t>
            </a:r>
            <a:r>
              <a:rPr lang="en-US" altLang="zh-CN" sz="2000" dirty="0" smtClean="0"/>
              <a:t>(</a:t>
            </a:r>
            <a:r>
              <a:rPr lang="en-US" altLang="zh-CN" sz="2000" dirty="0" err="1" smtClean="0">
                <a:solidFill>
                  <a:srgbClr val="0000FF"/>
                </a:solidFill>
              </a:rPr>
              <a:t>int</a:t>
            </a:r>
            <a:r>
              <a:rPr lang="en-US" altLang="zh-CN" sz="2000" dirty="0" smtClean="0"/>
              <a:t> </a:t>
            </a:r>
            <a:r>
              <a:rPr lang="en-US" altLang="zh-CN" sz="2000" dirty="0" err="1" smtClean="0"/>
              <a:t>i</a:t>
            </a:r>
            <a:r>
              <a:rPr lang="en-US" altLang="zh-CN" sz="2000" dirty="0" smtClean="0"/>
              <a:t>=0; </a:t>
            </a:r>
            <a:r>
              <a:rPr lang="en-US" altLang="zh-CN" sz="2000" dirty="0" err="1" smtClean="0"/>
              <a:t>i</a:t>
            </a:r>
            <a:r>
              <a:rPr lang="en-US" altLang="zh-CN" sz="2000" dirty="0" smtClean="0"/>
              <a:t>&lt;100; ++</a:t>
            </a:r>
            <a:r>
              <a:rPr lang="en-US" altLang="zh-CN" sz="2000" dirty="0" err="1" smtClean="0"/>
              <a:t>i</a:t>
            </a:r>
            <a:r>
              <a:rPr lang="en-US" altLang="zh-CN" sz="2000" dirty="0" smtClean="0"/>
              <a:t>)    </a:t>
            </a:r>
            <a:r>
              <a:rPr lang="en-US" altLang="zh-CN" sz="2000" dirty="0" smtClean="0">
                <a:solidFill>
                  <a:srgbClr val="00B050"/>
                </a:solidFill>
              </a:rPr>
              <a:t>// </a:t>
            </a:r>
            <a:r>
              <a:rPr lang="zh-CN" altLang="en-US" sz="2000" dirty="0" smtClean="0">
                <a:solidFill>
                  <a:srgbClr val="00B050"/>
                </a:solidFill>
              </a:rPr>
              <a:t>专业评审依次投票</a:t>
            </a:r>
            <a:endParaRPr lang="en-US" altLang="zh-CN" sz="2000" dirty="0" smtClean="0">
              <a:solidFill>
                <a:srgbClr val="00B050"/>
              </a:solidFill>
            </a:endParaRPr>
          </a:p>
          <a:p>
            <a:pPr indent="363538">
              <a:lnSpc>
                <a:spcPct val="80000"/>
              </a:lnSpc>
              <a:spcBef>
                <a:spcPts val="0"/>
              </a:spcBef>
            </a:pPr>
            <a:r>
              <a:rPr lang="en-US" altLang="zh-CN" sz="2000" dirty="0" smtClean="0"/>
              <a:t>{</a:t>
            </a:r>
          </a:p>
          <a:p>
            <a:pPr indent="717550">
              <a:lnSpc>
                <a:spcPct val="80000"/>
              </a:lnSpc>
              <a:spcBef>
                <a:spcPts val="0"/>
              </a:spcBef>
            </a:pPr>
            <a:r>
              <a:rPr lang="en-US" altLang="zh-CN" sz="2000" dirty="0" err="1" smtClean="0"/>
              <a:t>cin</a:t>
            </a:r>
            <a:r>
              <a:rPr lang="en-US" altLang="zh-CN" sz="2000" dirty="0" smtClean="0"/>
              <a:t>&gt;&gt;</a:t>
            </a:r>
            <a:r>
              <a:rPr lang="en-US" altLang="zh-CN" sz="2000" dirty="0" err="1" smtClean="0"/>
              <a:t>votee</a:t>
            </a:r>
            <a:r>
              <a:rPr lang="en-US" altLang="zh-CN" sz="2000" dirty="0" smtClean="0"/>
              <a:t>;    </a:t>
            </a:r>
            <a:r>
              <a:rPr lang="en-US" altLang="zh-CN" sz="2000" dirty="0" smtClean="0">
                <a:solidFill>
                  <a:srgbClr val="00B050"/>
                </a:solidFill>
              </a:rPr>
              <a:t>// </a:t>
            </a:r>
            <a:r>
              <a:rPr lang="zh-CN" altLang="en-US" sz="2000" dirty="0" smtClean="0">
                <a:solidFill>
                  <a:srgbClr val="00B050"/>
                </a:solidFill>
              </a:rPr>
              <a:t>输入被投票的候选人姓名</a:t>
            </a:r>
            <a:endParaRPr lang="en-US" altLang="zh-CN" sz="2000" dirty="0" smtClean="0">
              <a:solidFill>
                <a:srgbClr val="00B050"/>
              </a:solidFill>
            </a:endParaRPr>
          </a:p>
          <a:p>
            <a:pPr indent="717550">
              <a:lnSpc>
                <a:spcPct val="80000"/>
              </a:lnSpc>
              <a:spcBef>
                <a:spcPts val="0"/>
              </a:spcBef>
            </a:pPr>
            <a:r>
              <a:rPr lang="en-US" altLang="zh-CN" sz="2000" dirty="0" smtClean="0">
                <a:solidFill>
                  <a:srgbClr val="0000FF"/>
                </a:solidFill>
              </a:rPr>
              <a:t>for</a:t>
            </a:r>
            <a:r>
              <a:rPr lang="en-US" altLang="zh-CN" sz="2000" dirty="0" smtClean="0"/>
              <a:t>(</a:t>
            </a:r>
            <a:r>
              <a:rPr lang="en-US" altLang="zh-CN" sz="2000" dirty="0" err="1" smtClean="0">
                <a:solidFill>
                  <a:srgbClr val="0000FF"/>
                </a:solidFill>
              </a:rPr>
              <a:t>int</a:t>
            </a:r>
            <a:r>
              <a:rPr lang="en-US" altLang="zh-CN" sz="2000" dirty="0" smtClean="0">
                <a:solidFill>
                  <a:srgbClr val="0000FF"/>
                </a:solidFill>
              </a:rPr>
              <a:t> </a:t>
            </a:r>
            <a:r>
              <a:rPr lang="en-US" altLang="zh-CN" sz="2000" dirty="0" smtClean="0"/>
              <a:t>j=0; j&lt;4; ++j)   </a:t>
            </a:r>
            <a:r>
              <a:rPr lang="en-US" altLang="zh-CN" sz="2000" dirty="0" smtClean="0">
                <a:solidFill>
                  <a:srgbClr val="00B050"/>
                </a:solidFill>
              </a:rPr>
              <a:t>// </a:t>
            </a:r>
            <a:r>
              <a:rPr lang="zh-CN" altLang="en-US" sz="2000" dirty="0" smtClean="0">
                <a:solidFill>
                  <a:srgbClr val="00B050"/>
                </a:solidFill>
              </a:rPr>
              <a:t>搜索候选人</a:t>
            </a:r>
            <a:endParaRPr lang="en-US" altLang="zh-CN" sz="2000" dirty="0" smtClean="0">
              <a:solidFill>
                <a:srgbClr val="00B050"/>
              </a:solidFill>
            </a:endParaRPr>
          </a:p>
          <a:p>
            <a:pPr indent="1076325">
              <a:lnSpc>
                <a:spcPct val="80000"/>
              </a:lnSpc>
              <a:spcBef>
                <a:spcPts val="0"/>
              </a:spcBef>
            </a:pPr>
            <a:r>
              <a:rPr lang="en-US" altLang="zh-CN" sz="2000" dirty="0" smtClean="0">
                <a:solidFill>
                  <a:srgbClr val="0000FF"/>
                </a:solidFill>
              </a:rPr>
              <a:t>if</a:t>
            </a:r>
            <a:r>
              <a:rPr lang="en-US" altLang="zh-CN" sz="2000" dirty="0" smtClean="0"/>
              <a:t>(</a:t>
            </a:r>
            <a:r>
              <a:rPr lang="en-US" altLang="zh-CN" sz="2000" dirty="0" err="1" smtClean="0">
                <a:solidFill>
                  <a:srgbClr val="FF3399"/>
                </a:solidFill>
              </a:rPr>
              <a:t>strcmp</a:t>
            </a:r>
            <a:r>
              <a:rPr lang="en-US" altLang="zh-CN" sz="2000" dirty="0" smtClean="0"/>
              <a:t>(</a:t>
            </a:r>
            <a:r>
              <a:rPr lang="en-US" altLang="zh-CN" sz="2000" dirty="0" err="1" smtClean="0"/>
              <a:t>votee</a:t>
            </a:r>
            <a:r>
              <a:rPr lang="en-US" altLang="zh-CN" sz="2000" dirty="0" smtClean="0"/>
              <a:t>, p[j]</a:t>
            </a:r>
            <a:r>
              <a:rPr lang="en-US" altLang="zh-CN" sz="2000" b="1" dirty="0" smtClean="0">
                <a:solidFill>
                  <a:srgbClr val="FF0000"/>
                </a:solidFill>
              </a:rPr>
              <a:t>.</a:t>
            </a:r>
            <a:r>
              <a:rPr lang="en-US" altLang="zh-CN" sz="2000" dirty="0" smtClean="0">
                <a:solidFill>
                  <a:srgbClr val="0000FF"/>
                </a:solidFill>
              </a:rPr>
              <a:t>name</a:t>
            </a:r>
            <a:r>
              <a:rPr lang="en-US" altLang="zh-CN" sz="2000" dirty="0" smtClean="0"/>
              <a:t>)==0)  </a:t>
            </a:r>
          </a:p>
          <a:p>
            <a:pPr indent="1435100">
              <a:lnSpc>
                <a:spcPct val="80000"/>
              </a:lnSpc>
              <a:spcBef>
                <a:spcPts val="0"/>
              </a:spcBef>
            </a:pPr>
            <a:r>
              <a:rPr lang="en-US" altLang="zh-CN" sz="2000" dirty="0" smtClean="0"/>
              <a:t>++p[j]</a:t>
            </a:r>
            <a:r>
              <a:rPr lang="en-US" altLang="zh-CN" sz="2000" b="1" dirty="0" smtClean="0">
                <a:solidFill>
                  <a:srgbClr val="FF0000"/>
                </a:solidFill>
              </a:rPr>
              <a:t>.</a:t>
            </a:r>
            <a:r>
              <a:rPr lang="en-US" altLang="zh-CN" sz="2000" dirty="0" smtClean="0">
                <a:solidFill>
                  <a:srgbClr val="0000FF"/>
                </a:solidFill>
              </a:rPr>
              <a:t>vote</a:t>
            </a:r>
            <a:r>
              <a:rPr lang="en-US" altLang="zh-CN" sz="2000" dirty="0" smtClean="0"/>
              <a:t>;     </a:t>
            </a:r>
            <a:r>
              <a:rPr lang="en-US" altLang="zh-CN" sz="2000" dirty="0" smtClean="0">
                <a:solidFill>
                  <a:srgbClr val="00B050"/>
                </a:solidFill>
              </a:rPr>
              <a:t>// </a:t>
            </a:r>
            <a:r>
              <a:rPr lang="zh-CN" altLang="en-US" sz="2000" dirty="0" smtClean="0">
                <a:solidFill>
                  <a:srgbClr val="00B050"/>
                </a:solidFill>
              </a:rPr>
              <a:t>票数叠加</a:t>
            </a:r>
            <a:endParaRPr lang="en-US" altLang="zh-CN" sz="2000" dirty="0" smtClean="0">
              <a:solidFill>
                <a:srgbClr val="00B050"/>
              </a:solidFill>
            </a:endParaRPr>
          </a:p>
          <a:p>
            <a:pPr indent="363538">
              <a:lnSpc>
                <a:spcPct val="80000"/>
              </a:lnSpc>
              <a:spcBef>
                <a:spcPts val="0"/>
              </a:spcBef>
            </a:pPr>
            <a:r>
              <a:rPr lang="en-US" altLang="zh-CN" sz="2000" dirty="0" smtClean="0"/>
              <a:t>}</a:t>
            </a:r>
          </a:p>
          <a:p>
            <a:pPr indent="363538">
              <a:lnSpc>
                <a:spcPct val="80000"/>
              </a:lnSpc>
              <a:spcBef>
                <a:spcPts val="0"/>
              </a:spcBef>
            </a:pPr>
            <a:r>
              <a:rPr lang="en-US" altLang="zh-CN" sz="2000" dirty="0" smtClean="0">
                <a:solidFill>
                  <a:srgbClr val="0000FF"/>
                </a:solidFill>
              </a:rPr>
              <a:t>for</a:t>
            </a:r>
            <a:r>
              <a:rPr lang="en-US" altLang="zh-CN" sz="2000" dirty="0" smtClean="0"/>
              <a:t>(</a:t>
            </a:r>
            <a:r>
              <a:rPr lang="en-US" altLang="zh-CN" sz="2000" dirty="0" err="1" smtClean="0">
                <a:solidFill>
                  <a:srgbClr val="0000FF"/>
                </a:solidFill>
              </a:rPr>
              <a:t>int</a:t>
            </a:r>
            <a:r>
              <a:rPr lang="en-US" altLang="zh-CN" sz="2000" dirty="0" smtClean="0"/>
              <a:t> </a:t>
            </a:r>
            <a:r>
              <a:rPr lang="en-US" altLang="zh-CN" sz="2000" dirty="0" err="1" smtClean="0"/>
              <a:t>i</a:t>
            </a:r>
            <a:r>
              <a:rPr lang="en-US" altLang="zh-CN" sz="2000" dirty="0" smtClean="0"/>
              <a:t>=0; </a:t>
            </a:r>
            <a:r>
              <a:rPr lang="en-US" altLang="zh-CN" sz="2000" dirty="0" err="1" smtClean="0"/>
              <a:t>i</a:t>
            </a:r>
            <a:r>
              <a:rPr lang="en-US" altLang="zh-CN" sz="2000" dirty="0" smtClean="0"/>
              <a:t>&lt;4; ++</a:t>
            </a:r>
            <a:r>
              <a:rPr lang="en-US" altLang="zh-CN" sz="2000" dirty="0" err="1" smtClean="0"/>
              <a:t>i</a:t>
            </a:r>
            <a:r>
              <a:rPr lang="en-US" altLang="zh-CN" sz="2000" dirty="0" smtClean="0"/>
              <a:t>)       </a:t>
            </a:r>
            <a:r>
              <a:rPr lang="en-US" altLang="zh-CN" sz="2000" dirty="0" smtClean="0">
                <a:solidFill>
                  <a:srgbClr val="00B050"/>
                </a:solidFill>
              </a:rPr>
              <a:t>// </a:t>
            </a:r>
            <a:r>
              <a:rPr lang="zh-CN" altLang="en-US" sz="2000" dirty="0" smtClean="0">
                <a:solidFill>
                  <a:srgbClr val="00B050"/>
                </a:solidFill>
              </a:rPr>
              <a:t>输出投票结果</a:t>
            </a:r>
            <a:endParaRPr lang="en-US" altLang="zh-CN" sz="2000" dirty="0" smtClean="0">
              <a:solidFill>
                <a:srgbClr val="00B050"/>
              </a:solidFill>
            </a:endParaRPr>
          </a:p>
          <a:p>
            <a:pPr indent="717550">
              <a:lnSpc>
                <a:spcPct val="80000"/>
              </a:lnSpc>
              <a:spcBef>
                <a:spcPts val="0"/>
              </a:spcBef>
            </a:pPr>
            <a:r>
              <a:rPr lang="en-US" altLang="zh-CN" sz="2000" dirty="0" err="1" smtClean="0"/>
              <a:t>cout</a:t>
            </a:r>
            <a:r>
              <a:rPr lang="en-US" altLang="zh-CN" sz="2000" dirty="0" smtClean="0"/>
              <a:t>&lt;&lt;p[</a:t>
            </a:r>
            <a:r>
              <a:rPr lang="en-US" altLang="zh-CN" sz="2000" dirty="0" err="1" smtClean="0"/>
              <a:t>i</a:t>
            </a:r>
            <a:r>
              <a:rPr lang="en-US" altLang="zh-CN" sz="2000" dirty="0" smtClean="0"/>
              <a:t>]</a:t>
            </a:r>
            <a:r>
              <a:rPr lang="en-US" altLang="zh-CN" sz="2000" b="1" dirty="0" smtClean="0">
                <a:solidFill>
                  <a:srgbClr val="FF0000"/>
                </a:solidFill>
              </a:rPr>
              <a:t>.</a:t>
            </a:r>
            <a:r>
              <a:rPr lang="en-US" altLang="zh-CN" sz="2000" dirty="0" smtClean="0">
                <a:solidFill>
                  <a:srgbClr val="0000FF"/>
                </a:solidFill>
              </a:rPr>
              <a:t>name</a:t>
            </a:r>
            <a:r>
              <a:rPr lang="en-US" altLang="zh-CN" sz="2000" dirty="0" smtClean="0"/>
              <a:t>&lt;&lt;</a:t>
            </a:r>
            <a:r>
              <a:rPr lang="en-US" altLang="zh-CN" sz="2000" dirty="0" smtClean="0">
                <a:solidFill>
                  <a:schemeClr val="accent6">
                    <a:lumMod val="75000"/>
                  </a:schemeClr>
                </a:solidFill>
              </a:rPr>
              <a:t>“, ”</a:t>
            </a:r>
            <a:r>
              <a:rPr lang="en-US" altLang="zh-CN" sz="2000" dirty="0" smtClean="0"/>
              <a:t>&lt;&lt;p[</a:t>
            </a:r>
            <a:r>
              <a:rPr lang="en-US" altLang="zh-CN" sz="2000" dirty="0" err="1" smtClean="0"/>
              <a:t>i</a:t>
            </a:r>
            <a:r>
              <a:rPr lang="en-US" altLang="zh-CN" sz="2000" dirty="0" smtClean="0"/>
              <a:t>]</a:t>
            </a:r>
            <a:r>
              <a:rPr lang="en-US" altLang="zh-CN" sz="2000" b="1" dirty="0" smtClean="0">
                <a:solidFill>
                  <a:srgbClr val="FF0000"/>
                </a:solidFill>
              </a:rPr>
              <a:t>.</a:t>
            </a:r>
            <a:r>
              <a:rPr lang="en-US" altLang="zh-CN" sz="2000" dirty="0" smtClean="0">
                <a:solidFill>
                  <a:srgbClr val="0000FF"/>
                </a:solidFill>
              </a:rPr>
              <a:t>vote</a:t>
            </a:r>
            <a:r>
              <a:rPr lang="en-US" altLang="zh-CN" sz="2000" dirty="0" smtClean="0"/>
              <a:t>&lt;&lt;</a:t>
            </a:r>
            <a:r>
              <a:rPr lang="en-US" altLang="zh-CN" sz="2000" dirty="0" err="1" smtClean="0"/>
              <a:t>endl</a:t>
            </a:r>
            <a:r>
              <a:rPr lang="en-US" altLang="zh-CN" sz="2000" dirty="0" smtClean="0"/>
              <a:t>;</a:t>
            </a:r>
          </a:p>
          <a:p>
            <a:pPr indent="358775">
              <a:lnSpc>
                <a:spcPct val="80000"/>
              </a:lnSpc>
              <a:spcBef>
                <a:spcPts val="0"/>
              </a:spcBef>
            </a:pPr>
            <a:r>
              <a:rPr lang="en-US" altLang="zh-CN" sz="2000" dirty="0" smtClean="0">
                <a:solidFill>
                  <a:srgbClr val="0000FF"/>
                </a:solidFill>
              </a:rPr>
              <a:t>return </a:t>
            </a:r>
            <a:r>
              <a:rPr lang="en-US" altLang="zh-CN" sz="2000" dirty="0" smtClean="0"/>
              <a:t>0;</a:t>
            </a:r>
          </a:p>
          <a:p>
            <a:pPr>
              <a:lnSpc>
                <a:spcPct val="80000"/>
              </a:lnSpc>
              <a:spcBef>
                <a:spcPts val="0"/>
              </a:spcBef>
            </a:pPr>
            <a:r>
              <a:rPr lang="en-US" altLang="zh-CN" sz="2000" dirty="0"/>
              <a:t>}</a:t>
            </a:r>
            <a:endParaRPr lang="zh-CN" altLang="en-US" sz="2000" dirty="0"/>
          </a:p>
        </p:txBody>
      </p:sp>
      <p:sp>
        <p:nvSpPr>
          <p:cNvPr id="3" name="标题 2"/>
          <p:cNvSpPr>
            <a:spLocks noGrp="1"/>
          </p:cNvSpPr>
          <p:nvPr>
            <p:ph type="title"/>
          </p:nvPr>
        </p:nvSpPr>
        <p:spPr/>
        <p:txBody>
          <a:bodyPr/>
          <a:lstStyle/>
          <a:p>
            <a:r>
              <a:rPr lang="en-US" altLang="zh-CN" dirty="0"/>
              <a:t>3. </a:t>
            </a:r>
            <a:r>
              <a:rPr lang="zh-CN" altLang="en-US" dirty="0"/>
              <a:t>结构与数组</a:t>
            </a:r>
          </a:p>
        </p:txBody>
      </p:sp>
    </p:spTree>
    <p:extLst>
      <p:ext uri="{BB962C8B-B14F-4D97-AF65-F5344CB8AC3E}">
        <p14:creationId xmlns:p14="http://schemas.microsoft.com/office/powerpoint/2010/main" val="17871162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5536" y="1124744"/>
            <a:ext cx="8496944" cy="5473207"/>
          </a:xfrm>
        </p:spPr>
        <p:txBody>
          <a:bodyPr>
            <a:normAutofit/>
          </a:bodyPr>
          <a:lstStyle/>
          <a:p>
            <a:pPr>
              <a:spcAft>
                <a:spcPts val="600"/>
              </a:spcAft>
            </a:pPr>
            <a:r>
              <a:rPr lang="zh-CN" altLang="en-US" sz="2800" b="1" dirty="0" smtClean="0"/>
              <a:t>结构作形参</a:t>
            </a:r>
            <a:endParaRPr lang="en-US" altLang="zh-CN" sz="2800" b="1" dirty="0" smtClean="0"/>
          </a:p>
          <a:p>
            <a:pPr marL="342900" indent="-342900">
              <a:spcAft>
                <a:spcPts val="600"/>
              </a:spcAft>
              <a:buFont typeface="Arial" panose="020B0604020202020204" pitchFamily="34" charset="0"/>
              <a:buChar char="•"/>
            </a:pPr>
            <a:r>
              <a:rPr lang="zh-CN" altLang="en-US" b="1" dirty="0" smtClean="0">
                <a:solidFill>
                  <a:srgbClr val="FF0000"/>
                </a:solidFill>
              </a:rPr>
              <a:t>结构</a:t>
            </a:r>
            <a:r>
              <a:rPr lang="en-US" altLang="zh-CN" dirty="0" smtClean="0"/>
              <a:t> </a:t>
            </a:r>
            <a:r>
              <a:rPr lang="zh-CN" altLang="en-US" dirty="0" smtClean="0"/>
              <a:t>可以用作 </a:t>
            </a:r>
            <a:r>
              <a:rPr lang="zh-CN" altLang="en-US" b="1" dirty="0" smtClean="0">
                <a:solidFill>
                  <a:srgbClr val="0000FF"/>
                </a:solidFill>
              </a:rPr>
              <a:t>函数形参</a:t>
            </a:r>
            <a:r>
              <a:rPr lang="zh-CN" altLang="en-US" dirty="0" smtClean="0"/>
              <a:t>。</a:t>
            </a:r>
            <a:r>
              <a:rPr lang="en-US" altLang="zh-CN" dirty="0" smtClean="0"/>
              <a:t> </a:t>
            </a:r>
          </a:p>
          <a:p>
            <a:pPr marL="342900" indent="-342900">
              <a:spcAft>
                <a:spcPts val="600"/>
              </a:spcAft>
              <a:buFont typeface="Arial" panose="020B0604020202020204" pitchFamily="34" charset="0"/>
              <a:buChar char="•"/>
            </a:pPr>
            <a:r>
              <a:rPr lang="zh-CN" altLang="en-US" dirty="0" smtClean="0"/>
              <a:t>当调用带结构形参的函数时</a:t>
            </a:r>
            <a:r>
              <a:rPr lang="en-US" altLang="zh-CN" dirty="0" smtClean="0"/>
              <a:t>, </a:t>
            </a:r>
            <a:r>
              <a:rPr lang="zh-CN" altLang="en-US" b="1" dirty="0" smtClean="0">
                <a:solidFill>
                  <a:srgbClr val="0000FF"/>
                </a:solidFill>
              </a:rPr>
              <a:t>复制的是整个实参结构</a:t>
            </a:r>
            <a:r>
              <a:rPr lang="zh-CN" altLang="en-US" dirty="0" smtClean="0"/>
              <a:t>。</a:t>
            </a:r>
            <a:endParaRPr lang="en-US" altLang="zh-CN" dirty="0" smtClean="0"/>
          </a:p>
          <a:p>
            <a:pPr marL="342900" indent="-342900">
              <a:spcAft>
                <a:spcPts val="600"/>
              </a:spcAft>
              <a:buFont typeface="Arial" panose="020B0604020202020204" pitchFamily="34" charset="0"/>
              <a:buChar char="•"/>
            </a:pPr>
            <a:r>
              <a:rPr lang="zh-CN" altLang="en-US" dirty="0" smtClean="0"/>
              <a:t>当 </a:t>
            </a:r>
            <a:r>
              <a:rPr lang="zh-CN" altLang="en-US" b="1" dirty="0" smtClean="0">
                <a:solidFill>
                  <a:srgbClr val="FF0000"/>
                </a:solidFill>
              </a:rPr>
              <a:t>结构很大 </a:t>
            </a:r>
            <a:r>
              <a:rPr lang="zh-CN" altLang="en-US" dirty="0" smtClean="0"/>
              <a:t>时 </a:t>
            </a:r>
            <a:r>
              <a:rPr lang="en-US" altLang="zh-CN" dirty="0" smtClean="0"/>
              <a:t>(</a:t>
            </a:r>
            <a:r>
              <a:rPr lang="zh-CN" altLang="en-US" dirty="0" smtClean="0"/>
              <a:t>包含很多数据成员</a:t>
            </a:r>
            <a:r>
              <a:rPr lang="en-US" altLang="zh-CN" dirty="0" smtClean="0"/>
              <a:t>), </a:t>
            </a:r>
            <a:r>
              <a:rPr lang="zh-CN" altLang="en-US" dirty="0" smtClean="0"/>
              <a:t>直接使用结构作函数形参会 </a:t>
            </a:r>
            <a:r>
              <a:rPr lang="zh-CN" altLang="en-US" b="1" dirty="0" smtClean="0">
                <a:solidFill>
                  <a:srgbClr val="0000FF"/>
                </a:solidFill>
              </a:rPr>
              <a:t>增加函数调用时的时间和空间的开销</a:t>
            </a:r>
            <a:r>
              <a:rPr lang="zh-CN" altLang="en-US" dirty="0" smtClean="0"/>
              <a:t>。因为</a:t>
            </a:r>
            <a:r>
              <a:rPr lang="en-US" altLang="zh-CN" dirty="0" smtClean="0"/>
              <a:t>, </a:t>
            </a:r>
            <a:r>
              <a:rPr lang="zh-CN" altLang="en-US" dirty="0" smtClean="0"/>
              <a:t>当发生函数调用时</a:t>
            </a:r>
            <a:r>
              <a:rPr lang="en-US" altLang="zh-CN" dirty="0" smtClean="0"/>
              <a:t>, </a:t>
            </a:r>
            <a:r>
              <a:rPr lang="zh-CN" altLang="en-US" dirty="0" smtClean="0"/>
              <a:t>需要创建局部形参变量</a:t>
            </a:r>
            <a:r>
              <a:rPr lang="en-US" altLang="zh-CN" dirty="0" smtClean="0"/>
              <a:t>, </a:t>
            </a:r>
            <a:r>
              <a:rPr lang="zh-CN" altLang="en-US" dirty="0" smtClean="0"/>
              <a:t>并且利用传递的实参值来初始化形参。</a:t>
            </a:r>
            <a:endParaRPr lang="en-US" altLang="zh-CN" dirty="0" smtClean="0"/>
          </a:p>
          <a:p>
            <a:pPr marL="342900" indent="-342900">
              <a:spcAft>
                <a:spcPts val="600"/>
              </a:spcAft>
              <a:buFont typeface="Arial" panose="020B0604020202020204" pitchFamily="34" charset="0"/>
              <a:buChar char="•"/>
            </a:pPr>
            <a:r>
              <a:rPr lang="zh-CN" altLang="en-US" dirty="0" smtClean="0"/>
              <a:t>一种</a:t>
            </a:r>
            <a:r>
              <a:rPr lang="en-US" altLang="zh-CN" dirty="0" smtClean="0"/>
              <a:t> </a:t>
            </a:r>
            <a:r>
              <a:rPr lang="zh-CN" altLang="en-US" b="1" dirty="0" smtClean="0">
                <a:solidFill>
                  <a:srgbClr val="FF0000"/>
                </a:solidFill>
              </a:rPr>
              <a:t>更好的做法</a:t>
            </a:r>
            <a:r>
              <a:rPr lang="en-US" altLang="zh-CN" dirty="0" smtClean="0">
                <a:solidFill>
                  <a:srgbClr val="FF0000"/>
                </a:solidFill>
              </a:rPr>
              <a:t> </a:t>
            </a:r>
            <a:r>
              <a:rPr lang="zh-CN" altLang="en-US" dirty="0" smtClean="0"/>
              <a:t>是使用</a:t>
            </a:r>
            <a:r>
              <a:rPr lang="en-US" altLang="zh-CN" dirty="0" smtClean="0"/>
              <a:t> </a:t>
            </a:r>
            <a:r>
              <a:rPr lang="zh-CN" altLang="en-US" b="1" dirty="0" smtClean="0">
                <a:solidFill>
                  <a:srgbClr val="0000FF"/>
                </a:solidFill>
              </a:rPr>
              <a:t>结构指针</a:t>
            </a:r>
            <a:r>
              <a:rPr lang="en-US" altLang="zh-CN" b="1" dirty="0" smtClean="0"/>
              <a:t> </a:t>
            </a:r>
            <a:r>
              <a:rPr lang="zh-CN" altLang="en-US" dirty="0" smtClean="0"/>
              <a:t>或</a:t>
            </a:r>
            <a:r>
              <a:rPr lang="en-US" altLang="zh-CN" dirty="0" smtClean="0"/>
              <a:t> </a:t>
            </a:r>
            <a:r>
              <a:rPr lang="zh-CN" altLang="en-US" b="1" dirty="0" smtClean="0">
                <a:solidFill>
                  <a:srgbClr val="0000FF"/>
                </a:solidFill>
              </a:rPr>
              <a:t>结构引用</a:t>
            </a:r>
            <a:r>
              <a:rPr lang="en-US" altLang="zh-CN" b="1" dirty="0" smtClean="0"/>
              <a:t> </a:t>
            </a:r>
            <a:r>
              <a:rPr lang="zh-CN" altLang="en-US" dirty="0" smtClean="0"/>
              <a:t>作函数形参。</a:t>
            </a:r>
            <a:endParaRPr lang="zh-CN" altLang="en-US" dirty="0"/>
          </a:p>
        </p:txBody>
      </p:sp>
      <p:sp>
        <p:nvSpPr>
          <p:cNvPr id="3" name="标题 2"/>
          <p:cNvSpPr>
            <a:spLocks noGrp="1"/>
          </p:cNvSpPr>
          <p:nvPr>
            <p:ph type="title"/>
          </p:nvPr>
        </p:nvSpPr>
        <p:spPr/>
        <p:txBody>
          <a:bodyPr/>
          <a:lstStyle/>
          <a:p>
            <a:r>
              <a:rPr lang="en-US" altLang="zh-CN" dirty="0" smtClean="0"/>
              <a:t>4. </a:t>
            </a:r>
            <a:r>
              <a:rPr lang="zh-CN" altLang="en-US" dirty="0" smtClean="0"/>
              <a:t>结构与函数</a:t>
            </a:r>
            <a:endParaRPr lang="zh-CN" altLang="en-US" dirty="0"/>
          </a:p>
        </p:txBody>
      </p:sp>
    </p:spTree>
    <p:extLst>
      <p:ext uri="{BB962C8B-B14F-4D97-AF65-F5344CB8AC3E}">
        <p14:creationId xmlns:p14="http://schemas.microsoft.com/office/powerpoint/2010/main" val="3982204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randombar(horizontal)">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1038743"/>
            <a:ext cx="8496944" cy="5702625"/>
          </a:xfrm>
        </p:spPr>
        <p:txBody>
          <a:bodyPr>
            <a:normAutofit/>
          </a:bodyPr>
          <a:lstStyle/>
          <a:p>
            <a:pPr>
              <a:lnSpc>
                <a:spcPct val="90000"/>
              </a:lnSpc>
              <a:spcBef>
                <a:spcPts val="0"/>
              </a:spcBef>
              <a:spcAft>
                <a:spcPts val="100"/>
              </a:spcAft>
            </a:pPr>
            <a:r>
              <a:rPr lang="en-US" altLang="zh-CN" sz="2000" dirty="0">
                <a:solidFill>
                  <a:srgbClr val="FF3399"/>
                </a:solidFill>
              </a:rPr>
              <a:t>#include </a:t>
            </a:r>
            <a:r>
              <a:rPr lang="en-US" altLang="zh-CN" sz="2000" dirty="0"/>
              <a:t>&lt;</a:t>
            </a:r>
            <a:r>
              <a:rPr lang="en-US" altLang="zh-CN" sz="2000" dirty="0" err="1" smtClean="0"/>
              <a:t>iostream</a:t>
            </a:r>
            <a:r>
              <a:rPr lang="en-US" altLang="zh-CN" sz="2000" dirty="0" smtClean="0"/>
              <a:t>&gt;</a:t>
            </a:r>
          </a:p>
          <a:p>
            <a:pPr>
              <a:lnSpc>
                <a:spcPct val="90000"/>
              </a:lnSpc>
              <a:spcBef>
                <a:spcPts val="0"/>
              </a:spcBef>
              <a:spcAft>
                <a:spcPts val="100"/>
              </a:spcAft>
            </a:pPr>
            <a:r>
              <a:rPr lang="en-US" altLang="zh-CN" sz="2000" dirty="0" smtClean="0">
                <a:solidFill>
                  <a:srgbClr val="0000FF"/>
                </a:solidFill>
              </a:rPr>
              <a:t>using namespace </a:t>
            </a:r>
            <a:r>
              <a:rPr lang="en-US" altLang="zh-CN" sz="2000" dirty="0" err="1" smtClean="0">
                <a:solidFill>
                  <a:srgbClr val="0000FF"/>
                </a:solidFill>
              </a:rPr>
              <a:t>std</a:t>
            </a:r>
            <a:r>
              <a:rPr lang="en-US" altLang="zh-CN" sz="2000" dirty="0" smtClean="0"/>
              <a:t>;</a:t>
            </a:r>
            <a:endParaRPr lang="en-US" altLang="zh-CN" sz="2000" dirty="0"/>
          </a:p>
          <a:p>
            <a:pPr>
              <a:lnSpc>
                <a:spcPct val="90000"/>
              </a:lnSpc>
              <a:spcBef>
                <a:spcPts val="0"/>
              </a:spcBef>
              <a:spcAft>
                <a:spcPts val="100"/>
              </a:spcAft>
            </a:pPr>
            <a:r>
              <a:rPr lang="en-US" altLang="zh-CN" sz="2000" dirty="0" err="1">
                <a:solidFill>
                  <a:srgbClr val="FF0000"/>
                </a:solidFill>
              </a:rPr>
              <a:t>struct</a:t>
            </a:r>
            <a:r>
              <a:rPr lang="en-US" altLang="zh-CN" sz="2000" dirty="0"/>
              <a:t> </a:t>
            </a:r>
            <a:r>
              <a:rPr lang="en-US" altLang="zh-CN" sz="2000" b="1" dirty="0" smtClean="0">
                <a:solidFill>
                  <a:srgbClr val="0000FF"/>
                </a:solidFill>
              </a:rPr>
              <a:t>person           </a:t>
            </a:r>
            <a:r>
              <a:rPr lang="en-US" altLang="zh-CN" sz="2000" dirty="0" smtClean="0">
                <a:solidFill>
                  <a:srgbClr val="00B050"/>
                </a:solidFill>
              </a:rPr>
              <a:t>// </a:t>
            </a:r>
            <a:r>
              <a:rPr lang="zh-CN" altLang="en-US" sz="2000" dirty="0" smtClean="0">
                <a:solidFill>
                  <a:srgbClr val="00B050"/>
                </a:solidFill>
              </a:rPr>
              <a:t>结构类型定义</a:t>
            </a:r>
            <a:endParaRPr lang="en-US" altLang="zh-CN" sz="2000" dirty="0" smtClean="0">
              <a:solidFill>
                <a:srgbClr val="00B050"/>
              </a:solidFill>
            </a:endParaRPr>
          </a:p>
          <a:p>
            <a:pPr>
              <a:lnSpc>
                <a:spcPct val="90000"/>
              </a:lnSpc>
              <a:spcBef>
                <a:spcPts val="0"/>
              </a:spcBef>
              <a:spcAft>
                <a:spcPts val="100"/>
              </a:spcAft>
            </a:pPr>
            <a:r>
              <a:rPr lang="en-US" altLang="zh-CN" sz="2000" dirty="0" smtClean="0"/>
              <a:t>{</a:t>
            </a:r>
            <a:endParaRPr lang="en-US" altLang="zh-CN" sz="2000" dirty="0">
              <a:solidFill>
                <a:srgbClr val="00B050"/>
              </a:solidFill>
            </a:endParaRPr>
          </a:p>
          <a:p>
            <a:pPr indent="358775">
              <a:lnSpc>
                <a:spcPct val="90000"/>
              </a:lnSpc>
              <a:spcBef>
                <a:spcPts val="0"/>
              </a:spcBef>
              <a:spcAft>
                <a:spcPts val="100"/>
              </a:spcAft>
            </a:pPr>
            <a:r>
              <a:rPr lang="en-US" altLang="zh-CN" sz="2000" dirty="0">
                <a:solidFill>
                  <a:srgbClr val="0000FF"/>
                </a:solidFill>
              </a:rPr>
              <a:t>char</a:t>
            </a:r>
            <a:r>
              <a:rPr lang="en-US" altLang="zh-CN" sz="2000" dirty="0"/>
              <a:t> </a:t>
            </a:r>
            <a:r>
              <a:rPr lang="en-US" altLang="zh-CN" sz="2000" dirty="0">
                <a:solidFill>
                  <a:srgbClr val="FF0000"/>
                </a:solidFill>
              </a:rPr>
              <a:t>*</a:t>
            </a:r>
            <a:r>
              <a:rPr lang="en-US" altLang="zh-CN" sz="2000" dirty="0"/>
              <a:t>name</a:t>
            </a:r>
            <a:r>
              <a:rPr lang="en-US" altLang="zh-CN" sz="2000" dirty="0" smtClean="0"/>
              <a:t>;        </a:t>
            </a:r>
            <a:r>
              <a:rPr lang="en-US" altLang="zh-CN" sz="2000" dirty="0" smtClean="0">
                <a:solidFill>
                  <a:srgbClr val="00B050"/>
                </a:solidFill>
              </a:rPr>
              <a:t>// </a:t>
            </a:r>
            <a:r>
              <a:rPr lang="zh-CN" altLang="en-US" sz="2000" dirty="0" smtClean="0">
                <a:solidFill>
                  <a:srgbClr val="00B050"/>
                </a:solidFill>
              </a:rPr>
              <a:t>姓名</a:t>
            </a:r>
            <a:endParaRPr lang="en-US" altLang="zh-CN" sz="2000" dirty="0">
              <a:solidFill>
                <a:srgbClr val="00B050"/>
              </a:solidFill>
            </a:endParaRPr>
          </a:p>
          <a:p>
            <a:pPr indent="358775">
              <a:lnSpc>
                <a:spcPct val="90000"/>
              </a:lnSpc>
              <a:spcBef>
                <a:spcPts val="0"/>
              </a:spcBef>
              <a:spcAft>
                <a:spcPts val="100"/>
              </a:spcAft>
            </a:pPr>
            <a:r>
              <a:rPr lang="en-US" altLang="zh-CN" sz="2000" dirty="0" err="1">
                <a:solidFill>
                  <a:srgbClr val="0000FF"/>
                </a:solidFill>
              </a:rPr>
              <a:t>int</a:t>
            </a:r>
            <a:r>
              <a:rPr lang="en-US" altLang="zh-CN" sz="2000" dirty="0"/>
              <a:t> age</a:t>
            </a:r>
            <a:r>
              <a:rPr lang="en-US" altLang="zh-CN" sz="2000" dirty="0" smtClean="0"/>
              <a:t>;                </a:t>
            </a:r>
            <a:r>
              <a:rPr lang="en-US" altLang="zh-CN" sz="2000" dirty="0" smtClean="0">
                <a:solidFill>
                  <a:srgbClr val="00B050"/>
                </a:solidFill>
              </a:rPr>
              <a:t>// </a:t>
            </a:r>
            <a:r>
              <a:rPr lang="zh-CN" altLang="en-US" sz="2000" dirty="0" smtClean="0">
                <a:solidFill>
                  <a:srgbClr val="00B050"/>
                </a:solidFill>
              </a:rPr>
              <a:t>年龄</a:t>
            </a:r>
            <a:endParaRPr lang="en-US" altLang="zh-CN" sz="2000" dirty="0">
              <a:solidFill>
                <a:srgbClr val="00B050"/>
              </a:solidFill>
            </a:endParaRPr>
          </a:p>
          <a:p>
            <a:pPr indent="358775">
              <a:lnSpc>
                <a:spcPct val="90000"/>
              </a:lnSpc>
              <a:spcBef>
                <a:spcPts val="0"/>
              </a:spcBef>
              <a:spcAft>
                <a:spcPts val="100"/>
              </a:spcAft>
            </a:pPr>
            <a:r>
              <a:rPr lang="en-US" altLang="zh-CN" sz="2000" dirty="0">
                <a:solidFill>
                  <a:srgbClr val="0000FF"/>
                </a:solidFill>
              </a:rPr>
              <a:t>float</a:t>
            </a:r>
            <a:r>
              <a:rPr lang="en-US" altLang="zh-CN" sz="2000" dirty="0"/>
              <a:t> salary</a:t>
            </a:r>
            <a:r>
              <a:rPr lang="en-US" altLang="zh-CN" sz="2000" dirty="0" smtClean="0"/>
              <a:t>;         </a:t>
            </a:r>
            <a:r>
              <a:rPr lang="en-US" altLang="zh-CN" sz="2000" dirty="0" smtClean="0">
                <a:solidFill>
                  <a:srgbClr val="00B050"/>
                </a:solidFill>
              </a:rPr>
              <a:t>// </a:t>
            </a:r>
            <a:r>
              <a:rPr lang="zh-CN" altLang="en-US" sz="2000" dirty="0" smtClean="0">
                <a:solidFill>
                  <a:srgbClr val="00B050"/>
                </a:solidFill>
              </a:rPr>
              <a:t>工资</a:t>
            </a:r>
            <a:r>
              <a:rPr lang="en-US" altLang="zh-CN" sz="2000" dirty="0" smtClean="0">
                <a:solidFill>
                  <a:srgbClr val="00B050"/>
                </a:solidFill>
              </a:rPr>
              <a:t> </a:t>
            </a:r>
            <a:endParaRPr lang="en-US" altLang="zh-CN" sz="2000" dirty="0">
              <a:solidFill>
                <a:srgbClr val="00B050"/>
              </a:solidFill>
            </a:endParaRPr>
          </a:p>
          <a:p>
            <a:pPr>
              <a:lnSpc>
                <a:spcPct val="90000"/>
              </a:lnSpc>
              <a:spcBef>
                <a:spcPts val="0"/>
              </a:spcBef>
              <a:spcAft>
                <a:spcPts val="100"/>
              </a:spcAft>
            </a:pPr>
            <a:r>
              <a:rPr lang="en-US" altLang="zh-CN" sz="2000" dirty="0"/>
              <a:t>}</a:t>
            </a:r>
            <a:r>
              <a:rPr lang="en-US" altLang="zh-CN" sz="2000" b="1" dirty="0">
                <a:solidFill>
                  <a:srgbClr val="0000FF"/>
                </a:solidFill>
              </a:rPr>
              <a:t>;</a:t>
            </a:r>
          </a:p>
          <a:p>
            <a:pPr>
              <a:lnSpc>
                <a:spcPct val="90000"/>
              </a:lnSpc>
              <a:spcBef>
                <a:spcPts val="0"/>
              </a:spcBef>
              <a:spcAft>
                <a:spcPts val="100"/>
              </a:spcAft>
            </a:pPr>
            <a:r>
              <a:rPr lang="en-US" altLang="zh-CN" sz="2000" dirty="0">
                <a:solidFill>
                  <a:srgbClr val="0000FF"/>
                </a:solidFill>
              </a:rPr>
              <a:t>void</a:t>
            </a:r>
            <a:r>
              <a:rPr lang="en-US" altLang="zh-CN" sz="2000" dirty="0"/>
              <a:t> print(</a:t>
            </a:r>
            <a:r>
              <a:rPr lang="en-US" altLang="zh-CN" sz="2000" b="1" dirty="0">
                <a:solidFill>
                  <a:srgbClr val="0000FF"/>
                </a:solidFill>
              </a:rPr>
              <a:t>Person</a:t>
            </a:r>
            <a:r>
              <a:rPr lang="en-US" altLang="zh-CN" sz="2000" dirty="0"/>
              <a:t> p</a:t>
            </a:r>
            <a:r>
              <a:rPr lang="en-US" altLang="zh-CN" sz="2000" dirty="0" smtClean="0"/>
              <a:t>) </a:t>
            </a:r>
            <a:r>
              <a:rPr lang="en-US" altLang="zh-CN" sz="2000" dirty="0" smtClean="0">
                <a:solidFill>
                  <a:srgbClr val="00B050"/>
                </a:solidFill>
              </a:rPr>
              <a:t>// </a:t>
            </a:r>
            <a:r>
              <a:rPr lang="zh-CN" altLang="en-US" sz="2000" dirty="0" smtClean="0">
                <a:solidFill>
                  <a:srgbClr val="00B050"/>
                </a:solidFill>
              </a:rPr>
              <a:t>结构类型作形参</a:t>
            </a:r>
            <a:endParaRPr lang="en-US" altLang="zh-CN" sz="2000" dirty="0" smtClean="0">
              <a:solidFill>
                <a:srgbClr val="00B050"/>
              </a:solidFill>
            </a:endParaRPr>
          </a:p>
          <a:p>
            <a:pPr>
              <a:lnSpc>
                <a:spcPct val="90000"/>
              </a:lnSpc>
              <a:spcBef>
                <a:spcPts val="0"/>
              </a:spcBef>
              <a:spcAft>
                <a:spcPts val="100"/>
              </a:spcAft>
            </a:pPr>
            <a:r>
              <a:rPr lang="en-US" altLang="zh-CN" sz="2000" dirty="0" smtClean="0"/>
              <a:t>{ </a:t>
            </a:r>
            <a:endParaRPr lang="en-US" altLang="zh-CN" sz="2000" dirty="0">
              <a:solidFill>
                <a:srgbClr val="00B050"/>
              </a:solidFill>
            </a:endParaRPr>
          </a:p>
          <a:p>
            <a:pPr indent="358775">
              <a:lnSpc>
                <a:spcPct val="90000"/>
              </a:lnSpc>
              <a:spcBef>
                <a:spcPts val="0"/>
              </a:spcBef>
              <a:spcAft>
                <a:spcPts val="100"/>
              </a:spcAft>
            </a:pPr>
            <a:r>
              <a:rPr lang="en-US" altLang="zh-CN" sz="2000" dirty="0" err="1"/>
              <a:t>cout</a:t>
            </a:r>
            <a:r>
              <a:rPr lang="en-US" altLang="zh-CN" sz="2000" dirty="0"/>
              <a:t>&lt;&lt;p</a:t>
            </a:r>
            <a:r>
              <a:rPr lang="en-US" altLang="zh-CN" sz="2000" b="1" dirty="0">
                <a:solidFill>
                  <a:srgbClr val="FF0000"/>
                </a:solidFill>
              </a:rPr>
              <a:t>.</a:t>
            </a:r>
            <a:r>
              <a:rPr lang="en-US" altLang="zh-CN" sz="2000" dirty="0">
                <a:solidFill>
                  <a:srgbClr val="0000FF"/>
                </a:solidFill>
              </a:rPr>
              <a:t>name</a:t>
            </a:r>
            <a:r>
              <a:rPr lang="en-US" altLang="zh-CN" sz="2000" dirty="0"/>
              <a:t>&lt;&lt;</a:t>
            </a:r>
            <a:r>
              <a:rPr lang="en-US" altLang="zh-CN" sz="2000" dirty="0">
                <a:solidFill>
                  <a:schemeClr val="accent6">
                    <a:lumMod val="75000"/>
                  </a:schemeClr>
                </a:solidFill>
              </a:rPr>
              <a:t>“\t”</a:t>
            </a:r>
            <a:r>
              <a:rPr lang="en-US" altLang="zh-CN" sz="2000" dirty="0"/>
              <a:t>&lt;&lt;</a:t>
            </a:r>
            <a:r>
              <a:rPr lang="en-US" altLang="zh-CN" sz="2000" dirty="0" err="1"/>
              <a:t>p</a:t>
            </a:r>
            <a:r>
              <a:rPr lang="en-US" altLang="zh-CN" sz="2000" b="1" dirty="0" err="1">
                <a:solidFill>
                  <a:srgbClr val="FF0000"/>
                </a:solidFill>
              </a:rPr>
              <a:t>.</a:t>
            </a:r>
            <a:r>
              <a:rPr lang="en-US" altLang="zh-CN" sz="2000" dirty="0" err="1">
                <a:solidFill>
                  <a:srgbClr val="0000FF"/>
                </a:solidFill>
              </a:rPr>
              <a:t>age</a:t>
            </a:r>
            <a:r>
              <a:rPr lang="en-US" altLang="zh-CN" sz="2000" dirty="0"/>
              <a:t>&lt;&lt;</a:t>
            </a:r>
            <a:r>
              <a:rPr lang="en-US" altLang="zh-CN" sz="2000" dirty="0">
                <a:solidFill>
                  <a:schemeClr val="accent6">
                    <a:lumMod val="75000"/>
                  </a:schemeClr>
                </a:solidFill>
              </a:rPr>
              <a:t>“\t”</a:t>
            </a:r>
            <a:r>
              <a:rPr lang="en-US" altLang="zh-CN" sz="2000" dirty="0"/>
              <a:t>&lt;&lt;</a:t>
            </a:r>
            <a:r>
              <a:rPr lang="en-US" altLang="zh-CN" sz="2000" dirty="0" err="1"/>
              <a:t>p</a:t>
            </a:r>
            <a:r>
              <a:rPr lang="en-US" altLang="zh-CN" sz="2000" b="1" dirty="0" err="1">
                <a:solidFill>
                  <a:srgbClr val="FF0000"/>
                </a:solidFill>
              </a:rPr>
              <a:t>.</a:t>
            </a:r>
            <a:r>
              <a:rPr lang="en-US" altLang="zh-CN" sz="2000" dirty="0" err="1">
                <a:solidFill>
                  <a:srgbClr val="0000FF"/>
                </a:solidFill>
              </a:rPr>
              <a:t>salary</a:t>
            </a:r>
            <a:r>
              <a:rPr lang="en-US" altLang="zh-CN" sz="2000" dirty="0"/>
              <a:t>&lt;&lt;</a:t>
            </a:r>
            <a:r>
              <a:rPr lang="en-US" altLang="zh-CN" sz="2000" dirty="0" err="1"/>
              <a:t>endl</a:t>
            </a:r>
            <a:r>
              <a:rPr lang="en-US" altLang="zh-CN" sz="2000" dirty="0" smtClean="0"/>
              <a:t>;</a:t>
            </a:r>
          </a:p>
          <a:p>
            <a:pPr>
              <a:lnSpc>
                <a:spcPct val="90000"/>
              </a:lnSpc>
              <a:spcBef>
                <a:spcPts val="0"/>
              </a:spcBef>
              <a:spcAft>
                <a:spcPts val="100"/>
              </a:spcAft>
            </a:pPr>
            <a:r>
              <a:rPr lang="en-US" altLang="zh-CN" sz="2000" dirty="0" smtClean="0"/>
              <a:t>}</a:t>
            </a:r>
          </a:p>
          <a:p>
            <a:pPr>
              <a:lnSpc>
                <a:spcPct val="90000"/>
              </a:lnSpc>
              <a:spcBef>
                <a:spcPts val="0"/>
              </a:spcBef>
              <a:spcAft>
                <a:spcPts val="100"/>
              </a:spcAft>
            </a:pPr>
            <a:r>
              <a:rPr lang="en-US" altLang="zh-CN" sz="2000" dirty="0" err="1" smtClean="0">
                <a:solidFill>
                  <a:srgbClr val="0000FF"/>
                </a:solidFill>
              </a:rPr>
              <a:t>int</a:t>
            </a:r>
            <a:r>
              <a:rPr lang="en-US" altLang="zh-CN" sz="2000" dirty="0" smtClean="0"/>
              <a:t> </a:t>
            </a:r>
            <a:r>
              <a:rPr lang="en-US" altLang="zh-CN" sz="2000" dirty="0"/>
              <a:t>main</a:t>
            </a:r>
            <a:r>
              <a:rPr lang="en-US" altLang="zh-CN" sz="2000" dirty="0" smtClean="0"/>
              <a:t>()</a:t>
            </a:r>
          </a:p>
          <a:p>
            <a:pPr>
              <a:lnSpc>
                <a:spcPct val="90000"/>
              </a:lnSpc>
              <a:spcBef>
                <a:spcPts val="0"/>
              </a:spcBef>
              <a:spcAft>
                <a:spcPts val="100"/>
              </a:spcAft>
            </a:pPr>
            <a:r>
              <a:rPr lang="en-US" altLang="zh-CN" sz="2000" dirty="0" smtClean="0"/>
              <a:t>{</a:t>
            </a:r>
            <a:endParaRPr lang="en-US" altLang="zh-CN" sz="2000" dirty="0"/>
          </a:p>
          <a:p>
            <a:pPr indent="358775">
              <a:lnSpc>
                <a:spcPct val="90000"/>
              </a:lnSpc>
              <a:spcBef>
                <a:spcPts val="0"/>
              </a:spcBef>
              <a:spcAft>
                <a:spcPts val="100"/>
              </a:spcAft>
            </a:pPr>
            <a:r>
              <a:rPr lang="en-US" altLang="zh-CN" sz="2000" b="1" dirty="0" smtClean="0">
                <a:solidFill>
                  <a:srgbClr val="0000FF"/>
                </a:solidFill>
              </a:rPr>
              <a:t>person </a:t>
            </a:r>
            <a:r>
              <a:rPr lang="en-US" altLang="zh-CN" sz="2000" dirty="0"/>
              <a:t>worker[3</a:t>
            </a:r>
            <a:r>
              <a:rPr lang="en-US" altLang="zh-CN" sz="2000" dirty="0" smtClean="0"/>
              <a:t>] = {{</a:t>
            </a:r>
            <a:r>
              <a:rPr lang="en-US" altLang="zh-CN" sz="2000" dirty="0" smtClean="0">
                <a:solidFill>
                  <a:schemeClr val="accent6">
                    <a:lumMod val="75000"/>
                  </a:schemeClr>
                </a:solidFill>
              </a:rPr>
              <a:t>“</a:t>
            </a:r>
            <a:r>
              <a:rPr lang="en-US" altLang="zh-CN" sz="2000" dirty="0">
                <a:solidFill>
                  <a:schemeClr val="accent6">
                    <a:lumMod val="75000"/>
                  </a:schemeClr>
                </a:solidFill>
              </a:rPr>
              <a:t>Mike</a:t>
            </a:r>
            <a:r>
              <a:rPr lang="en-US" altLang="zh-CN" sz="2000" dirty="0" smtClean="0">
                <a:solidFill>
                  <a:schemeClr val="accent6">
                    <a:lumMod val="75000"/>
                  </a:schemeClr>
                </a:solidFill>
              </a:rPr>
              <a:t>”</a:t>
            </a:r>
            <a:r>
              <a:rPr lang="en-US" altLang="zh-CN" sz="2000" dirty="0" smtClean="0"/>
              <a:t>,20,500</a:t>
            </a:r>
            <a:r>
              <a:rPr lang="en-US" altLang="zh-CN" sz="2000" dirty="0"/>
              <a:t>}, {</a:t>
            </a:r>
            <a:r>
              <a:rPr lang="en-US" altLang="zh-CN" sz="2000" dirty="0">
                <a:solidFill>
                  <a:schemeClr val="accent6">
                    <a:lumMod val="75000"/>
                  </a:schemeClr>
                </a:solidFill>
              </a:rPr>
              <a:t>“Jenny</a:t>
            </a:r>
            <a:r>
              <a:rPr lang="en-US" altLang="zh-CN" sz="2000" dirty="0" smtClean="0">
                <a:solidFill>
                  <a:schemeClr val="accent6">
                    <a:lumMod val="75000"/>
                  </a:schemeClr>
                </a:solidFill>
              </a:rPr>
              <a:t>”</a:t>
            </a:r>
            <a:r>
              <a:rPr lang="en-US" altLang="zh-CN" sz="2000" dirty="0" smtClean="0"/>
              <a:t>,25,350</a:t>
            </a:r>
            <a:r>
              <a:rPr lang="en-US" altLang="zh-CN" sz="2000" dirty="0"/>
              <a:t>}, {</a:t>
            </a:r>
            <a:r>
              <a:rPr lang="en-US" altLang="zh-CN" sz="2000" dirty="0">
                <a:solidFill>
                  <a:schemeClr val="accent6">
                    <a:lumMod val="75000"/>
                  </a:schemeClr>
                </a:solidFill>
              </a:rPr>
              <a:t>“Ella</a:t>
            </a:r>
            <a:r>
              <a:rPr lang="en-US" altLang="zh-CN" sz="2000" dirty="0" smtClean="0">
                <a:solidFill>
                  <a:schemeClr val="accent6">
                    <a:lumMod val="75000"/>
                  </a:schemeClr>
                </a:solidFill>
              </a:rPr>
              <a:t>”</a:t>
            </a:r>
            <a:r>
              <a:rPr lang="en-US" altLang="zh-CN" sz="2000" dirty="0" smtClean="0"/>
              <a:t>,28,200</a:t>
            </a:r>
            <a:r>
              <a:rPr lang="en-US" altLang="zh-CN" sz="2000" dirty="0"/>
              <a:t>}};</a:t>
            </a:r>
          </a:p>
          <a:p>
            <a:pPr indent="358775">
              <a:lnSpc>
                <a:spcPct val="90000"/>
              </a:lnSpc>
              <a:spcBef>
                <a:spcPts val="0"/>
              </a:spcBef>
              <a:spcAft>
                <a:spcPts val="100"/>
              </a:spcAft>
            </a:pPr>
            <a:r>
              <a:rPr lang="en-US" altLang="zh-CN" sz="2000" dirty="0">
                <a:solidFill>
                  <a:srgbClr val="0000FF"/>
                </a:solidFill>
              </a:rPr>
              <a:t>for</a:t>
            </a:r>
            <a:r>
              <a:rPr lang="en-US" altLang="zh-CN" sz="2000" dirty="0"/>
              <a:t>(</a:t>
            </a:r>
            <a:r>
              <a:rPr lang="en-US" altLang="zh-CN" sz="2000" dirty="0" err="1">
                <a:solidFill>
                  <a:srgbClr val="0000FF"/>
                </a:solidFill>
              </a:rPr>
              <a:t>int</a:t>
            </a:r>
            <a:r>
              <a:rPr lang="en-US" altLang="zh-CN" sz="2000" dirty="0">
                <a:solidFill>
                  <a:srgbClr val="0000FF"/>
                </a:solidFill>
              </a:rPr>
              <a:t> </a:t>
            </a:r>
            <a:r>
              <a:rPr lang="en-US" altLang="zh-CN" sz="2000" dirty="0" err="1"/>
              <a:t>i</a:t>
            </a:r>
            <a:r>
              <a:rPr lang="en-US" altLang="zh-CN" sz="2000" dirty="0"/>
              <a:t>=0; </a:t>
            </a:r>
            <a:r>
              <a:rPr lang="en-US" altLang="zh-CN" sz="2000" dirty="0" err="1"/>
              <a:t>i</a:t>
            </a:r>
            <a:r>
              <a:rPr lang="en-US" altLang="zh-CN" sz="2000" dirty="0"/>
              <a:t>&lt;3; ++</a:t>
            </a:r>
            <a:r>
              <a:rPr lang="en-US" altLang="zh-CN" sz="2000" dirty="0" err="1" smtClean="0"/>
              <a:t>i</a:t>
            </a:r>
            <a:r>
              <a:rPr lang="en-US" altLang="zh-CN" sz="2000" dirty="0" smtClean="0"/>
              <a:t>)</a:t>
            </a:r>
            <a:endParaRPr lang="en-US" altLang="zh-CN" sz="2000" dirty="0"/>
          </a:p>
          <a:p>
            <a:pPr indent="717550">
              <a:lnSpc>
                <a:spcPct val="90000"/>
              </a:lnSpc>
              <a:spcBef>
                <a:spcPts val="0"/>
              </a:spcBef>
              <a:spcAft>
                <a:spcPts val="100"/>
              </a:spcAft>
            </a:pPr>
            <a:r>
              <a:rPr lang="en-US" altLang="zh-CN" sz="2000" dirty="0"/>
              <a:t>print(worker[</a:t>
            </a:r>
            <a:r>
              <a:rPr lang="en-US" altLang="zh-CN" sz="2000" dirty="0" err="1"/>
              <a:t>i</a:t>
            </a:r>
            <a:r>
              <a:rPr lang="en-US" altLang="zh-CN" sz="2000" dirty="0" smtClean="0"/>
              <a:t>]);   </a:t>
            </a:r>
            <a:r>
              <a:rPr lang="en-US" altLang="zh-CN" sz="2000" dirty="0" smtClean="0">
                <a:solidFill>
                  <a:srgbClr val="00B050"/>
                </a:solidFill>
              </a:rPr>
              <a:t>// </a:t>
            </a:r>
            <a:r>
              <a:rPr lang="zh-CN" altLang="en-US" sz="2000" dirty="0" smtClean="0">
                <a:solidFill>
                  <a:srgbClr val="00B050"/>
                </a:solidFill>
              </a:rPr>
              <a:t>函数调用</a:t>
            </a:r>
            <a:r>
              <a:rPr lang="en-US" altLang="zh-CN" sz="2000" dirty="0" smtClean="0">
                <a:solidFill>
                  <a:srgbClr val="00B050"/>
                </a:solidFill>
              </a:rPr>
              <a:t>, </a:t>
            </a:r>
            <a:r>
              <a:rPr lang="zh-CN" altLang="en-US" sz="2000" dirty="0" smtClean="0">
                <a:solidFill>
                  <a:srgbClr val="00B050"/>
                </a:solidFill>
              </a:rPr>
              <a:t>复制整个实参结构</a:t>
            </a:r>
            <a:endParaRPr lang="en-US" altLang="zh-CN" sz="2000" dirty="0">
              <a:solidFill>
                <a:srgbClr val="00B050"/>
              </a:solidFill>
            </a:endParaRPr>
          </a:p>
          <a:p>
            <a:pPr indent="358775">
              <a:lnSpc>
                <a:spcPct val="90000"/>
              </a:lnSpc>
              <a:spcBef>
                <a:spcPts val="0"/>
              </a:spcBef>
              <a:spcAft>
                <a:spcPts val="100"/>
              </a:spcAft>
            </a:pPr>
            <a:r>
              <a:rPr lang="en-US" altLang="zh-CN" sz="2000" dirty="0">
                <a:solidFill>
                  <a:srgbClr val="0000FF"/>
                </a:solidFill>
              </a:rPr>
              <a:t>return </a:t>
            </a:r>
            <a:r>
              <a:rPr lang="en-US" altLang="zh-CN" sz="2000" dirty="0"/>
              <a:t>0;</a:t>
            </a:r>
          </a:p>
          <a:p>
            <a:pPr>
              <a:lnSpc>
                <a:spcPct val="90000"/>
              </a:lnSpc>
              <a:spcBef>
                <a:spcPts val="0"/>
              </a:spcBef>
              <a:spcAft>
                <a:spcPts val="100"/>
              </a:spcAft>
            </a:pPr>
            <a:r>
              <a:rPr lang="en-US" altLang="zh-CN" sz="2000" dirty="0" smtClean="0"/>
              <a:t>}</a:t>
            </a:r>
            <a:endParaRPr lang="en-US" altLang="zh-CN" sz="2000" dirty="0"/>
          </a:p>
        </p:txBody>
      </p:sp>
      <p:sp>
        <p:nvSpPr>
          <p:cNvPr id="3" name="标题 2"/>
          <p:cNvSpPr>
            <a:spLocks noGrp="1"/>
          </p:cNvSpPr>
          <p:nvPr>
            <p:ph type="title"/>
          </p:nvPr>
        </p:nvSpPr>
        <p:spPr/>
        <p:txBody>
          <a:bodyPr/>
          <a:lstStyle/>
          <a:p>
            <a:r>
              <a:rPr lang="en-US" altLang="zh-CN" dirty="0"/>
              <a:t>4. </a:t>
            </a:r>
            <a:r>
              <a:rPr lang="zh-CN" altLang="en-US" dirty="0"/>
              <a:t>结构与函数</a:t>
            </a:r>
          </a:p>
        </p:txBody>
      </p:sp>
      <p:sp>
        <p:nvSpPr>
          <p:cNvPr id="4" name="矩形 3"/>
          <p:cNvSpPr/>
          <p:nvPr/>
        </p:nvSpPr>
        <p:spPr>
          <a:xfrm>
            <a:off x="4022195" y="2060848"/>
            <a:ext cx="4968552" cy="108012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just">
              <a:lnSpc>
                <a:spcPct val="120000"/>
              </a:lnSpc>
            </a:pPr>
            <a:r>
              <a:rPr lang="zh-CN" altLang="en-US" sz="2400" dirty="0" smtClean="0">
                <a:solidFill>
                  <a:srgbClr val="FFFF00"/>
                </a:solidFill>
                <a:latin typeface="Arial" panose="020B0604020202020204" pitchFamily="34" charset="0"/>
                <a:ea typeface="微软雅黑" panose="020B0503020204020204" pitchFamily="34" charset="-122"/>
                <a:cs typeface="Arial" panose="020B0604020202020204" pitchFamily="34" charset="0"/>
              </a:rPr>
              <a:t>在结构很大时</a:t>
            </a:r>
            <a:r>
              <a:rPr lang="en-US" altLang="zh-CN" sz="2400" dirty="0" smtClean="0">
                <a:solidFill>
                  <a:srgbClr val="FFFF00"/>
                </a:solidFill>
                <a:latin typeface="Arial" panose="020B0604020202020204" pitchFamily="34" charset="0"/>
                <a:ea typeface="微软雅黑" panose="020B0503020204020204" pitchFamily="34" charset="-122"/>
                <a:cs typeface="Arial" panose="020B0604020202020204" pitchFamily="34" charset="0"/>
              </a:rPr>
              <a:t>, </a:t>
            </a:r>
            <a:r>
              <a:rPr lang="zh-CN" altLang="en-US" sz="2400" dirty="0" smtClean="0">
                <a:solidFill>
                  <a:srgbClr val="FFFF00"/>
                </a:solidFill>
                <a:latin typeface="Arial" panose="020B0604020202020204" pitchFamily="34" charset="0"/>
                <a:ea typeface="微软雅黑" panose="020B0503020204020204" pitchFamily="34" charset="-122"/>
                <a:cs typeface="Arial" panose="020B0604020202020204" pitchFamily="34" charset="0"/>
              </a:rPr>
              <a:t>传递实参结构值给函数会增加时间和空间上的开销。</a:t>
            </a:r>
            <a:endParaRPr lang="zh-CN" altLang="en-US" sz="2400" dirty="0">
              <a:solidFill>
                <a:srgbClr val="FFFF00"/>
              </a:solidFill>
              <a:latin typeface="Arial" panose="020B0604020202020204" pitchFamily="34"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3027650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980727"/>
            <a:ext cx="8496944" cy="5760641"/>
          </a:xfrm>
        </p:spPr>
        <p:txBody>
          <a:bodyPr>
            <a:normAutofit/>
          </a:bodyPr>
          <a:lstStyle/>
          <a:p>
            <a:pPr>
              <a:lnSpc>
                <a:spcPct val="90000"/>
              </a:lnSpc>
              <a:spcBef>
                <a:spcPts val="0"/>
              </a:spcBef>
              <a:spcAft>
                <a:spcPts val="600"/>
              </a:spcAft>
            </a:pPr>
            <a:r>
              <a:rPr lang="zh-CN" altLang="en-US" b="1" dirty="0" smtClean="0"/>
              <a:t>结构指针作函数形参 </a:t>
            </a:r>
            <a:r>
              <a:rPr lang="en-US" altLang="zh-CN" b="1" dirty="0" smtClean="0"/>
              <a:t>(</a:t>
            </a:r>
            <a:r>
              <a:rPr lang="zh-CN" altLang="en-US" b="1" dirty="0" smtClean="0"/>
              <a:t>只传递结构指针</a:t>
            </a:r>
            <a:r>
              <a:rPr lang="en-US" altLang="zh-CN" b="1" dirty="0" smtClean="0"/>
              <a:t>/</a:t>
            </a:r>
            <a:r>
              <a:rPr lang="zh-CN" altLang="en-US" b="1" dirty="0" smtClean="0"/>
              <a:t>地址</a:t>
            </a:r>
            <a:r>
              <a:rPr lang="en-US" altLang="zh-CN" b="1" dirty="0" smtClean="0"/>
              <a:t>)</a:t>
            </a:r>
          </a:p>
          <a:p>
            <a:pPr>
              <a:lnSpc>
                <a:spcPct val="90000"/>
              </a:lnSpc>
              <a:spcBef>
                <a:spcPts val="0"/>
              </a:spcBef>
            </a:pPr>
            <a:r>
              <a:rPr lang="en-US" altLang="zh-CN" sz="2000" dirty="0" smtClean="0">
                <a:solidFill>
                  <a:srgbClr val="FF3399"/>
                </a:solidFill>
              </a:rPr>
              <a:t>#</a:t>
            </a:r>
            <a:r>
              <a:rPr lang="en-US" altLang="zh-CN" sz="2000" dirty="0">
                <a:solidFill>
                  <a:srgbClr val="FF3399"/>
                </a:solidFill>
              </a:rPr>
              <a:t>include </a:t>
            </a:r>
            <a:r>
              <a:rPr lang="en-US" altLang="zh-CN" sz="2000" dirty="0"/>
              <a:t>&lt;</a:t>
            </a:r>
            <a:r>
              <a:rPr lang="en-US" altLang="zh-CN" sz="2000" dirty="0" err="1" smtClean="0"/>
              <a:t>iostream</a:t>
            </a:r>
            <a:r>
              <a:rPr lang="en-US" altLang="zh-CN" sz="2000" dirty="0" smtClean="0"/>
              <a:t>&gt;</a:t>
            </a:r>
          </a:p>
          <a:p>
            <a:pPr>
              <a:lnSpc>
                <a:spcPct val="90000"/>
              </a:lnSpc>
              <a:spcBef>
                <a:spcPts val="0"/>
              </a:spcBef>
            </a:pPr>
            <a:r>
              <a:rPr lang="en-US" altLang="zh-CN" sz="2000" dirty="0" smtClean="0">
                <a:solidFill>
                  <a:srgbClr val="0000FF"/>
                </a:solidFill>
              </a:rPr>
              <a:t>using namespace </a:t>
            </a:r>
            <a:r>
              <a:rPr lang="en-US" altLang="zh-CN" sz="2000" dirty="0" err="1" smtClean="0">
                <a:solidFill>
                  <a:srgbClr val="0000FF"/>
                </a:solidFill>
              </a:rPr>
              <a:t>std</a:t>
            </a:r>
            <a:r>
              <a:rPr lang="en-US" altLang="zh-CN" sz="2000" dirty="0" smtClean="0"/>
              <a:t>;</a:t>
            </a:r>
            <a:endParaRPr lang="en-US" altLang="zh-CN" sz="2000" dirty="0"/>
          </a:p>
          <a:p>
            <a:pPr>
              <a:lnSpc>
                <a:spcPct val="90000"/>
              </a:lnSpc>
              <a:spcBef>
                <a:spcPts val="0"/>
              </a:spcBef>
            </a:pPr>
            <a:r>
              <a:rPr lang="en-US" altLang="zh-CN" sz="2000" dirty="0" err="1">
                <a:solidFill>
                  <a:srgbClr val="FF0000"/>
                </a:solidFill>
              </a:rPr>
              <a:t>struct</a:t>
            </a:r>
            <a:r>
              <a:rPr lang="en-US" altLang="zh-CN" sz="2000" dirty="0"/>
              <a:t> </a:t>
            </a:r>
            <a:r>
              <a:rPr lang="en-US" altLang="zh-CN" sz="2000" b="1" dirty="0" smtClean="0">
                <a:solidFill>
                  <a:srgbClr val="0000FF"/>
                </a:solidFill>
              </a:rPr>
              <a:t>person           </a:t>
            </a:r>
            <a:r>
              <a:rPr lang="en-US" altLang="zh-CN" sz="2000" dirty="0" smtClean="0">
                <a:solidFill>
                  <a:srgbClr val="00B050"/>
                </a:solidFill>
              </a:rPr>
              <a:t>// </a:t>
            </a:r>
            <a:r>
              <a:rPr lang="zh-CN" altLang="en-US" sz="2000" dirty="0" smtClean="0">
                <a:solidFill>
                  <a:srgbClr val="00B050"/>
                </a:solidFill>
              </a:rPr>
              <a:t>结构类型定义</a:t>
            </a:r>
            <a:endParaRPr lang="en-US" altLang="zh-CN" sz="2000" dirty="0" smtClean="0">
              <a:solidFill>
                <a:srgbClr val="00B050"/>
              </a:solidFill>
            </a:endParaRPr>
          </a:p>
          <a:p>
            <a:pPr>
              <a:lnSpc>
                <a:spcPct val="90000"/>
              </a:lnSpc>
              <a:spcBef>
                <a:spcPts val="0"/>
              </a:spcBef>
            </a:pPr>
            <a:r>
              <a:rPr lang="en-US" altLang="zh-CN" sz="2000" dirty="0" smtClean="0"/>
              <a:t>{</a:t>
            </a:r>
            <a:endParaRPr lang="en-US" altLang="zh-CN" sz="2000" dirty="0">
              <a:solidFill>
                <a:srgbClr val="00B050"/>
              </a:solidFill>
            </a:endParaRPr>
          </a:p>
          <a:p>
            <a:pPr indent="358775">
              <a:lnSpc>
                <a:spcPct val="90000"/>
              </a:lnSpc>
              <a:spcBef>
                <a:spcPts val="0"/>
              </a:spcBef>
            </a:pPr>
            <a:r>
              <a:rPr lang="en-US" altLang="zh-CN" sz="2000" dirty="0">
                <a:solidFill>
                  <a:srgbClr val="0000FF"/>
                </a:solidFill>
              </a:rPr>
              <a:t>char</a:t>
            </a:r>
            <a:r>
              <a:rPr lang="en-US" altLang="zh-CN" sz="2000" dirty="0"/>
              <a:t> </a:t>
            </a:r>
            <a:r>
              <a:rPr lang="en-US" altLang="zh-CN" sz="2000" dirty="0">
                <a:solidFill>
                  <a:srgbClr val="FF0000"/>
                </a:solidFill>
              </a:rPr>
              <a:t>*</a:t>
            </a:r>
            <a:r>
              <a:rPr lang="en-US" altLang="zh-CN" sz="2000" dirty="0"/>
              <a:t>name</a:t>
            </a:r>
            <a:r>
              <a:rPr lang="en-US" altLang="zh-CN" sz="2000" dirty="0" smtClean="0"/>
              <a:t>;        </a:t>
            </a:r>
            <a:r>
              <a:rPr lang="en-US" altLang="zh-CN" sz="2000" dirty="0" smtClean="0">
                <a:solidFill>
                  <a:srgbClr val="00B050"/>
                </a:solidFill>
              </a:rPr>
              <a:t>// </a:t>
            </a:r>
            <a:r>
              <a:rPr lang="zh-CN" altLang="en-US" sz="2000" dirty="0" smtClean="0">
                <a:solidFill>
                  <a:srgbClr val="00B050"/>
                </a:solidFill>
              </a:rPr>
              <a:t>姓名</a:t>
            </a:r>
            <a:endParaRPr lang="en-US" altLang="zh-CN" sz="2000" dirty="0">
              <a:solidFill>
                <a:srgbClr val="00B050"/>
              </a:solidFill>
            </a:endParaRPr>
          </a:p>
          <a:p>
            <a:pPr indent="358775">
              <a:lnSpc>
                <a:spcPct val="90000"/>
              </a:lnSpc>
              <a:spcBef>
                <a:spcPts val="0"/>
              </a:spcBef>
            </a:pPr>
            <a:r>
              <a:rPr lang="en-US" altLang="zh-CN" sz="2000" dirty="0" err="1">
                <a:solidFill>
                  <a:srgbClr val="0000FF"/>
                </a:solidFill>
              </a:rPr>
              <a:t>int</a:t>
            </a:r>
            <a:r>
              <a:rPr lang="en-US" altLang="zh-CN" sz="2000" dirty="0"/>
              <a:t> age</a:t>
            </a:r>
            <a:r>
              <a:rPr lang="en-US" altLang="zh-CN" sz="2000" dirty="0" smtClean="0"/>
              <a:t>;                </a:t>
            </a:r>
            <a:r>
              <a:rPr lang="en-US" altLang="zh-CN" sz="2000" dirty="0" smtClean="0">
                <a:solidFill>
                  <a:srgbClr val="00B050"/>
                </a:solidFill>
              </a:rPr>
              <a:t>// </a:t>
            </a:r>
            <a:r>
              <a:rPr lang="zh-CN" altLang="en-US" sz="2000" dirty="0" smtClean="0">
                <a:solidFill>
                  <a:srgbClr val="00B050"/>
                </a:solidFill>
              </a:rPr>
              <a:t>年龄</a:t>
            </a:r>
            <a:endParaRPr lang="en-US" altLang="zh-CN" sz="2000" dirty="0">
              <a:solidFill>
                <a:srgbClr val="00B050"/>
              </a:solidFill>
            </a:endParaRPr>
          </a:p>
          <a:p>
            <a:pPr indent="358775">
              <a:lnSpc>
                <a:spcPct val="90000"/>
              </a:lnSpc>
              <a:spcBef>
                <a:spcPts val="0"/>
              </a:spcBef>
            </a:pPr>
            <a:r>
              <a:rPr lang="en-US" altLang="zh-CN" sz="2000" dirty="0">
                <a:solidFill>
                  <a:srgbClr val="0000FF"/>
                </a:solidFill>
              </a:rPr>
              <a:t>float</a:t>
            </a:r>
            <a:r>
              <a:rPr lang="en-US" altLang="zh-CN" sz="2000" dirty="0"/>
              <a:t> salary</a:t>
            </a:r>
            <a:r>
              <a:rPr lang="en-US" altLang="zh-CN" sz="2000" dirty="0" smtClean="0"/>
              <a:t>;         </a:t>
            </a:r>
            <a:r>
              <a:rPr lang="en-US" altLang="zh-CN" sz="2000" dirty="0" smtClean="0">
                <a:solidFill>
                  <a:srgbClr val="00B050"/>
                </a:solidFill>
              </a:rPr>
              <a:t>// </a:t>
            </a:r>
            <a:r>
              <a:rPr lang="zh-CN" altLang="en-US" sz="2000" dirty="0" smtClean="0">
                <a:solidFill>
                  <a:srgbClr val="00B050"/>
                </a:solidFill>
              </a:rPr>
              <a:t>工资</a:t>
            </a:r>
            <a:r>
              <a:rPr lang="en-US" altLang="zh-CN" sz="2000" dirty="0" smtClean="0">
                <a:solidFill>
                  <a:srgbClr val="00B050"/>
                </a:solidFill>
              </a:rPr>
              <a:t> </a:t>
            </a:r>
            <a:endParaRPr lang="en-US" altLang="zh-CN" sz="2000" dirty="0">
              <a:solidFill>
                <a:srgbClr val="00B050"/>
              </a:solidFill>
            </a:endParaRPr>
          </a:p>
          <a:p>
            <a:pPr>
              <a:lnSpc>
                <a:spcPct val="90000"/>
              </a:lnSpc>
              <a:spcBef>
                <a:spcPts val="0"/>
              </a:spcBef>
            </a:pPr>
            <a:r>
              <a:rPr lang="en-US" altLang="zh-CN" sz="2000" dirty="0"/>
              <a:t>}</a:t>
            </a:r>
            <a:r>
              <a:rPr lang="en-US" altLang="zh-CN" sz="2000" b="1" dirty="0">
                <a:solidFill>
                  <a:srgbClr val="0000FF"/>
                </a:solidFill>
              </a:rPr>
              <a:t>;</a:t>
            </a:r>
          </a:p>
          <a:p>
            <a:pPr>
              <a:lnSpc>
                <a:spcPct val="90000"/>
              </a:lnSpc>
              <a:spcBef>
                <a:spcPts val="0"/>
              </a:spcBef>
            </a:pPr>
            <a:r>
              <a:rPr lang="en-US" altLang="zh-CN" sz="2000" dirty="0">
                <a:solidFill>
                  <a:srgbClr val="0000FF"/>
                </a:solidFill>
              </a:rPr>
              <a:t>void</a:t>
            </a:r>
            <a:r>
              <a:rPr lang="en-US" altLang="zh-CN" sz="2000" dirty="0"/>
              <a:t> print(</a:t>
            </a:r>
            <a:r>
              <a:rPr lang="en-US" altLang="zh-CN" sz="2000" b="1" dirty="0">
                <a:solidFill>
                  <a:srgbClr val="0000FF"/>
                </a:solidFill>
              </a:rPr>
              <a:t>Person</a:t>
            </a:r>
            <a:r>
              <a:rPr lang="en-US" altLang="zh-CN" sz="2000" dirty="0"/>
              <a:t> </a:t>
            </a:r>
            <a:r>
              <a:rPr lang="en-US" altLang="zh-CN" sz="2000" b="1" dirty="0" smtClean="0">
                <a:solidFill>
                  <a:srgbClr val="FF0000"/>
                </a:solidFill>
              </a:rPr>
              <a:t>*</a:t>
            </a:r>
            <a:r>
              <a:rPr lang="en-US" altLang="zh-CN" sz="2000" dirty="0" smtClean="0"/>
              <a:t>p) </a:t>
            </a:r>
            <a:r>
              <a:rPr lang="en-US" altLang="zh-CN" sz="2000" dirty="0" smtClean="0">
                <a:solidFill>
                  <a:srgbClr val="00B050"/>
                </a:solidFill>
              </a:rPr>
              <a:t>// </a:t>
            </a:r>
            <a:r>
              <a:rPr lang="zh-CN" altLang="en-US" sz="2000" dirty="0" smtClean="0">
                <a:solidFill>
                  <a:srgbClr val="00B050"/>
                </a:solidFill>
              </a:rPr>
              <a:t>结构指针作形参</a:t>
            </a:r>
            <a:endParaRPr lang="en-US" altLang="zh-CN" sz="2000" dirty="0" smtClean="0">
              <a:solidFill>
                <a:srgbClr val="00B050"/>
              </a:solidFill>
            </a:endParaRPr>
          </a:p>
          <a:p>
            <a:pPr>
              <a:lnSpc>
                <a:spcPct val="90000"/>
              </a:lnSpc>
              <a:spcBef>
                <a:spcPts val="0"/>
              </a:spcBef>
            </a:pPr>
            <a:r>
              <a:rPr lang="en-US" altLang="zh-CN" sz="2000" dirty="0" smtClean="0"/>
              <a:t>{ </a:t>
            </a:r>
            <a:endParaRPr lang="en-US" altLang="zh-CN" sz="2000" dirty="0">
              <a:solidFill>
                <a:srgbClr val="00B050"/>
              </a:solidFill>
            </a:endParaRPr>
          </a:p>
          <a:p>
            <a:pPr indent="358775">
              <a:lnSpc>
                <a:spcPct val="90000"/>
              </a:lnSpc>
              <a:spcBef>
                <a:spcPts val="0"/>
              </a:spcBef>
            </a:pPr>
            <a:r>
              <a:rPr lang="en-US" altLang="zh-CN" sz="2000" dirty="0" err="1"/>
              <a:t>cout</a:t>
            </a:r>
            <a:r>
              <a:rPr lang="en-US" altLang="zh-CN" sz="2000" dirty="0"/>
              <a:t>&lt;&lt;</a:t>
            </a:r>
            <a:r>
              <a:rPr lang="en-US" altLang="zh-CN" sz="2000" dirty="0" smtClean="0"/>
              <a:t>p</a:t>
            </a:r>
            <a:r>
              <a:rPr lang="en-US" altLang="zh-CN" sz="2000" b="1" dirty="0" smtClean="0">
                <a:solidFill>
                  <a:srgbClr val="FF0000"/>
                </a:solidFill>
              </a:rPr>
              <a:t>-&gt;</a:t>
            </a:r>
            <a:r>
              <a:rPr lang="en-US" altLang="zh-CN" sz="2000" dirty="0" smtClean="0">
                <a:solidFill>
                  <a:srgbClr val="0000FF"/>
                </a:solidFill>
              </a:rPr>
              <a:t>name</a:t>
            </a:r>
            <a:r>
              <a:rPr lang="en-US" altLang="zh-CN" sz="2000" dirty="0"/>
              <a:t>&lt;&lt;</a:t>
            </a:r>
            <a:r>
              <a:rPr lang="en-US" altLang="zh-CN" sz="2000" dirty="0">
                <a:solidFill>
                  <a:schemeClr val="accent6">
                    <a:lumMod val="75000"/>
                  </a:schemeClr>
                </a:solidFill>
              </a:rPr>
              <a:t>“\t”</a:t>
            </a:r>
            <a:r>
              <a:rPr lang="en-US" altLang="zh-CN" sz="2000" dirty="0"/>
              <a:t>&lt;&lt;</a:t>
            </a:r>
            <a:r>
              <a:rPr lang="en-US" altLang="zh-CN" sz="2000" dirty="0" smtClean="0"/>
              <a:t>p</a:t>
            </a:r>
            <a:r>
              <a:rPr lang="en-US" altLang="zh-CN" sz="2000" b="1" dirty="0" smtClean="0">
                <a:solidFill>
                  <a:srgbClr val="FF0000"/>
                </a:solidFill>
              </a:rPr>
              <a:t>-&gt;</a:t>
            </a:r>
            <a:r>
              <a:rPr lang="en-US" altLang="zh-CN" sz="2000" dirty="0" smtClean="0">
                <a:solidFill>
                  <a:srgbClr val="0000FF"/>
                </a:solidFill>
              </a:rPr>
              <a:t>age</a:t>
            </a:r>
            <a:r>
              <a:rPr lang="en-US" altLang="zh-CN" sz="2000" dirty="0"/>
              <a:t>&lt;&lt;</a:t>
            </a:r>
            <a:r>
              <a:rPr lang="en-US" altLang="zh-CN" sz="2000" dirty="0">
                <a:solidFill>
                  <a:schemeClr val="accent6">
                    <a:lumMod val="75000"/>
                  </a:schemeClr>
                </a:solidFill>
              </a:rPr>
              <a:t>“\t”</a:t>
            </a:r>
            <a:r>
              <a:rPr lang="en-US" altLang="zh-CN" sz="2000" dirty="0"/>
              <a:t>&lt;&lt;</a:t>
            </a:r>
            <a:r>
              <a:rPr lang="en-US" altLang="zh-CN" sz="2000" dirty="0" smtClean="0"/>
              <a:t>p</a:t>
            </a:r>
            <a:r>
              <a:rPr lang="en-US" altLang="zh-CN" sz="2000" b="1" dirty="0" smtClean="0">
                <a:solidFill>
                  <a:srgbClr val="FF0000"/>
                </a:solidFill>
              </a:rPr>
              <a:t>-&gt;</a:t>
            </a:r>
            <a:r>
              <a:rPr lang="en-US" altLang="zh-CN" sz="2000" dirty="0" smtClean="0">
                <a:solidFill>
                  <a:srgbClr val="0000FF"/>
                </a:solidFill>
              </a:rPr>
              <a:t>salary</a:t>
            </a:r>
            <a:r>
              <a:rPr lang="en-US" altLang="zh-CN" sz="2000" dirty="0"/>
              <a:t>&lt;&lt;</a:t>
            </a:r>
            <a:r>
              <a:rPr lang="en-US" altLang="zh-CN" sz="2000" dirty="0" err="1"/>
              <a:t>endl</a:t>
            </a:r>
            <a:r>
              <a:rPr lang="en-US" altLang="zh-CN" sz="2000" dirty="0" smtClean="0"/>
              <a:t>;</a:t>
            </a:r>
          </a:p>
          <a:p>
            <a:pPr>
              <a:lnSpc>
                <a:spcPct val="90000"/>
              </a:lnSpc>
              <a:spcBef>
                <a:spcPts val="0"/>
              </a:spcBef>
            </a:pPr>
            <a:r>
              <a:rPr lang="en-US" altLang="zh-CN" sz="2000" dirty="0" smtClean="0"/>
              <a:t>}</a:t>
            </a:r>
          </a:p>
          <a:p>
            <a:pPr>
              <a:lnSpc>
                <a:spcPct val="90000"/>
              </a:lnSpc>
              <a:spcBef>
                <a:spcPts val="0"/>
              </a:spcBef>
            </a:pPr>
            <a:r>
              <a:rPr lang="en-US" altLang="zh-CN" sz="2000" dirty="0" err="1" smtClean="0">
                <a:solidFill>
                  <a:srgbClr val="0000FF"/>
                </a:solidFill>
              </a:rPr>
              <a:t>int</a:t>
            </a:r>
            <a:r>
              <a:rPr lang="en-US" altLang="zh-CN" sz="2000" dirty="0" smtClean="0"/>
              <a:t> </a:t>
            </a:r>
            <a:r>
              <a:rPr lang="en-US" altLang="zh-CN" sz="2000" dirty="0"/>
              <a:t>main</a:t>
            </a:r>
            <a:r>
              <a:rPr lang="en-US" altLang="zh-CN" sz="2000" dirty="0" smtClean="0"/>
              <a:t>()</a:t>
            </a:r>
          </a:p>
          <a:p>
            <a:pPr>
              <a:lnSpc>
                <a:spcPct val="90000"/>
              </a:lnSpc>
              <a:spcBef>
                <a:spcPts val="0"/>
              </a:spcBef>
            </a:pPr>
            <a:r>
              <a:rPr lang="en-US" altLang="zh-CN" sz="2000" dirty="0" smtClean="0"/>
              <a:t>{</a:t>
            </a:r>
            <a:endParaRPr lang="en-US" altLang="zh-CN" sz="2000" dirty="0"/>
          </a:p>
          <a:p>
            <a:pPr indent="358775">
              <a:lnSpc>
                <a:spcPct val="90000"/>
              </a:lnSpc>
              <a:spcBef>
                <a:spcPts val="0"/>
              </a:spcBef>
            </a:pPr>
            <a:r>
              <a:rPr lang="en-US" altLang="zh-CN" sz="2000" b="1" dirty="0" smtClean="0">
                <a:solidFill>
                  <a:srgbClr val="0000FF"/>
                </a:solidFill>
              </a:rPr>
              <a:t>person </a:t>
            </a:r>
            <a:r>
              <a:rPr lang="en-US" altLang="zh-CN" sz="2000" dirty="0"/>
              <a:t>worker[3</a:t>
            </a:r>
            <a:r>
              <a:rPr lang="en-US" altLang="zh-CN" sz="2000" dirty="0" smtClean="0"/>
              <a:t>] = {{</a:t>
            </a:r>
            <a:r>
              <a:rPr lang="en-US" altLang="zh-CN" sz="2000" dirty="0" smtClean="0">
                <a:solidFill>
                  <a:schemeClr val="accent6">
                    <a:lumMod val="75000"/>
                  </a:schemeClr>
                </a:solidFill>
              </a:rPr>
              <a:t>“</a:t>
            </a:r>
            <a:r>
              <a:rPr lang="en-US" altLang="zh-CN" sz="2000" dirty="0">
                <a:solidFill>
                  <a:schemeClr val="accent6">
                    <a:lumMod val="75000"/>
                  </a:schemeClr>
                </a:solidFill>
              </a:rPr>
              <a:t>Mike</a:t>
            </a:r>
            <a:r>
              <a:rPr lang="en-US" altLang="zh-CN" sz="2000" dirty="0" smtClean="0">
                <a:solidFill>
                  <a:schemeClr val="accent6">
                    <a:lumMod val="75000"/>
                  </a:schemeClr>
                </a:solidFill>
              </a:rPr>
              <a:t>”</a:t>
            </a:r>
            <a:r>
              <a:rPr lang="en-US" altLang="zh-CN" sz="2000" dirty="0" smtClean="0"/>
              <a:t>,20,500</a:t>
            </a:r>
            <a:r>
              <a:rPr lang="en-US" altLang="zh-CN" sz="2000" dirty="0"/>
              <a:t>}, {</a:t>
            </a:r>
            <a:r>
              <a:rPr lang="en-US" altLang="zh-CN" sz="2000" dirty="0">
                <a:solidFill>
                  <a:schemeClr val="accent6">
                    <a:lumMod val="75000"/>
                  </a:schemeClr>
                </a:solidFill>
              </a:rPr>
              <a:t>“Jenny</a:t>
            </a:r>
            <a:r>
              <a:rPr lang="en-US" altLang="zh-CN" sz="2000" dirty="0" smtClean="0">
                <a:solidFill>
                  <a:schemeClr val="accent6">
                    <a:lumMod val="75000"/>
                  </a:schemeClr>
                </a:solidFill>
              </a:rPr>
              <a:t>”</a:t>
            </a:r>
            <a:r>
              <a:rPr lang="en-US" altLang="zh-CN" sz="2000" dirty="0" smtClean="0"/>
              <a:t>,25,350</a:t>
            </a:r>
            <a:r>
              <a:rPr lang="en-US" altLang="zh-CN" sz="2000" dirty="0"/>
              <a:t>}, {</a:t>
            </a:r>
            <a:r>
              <a:rPr lang="en-US" altLang="zh-CN" sz="2000" dirty="0">
                <a:solidFill>
                  <a:schemeClr val="accent6">
                    <a:lumMod val="75000"/>
                  </a:schemeClr>
                </a:solidFill>
              </a:rPr>
              <a:t>“Ella</a:t>
            </a:r>
            <a:r>
              <a:rPr lang="en-US" altLang="zh-CN" sz="2000" dirty="0" smtClean="0">
                <a:solidFill>
                  <a:schemeClr val="accent6">
                    <a:lumMod val="75000"/>
                  </a:schemeClr>
                </a:solidFill>
              </a:rPr>
              <a:t>”</a:t>
            </a:r>
            <a:r>
              <a:rPr lang="en-US" altLang="zh-CN" sz="2000" dirty="0" smtClean="0"/>
              <a:t>,28,200</a:t>
            </a:r>
            <a:r>
              <a:rPr lang="en-US" altLang="zh-CN" sz="2000" dirty="0"/>
              <a:t>}};</a:t>
            </a:r>
          </a:p>
          <a:p>
            <a:pPr indent="358775">
              <a:lnSpc>
                <a:spcPct val="90000"/>
              </a:lnSpc>
              <a:spcBef>
                <a:spcPts val="0"/>
              </a:spcBef>
            </a:pPr>
            <a:r>
              <a:rPr lang="en-US" altLang="zh-CN" sz="2000" dirty="0">
                <a:solidFill>
                  <a:srgbClr val="0000FF"/>
                </a:solidFill>
              </a:rPr>
              <a:t>for</a:t>
            </a:r>
            <a:r>
              <a:rPr lang="en-US" altLang="zh-CN" sz="2000" dirty="0"/>
              <a:t>(</a:t>
            </a:r>
            <a:r>
              <a:rPr lang="en-US" altLang="zh-CN" sz="2000" dirty="0" err="1">
                <a:solidFill>
                  <a:srgbClr val="0000FF"/>
                </a:solidFill>
              </a:rPr>
              <a:t>int</a:t>
            </a:r>
            <a:r>
              <a:rPr lang="en-US" altLang="zh-CN" sz="2000" dirty="0">
                <a:solidFill>
                  <a:srgbClr val="0000FF"/>
                </a:solidFill>
              </a:rPr>
              <a:t> </a:t>
            </a:r>
            <a:r>
              <a:rPr lang="en-US" altLang="zh-CN" sz="2000" dirty="0" err="1"/>
              <a:t>i</a:t>
            </a:r>
            <a:r>
              <a:rPr lang="en-US" altLang="zh-CN" sz="2000" dirty="0"/>
              <a:t>=0; </a:t>
            </a:r>
            <a:r>
              <a:rPr lang="en-US" altLang="zh-CN" sz="2000" dirty="0" err="1"/>
              <a:t>i</a:t>
            </a:r>
            <a:r>
              <a:rPr lang="en-US" altLang="zh-CN" sz="2000" dirty="0"/>
              <a:t>&lt;3; ++</a:t>
            </a:r>
            <a:r>
              <a:rPr lang="en-US" altLang="zh-CN" sz="2000" dirty="0" err="1" smtClean="0"/>
              <a:t>i</a:t>
            </a:r>
            <a:r>
              <a:rPr lang="en-US" altLang="zh-CN" sz="2000" dirty="0" smtClean="0"/>
              <a:t>)</a:t>
            </a:r>
            <a:endParaRPr lang="en-US" altLang="zh-CN" sz="2000" dirty="0"/>
          </a:p>
          <a:p>
            <a:pPr indent="717550">
              <a:lnSpc>
                <a:spcPct val="90000"/>
              </a:lnSpc>
              <a:spcBef>
                <a:spcPts val="0"/>
              </a:spcBef>
            </a:pPr>
            <a:r>
              <a:rPr lang="en-US" altLang="zh-CN" sz="2000" dirty="0"/>
              <a:t>print</a:t>
            </a:r>
            <a:r>
              <a:rPr lang="en-US" altLang="zh-CN" sz="2000" dirty="0" smtClean="0"/>
              <a:t>(</a:t>
            </a:r>
            <a:r>
              <a:rPr lang="en-US" altLang="zh-CN" sz="2000" b="1" dirty="0" smtClean="0">
                <a:solidFill>
                  <a:srgbClr val="FF0000"/>
                </a:solidFill>
              </a:rPr>
              <a:t>&amp;</a:t>
            </a:r>
            <a:r>
              <a:rPr lang="en-US" altLang="zh-CN" sz="2000" dirty="0" smtClean="0"/>
              <a:t>worker[</a:t>
            </a:r>
            <a:r>
              <a:rPr lang="en-US" altLang="zh-CN" sz="2000" dirty="0" err="1" smtClean="0"/>
              <a:t>i</a:t>
            </a:r>
            <a:r>
              <a:rPr lang="en-US" altLang="zh-CN" sz="2000" dirty="0" smtClean="0"/>
              <a:t>]);   </a:t>
            </a:r>
            <a:r>
              <a:rPr lang="en-US" altLang="zh-CN" sz="2000" dirty="0" smtClean="0">
                <a:solidFill>
                  <a:srgbClr val="00B050"/>
                </a:solidFill>
              </a:rPr>
              <a:t>// </a:t>
            </a:r>
            <a:r>
              <a:rPr lang="zh-CN" altLang="en-US" sz="2000" dirty="0" smtClean="0">
                <a:solidFill>
                  <a:srgbClr val="00B050"/>
                </a:solidFill>
              </a:rPr>
              <a:t>函数调用</a:t>
            </a:r>
            <a:r>
              <a:rPr lang="en-US" altLang="zh-CN" sz="2000" dirty="0" smtClean="0">
                <a:solidFill>
                  <a:srgbClr val="00B050"/>
                </a:solidFill>
              </a:rPr>
              <a:t>, </a:t>
            </a:r>
            <a:r>
              <a:rPr lang="zh-CN" altLang="en-US" sz="2000" dirty="0" smtClean="0">
                <a:solidFill>
                  <a:srgbClr val="00B050"/>
                </a:solidFill>
              </a:rPr>
              <a:t>只传递实参结构的地址</a:t>
            </a:r>
            <a:endParaRPr lang="en-US" altLang="zh-CN" sz="2000" dirty="0">
              <a:solidFill>
                <a:srgbClr val="00B050"/>
              </a:solidFill>
            </a:endParaRPr>
          </a:p>
          <a:p>
            <a:pPr indent="358775">
              <a:lnSpc>
                <a:spcPct val="90000"/>
              </a:lnSpc>
              <a:spcBef>
                <a:spcPts val="0"/>
              </a:spcBef>
            </a:pPr>
            <a:r>
              <a:rPr lang="en-US" altLang="zh-CN" sz="2000" dirty="0">
                <a:solidFill>
                  <a:srgbClr val="0000FF"/>
                </a:solidFill>
              </a:rPr>
              <a:t>return </a:t>
            </a:r>
            <a:r>
              <a:rPr lang="en-US" altLang="zh-CN" sz="2000" dirty="0"/>
              <a:t>0;</a:t>
            </a:r>
          </a:p>
          <a:p>
            <a:pPr>
              <a:lnSpc>
                <a:spcPct val="90000"/>
              </a:lnSpc>
              <a:spcBef>
                <a:spcPts val="0"/>
              </a:spcBef>
            </a:pPr>
            <a:r>
              <a:rPr lang="en-US" altLang="zh-CN" sz="2000" dirty="0" smtClean="0"/>
              <a:t>}</a:t>
            </a:r>
            <a:endParaRPr lang="en-US" altLang="zh-CN" sz="2000" dirty="0"/>
          </a:p>
        </p:txBody>
      </p:sp>
      <p:sp>
        <p:nvSpPr>
          <p:cNvPr id="3" name="标题 2"/>
          <p:cNvSpPr>
            <a:spLocks noGrp="1"/>
          </p:cNvSpPr>
          <p:nvPr>
            <p:ph type="title"/>
          </p:nvPr>
        </p:nvSpPr>
        <p:spPr/>
        <p:txBody>
          <a:bodyPr/>
          <a:lstStyle/>
          <a:p>
            <a:r>
              <a:rPr lang="en-US" altLang="zh-CN" dirty="0"/>
              <a:t>4. </a:t>
            </a:r>
            <a:r>
              <a:rPr lang="zh-CN" altLang="en-US" dirty="0"/>
              <a:t>结构与函数</a:t>
            </a:r>
          </a:p>
        </p:txBody>
      </p:sp>
      <p:sp>
        <p:nvSpPr>
          <p:cNvPr id="4" name="矩形 3"/>
          <p:cNvSpPr/>
          <p:nvPr/>
        </p:nvSpPr>
        <p:spPr>
          <a:xfrm>
            <a:off x="3851920" y="2348880"/>
            <a:ext cx="4968552" cy="108012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just">
              <a:lnSpc>
                <a:spcPct val="120000"/>
              </a:lnSpc>
            </a:pPr>
            <a:r>
              <a:rPr lang="zh-CN" altLang="en-US" sz="2400" dirty="0" smtClean="0">
                <a:solidFill>
                  <a:srgbClr val="FFFF00"/>
                </a:solidFill>
                <a:latin typeface="Arial" panose="020B0604020202020204" pitchFamily="34" charset="0"/>
                <a:ea typeface="微软雅黑" panose="020B0503020204020204" pitchFamily="34" charset="-122"/>
                <a:cs typeface="Arial" panose="020B0604020202020204" pitchFamily="34" charset="0"/>
              </a:rPr>
              <a:t>通过传递结构指针</a:t>
            </a:r>
            <a:r>
              <a:rPr lang="en-US" altLang="zh-CN" sz="2400" dirty="0" smtClean="0">
                <a:solidFill>
                  <a:srgbClr val="FFFF00"/>
                </a:solidFill>
                <a:latin typeface="Arial" panose="020B0604020202020204" pitchFamily="34" charset="0"/>
                <a:ea typeface="微软雅黑" panose="020B0503020204020204" pitchFamily="34" charset="-122"/>
                <a:cs typeface="Arial" panose="020B0604020202020204" pitchFamily="34" charset="0"/>
              </a:rPr>
              <a:t>, </a:t>
            </a:r>
            <a:r>
              <a:rPr lang="zh-CN" altLang="en-US" sz="2400" dirty="0" smtClean="0">
                <a:solidFill>
                  <a:srgbClr val="FFFF00"/>
                </a:solidFill>
                <a:latin typeface="Arial" panose="020B0604020202020204" pitchFamily="34" charset="0"/>
                <a:ea typeface="微软雅黑" panose="020B0503020204020204" pitchFamily="34" charset="-122"/>
                <a:cs typeface="Arial" panose="020B0604020202020204" pitchFamily="34" charset="0"/>
              </a:rPr>
              <a:t>可以大大降低程序的时间和空间开销。</a:t>
            </a:r>
            <a:endParaRPr lang="zh-CN" altLang="en-US" sz="2400" dirty="0">
              <a:solidFill>
                <a:srgbClr val="FFFF00"/>
              </a:solidFill>
              <a:latin typeface="Arial" panose="020B0604020202020204" pitchFamily="34"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924746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在 </a:t>
            </a:r>
            <a:r>
              <a:rPr lang="en-US" altLang="zh-CN" dirty="0" smtClean="0"/>
              <a:t>C++ </a:t>
            </a:r>
            <a:r>
              <a:rPr lang="zh-CN" altLang="en-US" dirty="0" smtClean="0"/>
              <a:t>中</a:t>
            </a:r>
            <a:r>
              <a:rPr lang="en-US" altLang="zh-CN" dirty="0" smtClean="0"/>
              <a:t>, </a:t>
            </a:r>
            <a:r>
              <a:rPr lang="zh-CN" altLang="en-US" dirty="0" smtClean="0"/>
              <a:t>我们常用</a:t>
            </a:r>
            <a:r>
              <a:rPr lang="en-US" altLang="zh-CN" dirty="0" smtClean="0"/>
              <a:t> </a:t>
            </a:r>
            <a:r>
              <a:rPr lang="zh-CN" altLang="en-US" b="1" dirty="0" smtClean="0">
                <a:solidFill>
                  <a:srgbClr val="FF0000"/>
                </a:solidFill>
              </a:rPr>
              <a:t>数组</a:t>
            </a:r>
            <a:r>
              <a:rPr lang="en-US" altLang="zh-CN" dirty="0" smtClean="0"/>
              <a:t> </a:t>
            </a:r>
            <a:r>
              <a:rPr lang="zh-CN" altLang="en-US" dirty="0" smtClean="0"/>
              <a:t>来存储</a:t>
            </a:r>
            <a:r>
              <a:rPr lang="en-US" altLang="zh-CN" dirty="0" smtClean="0"/>
              <a:t> </a:t>
            </a:r>
            <a:r>
              <a:rPr lang="zh-CN" altLang="en-US" b="1" dirty="0" smtClean="0">
                <a:solidFill>
                  <a:srgbClr val="0000FF"/>
                </a:solidFill>
              </a:rPr>
              <a:t>一组类型和意义相同的数据</a:t>
            </a:r>
            <a:r>
              <a:rPr lang="en-US" altLang="zh-CN" dirty="0" smtClean="0"/>
              <a:t>, </a:t>
            </a:r>
            <a:r>
              <a:rPr lang="zh-CN" altLang="en-US" dirty="0" smtClean="0"/>
              <a:t>例如</a:t>
            </a:r>
            <a:r>
              <a:rPr lang="en-US" altLang="zh-CN" dirty="0" smtClean="0"/>
              <a:t>: </a:t>
            </a:r>
          </a:p>
          <a:p>
            <a:pPr indent="358775"/>
            <a:r>
              <a:rPr lang="en-US" altLang="zh-CN" dirty="0" err="1" smtClean="0">
                <a:solidFill>
                  <a:srgbClr val="0000FF"/>
                </a:solidFill>
              </a:rPr>
              <a:t>int</a:t>
            </a:r>
            <a:r>
              <a:rPr lang="en-US" altLang="zh-CN" dirty="0" smtClean="0"/>
              <a:t> </a:t>
            </a:r>
            <a:r>
              <a:rPr lang="en-US" altLang="zh-CN" dirty="0" err="1" smtClean="0"/>
              <a:t>num</a:t>
            </a:r>
            <a:r>
              <a:rPr lang="en-US" altLang="zh-CN" dirty="0" smtClean="0"/>
              <a:t>[20];     </a:t>
            </a:r>
          </a:p>
          <a:p>
            <a:r>
              <a:rPr lang="zh-CN" altLang="en-US" dirty="0" smtClean="0"/>
              <a:t>该数组可以存储</a:t>
            </a:r>
            <a:r>
              <a:rPr lang="en-US" altLang="zh-CN" dirty="0" smtClean="0"/>
              <a:t> 20 </a:t>
            </a:r>
            <a:r>
              <a:rPr lang="zh-CN" altLang="en-US" dirty="0" smtClean="0"/>
              <a:t>个 </a:t>
            </a:r>
            <a:r>
              <a:rPr lang="en-US" altLang="zh-CN" dirty="0" err="1" smtClean="0">
                <a:solidFill>
                  <a:srgbClr val="0000FF"/>
                </a:solidFill>
              </a:rPr>
              <a:t>int</a:t>
            </a:r>
            <a:r>
              <a:rPr lang="en-US" altLang="zh-CN" dirty="0" smtClean="0"/>
              <a:t> </a:t>
            </a:r>
            <a:r>
              <a:rPr lang="zh-CN" altLang="en-US" dirty="0" smtClean="0"/>
              <a:t>类型的数据。</a:t>
            </a:r>
            <a:endParaRPr lang="en-US" altLang="zh-CN" dirty="0" smtClean="0"/>
          </a:p>
          <a:p>
            <a:r>
              <a:rPr lang="zh-CN" altLang="en-US" dirty="0" smtClean="0"/>
              <a:t>但是</a:t>
            </a:r>
            <a:r>
              <a:rPr lang="en-US" altLang="zh-CN" dirty="0" smtClean="0"/>
              <a:t>, </a:t>
            </a:r>
            <a:r>
              <a:rPr lang="zh-CN" altLang="en-US" dirty="0" smtClean="0"/>
              <a:t>有些数据信息是由若干个 </a:t>
            </a:r>
            <a:r>
              <a:rPr lang="zh-CN" altLang="en-US" b="1" dirty="0" smtClean="0">
                <a:solidFill>
                  <a:srgbClr val="0000FF"/>
                </a:solidFill>
              </a:rPr>
              <a:t>不同数据类型和不同意义的数据所组成的</a:t>
            </a:r>
            <a:r>
              <a:rPr lang="zh-CN" altLang="en-US" dirty="0" smtClean="0"/>
              <a:t>。例如 </a:t>
            </a:r>
            <a:r>
              <a:rPr lang="en-US" altLang="zh-CN" dirty="0" smtClean="0"/>
              <a:t>:</a:t>
            </a:r>
          </a:p>
          <a:p>
            <a:r>
              <a:rPr lang="zh-CN" altLang="en-US" dirty="0" smtClean="0"/>
              <a:t>一个学生记录包括</a:t>
            </a:r>
            <a:r>
              <a:rPr lang="en-US" altLang="zh-CN" dirty="0" smtClean="0"/>
              <a:t>: </a:t>
            </a:r>
            <a:r>
              <a:rPr lang="zh-CN" altLang="en-US" dirty="0" smtClean="0"/>
              <a:t>姓名、性别、学号、电话、</a:t>
            </a:r>
            <a:r>
              <a:rPr lang="en-US" altLang="zh-CN" dirty="0" smtClean="0"/>
              <a:t>QQ…...</a:t>
            </a:r>
          </a:p>
          <a:p>
            <a:r>
              <a:rPr lang="zh-CN" altLang="en-US" b="1" dirty="0" smtClean="0">
                <a:solidFill>
                  <a:srgbClr val="FF0000"/>
                </a:solidFill>
              </a:rPr>
              <a:t>思考</a:t>
            </a:r>
            <a:r>
              <a:rPr lang="en-US" altLang="zh-CN" dirty="0" smtClean="0"/>
              <a:t>: </a:t>
            </a:r>
            <a:r>
              <a:rPr lang="zh-CN" altLang="en-US" dirty="0" smtClean="0"/>
              <a:t>如何 </a:t>
            </a:r>
            <a:r>
              <a:rPr lang="zh-CN" altLang="en-US" b="1" dirty="0" smtClean="0">
                <a:solidFill>
                  <a:srgbClr val="FF0000"/>
                </a:solidFill>
              </a:rPr>
              <a:t>有组织地 </a:t>
            </a:r>
            <a:r>
              <a:rPr lang="zh-CN" altLang="en-US" dirty="0" smtClean="0"/>
              <a:t>把这些不同类型的数据信息 </a:t>
            </a:r>
            <a:r>
              <a:rPr lang="zh-CN" altLang="en-US" b="1" dirty="0" smtClean="0">
                <a:solidFill>
                  <a:srgbClr val="0000FF"/>
                </a:solidFill>
              </a:rPr>
              <a:t>存放在一起</a:t>
            </a:r>
            <a:r>
              <a:rPr lang="en-US" altLang="zh-CN" dirty="0" smtClean="0"/>
              <a:t>?</a:t>
            </a:r>
            <a:endParaRPr lang="zh-CN" altLang="en-US" dirty="0"/>
          </a:p>
        </p:txBody>
      </p:sp>
      <p:sp>
        <p:nvSpPr>
          <p:cNvPr id="3" name="标题 2"/>
          <p:cNvSpPr>
            <a:spLocks noGrp="1"/>
          </p:cNvSpPr>
          <p:nvPr>
            <p:ph type="title"/>
          </p:nvPr>
        </p:nvSpPr>
        <p:spPr/>
        <p:txBody>
          <a:bodyPr/>
          <a:lstStyle/>
          <a:p>
            <a:r>
              <a:rPr lang="en-US" altLang="zh-CN" dirty="0" smtClean="0"/>
              <a:t>1. </a:t>
            </a:r>
            <a:r>
              <a:rPr lang="zh-CN" altLang="en-US" dirty="0" smtClean="0"/>
              <a:t>结构</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9448" y="4941168"/>
            <a:ext cx="1688976" cy="1688976"/>
          </a:xfrm>
          <a:prstGeom prst="rect">
            <a:avLst/>
          </a:prstGeom>
        </p:spPr>
      </p:pic>
    </p:spTree>
    <p:extLst>
      <p:ext uri="{BB962C8B-B14F-4D97-AF65-F5344CB8AC3E}">
        <p14:creationId xmlns:p14="http://schemas.microsoft.com/office/powerpoint/2010/main" val="4117525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randombar(horizontal)">
                                      <p:cBhvr>
                                        <p:cTn id="7" dur="500"/>
                                        <p:tgtEl>
                                          <p:spTgt spid="2">
                                            <p:txEl>
                                              <p:pRg st="3" end="3"/>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0" dur="500"/>
                                        <p:tgtEl>
                                          <p:spTgt spid="2">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animEffect transition="in" filter="randombar(horizontal)">
                                      <p:cBhvr>
                                        <p:cTn id="15" dur="500"/>
                                        <p:tgtEl>
                                          <p:spTgt spid="2">
                                            <p:txEl>
                                              <p:pRg st="5" end="5"/>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randombar(horizontal)">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980727"/>
            <a:ext cx="8820472" cy="5760641"/>
          </a:xfrm>
        </p:spPr>
        <p:txBody>
          <a:bodyPr>
            <a:normAutofit/>
          </a:bodyPr>
          <a:lstStyle/>
          <a:p>
            <a:pPr>
              <a:lnSpc>
                <a:spcPct val="90000"/>
              </a:lnSpc>
              <a:spcBef>
                <a:spcPts val="0"/>
              </a:spcBef>
              <a:spcAft>
                <a:spcPts val="600"/>
              </a:spcAft>
            </a:pPr>
            <a:r>
              <a:rPr lang="zh-CN" altLang="en-US" b="1" dirty="0" smtClean="0"/>
              <a:t>结构引用作函数形参 </a:t>
            </a:r>
            <a:r>
              <a:rPr lang="en-US" altLang="zh-CN" b="1" dirty="0" smtClean="0"/>
              <a:t>(</a:t>
            </a:r>
            <a:r>
              <a:rPr lang="zh-CN" altLang="en-US" b="1" dirty="0" smtClean="0"/>
              <a:t>传递实参结构本身</a:t>
            </a:r>
            <a:r>
              <a:rPr lang="en-US" altLang="zh-CN" b="1" dirty="0" smtClean="0"/>
              <a:t>)</a:t>
            </a:r>
          </a:p>
          <a:p>
            <a:pPr>
              <a:lnSpc>
                <a:spcPct val="90000"/>
              </a:lnSpc>
              <a:spcBef>
                <a:spcPts val="0"/>
              </a:spcBef>
            </a:pPr>
            <a:r>
              <a:rPr lang="en-US" altLang="zh-CN" sz="2000" dirty="0" smtClean="0">
                <a:solidFill>
                  <a:srgbClr val="FF3399"/>
                </a:solidFill>
              </a:rPr>
              <a:t>#</a:t>
            </a:r>
            <a:r>
              <a:rPr lang="en-US" altLang="zh-CN" sz="2000" dirty="0">
                <a:solidFill>
                  <a:srgbClr val="FF3399"/>
                </a:solidFill>
              </a:rPr>
              <a:t>include </a:t>
            </a:r>
            <a:r>
              <a:rPr lang="en-US" altLang="zh-CN" sz="2000" dirty="0"/>
              <a:t>&lt;</a:t>
            </a:r>
            <a:r>
              <a:rPr lang="en-US" altLang="zh-CN" sz="2000" dirty="0" err="1" smtClean="0"/>
              <a:t>iostream</a:t>
            </a:r>
            <a:r>
              <a:rPr lang="en-US" altLang="zh-CN" sz="2000" dirty="0" smtClean="0"/>
              <a:t>&gt;</a:t>
            </a:r>
          </a:p>
          <a:p>
            <a:pPr>
              <a:lnSpc>
                <a:spcPct val="90000"/>
              </a:lnSpc>
              <a:spcBef>
                <a:spcPts val="0"/>
              </a:spcBef>
            </a:pPr>
            <a:r>
              <a:rPr lang="en-US" altLang="zh-CN" sz="2000" dirty="0" smtClean="0">
                <a:solidFill>
                  <a:srgbClr val="0000FF"/>
                </a:solidFill>
              </a:rPr>
              <a:t>using namespace </a:t>
            </a:r>
            <a:r>
              <a:rPr lang="en-US" altLang="zh-CN" sz="2000" dirty="0" err="1" smtClean="0">
                <a:solidFill>
                  <a:srgbClr val="0000FF"/>
                </a:solidFill>
              </a:rPr>
              <a:t>std</a:t>
            </a:r>
            <a:r>
              <a:rPr lang="en-US" altLang="zh-CN" sz="2000" dirty="0" smtClean="0"/>
              <a:t>;</a:t>
            </a:r>
            <a:endParaRPr lang="en-US" altLang="zh-CN" sz="2000" dirty="0"/>
          </a:p>
          <a:p>
            <a:pPr>
              <a:lnSpc>
                <a:spcPct val="90000"/>
              </a:lnSpc>
              <a:spcBef>
                <a:spcPts val="0"/>
              </a:spcBef>
            </a:pPr>
            <a:r>
              <a:rPr lang="en-US" altLang="zh-CN" sz="2000" dirty="0" err="1">
                <a:solidFill>
                  <a:srgbClr val="FF0000"/>
                </a:solidFill>
              </a:rPr>
              <a:t>struct</a:t>
            </a:r>
            <a:r>
              <a:rPr lang="en-US" altLang="zh-CN" sz="2000" dirty="0"/>
              <a:t> </a:t>
            </a:r>
            <a:r>
              <a:rPr lang="en-US" altLang="zh-CN" sz="2000" b="1" dirty="0" smtClean="0">
                <a:solidFill>
                  <a:srgbClr val="0000FF"/>
                </a:solidFill>
              </a:rPr>
              <a:t>person           </a:t>
            </a:r>
            <a:r>
              <a:rPr lang="en-US" altLang="zh-CN" sz="2000" dirty="0" smtClean="0">
                <a:solidFill>
                  <a:srgbClr val="00B050"/>
                </a:solidFill>
              </a:rPr>
              <a:t>// </a:t>
            </a:r>
            <a:r>
              <a:rPr lang="zh-CN" altLang="en-US" sz="2000" dirty="0" smtClean="0">
                <a:solidFill>
                  <a:srgbClr val="00B050"/>
                </a:solidFill>
              </a:rPr>
              <a:t>结构类型定义</a:t>
            </a:r>
            <a:endParaRPr lang="en-US" altLang="zh-CN" sz="2000" dirty="0" smtClean="0">
              <a:solidFill>
                <a:srgbClr val="00B050"/>
              </a:solidFill>
            </a:endParaRPr>
          </a:p>
          <a:p>
            <a:pPr>
              <a:lnSpc>
                <a:spcPct val="90000"/>
              </a:lnSpc>
              <a:spcBef>
                <a:spcPts val="0"/>
              </a:spcBef>
            </a:pPr>
            <a:r>
              <a:rPr lang="en-US" altLang="zh-CN" sz="2000" dirty="0" smtClean="0"/>
              <a:t>{</a:t>
            </a:r>
            <a:endParaRPr lang="en-US" altLang="zh-CN" sz="2000" dirty="0">
              <a:solidFill>
                <a:srgbClr val="00B050"/>
              </a:solidFill>
            </a:endParaRPr>
          </a:p>
          <a:p>
            <a:pPr indent="358775">
              <a:lnSpc>
                <a:spcPct val="90000"/>
              </a:lnSpc>
              <a:spcBef>
                <a:spcPts val="0"/>
              </a:spcBef>
            </a:pPr>
            <a:r>
              <a:rPr lang="en-US" altLang="zh-CN" sz="2000" dirty="0">
                <a:solidFill>
                  <a:srgbClr val="0000FF"/>
                </a:solidFill>
              </a:rPr>
              <a:t>char</a:t>
            </a:r>
            <a:r>
              <a:rPr lang="en-US" altLang="zh-CN" sz="2000" dirty="0"/>
              <a:t> </a:t>
            </a:r>
            <a:r>
              <a:rPr lang="en-US" altLang="zh-CN" sz="2000" dirty="0">
                <a:solidFill>
                  <a:srgbClr val="FF0000"/>
                </a:solidFill>
              </a:rPr>
              <a:t>*</a:t>
            </a:r>
            <a:r>
              <a:rPr lang="en-US" altLang="zh-CN" sz="2000" dirty="0"/>
              <a:t>name</a:t>
            </a:r>
            <a:r>
              <a:rPr lang="en-US" altLang="zh-CN" sz="2000" dirty="0" smtClean="0"/>
              <a:t>;        </a:t>
            </a:r>
            <a:r>
              <a:rPr lang="en-US" altLang="zh-CN" sz="2000" dirty="0" smtClean="0">
                <a:solidFill>
                  <a:srgbClr val="00B050"/>
                </a:solidFill>
              </a:rPr>
              <a:t>// </a:t>
            </a:r>
            <a:r>
              <a:rPr lang="zh-CN" altLang="en-US" sz="2000" dirty="0" smtClean="0">
                <a:solidFill>
                  <a:srgbClr val="00B050"/>
                </a:solidFill>
              </a:rPr>
              <a:t>姓名</a:t>
            </a:r>
            <a:endParaRPr lang="en-US" altLang="zh-CN" sz="2000" dirty="0">
              <a:solidFill>
                <a:srgbClr val="00B050"/>
              </a:solidFill>
            </a:endParaRPr>
          </a:p>
          <a:p>
            <a:pPr indent="358775">
              <a:lnSpc>
                <a:spcPct val="90000"/>
              </a:lnSpc>
              <a:spcBef>
                <a:spcPts val="0"/>
              </a:spcBef>
            </a:pPr>
            <a:r>
              <a:rPr lang="en-US" altLang="zh-CN" sz="2000" dirty="0" err="1">
                <a:solidFill>
                  <a:srgbClr val="0000FF"/>
                </a:solidFill>
              </a:rPr>
              <a:t>int</a:t>
            </a:r>
            <a:r>
              <a:rPr lang="en-US" altLang="zh-CN" sz="2000" dirty="0"/>
              <a:t> age</a:t>
            </a:r>
            <a:r>
              <a:rPr lang="en-US" altLang="zh-CN" sz="2000" dirty="0" smtClean="0"/>
              <a:t>;                </a:t>
            </a:r>
            <a:r>
              <a:rPr lang="en-US" altLang="zh-CN" sz="2000" dirty="0" smtClean="0">
                <a:solidFill>
                  <a:srgbClr val="00B050"/>
                </a:solidFill>
              </a:rPr>
              <a:t>// </a:t>
            </a:r>
            <a:r>
              <a:rPr lang="zh-CN" altLang="en-US" sz="2000" dirty="0" smtClean="0">
                <a:solidFill>
                  <a:srgbClr val="00B050"/>
                </a:solidFill>
              </a:rPr>
              <a:t>年龄</a:t>
            </a:r>
            <a:endParaRPr lang="en-US" altLang="zh-CN" sz="2000" dirty="0">
              <a:solidFill>
                <a:srgbClr val="00B050"/>
              </a:solidFill>
            </a:endParaRPr>
          </a:p>
          <a:p>
            <a:pPr indent="358775">
              <a:lnSpc>
                <a:spcPct val="90000"/>
              </a:lnSpc>
              <a:spcBef>
                <a:spcPts val="0"/>
              </a:spcBef>
            </a:pPr>
            <a:r>
              <a:rPr lang="en-US" altLang="zh-CN" sz="2000" dirty="0">
                <a:solidFill>
                  <a:srgbClr val="0000FF"/>
                </a:solidFill>
              </a:rPr>
              <a:t>float</a:t>
            </a:r>
            <a:r>
              <a:rPr lang="en-US" altLang="zh-CN" sz="2000" dirty="0"/>
              <a:t> salary</a:t>
            </a:r>
            <a:r>
              <a:rPr lang="en-US" altLang="zh-CN" sz="2000" dirty="0" smtClean="0"/>
              <a:t>;         </a:t>
            </a:r>
            <a:r>
              <a:rPr lang="en-US" altLang="zh-CN" sz="2000" dirty="0" smtClean="0">
                <a:solidFill>
                  <a:srgbClr val="00B050"/>
                </a:solidFill>
              </a:rPr>
              <a:t>// </a:t>
            </a:r>
            <a:r>
              <a:rPr lang="zh-CN" altLang="en-US" sz="2000" dirty="0" smtClean="0">
                <a:solidFill>
                  <a:srgbClr val="00B050"/>
                </a:solidFill>
              </a:rPr>
              <a:t>工资</a:t>
            </a:r>
            <a:r>
              <a:rPr lang="en-US" altLang="zh-CN" sz="2000" dirty="0" smtClean="0">
                <a:solidFill>
                  <a:srgbClr val="00B050"/>
                </a:solidFill>
              </a:rPr>
              <a:t> </a:t>
            </a:r>
            <a:endParaRPr lang="en-US" altLang="zh-CN" sz="2000" dirty="0">
              <a:solidFill>
                <a:srgbClr val="00B050"/>
              </a:solidFill>
            </a:endParaRPr>
          </a:p>
          <a:p>
            <a:pPr>
              <a:lnSpc>
                <a:spcPct val="90000"/>
              </a:lnSpc>
              <a:spcBef>
                <a:spcPts val="0"/>
              </a:spcBef>
            </a:pPr>
            <a:r>
              <a:rPr lang="en-US" altLang="zh-CN" sz="2000" dirty="0"/>
              <a:t>}</a:t>
            </a:r>
            <a:r>
              <a:rPr lang="en-US" altLang="zh-CN" sz="2000" b="1" dirty="0">
                <a:solidFill>
                  <a:srgbClr val="0000FF"/>
                </a:solidFill>
              </a:rPr>
              <a:t>;</a:t>
            </a:r>
          </a:p>
          <a:p>
            <a:pPr>
              <a:lnSpc>
                <a:spcPct val="90000"/>
              </a:lnSpc>
              <a:spcBef>
                <a:spcPts val="0"/>
              </a:spcBef>
            </a:pPr>
            <a:r>
              <a:rPr lang="en-US" altLang="zh-CN" sz="2000" dirty="0">
                <a:solidFill>
                  <a:srgbClr val="0000FF"/>
                </a:solidFill>
              </a:rPr>
              <a:t>void</a:t>
            </a:r>
            <a:r>
              <a:rPr lang="en-US" altLang="zh-CN" sz="2000" dirty="0"/>
              <a:t> print(</a:t>
            </a:r>
            <a:r>
              <a:rPr lang="en-US" altLang="zh-CN" sz="2000" b="1" dirty="0">
                <a:solidFill>
                  <a:srgbClr val="0000FF"/>
                </a:solidFill>
              </a:rPr>
              <a:t>Person</a:t>
            </a:r>
            <a:r>
              <a:rPr lang="en-US" altLang="zh-CN" sz="2000" dirty="0"/>
              <a:t> </a:t>
            </a:r>
            <a:r>
              <a:rPr lang="en-US" altLang="zh-CN" sz="2000" b="1" dirty="0" smtClean="0">
                <a:solidFill>
                  <a:srgbClr val="FF0000"/>
                </a:solidFill>
              </a:rPr>
              <a:t>&amp;</a:t>
            </a:r>
            <a:r>
              <a:rPr lang="en-US" altLang="zh-CN" sz="2000" dirty="0" smtClean="0"/>
              <a:t>p) </a:t>
            </a:r>
            <a:r>
              <a:rPr lang="en-US" altLang="zh-CN" sz="2000" dirty="0" smtClean="0">
                <a:solidFill>
                  <a:srgbClr val="00B050"/>
                </a:solidFill>
              </a:rPr>
              <a:t>// </a:t>
            </a:r>
            <a:r>
              <a:rPr lang="zh-CN" altLang="en-US" sz="2000" dirty="0" smtClean="0">
                <a:solidFill>
                  <a:srgbClr val="00B050"/>
                </a:solidFill>
              </a:rPr>
              <a:t>结构引用作形参</a:t>
            </a:r>
            <a:endParaRPr lang="en-US" altLang="zh-CN" sz="2000" dirty="0" smtClean="0">
              <a:solidFill>
                <a:srgbClr val="00B050"/>
              </a:solidFill>
            </a:endParaRPr>
          </a:p>
          <a:p>
            <a:pPr>
              <a:lnSpc>
                <a:spcPct val="90000"/>
              </a:lnSpc>
              <a:spcBef>
                <a:spcPts val="0"/>
              </a:spcBef>
            </a:pPr>
            <a:r>
              <a:rPr lang="en-US" altLang="zh-CN" sz="2000" dirty="0" smtClean="0"/>
              <a:t>{ </a:t>
            </a:r>
            <a:endParaRPr lang="en-US" altLang="zh-CN" sz="2000" dirty="0">
              <a:solidFill>
                <a:srgbClr val="00B050"/>
              </a:solidFill>
            </a:endParaRPr>
          </a:p>
          <a:p>
            <a:pPr indent="358775">
              <a:lnSpc>
                <a:spcPct val="90000"/>
              </a:lnSpc>
              <a:spcBef>
                <a:spcPts val="0"/>
              </a:spcBef>
            </a:pPr>
            <a:r>
              <a:rPr lang="en-US" altLang="zh-CN" sz="2000" dirty="0" err="1"/>
              <a:t>cout</a:t>
            </a:r>
            <a:r>
              <a:rPr lang="en-US" altLang="zh-CN" sz="2000" dirty="0"/>
              <a:t>&lt;&lt;</a:t>
            </a:r>
            <a:r>
              <a:rPr lang="en-US" altLang="zh-CN" sz="2000" dirty="0" smtClean="0"/>
              <a:t>p</a:t>
            </a:r>
            <a:r>
              <a:rPr lang="en-US" altLang="zh-CN" sz="2000" b="1" dirty="0" smtClean="0">
                <a:solidFill>
                  <a:srgbClr val="FF0000"/>
                </a:solidFill>
              </a:rPr>
              <a:t>.</a:t>
            </a:r>
            <a:r>
              <a:rPr lang="en-US" altLang="zh-CN" sz="2000" dirty="0" smtClean="0">
                <a:solidFill>
                  <a:srgbClr val="0000FF"/>
                </a:solidFill>
              </a:rPr>
              <a:t>name</a:t>
            </a:r>
            <a:r>
              <a:rPr lang="en-US" altLang="zh-CN" sz="2000" dirty="0"/>
              <a:t>&lt;&lt;</a:t>
            </a:r>
            <a:r>
              <a:rPr lang="en-US" altLang="zh-CN" sz="2000" dirty="0">
                <a:solidFill>
                  <a:schemeClr val="accent6">
                    <a:lumMod val="75000"/>
                  </a:schemeClr>
                </a:solidFill>
              </a:rPr>
              <a:t>“\t”</a:t>
            </a:r>
            <a:r>
              <a:rPr lang="en-US" altLang="zh-CN" sz="2000" dirty="0"/>
              <a:t>&lt;&lt;</a:t>
            </a:r>
            <a:r>
              <a:rPr lang="en-US" altLang="zh-CN" sz="2000" dirty="0" err="1" smtClean="0"/>
              <a:t>p</a:t>
            </a:r>
            <a:r>
              <a:rPr lang="en-US" altLang="zh-CN" sz="2000" b="1" dirty="0" err="1" smtClean="0">
                <a:solidFill>
                  <a:srgbClr val="FF0000"/>
                </a:solidFill>
              </a:rPr>
              <a:t>.</a:t>
            </a:r>
            <a:r>
              <a:rPr lang="en-US" altLang="zh-CN" sz="2000" dirty="0" err="1" smtClean="0">
                <a:solidFill>
                  <a:srgbClr val="0000FF"/>
                </a:solidFill>
              </a:rPr>
              <a:t>age</a:t>
            </a:r>
            <a:r>
              <a:rPr lang="en-US" altLang="zh-CN" sz="2000" dirty="0"/>
              <a:t>&lt;&lt;</a:t>
            </a:r>
            <a:r>
              <a:rPr lang="en-US" altLang="zh-CN" sz="2000" dirty="0">
                <a:solidFill>
                  <a:schemeClr val="accent6">
                    <a:lumMod val="75000"/>
                  </a:schemeClr>
                </a:solidFill>
              </a:rPr>
              <a:t>“\t”</a:t>
            </a:r>
            <a:r>
              <a:rPr lang="en-US" altLang="zh-CN" sz="2000" dirty="0"/>
              <a:t>&lt;&lt;</a:t>
            </a:r>
            <a:r>
              <a:rPr lang="en-US" altLang="zh-CN" sz="2000" dirty="0" err="1" smtClean="0"/>
              <a:t>p</a:t>
            </a:r>
            <a:r>
              <a:rPr lang="en-US" altLang="zh-CN" sz="2000" b="1" dirty="0" err="1" smtClean="0">
                <a:solidFill>
                  <a:srgbClr val="FF0000"/>
                </a:solidFill>
              </a:rPr>
              <a:t>.</a:t>
            </a:r>
            <a:r>
              <a:rPr lang="en-US" altLang="zh-CN" sz="2000" dirty="0" err="1" smtClean="0">
                <a:solidFill>
                  <a:srgbClr val="0000FF"/>
                </a:solidFill>
              </a:rPr>
              <a:t>salary</a:t>
            </a:r>
            <a:r>
              <a:rPr lang="en-US" altLang="zh-CN" sz="2000" dirty="0"/>
              <a:t>&lt;&lt;</a:t>
            </a:r>
            <a:r>
              <a:rPr lang="en-US" altLang="zh-CN" sz="2000" dirty="0" err="1"/>
              <a:t>endl</a:t>
            </a:r>
            <a:r>
              <a:rPr lang="en-US" altLang="zh-CN" sz="2000" dirty="0" smtClean="0"/>
              <a:t>;</a:t>
            </a:r>
          </a:p>
          <a:p>
            <a:pPr>
              <a:lnSpc>
                <a:spcPct val="90000"/>
              </a:lnSpc>
              <a:spcBef>
                <a:spcPts val="0"/>
              </a:spcBef>
            </a:pPr>
            <a:r>
              <a:rPr lang="en-US" altLang="zh-CN" sz="2000" dirty="0" smtClean="0"/>
              <a:t>}</a:t>
            </a:r>
          </a:p>
          <a:p>
            <a:pPr>
              <a:lnSpc>
                <a:spcPct val="90000"/>
              </a:lnSpc>
              <a:spcBef>
                <a:spcPts val="0"/>
              </a:spcBef>
            </a:pPr>
            <a:r>
              <a:rPr lang="en-US" altLang="zh-CN" sz="2000" dirty="0" err="1" smtClean="0">
                <a:solidFill>
                  <a:srgbClr val="0000FF"/>
                </a:solidFill>
              </a:rPr>
              <a:t>int</a:t>
            </a:r>
            <a:r>
              <a:rPr lang="en-US" altLang="zh-CN" sz="2000" dirty="0" smtClean="0"/>
              <a:t> </a:t>
            </a:r>
            <a:r>
              <a:rPr lang="en-US" altLang="zh-CN" sz="2000" dirty="0"/>
              <a:t>main</a:t>
            </a:r>
            <a:r>
              <a:rPr lang="en-US" altLang="zh-CN" sz="2000" dirty="0" smtClean="0"/>
              <a:t>()</a:t>
            </a:r>
          </a:p>
          <a:p>
            <a:pPr>
              <a:lnSpc>
                <a:spcPct val="90000"/>
              </a:lnSpc>
              <a:spcBef>
                <a:spcPts val="0"/>
              </a:spcBef>
            </a:pPr>
            <a:r>
              <a:rPr lang="en-US" altLang="zh-CN" sz="2000" dirty="0" smtClean="0"/>
              <a:t>{</a:t>
            </a:r>
            <a:endParaRPr lang="en-US" altLang="zh-CN" sz="2000" dirty="0"/>
          </a:p>
          <a:p>
            <a:pPr indent="358775">
              <a:lnSpc>
                <a:spcPct val="90000"/>
              </a:lnSpc>
              <a:spcBef>
                <a:spcPts val="0"/>
              </a:spcBef>
            </a:pPr>
            <a:r>
              <a:rPr lang="en-US" altLang="zh-CN" sz="2000" b="1" dirty="0" smtClean="0">
                <a:solidFill>
                  <a:srgbClr val="0000FF"/>
                </a:solidFill>
              </a:rPr>
              <a:t>person </a:t>
            </a:r>
            <a:r>
              <a:rPr lang="en-US" altLang="zh-CN" sz="2000" dirty="0"/>
              <a:t>worker[3</a:t>
            </a:r>
            <a:r>
              <a:rPr lang="en-US" altLang="zh-CN" sz="2000" dirty="0" smtClean="0"/>
              <a:t>] = {{</a:t>
            </a:r>
            <a:r>
              <a:rPr lang="en-US" altLang="zh-CN" sz="2000" dirty="0" smtClean="0">
                <a:solidFill>
                  <a:schemeClr val="accent6">
                    <a:lumMod val="75000"/>
                  </a:schemeClr>
                </a:solidFill>
              </a:rPr>
              <a:t>“</a:t>
            </a:r>
            <a:r>
              <a:rPr lang="en-US" altLang="zh-CN" sz="2000" dirty="0">
                <a:solidFill>
                  <a:schemeClr val="accent6">
                    <a:lumMod val="75000"/>
                  </a:schemeClr>
                </a:solidFill>
              </a:rPr>
              <a:t>Mike</a:t>
            </a:r>
            <a:r>
              <a:rPr lang="en-US" altLang="zh-CN" sz="2000" dirty="0" smtClean="0">
                <a:solidFill>
                  <a:schemeClr val="accent6">
                    <a:lumMod val="75000"/>
                  </a:schemeClr>
                </a:solidFill>
              </a:rPr>
              <a:t>”</a:t>
            </a:r>
            <a:r>
              <a:rPr lang="en-US" altLang="zh-CN" sz="2000" dirty="0" smtClean="0"/>
              <a:t>,20,500</a:t>
            </a:r>
            <a:r>
              <a:rPr lang="en-US" altLang="zh-CN" sz="2000" dirty="0"/>
              <a:t>}, {</a:t>
            </a:r>
            <a:r>
              <a:rPr lang="en-US" altLang="zh-CN" sz="2000" dirty="0">
                <a:solidFill>
                  <a:schemeClr val="accent6">
                    <a:lumMod val="75000"/>
                  </a:schemeClr>
                </a:solidFill>
              </a:rPr>
              <a:t>“Jenny</a:t>
            </a:r>
            <a:r>
              <a:rPr lang="en-US" altLang="zh-CN" sz="2000" dirty="0" smtClean="0">
                <a:solidFill>
                  <a:schemeClr val="accent6">
                    <a:lumMod val="75000"/>
                  </a:schemeClr>
                </a:solidFill>
              </a:rPr>
              <a:t>”</a:t>
            </a:r>
            <a:r>
              <a:rPr lang="en-US" altLang="zh-CN" sz="2000" dirty="0" smtClean="0"/>
              <a:t>,25,350</a:t>
            </a:r>
            <a:r>
              <a:rPr lang="en-US" altLang="zh-CN" sz="2000" dirty="0"/>
              <a:t>}, {</a:t>
            </a:r>
            <a:r>
              <a:rPr lang="en-US" altLang="zh-CN" sz="2000" dirty="0">
                <a:solidFill>
                  <a:schemeClr val="accent6">
                    <a:lumMod val="75000"/>
                  </a:schemeClr>
                </a:solidFill>
              </a:rPr>
              <a:t>“Ella</a:t>
            </a:r>
            <a:r>
              <a:rPr lang="en-US" altLang="zh-CN" sz="2000" dirty="0" smtClean="0">
                <a:solidFill>
                  <a:schemeClr val="accent6">
                    <a:lumMod val="75000"/>
                  </a:schemeClr>
                </a:solidFill>
              </a:rPr>
              <a:t>”</a:t>
            </a:r>
            <a:r>
              <a:rPr lang="en-US" altLang="zh-CN" sz="2000" dirty="0" smtClean="0"/>
              <a:t>,28,200</a:t>
            </a:r>
            <a:r>
              <a:rPr lang="en-US" altLang="zh-CN" sz="2000" dirty="0"/>
              <a:t>}};</a:t>
            </a:r>
          </a:p>
          <a:p>
            <a:pPr indent="358775">
              <a:lnSpc>
                <a:spcPct val="90000"/>
              </a:lnSpc>
              <a:spcBef>
                <a:spcPts val="0"/>
              </a:spcBef>
            </a:pPr>
            <a:r>
              <a:rPr lang="en-US" altLang="zh-CN" sz="2000" dirty="0">
                <a:solidFill>
                  <a:srgbClr val="0000FF"/>
                </a:solidFill>
              </a:rPr>
              <a:t>for</a:t>
            </a:r>
            <a:r>
              <a:rPr lang="en-US" altLang="zh-CN" sz="2000" dirty="0"/>
              <a:t>(</a:t>
            </a:r>
            <a:r>
              <a:rPr lang="en-US" altLang="zh-CN" sz="2000" dirty="0" err="1">
                <a:solidFill>
                  <a:srgbClr val="0000FF"/>
                </a:solidFill>
              </a:rPr>
              <a:t>int</a:t>
            </a:r>
            <a:r>
              <a:rPr lang="en-US" altLang="zh-CN" sz="2000" dirty="0">
                <a:solidFill>
                  <a:srgbClr val="0000FF"/>
                </a:solidFill>
              </a:rPr>
              <a:t> </a:t>
            </a:r>
            <a:r>
              <a:rPr lang="en-US" altLang="zh-CN" sz="2000" dirty="0" err="1"/>
              <a:t>i</a:t>
            </a:r>
            <a:r>
              <a:rPr lang="en-US" altLang="zh-CN" sz="2000" dirty="0"/>
              <a:t>=0; </a:t>
            </a:r>
            <a:r>
              <a:rPr lang="en-US" altLang="zh-CN" sz="2000" dirty="0" err="1"/>
              <a:t>i</a:t>
            </a:r>
            <a:r>
              <a:rPr lang="en-US" altLang="zh-CN" sz="2000" dirty="0"/>
              <a:t>&lt;3; ++</a:t>
            </a:r>
            <a:r>
              <a:rPr lang="en-US" altLang="zh-CN" sz="2000" dirty="0" err="1" smtClean="0"/>
              <a:t>i</a:t>
            </a:r>
            <a:r>
              <a:rPr lang="en-US" altLang="zh-CN" sz="2000" dirty="0" smtClean="0"/>
              <a:t>)</a:t>
            </a:r>
            <a:endParaRPr lang="en-US" altLang="zh-CN" sz="2000" dirty="0"/>
          </a:p>
          <a:p>
            <a:pPr indent="717550">
              <a:lnSpc>
                <a:spcPct val="90000"/>
              </a:lnSpc>
              <a:spcBef>
                <a:spcPts val="0"/>
              </a:spcBef>
            </a:pPr>
            <a:r>
              <a:rPr lang="en-US" altLang="zh-CN" sz="2000" dirty="0" smtClean="0"/>
              <a:t>print(worker[</a:t>
            </a:r>
            <a:r>
              <a:rPr lang="en-US" altLang="zh-CN" sz="2000" dirty="0" err="1" smtClean="0"/>
              <a:t>i</a:t>
            </a:r>
            <a:r>
              <a:rPr lang="en-US" altLang="zh-CN" sz="2000" dirty="0" smtClean="0"/>
              <a:t>]);   </a:t>
            </a:r>
            <a:r>
              <a:rPr lang="en-US" altLang="zh-CN" sz="2000" dirty="0" smtClean="0">
                <a:solidFill>
                  <a:srgbClr val="00B050"/>
                </a:solidFill>
              </a:rPr>
              <a:t>// </a:t>
            </a:r>
            <a:r>
              <a:rPr lang="zh-CN" altLang="en-US" sz="2000" dirty="0" smtClean="0">
                <a:solidFill>
                  <a:srgbClr val="00B050"/>
                </a:solidFill>
              </a:rPr>
              <a:t>函数调用</a:t>
            </a:r>
            <a:r>
              <a:rPr lang="en-US" altLang="zh-CN" sz="2000" dirty="0" smtClean="0">
                <a:solidFill>
                  <a:srgbClr val="00B050"/>
                </a:solidFill>
              </a:rPr>
              <a:t>, </a:t>
            </a:r>
            <a:r>
              <a:rPr lang="zh-CN" altLang="en-US" sz="2000" dirty="0" smtClean="0">
                <a:solidFill>
                  <a:srgbClr val="00B050"/>
                </a:solidFill>
              </a:rPr>
              <a:t>传递实参结构本身</a:t>
            </a:r>
            <a:endParaRPr lang="en-US" altLang="zh-CN" sz="2000" dirty="0">
              <a:solidFill>
                <a:srgbClr val="00B050"/>
              </a:solidFill>
            </a:endParaRPr>
          </a:p>
          <a:p>
            <a:pPr indent="358775">
              <a:lnSpc>
                <a:spcPct val="90000"/>
              </a:lnSpc>
              <a:spcBef>
                <a:spcPts val="0"/>
              </a:spcBef>
            </a:pPr>
            <a:r>
              <a:rPr lang="en-US" altLang="zh-CN" sz="2000" dirty="0">
                <a:solidFill>
                  <a:srgbClr val="0000FF"/>
                </a:solidFill>
              </a:rPr>
              <a:t>return </a:t>
            </a:r>
            <a:r>
              <a:rPr lang="en-US" altLang="zh-CN" sz="2000" dirty="0"/>
              <a:t>0;</a:t>
            </a:r>
          </a:p>
          <a:p>
            <a:pPr>
              <a:lnSpc>
                <a:spcPct val="90000"/>
              </a:lnSpc>
              <a:spcBef>
                <a:spcPts val="0"/>
              </a:spcBef>
            </a:pPr>
            <a:r>
              <a:rPr lang="en-US" altLang="zh-CN" sz="2000" dirty="0" smtClean="0"/>
              <a:t>}</a:t>
            </a:r>
            <a:endParaRPr lang="en-US" altLang="zh-CN" sz="2000" dirty="0"/>
          </a:p>
        </p:txBody>
      </p:sp>
      <p:sp>
        <p:nvSpPr>
          <p:cNvPr id="3" name="标题 2"/>
          <p:cNvSpPr>
            <a:spLocks noGrp="1"/>
          </p:cNvSpPr>
          <p:nvPr>
            <p:ph type="title"/>
          </p:nvPr>
        </p:nvSpPr>
        <p:spPr/>
        <p:txBody>
          <a:bodyPr/>
          <a:lstStyle/>
          <a:p>
            <a:r>
              <a:rPr lang="en-US" altLang="zh-CN" dirty="0"/>
              <a:t>4. </a:t>
            </a:r>
            <a:r>
              <a:rPr lang="zh-CN" altLang="en-US" dirty="0"/>
              <a:t>结构与函数</a:t>
            </a:r>
          </a:p>
        </p:txBody>
      </p:sp>
      <p:sp>
        <p:nvSpPr>
          <p:cNvPr id="4" name="矩形 3"/>
          <p:cNvSpPr/>
          <p:nvPr/>
        </p:nvSpPr>
        <p:spPr>
          <a:xfrm>
            <a:off x="3851920" y="2348880"/>
            <a:ext cx="4968552" cy="108012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just">
              <a:lnSpc>
                <a:spcPct val="120000"/>
              </a:lnSpc>
            </a:pPr>
            <a:r>
              <a:rPr lang="zh-CN" altLang="en-US" sz="2400" dirty="0">
                <a:solidFill>
                  <a:srgbClr val="FFFF00"/>
                </a:solidFill>
                <a:latin typeface="Arial" panose="020B0604020202020204" pitchFamily="34" charset="0"/>
                <a:ea typeface="微软雅黑" panose="020B0503020204020204" pitchFamily="34" charset="-122"/>
                <a:cs typeface="Arial" panose="020B0604020202020204" pitchFamily="34" charset="0"/>
              </a:rPr>
              <a:t>通过传递</a:t>
            </a:r>
            <a:r>
              <a:rPr lang="zh-CN" altLang="en-US" sz="2400" dirty="0" smtClean="0">
                <a:solidFill>
                  <a:srgbClr val="FFFF00"/>
                </a:solidFill>
                <a:latin typeface="Arial" panose="020B0604020202020204" pitchFamily="34" charset="0"/>
                <a:ea typeface="微软雅黑" panose="020B0503020204020204" pitchFamily="34" charset="-122"/>
                <a:cs typeface="Arial" panose="020B0604020202020204" pitchFamily="34" charset="0"/>
              </a:rPr>
              <a:t>结构引用</a:t>
            </a:r>
            <a:r>
              <a:rPr lang="en-US" altLang="zh-CN" sz="2400" dirty="0" smtClean="0">
                <a:solidFill>
                  <a:srgbClr val="FFFF00"/>
                </a:solidFill>
                <a:latin typeface="Arial" panose="020B0604020202020204" pitchFamily="34" charset="0"/>
                <a:ea typeface="微软雅黑" panose="020B0503020204020204" pitchFamily="34" charset="-122"/>
                <a:cs typeface="Arial" panose="020B0604020202020204" pitchFamily="34" charset="0"/>
              </a:rPr>
              <a:t>, </a:t>
            </a:r>
            <a:r>
              <a:rPr lang="zh-CN" altLang="en-US" sz="2400" dirty="0">
                <a:solidFill>
                  <a:srgbClr val="FFFF00"/>
                </a:solidFill>
                <a:latin typeface="Arial" panose="020B0604020202020204" pitchFamily="34" charset="0"/>
                <a:ea typeface="微软雅黑" panose="020B0503020204020204" pitchFamily="34" charset="-122"/>
                <a:cs typeface="Arial" panose="020B0604020202020204" pitchFamily="34" charset="0"/>
              </a:rPr>
              <a:t>可以大大降低程序的时间和空间开销。</a:t>
            </a:r>
          </a:p>
        </p:txBody>
      </p:sp>
      <p:grpSp>
        <p:nvGrpSpPr>
          <p:cNvPr id="5" name="组合 4"/>
          <p:cNvGrpSpPr/>
          <p:nvPr/>
        </p:nvGrpSpPr>
        <p:grpSpPr>
          <a:xfrm>
            <a:off x="7164288" y="5949280"/>
            <a:ext cx="1892559" cy="635715"/>
            <a:chOff x="6534472" y="5759475"/>
            <a:chExt cx="2286000" cy="752475"/>
          </a:xfrm>
        </p:grpSpPr>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4472" y="5759475"/>
              <a:ext cx="2286000" cy="752475"/>
            </a:xfrm>
            <a:prstGeom prst="rect">
              <a:avLst/>
            </a:prstGeom>
          </p:spPr>
        </p:pic>
        <p:sp>
          <p:nvSpPr>
            <p:cNvPr id="7" name="文本框 6"/>
            <p:cNvSpPr txBox="1"/>
            <p:nvPr/>
          </p:nvSpPr>
          <p:spPr>
            <a:xfrm>
              <a:off x="6885384" y="5853863"/>
              <a:ext cx="1584176" cy="546458"/>
            </a:xfrm>
            <a:prstGeom prst="rect">
              <a:avLst/>
            </a:prstGeom>
            <a:noFill/>
          </p:spPr>
          <p:txBody>
            <a:bodyPr wrap="square" rtlCol="0">
              <a:spAutoFit/>
            </a:bodyPr>
            <a:lstStyle/>
            <a:p>
              <a:pPr algn="ctr"/>
              <a:r>
                <a:rPr lang="en-US" altLang="zh-CN" sz="2400" b="1" dirty="0" smtClean="0">
                  <a:solidFill>
                    <a:schemeClr val="bg1"/>
                  </a:solidFill>
                </a:rPr>
                <a:t>Ch09_02</a:t>
              </a:r>
              <a:endParaRPr lang="zh-CN" altLang="en-US" sz="2400" b="1" dirty="0">
                <a:solidFill>
                  <a:schemeClr val="bg1"/>
                </a:solidFill>
              </a:endParaRPr>
            </a:p>
          </p:txBody>
        </p:sp>
      </p:grpSp>
    </p:spTree>
    <p:extLst>
      <p:ext uri="{BB962C8B-B14F-4D97-AF65-F5344CB8AC3E}">
        <p14:creationId xmlns:p14="http://schemas.microsoft.com/office/powerpoint/2010/main" val="3645926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980727"/>
            <a:ext cx="8820472" cy="5760641"/>
          </a:xfrm>
        </p:spPr>
        <p:txBody>
          <a:bodyPr>
            <a:normAutofit/>
          </a:bodyPr>
          <a:lstStyle/>
          <a:p>
            <a:pPr>
              <a:lnSpc>
                <a:spcPct val="90000"/>
              </a:lnSpc>
              <a:spcBef>
                <a:spcPts val="0"/>
              </a:spcBef>
              <a:spcAft>
                <a:spcPts val="600"/>
              </a:spcAft>
            </a:pPr>
            <a:r>
              <a:rPr lang="en-US" altLang="zh-CN" b="1" dirty="0" err="1" smtClean="0"/>
              <a:t>const</a:t>
            </a:r>
            <a:r>
              <a:rPr lang="en-US" altLang="zh-CN" b="1" dirty="0" smtClean="0"/>
              <a:t> </a:t>
            </a:r>
            <a:r>
              <a:rPr lang="zh-CN" altLang="en-US" b="1" dirty="0" smtClean="0"/>
              <a:t>结构引用作函数形参</a:t>
            </a:r>
            <a:endParaRPr lang="en-US" altLang="zh-CN" b="1" dirty="0" smtClean="0"/>
          </a:p>
          <a:p>
            <a:pPr>
              <a:lnSpc>
                <a:spcPct val="90000"/>
              </a:lnSpc>
              <a:spcBef>
                <a:spcPts val="0"/>
              </a:spcBef>
            </a:pPr>
            <a:r>
              <a:rPr lang="en-US" altLang="zh-CN" sz="2000" dirty="0" smtClean="0">
                <a:solidFill>
                  <a:srgbClr val="FF3399"/>
                </a:solidFill>
              </a:rPr>
              <a:t>#</a:t>
            </a:r>
            <a:r>
              <a:rPr lang="en-US" altLang="zh-CN" sz="2000" dirty="0">
                <a:solidFill>
                  <a:srgbClr val="FF3399"/>
                </a:solidFill>
              </a:rPr>
              <a:t>include </a:t>
            </a:r>
            <a:r>
              <a:rPr lang="en-US" altLang="zh-CN" sz="2000" dirty="0"/>
              <a:t>&lt;</a:t>
            </a:r>
            <a:r>
              <a:rPr lang="en-US" altLang="zh-CN" sz="2000" dirty="0" err="1" smtClean="0"/>
              <a:t>iostream</a:t>
            </a:r>
            <a:r>
              <a:rPr lang="en-US" altLang="zh-CN" sz="2000" dirty="0" smtClean="0"/>
              <a:t>&gt;</a:t>
            </a:r>
          </a:p>
          <a:p>
            <a:pPr>
              <a:lnSpc>
                <a:spcPct val="90000"/>
              </a:lnSpc>
              <a:spcBef>
                <a:spcPts val="0"/>
              </a:spcBef>
            </a:pPr>
            <a:r>
              <a:rPr lang="en-US" altLang="zh-CN" sz="2000" dirty="0" smtClean="0">
                <a:solidFill>
                  <a:srgbClr val="0000FF"/>
                </a:solidFill>
              </a:rPr>
              <a:t>using namespace </a:t>
            </a:r>
            <a:r>
              <a:rPr lang="en-US" altLang="zh-CN" sz="2000" dirty="0" err="1" smtClean="0">
                <a:solidFill>
                  <a:srgbClr val="0000FF"/>
                </a:solidFill>
              </a:rPr>
              <a:t>std</a:t>
            </a:r>
            <a:r>
              <a:rPr lang="en-US" altLang="zh-CN" sz="2000" dirty="0" smtClean="0"/>
              <a:t>;</a:t>
            </a:r>
            <a:endParaRPr lang="en-US" altLang="zh-CN" sz="2000" dirty="0"/>
          </a:p>
          <a:p>
            <a:pPr>
              <a:lnSpc>
                <a:spcPct val="90000"/>
              </a:lnSpc>
              <a:spcBef>
                <a:spcPts val="0"/>
              </a:spcBef>
            </a:pPr>
            <a:r>
              <a:rPr lang="en-US" altLang="zh-CN" sz="2000" dirty="0" err="1">
                <a:solidFill>
                  <a:srgbClr val="FF0000"/>
                </a:solidFill>
              </a:rPr>
              <a:t>struct</a:t>
            </a:r>
            <a:r>
              <a:rPr lang="en-US" altLang="zh-CN" sz="2000" dirty="0"/>
              <a:t> </a:t>
            </a:r>
            <a:r>
              <a:rPr lang="en-US" altLang="zh-CN" sz="2000" b="1" dirty="0" smtClean="0">
                <a:solidFill>
                  <a:srgbClr val="0000FF"/>
                </a:solidFill>
              </a:rPr>
              <a:t>person           </a:t>
            </a:r>
            <a:r>
              <a:rPr lang="en-US" altLang="zh-CN" sz="2000" dirty="0" smtClean="0">
                <a:solidFill>
                  <a:srgbClr val="00B050"/>
                </a:solidFill>
              </a:rPr>
              <a:t>// </a:t>
            </a:r>
            <a:r>
              <a:rPr lang="zh-CN" altLang="en-US" sz="2000" dirty="0" smtClean="0">
                <a:solidFill>
                  <a:srgbClr val="00B050"/>
                </a:solidFill>
              </a:rPr>
              <a:t>结构类型定义</a:t>
            </a:r>
            <a:endParaRPr lang="en-US" altLang="zh-CN" sz="2000" dirty="0" smtClean="0">
              <a:solidFill>
                <a:srgbClr val="00B050"/>
              </a:solidFill>
            </a:endParaRPr>
          </a:p>
          <a:p>
            <a:pPr>
              <a:lnSpc>
                <a:spcPct val="90000"/>
              </a:lnSpc>
              <a:spcBef>
                <a:spcPts val="0"/>
              </a:spcBef>
            </a:pPr>
            <a:r>
              <a:rPr lang="en-US" altLang="zh-CN" sz="2000" dirty="0" smtClean="0"/>
              <a:t>{</a:t>
            </a:r>
            <a:endParaRPr lang="en-US" altLang="zh-CN" sz="2000" dirty="0">
              <a:solidFill>
                <a:srgbClr val="00B050"/>
              </a:solidFill>
            </a:endParaRPr>
          </a:p>
          <a:p>
            <a:pPr indent="358775">
              <a:lnSpc>
                <a:spcPct val="90000"/>
              </a:lnSpc>
              <a:spcBef>
                <a:spcPts val="0"/>
              </a:spcBef>
            </a:pPr>
            <a:r>
              <a:rPr lang="en-US" altLang="zh-CN" sz="2000" dirty="0">
                <a:solidFill>
                  <a:srgbClr val="0000FF"/>
                </a:solidFill>
              </a:rPr>
              <a:t>char</a:t>
            </a:r>
            <a:r>
              <a:rPr lang="en-US" altLang="zh-CN" sz="2000" dirty="0"/>
              <a:t> </a:t>
            </a:r>
            <a:r>
              <a:rPr lang="en-US" altLang="zh-CN" sz="2000" dirty="0">
                <a:solidFill>
                  <a:srgbClr val="FF0000"/>
                </a:solidFill>
              </a:rPr>
              <a:t>*</a:t>
            </a:r>
            <a:r>
              <a:rPr lang="en-US" altLang="zh-CN" sz="2000" dirty="0"/>
              <a:t>name</a:t>
            </a:r>
            <a:r>
              <a:rPr lang="en-US" altLang="zh-CN" sz="2000" dirty="0" smtClean="0"/>
              <a:t>;        </a:t>
            </a:r>
            <a:r>
              <a:rPr lang="en-US" altLang="zh-CN" sz="2000" dirty="0" smtClean="0">
                <a:solidFill>
                  <a:srgbClr val="00B050"/>
                </a:solidFill>
              </a:rPr>
              <a:t>// </a:t>
            </a:r>
            <a:r>
              <a:rPr lang="zh-CN" altLang="en-US" sz="2000" dirty="0" smtClean="0">
                <a:solidFill>
                  <a:srgbClr val="00B050"/>
                </a:solidFill>
              </a:rPr>
              <a:t>姓名</a:t>
            </a:r>
            <a:endParaRPr lang="en-US" altLang="zh-CN" sz="2000" dirty="0">
              <a:solidFill>
                <a:srgbClr val="00B050"/>
              </a:solidFill>
            </a:endParaRPr>
          </a:p>
          <a:p>
            <a:pPr indent="358775">
              <a:lnSpc>
                <a:spcPct val="90000"/>
              </a:lnSpc>
              <a:spcBef>
                <a:spcPts val="0"/>
              </a:spcBef>
            </a:pPr>
            <a:r>
              <a:rPr lang="en-US" altLang="zh-CN" sz="2000" dirty="0" err="1">
                <a:solidFill>
                  <a:srgbClr val="0000FF"/>
                </a:solidFill>
              </a:rPr>
              <a:t>int</a:t>
            </a:r>
            <a:r>
              <a:rPr lang="en-US" altLang="zh-CN" sz="2000" dirty="0"/>
              <a:t> age</a:t>
            </a:r>
            <a:r>
              <a:rPr lang="en-US" altLang="zh-CN" sz="2000" dirty="0" smtClean="0"/>
              <a:t>;                </a:t>
            </a:r>
            <a:r>
              <a:rPr lang="en-US" altLang="zh-CN" sz="2000" dirty="0" smtClean="0">
                <a:solidFill>
                  <a:srgbClr val="00B050"/>
                </a:solidFill>
              </a:rPr>
              <a:t>// </a:t>
            </a:r>
            <a:r>
              <a:rPr lang="zh-CN" altLang="en-US" sz="2000" dirty="0" smtClean="0">
                <a:solidFill>
                  <a:srgbClr val="00B050"/>
                </a:solidFill>
              </a:rPr>
              <a:t>年龄</a:t>
            </a:r>
            <a:endParaRPr lang="en-US" altLang="zh-CN" sz="2000" dirty="0">
              <a:solidFill>
                <a:srgbClr val="00B050"/>
              </a:solidFill>
            </a:endParaRPr>
          </a:p>
          <a:p>
            <a:pPr indent="358775">
              <a:lnSpc>
                <a:spcPct val="90000"/>
              </a:lnSpc>
              <a:spcBef>
                <a:spcPts val="0"/>
              </a:spcBef>
            </a:pPr>
            <a:r>
              <a:rPr lang="en-US" altLang="zh-CN" sz="2000" dirty="0">
                <a:solidFill>
                  <a:srgbClr val="0000FF"/>
                </a:solidFill>
              </a:rPr>
              <a:t>float</a:t>
            </a:r>
            <a:r>
              <a:rPr lang="en-US" altLang="zh-CN" sz="2000" dirty="0"/>
              <a:t> salary</a:t>
            </a:r>
            <a:r>
              <a:rPr lang="en-US" altLang="zh-CN" sz="2000" dirty="0" smtClean="0"/>
              <a:t>;         </a:t>
            </a:r>
            <a:r>
              <a:rPr lang="en-US" altLang="zh-CN" sz="2000" dirty="0" smtClean="0">
                <a:solidFill>
                  <a:srgbClr val="00B050"/>
                </a:solidFill>
              </a:rPr>
              <a:t>// </a:t>
            </a:r>
            <a:r>
              <a:rPr lang="zh-CN" altLang="en-US" sz="2000" dirty="0" smtClean="0">
                <a:solidFill>
                  <a:srgbClr val="00B050"/>
                </a:solidFill>
              </a:rPr>
              <a:t>工资</a:t>
            </a:r>
            <a:r>
              <a:rPr lang="en-US" altLang="zh-CN" sz="2000" dirty="0" smtClean="0">
                <a:solidFill>
                  <a:srgbClr val="00B050"/>
                </a:solidFill>
              </a:rPr>
              <a:t> </a:t>
            </a:r>
            <a:endParaRPr lang="en-US" altLang="zh-CN" sz="2000" dirty="0">
              <a:solidFill>
                <a:srgbClr val="00B050"/>
              </a:solidFill>
            </a:endParaRPr>
          </a:p>
          <a:p>
            <a:pPr>
              <a:lnSpc>
                <a:spcPct val="90000"/>
              </a:lnSpc>
              <a:spcBef>
                <a:spcPts val="0"/>
              </a:spcBef>
            </a:pPr>
            <a:r>
              <a:rPr lang="en-US" altLang="zh-CN" sz="2000" dirty="0"/>
              <a:t>}</a:t>
            </a:r>
            <a:r>
              <a:rPr lang="en-US" altLang="zh-CN" sz="2000" b="1" dirty="0">
                <a:solidFill>
                  <a:srgbClr val="0000FF"/>
                </a:solidFill>
              </a:rPr>
              <a:t>;</a:t>
            </a:r>
          </a:p>
          <a:p>
            <a:pPr>
              <a:lnSpc>
                <a:spcPct val="90000"/>
              </a:lnSpc>
              <a:spcBef>
                <a:spcPts val="0"/>
              </a:spcBef>
            </a:pPr>
            <a:r>
              <a:rPr lang="en-US" altLang="zh-CN" sz="2000" dirty="0">
                <a:solidFill>
                  <a:srgbClr val="0000FF"/>
                </a:solidFill>
              </a:rPr>
              <a:t>void</a:t>
            </a:r>
            <a:r>
              <a:rPr lang="en-US" altLang="zh-CN" sz="2000" dirty="0"/>
              <a:t> </a:t>
            </a:r>
            <a:r>
              <a:rPr lang="en-US" altLang="zh-CN" sz="2000" dirty="0" smtClean="0"/>
              <a:t>print(</a:t>
            </a:r>
            <a:r>
              <a:rPr lang="en-US" altLang="zh-CN" sz="2000" dirty="0" err="1" smtClean="0">
                <a:solidFill>
                  <a:srgbClr val="FF0000"/>
                </a:solidFill>
              </a:rPr>
              <a:t>const</a:t>
            </a:r>
            <a:r>
              <a:rPr lang="en-US" altLang="zh-CN" sz="2000" dirty="0" smtClean="0"/>
              <a:t> </a:t>
            </a:r>
            <a:r>
              <a:rPr lang="en-US" altLang="zh-CN" sz="2000" b="1" dirty="0" smtClean="0">
                <a:solidFill>
                  <a:srgbClr val="0000FF"/>
                </a:solidFill>
              </a:rPr>
              <a:t>Person</a:t>
            </a:r>
            <a:r>
              <a:rPr lang="en-US" altLang="zh-CN" sz="2000" dirty="0" smtClean="0"/>
              <a:t> </a:t>
            </a:r>
            <a:r>
              <a:rPr lang="en-US" altLang="zh-CN" sz="2000" b="1" dirty="0" smtClean="0">
                <a:solidFill>
                  <a:srgbClr val="FF0000"/>
                </a:solidFill>
              </a:rPr>
              <a:t>&amp;</a:t>
            </a:r>
            <a:r>
              <a:rPr lang="en-US" altLang="zh-CN" sz="2000" dirty="0" smtClean="0"/>
              <a:t>p) </a:t>
            </a:r>
            <a:r>
              <a:rPr lang="en-US" altLang="zh-CN" sz="2000" dirty="0" smtClean="0">
                <a:solidFill>
                  <a:srgbClr val="00B050"/>
                </a:solidFill>
              </a:rPr>
              <a:t>// </a:t>
            </a:r>
            <a:r>
              <a:rPr lang="en-US" altLang="zh-CN" sz="2000" dirty="0" err="1" smtClean="0">
                <a:solidFill>
                  <a:srgbClr val="00B050"/>
                </a:solidFill>
              </a:rPr>
              <a:t>const</a:t>
            </a:r>
            <a:r>
              <a:rPr lang="en-US" altLang="zh-CN" sz="2000" dirty="0" smtClean="0">
                <a:solidFill>
                  <a:srgbClr val="00B050"/>
                </a:solidFill>
              </a:rPr>
              <a:t> </a:t>
            </a:r>
            <a:r>
              <a:rPr lang="zh-CN" altLang="en-US" sz="2000" dirty="0" smtClean="0">
                <a:solidFill>
                  <a:srgbClr val="00B050"/>
                </a:solidFill>
              </a:rPr>
              <a:t>结构引用作函数形参</a:t>
            </a:r>
            <a:endParaRPr lang="en-US" altLang="zh-CN" sz="2000" dirty="0" smtClean="0">
              <a:solidFill>
                <a:srgbClr val="00B050"/>
              </a:solidFill>
            </a:endParaRPr>
          </a:p>
          <a:p>
            <a:pPr>
              <a:lnSpc>
                <a:spcPct val="90000"/>
              </a:lnSpc>
              <a:spcBef>
                <a:spcPts val="0"/>
              </a:spcBef>
            </a:pPr>
            <a:r>
              <a:rPr lang="en-US" altLang="zh-CN" sz="2000" dirty="0" smtClean="0"/>
              <a:t>{ </a:t>
            </a:r>
            <a:endParaRPr lang="en-US" altLang="zh-CN" sz="2000" dirty="0">
              <a:solidFill>
                <a:srgbClr val="00B050"/>
              </a:solidFill>
            </a:endParaRPr>
          </a:p>
          <a:p>
            <a:pPr indent="358775">
              <a:lnSpc>
                <a:spcPct val="90000"/>
              </a:lnSpc>
              <a:spcBef>
                <a:spcPts val="0"/>
              </a:spcBef>
            </a:pPr>
            <a:r>
              <a:rPr lang="en-US" altLang="zh-CN" sz="2000" dirty="0" err="1"/>
              <a:t>cout</a:t>
            </a:r>
            <a:r>
              <a:rPr lang="en-US" altLang="zh-CN" sz="2000" dirty="0"/>
              <a:t>&lt;&lt;</a:t>
            </a:r>
            <a:r>
              <a:rPr lang="en-US" altLang="zh-CN" sz="2000" dirty="0" smtClean="0"/>
              <a:t>p</a:t>
            </a:r>
            <a:r>
              <a:rPr lang="en-US" altLang="zh-CN" sz="2000" b="1" dirty="0" smtClean="0">
                <a:solidFill>
                  <a:srgbClr val="FF0000"/>
                </a:solidFill>
              </a:rPr>
              <a:t>.</a:t>
            </a:r>
            <a:r>
              <a:rPr lang="en-US" altLang="zh-CN" sz="2000" dirty="0" smtClean="0">
                <a:solidFill>
                  <a:srgbClr val="0000FF"/>
                </a:solidFill>
              </a:rPr>
              <a:t>name</a:t>
            </a:r>
            <a:r>
              <a:rPr lang="en-US" altLang="zh-CN" sz="2000" dirty="0"/>
              <a:t>&lt;&lt;</a:t>
            </a:r>
            <a:r>
              <a:rPr lang="en-US" altLang="zh-CN" sz="2000" dirty="0">
                <a:solidFill>
                  <a:schemeClr val="accent6">
                    <a:lumMod val="75000"/>
                  </a:schemeClr>
                </a:solidFill>
              </a:rPr>
              <a:t>“\t”</a:t>
            </a:r>
            <a:r>
              <a:rPr lang="en-US" altLang="zh-CN" sz="2000" dirty="0"/>
              <a:t>&lt;&lt;</a:t>
            </a:r>
            <a:r>
              <a:rPr lang="en-US" altLang="zh-CN" sz="2000" dirty="0" err="1" smtClean="0"/>
              <a:t>p</a:t>
            </a:r>
            <a:r>
              <a:rPr lang="en-US" altLang="zh-CN" sz="2000" b="1" dirty="0" err="1" smtClean="0">
                <a:solidFill>
                  <a:srgbClr val="FF0000"/>
                </a:solidFill>
              </a:rPr>
              <a:t>.</a:t>
            </a:r>
            <a:r>
              <a:rPr lang="en-US" altLang="zh-CN" sz="2000" dirty="0" err="1" smtClean="0">
                <a:solidFill>
                  <a:srgbClr val="0000FF"/>
                </a:solidFill>
              </a:rPr>
              <a:t>age</a:t>
            </a:r>
            <a:r>
              <a:rPr lang="en-US" altLang="zh-CN" sz="2000" dirty="0"/>
              <a:t>&lt;&lt;</a:t>
            </a:r>
            <a:r>
              <a:rPr lang="en-US" altLang="zh-CN" sz="2000" dirty="0">
                <a:solidFill>
                  <a:schemeClr val="accent6">
                    <a:lumMod val="75000"/>
                  </a:schemeClr>
                </a:solidFill>
              </a:rPr>
              <a:t>“\t”</a:t>
            </a:r>
            <a:r>
              <a:rPr lang="en-US" altLang="zh-CN" sz="2000" dirty="0"/>
              <a:t>&lt;&lt;</a:t>
            </a:r>
            <a:r>
              <a:rPr lang="en-US" altLang="zh-CN" sz="2000" dirty="0" err="1" smtClean="0"/>
              <a:t>p</a:t>
            </a:r>
            <a:r>
              <a:rPr lang="en-US" altLang="zh-CN" sz="2000" b="1" dirty="0" err="1" smtClean="0">
                <a:solidFill>
                  <a:srgbClr val="FF0000"/>
                </a:solidFill>
              </a:rPr>
              <a:t>.</a:t>
            </a:r>
            <a:r>
              <a:rPr lang="en-US" altLang="zh-CN" sz="2000" dirty="0" err="1" smtClean="0">
                <a:solidFill>
                  <a:srgbClr val="0000FF"/>
                </a:solidFill>
              </a:rPr>
              <a:t>salary</a:t>
            </a:r>
            <a:r>
              <a:rPr lang="en-US" altLang="zh-CN" sz="2000" dirty="0"/>
              <a:t>&lt;&lt;</a:t>
            </a:r>
            <a:r>
              <a:rPr lang="en-US" altLang="zh-CN" sz="2000" dirty="0" err="1"/>
              <a:t>endl</a:t>
            </a:r>
            <a:r>
              <a:rPr lang="en-US" altLang="zh-CN" sz="2000" dirty="0" smtClean="0"/>
              <a:t>;</a:t>
            </a:r>
          </a:p>
          <a:p>
            <a:pPr>
              <a:lnSpc>
                <a:spcPct val="90000"/>
              </a:lnSpc>
              <a:spcBef>
                <a:spcPts val="0"/>
              </a:spcBef>
            </a:pPr>
            <a:r>
              <a:rPr lang="en-US" altLang="zh-CN" sz="2000" dirty="0" smtClean="0"/>
              <a:t>}</a:t>
            </a:r>
          </a:p>
          <a:p>
            <a:pPr>
              <a:lnSpc>
                <a:spcPct val="90000"/>
              </a:lnSpc>
              <a:spcBef>
                <a:spcPts val="0"/>
              </a:spcBef>
            </a:pPr>
            <a:r>
              <a:rPr lang="en-US" altLang="zh-CN" sz="2000" dirty="0" err="1" smtClean="0">
                <a:solidFill>
                  <a:srgbClr val="0000FF"/>
                </a:solidFill>
              </a:rPr>
              <a:t>int</a:t>
            </a:r>
            <a:r>
              <a:rPr lang="en-US" altLang="zh-CN" sz="2000" dirty="0" smtClean="0"/>
              <a:t> </a:t>
            </a:r>
            <a:r>
              <a:rPr lang="en-US" altLang="zh-CN" sz="2000" dirty="0"/>
              <a:t>main</a:t>
            </a:r>
            <a:r>
              <a:rPr lang="en-US" altLang="zh-CN" sz="2000" dirty="0" smtClean="0"/>
              <a:t>()</a:t>
            </a:r>
          </a:p>
          <a:p>
            <a:pPr>
              <a:lnSpc>
                <a:spcPct val="90000"/>
              </a:lnSpc>
              <a:spcBef>
                <a:spcPts val="0"/>
              </a:spcBef>
            </a:pPr>
            <a:r>
              <a:rPr lang="en-US" altLang="zh-CN" sz="2000" dirty="0" smtClean="0"/>
              <a:t>{</a:t>
            </a:r>
            <a:endParaRPr lang="en-US" altLang="zh-CN" sz="2000" dirty="0"/>
          </a:p>
          <a:p>
            <a:pPr indent="358775">
              <a:lnSpc>
                <a:spcPct val="90000"/>
              </a:lnSpc>
              <a:spcBef>
                <a:spcPts val="0"/>
              </a:spcBef>
            </a:pPr>
            <a:r>
              <a:rPr lang="en-US" altLang="zh-CN" sz="2000" b="1" dirty="0" smtClean="0">
                <a:solidFill>
                  <a:srgbClr val="0000FF"/>
                </a:solidFill>
              </a:rPr>
              <a:t>person </a:t>
            </a:r>
            <a:r>
              <a:rPr lang="en-US" altLang="zh-CN" sz="2000" dirty="0"/>
              <a:t>worker[3</a:t>
            </a:r>
            <a:r>
              <a:rPr lang="en-US" altLang="zh-CN" sz="2000" dirty="0" smtClean="0"/>
              <a:t>] = {{</a:t>
            </a:r>
            <a:r>
              <a:rPr lang="en-US" altLang="zh-CN" sz="2000" dirty="0" smtClean="0">
                <a:solidFill>
                  <a:schemeClr val="accent6">
                    <a:lumMod val="75000"/>
                  </a:schemeClr>
                </a:solidFill>
              </a:rPr>
              <a:t>“</a:t>
            </a:r>
            <a:r>
              <a:rPr lang="en-US" altLang="zh-CN" sz="2000" dirty="0">
                <a:solidFill>
                  <a:schemeClr val="accent6">
                    <a:lumMod val="75000"/>
                  </a:schemeClr>
                </a:solidFill>
              </a:rPr>
              <a:t>Mike</a:t>
            </a:r>
            <a:r>
              <a:rPr lang="en-US" altLang="zh-CN" sz="2000" dirty="0" smtClean="0">
                <a:solidFill>
                  <a:schemeClr val="accent6">
                    <a:lumMod val="75000"/>
                  </a:schemeClr>
                </a:solidFill>
              </a:rPr>
              <a:t>”</a:t>
            </a:r>
            <a:r>
              <a:rPr lang="en-US" altLang="zh-CN" sz="2000" dirty="0" smtClean="0"/>
              <a:t>,20,500</a:t>
            </a:r>
            <a:r>
              <a:rPr lang="en-US" altLang="zh-CN" sz="2000" dirty="0"/>
              <a:t>}, {</a:t>
            </a:r>
            <a:r>
              <a:rPr lang="en-US" altLang="zh-CN" sz="2000" dirty="0">
                <a:solidFill>
                  <a:schemeClr val="accent6">
                    <a:lumMod val="75000"/>
                  </a:schemeClr>
                </a:solidFill>
              </a:rPr>
              <a:t>“Jenny</a:t>
            </a:r>
            <a:r>
              <a:rPr lang="en-US" altLang="zh-CN" sz="2000" dirty="0" smtClean="0">
                <a:solidFill>
                  <a:schemeClr val="accent6">
                    <a:lumMod val="75000"/>
                  </a:schemeClr>
                </a:solidFill>
              </a:rPr>
              <a:t>”</a:t>
            </a:r>
            <a:r>
              <a:rPr lang="en-US" altLang="zh-CN" sz="2000" dirty="0" smtClean="0"/>
              <a:t>,25,350</a:t>
            </a:r>
            <a:r>
              <a:rPr lang="en-US" altLang="zh-CN" sz="2000" dirty="0"/>
              <a:t>}, {</a:t>
            </a:r>
            <a:r>
              <a:rPr lang="en-US" altLang="zh-CN" sz="2000" dirty="0">
                <a:solidFill>
                  <a:schemeClr val="accent6">
                    <a:lumMod val="75000"/>
                  </a:schemeClr>
                </a:solidFill>
              </a:rPr>
              <a:t>“Ella</a:t>
            </a:r>
            <a:r>
              <a:rPr lang="en-US" altLang="zh-CN" sz="2000" dirty="0" smtClean="0">
                <a:solidFill>
                  <a:schemeClr val="accent6">
                    <a:lumMod val="75000"/>
                  </a:schemeClr>
                </a:solidFill>
              </a:rPr>
              <a:t>”</a:t>
            </a:r>
            <a:r>
              <a:rPr lang="en-US" altLang="zh-CN" sz="2000" dirty="0" smtClean="0"/>
              <a:t>,28,200</a:t>
            </a:r>
            <a:r>
              <a:rPr lang="en-US" altLang="zh-CN" sz="2000" dirty="0"/>
              <a:t>}};</a:t>
            </a:r>
          </a:p>
          <a:p>
            <a:pPr indent="358775">
              <a:lnSpc>
                <a:spcPct val="90000"/>
              </a:lnSpc>
              <a:spcBef>
                <a:spcPts val="0"/>
              </a:spcBef>
            </a:pPr>
            <a:r>
              <a:rPr lang="en-US" altLang="zh-CN" sz="2000" dirty="0">
                <a:solidFill>
                  <a:srgbClr val="0000FF"/>
                </a:solidFill>
              </a:rPr>
              <a:t>for</a:t>
            </a:r>
            <a:r>
              <a:rPr lang="en-US" altLang="zh-CN" sz="2000" dirty="0"/>
              <a:t>(</a:t>
            </a:r>
            <a:r>
              <a:rPr lang="en-US" altLang="zh-CN" sz="2000" dirty="0" err="1">
                <a:solidFill>
                  <a:srgbClr val="0000FF"/>
                </a:solidFill>
              </a:rPr>
              <a:t>int</a:t>
            </a:r>
            <a:r>
              <a:rPr lang="en-US" altLang="zh-CN" sz="2000" dirty="0">
                <a:solidFill>
                  <a:srgbClr val="0000FF"/>
                </a:solidFill>
              </a:rPr>
              <a:t> </a:t>
            </a:r>
            <a:r>
              <a:rPr lang="en-US" altLang="zh-CN" sz="2000" dirty="0" err="1"/>
              <a:t>i</a:t>
            </a:r>
            <a:r>
              <a:rPr lang="en-US" altLang="zh-CN" sz="2000" dirty="0"/>
              <a:t>=0; </a:t>
            </a:r>
            <a:r>
              <a:rPr lang="en-US" altLang="zh-CN" sz="2000" dirty="0" err="1"/>
              <a:t>i</a:t>
            </a:r>
            <a:r>
              <a:rPr lang="en-US" altLang="zh-CN" sz="2000" dirty="0"/>
              <a:t>&lt;3; ++</a:t>
            </a:r>
            <a:r>
              <a:rPr lang="en-US" altLang="zh-CN" sz="2000" dirty="0" err="1" smtClean="0"/>
              <a:t>i</a:t>
            </a:r>
            <a:r>
              <a:rPr lang="en-US" altLang="zh-CN" sz="2000" dirty="0" smtClean="0"/>
              <a:t>)</a:t>
            </a:r>
            <a:endParaRPr lang="en-US" altLang="zh-CN" sz="2000" dirty="0"/>
          </a:p>
          <a:p>
            <a:pPr indent="717550">
              <a:lnSpc>
                <a:spcPct val="90000"/>
              </a:lnSpc>
              <a:spcBef>
                <a:spcPts val="0"/>
              </a:spcBef>
            </a:pPr>
            <a:r>
              <a:rPr lang="en-US" altLang="zh-CN" sz="2000" dirty="0" smtClean="0"/>
              <a:t>print(worker[</a:t>
            </a:r>
            <a:r>
              <a:rPr lang="en-US" altLang="zh-CN" sz="2000" dirty="0" err="1" smtClean="0"/>
              <a:t>i</a:t>
            </a:r>
            <a:r>
              <a:rPr lang="en-US" altLang="zh-CN" sz="2000" dirty="0" smtClean="0"/>
              <a:t>]);   </a:t>
            </a:r>
            <a:r>
              <a:rPr lang="en-US" altLang="zh-CN" sz="2000" dirty="0" smtClean="0">
                <a:solidFill>
                  <a:srgbClr val="00B050"/>
                </a:solidFill>
              </a:rPr>
              <a:t>// </a:t>
            </a:r>
            <a:r>
              <a:rPr lang="zh-CN" altLang="en-US" sz="2000" dirty="0" smtClean="0">
                <a:solidFill>
                  <a:srgbClr val="00B050"/>
                </a:solidFill>
              </a:rPr>
              <a:t>函数调用</a:t>
            </a:r>
            <a:r>
              <a:rPr lang="en-US" altLang="zh-CN" sz="2000" dirty="0" smtClean="0">
                <a:solidFill>
                  <a:srgbClr val="00B050"/>
                </a:solidFill>
              </a:rPr>
              <a:t>, </a:t>
            </a:r>
            <a:r>
              <a:rPr lang="zh-CN" altLang="en-US" sz="2000" dirty="0" smtClean="0">
                <a:solidFill>
                  <a:srgbClr val="00B050"/>
                </a:solidFill>
              </a:rPr>
              <a:t>实参结构在函数体内不能被修改</a:t>
            </a:r>
            <a:endParaRPr lang="en-US" altLang="zh-CN" sz="2000" dirty="0">
              <a:solidFill>
                <a:srgbClr val="00B050"/>
              </a:solidFill>
            </a:endParaRPr>
          </a:p>
          <a:p>
            <a:pPr indent="358775">
              <a:lnSpc>
                <a:spcPct val="90000"/>
              </a:lnSpc>
              <a:spcBef>
                <a:spcPts val="0"/>
              </a:spcBef>
            </a:pPr>
            <a:r>
              <a:rPr lang="en-US" altLang="zh-CN" sz="2000" dirty="0">
                <a:solidFill>
                  <a:srgbClr val="0000FF"/>
                </a:solidFill>
              </a:rPr>
              <a:t>return </a:t>
            </a:r>
            <a:r>
              <a:rPr lang="en-US" altLang="zh-CN" sz="2000" dirty="0"/>
              <a:t>0;</a:t>
            </a:r>
          </a:p>
          <a:p>
            <a:pPr>
              <a:lnSpc>
                <a:spcPct val="90000"/>
              </a:lnSpc>
              <a:spcBef>
                <a:spcPts val="0"/>
              </a:spcBef>
            </a:pPr>
            <a:r>
              <a:rPr lang="en-US" altLang="zh-CN" sz="2000" dirty="0" smtClean="0"/>
              <a:t>}</a:t>
            </a:r>
            <a:endParaRPr lang="en-US" altLang="zh-CN" sz="2000" dirty="0"/>
          </a:p>
        </p:txBody>
      </p:sp>
      <p:sp>
        <p:nvSpPr>
          <p:cNvPr id="3" name="标题 2"/>
          <p:cNvSpPr>
            <a:spLocks noGrp="1"/>
          </p:cNvSpPr>
          <p:nvPr>
            <p:ph type="title"/>
          </p:nvPr>
        </p:nvSpPr>
        <p:spPr/>
        <p:txBody>
          <a:bodyPr/>
          <a:lstStyle/>
          <a:p>
            <a:r>
              <a:rPr lang="en-US" altLang="zh-CN" dirty="0"/>
              <a:t>4. </a:t>
            </a:r>
            <a:r>
              <a:rPr lang="zh-CN" altLang="en-US" dirty="0"/>
              <a:t>结构与函数</a:t>
            </a:r>
          </a:p>
        </p:txBody>
      </p:sp>
      <p:sp>
        <p:nvSpPr>
          <p:cNvPr id="4" name="矩形 3"/>
          <p:cNvSpPr/>
          <p:nvPr/>
        </p:nvSpPr>
        <p:spPr>
          <a:xfrm>
            <a:off x="3851920" y="2276872"/>
            <a:ext cx="4968552" cy="1224136"/>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just"/>
            <a:r>
              <a:rPr lang="zh-CN" altLang="en-US" sz="2400" dirty="0" smtClean="0">
                <a:solidFill>
                  <a:srgbClr val="FFFF00"/>
                </a:solidFill>
                <a:latin typeface="Arial" panose="020B0604020202020204" pitchFamily="34" charset="0"/>
                <a:ea typeface="微软雅黑" panose="020B0503020204020204" pitchFamily="34" charset="-122"/>
                <a:cs typeface="Arial" panose="020B0604020202020204" pitchFamily="34" charset="0"/>
              </a:rPr>
              <a:t>使用 </a:t>
            </a:r>
            <a:r>
              <a:rPr lang="en-US" altLang="zh-CN" sz="2400" b="1" dirty="0" err="1" smtClean="0">
                <a:solidFill>
                  <a:schemeClr val="bg1"/>
                </a:solidFill>
                <a:latin typeface="Arial" panose="020B0604020202020204" pitchFamily="34" charset="0"/>
                <a:ea typeface="微软雅黑" panose="020B0503020204020204" pitchFamily="34" charset="-122"/>
                <a:cs typeface="Arial" panose="020B0604020202020204" pitchFamily="34" charset="0"/>
              </a:rPr>
              <a:t>const</a:t>
            </a:r>
            <a:r>
              <a:rPr lang="en-US" altLang="zh-CN" sz="2400" b="1"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 </a:t>
            </a:r>
            <a:r>
              <a:rPr lang="zh-CN" altLang="en-US" sz="2400" b="1"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结构引用 </a:t>
            </a:r>
            <a:r>
              <a:rPr lang="zh-CN" altLang="en-US" sz="2400" dirty="0" smtClean="0">
                <a:solidFill>
                  <a:srgbClr val="FFFF00"/>
                </a:solidFill>
                <a:latin typeface="Arial" panose="020B0604020202020204" pitchFamily="34" charset="0"/>
                <a:ea typeface="微软雅黑" panose="020B0503020204020204" pitchFamily="34" charset="-122"/>
                <a:cs typeface="Arial" panose="020B0604020202020204" pitchFamily="34" charset="0"/>
              </a:rPr>
              <a:t>或 </a:t>
            </a:r>
            <a:r>
              <a:rPr lang="en-US" altLang="zh-CN" sz="2400" b="1" dirty="0" err="1" smtClean="0">
                <a:solidFill>
                  <a:schemeClr val="bg1"/>
                </a:solidFill>
                <a:latin typeface="Arial" panose="020B0604020202020204" pitchFamily="34" charset="0"/>
                <a:ea typeface="微软雅黑" panose="020B0503020204020204" pitchFamily="34" charset="-122"/>
                <a:cs typeface="Arial" panose="020B0604020202020204" pitchFamily="34" charset="0"/>
              </a:rPr>
              <a:t>const</a:t>
            </a:r>
            <a:r>
              <a:rPr lang="en-US" altLang="zh-CN" sz="2400" b="1"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 </a:t>
            </a:r>
            <a:r>
              <a:rPr lang="zh-CN" altLang="en-US" sz="2400" b="1"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结构指针 </a:t>
            </a:r>
            <a:r>
              <a:rPr lang="zh-CN" altLang="en-US" sz="2400" dirty="0" smtClean="0">
                <a:solidFill>
                  <a:srgbClr val="FFFF00"/>
                </a:solidFill>
                <a:latin typeface="Arial" panose="020B0604020202020204" pitchFamily="34" charset="0"/>
                <a:ea typeface="微软雅黑" panose="020B0503020204020204" pitchFamily="34" charset="-122"/>
                <a:cs typeface="Arial" panose="020B0604020202020204" pitchFamily="34" charset="0"/>
              </a:rPr>
              <a:t>作函数形参可以防止实参结构在函数体内被修改。</a:t>
            </a:r>
            <a:endParaRPr lang="zh-CN" altLang="en-US" sz="2400" dirty="0">
              <a:solidFill>
                <a:srgbClr val="FFFF00"/>
              </a:solidFill>
              <a:latin typeface="Arial" panose="020B0604020202020204" pitchFamily="34"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749984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b="1" dirty="0" smtClean="0"/>
              <a:t>例</a:t>
            </a:r>
            <a:r>
              <a:rPr lang="en-US" altLang="zh-CN" dirty="0" smtClean="0"/>
              <a:t>: </a:t>
            </a:r>
          </a:p>
          <a:p>
            <a:pPr>
              <a:spcAft>
                <a:spcPts val="1200"/>
              </a:spcAft>
            </a:pPr>
            <a:r>
              <a:rPr lang="zh-CN" altLang="en-US" dirty="0" smtClean="0"/>
              <a:t>一个班级共有 </a:t>
            </a:r>
            <a:r>
              <a:rPr lang="en-US" altLang="zh-CN" dirty="0" smtClean="0"/>
              <a:t>40 </a:t>
            </a:r>
            <a:r>
              <a:rPr lang="zh-CN" altLang="en-US" dirty="0" smtClean="0"/>
              <a:t>名学生。每个学生的记录由学生姓名、学号以及</a:t>
            </a:r>
            <a:r>
              <a:rPr lang="en-US" altLang="zh-CN" dirty="0" smtClean="0"/>
              <a:t>C++</a:t>
            </a:r>
            <a:r>
              <a:rPr lang="zh-CN" altLang="en-US" dirty="0" smtClean="0"/>
              <a:t>程序设计课程成绩三种信息组成。</a:t>
            </a:r>
            <a:endParaRPr lang="en-US" altLang="zh-CN" dirty="0" smtClean="0"/>
          </a:p>
          <a:p>
            <a:pPr>
              <a:spcAft>
                <a:spcPts val="1200"/>
              </a:spcAft>
            </a:pPr>
            <a:r>
              <a:rPr lang="zh-CN" altLang="en-US" dirty="0" smtClean="0"/>
              <a:t>设计一个结构类型来描述一个学生的记录</a:t>
            </a:r>
            <a:r>
              <a:rPr lang="en-US" altLang="zh-CN" dirty="0" smtClean="0"/>
              <a:t>, </a:t>
            </a:r>
            <a:r>
              <a:rPr lang="zh-CN" altLang="en-US" dirty="0" smtClean="0"/>
              <a:t>同时设计一个函数来寻找成绩最高的学生。</a:t>
            </a:r>
            <a:endParaRPr lang="en-US" altLang="zh-CN" dirty="0" smtClean="0"/>
          </a:p>
          <a:p>
            <a:r>
              <a:rPr lang="zh-CN" altLang="en-US" b="1" dirty="0" smtClean="0"/>
              <a:t>要求</a:t>
            </a:r>
            <a:r>
              <a:rPr lang="en-US" altLang="zh-CN" b="1" dirty="0" smtClean="0"/>
              <a:t>: </a:t>
            </a:r>
          </a:p>
          <a:p>
            <a:r>
              <a:rPr lang="zh-CN" altLang="en-US" dirty="0" smtClean="0"/>
              <a:t>函数以 </a:t>
            </a:r>
            <a:r>
              <a:rPr lang="zh-CN" altLang="en-US" b="1" dirty="0" smtClean="0">
                <a:solidFill>
                  <a:srgbClr val="FF0000"/>
                </a:solidFill>
              </a:rPr>
              <a:t>所有学生的记录作为输入</a:t>
            </a:r>
            <a:r>
              <a:rPr lang="en-US" altLang="zh-CN" dirty="0" smtClean="0"/>
              <a:t>,</a:t>
            </a:r>
            <a:r>
              <a:rPr lang="en-US" altLang="zh-CN" b="1" dirty="0" smtClean="0">
                <a:solidFill>
                  <a:srgbClr val="FF0000"/>
                </a:solidFill>
              </a:rPr>
              <a:t> </a:t>
            </a:r>
            <a:r>
              <a:rPr lang="zh-CN" altLang="en-US" dirty="0" smtClean="0"/>
              <a:t>并且</a:t>
            </a:r>
            <a:r>
              <a:rPr lang="en-US" altLang="zh-CN" dirty="0" smtClean="0"/>
              <a:t> </a:t>
            </a:r>
            <a:r>
              <a:rPr lang="zh-CN" altLang="en-US" b="1" dirty="0" smtClean="0">
                <a:solidFill>
                  <a:srgbClr val="FF0000"/>
                </a:solidFill>
              </a:rPr>
              <a:t>只返回成绩最高的学生的索引值</a:t>
            </a:r>
            <a:r>
              <a:rPr lang="zh-CN" altLang="en-US" dirty="0" smtClean="0">
                <a:solidFill>
                  <a:srgbClr val="FF0000"/>
                </a:solidFill>
              </a:rPr>
              <a:t> </a:t>
            </a:r>
            <a:r>
              <a:rPr lang="en-US" altLang="zh-CN" dirty="0" smtClean="0"/>
              <a:t>(</a:t>
            </a:r>
            <a:r>
              <a:rPr lang="zh-CN" altLang="en-US" dirty="0" smtClean="0"/>
              <a:t>并非整个学生的记录</a:t>
            </a:r>
            <a:r>
              <a:rPr lang="en-US" altLang="zh-CN" dirty="0" smtClean="0"/>
              <a:t>)</a:t>
            </a:r>
            <a:r>
              <a:rPr lang="zh-CN" altLang="en-US" dirty="0" smtClean="0"/>
              <a:t>。</a:t>
            </a:r>
            <a:endParaRPr lang="zh-CN" altLang="en-US" dirty="0"/>
          </a:p>
        </p:txBody>
      </p:sp>
      <p:sp>
        <p:nvSpPr>
          <p:cNvPr id="3" name="标题 2"/>
          <p:cNvSpPr>
            <a:spLocks noGrp="1"/>
          </p:cNvSpPr>
          <p:nvPr>
            <p:ph type="title"/>
          </p:nvPr>
        </p:nvSpPr>
        <p:spPr/>
        <p:txBody>
          <a:bodyPr/>
          <a:lstStyle/>
          <a:p>
            <a:r>
              <a:rPr lang="en-US" altLang="zh-CN" dirty="0"/>
              <a:t>4. </a:t>
            </a:r>
            <a:r>
              <a:rPr lang="zh-CN" altLang="en-US" dirty="0"/>
              <a:t>结构与函数</a:t>
            </a:r>
          </a:p>
        </p:txBody>
      </p:sp>
    </p:spTree>
    <p:extLst>
      <p:ext uri="{BB962C8B-B14F-4D97-AF65-F5344CB8AC3E}">
        <p14:creationId xmlns:p14="http://schemas.microsoft.com/office/powerpoint/2010/main" val="375533765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908721"/>
            <a:ext cx="8496944" cy="5760640"/>
          </a:xfrm>
        </p:spPr>
        <p:txBody>
          <a:bodyPr>
            <a:noAutofit/>
          </a:bodyPr>
          <a:lstStyle/>
          <a:p>
            <a:pPr>
              <a:lnSpc>
                <a:spcPct val="100000"/>
              </a:lnSpc>
              <a:spcBef>
                <a:spcPts val="0"/>
              </a:spcBef>
            </a:pPr>
            <a:r>
              <a:rPr lang="en-US" altLang="zh-CN" sz="2200" dirty="0" smtClean="0">
                <a:solidFill>
                  <a:srgbClr val="FF3399"/>
                </a:solidFill>
              </a:rPr>
              <a:t>#include </a:t>
            </a:r>
            <a:r>
              <a:rPr lang="en-US" altLang="zh-CN" sz="2200" dirty="0" smtClean="0"/>
              <a:t>&lt;</a:t>
            </a:r>
            <a:r>
              <a:rPr lang="en-US" altLang="zh-CN" sz="2200" dirty="0" err="1" smtClean="0"/>
              <a:t>iostream</a:t>
            </a:r>
            <a:r>
              <a:rPr lang="en-US" altLang="zh-CN" sz="2200" dirty="0" smtClean="0"/>
              <a:t>&gt;</a:t>
            </a:r>
          </a:p>
          <a:p>
            <a:pPr>
              <a:lnSpc>
                <a:spcPct val="100000"/>
              </a:lnSpc>
              <a:spcBef>
                <a:spcPts val="0"/>
              </a:spcBef>
            </a:pPr>
            <a:r>
              <a:rPr lang="en-US" altLang="zh-CN" sz="2200" dirty="0" smtClean="0">
                <a:solidFill>
                  <a:srgbClr val="0000FF"/>
                </a:solidFill>
              </a:rPr>
              <a:t>using namespace </a:t>
            </a:r>
            <a:r>
              <a:rPr lang="en-US" altLang="zh-CN" sz="2200" dirty="0" err="1" smtClean="0">
                <a:solidFill>
                  <a:srgbClr val="0000FF"/>
                </a:solidFill>
              </a:rPr>
              <a:t>std</a:t>
            </a:r>
            <a:r>
              <a:rPr lang="en-US" altLang="zh-CN" sz="2200" dirty="0" smtClean="0"/>
              <a:t>;</a:t>
            </a:r>
          </a:p>
          <a:p>
            <a:pPr>
              <a:lnSpc>
                <a:spcPct val="100000"/>
              </a:lnSpc>
              <a:spcBef>
                <a:spcPts val="0"/>
              </a:spcBef>
            </a:pPr>
            <a:r>
              <a:rPr lang="en-US" altLang="zh-CN" sz="2200" b="1" dirty="0" err="1" smtClean="0">
                <a:solidFill>
                  <a:srgbClr val="FF0000"/>
                </a:solidFill>
              </a:rPr>
              <a:t>struct</a:t>
            </a:r>
            <a:r>
              <a:rPr lang="en-US" altLang="zh-CN" sz="2200" dirty="0" smtClean="0"/>
              <a:t> </a:t>
            </a:r>
            <a:r>
              <a:rPr lang="en-US" altLang="zh-CN" sz="2200" b="1" dirty="0" smtClean="0">
                <a:solidFill>
                  <a:srgbClr val="0000FF"/>
                </a:solidFill>
              </a:rPr>
              <a:t>student </a:t>
            </a:r>
            <a:r>
              <a:rPr lang="en-US" altLang="zh-CN" sz="2200" dirty="0" smtClean="0"/>
              <a:t>         </a:t>
            </a:r>
            <a:r>
              <a:rPr lang="en-US" altLang="zh-CN" sz="2200" dirty="0" smtClean="0"/>
              <a:t>         </a:t>
            </a:r>
            <a:r>
              <a:rPr lang="en-US" altLang="zh-CN" sz="2200" dirty="0" smtClean="0">
                <a:solidFill>
                  <a:srgbClr val="00B050"/>
                </a:solidFill>
              </a:rPr>
              <a:t>// </a:t>
            </a:r>
            <a:r>
              <a:rPr lang="zh-CN" altLang="en-US" sz="2200" dirty="0" smtClean="0">
                <a:solidFill>
                  <a:srgbClr val="00B050"/>
                </a:solidFill>
              </a:rPr>
              <a:t>结构类型定义</a:t>
            </a:r>
            <a:endParaRPr lang="en-US" altLang="zh-CN" sz="2200" dirty="0" smtClean="0">
              <a:solidFill>
                <a:srgbClr val="00B050"/>
              </a:solidFill>
            </a:endParaRPr>
          </a:p>
          <a:p>
            <a:pPr>
              <a:lnSpc>
                <a:spcPct val="100000"/>
              </a:lnSpc>
              <a:spcBef>
                <a:spcPts val="0"/>
              </a:spcBef>
            </a:pPr>
            <a:r>
              <a:rPr lang="en-US" altLang="zh-CN" sz="2200" dirty="0" smtClean="0"/>
              <a:t>{</a:t>
            </a:r>
          </a:p>
          <a:p>
            <a:pPr indent="358775">
              <a:lnSpc>
                <a:spcPct val="100000"/>
              </a:lnSpc>
              <a:spcBef>
                <a:spcPts val="0"/>
              </a:spcBef>
            </a:pPr>
            <a:r>
              <a:rPr lang="en-US" altLang="zh-CN" sz="2200" dirty="0" smtClean="0">
                <a:solidFill>
                  <a:srgbClr val="0000FF"/>
                </a:solidFill>
              </a:rPr>
              <a:t>char</a:t>
            </a:r>
            <a:r>
              <a:rPr lang="en-US" altLang="zh-CN" sz="2200" dirty="0" smtClean="0"/>
              <a:t> name[20];      </a:t>
            </a:r>
            <a:r>
              <a:rPr lang="en-US" altLang="zh-CN" sz="2200" dirty="0" smtClean="0"/>
              <a:t>        </a:t>
            </a:r>
            <a:r>
              <a:rPr lang="en-US" altLang="zh-CN" sz="2200" dirty="0" smtClean="0">
                <a:solidFill>
                  <a:srgbClr val="00B050"/>
                </a:solidFill>
              </a:rPr>
              <a:t>// </a:t>
            </a:r>
            <a:r>
              <a:rPr lang="zh-CN" altLang="en-US" sz="2200" dirty="0" smtClean="0">
                <a:solidFill>
                  <a:srgbClr val="00B050"/>
                </a:solidFill>
              </a:rPr>
              <a:t>姓名</a:t>
            </a:r>
            <a:endParaRPr lang="en-US" altLang="zh-CN" sz="2200" dirty="0" smtClean="0">
              <a:solidFill>
                <a:srgbClr val="00B050"/>
              </a:solidFill>
            </a:endParaRPr>
          </a:p>
          <a:p>
            <a:pPr indent="358775">
              <a:lnSpc>
                <a:spcPct val="100000"/>
              </a:lnSpc>
              <a:spcBef>
                <a:spcPts val="0"/>
              </a:spcBef>
            </a:pPr>
            <a:r>
              <a:rPr lang="en-US" altLang="zh-CN" sz="2200" dirty="0" smtClean="0">
                <a:solidFill>
                  <a:srgbClr val="0000FF"/>
                </a:solidFill>
              </a:rPr>
              <a:t>long </a:t>
            </a:r>
            <a:r>
              <a:rPr lang="en-US" altLang="zh-CN" sz="2200" dirty="0" err="1" smtClean="0">
                <a:solidFill>
                  <a:srgbClr val="0000FF"/>
                </a:solidFill>
              </a:rPr>
              <a:t>long</a:t>
            </a:r>
            <a:r>
              <a:rPr lang="en-US" altLang="zh-CN" sz="2200" dirty="0" smtClean="0"/>
              <a:t> </a:t>
            </a:r>
            <a:r>
              <a:rPr lang="en-US" altLang="zh-CN" sz="2200" dirty="0" smtClean="0"/>
              <a:t>number;         </a:t>
            </a:r>
            <a:r>
              <a:rPr lang="en-US" altLang="zh-CN" sz="2200" dirty="0" smtClean="0">
                <a:solidFill>
                  <a:srgbClr val="00B050"/>
                </a:solidFill>
              </a:rPr>
              <a:t>// </a:t>
            </a:r>
            <a:r>
              <a:rPr lang="zh-CN" altLang="en-US" sz="2200" dirty="0" smtClean="0">
                <a:solidFill>
                  <a:srgbClr val="00B050"/>
                </a:solidFill>
              </a:rPr>
              <a:t>学号</a:t>
            </a:r>
            <a:endParaRPr lang="en-US" altLang="zh-CN" sz="2200" dirty="0" smtClean="0">
              <a:solidFill>
                <a:srgbClr val="00B050"/>
              </a:solidFill>
            </a:endParaRPr>
          </a:p>
          <a:p>
            <a:pPr indent="358775">
              <a:lnSpc>
                <a:spcPct val="100000"/>
              </a:lnSpc>
              <a:spcBef>
                <a:spcPts val="0"/>
              </a:spcBef>
            </a:pPr>
            <a:r>
              <a:rPr lang="en-US" altLang="zh-CN" sz="2200" dirty="0" smtClean="0">
                <a:solidFill>
                  <a:srgbClr val="0000FF"/>
                </a:solidFill>
              </a:rPr>
              <a:t>double</a:t>
            </a:r>
            <a:r>
              <a:rPr lang="en-US" altLang="zh-CN" sz="2200" dirty="0" smtClean="0"/>
              <a:t> score;       </a:t>
            </a:r>
            <a:r>
              <a:rPr lang="en-US" altLang="zh-CN" sz="2200" dirty="0" smtClean="0"/>
              <a:t>         </a:t>
            </a:r>
            <a:r>
              <a:rPr lang="en-US" altLang="zh-CN" sz="2200" dirty="0" smtClean="0">
                <a:solidFill>
                  <a:srgbClr val="00B050"/>
                </a:solidFill>
              </a:rPr>
              <a:t>// C++</a:t>
            </a:r>
            <a:r>
              <a:rPr lang="zh-CN" altLang="en-US" sz="2200" dirty="0" smtClean="0">
                <a:solidFill>
                  <a:srgbClr val="00B050"/>
                </a:solidFill>
              </a:rPr>
              <a:t>程序设计课程成绩</a:t>
            </a:r>
            <a:endParaRPr lang="en-US" altLang="zh-CN" sz="2200" dirty="0" smtClean="0">
              <a:solidFill>
                <a:srgbClr val="00B050"/>
              </a:solidFill>
            </a:endParaRPr>
          </a:p>
          <a:p>
            <a:pPr>
              <a:lnSpc>
                <a:spcPct val="100000"/>
              </a:lnSpc>
              <a:spcBef>
                <a:spcPts val="0"/>
              </a:spcBef>
            </a:pPr>
            <a:r>
              <a:rPr lang="en-US" altLang="zh-CN" sz="2200" dirty="0" smtClean="0"/>
              <a:t>}</a:t>
            </a:r>
            <a:r>
              <a:rPr lang="en-US" altLang="zh-CN" sz="2200" b="1" dirty="0" smtClean="0">
                <a:solidFill>
                  <a:srgbClr val="0000FF"/>
                </a:solidFill>
              </a:rPr>
              <a:t>;</a:t>
            </a:r>
          </a:p>
          <a:p>
            <a:pPr>
              <a:lnSpc>
                <a:spcPct val="100000"/>
              </a:lnSpc>
              <a:spcBef>
                <a:spcPts val="0"/>
              </a:spcBef>
            </a:pPr>
            <a:r>
              <a:rPr lang="en-US" altLang="zh-CN" sz="2200" dirty="0" smtClean="0">
                <a:solidFill>
                  <a:srgbClr val="00B050"/>
                </a:solidFill>
              </a:rPr>
              <a:t>// </a:t>
            </a:r>
            <a:r>
              <a:rPr lang="zh-CN" altLang="en-US" sz="2200" dirty="0" smtClean="0">
                <a:solidFill>
                  <a:srgbClr val="00B050"/>
                </a:solidFill>
              </a:rPr>
              <a:t>寻找成绩最高的学生 </a:t>
            </a:r>
            <a:r>
              <a:rPr lang="en-US" altLang="zh-CN" sz="2200" dirty="0" smtClean="0">
                <a:solidFill>
                  <a:srgbClr val="00B050"/>
                </a:solidFill>
              </a:rPr>
              <a:t>(</a:t>
            </a:r>
            <a:r>
              <a:rPr lang="zh-CN" altLang="en-US" sz="2200" dirty="0" smtClean="0">
                <a:solidFill>
                  <a:srgbClr val="00B050"/>
                </a:solidFill>
              </a:rPr>
              <a:t>返回索引值</a:t>
            </a:r>
            <a:r>
              <a:rPr lang="en-US" altLang="zh-CN" sz="2200" dirty="0" smtClean="0">
                <a:solidFill>
                  <a:srgbClr val="00B050"/>
                </a:solidFill>
              </a:rPr>
              <a:t>)</a:t>
            </a:r>
          </a:p>
          <a:p>
            <a:pPr>
              <a:lnSpc>
                <a:spcPct val="100000"/>
              </a:lnSpc>
              <a:spcBef>
                <a:spcPts val="0"/>
              </a:spcBef>
            </a:pPr>
            <a:r>
              <a:rPr lang="en-US" altLang="zh-CN" sz="2200" dirty="0" err="1" smtClean="0">
                <a:solidFill>
                  <a:srgbClr val="0000FF"/>
                </a:solidFill>
              </a:rPr>
              <a:t>int</a:t>
            </a:r>
            <a:r>
              <a:rPr lang="en-US" altLang="zh-CN" sz="2200" dirty="0" smtClean="0"/>
              <a:t> </a:t>
            </a:r>
            <a:r>
              <a:rPr lang="en-US" altLang="zh-CN" sz="2200" dirty="0" err="1" smtClean="0"/>
              <a:t>max_index</a:t>
            </a:r>
            <a:r>
              <a:rPr lang="en-US" altLang="zh-CN" sz="2200" dirty="0" smtClean="0"/>
              <a:t>(</a:t>
            </a:r>
            <a:r>
              <a:rPr lang="en-US" altLang="zh-CN" sz="2200" b="1" dirty="0" smtClean="0">
                <a:solidFill>
                  <a:srgbClr val="0000FF"/>
                </a:solidFill>
              </a:rPr>
              <a:t>student</a:t>
            </a:r>
            <a:r>
              <a:rPr lang="en-US" altLang="zh-CN" sz="2200" dirty="0" smtClean="0"/>
              <a:t> </a:t>
            </a:r>
            <a:r>
              <a:rPr lang="en-US" altLang="zh-CN" sz="2200" dirty="0" err="1" smtClean="0"/>
              <a:t>st</a:t>
            </a:r>
            <a:r>
              <a:rPr lang="en-US" altLang="zh-CN" sz="2200" b="1" dirty="0" smtClean="0">
                <a:solidFill>
                  <a:srgbClr val="FF0000"/>
                </a:solidFill>
              </a:rPr>
              <a:t>[ ]</a:t>
            </a:r>
            <a:r>
              <a:rPr lang="en-US" altLang="zh-CN" sz="2200" dirty="0" smtClean="0"/>
              <a:t>, </a:t>
            </a:r>
            <a:r>
              <a:rPr lang="en-US" altLang="zh-CN" sz="2200" dirty="0" err="1" smtClean="0">
                <a:solidFill>
                  <a:srgbClr val="0000FF"/>
                </a:solidFill>
              </a:rPr>
              <a:t>int</a:t>
            </a:r>
            <a:r>
              <a:rPr lang="en-US" altLang="zh-CN" sz="2200" dirty="0" smtClean="0"/>
              <a:t> n)  </a:t>
            </a:r>
            <a:r>
              <a:rPr lang="en-US" altLang="zh-CN" sz="2200" dirty="0" smtClean="0">
                <a:solidFill>
                  <a:srgbClr val="00B050"/>
                </a:solidFill>
              </a:rPr>
              <a:t>// </a:t>
            </a:r>
            <a:r>
              <a:rPr lang="zh-CN" altLang="en-US" sz="2200" dirty="0" smtClean="0">
                <a:solidFill>
                  <a:srgbClr val="00B050"/>
                </a:solidFill>
              </a:rPr>
              <a:t>结构数组作形参</a:t>
            </a:r>
            <a:endParaRPr lang="en-US" altLang="zh-CN" sz="2200" dirty="0" smtClean="0">
              <a:solidFill>
                <a:srgbClr val="00B050"/>
              </a:solidFill>
            </a:endParaRPr>
          </a:p>
          <a:p>
            <a:pPr>
              <a:lnSpc>
                <a:spcPct val="100000"/>
              </a:lnSpc>
              <a:spcBef>
                <a:spcPts val="0"/>
              </a:spcBef>
            </a:pPr>
            <a:r>
              <a:rPr lang="en-US" altLang="zh-CN" sz="2200" dirty="0" smtClean="0"/>
              <a:t>{</a:t>
            </a:r>
          </a:p>
          <a:p>
            <a:pPr indent="358775">
              <a:lnSpc>
                <a:spcPct val="100000"/>
              </a:lnSpc>
              <a:spcBef>
                <a:spcPts val="0"/>
              </a:spcBef>
            </a:pPr>
            <a:r>
              <a:rPr lang="en-US" altLang="zh-CN" sz="2200" dirty="0" err="1" smtClean="0">
                <a:solidFill>
                  <a:srgbClr val="0000FF"/>
                </a:solidFill>
              </a:rPr>
              <a:t>int</a:t>
            </a:r>
            <a:r>
              <a:rPr lang="en-US" altLang="zh-CN" sz="2200" dirty="0" smtClean="0">
                <a:solidFill>
                  <a:srgbClr val="0000FF"/>
                </a:solidFill>
              </a:rPr>
              <a:t> </a:t>
            </a:r>
            <a:r>
              <a:rPr lang="en-US" altLang="zh-CN" sz="2200" dirty="0" err="1" smtClean="0"/>
              <a:t>pmax</a:t>
            </a:r>
            <a:r>
              <a:rPr lang="en-US" altLang="zh-CN" sz="2200" dirty="0" smtClean="0"/>
              <a:t> = 0;        </a:t>
            </a:r>
            <a:r>
              <a:rPr lang="en-US" altLang="zh-CN" sz="2200" dirty="0" smtClean="0">
                <a:solidFill>
                  <a:srgbClr val="00B050"/>
                </a:solidFill>
              </a:rPr>
              <a:t>// </a:t>
            </a:r>
            <a:r>
              <a:rPr lang="zh-CN" altLang="en-US" sz="2200" dirty="0" smtClean="0">
                <a:solidFill>
                  <a:srgbClr val="00B050"/>
                </a:solidFill>
              </a:rPr>
              <a:t>成绩最高学生的索引值</a:t>
            </a:r>
            <a:endParaRPr lang="en-US" altLang="zh-CN" sz="2200" dirty="0" smtClean="0">
              <a:solidFill>
                <a:srgbClr val="00B050"/>
              </a:solidFill>
            </a:endParaRPr>
          </a:p>
          <a:p>
            <a:pPr indent="358775">
              <a:lnSpc>
                <a:spcPct val="100000"/>
              </a:lnSpc>
              <a:spcBef>
                <a:spcPts val="0"/>
              </a:spcBef>
            </a:pPr>
            <a:r>
              <a:rPr lang="en-US" altLang="zh-CN" sz="2200" dirty="0" smtClean="0">
                <a:solidFill>
                  <a:srgbClr val="0000FF"/>
                </a:solidFill>
              </a:rPr>
              <a:t>for</a:t>
            </a:r>
            <a:r>
              <a:rPr lang="en-US" altLang="zh-CN" sz="2200" dirty="0" smtClean="0"/>
              <a:t>(</a:t>
            </a:r>
            <a:r>
              <a:rPr lang="en-US" altLang="zh-CN" sz="2200" dirty="0" err="1" smtClean="0">
                <a:solidFill>
                  <a:srgbClr val="0000FF"/>
                </a:solidFill>
              </a:rPr>
              <a:t>int</a:t>
            </a:r>
            <a:r>
              <a:rPr lang="en-US" altLang="zh-CN" sz="2200" dirty="0" smtClean="0"/>
              <a:t> </a:t>
            </a:r>
            <a:r>
              <a:rPr lang="en-US" altLang="zh-CN" sz="2200" dirty="0" err="1" smtClean="0"/>
              <a:t>i</a:t>
            </a:r>
            <a:r>
              <a:rPr lang="en-US" altLang="zh-CN" sz="2200" dirty="0" smtClean="0"/>
              <a:t>=1; </a:t>
            </a:r>
            <a:r>
              <a:rPr lang="en-US" altLang="zh-CN" sz="2200" dirty="0" err="1" smtClean="0"/>
              <a:t>i</a:t>
            </a:r>
            <a:r>
              <a:rPr lang="en-US" altLang="zh-CN" sz="2200" dirty="0" smtClean="0"/>
              <a:t>&lt;n; ++</a:t>
            </a:r>
            <a:r>
              <a:rPr lang="en-US" altLang="zh-CN" sz="2200" dirty="0" err="1" smtClean="0"/>
              <a:t>i</a:t>
            </a:r>
            <a:r>
              <a:rPr lang="en-US" altLang="zh-CN" sz="2200" dirty="0" smtClean="0"/>
              <a:t>)</a:t>
            </a:r>
          </a:p>
          <a:p>
            <a:pPr indent="717550">
              <a:lnSpc>
                <a:spcPct val="100000"/>
              </a:lnSpc>
              <a:spcBef>
                <a:spcPts val="0"/>
              </a:spcBef>
            </a:pPr>
            <a:r>
              <a:rPr lang="en-US" altLang="zh-CN" sz="2200" dirty="0" smtClean="0">
                <a:solidFill>
                  <a:srgbClr val="0000FF"/>
                </a:solidFill>
              </a:rPr>
              <a:t>if</a:t>
            </a:r>
            <a:r>
              <a:rPr lang="en-US" altLang="zh-CN" sz="2200" dirty="0" smtClean="0"/>
              <a:t>(</a:t>
            </a:r>
            <a:r>
              <a:rPr lang="en-US" altLang="zh-CN" sz="2200" dirty="0" err="1" smtClean="0"/>
              <a:t>st</a:t>
            </a:r>
            <a:r>
              <a:rPr lang="en-US" altLang="zh-CN" sz="2200" dirty="0" smtClean="0"/>
              <a:t>[</a:t>
            </a:r>
            <a:r>
              <a:rPr lang="en-US" altLang="zh-CN" sz="2200" dirty="0" err="1" smtClean="0"/>
              <a:t>i</a:t>
            </a:r>
            <a:r>
              <a:rPr lang="en-US" altLang="zh-CN" sz="2200" dirty="0" smtClean="0"/>
              <a:t>]</a:t>
            </a:r>
            <a:r>
              <a:rPr lang="en-US" altLang="zh-CN" sz="2200" b="1" dirty="0" smtClean="0">
                <a:solidFill>
                  <a:srgbClr val="FF0000"/>
                </a:solidFill>
              </a:rPr>
              <a:t>.</a:t>
            </a:r>
            <a:r>
              <a:rPr lang="en-US" altLang="zh-CN" sz="2200" dirty="0" smtClean="0">
                <a:solidFill>
                  <a:srgbClr val="0000FF"/>
                </a:solidFill>
              </a:rPr>
              <a:t>score</a:t>
            </a:r>
            <a:r>
              <a:rPr lang="en-US" altLang="zh-CN" sz="2200" dirty="0" smtClean="0"/>
              <a:t>&gt;</a:t>
            </a:r>
            <a:r>
              <a:rPr lang="en-US" altLang="zh-CN" sz="2200" dirty="0" err="1" smtClean="0"/>
              <a:t>st</a:t>
            </a:r>
            <a:r>
              <a:rPr lang="en-US" altLang="zh-CN" sz="2200" dirty="0" smtClean="0"/>
              <a:t>[</a:t>
            </a:r>
            <a:r>
              <a:rPr lang="en-US" altLang="zh-CN" sz="2200" dirty="0" err="1" smtClean="0"/>
              <a:t>pmax</a:t>
            </a:r>
            <a:r>
              <a:rPr lang="en-US" altLang="zh-CN" sz="2200" dirty="0" smtClean="0"/>
              <a:t>]</a:t>
            </a:r>
            <a:r>
              <a:rPr lang="en-US" altLang="zh-CN" sz="2200" b="1" dirty="0" smtClean="0">
                <a:solidFill>
                  <a:srgbClr val="FF0000"/>
                </a:solidFill>
              </a:rPr>
              <a:t>.</a:t>
            </a:r>
            <a:r>
              <a:rPr lang="en-US" altLang="zh-CN" sz="2200" dirty="0" smtClean="0">
                <a:solidFill>
                  <a:srgbClr val="0000FF"/>
                </a:solidFill>
              </a:rPr>
              <a:t>score</a:t>
            </a:r>
            <a:r>
              <a:rPr lang="en-US" altLang="zh-CN" sz="2200" dirty="0" smtClean="0"/>
              <a:t>)</a:t>
            </a:r>
          </a:p>
          <a:p>
            <a:pPr indent="1076325">
              <a:lnSpc>
                <a:spcPct val="100000"/>
              </a:lnSpc>
              <a:spcBef>
                <a:spcPts val="0"/>
              </a:spcBef>
            </a:pPr>
            <a:r>
              <a:rPr lang="en-US" altLang="zh-CN" sz="2200" dirty="0" err="1" smtClean="0"/>
              <a:t>pmax</a:t>
            </a:r>
            <a:r>
              <a:rPr lang="en-US" altLang="zh-CN" sz="2200" dirty="0" smtClean="0"/>
              <a:t> = </a:t>
            </a:r>
            <a:r>
              <a:rPr lang="en-US" altLang="zh-CN" sz="2200" dirty="0" err="1" smtClean="0"/>
              <a:t>i</a:t>
            </a:r>
            <a:r>
              <a:rPr lang="en-US" altLang="zh-CN" sz="2200" dirty="0" smtClean="0"/>
              <a:t>;    </a:t>
            </a:r>
            <a:r>
              <a:rPr lang="en-US" altLang="zh-CN" sz="2200" dirty="0" smtClean="0">
                <a:solidFill>
                  <a:srgbClr val="00B050"/>
                </a:solidFill>
              </a:rPr>
              <a:t>// </a:t>
            </a:r>
            <a:r>
              <a:rPr lang="zh-CN" altLang="en-US" sz="2200" dirty="0" smtClean="0">
                <a:solidFill>
                  <a:srgbClr val="00B050"/>
                </a:solidFill>
              </a:rPr>
              <a:t>更新索引值</a:t>
            </a:r>
            <a:endParaRPr lang="en-US" altLang="zh-CN" sz="2200" dirty="0" smtClean="0">
              <a:solidFill>
                <a:srgbClr val="00B050"/>
              </a:solidFill>
            </a:endParaRPr>
          </a:p>
          <a:p>
            <a:pPr indent="358775">
              <a:lnSpc>
                <a:spcPct val="100000"/>
              </a:lnSpc>
              <a:spcBef>
                <a:spcPts val="0"/>
              </a:spcBef>
            </a:pPr>
            <a:r>
              <a:rPr lang="en-US" altLang="zh-CN" sz="2200" dirty="0" smtClean="0">
                <a:solidFill>
                  <a:srgbClr val="0000FF"/>
                </a:solidFill>
              </a:rPr>
              <a:t>return</a:t>
            </a:r>
            <a:r>
              <a:rPr lang="en-US" altLang="zh-CN" sz="2200" dirty="0" smtClean="0"/>
              <a:t> </a:t>
            </a:r>
            <a:r>
              <a:rPr lang="en-US" altLang="zh-CN" sz="2200" dirty="0" err="1" smtClean="0"/>
              <a:t>pmax</a:t>
            </a:r>
            <a:r>
              <a:rPr lang="en-US" altLang="zh-CN" sz="2200" dirty="0" smtClean="0"/>
              <a:t>;        </a:t>
            </a:r>
            <a:r>
              <a:rPr lang="en-US" altLang="zh-CN" sz="2200" dirty="0" smtClean="0">
                <a:solidFill>
                  <a:srgbClr val="00B050"/>
                </a:solidFill>
              </a:rPr>
              <a:t>// </a:t>
            </a:r>
            <a:r>
              <a:rPr lang="zh-CN" altLang="en-US" sz="2200" dirty="0" smtClean="0">
                <a:solidFill>
                  <a:srgbClr val="00B050"/>
                </a:solidFill>
              </a:rPr>
              <a:t>返回索引值</a:t>
            </a:r>
            <a:r>
              <a:rPr lang="en-US" altLang="zh-CN" sz="2200" dirty="0" smtClean="0">
                <a:solidFill>
                  <a:srgbClr val="00B050"/>
                </a:solidFill>
              </a:rPr>
              <a:t> </a:t>
            </a:r>
          </a:p>
          <a:p>
            <a:pPr>
              <a:lnSpc>
                <a:spcPct val="100000"/>
              </a:lnSpc>
              <a:spcBef>
                <a:spcPts val="0"/>
              </a:spcBef>
            </a:pPr>
            <a:r>
              <a:rPr lang="en-US" altLang="zh-CN" sz="2200" dirty="0"/>
              <a:t>}</a:t>
            </a:r>
            <a:endParaRPr lang="zh-CN" altLang="en-US" sz="2200" dirty="0"/>
          </a:p>
        </p:txBody>
      </p:sp>
      <p:sp>
        <p:nvSpPr>
          <p:cNvPr id="3" name="标题 2"/>
          <p:cNvSpPr>
            <a:spLocks noGrp="1"/>
          </p:cNvSpPr>
          <p:nvPr>
            <p:ph type="title"/>
          </p:nvPr>
        </p:nvSpPr>
        <p:spPr/>
        <p:txBody>
          <a:bodyPr/>
          <a:lstStyle/>
          <a:p>
            <a:r>
              <a:rPr lang="en-US" altLang="zh-CN" dirty="0"/>
              <a:t>4. </a:t>
            </a:r>
            <a:r>
              <a:rPr lang="zh-CN" altLang="en-US" dirty="0"/>
              <a:t>结构与函数</a:t>
            </a:r>
          </a:p>
        </p:txBody>
      </p:sp>
    </p:spTree>
    <p:extLst>
      <p:ext uri="{BB962C8B-B14F-4D97-AF65-F5344CB8AC3E}">
        <p14:creationId xmlns:p14="http://schemas.microsoft.com/office/powerpoint/2010/main" val="285531888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lnSpc>
                <a:spcPct val="100000"/>
              </a:lnSpc>
              <a:spcBef>
                <a:spcPts val="0"/>
              </a:spcBef>
            </a:pPr>
            <a:r>
              <a:rPr lang="en-US" altLang="zh-CN" dirty="0" smtClean="0">
                <a:solidFill>
                  <a:srgbClr val="0000FF"/>
                </a:solidFill>
              </a:rPr>
              <a:t>void</a:t>
            </a:r>
            <a:r>
              <a:rPr lang="en-US" altLang="zh-CN" dirty="0" smtClean="0"/>
              <a:t> print(</a:t>
            </a:r>
            <a:r>
              <a:rPr lang="en-US" altLang="zh-CN" dirty="0" err="1" smtClean="0">
                <a:solidFill>
                  <a:srgbClr val="FF0000"/>
                </a:solidFill>
              </a:rPr>
              <a:t>const</a:t>
            </a:r>
            <a:r>
              <a:rPr lang="en-US" altLang="zh-CN" dirty="0" smtClean="0">
                <a:solidFill>
                  <a:srgbClr val="FF0000"/>
                </a:solidFill>
              </a:rPr>
              <a:t> </a:t>
            </a:r>
            <a:r>
              <a:rPr lang="en-US" altLang="zh-CN" b="1" dirty="0" smtClean="0">
                <a:solidFill>
                  <a:srgbClr val="0000FF"/>
                </a:solidFill>
              </a:rPr>
              <a:t>student </a:t>
            </a:r>
            <a:r>
              <a:rPr lang="en-US" altLang="zh-CN" b="1" dirty="0" smtClean="0">
                <a:solidFill>
                  <a:srgbClr val="FF0000"/>
                </a:solidFill>
              </a:rPr>
              <a:t>&amp;</a:t>
            </a:r>
            <a:r>
              <a:rPr lang="en-US" altLang="zh-CN" dirty="0" err="1" smtClean="0"/>
              <a:t>st</a:t>
            </a:r>
            <a:r>
              <a:rPr lang="en-US" altLang="zh-CN" dirty="0" smtClean="0"/>
              <a:t>)     </a:t>
            </a:r>
            <a:r>
              <a:rPr lang="en-US" altLang="zh-CN" dirty="0" smtClean="0">
                <a:solidFill>
                  <a:srgbClr val="00B050"/>
                </a:solidFill>
              </a:rPr>
              <a:t>// </a:t>
            </a:r>
            <a:r>
              <a:rPr lang="zh-CN" altLang="en-US" dirty="0" smtClean="0">
                <a:solidFill>
                  <a:srgbClr val="00B050"/>
                </a:solidFill>
              </a:rPr>
              <a:t>打印一个学生的记录</a:t>
            </a:r>
            <a:endParaRPr lang="en-US" altLang="zh-CN" dirty="0" smtClean="0">
              <a:solidFill>
                <a:srgbClr val="00B050"/>
              </a:solidFill>
            </a:endParaRPr>
          </a:p>
          <a:p>
            <a:pPr>
              <a:lnSpc>
                <a:spcPct val="100000"/>
              </a:lnSpc>
              <a:spcBef>
                <a:spcPts val="0"/>
              </a:spcBef>
            </a:pPr>
            <a:r>
              <a:rPr lang="en-US" altLang="zh-CN" dirty="0" smtClean="0"/>
              <a:t>{</a:t>
            </a:r>
          </a:p>
          <a:p>
            <a:pPr indent="358775">
              <a:lnSpc>
                <a:spcPct val="100000"/>
              </a:lnSpc>
              <a:spcBef>
                <a:spcPts val="0"/>
              </a:spcBef>
            </a:pPr>
            <a:r>
              <a:rPr lang="en-US" altLang="zh-CN" dirty="0" err="1" smtClean="0"/>
              <a:t>cout</a:t>
            </a:r>
            <a:r>
              <a:rPr lang="en-US" altLang="zh-CN" dirty="0" smtClean="0"/>
              <a:t>&lt;&lt;st</a:t>
            </a:r>
            <a:r>
              <a:rPr lang="en-US" altLang="zh-CN" b="1" dirty="0" smtClean="0">
                <a:solidFill>
                  <a:srgbClr val="FF0000"/>
                </a:solidFill>
              </a:rPr>
              <a:t>.</a:t>
            </a:r>
            <a:r>
              <a:rPr lang="en-US" altLang="zh-CN" dirty="0" smtClean="0">
                <a:solidFill>
                  <a:srgbClr val="0000FF"/>
                </a:solidFill>
              </a:rPr>
              <a:t>name</a:t>
            </a:r>
            <a:r>
              <a:rPr lang="en-US" altLang="zh-CN" dirty="0" smtClean="0"/>
              <a:t>&lt;&lt;</a:t>
            </a:r>
            <a:r>
              <a:rPr lang="en-US" altLang="zh-CN" dirty="0" smtClean="0">
                <a:solidFill>
                  <a:schemeClr val="accent6">
                    <a:lumMod val="75000"/>
                  </a:schemeClr>
                </a:solidFill>
              </a:rPr>
              <a:t>“\t”</a:t>
            </a:r>
            <a:r>
              <a:rPr lang="en-US" altLang="zh-CN" dirty="0" smtClean="0"/>
              <a:t>&lt;&lt;</a:t>
            </a:r>
            <a:r>
              <a:rPr lang="en-US" altLang="zh-CN" dirty="0" err="1" smtClean="0"/>
              <a:t>st</a:t>
            </a:r>
            <a:r>
              <a:rPr lang="en-US" altLang="zh-CN" b="1" dirty="0" err="1" smtClean="0">
                <a:solidFill>
                  <a:srgbClr val="FF0000"/>
                </a:solidFill>
              </a:rPr>
              <a:t>.</a:t>
            </a:r>
            <a:r>
              <a:rPr lang="en-US" altLang="zh-CN" dirty="0" err="1" smtClean="0">
                <a:solidFill>
                  <a:srgbClr val="0000FF"/>
                </a:solidFill>
              </a:rPr>
              <a:t>number</a:t>
            </a:r>
            <a:r>
              <a:rPr lang="en-US" altLang="zh-CN" dirty="0" smtClean="0"/>
              <a:t>&lt;&lt;</a:t>
            </a:r>
            <a:r>
              <a:rPr lang="en-US" altLang="zh-CN" dirty="0" smtClean="0">
                <a:solidFill>
                  <a:schemeClr val="accent6">
                    <a:lumMod val="75000"/>
                  </a:schemeClr>
                </a:solidFill>
              </a:rPr>
              <a:t>“\t”</a:t>
            </a:r>
            <a:r>
              <a:rPr lang="en-US" altLang="zh-CN" dirty="0" smtClean="0"/>
              <a:t>&lt;&lt;</a:t>
            </a:r>
            <a:r>
              <a:rPr lang="en-US" altLang="zh-CN" dirty="0" err="1" smtClean="0"/>
              <a:t>st</a:t>
            </a:r>
            <a:r>
              <a:rPr lang="en-US" altLang="zh-CN" b="1" dirty="0" err="1" smtClean="0">
                <a:solidFill>
                  <a:srgbClr val="FF0000"/>
                </a:solidFill>
              </a:rPr>
              <a:t>.</a:t>
            </a:r>
            <a:r>
              <a:rPr lang="en-US" altLang="zh-CN" dirty="0" err="1" smtClean="0">
                <a:solidFill>
                  <a:srgbClr val="0000FF"/>
                </a:solidFill>
              </a:rPr>
              <a:t>score</a:t>
            </a:r>
            <a:r>
              <a:rPr lang="en-US" altLang="zh-CN" dirty="0" smtClean="0"/>
              <a:t>&lt;&lt;</a:t>
            </a:r>
            <a:r>
              <a:rPr lang="en-US" altLang="zh-CN" dirty="0" err="1" smtClean="0"/>
              <a:t>endl</a:t>
            </a:r>
            <a:r>
              <a:rPr lang="en-US" altLang="zh-CN" dirty="0" smtClean="0"/>
              <a:t>;</a:t>
            </a:r>
          </a:p>
          <a:p>
            <a:pPr>
              <a:lnSpc>
                <a:spcPct val="100000"/>
              </a:lnSpc>
              <a:spcBef>
                <a:spcPts val="0"/>
              </a:spcBef>
              <a:spcAft>
                <a:spcPts val="600"/>
              </a:spcAft>
            </a:pPr>
            <a:r>
              <a:rPr lang="en-US" altLang="zh-CN" dirty="0" smtClean="0"/>
              <a:t>}</a:t>
            </a:r>
          </a:p>
          <a:p>
            <a:pPr>
              <a:lnSpc>
                <a:spcPct val="100000"/>
              </a:lnSpc>
              <a:spcBef>
                <a:spcPts val="0"/>
              </a:spcBef>
            </a:pPr>
            <a:r>
              <a:rPr lang="en-US" altLang="zh-CN" dirty="0" err="1" smtClean="0">
                <a:solidFill>
                  <a:srgbClr val="0000FF"/>
                </a:solidFill>
              </a:rPr>
              <a:t>int</a:t>
            </a:r>
            <a:r>
              <a:rPr lang="en-US" altLang="zh-CN" dirty="0" smtClean="0"/>
              <a:t> main()</a:t>
            </a:r>
          </a:p>
          <a:p>
            <a:pPr>
              <a:lnSpc>
                <a:spcPct val="100000"/>
              </a:lnSpc>
              <a:spcBef>
                <a:spcPts val="0"/>
              </a:spcBef>
            </a:pPr>
            <a:r>
              <a:rPr lang="en-US" altLang="zh-CN" dirty="0" smtClean="0"/>
              <a:t>{</a:t>
            </a:r>
          </a:p>
          <a:p>
            <a:pPr indent="358775">
              <a:lnSpc>
                <a:spcPct val="100000"/>
              </a:lnSpc>
              <a:spcBef>
                <a:spcPts val="0"/>
              </a:spcBef>
            </a:pPr>
            <a:r>
              <a:rPr lang="en-US" altLang="zh-CN" b="1" dirty="0" smtClean="0">
                <a:solidFill>
                  <a:srgbClr val="0000FF"/>
                </a:solidFill>
              </a:rPr>
              <a:t>student</a:t>
            </a:r>
            <a:r>
              <a:rPr lang="en-US" altLang="zh-CN" dirty="0" smtClean="0"/>
              <a:t> </a:t>
            </a:r>
            <a:r>
              <a:rPr lang="en-US" altLang="zh-CN" dirty="0" err="1" smtClean="0"/>
              <a:t>stu</a:t>
            </a:r>
            <a:r>
              <a:rPr lang="en-US" altLang="zh-CN" dirty="0" smtClean="0"/>
              <a:t>[40];      </a:t>
            </a:r>
            <a:r>
              <a:rPr lang="en-US" altLang="zh-CN" dirty="0" smtClean="0">
                <a:solidFill>
                  <a:srgbClr val="00B050"/>
                </a:solidFill>
              </a:rPr>
              <a:t>// </a:t>
            </a:r>
            <a:r>
              <a:rPr lang="zh-CN" altLang="en-US" dirty="0" smtClean="0">
                <a:solidFill>
                  <a:srgbClr val="00B050"/>
                </a:solidFill>
              </a:rPr>
              <a:t>结构数组</a:t>
            </a:r>
            <a:endParaRPr lang="en-US" altLang="zh-CN" dirty="0" smtClean="0">
              <a:solidFill>
                <a:srgbClr val="00B050"/>
              </a:solidFill>
            </a:endParaRPr>
          </a:p>
          <a:p>
            <a:pPr indent="358775">
              <a:lnSpc>
                <a:spcPct val="100000"/>
              </a:lnSpc>
              <a:spcBef>
                <a:spcPts val="0"/>
              </a:spcBef>
            </a:pPr>
            <a:r>
              <a:rPr lang="en-US" altLang="zh-CN" dirty="0" err="1" smtClean="0"/>
              <a:t>cout</a:t>
            </a:r>
            <a:r>
              <a:rPr lang="en-US" altLang="zh-CN" dirty="0" smtClean="0"/>
              <a:t>&lt;&lt;</a:t>
            </a:r>
            <a:r>
              <a:rPr lang="en-US" altLang="zh-CN" dirty="0" smtClean="0">
                <a:solidFill>
                  <a:schemeClr val="accent6">
                    <a:lumMod val="75000"/>
                  </a:schemeClr>
                </a:solidFill>
              </a:rPr>
              <a:t>“Input the students’ records: ”</a:t>
            </a:r>
            <a:r>
              <a:rPr lang="en-US" altLang="zh-CN" dirty="0" smtClean="0"/>
              <a:t>&lt;&lt;</a:t>
            </a:r>
            <a:r>
              <a:rPr lang="en-US" altLang="zh-CN" dirty="0" err="1" smtClean="0"/>
              <a:t>endl</a:t>
            </a:r>
            <a:r>
              <a:rPr lang="en-US" altLang="zh-CN" dirty="0" smtClean="0"/>
              <a:t>;</a:t>
            </a:r>
          </a:p>
          <a:p>
            <a:pPr indent="358775">
              <a:lnSpc>
                <a:spcPct val="100000"/>
              </a:lnSpc>
              <a:spcBef>
                <a:spcPts val="0"/>
              </a:spcBef>
            </a:pPr>
            <a:r>
              <a:rPr lang="en-US" altLang="zh-CN" dirty="0" smtClean="0">
                <a:solidFill>
                  <a:srgbClr val="0000FF"/>
                </a:solidFill>
              </a:rPr>
              <a:t>for</a:t>
            </a:r>
            <a:r>
              <a:rPr lang="en-US" altLang="zh-CN" dirty="0" smtClean="0"/>
              <a:t>(</a:t>
            </a:r>
            <a:r>
              <a:rPr lang="en-US" altLang="zh-CN" dirty="0" err="1" smtClean="0">
                <a:solidFill>
                  <a:srgbClr val="0000FF"/>
                </a:solidFill>
              </a:rPr>
              <a:t>int</a:t>
            </a:r>
            <a:r>
              <a:rPr lang="en-US" altLang="zh-CN" dirty="0" smtClean="0"/>
              <a:t> </a:t>
            </a:r>
            <a:r>
              <a:rPr lang="en-US" altLang="zh-CN" dirty="0" err="1" smtClean="0"/>
              <a:t>i</a:t>
            </a:r>
            <a:r>
              <a:rPr lang="en-US" altLang="zh-CN" dirty="0" smtClean="0"/>
              <a:t>=0; </a:t>
            </a:r>
            <a:r>
              <a:rPr lang="en-US" altLang="zh-CN" dirty="0" err="1" smtClean="0"/>
              <a:t>i</a:t>
            </a:r>
            <a:r>
              <a:rPr lang="en-US" altLang="zh-CN" dirty="0" smtClean="0"/>
              <a:t>&lt;40; ++</a:t>
            </a:r>
            <a:r>
              <a:rPr lang="en-US" altLang="zh-CN" dirty="0" err="1" smtClean="0"/>
              <a:t>i</a:t>
            </a:r>
            <a:r>
              <a:rPr lang="en-US" altLang="zh-CN" dirty="0" smtClean="0"/>
              <a:t>) </a:t>
            </a:r>
          </a:p>
          <a:p>
            <a:pPr indent="717550">
              <a:lnSpc>
                <a:spcPct val="100000"/>
              </a:lnSpc>
              <a:spcBef>
                <a:spcPts val="0"/>
              </a:spcBef>
            </a:pPr>
            <a:r>
              <a:rPr lang="en-US" altLang="zh-CN" dirty="0" err="1" smtClean="0"/>
              <a:t>cin</a:t>
            </a:r>
            <a:r>
              <a:rPr lang="en-US" altLang="zh-CN" dirty="0" smtClean="0"/>
              <a:t>&gt;&gt;</a:t>
            </a:r>
            <a:r>
              <a:rPr lang="en-US" altLang="zh-CN" dirty="0" err="1" smtClean="0"/>
              <a:t>stu</a:t>
            </a:r>
            <a:r>
              <a:rPr lang="en-US" altLang="zh-CN" dirty="0" smtClean="0"/>
              <a:t>[</a:t>
            </a:r>
            <a:r>
              <a:rPr lang="en-US" altLang="zh-CN" dirty="0" err="1" smtClean="0"/>
              <a:t>i</a:t>
            </a:r>
            <a:r>
              <a:rPr lang="en-US" altLang="zh-CN" dirty="0" smtClean="0"/>
              <a:t>]</a:t>
            </a:r>
            <a:r>
              <a:rPr lang="en-US" altLang="zh-CN" b="1" dirty="0" smtClean="0">
                <a:solidFill>
                  <a:srgbClr val="FF0000"/>
                </a:solidFill>
              </a:rPr>
              <a:t>.</a:t>
            </a:r>
            <a:r>
              <a:rPr lang="en-US" altLang="zh-CN" dirty="0" smtClean="0">
                <a:solidFill>
                  <a:srgbClr val="0000FF"/>
                </a:solidFill>
              </a:rPr>
              <a:t>name</a:t>
            </a:r>
            <a:r>
              <a:rPr lang="en-US" altLang="zh-CN" dirty="0" smtClean="0"/>
              <a:t>&gt;&gt;</a:t>
            </a:r>
            <a:r>
              <a:rPr lang="en-US" altLang="zh-CN" dirty="0" err="1" smtClean="0"/>
              <a:t>stu</a:t>
            </a:r>
            <a:r>
              <a:rPr lang="en-US" altLang="zh-CN" dirty="0" smtClean="0"/>
              <a:t>[</a:t>
            </a:r>
            <a:r>
              <a:rPr lang="en-US" altLang="zh-CN" dirty="0" err="1" smtClean="0"/>
              <a:t>i</a:t>
            </a:r>
            <a:r>
              <a:rPr lang="en-US" altLang="zh-CN" dirty="0" smtClean="0"/>
              <a:t>]</a:t>
            </a:r>
            <a:r>
              <a:rPr lang="en-US" altLang="zh-CN" b="1" dirty="0" smtClean="0">
                <a:solidFill>
                  <a:srgbClr val="FF0000"/>
                </a:solidFill>
              </a:rPr>
              <a:t>.</a:t>
            </a:r>
            <a:r>
              <a:rPr lang="en-US" altLang="zh-CN" dirty="0" smtClean="0">
                <a:solidFill>
                  <a:srgbClr val="0000FF"/>
                </a:solidFill>
              </a:rPr>
              <a:t>number</a:t>
            </a:r>
            <a:r>
              <a:rPr lang="en-US" altLang="zh-CN" dirty="0" smtClean="0"/>
              <a:t>&gt;&gt;</a:t>
            </a:r>
            <a:r>
              <a:rPr lang="en-US" altLang="zh-CN" dirty="0" err="1" smtClean="0"/>
              <a:t>stu</a:t>
            </a:r>
            <a:r>
              <a:rPr lang="en-US" altLang="zh-CN" dirty="0" smtClean="0"/>
              <a:t>[</a:t>
            </a:r>
            <a:r>
              <a:rPr lang="en-US" altLang="zh-CN" dirty="0" err="1" smtClean="0"/>
              <a:t>i</a:t>
            </a:r>
            <a:r>
              <a:rPr lang="en-US" altLang="zh-CN" dirty="0" smtClean="0"/>
              <a:t>]</a:t>
            </a:r>
            <a:r>
              <a:rPr lang="en-US" altLang="zh-CN" b="1" dirty="0" smtClean="0">
                <a:solidFill>
                  <a:srgbClr val="FF0000"/>
                </a:solidFill>
              </a:rPr>
              <a:t>.</a:t>
            </a:r>
            <a:r>
              <a:rPr lang="en-US" altLang="zh-CN" dirty="0" smtClean="0">
                <a:solidFill>
                  <a:srgbClr val="0000FF"/>
                </a:solidFill>
              </a:rPr>
              <a:t>score</a:t>
            </a:r>
            <a:r>
              <a:rPr lang="en-US" altLang="zh-CN" dirty="0" smtClean="0"/>
              <a:t>;</a:t>
            </a:r>
          </a:p>
          <a:p>
            <a:pPr indent="358775">
              <a:lnSpc>
                <a:spcPct val="100000"/>
              </a:lnSpc>
              <a:spcBef>
                <a:spcPts val="0"/>
              </a:spcBef>
            </a:pPr>
            <a:r>
              <a:rPr lang="en-US" altLang="zh-CN" dirty="0" err="1" smtClean="0">
                <a:solidFill>
                  <a:srgbClr val="0000FF"/>
                </a:solidFill>
              </a:rPr>
              <a:t>int</a:t>
            </a:r>
            <a:r>
              <a:rPr lang="en-US" altLang="zh-CN" dirty="0" smtClean="0">
                <a:solidFill>
                  <a:srgbClr val="0000FF"/>
                </a:solidFill>
              </a:rPr>
              <a:t> </a:t>
            </a:r>
            <a:r>
              <a:rPr lang="en-US" altLang="zh-CN" dirty="0" smtClean="0"/>
              <a:t>index = </a:t>
            </a:r>
            <a:r>
              <a:rPr lang="en-US" altLang="zh-CN" dirty="0" err="1" smtClean="0"/>
              <a:t>max_index</a:t>
            </a:r>
            <a:r>
              <a:rPr lang="en-US" altLang="zh-CN" dirty="0" smtClean="0"/>
              <a:t>(</a:t>
            </a:r>
            <a:r>
              <a:rPr lang="en-US" altLang="zh-CN" b="1" dirty="0" err="1" smtClean="0">
                <a:solidFill>
                  <a:srgbClr val="FF3399"/>
                </a:solidFill>
              </a:rPr>
              <a:t>stu</a:t>
            </a:r>
            <a:r>
              <a:rPr lang="en-US" altLang="zh-CN" dirty="0" smtClean="0"/>
              <a:t>, 40);  </a:t>
            </a:r>
            <a:r>
              <a:rPr lang="en-US" altLang="zh-CN" dirty="0" smtClean="0">
                <a:solidFill>
                  <a:srgbClr val="00B050"/>
                </a:solidFill>
              </a:rPr>
              <a:t>// </a:t>
            </a:r>
            <a:r>
              <a:rPr lang="zh-CN" altLang="en-US" dirty="0" smtClean="0">
                <a:solidFill>
                  <a:srgbClr val="00B050"/>
                </a:solidFill>
              </a:rPr>
              <a:t>传递结构数组名</a:t>
            </a:r>
            <a:endParaRPr lang="en-US" altLang="zh-CN" dirty="0" smtClean="0">
              <a:solidFill>
                <a:srgbClr val="00B050"/>
              </a:solidFill>
            </a:endParaRPr>
          </a:p>
          <a:p>
            <a:pPr indent="358775">
              <a:lnSpc>
                <a:spcPct val="100000"/>
              </a:lnSpc>
              <a:spcBef>
                <a:spcPts val="0"/>
              </a:spcBef>
            </a:pPr>
            <a:r>
              <a:rPr lang="en-US" altLang="zh-CN" dirty="0" smtClean="0"/>
              <a:t>print(</a:t>
            </a:r>
            <a:r>
              <a:rPr lang="en-US" altLang="zh-CN" dirty="0" err="1" smtClean="0"/>
              <a:t>stu</a:t>
            </a:r>
            <a:r>
              <a:rPr lang="en-US" altLang="zh-CN" dirty="0" smtClean="0"/>
              <a:t>[index]);                          </a:t>
            </a:r>
            <a:r>
              <a:rPr lang="en-US" altLang="zh-CN" dirty="0" smtClean="0">
                <a:solidFill>
                  <a:srgbClr val="00B050"/>
                </a:solidFill>
              </a:rPr>
              <a:t>// </a:t>
            </a:r>
            <a:r>
              <a:rPr lang="zh-CN" altLang="en-US" dirty="0" smtClean="0">
                <a:solidFill>
                  <a:srgbClr val="00B050"/>
                </a:solidFill>
              </a:rPr>
              <a:t>传递实参结构本身</a:t>
            </a:r>
            <a:endParaRPr lang="en-US" altLang="zh-CN" dirty="0" smtClean="0">
              <a:solidFill>
                <a:srgbClr val="00B050"/>
              </a:solidFill>
            </a:endParaRPr>
          </a:p>
          <a:p>
            <a:pPr indent="358775">
              <a:lnSpc>
                <a:spcPct val="100000"/>
              </a:lnSpc>
              <a:spcBef>
                <a:spcPts val="0"/>
              </a:spcBef>
            </a:pPr>
            <a:r>
              <a:rPr lang="en-US" altLang="zh-CN" dirty="0" smtClean="0">
                <a:solidFill>
                  <a:srgbClr val="0000FF"/>
                </a:solidFill>
              </a:rPr>
              <a:t>return</a:t>
            </a:r>
            <a:r>
              <a:rPr lang="en-US" altLang="zh-CN" dirty="0" smtClean="0"/>
              <a:t> 0;</a:t>
            </a:r>
          </a:p>
          <a:p>
            <a:pPr>
              <a:lnSpc>
                <a:spcPct val="100000"/>
              </a:lnSpc>
              <a:spcBef>
                <a:spcPts val="0"/>
              </a:spcBef>
            </a:pPr>
            <a:r>
              <a:rPr lang="en-US" altLang="zh-CN" dirty="0"/>
              <a:t>}</a:t>
            </a:r>
            <a:endParaRPr lang="zh-CN" altLang="en-US" dirty="0"/>
          </a:p>
        </p:txBody>
      </p:sp>
      <p:sp>
        <p:nvSpPr>
          <p:cNvPr id="3" name="标题 2"/>
          <p:cNvSpPr>
            <a:spLocks noGrp="1"/>
          </p:cNvSpPr>
          <p:nvPr>
            <p:ph type="title"/>
          </p:nvPr>
        </p:nvSpPr>
        <p:spPr/>
        <p:txBody>
          <a:bodyPr/>
          <a:lstStyle/>
          <a:p>
            <a:r>
              <a:rPr lang="en-US" altLang="zh-CN" dirty="0"/>
              <a:t>4. </a:t>
            </a:r>
            <a:r>
              <a:rPr lang="zh-CN" altLang="en-US" dirty="0"/>
              <a:t>结构与函数</a:t>
            </a:r>
          </a:p>
        </p:txBody>
      </p:sp>
    </p:spTree>
    <p:extLst>
      <p:ext uri="{BB962C8B-B14F-4D97-AF65-F5344CB8AC3E}">
        <p14:creationId xmlns:p14="http://schemas.microsoft.com/office/powerpoint/2010/main" val="5566970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908720"/>
            <a:ext cx="8496944" cy="5949279"/>
          </a:xfrm>
        </p:spPr>
        <p:txBody>
          <a:bodyPr>
            <a:normAutofit/>
          </a:bodyPr>
          <a:lstStyle/>
          <a:p>
            <a:pPr>
              <a:spcAft>
                <a:spcPts val="600"/>
              </a:spcAft>
            </a:pPr>
            <a:r>
              <a:rPr lang="zh-CN" altLang="en-US" sz="2800" b="1" dirty="0" smtClean="0"/>
              <a:t>返回结构值</a:t>
            </a:r>
            <a:endParaRPr lang="en-US" altLang="zh-CN" sz="2800" b="1" dirty="0" smtClean="0"/>
          </a:p>
          <a:p>
            <a:pPr>
              <a:lnSpc>
                <a:spcPct val="80000"/>
              </a:lnSpc>
              <a:spcBef>
                <a:spcPts val="0"/>
              </a:spcBef>
              <a:spcAft>
                <a:spcPts val="100"/>
              </a:spcAft>
            </a:pPr>
            <a:r>
              <a:rPr lang="en-US" altLang="zh-CN" sz="2000" dirty="0" smtClean="0">
                <a:solidFill>
                  <a:srgbClr val="FF3399"/>
                </a:solidFill>
              </a:rPr>
              <a:t>#include </a:t>
            </a:r>
            <a:r>
              <a:rPr lang="en-US" altLang="zh-CN" sz="2000" dirty="0" smtClean="0"/>
              <a:t>&lt;</a:t>
            </a:r>
            <a:r>
              <a:rPr lang="en-US" altLang="zh-CN" sz="2000" dirty="0" err="1" smtClean="0"/>
              <a:t>iostream</a:t>
            </a:r>
            <a:r>
              <a:rPr lang="en-US" altLang="zh-CN" sz="2000" dirty="0" smtClean="0"/>
              <a:t>&gt;</a:t>
            </a:r>
          </a:p>
          <a:p>
            <a:pPr>
              <a:lnSpc>
                <a:spcPct val="80000"/>
              </a:lnSpc>
              <a:spcBef>
                <a:spcPts val="0"/>
              </a:spcBef>
              <a:spcAft>
                <a:spcPts val="100"/>
              </a:spcAft>
            </a:pPr>
            <a:r>
              <a:rPr lang="en-US" altLang="zh-CN" sz="2000" dirty="0" smtClean="0">
                <a:solidFill>
                  <a:srgbClr val="0000FF"/>
                </a:solidFill>
              </a:rPr>
              <a:t>using namespace </a:t>
            </a:r>
            <a:r>
              <a:rPr lang="en-US" altLang="zh-CN" sz="2000" dirty="0" err="1" smtClean="0">
                <a:solidFill>
                  <a:srgbClr val="0000FF"/>
                </a:solidFill>
              </a:rPr>
              <a:t>std</a:t>
            </a:r>
            <a:r>
              <a:rPr lang="en-US" altLang="zh-CN" sz="2000" dirty="0" smtClean="0"/>
              <a:t>;</a:t>
            </a:r>
          </a:p>
          <a:p>
            <a:pPr>
              <a:lnSpc>
                <a:spcPct val="80000"/>
              </a:lnSpc>
              <a:spcBef>
                <a:spcPts val="0"/>
              </a:spcBef>
              <a:spcAft>
                <a:spcPts val="100"/>
              </a:spcAft>
            </a:pPr>
            <a:r>
              <a:rPr lang="en-US" altLang="zh-CN" sz="2000" b="1" dirty="0" err="1" smtClean="0">
                <a:solidFill>
                  <a:srgbClr val="FF0000"/>
                </a:solidFill>
              </a:rPr>
              <a:t>struct</a:t>
            </a:r>
            <a:r>
              <a:rPr lang="en-US" altLang="zh-CN" sz="2000" dirty="0" smtClean="0"/>
              <a:t> </a:t>
            </a:r>
            <a:r>
              <a:rPr lang="en-US" altLang="zh-CN" sz="2000" b="1" dirty="0" smtClean="0">
                <a:solidFill>
                  <a:srgbClr val="0000FF"/>
                </a:solidFill>
              </a:rPr>
              <a:t>person</a:t>
            </a:r>
            <a:r>
              <a:rPr lang="en-US" altLang="zh-CN" sz="2000" dirty="0" smtClean="0"/>
              <a:t>          </a:t>
            </a:r>
            <a:r>
              <a:rPr lang="en-US" altLang="zh-CN" sz="2000" dirty="0" smtClean="0">
                <a:solidFill>
                  <a:srgbClr val="00B050"/>
                </a:solidFill>
              </a:rPr>
              <a:t>// </a:t>
            </a:r>
            <a:r>
              <a:rPr lang="zh-CN" altLang="en-US" sz="2000" dirty="0" smtClean="0">
                <a:solidFill>
                  <a:srgbClr val="00B050"/>
                </a:solidFill>
              </a:rPr>
              <a:t>结构类型定义</a:t>
            </a:r>
            <a:endParaRPr lang="en-US" altLang="zh-CN" sz="2000" dirty="0" smtClean="0">
              <a:solidFill>
                <a:srgbClr val="00B050"/>
              </a:solidFill>
            </a:endParaRPr>
          </a:p>
          <a:p>
            <a:pPr>
              <a:lnSpc>
                <a:spcPct val="80000"/>
              </a:lnSpc>
              <a:spcBef>
                <a:spcPts val="0"/>
              </a:spcBef>
              <a:spcAft>
                <a:spcPts val="100"/>
              </a:spcAft>
            </a:pPr>
            <a:r>
              <a:rPr lang="en-US" altLang="zh-CN" sz="2000" dirty="0" smtClean="0"/>
              <a:t>{</a:t>
            </a:r>
          </a:p>
          <a:p>
            <a:pPr indent="358775">
              <a:lnSpc>
                <a:spcPct val="80000"/>
              </a:lnSpc>
              <a:spcBef>
                <a:spcPts val="0"/>
              </a:spcBef>
              <a:spcAft>
                <a:spcPts val="100"/>
              </a:spcAft>
            </a:pPr>
            <a:r>
              <a:rPr lang="en-US" altLang="zh-CN" sz="2000" dirty="0" smtClean="0">
                <a:solidFill>
                  <a:srgbClr val="0000FF"/>
                </a:solidFill>
              </a:rPr>
              <a:t>char </a:t>
            </a:r>
            <a:r>
              <a:rPr lang="en-US" altLang="zh-CN" sz="2000" dirty="0" smtClean="0"/>
              <a:t>name[20];</a:t>
            </a:r>
          </a:p>
          <a:p>
            <a:pPr indent="358775">
              <a:lnSpc>
                <a:spcPct val="80000"/>
              </a:lnSpc>
              <a:spcBef>
                <a:spcPts val="0"/>
              </a:spcBef>
              <a:spcAft>
                <a:spcPts val="100"/>
              </a:spcAft>
            </a:pPr>
            <a:r>
              <a:rPr lang="en-US" altLang="zh-CN" sz="2000" dirty="0" err="1" smtClean="0">
                <a:solidFill>
                  <a:srgbClr val="0000FF"/>
                </a:solidFill>
              </a:rPr>
              <a:t>int</a:t>
            </a:r>
            <a:r>
              <a:rPr lang="en-US" altLang="zh-CN" sz="2000" dirty="0" smtClean="0">
                <a:solidFill>
                  <a:srgbClr val="0000FF"/>
                </a:solidFill>
              </a:rPr>
              <a:t> </a:t>
            </a:r>
            <a:r>
              <a:rPr lang="en-US" altLang="zh-CN" sz="2000" dirty="0" smtClean="0"/>
              <a:t>age;</a:t>
            </a:r>
          </a:p>
          <a:p>
            <a:pPr>
              <a:lnSpc>
                <a:spcPct val="80000"/>
              </a:lnSpc>
              <a:spcBef>
                <a:spcPts val="0"/>
              </a:spcBef>
              <a:spcAft>
                <a:spcPts val="100"/>
              </a:spcAft>
            </a:pPr>
            <a:r>
              <a:rPr lang="en-US" altLang="zh-CN" sz="2000" dirty="0" smtClean="0"/>
              <a:t>}</a:t>
            </a:r>
            <a:r>
              <a:rPr lang="en-US" altLang="zh-CN" sz="2000" b="1" dirty="0" smtClean="0">
                <a:solidFill>
                  <a:srgbClr val="0000FF"/>
                </a:solidFill>
              </a:rPr>
              <a:t>;</a:t>
            </a:r>
          </a:p>
          <a:p>
            <a:pPr>
              <a:lnSpc>
                <a:spcPct val="80000"/>
              </a:lnSpc>
              <a:spcBef>
                <a:spcPts val="0"/>
              </a:spcBef>
              <a:spcAft>
                <a:spcPts val="100"/>
              </a:spcAft>
            </a:pPr>
            <a:r>
              <a:rPr lang="en-US" altLang="zh-CN" sz="2000" b="1" dirty="0" smtClean="0">
                <a:solidFill>
                  <a:srgbClr val="0000FF"/>
                </a:solidFill>
              </a:rPr>
              <a:t>person </a:t>
            </a:r>
            <a:r>
              <a:rPr lang="en-US" altLang="zh-CN" sz="2000" dirty="0" smtClean="0"/>
              <a:t>input()         </a:t>
            </a:r>
            <a:r>
              <a:rPr lang="en-US" altLang="zh-CN" sz="2000" dirty="0" smtClean="0">
                <a:solidFill>
                  <a:srgbClr val="00B050"/>
                </a:solidFill>
              </a:rPr>
              <a:t>// </a:t>
            </a:r>
            <a:r>
              <a:rPr lang="zh-CN" altLang="en-US" sz="2000" dirty="0" smtClean="0">
                <a:solidFill>
                  <a:srgbClr val="00B050"/>
                </a:solidFill>
              </a:rPr>
              <a:t>结构作返回类型</a:t>
            </a:r>
            <a:endParaRPr lang="en-US" altLang="zh-CN" sz="2000" dirty="0" smtClean="0">
              <a:solidFill>
                <a:srgbClr val="00B050"/>
              </a:solidFill>
            </a:endParaRPr>
          </a:p>
          <a:p>
            <a:pPr>
              <a:lnSpc>
                <a:spcPct val="80000"/>
              </a:lnSpc>
              <a:spcBef>
                <a:spcPts val="0"/>
              </a:spcBef>
              <a:spcAft>
                <a:spcPts val="100"/>
              </a:spcAft>
            </a:pPr>
            <a:r>
              <a:rPr lang="en-US" altLang="zh-CN" sz="2000" dirty="0" smtClean="0"/>
              <a:t>{</a:t>
            </a:r>
          </a:p>
          <a:p>
            <a:pPr indent="358775">
              <a:lnSpc>
                <a:spcPct val="80000"/>
              </a:lnSpc>
              <a:spcBef>
                <a:spcPts val="0"/>
              </a:spcBef>
              <a:spcAft>
                <a:spcPts val="100"/>
              </a:spcAft>
            </a:pPr>
            <a:r>
              <a:rPr lang="en-US" altLang="zh-CN" sz="2000" b="1" dirty="0" smtClean="0">
                <a:solidFill>
                  <a:srgbClr val="0000FF"/>
                </a:solidFill>
              </a:rPr>
              <a:t>person</a:t>
            </a:r>
            <a:r>
              <a:rPr lang="en-US" altLang="zh-CN" sz="2000" dirty="0" smtClean="0"/>
              <a:t> p;           </a:t>
            </a:r>
            <a:r>
              <a:rPr lang="en-US" altLang="zh-CN" sz="2000" dirty="0" smtClean="0">
                <a:solidFill>
                  <a:srgbClr val="00B050"/>
                </a:solidFill>
              </a:rPr>
              <a:t>// </a:t>
            </a:r>
            <a:r>
              <a:rPr lang="zh-CN" altLang="en-US" sz="2000" dirty="0" smtClean="0">
                <a:solidFill>
                  <a:srgbClr val="00B050"/>
                </a:solidFill>
              </a:rPr>
              <a:t>局部结构变量</a:t>
            </a:r>
            <a:endParaRPr lang="en-US" altLang="zh-CN" sz="2000" dirty="0" smtClean="0">
              <a:solidFill>
                <a:srgbClr val="00B050"/>
              </a:solidFill>
            </a:endParaRPr>
          </a:p>
          <a:p>
            <a:pPr indent="358775">
              <a:lnSpc>
                <a:spcPct val="80000"/>
              </a:lnSpc>
              <a:spcBef>
                <a:spcPts val="0"/>
              </a:spcBef>
              <a:spcAft>
                <a:spcPts val="100"/>
              </a:spcAft>
            </a:pPr>
            <a:r>
              <a:rPr lang="en-US" altLang="zh-CN" sz="2000" dirty="0" err="1" smtClean="0"/>
              <a:t>cin</a:t>
            </a:r>
            <a:r>
              <a:rPr lang="en-US" altLang="zh-CN" sz="2000" dirty="0" smtClean="0"/>
              <a:t>&gt;&gt;p</a:t>
            </a:r>
            <a:r>
              <a:rPr lang="en-US" altLang="zh-CN" sz="2000" b="1" dirty="0" smtClean="0">
                <a:solidFill>
                  <a:srgbClr val="FF0000"/>
                </a:solidFill>
              </a:rPr>
              <a:t>.</a:t>
            </a:r>
            <a:r>
              <a:rPr lang="en-US" altLang="zh-CN" sz="2000" dirty="0" smtClean="0">
                <a:solidFill>
                  <a:srgbClr val="0000FF"/>
                </a:solidFill>
              </a:rPr>
              <a:t>name</a:t>
            </a:r>
            <a:r>
              <a:rPr lang="en-US" altLang="zh-CN" sz="2000" dirty="0" smtClean="0"/>
              <a:t>&gt;&gt;</a:t>
            </a:r>
            <a:r>
              <a:rPr lang="en-US" altLang="zh-CN" sz="2000" dirty="0" err="1" smtClean="0"/>
              <a:t>p</a:t>
            </a:r>
            <a:r>
              <a:rPr lang="en-US" altLang="zh-CN" sz="2000" b="1" dirty="0" err="1" smtClean="0">
                <a:solidFill>
                  <a:srgbClr val="FF0000"/>
                </a:solidFill>
              </a:rPr>
              <a:t>.</a:t>
            </a:r>
            <a:r>
              <a:rPr lang="en-US" altLang="zh-CN" sz="2000" dirty="0" err="1" smtClean="0">
                <a:solidFill>
                  <a:srgbClr val="0000FF"/>
                </a:solidFill>
              </a:rPr>
              <a:t>age</a:t>
            </a:r>
            <a:r>
              <a:rPr lang="en-US" altLang="zh-CN" sz="2000" dirty="0" smtClean="0"/>
              <a:t>;</a:t>
            </a:r>
          </a:p>
          <a:p>
            <a:pPr indent="358775">
              <a:lnSpc>
                <a:spcPct val="80000"/>
              </a:lnSpc>
              <a:spcBef>
                <a:spcPts val="0"/>
              </a:spcBef>
              <a:spcAft>
                <a:spcPts val="100"/>
              </a:spcAft>
            </a:pPr>
            <a:r>
              <a:rPr lang="en-US" altLang="zh-CN" sz="2000" dirty="0" smtClean="0">
                <a:solidFill>
                  <a:srgbClr val="0000FF"/>
                </a:solidFill>
              </a:rPr>
              <a:t>return</a:t>
            </a:r>
            <a:r>
              <a:rPr lang="en-US" altLang="zh-CN" sz="2000" dirty="0" smtClean="0"/>
              <a:t> p;             </a:t>
            </a:r>
            <a:r>
              <a:rPr lang="en-US" altLang="zh-CN" sz="2000" dirty="0" smtClean="0">
                <a:solidFill>
                  <a:srgbClr val="00B050"/>
                </a:solidFill>
              </a:rPr>
              <a:t>// </a:t>
            </a:r>
            <a:r>
              <a:rPr lang="zh-CN" altLang="en-US" sz="2000" dirty="0" smtClean="0">
                <a:solidFill>
                  <a:srgbClr val="00B050"/>
                </a:solidFill>
              </a:rPr>
              <a:t>返回局部结构变量</a:t>
            </a:r>
            <a:endParaRPr lang="en-US" altLang="zh-CN" sz="2000" dirty="0" smtClean="0">
              <a:solidFill>
                <a:srgbClr val="00B050"/>
              </a:solidFill>
            </a:endParaRPr>
          </a:p>
          <a:p>
            <a:pPr>
              <a:lnSpc>
                <a:spcPct val="80000"/>
              </a:lnSpc>
              <a:spcBef>
                <a:spcPts val="0"/>
              </a:spcBef>
              <a:spcAft>
                <a:spcPts val="100"/>
              </a:spcAft>
            </a:pPr>
            <a:r>
              <a:rPr lang="en-US" altLang="zh-CN" sz="2000" dirty="0" smtClean="0"/>
              <a:t>}</a:t>
            </a:r>
          </a:p>
          <a:p>
            <a:pPr>
              <a:lnSpc>
                <a:spcPct val="80000"/>
              </a:lnSpc>
              <a:spcBef>
                <a:spcPts val="0"/>
              </a:spcBef>
              <a:spcAft>
                <a:spcPts val="100"/>
              </a:spcAft>
            </a:pPr>
            <a:r>
              <a:rPr lang="en-US" altLang="zh-CN" sz="2000" dirty="0" err="1" smtClean="0">
                <a:solidFill>
                  <a:srgbClr val="0000FF"/>
                </a:solidFill>
              </a:rPr>
              <a:t>int</a:t>
            </a:r>
            <a:r>
              <a:rPr lang="en-US" altLang="zh-CN" sz="2000" dirty="0" smtClean="0">
                <a:solidFill>
                  <a:srgbClr val="0000FF"/>
                </a:solidFill>
              </a:rPr>
              <a:t> </a:t>
            </a:r>
            <a:r>
              <a:rPr lang="en-US" altLang="zh-CN" sz="2000" dirty="0" smtClean="0"/>
              <a:t>main()</a:t>
            </a:r>
          </a:p>
          <a:p>
            <a:pPr>
              <a:lnSpc>
                <a:spcPct val="80000"/>
              </a:lnSpc>
              <a:spcBef>
                <a:spcPts val="0"/>
              </a:spcBef>
              <a:spcAft>
                <a:spcPts val="100"/>
              </a:spcAft>
            </a:pPr>
            <a:r>
              <a:rPr lang="en-US" altLang="zh-CN" sz="2000" dirty="0" smtClean="0"/>
              <a:t>{</a:t>
            </a:r>
          </a:p>
          <a:p>
            <a:pPr indent="358775">
              <a:lnSpc>
                <a:spcPct val="80000"/>
              </a:lnSpc>
              <a:spcBef>
                <a:spcPts val="0"/>
              </a:spcBef>
              <a:spcAft>
                <a:spcPts val="100"/>
              </a:spcAft>
            </a:pPr>
            <a:r>
              <a:rPr lang="en-US" altLang="zh-CN" sz="2000" b="1" dirty="0" smtClean="0">
                <a:solidFill>
                  <a:srgbClr val="0000FF"/>
                </a:solidFill>
              </a:rPr>
              <a:t>person</a:t>
            </a:r>
            <a:r>
              <a:rPr lang="en-US" altLang="zh-CN" sz="2000" dirty="0" smtClean="0"/>
              <a:t> per[40];  </a:t>
            </a:r>
            <a:r>
              <a:rPr lang="en-US" altLang="zh-CN" sz="2000" dirty="0" smtClean="0">
                <a:solidFill>
                  <a:srgbClr val="00B050"/>
                </a:solidFill>
              </a:rPr>
              <a:t>// </a:t>
            </a:r>
            <a:r>
              <a:rPr lang="zh-CN" altLang="en-US" sz="2000" dirty="0" smtClean="0">
                <a:solidFill>
                  <a:srgbClr val="00B050"/>
                </a:solidFill>
              </a:rPr>
              <a:t>结构数组</a:t>
            </a:r>
            <a:endParaRPr lang="en-US" altLang="zh-CN" sz="2000" dirty="0" smtClean="0">
              <a:solidFill>
                <a:srgbClr val="00B050"/>
              </a:solidFill>
            </a:endParaRPr>
          </a:p>
          <a:p>
            <a:pPr indent="358775">
              <a:lnSpc>
                <a:spcPct val="80000"/>
              </a:lnSpc>
              <a:spcBef>
                <a:spcPts val="0"/>
              </a:spcBef>
              <a:spcAft>
                <a:spcPts val="100"/>
              </a:spcAft>
            </a:pPr>
            <a:r>
              <a:rPr lang="en-US" altLang="zh-CN" sz="2000" dirty="0" smtClean="0">
                <a:solidFill>
                  <a:srgbClr val="0000FF"/>
                </a:solidFill>
              </a:rPr>
              <a:t>for</a:t>
            </a:r>
            <a:r>
              <a:rPr lang="en-US" altLang="zh-CN" sz="2000" dirty="0" smtClean="0"/>
              <a:t>(</a:t>
            </a:r>
            <a:r>
              <a:rPr lang="en-US" altLang="zh-CN" sz="2000" dirty="0" err="1" smtClean="0">
                <a:solidFill>
                  <a:srgbClr val="0000FF"/>
                </a:solidFill>
              </a:rPr>
              <a:t>int</a:t>
            </a:r>
            <a:r>
              <a:rPr lang="en-US" altLang="zh-CN" sz="2000" dirty="0" smtClean="0"/>
              <a:t> </a:t>
            </a:r>
            <a:r>
              <a:rPr lang="en-US" altLang="zh-CN" sz="2000" dirty="0" err="1" smtClean="0"/>
              <a:t>i</a:t>
            </a:r>
            <a:r>
              <a:rPr lang="en-US" altLang="zh-CN" sz="2000" dirty="0" smtClean="0"/>
              <a:t>=0; </a:t>
            </a:r>
            <a:r>
              <a:rPr lang="en-US" altLang="zh-CN" sz="2000" dirty="0" err="1" smtClean="0"/>
              <a:t>i</a:t>
            </a:r>
            <a:r>
              <a:rPr lang="en-US" altLang="zh-CN" sz="2000" dirty="0" smtClean="0"/>
              <a:t>&lt;40; ++</a:t>
            </a:r>
            <a:r>
              <a:rPr lang="en-US" altLang="zh-CN" sz="2000" dirty="0" err="1" smtClean="0"/>
              <a:t>i</a:t>
            </a:r>
            <a:r>
              <a:rPr lang="en-US" altLang="zh-CN" sz="2000" dirty="0" smtClean="0"/>
              <a:t>)</a:t>
            </a:r>
          </a:p>
          <a:p>
            <a:pPr indent="717550">
              <a:lnSpc>
                <a:spcPct val="80000"/>
              </a:lnSpc>
              <a:spcBef>
                <a:spcPts val="0"/>
              </a:spcBef>
              <a:spcAft>
                <a:spcPts val="100"/>
              </a:spcAft>
            </a:pPr>
            <a:r>
              <a:rPr lang="en-US" altLang="zh-CN" sz="2000" dirty="0" smtClean="0"/>
              <a:t>per[</a:t>
            </a:r>
            <a:r>
              <a:rPr lang="en-US" altLang="zh-CN" sz="2000" dirty="0" err="1" smtClean="0"/>
              <a:t>i</a:t>
            </a:r>
            <a:r>
              <a:rPr lang="en-US" altLang="zh-CN" sz="2000" dirty="0" smtClean="0"/>
              <a:t>] = </a:t>
            </a:r>
            <a:r>
              <a:rPr lang="en-US" altLang="zh-CN" sz="2000" dirty="0" smtClean="0">
                <a:solidFill>
                  <a:srgbClr val="FF3399"/>
                </a:solidFill>
              </a:rPr>
              <a:t>input</a:t>
            </a:r>
            <a:r>
              <a:rPr lang="en-US" altLang="zh-CN" sz="2000" dirty="0" smtClean="0"/>
              <a:t>(); </a:t>
            </a:r>
            <a:r>
              <a:rPr lang="en-US" altLang="zh-CN" sz="2000" dirty="0" smtClean="0">
                <a:solidFill>
                  <a:srgbClr val="00B050"/>
                </a:solidFill>
              </a:rPr>
              <a:t>// </a:t>
            </a:r>
            <a:r>
              <a:rPr lang="zh-CN" altLang="en-US" sz="2000" dirty="0" smtClean="0">
                <a:solidFill>
                  <a:srgbClr val="00B050"/>
                </a:solidFill>
              </a:rPr>
              <a:t>函数调用</a:t>
            </a:r>
            <a:r>
              <a:rPr lang="en-US" altLang="zh-CN" sz="2000" dirty="0" smtClean="0">
                <a:solidFill>
                  <a:srgbClr val="00B050"/>
                </a:solidFill>
              </a:rPr>
              <a:t>, </a:t>
            </a:r>
            <a:r>
              <a:rPr lang="zh-CN" altLang="en-US" sz="2000" dirty="0" smtClean="0">
                <a:solidFill>
                  <a:srgbClr val="00B050"/>
                </a:solidFill>
              </a:rPr>
              <a:t>返回局部结构变量的一个副本</a:t>
            </a:r>
            <a:endParaRPr lang="en-US" altLang="zh-CN" sz="2000" dirty="0" smtClean="0">
              <a:solidFill>
                <a:srgbClr val="00B050"/>
              </a:solidFill>
            </a:endParaRPr>
          </a:p>
          <a:p>
            <a:pPr indent="358775">
              <a:lnSpc>
                <a:spcPct val="80000"/>
              </a:lnSpc>
              <a:spcBef>
                <a:spcPts val="0"/>
              </a:spcBef>
              <a:spcAft>
                <a:spcPts val="100"/>
              </a:spcAft>
            </a:pPr>
            <a:r>
              <a:rPr lang="en-US" altLang="zh-CN" sz="2000" dirty="0" smtClean="0">
                <a:solidFill>
                  <a:srgbClr val="0000FF"/>
                </a:solidFill>
              </a:rPr>
              <a:t>return </a:t>
            </a:r>
            <a:r>
              <a:rPr lang="en-US" altLang="zh-CN" sz="2000" dirty="0" smtClean="0"/>
              <a:t>0;</a:t>
            </a:r>
          </a:p>
          <a:p>
            <a:pPr>
              <a:lnSpc>
                <a:spcPct val="80000"/>
              </a:lnSpc>
              <a:spcBef>
                <a:spcPts val="0"/>
              </a:spcBef>
              <a:spcAft>
                <a:spcPts val="100"/>
              </a:spcAft>
            </a:pPr>
            <a:r>
              <a:rPr lang="en-US" altLang="zh-CN" sz="2000" dirty="0" smtClean="0"/>
              <a:t>}</a:t>
            </a:r>
          </a:p>
        </p:txBody>
      </p:sp>
      <p:sp>
        <p:nvSpPr>
          <p:cNvPr id="3" name="标题 2"/>
          <p:cNvSpPr>
            <a:spLocks noGrp="1"/>
          </p:cNvSpPr>
          <p:nvPr>
            <p:ph type="title"/>
          </p:nvPr>
        </p:nvSpPr>
        <p:spPr/>
        <p:txBody>
          <a:bodyPr/>
          <a:lstStyle/>
          <a:p>
            <a:r>
              <a:rPr lang="en-US" altLang="zh-CN" dirty="0"/>
              <a:t>4. </a:t>
            </a:r>
            <a:r>
              <a:rPr lang="zh-CN" altLang="en-US" dirty="0"/>
              <a:t>结构与函数</a:t>
            </a:r>
          </a:p>
        </p:txBody>
      </p:sp>
      <p:sp>
        <p:nvSpPr>
          <p:cNvPr id="4" name="矩形 3"/>
          <p:cNvSpPr/>
          <p:nvPr/>
        </p:nvSpPr>
        <p:spPr>
          <a:xfrm>
            <a:off x="5436096" y="2348880"/>
            <a:ext cx="3384376" cy="18002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just"/>
            <a:r>
              <a:rPr lang="zh-CN" altLang="en-US" sz="2400" b="1" dirty="0" smtClean="0">
                <a:latin typeface="微软雅黑" panose="020B0503020204020204" pitchFamily="34" charset="-122"/>
                <a:ea typeface="微软雅黑" panose="020B0503020204020204" pitchFamily="34" charset="-122"/>
                <a:cs typeface="Arial" panose="020B0604020202020204" pitchFamily="34" charset="0"/>
              </a:rPr>
              <a:t>说明</a:t>
            </a:r>
            <a:r>
              <a:rPr lang="en-US" altLang="zh-CN" sz="2400" b="1" dirty="0" smtClean="0">
                <a:latin typeface="微软雅黑" panose="020B0503020204020204" pitchFamily="34" charset="-122"/>
                <a:ea typeface="微软雅黑" panose="020B0503020204020204" pitchFamily="34" charset="-122"/>
                <a:cs typeface="Arial" panose="020B0604020202020204" pitchFamily="34" charset="0"/>
              </a:rPr>
              <a:t>: </a:t>
            </a:r>
            <a:r>
              <a:rPr lang="zh-CN" altLang="en-US" sz="2400" dirty="0" smtClean="0">
                <a:solidFill>
                  <a:srgbClr val="FFFF00"/>
                </a:solidFill>
                <a:latin typeface="微软雅黑" panose="020B0503020204020204" pitchFamily="34" charset="-122"/>
                <a:ea typeface="微软雅黑" panose="020B0503020204020204" pitchFamily="34" charset="-122"/>
                <a:cs typeface="Arial" panose="020B0604020202020204" pitchFamily="34" charset="0"/>
              </a:rPr>
              <a:t>结构返回时</a:t>
            </a:r>
            <a:r>
              <a:rPr lang="en-US" altLang="zh-CN" sz="2400" dirty="0" smtClean="0">
                <a:solidFill>
                  <a:srgbClr val="FFFF00"/>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2400" dirty="0" smtClean="0">
                <a:solidFill>
                  <a:srgbClr val="FFFF00"/>
                </a:solidFill>
                <a:latin typeface="微软雅黑" panose="020B0503020204020204" pitchFamily="34" charset="-122"/>
                <a:ea typeface="微软雅黑" panose="020B0503020204020204" pitchFamily="34" charset="-122"/>
                <a:cs typeface="Arial" panose="020B0604020202020204" pitchFamily="34" charset="0"/>
              </a:rPr>
              <a:t>要复制结构值给一个 </a:t>
            </a:r>
            <a:r>
              <a:rPr lang="zh-CN" altLang="en-US" sz="240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临时结构变量</a:t>
            </a:r>
            <a:r>
              <a:rPr lang="en-US" altLang="zh-CN" sz="2400" dirty="0" smtClean="0">
                <a:solidFill>
                  <a:srgbClr val="FFFF00"/>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2400" dirty="0" smtClean="0">
                <a:solidFill>
                  <a:srgbClr val="FFFF00"/>
                </a:solidFill>
                <a:latin typeface="微软雅黑" panose="020B0503020204020204" pitchFamily="34" charset="-122"/>
                <a:ea typeface="微软雅黑" panose="020B0503020204020204" pitchFamily="34" charset="-122"/>
                <a:cs typeface="Arial" panose="020B0604020202020204" pitchFamily="34" charset="0"/>
              </a:rPr>
              <a:t>当结构很大时</a:t>
            </a:r>
            <a:r>
              <a:rPr lang="en-US" altLang="zh-CN" sz="2400" dirty="0" smtClean="0">
                <a:solidFill>
                  <a:srgbClr val="FFFF00"/>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2400" dirty="0" smtClean="0">
                <a:solidFill>
                  <a:srgbClr val="FFFF00"/>
                </a:solidFill>
                <a:latin typeface="微软雅黑" panose="020B0503020204020204" pitchFamily="34" charset="-122"/>
                <a:ea typeface="微软雅黑" panose="020B0503020204020204" pitchFamily="34" charset="-122"/>
                <a:cs typeface="Arial" panose="020B0604020202020204" pitchFamily="34" charset="0"/>
              </a:rPr>
              <a:t>运行效率会受到影响。</a:t>
            </a:r>
            <a:endParaRPr lang="zh-CN" altLang="en-US" sz="2400" dirty="0">
              <a:solidFill>
                <a:srgbClr val="FFFF00"/>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974112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908720"/>
            <a:ext cx="8496944" cy="5949279"/>
          </a:xfrm>
        </p:spPr>
        <p:txBody>
          <a:bodyPr>
            <a:normAutofit/>
          </a:bodyPr>
          <a:lstStyle/>
          <a:p>
            <a:pPr>
              <a:spcAft>
                <a:spcPts val="1200"/>
              </a:spcAft>
            </a:pPr>
            <a:r>
              <a:rPr lang="zh-CN" altLang="en-US" sz="2800" b="1" dirty="0" smtClean="0"/>
              <a:t>返回结构值</a:t>
            </a:r>
            <a:endParaRPr lang="en-US" altLang="zh-CN" sz="2800" b="1" dirty="0" smtClean="0"/>
          </a:p>
          <a:p>
            <a:pPr>
              <a:lnSpc>
                <a:spcPct val="80000"/>
              </a:lnSpc>
              <a:spcBef>
                <a:spcPts val="0"/>
              </a:spcBef>
              <a:spcAft>
                <a:spcPts val="100"/>
              </a:spcAft>
            </a:pPr>
            <a:r>
              <a:rPr lang="en-US" altLang="zh-CN" sz="2000" dirty="0" smtClean="0">
                <a:solidFill>
                  <a:srgbClr val="FF3399"/>
                </a:solidFill>
              </a:rPr>
              <a:t>#include </a:t>
            </a:r>
            <a:r>
              <a:rPr lang="en-US" altLang="zh-CN" sz="2000" dirty="0" smtClean="0"/>
              <a:t>&lt;</a:t>
            </a:r>
            <a:r>
              <a:rPr lang="en-US" altLang="zh-CN" sz="2000" dirty="0" err="1" smtClean="0"/>
              <a:t>iostream</a:t>
            </a:r>
            <a:r>
              <a:rPr lang="en-US" altLang="zh-CN" sz="2000" dirty="0" smtClean="0"/>
              <a:t>&gt;</a:t>
            </a:r>
          </a:p>
          <a:p>
            <a:pPr>
              <a:lnSpc>
                <a:spcPct val="80000"/>
              </a:lnSpc>
              <a:spcBef>
                <a:spcPts val="0"/>
              </a:spcBef>
              <a:spcAft>
                <a:spcPts val="100"/>
              </a:spcAft>
            </a:pPr>
            <a:r>
              <a:rPr lang="en-US" altLang="zh-CN" sz="2000" dirty="0" smtClean="0">
                <a:solidFill>
                  <a:srgbClr val="0000FF"/>
                </a:solidFill>
              </a:rPr>
              <a:t>using namespace </a:t>
            </a:r>
            <a:r>
              <a:rPr lang="en-US" altLang="zh-CN" sz="2000" dirty="0" err="1" smtClean="0">
                <a:solidFill>
                  <a:srgbClr val="0000FF"/>
                </a:solidFill>
              </a:rPr>
              <a:t>std</a:t>
            </a:r>
            <a:r>
              <a:rPr lang="en-US" altLang="zh-CN" sz="2000" dirty="0" smtClean="0"/>
              <a:t>;</a:t>
            </a:r>
          </a:p>
          <a:p>
            <a:pPr>
              <a:lnSpc>
                <a:spcPct val="80000"/>
              </a:lnSpc>
              <a:spcBef>
                <a:spcPts val="0"/>
              </a:spcBef>
              <a:spcAft>
                <a:spcPts val="100"/>
              </a:spcAft>
            </a:pPr>
            <a:r>
              <a:rPr lang="en-US" altLang="zh-CN" sz="2000" b="1" dirty="0" err="1" smtClean="0">
                <a:solidFill>
                  <a:srgbClr val="FF0000"/>
                </a:solidFill>
              </a:rPr>
              <a:t>struct</a:t>
            </a:r>
            <a:r>
              <a:rPr lang="en-US" altLang="zh-CN" sz="2000" dirty="0" smtClean="0"/>
              <a:t> </a:t>
            </a:r>
            <a:r>
              <a:rPr lang="en-US" altLang="zh-CN" sz="2000" b="1" dirty="0" smtClean="0">
                <a:solidFill>
                  <a:srgbClr val="0000FF"/>
                </a:solidFill>
              </a:rPr>
              <a:t>person</a:t>
            </a:r>
            <a:r>
              <a:rPr lang="en-US" altLang="zh-CN" sz="2000" dirty="0" smtClean="0"/>
              <a:t>          </a:t>
            </a:r>
            <a:r>
              <a:rPr lang="en-US" altLang="zh-CN" sz="2000" dirty="0" smtClean="0">
                <a:solidFill>
                  <a:srgbClr val="00B050"/>
                </a:solidFill>
              </a:rPr>
              <a:t>// </a:t>
            </a:r>
            <a:r>
              <a:rPr lang="zh-CN" altLang="en-US" sz="2000" dirty="0" smtClean="0">
                <a:solidFill>
                  <a:srgbClr val="00B050"/>
                </a:solidFill>
              </a:rPr>
              <a:t>结构类型定义</a:t>
            </a:r>
            <a:endParaRPr lang="en-US" altLang="zh-CN" sz="2000" dirty="0" smtClean="0">
              <a:solidFill>
                <a:srgbClr val="00B050"/>
              </a:solidFill>
            </a:endParaRPr>
          </a:p>
          <a:p>
            <a:pPr>
              <a:lnSpc>
                <a:spcPct val="80000"/>
              </a:lnSpc>
              <a:spcBef>
                <a:spcPts val="0"/>
              </a:spcBef>
              <a:spcAft>
                <a:spcPts val="100"/>
              </a:spcAft>
            </a:pPr>
            <a:r>
              <a:rPr lang="en-US" altLang="zh-CN" sz="2000" dirty="0" smtClean="0"/>
              <a:t>{</a:t>
            </a:r>
          </a:p>
          <a:p>
            <a:pPr indent="358775">
              <a:lnSpc>
                <a:spcPct val="80000"/>
              </a:lnSpc>
              <a:spcBef>
                <a:spcPts val="0"/>
              </a:spcBef>
              <a:spcAft>
                <a:spcPts val="100"/>
              </a:spcAft>
            </a:pPr>
            <a:r>
              <a:rPr lang="en-US" altLang="zh-CN" sz="2000" dirty="0" smtClean="0">
                <a:solidFill>
                  <a:srgbClr val="0000FF"/>
                </a:solidFill>
              </a:rPr>
              <a:t>char </a:t>
            </a:r>
            <a:r>
              <a:rPr lang="en-US" altLang="zh-CN" sz="2000" dirty="0" smtClean="0"/>
              <a:t>name[20];</a:t>
            </a:r>
          </a:p>
          <a:p>
            <a:pPr indent="358775">
              <a:lnSpc>
                <a:spcPct val="80000"/>
              </a:lnSpc>
              <a:spcBef>
                <a:spcPts val="0"/>
              </a:spcBef>
              <a:spcAft>
                <a:spcPts val="100"/>
              </a:spcAft>
            </a:pPr>
            <a:r>
              <a:rPr lang="en-US" altLang="zh-CN" sz="2000" dirty="0" err="1" smtClean="0">
                <a:solidFill>
                  <a:srgbClr val="0000FF"/>
                </a:solidFill>
              </a:rPr>
              <a:t>int</a:t>
            </a:r>
            <a:r>
              <a:rPr lang="en-US" altLang="zh-CN" sz="2000" dirty="0" smtClean="0">
                <a:solidFill>
                  <a:srgbClr val="0000FF"/>
                </a:solidFill>
              </a:rPr>
              <a:t> </a:t>
            </a:r>
            <a:r>
              <a:rPr lang="en-US" altLang="zh-CN" sz="2000" dirty="0" smtClean="0"/>
              <a:t>age;</a:t>
            </a:r>
          </a:p>
          <a:p>
            <a:pPr>
              <a:lnSpc>
                <a:spcPct val="80000"/>
              </a:lnSpc>
              <a:spcBef>
                <a:spcPts val="0"/>
              </a:spcBef>
              <a:spcAft>
                <a:spcPts val="100"/>
              </a:spcAft>
            </a:pPr>
            <a:r>
              <a:rPr lang="en-US" altLang="zh-CN" sz="2000" dirty="0" smtClean="0"/>
              <a:t>}</a:t>
            </a:r>
            <a:r>
              <a:rPr lang="en-US" altLang="zh-CN" sz="2000" b="1" dirty="0" smtClean="0">
                <a:solidFill>
                  <a:srgbClr val="0000FF"/>
                </a:solidFill>
              </a:rPr>
              <a:t>;</a:t>
            </a:r>
          </a:p>
          <a:p>
            <a:pPr>
              <a:lnSpc>
                <a:spcPct val="80000"/>
              </a:lnSpc>
              <a:spcBef>
                <a:spcPts val="0"/>
              </a:spcBef>
              <a:spcAft>
                <a:spcPts val="100"/>
              </a:spcAft>
            </a:pPr>
            <a:r>
              <a:rPr lang="en-US" altLang="zh-CN" sz="2000" dirty="0" smtClean="0">
                <a:solidFill>
                  <a:srgbClr val="0000FF"/>
                </a:solidFill>
              </a:rPr>
              <a:t>void</a:t>
            </a:r>
            <a:r>
              <a:rPr lang="en-US" altLang="zh-CN" sz="2000" dirty="0" smtClean="0"/>
              <a:t> input(</a:t>
            </a:r>
            <a:r>
              <a:rPr lang="en-US" altLang="zh-CN" sz="2000" b="1" dirty="0" smtClean="0">
                <a:solidFill>
                  <a:srgbClr val="0000FF"/>
                </a:solidFill>
              </a:rPr>
              <a:t>person </a:t>
            </a:r>
            <a:r>
              <a:rPr lang="en-US" altLang="zh-CN" sz="2000" dirty="0" smtClean="0">
                <a:solidFill>
                  <a:srgbClr val="FF0000"/>
                </a:solidFill>
              </a:rPr>
              <a:t>&amp;</a:t>
            </a:r>
            <a:r>
              <a:rPr lang="en-US" altLang="zh-CN" sz="2000" dirty="0" smtClean="0">
                <a:solidFill>
                  <a:srgbClr val="0000FF"/>
                </a:solidFill>
              </a:rPr>
              <a:t>p</a:t>
            </a:r>
            <a:r>
              <a:rPr lang="en-US" altLang="zh-CN" sz="2000" dirty="0" smtClean="0"/>
              <a:t>)  </a:t>
            </a:r>
            <a:r>
              <a:rPr lang="en-US" altLang="zh-CN" sz="2000" dirty="0" smtClean="0">
                <a:solidFill>
                  <a:srgbClr val="00B050"/>
                </a:solidFill>
              </a:rPr>
              <a:t>// </a:t>
            </a:r>
            <a:r>
              <a:rPr lang="zh-CN" altLang="en-US" sz="2000" dirty="0" smtClean="0">
                <a:solidFill>
                  <a:srgbClr val="00B050"/>
                </a:solidFill>
              </a:rPr>
              <a:t>结构引用作形参</a:t>
            </a:r>
            <a:endParaRPr lang="en-US" altLang="zh-CN" sz="2000" dirty="0" smtClean="0">
              <a:solidFill>
                <a:srgbClr val="00B050"/>
              </a:solidFill>
            </a:endParaRPr>
          </a:p>
          <a:p>
            <a:pPr>
              <a:lnSpc>
                <a:spcPct val="80000"/>
              </a:lnSpc>
              <a:spcBef>
                <a:spcPts val="0"/>
              </a:spcBef>
              <a:spcAft>
                <a:spcPts val="100"/>
              </a:spcAft>
            </a:pPr>
            <a:r>
              <a:rPr lang="en-US" altLang="zh-CN" sz="2000" dirty="0" smtClean="0"/>
              <a:t>{</a:t>
            </a:r>
          </a:p>
          <a:p>
            <a:pPr indent="358775">
              <a:lnSpc>
                <a:spcPct val="80000"/>
              </a:lnSpc>
              <a:spcBef>
                <a:spcPts val="0"/>
              </a:spcBef>
              <a:spcAft>
                <a:spcPts val="100"/>
              </a:spcAft>
            </a:pPr>
            <a:r>
              <a:rPr lang="en-US" altLang="zh-CN" sz="2000" dirty="0" err="1" smtClean="0"/>
              <a:t>cin</a:t>
            </a:r>
            <a:r>
              <a:rPr lang="en-US" altLang="zh-CN" sz="2000" dirty="0" smtClean="0"/>
              <a:t>&gt;&gt;p</a:t>
            </a:r>
            <a:r>
              <a:rPr lang="en-US" altLang="zh-CN" sz="2000" b="1" dirty="0" smtClean="0">
                <a:solidFill>
                  <a:srgbClr val="FF0000"/>
                </a:solidFill>
              </a:rPr>
              <a:t>.</a:t>
            </a:r>
            <a:r>
              <a:rPr lang="en-US" altLang="zh-CN" sz="2000" dirty="0" smtClean="0">
                <a:solidFill>
                  <a:srgbClr val="0000FF"/>
                </a:solidFill>
              </a:rPr>
              <a:t>name</a:t>
            </a:r>
            <a:r>
              <a:rPr lang="en-US" altLang="zh-CN" sz="2000" dirty="0" smtClean="0"/>
              <a:t>&gt;&gt;</a:t>
            </a:r>
            <a:r>
              <a:rPr lang="en-US" altLang="zh-CN" sz="2000" dirty="0" err="1" smtClean="0"/>
              <a:t>p</a:t>
            </a:r>
            <a:r>
              <a:rPr lang="en-US" altLang="zh-CN" sz="2000" b="1" dirty="0" err="1" smtClean="0">
                <a:solidFill>
                  <a:srgbClr val="FF0000"/>
                </a:solidFill>
              </a:rPr>
              <a:t>.</a:t>
            </a:r>
            <a:r>
              <a:rPr lang="en-US" altLang="zh-CN" sz="2000" dirty="0" err="1" smtClean="0">
                <a:solidFill>
                  <a:srgbClr val="0000FF"/>
                </a:solidFill>
              </a:rPr>
              <a:t>age</a:t>
            </a:r>
            <a:r>
              <a:rPr lang="en-US" altLang="zh-CN" sz="2000" dirty="0" smtClean="0"/>
              <a:t>;</a:t>
            </a:r>
          </a:p>
          <a:p>
            <a:pPr>
              <a:lnSpc>
                <a:spcPct val="80000"/>
              </a:lnSpc>
              <a:spcBef>
                <a:spcPts val="0"/>
              </a:spcBef>
              <a:spcAft>
                <a:spcPts val="100"/>
              </a:spcAft>
            </a:pPr>
            <a:r>
              <a:rPr lang="en-US" altLang="zh-CN" sz="2000" dirty="0" smtClean="0"/>
              <a:t>}</a:t>
            </a:r>
          </a:p>
          <a:p>
            <a:pPr>
              <a:lnSpc>
                <a:spcPct val="80000"/>
              </a:lnSpc>
              <a:spcBef>
                <a:spcPts val="0"/>
              </a:spcBef>
              <a:spcAft>
                <a:spcPts val="100"/>
              </a:spcAft>
            </a:pPr>
            <a:r>
              <a:rPr lang="en-US" altLang="zh-CN" sz="2000" dirty="0" err="1" smtClean="0">
                <a:solidFill>
                  <a:srgbClr val="0000FF"/>
                </a:solidFill>
              </a:rPr>
              <a:t>int</a:t>
            </a:r>
            <a:r>
              <a:rPr lang="en-US" altLang="zh-CN" sz="2000" dirty="0" smtClean="0">
                <a:solidFill>
                  <a:srgbClr val="0000FF"/>
                </a:solidFill>
              </a:rPr>
              <a:t> </a:t>
            </a:r>
            <a:r>
              <a:rPr lang="en-US" altLang="zh-CN" sz="2000" dirty="0" smtClean="0"/>
              <a:t>main()</a:t>
            </a:r>
          </a:p>
          <a:p>
            <a:pPr>
              <a:lnSpc>
                <a:spcPct val="80000"/>
              </a:lnSpc>
              <a:spcBef>
                <a:spcPts val="0"/>
              </a:spcBef>
              <a:spcAft>
                <a:spcPts val="100"/>
              </a:spcAft>
            </a:pPr>
            <a:r>
              <a:rPr lang="en-US" altLang="zh-CN" sz="2000" dirty="0" smtClean="0"/>
              <a:t>{</a:t>
            </a:r>
          </a:p>
          <a:p>
            <a:pPr indent="358775">
              <a:lnSpc>
                <a:spcPct val="80000"/>
              </a:lnSpc>
              <a:spcBef>
                <a:spcPts val="0"/>
              </a:spcBef>
              <a:spcAft>
                <a:spcPts val="100"/>
              </a:spcAft>
            </a:pPr>
            <a:r>
              <a:rPr lang="en-US" altLang="zh-CN" sz="2000" b="1" dirty="0" smtClean="0">
                <a:solidFill>
                  <a:srgbClr val="0000FF"/>
                </a:solidFill>
              </a:rPr>
              <a:t>person</a:t>
            </a:r>
            <a:r>
              <a:rPr lang="en-US" altLang="zh-CN" sz="2000" dirty="0" smtClean="0"/>
              <a:t> per[40];  </a:t>
            </a:r>
            <a:r>
              <a:rPr lang="en-US" altLang="zh-CN" sz="2000" dirty="0" smtClean="0">
                <a:solidFill>
                  <a:srgbClr val="00B050"/>
                </a:solidFill>
              </a:rPr>
              <a:t>// </a:t>
            </a:r>
            <a:r>
              <a:rPr lang="zh-CN" altLang="en-US" sz="2000" dirty="0" smtClean="0">
                <a:solidFill>
                  <a:srgbClr val="00B050"/>
                </a:solidFill>
              </a:rPr>
              <a:t>结构数组</a:t>
            </a:r>
            <a:endParaRPr lang="en-US" altLang="zh-CN" sz="2000" dirty="0" smtClean="0">
              <a:solidFill>
                <a:srgbClr val="00B050"/>
              </a:solidFill>
            </a:endParaRPr>
          </a:p>
          <a:p>
            <a:pPr indent="358775">
              <a:lnSpc>
                <a:spcPct val="80000"/>
              </a:lnSpc>
              <a:spcBef>
                <a:spcPts val="0"/>
              </a:spcBef>
              <a:spcAft>
                <a:spcPts val="100"/>
              </a:spcAft>
            </a:pPr>
            <a:r>
              <a:rPr lang="en-US" altLang="zh-CN" sz="2000" dirty="0" smtClean="0">
                <a:solidFill>
                  <a:srgbClr val="0000FF"/>
                </a:solidFill>
              </a:rPr>
              <a:t>for</a:t>
            </a:r>
            <a:r>
              <a:rPr lang="en-US" altLang="zh-CN" sz="2000" dirty="0" smtClean="0"/>
              <a:t>(</a:t>
            </a:r>
            <a:r>
              <a:rPr lang="en-US" altLang="zh-CN" sz="2000" dirty="0" err="1" smtClean="0">
                <a:solidFill>
                  <a:srgbClr val="0000FF"/>
                </a:solidFill>
              </a:rPr>
              <a:t>int</a:t>
            </a:r>
            <a:r>
              <a:rPr lang="en-US" altLang="zh-CN" sz="2000" dirty="0" smtClean="0"/>
              <a:t> </a:t>
            </a:r>
            <a:r>
              <a:rPr lang="en-US" altLang="zh-CN" sz="2000" dirty="0" err="1" smtClean="0"/>
              <a:t>i</a:t>
            </a:r>
            <a:r>
              <a:rPr lang="en-US" altLang="zh-CN" sz="2000" dirty="0" smtClean="0"/>
              <a:t>=0; </a:t>
            </a:r>
            <a:r>
              <a:rPr lang="en-US" altLang="zh-CN" sz="2000" dirty="0" err="1" smtClean="0"/>
              <a:t>i</a:t>
            </a:r>
            <a:r>
              <a:rPr lang="en-US" altLang="zh-CN" sz="2000" dirty="0" smtClean="0"/>
              <a:t>&lt;40; ++</a:t>
            </a:r>
            <a:r>
              <a:rPr lang="en-US" altLang="zh-CN" sz="2000" dirty="0" err="1" smtClean="0"/>
              <a:t>i</a:t>
            </a:r>
            <a:r>
              <a:rPr lang="en-US" altLang="zh-CN" sz="2000" dirty="0" smtClean="0"/>
              <a:t>)</a:t>
            </a:r>
          </a:p>
          <a:p>
            <a:pPr indent="717550">
              <a:lnSpc>
                <a:spcPct val="80000"/>
              </a:lnSpc>
              <a:spcBef>
                <a:spcPts val="0"/>
              </a:spcBef>
              <a:spcAft>
                <a:spcPts val="100"/>
              </a:spcAft>
            </a:pPr>
            <a:r>
              <a:rPr lang="en-US" altLang="zh-CN" sz="2000" dirty="0" smtClean="0">
                <a:solidFill>
                  <a:srgbClr val="FF3399"/>
                </a:solidFill>
              </a:rPr>
              <a:t>input</a:t>
            </a:r>
            <a:r>
              <a:rPr lang="en-US" altLang="zh-CN" sz="2000" dirty="0" smtClean="0"/>
              <a:t>(per[</a:t>
            </a:r>
            <a:r>
              <a:rPr lang="en-US" altLang="zh-CN" sz="2000" dirty="0" err="1" smtClean="0"/>
              <a:t>i</a:t>
            </a:r>
            <a:r>
              <a:rPr lang="en-US" altLang="zh-CN" sz="2000" dirty="0" smtClean="0"/>
              <a:t>]); </a:t>
            </a:r>
            <a:r>
              <a:rPr lang="en-US" altLang="zh-CN" sz="2000" dirty="0" smtClean="0">
                <a:solidFill>
                  <a:srgbClr val="00B050"/>
                </a:solidFill>
              </a:rPr>
              <a:t>// </a:t>
            </a:r>
            <a:r>
              <a:rPr lang="zh-CN" altLang="en-US" sz="2000" dirty="0" smtClean="0">
                <a:solidFill>
                  <a:srgbClr val="00B050"/>
                </a:solidFill>
              </a:rPr>
              <a:t>函数调用</a:t>
            </a:r>
            <a:r>
              <a:rPr lang="en-US" altLang="zh-CN" sz="2000" dirty="0" smtClean="0">
                <a:solidFill>
                  <a:srgbClr val="00B050"/>
                </a:solidFill>
              </a:rPr>
              <a:t>, </a:t>
            </a:r>
            <a:r>
              <a:rPr lang="zh-CN" altLang="en-US" sz="2000" dirty="0" smtClean="0">
                <a:solidFill>
                  <a:srgbClr val="00B050"/>
                </a:solidFill>
              </a:rPr>
              <a:t>传递实参结构本身</a:t>
            </a:r>
            <a:endParaRPr lang="en-US" altLang="zh-CN" sz="2000" dirty="0" smtClean="0">
              <a:solidFill>
                <a:srgbClr val="00B050"/>
              </a:solidFill>
            </a:endParaRPr>
          </a:p>
          <a:p>
            <a:pPr indent="358775">
              <a:lnSpc>
                <a:spcPct val="80000"/>
              </a:lnSpc>
              <a:spcBef>
                <a:spcPts val="0"/>
              </a:spcBef>
              <a:spcAft>
                <a:spcPts val="100"/>
              </a:spcAft>
            </a:pPr>
            <a:r>
              <a:rPr lang="en-US" altLang="zh-CN" sz="2000" dirty="0" smtClean="0">
                <a:solidFill>
                  <a:srgbClr val="0000FF"/>
                </a:solidFill>
              </a:rPr>
              <a:t>return </a:t>
            </a:r>
            <a:r>
              <a:rPr lang="en-US" altLang="zh-CN" sz="2000" dirty="0" smtClean="0"/>
              <a:t>0;</a:t>
            </a:r>
          </a:p>
          <a:p>
            <a:pPr>
              <a:lnSpc>
                <a:spcPct val="80000"/>
              </a:lnSpc>
              <a:spcBef>
                <a:spcPts val="0"/>
              </a:spcBef>
              <a:spcAft>
                <a:spcPts val="100"/>
              </a:spcAft>
            </a:pPr>
            <a:r>
              <a:rPr lang="en-US" altLang="zh-CN" sz="2000" dirty="0" smtClean="0"/>
              <a:t>}</a:t>
            </a:r>
          </a:p>
        </p:txBody>
      </p:sp>
      <p:sp>
        <p:nvSpPr>
          <p:cNvPr id="3" name="标题 2"/>
          <p:cNvSpPr>
            <a:spLocks noGrp="1"/>
          </p:cNvSpPr>
          <p:nvPr>
            <p:ph type="title"/>
          </p:nvPr>
        </p:nvSpPr>
        <p:spPr/>
        <p:txBody>
          <a:bodyPr/>
          <a:lstStyle/>
          <a:p>
            <a:r>
              <a:rPr lang="en-US" altLang="zh-CN" dirty="0"/>
              <a:t>4. </a:t>
            </a:r>
            <a:r>
              <a:rPr lang="zh-CN" altLang="en-US" dirty="0"/>
              <a:t>结构与函数</a:t>
            </a:r>
          </a:p>
        </p:txBody>
      </p:sp>
      <p:sp>
        <p:nvSpPr>
          <p:cNvPr id="4" name="矩形 3"/>
          <p:cNvSpPr/>
          <p:nvPr/>
        </p:nvSpPr>
        <p:spPr>
          <a:xfrm>
            <a:off x="5436096" y="1988840"/>
            <a:ext cx="3528392" cy="18002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just"/>
            <a:r>
              <a:rPr lang="zh-CN" altLang="en-US" sz="2400" b="1" dirty="0" smtClean="0">
                <a:latin typeface="微软雅黑" panose="020B0503020204020204" pitchFamily="34" charset="-122"/>
                <a:ea typeface="微软雅黑" panose="020B0503020204020204" pitchFamily="34" charset="-122"/>
                <a:cs typeface="Arial" panose="020B0604020202020204" pitchFamily="34" charset="0"/>
              </a:rPr>
              <a:t>说明</a:t>
            </a: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 </a:t>
            </a:r>
            <a:r>
              <a:rPr lang="zh-CN" altLang="en-US" sz="2400" dirty="0" smtClean="0">
                <a:solidFill>
                  <a:srgbClr val="FFFF00"/>
                </a:solidFill>
                <a:latin typeface="微软雅黑" panose="020B0503020204020204" pitchFamily="34" charset="-122"/>
                <a:ea typeface="微软雅黑" panose="020B0503020204020204" pitchFamily="34" charset="-122"/>
                <a:cs typeface="Arial" panose="020B0604020202020204" pitchFamily="34" charset="0"/>
              </a:rPr>
              <a:t>用 </a:t>
            </a:r>
            <a:r>
              <a:rPr lang="zh-CN" altLang="en-US" sz="240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结构引用作形参</a:t>
            </a:r>
            <a:r>
              <a:rPr lang="en-US" altLang="zh-CN" sz="2400" dirty="0" smtClean="0">
                <a:solidFill>
                  <a:srgbClr val="FFFF00"/>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2400" dirty="0" smtClean="0">
                <a:solidFill>
                  <a:srgbClr val="FFFF00"/>
                </a:solidFill>
                <a:latin typeface="微软雅黑" panose="020B0503020204020204" pitchFamily="34" charset="-122"/>
                <a:ea typeface="微软雅黑" panose="020B0503020204020204" pitchFamily="34" charset="-122"/>
                <a:cs typeface="Arial" panose="020B0604020202020204" pitchFamily="34" charset="0"/>
              </a:rPr>
              <a:t>无需返回结构值</a:t>
            </a:r>
            <a:r>
              <a:rPr lang="en-US" altLang="zh-CN" sz="2400" dirty="0" smtClean="0">
                <a:solidFill>
                  <a:srgbClr val="FFFF00"/>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2400" dirty="0" smtClean="0">
                <a:solidFill>
                  <a:srgbClr val="FFFF00"/>
                </a:solidFill>
                <a:latin typeface="微软雅黑" panose="020B0503020204020204" pitchFamily="34" charset="-122"/>
                <a:ea typeface="微软雅黑" panose="020B0503020204020204" pitchFamily="34" charset="-122"/>
                <a:cs typeface="Arial" panose="020B0604020202020204" pitchFamily="34" charset="0"/>
              </a:rPr>
              <a:t>无需复制结构值给临时结构变量</a:t>
            </a:r>
            <a:r>
              <a:rPr lang="en-US" altLang="zh-CN" sz="2400" dirty="0" smtClean="0">
                <a:solidFill>
                  <a:srgbClr val="FFFF00"/>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2400" dirty="0" smtClean="0">
                <a:solidFill>
                  <a:srgbClr val="FFFF00"/>
                </a:solidFill>
                <a:latin typeface="微软雅黑" panose="020B0503020204020204" pitchFamily="34" charset="-122"/>
                <a:ea typeface="微软雅黑" panose="020B0503020204020204" pitchFamily="34" charset="-122"/>
                <a:cs typeface="Arial" panose="020B0604020202020204" pitchFamily="34" charset="0"/>
              </a:rPr>
              <a:t>节省了系统开销。</a:t>
            </a:r>
            <a:endParaRPr lang="zh-CN" altLang="en-US" sz="2400" dirty="0">
              <a:solidFill>
                <a:srgbClr val="FFFF0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5" name="矩形 4"/>
          <p:cNvSpPr/>
          <p:nvPr/>
        </p:nvSpPr>
        <p:spPr>
          <a:xfrm>
            <a:off x="2807804" y="5805264"/>
            <a:ext cx="6012668" cy="689616"/>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lnSpc>
                <a:spcPct val="90000"/>
              </a:lnSpc>
            </a:pPr>
            <a:r>
              <a:rPr lang="zh-CN" altLang="en-US" sz="2400" dirty="0" smtClean="0">
                <a:solidFill>
                  <a:srgbClr val="FFFF00"/>
                </a:solidFill>
                <a:latin typeface="Arial" panose="020B0604020202020204" pitchFamily="34" charset="0"/>
                <a:ea typeface="微软雅黑" panose="020B0503020204020204" pitchFamily="34" charset="-122"/>
                <a:cs typeface="Arial" panose="020B0604020202020204" pitchFamily="34" charset="0"/>
              </a:rPr>
              <a:t>用 </a:t>
            </a:r>
            <a:r>
              <a:rPr lang="zh-CN" altLang="en-US" sz="2400" b="1"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结构指针作形参 </a:t>
            </a:r>
            <a:r>
              <a:rPr lang="zh-CN" altLang="en-US" sz="2400" dirty="0" smtClean="0">
                <a:solidFill>
                  <a:srgbClr val="FFFF00"/>
                </a:solidFill>
                <a:latin typeface="Arial" panose="020B0604020202020204" pitchFamily="34" charset="0"/>
                <a:ea typeface="微软雅黑" panose="020B0503020204020204" pitchFamily="34" charset="-122"/>
                <a:cs typeface="Arial" panose="020B0604020202020204" pitchFamily="34" charset="0"/>
              </a:rPr>
              <a:t>也可以达到同样的效果</a:t>
            </a:r>
            <a:endParaRPr lang="zh-CN" altLang="en-US" sz="2400" dirty="0">
              <a:solidFill>
                <a:srgbClr val="FFFF00"/>
              </a:solidFill>
              <a:latin typeface="Arial" panose="020B0604020202020204" pitchFamily="34"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3801530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spcAft>
                <a:spcPts val="600"/>
              </a:spcAft>
            </a:pPr>
            <a:r>
              <a:rPr lang="zh-CN" altLang="en-US" sz="2800" b="1" dirty="0" smtClean="0"/>
              <a:t>结构嵌套</a:t>
            </a:r>
            <a:endParaRPr lang="en-US" altLang="zh-CN" sz="2800" b="1" dirty="0" smtClean="0"/>
          </a:p>
          <a:p>
            <a:pPr>
              <a:spcAft>
                <a:spcPts val="1200"/>
              </a:spcAft>
            </a:pPr>
            <a:r>
              <a:rPr lang="zh-CN" altLang="en-US" b="1" dirty="0" smtClean="0">
                <a:solidFill>
                  <a:srgbClr val="FF0000"/>
                </a:solidFill>
              </a:rPr>
              <a:t>结构可以嵌套</a:t>
            </a:r>
            <a:r>
              <a:rPr lang="en-US" altLang="zh-CN" dirty="0" smtClean="0"/>
              <a:t>, </a:t>
            </a:r>
            <a:r>
              <a:rPr lang="zh-CN" altLang="en-US" dirty="0" smtClean="0"/>
              <a:t>即</a:t>
            </a:r>
            <a:r>
              <a:rPr lang="en-US" altLang="zh-CN" dirty="0" smtClean="0"/>
              <a:t>, </a:t>
            </a:r>
            <a:r>
              <a:rPr lang="zh-CN" altLang="en-US" dirty="0" smtClean="0"/>
              <a:t>结构成员表中可以包含结构成员。</a:t>
            </a:r>
            <a:endParaRPr lang="en-US" altLang="zh-CN" dirty="0" smtClean="0"/>
          </a:p>
          <a:p>
            <a:r>
              <a:rPr lang="zh-CN" altLang="en-US" dirty="0" smtClean="0"/>
              <a:t>例如</a:t>
            </a:r>
            <a:r>
              <a:rPr lang="en-US" altLang="zh-CN" dirty="0" smtClean="0"/>
              <a:t>:</a:t>
            </a:r>
          </a:p>
          <a:p>
            <a:pPr>
              <a:lnSpc>
                <a:spcPct val="100000"/>
              </a:lnSpc>
              <a:spcBef>
                <a:spcPts val="0"/>
              </a:spcBef>
            </a:pPr>
            <a:r>
              <a:rPr lang="en-US" altLang="zh-CN" b="1" dirty="0" err="1" smtClean="0">
                <a:solidFill>
                  <a:srgbClr val="FF0000"/>
                </a:solidFill>
              </a:rPr>
              <a:t>struct</a:t>
            </a:r>
            <a:r>
              <a:rPr lang="en-US" altLang="zh-CN" dirty="0" smtClean="0"/>
              <a:t> </a:t>
            </a:r>
            <a:r>
              <a:rPr lang="en-US" altLang="zh-CN" b="1" dirty="0" smtClean="0">
                <a:solidFill>
                  <a:srgbClr val="0000FF"/>
                </a:solidFill>
              </a:rPr>
              <a:t>date</a:t>
            </a:r>
          </a:p>
          <a:p>
            <a:pPr>
              <a:lnSpc>
                <a:spcPct val="100000"/>
              </a:lnSpc>
              <a:spcBef>
                <a:spcPts val="0"/>
              </a:spcBef>
            </a:pPr>
            <a:r>
              <a:rPr lang="en-US" altLang="zh-CN" dirty="0" smtClean="0"/>
              <a:t>{</a:t>
            </a:r>
          </a:p>
          <a:p>
            <a:pPr indent="363538">
              <a:lnSpc>
                <a:spcPct val="100000"/>
              </a:lnSpc>
              <a:spcBef>
                <a:spcPts val="0"/>
              </a:spcBef>
            </a:pPr>
            <a:r>
              <a:rPr lang="en-US" altLang="zh-CN" dirty="0" err="1" smtClean="0">
                <a:solidFill>
                  <a:srgbClr val="0000FF"/>
                </a:solidFill>
              </a:rPr>
              <a:t>int</a:t>
            </a:r>
            <a:r>
              <a:rPr lang="en-US" altLang="zh-CN" dirty="0" smtClean="0"/>
              <a:t> day;</a:t>
            </a:r>
          </a:p>
          <a:p>
            <a:pPr indent="363538">
              <a:lnSpc>
                <a:spcPct val="100000"/>
              </a:lnSpc>
              <a:spcBef>
                <a:spcPts val="0"/>
              </a:spcBef>
            </a:pPr>
            <a:r>
              <a:rPr lang="en-US" altLang="zh-CN" dirty="0" err="1" smtClean="0">
                <a:solidFill>
                  <a:srgbClr val="0000FF"/>
                </a:solidFill>
              </a:rPr>
              <a:t>int</a:t>
            </a:r>
            <a:r>
              <a:rPr lang="en-US" altLang="zh-CN" dirty="0" smtClean="0"/>
              <a:t> month;</a:t>
            </a:r>
          </a:p>
          <a:p>
            <a:pPr indent="363538">
              <a:lnSpc>
                <a:spcPct val="100000"/>
              </a:lnSpc>
              <a:spcBef>
                <a:spcPts val="0"/>
              </a:spcBef>
            </a:pPr>
            <a:r>
              <a:rPr lang="en-US" altLang="zh-CN" dirty="0" err="1" smtClean="0">
                <a:solidFill>
                  <a:srgbClr val="0000FF"/>
                </a:solidFill>
              </a:rPr>
              <a:t>int</a:t>
            </a:r>
            <a:r>
              <a:rPr lang="en-US" altLang="zh-CN" dirty="0" smtClean="0"/>
              <a:t> year;</a:t>
            </a:r>
          </a:p>
          <a:p>
            <a:pPr>
              <a:lnSpc>
                <a:spcPct val="100000"/>
              </a:lnSpc>
              <a:spcBef>
                <a:spcPts val="0"/>
              </a:spcBef>
            </a:pPr>
            <a:r>
              <a:rPr lang="en-US" altLang="zh-CN" dirty="0" smtClean="0"/>
              <a:t>}</a:t>
            </a:r>
            <a:r>
              <a:rPr lang="en-US" altLang="zh-CN" b="1" dirty="0" smtClean="0">
                <a:solidFill>
                  <a:srgbClr val="0000FF"/>
                </a:solidFill>
              </a:rPr>
              <a:t>;</a:t>
            </a:r>
            <a:endParaRPr lang="zh-CN" altLang="en-US" b="1" dirty="0">
              <a:solidFill>
                <a:srgbClr val="0000FF"/>
              </a:solidFill>
            </a:endParaRPr>
          </a:p>
        </p:txBody>
      </p:sp>
      <p:sp>
        <p:nvSpPr>
          <p:cNvPr id="3" name="标题 2"/>
          <p:cNvSpPr>
            <a:spLocks noGrp="1"/>
          </p:cNvSpPr>
          <p:nvPr>
            <p:ph type="title"/>
          </p:nvPr>
        </p:nvSpPr>
        <p:spPr/>
        <p:txBody>
          <a:bodyPr/>
          <a:lstStyle/>
          <a:p>
            <a:r>
              <a:rPr lang="en-US" altLang="zh-CN" dirty="0" smtClean="0"/>
              <a:t>5. </a:t>
            </a:r>
            <a:r>
              <a:rPr lang="zh-CN" altLang="en-US" dirty="0" smtClean="0"/>
              <a:t>结构嵌套</a:t>
            </a:r>
            <a:endParaRPr lang="zh-CN" altLang="en-US" dirty="0"/>
          </a:p>
        </p:txBody>
      </p:sp>
      <p:sp>
        <p:nvSpPr>
          <p:cNvPr id="4" name="矩形 3"/>
          <p:cNvSpPr/>
          <p:nvPr/>
        </p:nvSpPr>
        <p:spPr>
          <a:xfrm>
            <a:off x="3275856" y="2848868"/>
            <a:ext cx="5436096" cy="2308324"/>
          </a:xfrm>
          <a:prstGeom prst="rect">
            <a:avLst/>
          </a:prstGeom>
        </p:spPr>
        <p:txBody>
          <a:bodyPr wrap="square">
            <a:spAutoFit/>
          </a:bodyPr>
          <a:lstStyle/>
          <a:p>
            <a:pPr>
              <a:lnSpc>
                <a:spcPct val="100000"/>
              </a:lnSpc>
              <a:spcBef>
                <a:spcPts val="0"/>
              </a:spcBef>
            </a:pPr>
            <a:r>
              <a:rPr lang="en-US" altLang="zh-CN" sz="2400" b="1" dirty="0" err="1">
                <a:solidFill>
                  <a:srgbClr val="FF0000"/>
                </a:solidFill>
                <a:latin typeface="Arial" panose="020B0604020202020204" pitchFamily="34" charset="0"/>
                <a:cs typeface="Arial" panose="020B0604020202020204" pitchFamily="34" charset="0"/>
              </a:rPr>
              <a:t>struct</a:t>
            </a:r>
            <a:r>
              <a:rPr lang="en-US" altLang="zh-CN" sz="2400" dirty="0">
                <a:latin typeface="Arial" panose="020B0604020202020204" pitchFamily="34" charset="0"/>
                <a:cs typeface="Arial" panose="020B0604020202020204" pitchFamily="34" charset="0"/>
              </a:rPr>
              <a:t> </a:t>
            </a:r>
            <a:r>
              <a:rPr lang="en-US" altLang="zh-CN" sz="2400" b="1" dirty="0" smtClean="0">
                <a:solidFill>
                  <a:srgbClr val="0000FF"/>
                </a:solidFill>
                <a:latin typeface="Arial" panose="020B0604020202020204" pitchFamily="34" charset="0"/>
                <a:cs typeface="Arial" panose="020B0604020202020204" pitchFamily="34" charset="0"/>
              </a:rPr>
              <a:t>person</a:t>
            </a:r>
          </a:p>
          <a:p>
            <a:pPr>
              <a:lnSpc>
                <a:spcPct val="100000"/>
              </a:lnSpc>
              <a:spcBef>
                <a:spcPts val="0"/>
              </a:spcBef>
            </a:pPr>
            <a:r>
              <a:rPr lang="en-US" altLang="zh-CN" sz="2400" dirty="0" smtClean="0">
                <a:latin typeface="Arial" panose="020B0604020202020204" pitchFamily="34" charset="0"/>
                <a:cs typeface="Arial" panose="020B0604020202020204" pitchFamily="34" charset="0"/>
              </a:rPr>
              <a:t>{</a:t>
            </a:r>
          </a:p>
          <a:p>
            <a:pPr indent="363538">
              <a:lnSpc>
                <a:spcPct val="100000"/>
              </a:lnSpc>
              <a:spcBef>
                <a:spcPts val="0"/>
              </a:spcBef>
            </a:pPr>
            <a:r>
              <a:rPr lang="en-US" altLang="zh-CN" sz="2400" dirty="0" smtClean="0">
                <a:solidFill>
                  <a:srgbClr val="0000FF"/>
                </a:solidFill>
                <a:latin typeface="Arial" panose="020B0604020202020204" pitchFamily="34" charset="0"/>
                <a:cs typeface="Arial" panose="020B0604020202020204" pitchFamily="34" charset="0"/>
              </a:rPr>
              <a:t>char</a:t>
            </a:r>
            <a:r>
              <a:rPr lang="en-US" altLang="zh-CN" sz="2400" dirty="0" smtClean="0">
                <a:latin typeface="Arial" panose="020B0604020202020204" pitchFamily="34" charset="0"/>
                <a:cs typeface="Arial" panose="020B0604020202020204" pitchFamily="34" charset="0"/>
              </a:rPr>
              <a:t> name[20];</a:t>
            </a:r>
            <a:endParaRPr lang="en-US" altLang="zh-CN" sz="2400" dirty="0">
              <a:latin typeface="Arial" panose="020B0604020202020204" pitchFamily="34" charset="0"/>
              <a:cs typeface="Arial" panose="020B0604020202020204" pitchFamily="34" charset="0"/>
            </a:endParaRPr>
          </a:p>
          <a:p>
            <a:pPr indent="363538">
              <a:lnSpc>
                <a:spcPct val="100000"/>
              </a:lnSpc>
              <a:spcBef>
                <a:spcPts val="0"/>
              </a:spcBef>
            </a:pPr>
            <a:r>
              <a:rPr lang="en-US" altLang="zh-CN" sz="2400" dirty="0" err="1" smtClean="0">
                <a:solidFill>
                  <a:srgbClr val="0000FF"/>
                </a:solidFill>
                <a:latin typeface="Arial" panose="020B0604020202020204" pitchFamily="34" charset="0"/>
                <a:cs typeface="Arial" panose="020B0604020202020204" pitchFamily="34" charset="0"/>
              </a:rPr>
              <a:t>bool</a:t>
            </a:r>
            <a:r>
              <a:rPr lang="en-US" altLang="zh-CN" sz="2400" dirty="0" smtClean="0">
                <a:latin typeface="Arial" panose="020B0604020202020204" pitchFamily="34" charset="0"/>
                <a:cs typeface="Arial" panose="020B0604020202020204" pitchFamily="34" charset="0"/>
              </a:rPr>
              <a:t> gender;</a:t>
            </a:r>
            <a:endParaRPr lang="en-US" altLang="zh-CN" sz="2400" dirty="0">
              <a:latin typeface="Arial" panose="020B0604020202020204" pitchFamily="34" charset="0"/>
              <a:cs typeface="Arial" panose="020B0604020202020204" pitchFamily="34" charset="0"/>
            </a:endParaRPr>
          </a:p>
          <a:p>
            <a:pPr indent="363538">
              <a:lnSpc>
                <a:spcPct val="100000"/>
              </a:lnSpc>
              <a:spcBef>
                <a:spcPts val="0"/>
              </a:spcBef>
            </a:pPr>
            <a:r>
              <a:rPr lang="en-US" altLang="zh-CN" sz="2400" b="1" dirty="0" smtClean="0">
                <a:solidFill>
                  <a:srgbClr val="0000FF"/>
                </a:solidFill>
                <a:latin typeface="Arial" panose="020B0604020202020204" pitchFamily="34" charset="0"/>
                <a:cs typeface="Arial" panose="020B0604020202020204" pitchFamily="34" charset="0"/>
              </a:rPr>
              <a:t>date</a:t>
            </a:r>
            <a:r>
              <a:rPr lang="en-US" altLang="zh-CN" sz="2400" dirty="0" smtClean="0">
                <a:latin typeface="Arial" panose="020B0604020202020204" pitchFamily="34" charset="0"/>
                <a:cs typeface="Arial" panose="020B0604020202020204" pitchFamily="34" charset="0"/>
              </a:rPr>
              <a:t> birthday;   </a:t>
            </a:r>
            <a:r>
              <a:rPr lang="en-US" altLang="zh-CN" sz="2400" dirty="0" smtClean="0">
                <a:solidFill>
                  <a:srgbClr val="00B050"/>
                </a:solidFill>
                <a:latin typeface="Arial" panose="020B0604020202020204" pitchFamily="34" charset="0"/>
                <a:cs typeface="Arial" panose="020B0604020202020204" pitchFamily="34" charset="0"/>
              </a:rPr>
              <a:t>// </a:t>
            </a:r>
            <a:r>
              <a:rPr lang="zh-CN" altLang="en-US" sz="2400" dirty="0" smtClean="0">
                <a:solidFill>
                  <a:srgbClr val="00B050"/>
                </a:solidFill>
                <a:latin typeface="微软雅黑" panose="020B0503020204020204" pitchFamily="34" charset="-122"/>
                <a:ea typeface="微软雅黑" panose="020B0503020204020204" pitchFamily="34" charset="-122"/>
                <a:cs typeface="Arial" panose="020B0604020202020204" pitchFamily="34" charset="0"/>
              </a:rPr>
              <a:t>结构成员</a:t>
            </a:r>
            <a:endParaRPr lang="en-US" altLang="zh-CN" sz="2400" dirty="0">
              <a:solidFill>
                <a:srgbClr val="00B050"/>
              </a:solidFill>
              <a:latin typeface="微软雅黑" panose="020B0503020204020204" pitchFamily="34" charset="-122"/>
              <a:ea typeface="微软雅黑" panose="020B0503020204020204" pitchFamily="34" charset="-122"/>
              <a:cs typeface="Arial" panose="020B0604020202020204" pitchFamily="34" charset="0"/>
            </a:endParaRPr>
          </a:p>
          <a:p>
            <a:pPr>
              <a:lnSpc>
                <a:spcPct val="100000"/>
              </a:lnSpc>
              <a:spcBef>
                <a:spcPts val="0"/>
              </a:spcBef>
            </a:pPr>
            <a:r>
              <a:rPr lang="en-US" altLang="zh-CN" sz="2400" dirty="0">
                <a:latin typeface="Arial" panose="020B0604020202020204" pitchFamily="34" charset="0"/>
                <a:cs typeface="Arial" panose="020B0604020202020204" pitchFamily="34" charset="0"/>
              </a:rPr>
              <a:t>}</a:t>
            </a:r>
            <a:r>
              <a:rPr lang="en-US" altLang="zh-CN" sz="2400" b="1" dirty="0">
                <a:solidFill>
                  <a:srgbClr val="0000FF"/>
                </a:solidFill>
                <a:latin typeface="Arial" panose="020B0604020202020204" pitchFamily="34" charset="0"/>
                <a:cs typeface="Arial" panose="020B0604020202020204" pitchFamily="34" charset="0"/>
              </a:rPr>
              <a:t>;</a:t>
            </a:r>
            <a:endParaRPr lang="zh-CN" altLang="en-US" sz="2400" b="1" dirty="0">
              <a:solidFill>
                <a:srgbClr val="0000FF"/>
              </a:solidFill>
              <a:latin typeface="Arial" panose="020B0604020202020204" pitchFamily="34" charset="0"/>
              <a:cs typeface="Arial" panose="020B0604020202020204" pitchFamily="34" charset="0"/>
            </a:endParaRPr>
          </a:p>
        </p:txBody>
      </p:sp>
      <p:sp>
        <p:nvSpPr>
          <p:cNvPr id="5" name="矩形 4"/>
          <p:cNvSpPr/>
          <p:nvPr/>
        </p:nvSpPr>
        <p:spPr>
          <a:xfrm>
            <a:off x="467544" y="5733256"/>
            <a:ext cx="7848872" cy="689616"/>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lnSpc>
                <a:spcPct val="90000"/>
              </a:lnSpc>
            </a:pPr>
            <a:r>
              <a:rPr lang="zh-CN" altLang="en-US" sz="2400" b="1"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注意</a:t>
            </a:r>
            <a:r>
              <a:rPr lang="en-US" altLang="zh-CN" sz="2400" b="1"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 </a:t>
            </a:r>
            <a:r>
              <a:rPr lang="zh-CN" altLang="en-US" sz="2400" dirty="0" smtClean="0">
                <a:solidFill>
                  <a:srgbClr val="FFFF00"/>
                </a:solidFill>
                <a:latin typeface="Arial" panose="020B0604020202020204" pitchFamily="34" charset="0"/>
                <a:ea typeface="微软雅黑" panose="020B0503020204020204" pitchFamily="34" charset="-122"/>
                <a:cs typeface="Arial" panose="020B0604020202020204" pitchFamily="34" charset="0"/>
              </a:rPr>
              <a:t>嵌套的结构成员的类型不能与外围的结构类型相同</a:t>
            </a:r>
            <a:endParaRPr lang="zh-CN" altLang="en-US" sz="2400" dirty="0">
              <a:solidFill>
                <a:srgbClr val="FFFF00"/>
              </a:solidFill>
              <a:latin typeface="Arial" panose="020B0604020202020204" pitchFamily="34"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2119613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randombar(horizontal)">
                                      <p:cBhvr>
                                        <p:cTn id="7" dur="500"/>
                                        <p:tgtEl>
                                          <p:spTgt spid="2">
                                            <p:txEl>
                                              <p:pRg st="2" end="2"/>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0" dur="500"/>
                                        <p:tgtEl>
                                          <p:spTgt spid="2">
                                            <p:txEl>
                                              <p:pRg st="3" end="3"/>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3" dur="500"/>
                                        <p:tgtEl>
                                          <p:spTgt spid="2">
                                            <p:txEl>
                                              <p:pRg st="4" end="4"/>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2">
                                            <p:txEl>
                                              <p:pRg st="5" end="5"/>
                                            </p:txEl>
                                          </p:spTgt>
                                        </p:tgtEl>
                                        <p:attrNameLst>
                                          <p:attrName>style.visibility</p:attrName>
                                        </p:attrNameLst>
                                      </p:cBhvr>
                                      <p:to>
                                        <p:strVal val="visible"/>
                                      </p:to>
                                    </p:set>
                                    <p:animEffect transition="in" filter="randombar(horizontal)">
                                      <p:cBhvr>
                                        <p:cTn id="16" dur="500"/>
                                        <p:tgtEl>
                                          <p:spTgt spid="2">
                                            <p:txEl>
                                              <p:pRg st="5" end="5"/>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animEffect transition="in" filter="randombar(horizontal)">
                                      <p:cBhvr>
                                        <p:cTn id="19" dur="500"/>
                                        <p:tgtEl>
                                          <p:spTgt spid="2">
                                            <p:txEl>
                                              <p:pRg st="6" end="6"/>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2">
                                            <p:txEl>
                                              <p:pRg st="7" end="7"/>
                                            </p:txEl>
                                          </p:spTgt>
                                        </p:tgtEl>
                                        <p:attrNameLst>
                                          <p:attrName>style.visibility</p:attrName>
                                        </p:attrNameLst>
                                      </p:cBhvr>
                                      <p:to>
                                        <p:strVal val="visible"/>
                                      </p:to>
                                    </p:set>
                                    <p:animEffect transition="in" filter="randombar(horizontal)">
                                      <p:cBhvr>
                                        <p:cTn id="22" dur="500"/>
                                        <p:tgtEl>
                                          <p:spTgt spid="2">
                                            <p:txEl>
                                              <p:pRg st="7" end="7"/>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animEffect transition="in" filter="randombar(horizontal)">
                                      <p:cBhvr>
                                        <p:cTn id="25" dur="500"/>
                                        <p:tgtEl>
                                          <p:spTgt spid="2">
                                            <p:txEl>
                                              <p:pRg st="8" end="8"/>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randombar(horizontal)">
                                      <p:cBhvr>
                                        <p:cTn id="30" dur="500"/>
                                        <p:tgtEl>
                                          <p:spTgt spid="4"/>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randombar(horizontal)">
                                      <p:cBhvr>
                                        <p:cTn id="3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1038743"/>
            <a:ext cx="8496944" cy="5630617"/>
          </a:xfrm>
        </p:spPr>
        <p:txBody>
          <a:bodyPr>
            <a:normAutofit/>
          </a:bodyPr>
          <a:lstStyle/>
          <a:p>
            <a:pPr>
              <a:lnSpc>
                <a:spcPct val="100000"/>
              </a:lnSpc>
              <a:spcBef>
                <a:spcPts val="0"/>
              </a:spcBef>
            </a:pPr>
            <a:r>
              <a:rPr lang="en-US" altLang="zh-CN" b="1" dirty="0" err="1">
                <a:solidFill>
                  <a:srgbClr val="FF0000"/>
                </a:solidFill>
              </a:rPr>
              <a:t>struct</a:t>
            </a:r>
            <a:r>
              <a:rPr lang="en-US" altLang="zh-CN" dirty="0"/>
              <a:t> </a:t>
            </a:r>
            <a:r>
              <a:rPr lang="en-US" altLang="zh-CN" b="1" dirty="0">
                <a:solidFill>
                  <a:srgbClr val="0000FF"/>
                </a:solidFill>
              </a:rPr>
              <a:t>date</a:t>
            </a:r>
          </a:p>
          <a:p>
            <a:pPr>
              <a:lnSpc>
                <a:spcPct val="100000"/>
              </a:lnSpc>
              <a:spcBef>
                <a:spcPts val="0"/>
              </a:spcBef>
            </a:pPr>
            <a:r>
              <a:rPr lang="en-US" altLang="zh-CN" dirty="0"/>
              <a:t>{</a:t>
            </a:r>
          </a:p>
          <a:p>
            <a:pPr indent="363538">
              <a:lnSpc>
                <a:spcPct val="100000"/>
              </a:lnSpc>
              <a:spcBef>
                <a:spcPts val="0"/>
              </a:spcBef>
            </a:pPr>
            <a:r>
              <a:rPr lang="en-US" altLang="zh-CN" dirty="0" err="1">
                <a:solidFill>
                  <a:srgbClr val="0000FF"/>
                </a:solidFill>
              </a:rPr>
              <a:t>int</a:t>
            </a:r>
            <a:r>
              <a:rPr lang="en-US" altLang="zh-CN" dirty="0"/>
              <a:t> day;</a:t>
            </a:r>
          </a:p>
          <a:p>
            <a:pPr indent="363538">
              <a:lnSpc>
                <a:spcPct val="100000"/>
              </a:lnSpc>
              <a:spcBef>
                <a:spcPts val="0"/>
              </a:spcBef>
            </a:pPr>
            <a:r>
              <a:rPr lang="en-US" altLang="zh-CN" dirty="0" err="1">
                <a:solidFill>
                  <a:srgbClr val="0000FF"/>
                </a:solidFill>
              </a:rPr>
              <a:t>int</a:t>
            </a:r>
            <a:r>
              <a:rPr lang="en-US" altLang="zh-CN" dirty="0"/>
              <a:t> month;</a:t>
            </a:r>
          </a:p>
          <a:p>
            <a:pPr indent="363538">
              <a:lnSpc>
                <a:spcPct val="100000"/>
              </a:lnSpc>
              <a:spcBef>
                <a:spcPts val="0"/>
              </a:spcBef>
            </a:pPr>
            <a:r>
              <a:rPr lang="en-US" altLang="zh-CN" dirty="0" err="1">
                <a:solidFill>
                  <a:srgbClr val="0000FF"/>
                </a:solidFill>
              </a:rPr>
              <a:t>int</a:t>
            </a:r>
            <a:r>
              <a:rPr lang="en-US" altLang="zh-CN" dirty="0"/>
              <a:t> year;</a:t>
            </a:r>
          </a:p>
          <a:p>
            <a:pPr>
              <a:lnSpc>
                <a:spcPct val="100000"/>
              </a:lnSpc>
              <a:spcBef>
                <a:spcPts val="0"/>
              </a:spcBef>
            </a:pPr>
            <a:r>
              <a:rPr lang="en-US" altLang="zh-CN" dirty="0"/>
              <a:t>}</a:t>
            </a:r>
            <a:r>
              <a:rPr lang="en-US" altLang="zh-CN" b="1" dirty="0">
                <a:solidFill>
                  <a:srgbClr val="0000FF"/>
                </a:solidFill>
              </a:rPr>
              <a:t>;</a:t>
            </a:r>
            <a:endParaRPr lang="zh-CN" altLang="en-US" b="1" dirty="0">
              <a:solidFill>
                <a:srgbClr val="0000FF"/>
              </a:solidFill>
            </a:endParaRPr>
          </a:p>
          <a:p>
            <a:pPr>
              <a:spcBef>
                <a:spcPts val="1200"/>
              </a:spcBef>
            </a:pPr>
            <a:r>
              <a:rPr lang="zh-CN" altLang="en-US" b="1" dirty="0" smtClean="0"/>
              <a:t>说明</a:t>
            </a:r>
            <a:r>
              <a:rPr lang="en-US" altLang="zh-CN" b="1" dirty="0" smtClean="0"/>
              <a:t>: </a:t>
            </a:r>
            <a:r>
              <a:rPr lang="zh-CN" altLang="en-US" dirty="0" smtClean="0"/>
              <a:t>在引用嵌套结构成员时</a:t>
            </a:r>
            <a:r>
              <a:rPr lang="en-US" altLang="zh-CN" dirty="0" smtClean="0"/>
              <a:t>, </a:t>
            </a:r>
            <a:r>
              <a:rPr lang="zh-CN" altLang="en-US" dirty="0" smtClean="0"/>
              <a:t>要使用多个 </a:t>
            </a:r>
            <a:r>
              <a:rPr lang="zh-CN" altLang="en-US" b="1" dirty="0" smtClean="0">
                <a:solidFill>
                  <a:srgbClr val="FF0000"/>
                </a:solidFill>
              </a:rPr>
              <a:t>点运算符</a:t>
            </a:r>
            <a:r>
              <a:rPr lang="zh-CN" altLang="en-US" dirty="0" smtClean="0"/>
              <a:t>。</a:t>
            </a:r>
            <a:endParaRPr lang="en-US" altLang="zh-CN" dirty="0" smtClean="0"/>
          </a:p>
          <a:p>
            <a:r>
              <a:rPr lang="zh-CN" altLang="en-US" dirty="0" smtClean="0"/>
              <a:t>例如</a:t>
            </a:r>
            <a:r>
              <a:rPr lang="en-US" altLang="zh-CN" dirty="0" smtClean="0"/>
              <a:t>:</a:t>
            </a:r>
          </a:p>
          <a:p>
            <a:r>
              <a:rPr lang="en-US" altLang="zh-CN" b="1" dirty="0" smtClean="0">
                <a:solidFill>
                  <a:srgbClr val="0000FF"/>
                </a:solidFill>
              </a:rPr>
              <a:t>person</a:t>
            </a:r>
            <a:r>
              <a:rPr lang="en-US" altLang="zh-CN" dirty="0" smtClean="0"/>
              <a:t> per;</a:t>
            </a:r>
          </a:p>
          <a:p>
            <a:pPr>
              <a:spcBef>
                <a:spcPts val="576"/>
              </a:spcBef>
            </a:pPr>
            <a:r>
              <a:rPr lang="en-US" altLang="zh-CN" dirty="0" err="1" smtClean="0"/>
              <a:t>per</a:t>
            </a:r>
            <a:r>
              <a:rPr lang="en-US" altLang="zh-CN" b="1" dirty="0" err="1" smtClean="0">
                <a:solidFill>
                  <a:srgbClr val="FF0000"/>
                </a:solidFill>
              </a:rPr>
              <a:t>.</a:t>
            </a:r>
            <a:r>
              <a:rPr lang="en-US" altLang="zh-CN" dirty="0" err="1" smtClean="0">
                <a:solidFill>
                  <a:srgbClr val="0000FF"/>
                </a:solidFill>
              </a:rPr>
              <a:t>birthday</a:t>
            </a:r>
            <a:r>
              <a:rPr lang="en-US" altLang="zh-CN" b="1" dirty="0" err="1" smtClean="0">
                <a:solidFill>
                  <a:srgbClr val="FF0000"/>
                </a:solidFill>
              </a:rPr>
              <a:t>.</a:t>
            </a:r>
            <a:r>
              <a:rPr lang="en-US" altLang="zh-CN" dirty="0" err="1" smtClean="0">
                <a:solidFill>
                  <a:srgbClr val="FF3399"/>
                </a:solidFill>
              </a:rPr>
              <a:t>day</a:t>
            </a:r>
            <a:r>
              <a:rPr lang="en-US" altLang="zh-CN" dirty="0" smtClean="0"/>
              <a:t>  = 10;       </a:t>
            </a:r>
          </a:p>
          <a:p>
            <a:pPr>
              <a:spcBef>
                <a:spcPts val="576"/>
              </a:spcBef>
            </a:pPr>
            <a:r>
              <a:rPr lang="en-US" altLang="zh-CN" dirty="0" err="1" smtClean="0"/>
              <a:t>per</a:t>
            </a:r>
            <a:r>
              <a:rPr lang="en-US" altLang="zh-CN" b="1" dirty="0" err="1" smtClean="0">
                <a:solidFill>
                  <a:srgbClr val="FF0000"/>
                </a:solidFill>
              </a:rPr>
              <a:t>.</a:t>
            </a:r>
            <a:r>
              <a:rPr lang="en-US" altLang="zh-CN" dirty="0" err="1" smtClean="0">
                <a:solidFill>
                  <a:srgbClr val="0000FF"/>
                </a:solidFill>
              </a:rPr>
              <a:t>birthday</a:t>
            </a:r>
            <a:r>
              <a:rPr lang="en-US" altLang="zh-CN" b="1" dirty="0" err="1" smtClean="0">
                <a:solidFill>
                  <a:srgbClr val="FF0000"/>
                </a:solidFill>
              </a:rPr>
              <a:t>.</a:t>
            </a:r>
            <a:r>
              <a:rPr lang="en-US" altLang="zh-CN" dirty="0" err="1" smtClean="0">
                <a:solidFill>
                  <a:srgbClr val="FF3399"/>
                </a:solidFill>
              </a:rPr>
              <a:t>month</a:t>
            </a:r>
            <a:r>
              <a:rPr lang="en-US" altLang="zh-CN" dirty="0" smtClean="0"/>
              <a:t> = 9;</a:t>
            </a:r>
          </a:p>
          <a:p>
            <a:pPr>
              <a:spcBef>
                <a:spcPts val="576"/>
              </a:spcBef>
            </a:pPr>
            <a:r>
              <a:rPr lang="en-US" altLang="zh-CN" dirty="0" err="1" smtClean="0"/>
              <a:t>per</a:t>
            </a:r>
            <a:r>
              <a:rPr lang="en-US" altLang="zh-CN" b="1" dirty="0" err="1" smtClean="0">
                <a:solidFill>
                  <a:srgbClr val="FF0000"/>
                </a:solidFill>
              </a:rPr>
              <a:t>.</a:t>
            </a:r>
            <a:r>
              <a:rPr lang="en-US" altLang="zh-CN" dirty="0" err="1" smtClean="0">
                <a:solidFill>
                  <a:srgbClr val="0000FF"/>
                </a:solidFill>
              </a:rPr>
              <a:t>birthday</a:t>
            </a:r>
            <a:r>
              <a:rPr lang="en-US" altLang="zh-CN" b="1" dirty="0" err="1" smtClean="0">
                <a:solidFill>
                  <a:srgbClr val="FF0000"/>
                </a:solidFill>
              </a:rPr>
              <a:t>.</a:t>
            </a:r>
            <a:r>
              <a:rPr lang="en-US" altLang="zh-CN" dirty="0" err="1" smtClean="0">
                <a:solidFill>
                  <a:srgbClr val="FF3399"/>
                </a:solidFill>
              </a:rPr>
              <a:t>year</a:t>
            </a:r>
            <a:r>
              <a:rPr lang="en-US" altLang="zh-CN" dirty="0" smtClean="0"/>
              <a:t> = 2016;</a:t>
            </a:r>
          </a:p>
          <a:p>
            <a:endParaRPr lang="zh-CN" altLang="en-US" dirty="0"/>
          </a:p>
        </p:txBody>
      </p:sp>
      <p:sp>
        <p:nvSpPr>
          <p:cNvPr id="3" name="标题 2"/>
          <p:cNvSpPr>
            <a:spLocks noGrp="1"/>
          </p:cNvSpPr>
          <p:nvPr>
            <p:ph type="title"/>
          </p:nvPr>
        </p:nvSpPr>
        <p:spPr/>
        <p:txBody>
          <a:bodyPr/>
          <a:lstStyle/>
          <a:p>
            <a:r>
              <a:rPr lang="en-US" altLang="zh-CN" dirty="0"/>
              <a:t>5. </a:t>
            </a:r>
            <a:r>
              <a:rPr lang="zh-CN" altLang="en-US" dirty="0"/>
              <a:t>结构嵌套</a:t>
            </a:r>
          </a:p>
        </p:txBody>
      </p:sp>
      <p:sp>
        <p:nvSpPr>
          <p:cNvPr id="4" name="矩形 3"/>
          <p:cNvSpPr/>
          <p:nvPr/>
        </p:nvSpPr>
        <p:spPr>
          <a:xfrm>
            <a:off x="2952328" y="1038743"/>
            <a:ext cx="5436096" cy="2308324"/>
          </a:xfrm>
          <a:prstGeom prst="rect">
            <a:avLst/>
          </a:prstGeom>
        </p:spPr>
        <p:txBody>
          <a:bodyPr wrap="square">
            <a:spAutoFit/>
          </a:bodyPr>
          <a:lstStyle/>
          <a:p>
            <a:pPr>
              <a:lnSpc>
                <a:spcPct val="100000"/>
              </a:lnSpc>
              <a:spcBef>
                <a:spcPts val="0"/>
              </a:spcBef>
            </a:pPr>
            <a:r>
              <a:rPr lang="en-US" altLang="zh-CN" sz="2400" b="1" dirty="0" err="1">
                <a:solidFill>
                  <a:srgbClr val="FF0000"/>
                </a:solidFill>
                <a:latin typeface="Arial" panose="020B0604020202020204" pitchFamily="34" charset="0"/>
                <a:ea typeface="微软雅黑" panose="020B0503020204020204" pitchFamily="34" charset="-122"/>
                <a:cs typeface="Arial" panose="020B0604020202020204" pitchFamily="34" charset="0"/>
              </a:rPr>
              <a:t>struct</a:t>
            </a:r>
            <a:r>
              <a:rPr lang="en-US" altLang="zh-CN" sz="2400" dirty="0">
                <a:latin typeface="Arial" panose="020B0604020202020204" pitchFamily="34" charset="0"/>
                <a:ea typeface="微软雅黑" panose="020B0503020204020204" pitchFamily="34" charset="-122"/>
                <a:cs typeface="Arial" panose="020B0604020202020204" pitchFamily="34" charset="0"/>
              </a:rPr>
              <a:t> </a:t>
            </a:r>
            <a:r>
              <a:rPr lang="en-US" altLang="zh-CN" sz="2400" b="1" dirty="0" smtClean="0">
                <a:solidFill>
                  <a:srgbClr val="0000FF"/>
                </a:solidFill>
                <a:latin typeface="Arial" panose="020B0604020202020204" pitchFamily="34" charset="0"/>
                <a:ea typeface="微软雅黑" panose="020B0503020204020204" pitchFamily="34" charset="-122"/>
                <a:cs typeface="Arial" panose="020B0604020202020204" pitchFamily="34" charset="0"/>
              </a:rPr>
              <a:t>person</a:t>
            </a:r>
          </a:p>
          <a:p>
            <a:pPr>
              <a:lnSpc>
                <a:spcPct val="100000"/>
              </a:lnSpc>
              <a:spcBef>
                <a:spcPts val="0"/>
              </a:spcBef>
            </a:pPr>
            <a:r>
              <a:rPr lang="en-US" altLang="zh-CN" sz="2400" dirty="0" smtClean="0">
                <a:latin typeface="Arial" panose="020B0604020202020204" pitchFamily="34" charset="0"/>
                <a:ea typeface="微软雅黑" panose="020B0503020204020204" pitchFamily="34" charset="-122"/>
                <a:cs typeface="Arial" panose="020B0604020202020204" pitchFamily="34" charset="0"/>
              </a:rPr>
              <a:t>{</a:t>
            </a:r>
          </a:p>
          <a:p>
            <a:pPr indent="363538">
              <a:lnSpc>
                <a:spcPct val="100000"/>
              </a:lnSpc>
              <a:spcBef>
                <a:spcPts val="0"/>
              </a:spcBef>
            </a:pPr>
            <a:r>
              <a:rPr lang="en-US" altLang="zh-CN" sz="2400" dirty="0" smtClean="0">
                <a:solidFill>
                  <a:srgbClr val="0000FF"/>
                </a:solidFill>
                <a:latin typeface="Arial" panose="020B0604020202020204" pitchFamily="34" charset="0"/>
                <a:ea typeface="微软雅黑" panose="020B0503020204020204" pitchFamily="34" charset="-122"/>
                <a:cs typeface="Arial" panose="020B0604020202020204" pitchFamily="34" charset="0"/>
              </a:rPr>
              <a:t>char</a:t>
            </a:r>
            <a:r>
              <a:rPr lang="en-US" altLang="zh-CN" sz="2400" dirty="0" smtClean="0">
                <a:latin typeface="Arial" panose="020B0604020202020204" pitchFamily="34" charset="0"/>
                <a:ea typeface="微软雅黑" panose="020B0503020204020204" pitchFamily="34" charset="-122"/>
                <a:cs typeface="Arial" panose="020B0604020202020204" pitchFamily="34" charset="0"/>
              </a:rPr>
              <a:t> name[20];</a:t>
            </a:r>
            <a:endParaRPr lang="en-US" altLang="zh-CN" sz="2400" dirty="0">
              <a:latin typeface="Arial" panose="020B0604020202020204" pitchFamily="34" charset="0"/>
              <a:ea typeface="微软雅黑" panose="020B0503020204020204" pitchFamily="34" charset="-122"/>
              <a:cs typeface="Arial" panose="020B0604020202020204" pitchFamily="34" charset="0"/>
            </a:endParaRPr>
          </a:p>
          <a:p>
            <a:pPr indent="363538">
              <a:lnSpc>
                <a:spcPct val="100000"/>
              </a:lnSpc>
              <a:spcBef>
                <a:spcPts val="0"/>
              </a:spcBef>
            </a:pPr>
            <a:r>
              <a:rPr lang="en-US" altLang="zh-CN" sz="2400" dirty="0" err="1" smtClean="0">
                <a:solidFill>
                  <a:srgbClr val="0000FF"/>
                </a:solidFill>
                <a:latin typeface="Arial" panose="020B0604020202020204" pitchFamily="34" charset="0"/>
                <a:ea typeface="微软雅黑" panose="020B0503020204020204" pitchFamily="34" charset="-122"/>
                <a:cs typeface="Arial" panose="020B0604020202020204" pitchFamily="34" charset="0"/>
              </a:rPr>
              <a:t>bool</a:t>
            </a:r>
            <a:r>
              <a:rPr lang="en-US" altLang="zh-CN" sz="2400" dirty="0" smtClean="0">
                <a:latin typeface="Arial" panose="020B0604020202020204" pitchFamily="34" charset="0"/>
                <a:ea typeface="微软雅黑" panose="020B0503020204020204" pitchFamily="34" charset="-122"/>
                <a:cs typeface="Arial" panose="020B0604020202020204" pitchFamily="34" charset="0"/>
              </a:rPr>
              <a:t> gender;</a:t>
            </a:r>
            <a:endParaRPr lang="en-US" altLang="zh-CN" sz="2400" dirty="0">
              <a:latin typeface="Arial" panose="020B0604020202020204" pitchFamily="34" charset="0"/>
              <a:ea typeface="微软雅黑" panose="020B0503020204020204" pitchFamily="34" charset="-122"/>
              <a:cs typeface="Arial" panose="020B0604020202020204" pitchFamily="34" charset="0"/>
            </a:endParaRPr>
          </a:p>
          <a:p>
            <a:pPr indent="363538">
              <a:lnSpc>
                <a:spcPct val="100000"/>
              </a:lnSpc>
              <a:spcBef>
                <a:spcPts val="0"/>
              </a:spcBef>
            </a:pPr>
            <a:r>
              <a:rPr lang="en-US" altLang="zh-CN" sz="2400" b="1" dirty="0" smtClean="0">
                <a:solidFill>
                  <a:srgbClr val="0000FF"/>
                </a:solidFill>
                <a:latin typeface="Arial" panose="020B0604020202020204" pitchFamily="34" charset="0"/>
                <a:ea typeface="微软雅黑" panose="020B0503020204020204" pitchFamily="34" charset="-122"/>
                <a:cs typeface="Arial" panose="020B0604020202020204" pitchFamily="34" charset="0"/>
              </a:rPr>
              <a:t>date</a:t>
            </a:r>
            <a:r>
              <a:rPr lang="en-US" altLang="zh-CN" sz="2400" dirty="0" smtClean="0">
                <a:latin typeface="Arial" panose="020B0604020202020204" pitchFamily="34" charset="0"/>
                <a:ea typeface="微软雅黑" panose="020B0503020204020204" pitchFamily="34" charset="-122"/>
                <a:cs typeface="Arial" panose="020B0604020202020204" pitchFamily="34" charset="0"/>
              </a:rPr>
              <a:t> birthday;   </a:t>
            </a:r>
            <a:r>
              <a:rPr lang="en-US" altLang="zh-CN" sz="2400" dirty="0" smtClean="0">
                <a:solidFill>
                  <a:srgbClr val="00B050"/>
                </a:solidFill>
                <a:latin typeface="Arial" panose="020B0604020202020204" pitchFamily="34" charset="0"/>
                <a:ea typeface="微软雅黑" panose="020B0503020204020204" pitchFamily="34" charset="-122"/>
                <a:cs typeface="Arial" panose="020B0604020202020204" pitchFamily="34" charset="0"/>
              </a:rPr>
              <a:t>// </a:t>
            </a:r>
            <a:r>
              <a:rPr lang="zh-CN" altLang="en-US" sz="2400" dirty="0" smtClean="0">
                <a:solidFill>
                  <a:srgbClr val="00B050"/>
                </a:solidFill>
                <a:latin typeface="Arial" panose="020B0604020202020204" pitchFamily="34" charset="0"/>
                <a:ea typeface="微软雅黑" panose="020B0503020204020204" pitchFamily="34" charset="-122"/>
                <a:cs typeface="Arial" panose="020B0604020202020204" pitchFamily="34" charset="0"/>
              </a:rPr>
              <a:t>结构成员</a:t>
            </a:r>
            <a:endParaRPr lang="en-US" altLang="zh-CN" sz="2400" dirty="0">
              <a:solidFill>
                <a:srgbClr val="00B050"/>
              </a:solidFill>
              <a:latin typeface="Arial" panose="020B0604020202020204" pitchFamily="34" charset="0"/>
              <a:ea typeface="微软雅黑" panose="020B0503020204020204" pitchFamily="34" charset="-122"/>
              <a:cs typeface="Arial" panose="020B0604020202020204" pitchFamily="34" charset="0"/>
            </a:endParaRPr>
          </a:p>
          <a:p>
            <a:pPr>
              <a:lnSpc>
                <a:spcPct val="100000"/>
              </a:lnSpc>
              <a:spcBef>
                <a:spcPts val="0"/>
              </a:spcBef>
            </a:pPr>
            <a:r>
              <a:rPr lang="en-US" altLang="zh-CN" sz="2400" dirty="0">
                <a:latin typeface="Arial" panose="020B0604020202020204" pitchFamily="34" charset="0"/>
                <a:ea typeface="微软雅黑" panose="020B0503020204020204" pitchFamily="34" charset="-122"/>
                <a:cs typeface="Arial" panose="020B0604020202020204" pitchFamily="34" charset="0"/>
              </a:rPr>
              <a:t>}</a:t>
            </a:r>
            <a:r>
              <a:rPr lang="en-US" altLang="zh-CN" sz="2400" b="1" dirty="0">
                <a:solidFill>
                  <a:srgbClr val="0000FF"/>
                </a:solidFill>
                <a:latin typeface="Arial" panose="020B0604020202020204" pitchFamily="34" charset="0"/>
                <a:ea typeface="微软雅黑" panose="020B0503020204020204" pitchFamily="34" charset="-122"/>
                <a:cs typeface="Arial" panose="020B0604020202020204" pitchFamily="34" charset="0"/>
              </a:rPr>
              <a:t>;</a:t>
            </a:r>
            <a:endParaRPr lang="zh-CN" altLang="en-US" sz="2400" b="1" dirty="0">
              <a:solidFill>
                <a:srgbClr val="0000FF"/>
              </a:solidFill>
              <a:latin typeface="Arial" panose="020B0604020202020204" pitchFamily="34"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20433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7" end="7"/>
                                            </p:txEl>
                                          </p:spTgt>
                                        </p:tgtEl>
                                        <p:attrNameLst>
                                          <p:attrName>style.visibility</p:attrName>
                                        </p:attrNameLst>
                                      </p:cBhvr>
                                      <p:to>
                                        <p:strVal val="visible"/>
                                      </p:to>
                                    </p:set>
                                    <p:animEffect transition="in" filter="randombar(horizontal)">
                                      <p:cBhvr>
                                        <p:cTn id="7" dur="500"/>
                                        <p:tgtEl>
                                          <p:spTgt spid="2">
                                            <p:txEl>
                                              <p:pRg st="7" end="7"/>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8" end="8"/>
                                            </p:txEl>
                                          </p:spTgt>
                                        </p:tgtEl>
                                        <p:attrNameLst>
                                          <p:attrName>style.visibility</p:attrName>
                                        </p:attrNameLst>
                                      </p:cBhvr>
                                      <p:to>
                                        <p:strVal val="visible"/>
                                      </p:to>
                                    </p:set>
                                    <p:animEffect transition="in" filter="randombar(horizontal)">
                                      <p:cBhvr>
                                        <p:cTn id="10" dur="500"/>
                                        <p:tgtEl>
                                          <p:spTgt spid="2">
                                            <p:txEl>
                                              <p:pRg st="8" end="8"/>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
                                            <p:txEl>
                                              <p:pRg st="9" end="9"/>
                                            </p:txEl>
                                          </p:spTgt>
                                        </p:tgtEl>
                                        <p:attrNameLst>
                                          <p:attrName>style.visibility</p:attrName>
                                        </p:attrNameLst>
                                      </p:cBhvr>
                                      <p:to>
                                        <p:strVal val="visible"/>
                                      </p:to>
                                    </p:set>
                                    <p:animEffect transition="in" filter="randombar(horizontal)">
                                      <p:cBhvr>
                                        <p:cTn id="13" dur="500"/>
                                        <p:tgtEl>
                                          <p:spTgt spid="2">
                                            <p:txEl>
                                              <p:pRg st="9" end="9"/>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2">
                                            <p:txEl>
                                              <p:pRg st="10" end="10"/>
                                            </p:txEl>
                                          </p:spTgt>
                                        </p:tgtEl>
                                        <p:attrNameLst>
                                          <p:attrName>style.visibility</p:attrName>
                                        </p:attrNameLst>
                                      </p:cBhvr>
                                      <p:to>
                                        <p:strVal val="visible"/>
                                      </p:to>
                                    </p:set>
                                    <p:animEffect transition="in" filter="randombar(horizontal)">
                                      <p:cBhvr>
                                        <p:cTn id="16" dur="500"/>
                                        <p:tgtEl>
                                          <p:spTgt spid="2">
                                            <p:txEl>
                                              <p:pRg st="10" end="10"/>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2">
                                            <p:txEl>
                                              <p:pRg st="11" end="11"/>
                                            </p:txEl>
                                          </p:spTgt>
                                        </p:tgtEl>
                                        <p:attrNameLst>
                                          <p:attrName>style.visibility</p:attrName>
                                        </p:attrNameLst>
                                      </p:cBhvr>
                                      <p:to>
                                        <p:strVal val="visible"/>
                                      </p:to>
                                    </p:set>
                                    <p:animEffect transition="in" filter="randombar(horizontal)">
                                      <p:cBhvr>
                                        <p:cTn id="19"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1038743"/>
            <a:ext cx="8496944" cy="5630617"/>
          </a:xfrm>
        </p:spPr>
        <p:txBody>
          <a:bodyPr/>
          <a:lstStyle/>
          <a:p>
            <a:r>
              <a:rPr lang="zh-CN" altLang="en-US" dirty="0" smtClean="0"/>
              <a:t>结构成员 </a:t>
            </a:r>
            <a:r>
              <a:rPr lang="zh-CN" altLang="en-US" b="1" dirty="0" smtClean="0">
                <a:solidFill>
                  <a:srgbClr val="FF0000"/>
                </a:solidFill>
              </a:rPr>
              <a:t>不能是自身的结构变量</a:t>
            </a:r>
            <a:r>
              <a:rPr lang="en-US" altLang="zh-CN" dirty="0" smtClean="0"/>
              <a:t>, </a:t>
            </a:r>
            <a:r>
              <a:rPr lang="zh-CN" altLang="en-US" dirty="0" smtClean="0"/>
              <a:t>但 </a:t>
            </a:r>
            <a:r>
              <a:rPr lang="zh-CN" altLang="en-US" b="1" dirty="0" smtClean="0">
                <a:solidFill>
                  <a:srgbClr val="0000FF"/>
                </a:solidFill>
              </a:rPr>
              <a:t>可以是自身的结构指针</a:t>
            </a:r>
            <a:r>
              <a:rPr lang="zh-CN" altLang="en-US" dirty="0" smtClean="0"/>
              <a:t>。</a:t>
            </a:r>
            <a:endParaRPr lang="en-US" altLang="zh-CN" dirty="0" smtClean="0"/>
          </a:p>
          <a:p>
            <a:pPr>
              <a:spcAft>
                <a:spcPts val="600"/>
              </a:spcAft>
            </a:pPr>
            <a:r>
              <a:rPr lang="zh-CN" altLang="en-US" dirty="0" smtClean="0"/>
              <a:t>例如</a:t>
            </a:r>
            <a:r>
              <a:rPr lang="en-US" altLang="zh-CN" dirty="0" smtClean="0"/>
              <a:t>:</a:t>
            </a:r>
          </a:p>
          <a:p>
            <a:pPr>
              <a:lnSpc>
                <a:spcPct val="110000"/>
              </a:lnSpc>
              <a:spcBef>
                <a:spcPts val="0"/>
              </a:spcBef>
            </a:pPr>
            <a:r>
              <a:rPr lang="en-US" altLang="zh-CN" b="1" dirty="0" err="1" smtClean="0">
                <a:solidFill>
                  <a:srgbClr val="FF0000"/>
                </a:solidFill>
              </a:rPr>
              <a:t>struct</a:t>
            </a:r>
            <a:r>
              <a:rPr lang="en-US" altLang="zh-CN" b="1" dirty="0" smtClean="0">
                <a:solidFill>
                  <a:srgbClr val="FF0000"/>
                </a:solidFill>
              </a:rPr>
              <a:t> </a:t>
            </a:r>
            <a:r>
              <a:rPr lang="en-US" altLang="zh-CN" b="1" dirty="0" smtClean="0">
                <a:solidFill>
                  <a:srgbClr val="0000FF"/>
                </a:solidFill>
              </a:rPr>
              <a:t>List</a:t>
            </a:r>
          </a:p>
          <a:p>
            <a:pPr>
              <a:lnSpc>
                <a:spcPct val="110000"/>
              </a:lnSpc>
              <a:spcBef>
                <a:spcPts val="0"/>
              </a:spcBef>
            </a:pPr>
            <a:r>
              <a:rPr lang="en-US" altLang="zh-CN" dirty="0" smtClean="0"/>
              <a:t>{</a:t>
            </a:r>
          </a:p>
          <a:p>
            <a:pPr indent="358775">
              <a:lnSpc>
                <a:spcPct val="110000"/>
              </a:lnSpc>
              <a:spcBef>
                <a:spcPts val="0"/>
              </a:spcBef>
            </a:pPr>
            <a:r>
              <a:rPr lang="en-US" altLang="zh-CN" dirty="0" smtClean="0">
                <a:solidFill>
                  <a:srgbClr val="0000FF"/>
                </a:solidFill>
              </a:rPr>
              <a:t>char</a:t>
            </a:r>
            <a:r>
              <a:rPr lang="en-US" altLang="zh-CN" dirty="0" smtClean="0"/>
              <a:t> name[20];</a:t>
            </a:r>
          </a:p>
          <a:p>
            <a:pPr indent="358775">
              <a:lnSpc>
                <a:spcPct val="110000"/>
              </a:lnSpc>
              <a:spcBef>
                <a:spcPts val="0"/>
              </a:spcBef>
            </a:pPr>
            <a:r>
              <a:rPr lang="en-US" altLang="zh-CN" b="1" dirty="0" smtClean="0">
                <a:solidFill>
                  <a:srgbClr val="0000FF"/>
                </a:solidFill>
              </a:rPr>
              <a:t>List</a:t>
            </a:r>
            <a:r>
              <a:rPr lang="en-US" altLang="zh-CN" dirty="0" smtClean="0"/>
              <a:t> m;     </a:t>
            </a:r>
            <a:r>
              <a:rPr lang="en-US" altLang="zh-CN" dirty="0" smtClean="0">
                <a:solidFill>
                  <a:srgbClr val="00B050"/>
                </a:solidFill>
              </a:rPr>
              <a:t>// </a:t>
            </a:r>
            <a:r>
              <a:rPr lang="zh-CN" altLang="en-US" dirty="0" smtClean="0">
                <a:solidFill>
                  <a:srgbClr val="00B050"/>
                </a:solidFill>
              </a:rPr>
              <a:t>自身的结构变量</a:t>
            </a:r>
            <a:endParaRPr lang="en-US" altLang="zh-CN" dirty="0" smtClean="0">
              <a:solidFill>
                <a:srgbClr val="00B050"/>
              </a:solidFill>
            </a:endParaRPr>
          </a:p>
          <a:p>
            <a:pPr>
              <a:lnSpc>
                <a:spcPct val="110000"/>
              </a:lnSpc>
              <a:spcBef>
                <a:spcPts val="0"/>
              </a:spcBef>
              <a:spcAft>
                <a:spcPts val="1800"/>
              </a:spcAft>
            </a:pPr>
            <a:r>
              <a:rPr lang="en-US" altLang="zh-CN" dirty="0" smtClean="0"/>
              <a:t>}</a:t>
            </a:r>
            <a:r>
              <a:rPr lang="en-US" altLang="zh-CN" b="1" dirty="0" smtClean="0">
                <a:solidFill>
                  <a:srgbClr val="0000FF"/>
                </a:solidFill>
              </a:rPr>
              <a:t>;</a:t>
            </a:r>
            <a:endParaRPr lang="en-US" altLang="zh-CN" b="1" dirty="0">
              <a:solidFill>
                <a:srgbClr val="0000FF"/>
              </a:solidFill>
            </a:endParaRPr>
          </a:p>
          <a:p>
            <a:pPr>
              <a:lnSpc>
                <a:spcPct val="110000"/>
              </a:lnSpc>
              <a:spcBef>
                <a:spcPts val="0"/>
              </a:spcBef>
            </a:pPr>
            <a:r>
              <a:rPr lang="en-US" altLang="zh-CN" b="1" dirty="0" err="1">
                <a:solidFill>
                  <a:srgbClr val="FF0000"/>
                </a:solidFill>
              </a:rPr>
              <a:t>struct</a:t>
            </a:r>
            <a:r>
              <a:rPr lang="en-US" altLang="zh-CN" b="1" dirty="0">
                <a:solidFill>
                  <a:srgbClr val="FF0000"/>
                </a:solidFill>
              </a:rPr>
              <a:t> </a:t>
            </a:r>
            <a:r>
              <a:rPr lang="en-US" altLang="zh-CN" b="1" dirty="0">
                <a:solidFill>
                  <a:srgbClr val="0000FF"/>
                </a:solidFill>
              </a:rPr>
              <a:t>List</a:t>
            </a:r>
          </a:p>
          <a:p>
            <a:pPr>
              <a:lnSpc>
                <a:spcPct val="110000"/>
              </a:lnSpc>
              <a:spcBef>
                <a:spcPts val="0"/>
              </a:spcBef>
            </a:pPr>
            <a:r>
              <a:rPr lang="en-US" altLang="zh-CN" dirty="0"/>
              <a:t>{</a:t>
            </a:r>
          </a:p>
          <a:p>
            <a:pPr indent="358775">
              <a:lnSpc>
                <a:spcPct val="110000"/>
              </a:lnSpc>
              <a:spcBef>
                <a:spcPts val="0"/>
              </a:spcBef>
            </a:pPr>
            <a:r>
              <a:rPr lang="en-US" altLang="zh-CN" dirty="0">
                <a:solidFill>
                  <a:srgbClr val="0000FF"/>
                </a:solidFill>
              </a:rPr>
              <a:t>char</a:t>
            </a:r>
            <a:r>
              <a:rPr lang="en-US" altLang="zh-CN" dirty="0"/>
              <a:t> name[20];</a:t>
            </a:r>
          </a:p>
          <a:p>
            <a:pPr indent="358775">
              <a:lnSpc>
                <a:spcPct val="110000"/>
              </a:lnSpc>
              <a:spcBef>
                <a:spcPts val="0"/>
              </a:spcBef>
            </a:pPr>
            <a:r>
              <a:rPr lang="en-US" altLang="zh-CN" b="1" dirty="0">
                <a:solidFill>
                  <a:srgbClr val="0000FF"/>
                </a:solidFill>
              </a:rPr>
              <a:t>List</a:t>
            </a:r>
            <a:r>
              <a:rPr lang="en-US" altLang="zh-CN" dirty="0"/>
              <a:t> </a:t>
            </a:r>
            <a:r>
              <a:rPr lang="en-US" altLang="zh-CN" b="1" dirty="0" smtClean="0">
                <a:solidFill>
                  <a:srgbClr val="FF0000"/>
                </a:solidFill>
              </a:rPr>
              <a:t>*</a:t>
            </a:r>
            <a:r>
              <a:rPr lang="en-US" altLang="zh-CN" dirty="0" smtClean="0"/>
              <a:t>m</a:t>
            </a:r>
            <a:r>
              <a:rPr lang="en-US" altLang="zh-CN" dirty="0"/>
              <a:t>;    </a:t>
            </a:r>
            <a:r>
              <a:rPr lang="en-US" altLang="zh-CN" dirty="0">
                <a:solidFill>
                  <a:srgbClr val="00B050"/>
                </a:solidFill>
              </a:rPr>
              <a:t>// </a:t>
            </a:r>
            <a:r>
              <a:rPr lang="zh-CN" altLang="en-US" dirty="0">
                <a:solidFill>
                  <a:srgbClr val="00B050"/>
                </a:solidFill>
              </a:rPr>
              <a:t>自身的</a:t>
            </a:r>
            <a:r>
              <a:rPr lang="zh-CN" altLang="en-US" dirty="0" smtClean="0">
                <a:solidFill>
                  <a:srgbClr val="00B050"/>
                </a:solidFill>
              </a:rPr>
              <a:t>结构指针</a:t>
            </a:r>
            <a:endParaRPr lang="en-US" altLang="zh-CN" dirty="0">
              <a:solidFill>
                <a:srgbClr val="00B050"/>
              </a:solidFill>
            </a:endParaRPr>
          </a:p>
          <a:p>
            <a:pPr>
              <a:lnSpc>
                <a:spcPct val="110000"/>
              </a:lnSpc>
              <a:spcBef>
                <a:spcPts val="0"/>
              </a:spcBef>
            </a:pPr>
            <a:r>
              <a:rPr lang="en-US" altLang="zh-CN" dirty="0" smtClean="0"/>
              <a:t>}</a:t>
            </a:r>
            <a:r>
              <a:rPr lang="en-US" altLang="zh-CN" b="1" dirty="0" smtClean="0">
                <a:solidFill>
                  <a:srgbClr val="0000FF"/>
                </a:solidFill>
              </a:rPr>
              <a:t>;</a:t>
            </a:r>
            <a:endParaRPr lang="en-US" altLang="zh-CN" b="1" dirty="0">
              <a:solidFill>
                <a:srgbClr val="0000FF"/>
              </a:solidFill>
            </a:endParaRPr>
          </a:p>
        </p:txBody>
      </p:sp>
      <p:sp>
        <p:nvSpPr>
          <p:cNvPr id="3" name="标题 2"/>
          <p:cNvSpPr>
            <a:spLocks noGrp="1"/>
          </p:cNvSpPr>
          <p:nvPr>
            <p:ph type="title"/>
          </p:nvPr>
        </p:nvSpPr>
        <p:spPr/>
        <p:txBody>
          <a:bodyPr/>
          <a:lstStyle/>
          <a:p>
            <a:r>
              <a:rPr lang="en-US" altLang="zh-CN" dirty="0"/>
              <a:t>5. </a:t>
            </a:r>
            <a:r>
              <a:rPr lang="zh-CN" altLang="en-US" dirty="0"/>
              <a:t>结构嵌套</a:t>
            </a:r>
          </a:p>
        </p:txBody>
      </p:sp>
      <p:sp>
        <p:nvSpPr>
          <p:cNvPr id="4" name="乘号 3"/>
          <p:cNvSpPr/>
          <p:nvPr/>
        </p:nvSpPr>
        <p:spPr>
          <a:xfrm>
            <a:off x="5220072" y="2348880"/>
            <a:ext cx="2016224" cy="1872208"/>
          </a:xfrm>
          <a:prstGeom prst="mathMultiply">
            <a:avLst>
              <a:gd name="adj1" fmla="val 9000"/>
            </a:avLst>
          </a:prstGeom>
          <a:solidFill>
            <a:srgbClr val="FF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L 形 4"/>
          <p:cNvSpPr/>
          <p:nvPr/>
        </p:nvSpPr>
        <p:spPr>
          <a:xfrm rot="19041942">
            <a:off x="5555976" y="4715723"/>
            <a:ext cx="1344414" cy="792088"/>
          </a:xfrm>
          <a:prstGeom prst="corner">
            <a:avLst>
              <a:gd name="adj1" fmla="val 22571"/>
              <a:gd name="adj2" fmla="val 22648"/>
            </a:avLst>
          </a:prstGeom>
          <a:solidFill>
            <a:srgbClr val="FF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Tree>
    <p:extLst>
      <p:ext uri="{BB962C8B-B14F-4D97-AF65-F5344CB8AC3E}">
        <p14:creationId xmlns:p14="http://schemas.microsoft.com/office/powerpoint/2010/main" val="868318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7" dur="500"/>
                                        <p:tgtEl>
                                          <p:spTgt spid="2">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0" dur="500"/>
                                        <p:tgtEl>
                                          <p:spTgt spid="2">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3" dur="500"/>
                                        <p:tgtEl>
                                          <p:spTgt spid="2">
                                            <p:txEl>
                                              <p:pRg st="3" end="3"/>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6" dur="500"/>
                                        <p:tgtEl>
                                          <p:spTgt spid="2">
                                            <p:txEl>
                                              <p:pRg st="4" end="4"/>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animEffect transition="in" filter="randombar(horizontal)">
                                      <p:cBhvr>
                                        <p:cTn id="19" dur="500"/>
                                        <p:tgtEl>
                                          <p:spTgt spid="2">
                                            <p:txEl>
                                              <p:pRg st="5" end="5"/>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randombar(horizontal)">
                                      <p:cBhvr>
                                        <p:cTn id="22" dur="500"/>
                                        <p:tgtEl>
                                          <p:spTgt spid="2">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randombar(horizontal)">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2">
                                            <p:txEl>
                                              <p:pRg st="7" end="7"/>
                                            </p:txEl>
                                          </p:spTgt>
                                        </p:tgtEl>
                                        <p:attrNameLst>
                                          <p:attrName>style.visibility</p:attrName>
                                        </p:attrNameLst>
                                      </p:cBhvr>
                                      <p:to>
                                        <p:strVal val="visible"/>
                                      </p:to>
                                    </p:set>
                                    <p:animEffect transition="in" filter="randombar(horizontal)">
                                      <p:cBhvr>
                                        <p:cTn id="32" dur="500"/>
                                        <p:tgtEl>
                                          <p:spTgt spid="2">
                                            <p:txEl>
                                              <p:pRg st="7" end="7"/>
                                            </p:txEl>
                                          </p:spTgt>
                                        </p:tgtEl>
                                      </p:cBhvr>
                                    </p:animEffect>
                                  </p:childTnLst>
                                </p:cTn>
                              </p:par>
                              <p:par>
                                <p:cTn id="33" presetID="14" presetClass="entr" presetSubtype="10" fill="hold" nodeType="with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animEffect transition="in" filter="randombar(horizontal)">
                                      <p:cBhvr>
                                        <p:cTn id="35" dur="500"/>
                                        <p:tgtEl>
                                          <p:spTgt spid="2">
                                            <p:txEl>
                                              <p:pRg st="8" end="8"/>
                                            </p:txEl>
                                          </p:spTgt>
                                        </p:tgtEl>
                                      </p:cBhvr>
                                    </p:animEffect>
                                  </p:childTnLst>
                                </p:cTn>
                              </p:par>
                              <p:par>
                                <p:cTn id="36" presetID="14" presetClass="entr" presetSubtype="10" fill="hold" nodeType="withEffect">
                                  <p:stCondLst>
                                    <p:cond delay="0"/>
                                  </p:stCondLst>
                                  <p:childTnLst>
                                    <p:set>
                                      <p:cBhvr>
                                        <p:cTn id="37" dur="1" fill="hold">
                                          <p:stCondLst>
                                            <p:cond delay="0"/>
                                          </p:stCondLst>
                                        </p:cTn>
                                        <p:tgtEl>
                                          <p:spTgt spid="2">
                                            <p:txEl>
                                              <p:pRg st="9" end="9"/>
                                            </p:txEl>
                                          </p:spTgt>
                                        </p:tgtEl>
                                        <p:attrNameLst>
                                          <p:attrName>style.visibility</p:attrName>
                                        </p:attrNameLst>
                                      </p:cBhvr>
                                      <p:to>
                                        <p:strVal val="visible"/>
                                      </p:to>
                                    </p:set>
                                    <p:animEffect transition="in" filter="randombar(horizontal)">
                                      <p:cBhvr>
                                        <p:cTn id="38" dur="500"/>
                                        <p:tgtEl>
                                          <p:spTgt spid="2">
                                            <p:txEl>
                                              <p:pRg st="9" end="9"/>
                                            </p:txEl>
                                          </p:spTgt>
                                        </p:tgtEl>
                                      </p:cBhvr>
                                    </p:animEffect>
                                  </p:childTnLst>
                                </p:cTn>
                              </p:par>
                              <p:par>
                                <p:cTn id="39" presetID="14" presetClass="entr" presetSubtype="10" fill="hold" nodeType="withEffect">
                                  <p:stCondLst>
                                    <p:cond delay="0"/>
                                  </p:stCondLst>
                                  <p:childTnLst>
                                    <p:set>
                                      <p:cBhvr>
                                        <p:cTn id="40" dur="1" fill="hold">
                                          <p:stCondLst>
                                            <p:cond delay="0"/>
                                          </p:stCondLst>
                                        </p:cTn>
                                        <p:tgtEl>
                                          <p:spTgt spid="2">
                                            <p:txEl>
                                              <p:pRg st="10" end="10"/>
                                            </p:txEl>
                                          </p:spTgt>
                                        </p:tgtEl>
                                        <p:attrNameLst>
                                          <p:attrName>style.visibility</p:attrName>
                                        </p:attrNameLst>
                                      </p:cBhvr>
                                      <p:to>
                                        <p:strVal val="visible"/>
                                      </p:to>
                                    </p:set>
                                    <p:animEffect transition="in" filter="randombar(horizontal)">
                                      <p:cBhvr>
                                        <p:cTn id="41" dur="500"/>
                                        <p:tgtEl>
                                          <p:spTgt spid="2">
                                            <p:txEl>
                                              <p:pRg st="10" end="10"/>
                                            </p:txEl>
                                          </p:spTgt>
                                        </p:tgtEl>
                                      </p:cBhvr>
                                    </p:animEffect>
                                  </p:childTnLst>
                                </p:cTn>
                              </p:par>
                              <p:par>
                                <p:cTn id="42" presetID="14" presetClass="entr" presetSubtype="10" fill="hold" nodeType="withEffect">
                                  <p:stCondLst>
                                    <p:cond delay="0"/>
                                  </p:stCondLst>
                                  <p:childTnLst>
                                    <p:set>
                                      <p:cBhvr>
                                        <p:cTn id="43" dur="1" fill="hold">
                                          <p:stCondLst>
                                            <p:cond delay="0"/>
                                          </p:stCondLst>
                                        </p:cTn>
                                        <p:tgtEl>
                                          <p:spTgt spid="2">
                                            <p:txEl>
                                              <p:pRg st="11" end="11"/>
                                            </p:txEl>
                                          </p:spTgt>
                                        </p:tgtEl>
                                        <p:attrNameLst>
                                          <p:attrName>style.visibility</p:attrName>
                                        </p:attrNameLst>
                                      </p:cBhvr>
                                      <p:to>
                                        <p:strVal val="visible"/>
                                      </p:to>
                                    </p:set>
                                    <p:animEffect transition="in" filter="randombar(horizontal)">
                                      <p:cBhvr>
                                        <p:cTn id="44" dur="500"/>
                                        <p:tgtEl>
                                          <p:spTgt spid="2">
                                            <p:txEl>
                                              <p:pRg st="11" end="1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grpId="0" nodeType="click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randombar(horizontal)">
                                      <p:cBhvr>
                                        <p:cTn id="4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1038743"/>
            <a:ext cx="8496944" cy="5630617"/>
          </a:xfrm>
        </p:spPr>
        <p:txBody>
          <a:bodyPr/>
          <a:lstStyle/>
          <a:p>
            <a:r>
              <a:rPr lang="zh-CN" altLang="en-US" sz="2800" b="1" dirty="0" smtClean="0"/>
              <a:t>结构类型定义</a:t>
            </a:r>
            <a:endParaRPr lang="en-US" altLang="zh-CN" sz="2800" b="1" dirty="0" smtClean="0"/>
          </a:p>
          <a:p>
            <a:pPr indent="363538">
              <a:lnSpc>
                <a:spcPct val="100000"/>
              </a:lnSpc>
            </a:pPr>
            <a:r>
              <a:rPr lang="en-US" altLang="zh-CN" b="1" dirty="0" err="1" smtClean="0">
                <a:solidFill>
                  <a:srgbClr val="FF0000"/>
                </a:solidFill>
              </a:rPr>
              <a:t>struct</a:t>
            </a:r>
            <a:r>
              <a:rPr lang="en-US" altLang="zh-CN" dirty="0" smtClean="0"/>
              <a:t> </a:t>
            </a:r>
            <a:r>
              <a:rPr lang="en-US" altLang="zh-CN" b="1" dirty="0" smtClean="0">
                <a:solidFill>
                  <a:srgbClr val="0000FF"/>
                </a:solidFill>
              </a:rPr>
              <a:t>identifier</a:t>
            </a:r>
          </a:p>
          <a:p>
            <a:pPr indent="363538">
              <a:lnSpc>
                <a:spcPct val="100000"/>
              </a:lnSpc>
            </a:pPr>
            <a:r>
              <a:rPr lang="en-US" altLang="zh-CN" dirty="0" smtClean="0"/>
              <a:t>{</a:t>
            </a:r>
          </a:p>
          <a:p>
            <a:pPr indent="714375">
              <a:lnSpc>
                <a:spcPct val="100000"/>
              </a:lnSpc>
            </a:pPr>
            <a:r>
              <a:rPr lang="en-US" altLang="zh-CN" dirty="0" smtClean="0">
                <a:solidFill>
                  <a:srgbClr val="FF3399"/>
                </a:solidFill>
              </a:rPr>
              <a:t>[data member list]</a:t>
            </a:r>
          </a:p>
          <a:p>
            <a:pPr indent="363538">
              <a:lnSpc>
                <a:spcPct val="100000"/>
              </a:lnSpc>
              <a:spcAft>
                <a:spcPts val="1200"/>
              </a:spcAft>
            </a:pPr>
            <a:r>
              <a:rPr lang="en-US" altLang="zh-CN" dirty="0" smtClean="0"/>
              <a:t>}</a:t>
            </a:r>
            <a:r>
              <a:rPr lang="en-US" altLang="zh-CN" b="1" dirty="0" smtClean="0">
                <a:solidFill>
                  <a:srgbClr val="0000FF"/>
                </a:solidFill>
              </a:rPr>
              <a:t>;</a:t>
            </a:r>
          </a:p>
          <a:p>
            <a:r>
              <a:rPr lang="zh-CN" altLang="en-US" b="1" dirty="0" smtClean="0"/>
              <a:t>说明</a:t>
            </a:r>
            <a:r>
              <a:rPr lang="en-US" altLang="zh-CN" b="1" dirty="0" smtClean="0"/>
              <a:t>:</a:t>
            </a:r>
          </a:p>
          <a:p>
            <a:pPr marL="342900" indent="-342900">
              <a:lnSpc>
                <a:spcPct val="110000"/>
              </a:lnSpc>
              <a:buFont typeface="Arial" panose="020B0604020202020204" pitchFamily="34" charset="0"/>
              <a:buChar char="•"/>
            </a:pPr>
            <a:r>
              <a:rPr lang="zh-CN" altLang="en-US" b="1" dirty="0" smtClean="0">
                <a:solidFill>
                  <a:srgbClr val="FF0000"/>
                </a:solidFill>
              </a:rPr>
              <a:t>结构</a:t>
            </a:r>
            <a:r>
              <a:rPr lang="en-US" altLang="zh-CN" dirty="0" smtClean="0"/>
              <a:t> </a:t>
            </a:r>
            <a:r>
              <a:rPr lang="zh-CN" altLang="en-US" dirty="0" smtClean="0"/>
              <a:t>是一种</a:t>
            </a:r>
            <a:r>
              <a:rPr lang="en-US" altLang="zh-CN" dirty="0" smtClean="0"/>
              <a:t> </a:t>
            </a:r>
            <a:r>
              <a:rPr lang="zh-CN" altLang="en-US" b="1" dirty="0" smtClean="0">
                <a:solidFill>
                  <a:srgbClr val="0000FF"/>
                </a:solidFill>
              </a:rPr>
              <a:t>用户自定义类型</a:t>
            </a:r>
            <a:r>
              <a:rPr lang="zh-CN" altLang="en-US" dirty="0" smtClean="0"/>
              <a:t>。</a:t>
            </a:r>
            <a:endParaRPr lang="en-US" altLang="zh-CN" dirty="0" smtClean="0"/>
          </a:p>
          <a:p>
            <a:pPr marL="342900" indent="-342900">
              <a:lnSpc>
                <a:spcPct val="110000"/>
              </a:lnSpc>
              <a:buFont typeface="Arial" panose="020B0604020202020204" pitchFamily="34" charset="0"/>
              <a:buChar char="•"/>
            </a:pPr>
            <a:r>
              <a:rPr lang="zh-CN" altLang="en-US" b="1" dirty="0" smtClean="0">
                <a:solidFill>
                  <a:srgbClr val="FF0000"/>
                </a:solidFill>
              </a:rPr>
              <a:t>结构的定义</a:t>
            </a:r>
            <a:r>
              <a:rPr lang="en-US" altLang="zh-CN" b="1" dirty="0" smtClean="0"/>
              <a:t> </a:t>
            </a:r>
            <a:r>
              <a:rPr lang="zh-CN" altLang="en-US" dirty="0" smtClean="0"/>
              <a:t>必须以关键字</a:t>
            </a:r>
            <a:r>
              <a:rPr lang="en-US" altLang="zh-CN" dirty="0" smtClean="0"/>
              <a:t> </a:t>
            </a:r>
            <a:r>
              <a:rPr lang="en-US" altLang="zh-CN" b="1" dirty="0" err="1" smtClean="0">
                <a:solidFill>
                  <a:srgbClr val="FF0000"/>
                </a:solidFill>
              </a:rPr>
              <a:t>struct</a:t>
            </a:r>
            <a:r>
              <a:rPr lang="en-US" altLang="zh-CN" dirty="0" smtClean="0"/>
              <a:t> </a:t>
            </a:r>
            <a:r>
              <a:rPr lang="zh-CN" altLang="en-US" dirty="0" smtClean="0"/>
              <a:t>开头</a:t>
            </a:r>
            <a:r>
              <a:rPr lang="en-US" altLang="zh-CN" dirty="0" smtClean="0"/>
              <a:t>, </a:t>
            </a:r>
            <a:r>
              <a:rPr lang="zh-CN" altLang="en-US" dirty="0" smtClean="0"/>
              <a:t>以</a:t>
            </a:r>
            <a:r>
              <a:rPr lang="en-US" altLang="zh-CN" dirty="0" smtClean="0"/>
              <a:t> </a:t>
            </a:r>
            <a:r>
              <a:rPr lang="zh-CN" altLang="en-US" b="1" dirty="0" smtClean="0">
                <a:solidFill>
                  <a:srgbClr val="FF0000"/>
                </a:solidFill>
              </a:rPr>
              <a:t>分号</a:t>
            </a:r>
            <a:r>
              <a:rPr lang="en-US" altLang="zh-CN" dirty="0" smtClean="0"/>
              <a:t> (</a:t>
            </a:r>
            <a:r>
              <a:rPr lang="en-US" altLang="zh-CN" b="1" dirty="0" smtClean="0">
                <a:solidFill>
                  <a:srgbClr val="FF0000"/>
                </a:solidFill>
              </a:rPr>
              <a:t>;</a:t>
            </a:r>
            <a:r>
              <a:rPr lang="en-US" altLang="zh-CN" dirty="0" smtClean="0"/>
              <a:t>) </a:t>
            </a:r>
            <a:r>
              <a:rPr lang="zh-CN" altLang="en-US" dirty="0" smtClean="0"/>
              <a:t>结尾。</a:t>
            </a:r>
            <a:r>
              <a:rPr lang="en-US" altLang="zh-CN" dirty="0" smtClean="0"/>
              <a:t> </a:t>
            </a:r>
          </a:p>
          <a:p>
            <a:pPr marL="342900" indent="-342900">
              <a:lnSpc>
                <a:spcPct val="110000"/>
              </a:lnSpc>
              <a:buFont typeface="Arial" panose="020B0604020202020204" pitchFamily="34" charset="0"/>
              <a:buChar char="•"/>
            </a:pPr>
            <a:r>
              <a:rPr lang="en-US" altLang="zh-CN" b="1" dirty="0" smtClean="0">
                <a:solidFill>
                  <a:srgbClr val="0000FF"/>
                </a:solidFill>
              </a:rPr>
              <a:t>identifier</a:t>
            </a:r>
            <a:r>
              <a:rPr lang="en-US" altLang="zh-CN" dirty="0" smtClean="0"/>
              <a:t> </a:t>
            </a:r>
            <a:r>
              <a:rPr lang="zh-CN" altLang="en-US" dirty="0" smtClean="0"/>
              <a:t>是结构的 </a:t>
            </a:r>
            <a:r>
              <a:rPr lang="zh-CN" altLang="en-US" b="1" dirty="0" smtClean="0">
                <a:solidFill>
                  <a:srgbClr val="0000FF"/>
                </a:solidFill>
              </a:rPr>
              <a:t>类型名</a:t>
            </a:r>
            <a:r>
              <a:rPr lang="en-US" altLang="zh-CN" dirty="0" smtClean="0"/>
              <a:t>, </a:t>
            </a:r>
            <a:r>
              <a:rPr lang="zh-CN" altLang="en-US" dirty="0" smtClean="0"/>
              <a:t>它是一种</a:t>
            </a:r>
            <a:r>
              <a:rPr lang="en-US" altLang="zh-CN" dirty="0" smtClean="0"/>
              <a:t> </a:t>
            </a:r>
            <a:r>
              <a:rPr lang="zh-CN" altLang="en-US" b="1" dirty="0" smtClean="0">
                <a:solidFill>
                  <a:srgbClr val="FF0000"/>
                </a:solidFill>
              </a:rPr>
              <a:t>类型</a:t>
            </a:r>
            <a:r>
              <a:rPr lang="zh-CN" altLang="en-US" dirty="0" smtClean="0"/>
              <a:t>。</a:t>
            </a:r>
            <a:endParaRPr lang="en-US" altLang="zh-CN" dirty="0" smtClean="0"/>
          </a:p>
          <a:p>
            <a:pPr marL="342900" indent="-342900">
              <a:lnSpc>
                <a:spcPct val="110000"/>
              </a:lnSpc>
              <a:buFont typeface="Arial" panose="020B0604020202020204" pitchFamily="34" charset="0"/>
              <a:buChar char="•"/>
            </a:pPr>
            <a:r>
              <a:rPr lang="zh-CN" altLang="en-US" b="1" dirty="0" smtClean="0">
                <a:solidFill>
                  <a:srgbClr val="FF3399"/>
                </a:solidFill>
              </a:rPr>
              <a:t>结构成员表 </a:t>
            </a:r>
            <a:r>
              <a:rPr lang="zh-CN" altLang="en-US" dirty="0" smtClean="0"/>
              <a:t>由一组 </a:t>
            </a:r>
            <a:r>
              <a:rPr lang="zh-CN" altLang="en-US" b="1" dirty="0" smtClean="0">
                <a:solidFill>
                  <a:srgbClr val="0000FF"/>
                </a:solidFill>
              </a:rPr>
              <a:t>不同类型的变量定义</a:t>
            </a:r>
            <a:r>
              <a:rPr lang="en-US" altLang="zh-CN" b="1" dirty="0" smtClean="0"/>
              <a:t> </a:t>
            </a:r>
            <a:r>
              <a:rPr lang="en-US" altLang="zh-CN" dirty="0" smtClean="0"/>
              <a:t>(</a:t>
            </a:r>
            <a:r>
              <a:rPr lang="zh-CN" altLang="en-US" b="1" dirty="0" smtClean="0">
                <a:solidFill>
                  <a:srgbClr val="FF0000"/>
                </a:solidFill>
              </a:rPr>
              <a:t>数据成员</a:t>
            </a:r>
            <a:r>
              <a:rPr lang="en-US" altLang="zh-CN" dirty="0" smtClean="0"/>
              <a:t>) </a:t>
            </a:r>
            <a:r>
              <a:rPr lang="zh-CN" altLang="en-US" dirty="0" smtClean="0"/>
              <a:t>组成。</a:t>
            </a:r>
            <a:r>
              <a:rPr lang="en-US" altLang="zh-CN" dirty="0" smtClean="0"/>
              <a:t> </a:t>
            </a:r>
          </a:p>
          <a:p>
            <a:pPr indent="358775">
              <a:lnSpc>
                <a:spcPct val="110000"/>
              </a:lnSpc>
            </a:pPr>
            <a:r>
              <a:rPr lang="zh-CN" altLang="en-US" dirty="0" smtClean="0"/>
              <a:t>格式</a:t>
            </a:r>
            <a:r>
              <a:rPr lang="en-US" altLang="zh-CN" dirty="0" smtClean="0"/>
              <a:t>: </a:t>
            </a:r>
            <a:r>
              <a:rPr lang="en-US" altLang="zh-CN" b="1" dirty="0" smtClean="0">
                <a:solidFill>
                  <a:srgbClr val="0000FF"/>
                </a:solidFill>
              </a:rPr>
              <a:t>type</a:t>
            </a:r>
            <a:r>
              <a:rPr lang="en-US" altLang="zh-CN" dirty="0" smtClean="0"/>
              <a:t> name</a:t>
            </a:r>
            <a:r>
              <a:rPr lang="en-US" altLang="zh-CN" b="1" dirty="0" smtClean="0"/>
              <a:t>;</a:t>
            </a:r>
            <a:endParaRPr lang="en-US" altLang="zh-CN" dirty="0"/>
          </a:p>
        </p:txBody>
      </p:sp>
      <p:sp>
        <p:nvSpPr>
          <p:cNvPr id="3" name="标题 2"/>
          <p:cNvSpPr>
            <a:spLocks noGrp="1"/>
          </p:cNvSpPr>
          <p:nvPr>
            <p:ph type="title"/>
          </p:nvPr>
        </p:nvSpPr>
        <p:spPr/>
        <p:txBody>
          <a:bodyPr/>
          <a:lstStyle/>
          <a:p>
            <a:r>
              <a:rPr lang="en-US" altLang="zh-CN" dirty="0"/>
              <a:t>1. </a:t>
            </a:r>
            <a:r>
              <a:rPr lang="zh-CN" altLang="en-US" dirty="0"/>
              <a:t>结构</a:t>
            </a:r>
          </a:p>
        </p:txBody>
      </p:sp>
      <p:sp>
        <p:nvSpPr>
          <p:cNvPr id="4" name="矩形 3"/>
          <p:cNvSpPr/>
          <p:nvPr/>
        </p:nvSpPr>
        <p:spPr>
          <a:xfrm>
            <a:off x="4427984" y="1772816"/>
            <a:ext cx="4104456" cy="172819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just">
              <a:spcAft>
                <a:spcPts val="1200"/>
              </a:spcAft>
            </a:pPr>
            <a:r>
              <a:rPr lang="zh-CN" altLang="en-US" sz="2800" b="1"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建议</a:t>
            </a:r>
            <a:r>
              <a:rPr lang="en-US" altLang="zh-CN" sz="2800" b="1"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a:t>
            </a:r>
          </a:p>
          <a:p>
            <a:pPr algn="just"/>
            <a:r>
              <a:rPr lang="zh-CN" altLang="en-US" sz="2400" dirty="0" smtClean="0">
                <a:solidFill>
                  <a:srgbClr val="FFFF00"/>
                </a:solidFill>
                <a:latin typeface="Arial" panose="020B0604020202020204" pitchFamily="34" charset="0"/>
                <a:ea typeface="微软雅黑" panose="020B0503020204020204" pitchFamily="34" charset="-122"/>
                <a:cs typeface="Arial" panose="020B0604020202020204" pitchFamily="34" charset="0"/>
              </a:rPr>
              <a:t>结构定义通常在 </a:t>
            </a:r>
            <a:r>
              <a:rPr lang="zh-CN" altLang="en-US" sz="24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所有函数之外</a:t>
            </a:r>
            <a:r>
              <a:rPr lang="en-US" altLang="zh-CN" sz="2400" dirty="0" smtClean="0">
                <a:solidFill>
                  <a:srgbClr val="FFFF00"/>
                </a:solidFill>
                <a:latin typeface="Arial" panose="020B0604020202020204" pitchFamily="34" charset="0"/>
                <a:ea typeface="微软雅黑" panose="020B0503020204020204" pitchFamily="34" charset="-122"/>
                <a:cs typeface="Arial" panose="020B0604020202020204" pitchFamily="34" charset="0"/>
              </a:rPr>
              <a:t>, </a:t>
            </a:r>
            <a:r>
              <a:rPr lang="zh-CN" altLang="en-US" sz="2400" dirty="0" smtClean="0">
                <a:solidFill>
                  <a:srgbClr val="FFFF00"/>
                </a:solidFill>
                <a:latin typeface="Arial" panose="020B0604020202020204" pitchFamily="34" charset="0"/>
                <a:ea typeface="微软雅黑" panose="020B0503020204020204" pitchFamily="34" charset="-122"/>
                <a:cs typeface="Arial" panose="020B0604020202020204" pitchFamily="34" charset="0"/>
              </a:rPr>
              <a:t>位于 </a:t>
            </a:r>
            <a:r>
              <a:rPr lang="en-US" altLang="zh-CN" sz="24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main() </a:t>
            </a:r>
            <a:r>
              <a:rPr lang="zh-CN" altLang="en-US" sz="24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函数之前</a:t>
            </a:r>
            <a:r>
              <a:rPr lang="zh-CN" altLang="en-US" sz="2400" dirty="0" smtClean="0">
                <a:solidFill>
                  <a:srgbClr val="FFFF00"/>
                </a:solidFill>
                <a:latin typeface="Arial" panose="020B0604020202020204" pitchFamily="34" charset="0"/>
                <a:ea typeface="微软雅黑" panose="020B0503020204020204" pitchFamily="34" charset="-122"/>
                <a:cs typeface="Arial" panose="020B0604020202020204" pitchFamily="34" charset="0"/>
              </a:rPr>
              <a:t>。</a:t>
            </a:r>
            <a:r>
              <a:rPr lang="en-US" altLang="zh-CN" sz="2400" dirty="0" smtClean="0">
                <a:solidFill>
                  <a:srgbClr val="FFFF00"/>
                </a:solidFill>
                <a:latin typeface="Arial" panose="020B0604020202020204" pitchFamily="34" charset="0"/>
                <a:ea typeface="微软雅黑" panose="020B0503020204020204" pitchFamily="34" charset="-122"/>
                <a:cs typeface="Arial" panose="020B0604020202020204" pitchFamily="34" charset="0"/>
              </a:rPr>
              <a:t> </a:t>
            </a:r>
            <a:endParaRPr lang="zh-CN" altLang="en-US" sz="2400" dirty="0">
              <a:solidFill>
                <a:srgbClr val="FFFF00"/>
              </a:solidFill>
              <a:latin typeface="Arial" panose="020B0604020202020204" pitchFamily="34"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707276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animEffect transition="in" filter="randombar(horizontal)">
                                      <p:cBhvr>
                                        <p:cTn id="7" dur="500"/>
                                        <p:tgtEl>
                                          <p:spTgt spid="2">
                                            <p:txEl>
                                              <p:pRg st="5" end="5"/>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6" end="6"/>
                                            </p:txEl>
                                          </p:spTgt>
                                        </p:tgtEl>
                                        <p:attrNameLst>
                                          <p:attrName>style.visibility</p:attrName>
                                        </p:attrNameLst>
                                      </p:cBhvr>
                                      <p:to>
                                        <p:strVal val="visible"/>
                                      </p:to>
                                    </p:set>
                                    <p:animEffect transition="in" filter="randombar(horizontal)">
                                      <p:cBhvr>
                                        <p:cTn id="10" dur="500"/>
                                        <p:tgtEl>
                                          <p:spTgt spid="2">
                                            <p:txEl>
                                              <p:pRg st="6" end="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2">
                                            <p:txEl>
                                              <p:pRg st="7" end="7"/>
                                            </p:txEl>
                                          </p:spTgt>
                                        </p:tgtEl>
                                        <p:attrNameLst>
                                          <p:attrName>style.visibility</p:attrName>
                                        </p:attrNameLst>
                                      </p:cBhvr>
                                      <p:to>
                                        <p:strVal val="visible"/>
                                      </p:to>
                                    </p:set>
                                    <p:animEffect transition="in" filter="randombar(horizontal)">
                                      <p:cBhvr>
                                        <p:cTn id="15" dur="500"/>
                                        <p:tgtEl>
                                          <p:spTgt spid="2">
                                            <p:txEl>
                                              <p:pRg st="7" end="7"/>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2">
                                            <p:txEl>
                                              <p:pRg st="8" end="8"/>
                                            </p:txEl>
                                          </p:spTgt>
                                        </p:tgtEl>
                                        <p:attrNameLst>
                                          <p:attrName>style.visibility</p:attrName>
                                        </p:attrNameLst>
                                      </p:cBhvr>
                                      <p:to>
                                        <p:strVal val="visible"/>
                                      </p:to>
                                    </p:set>
                                    <p:animEffect transition="in" filter="randombar(horizontal)">
                                      <p:cBhvr>
                                        <p:cTn id="20" dur="500"/>
                                        <p:tgtEl>
                                          <p:spTgt spid="2">
                                            <p:txEl>
                                              <p:pRg st="8" end="8"/>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2">
                                            <p:txEl>
                                              <p:pRg st="9" end="9"/>
                                            </p:txEl>
                                          </p:spTgt>
                                        </p:tgtEl>
                                        <p:attrNameLst>
                                          <p:attrName>style.visibility</p:attrName>
                                        </p:attrNameLst>
                                      </p:cBhvr>
                                      <p:to>
                                        <p:strVal val="visible"/>
                                      </p:to>
                                    </p:set>
                                    <p:animEffect transition="in" filter="randombar(horizontal)">
                                      <p:cBhvr>
                                        <p:cTn id="25" dur="500"/>
                                        <p:tgtEl>
                                          <p:spTgt spid="2">
                                            <p:txEl>
                                              <p:pRg st="9" end="9"/>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2">
                                            <p:txEl>
                                              <p:pRg st="10" end="10"/>
                                            </p:txEl>
                                          </p:spTgt>
                                        </p:tgtEl>
                                        <p:attrNameLst>
                                          <p:attrName>style.visibility</p:attrName>
                                        </p:attrNameLst>
                                      </p:cBhvr>
                                      <p:to>
                                        <p:strVal val="visible"/>
                                      </p:to>
                                    </p:set>
                                    <p:animEffect transition="in" filter="randombar(horizontal)">
                                      <p:cBhvr>
                                        <p:cTn id="30" dur="500"/>
                                        <p:tgtEl>
                                          <p:spTgt spid="2">
                                            <p:txEl>
                                              <p:pRg st="10" end="1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randombar(horizontal)">
                                      <p:cBhvr>
                                        <p:cTn id="3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1038743"/>
            <a:ext cx="8496944" cy="5702625"/>
          </a:xfrm>
        </p:spPr>
        <p:txBody>
          <a:bodyPr>
            <a:normAutofit/>
          </a:bodyPr>
          <a:lstStyle/>
          <a:p>
            <a:r>
              <a:rPr lang="zh-CN" altLang="en-US" sz="2800" b="1" dirty="0" smtClean="0"/>
              <a:t>思考</a:t>
            </a:r>
            <a:r>
              <a:rPr lang="en-US" altLang="zh-CN" sz="2800" b="1" dirty="0" smtClean="0"/>
              <a:t>:</a:t>
            </a:r>
            <a:endParaRPr lang="en-US" altLang="zh-CN" sz="2800" dirty="0"/>
          </a:p>
          <a:p>
            <a:pPr marL="457200" indent="-457200">
              <a:buAutoNum type="arabicPeriod"/>
            </a:pPr>
            <a:r>
              <a:rPr lang="zh-CN" altLang="en-US" dirty="0"/>
              <a:t>在程序</a:t>
            </a:r>
            <a:r>
              <a:rPr lang="zh-CN" altLang="en-US" dirty="0" smtClean="0"/>
              <a:t>中</a:t>
            </a:r>
            <a:r>
              <a:rPr lang="en-US" altLang="zh-CN" dirty="0" smtClean="0"/>
              <a:t>, </a:t>
            </a:r>
            <a:r>
              <a:rPr lang="zh-CN" altLang="en-US" dirty="0" smtClean="0"/>
              <a:t>经常</a:t>
            </a:r>
            <a:r>
              <a:rPr lang="zh-CN" altLang="en-US" dirty="0"/>
              <a:t>要用到多个相同结构类型的元素。如何组织和管理这些结构元素？</a:t>
            </a:r>
            <a:endParaRPr lang="en-US" altLang="zh-CN" dirty="0"/>
          </a:p>
          <a:p>
            <a:pPr indent="446088"/>
            <a:r>
              <a:rPr lang="zh-CN" altLang="en-US" sz="3200" b="1" dirty="0">
                <a:solidFill>
                  <a:srgbClr val="0000FF"/>
                </a:solidFill>
              </a:rPr>
              <a:t>结构数组</a:t>
            </a:r>
            <a:endParaRPr lang="en-US" altLang="zh-CN" sz="3200" b="1" dirty="0">
              <a:solidFill>
                <a:srgbClr val="0000FF"/>
              </a:solidFill>
            </a:endParaRPr>
          </a:p>
          <a:p>
            <a:pPr indent="446088">
              <a:spcAft>
                <a:spcPts val="1200"/>
              </a:spcAft>
            </a:pPr>
            <a:r>
              <a:rPr lang="zh-CN" altLang="en-US" b="1" dirty="0">
                <a:solidFill>
                  <a:srgbClr val="FF0000"/>
                </a:solidFill>
              </a:rPr>
              <a:t>缺点</a:t>
            </a:r>
            <a:r>
              <a:rPr lang="zh-CN" altLang="en-US" dirty="0" smtClean="0"/>
              <a:t>：定义时要指定大小</a:t>
            </a:r>
            <a:r>
              <a:rPr lang="en-US" altLang="zh-CN" dirty="0" smtClean="0"/>
              <a:t>, </a:t>
            </a:r>
            <a:r>
              <a:rPr lang="zh-CN" altLang="en-US" dirty="0" smtClean="0"/>
              <a:t>动态开辟 </a:t>
            </a:r>
            <a:r>
              <a:rPr lang="en-US" altLang="zh-CN" dirty="0" smtClean="0"/>
              <a:t>(</a:t>
            </a:r>
            <a:r>
              <a:rPr lang="en-US" altLang="zh-CN" dirty="0">
                <a:solidFill>
                  <a:srgbClr val="FF0000"/>
                </a:solidFill>
              </a:rPr>
              <a:t>new</a:t>
            </a:r>
            <a:r>
              <a:rPr lang="en-US" altLang="zh-CN" dirty="0" smtClean="0"/>
              <a:t>) </a:t>
            </a:r>
            <a:r>
              <a:rPr lang="zh-CN" altLang="en-US" dirty="0" smtClean="0"/>
              <a:t>时</a:t>
            </a:r>
            <a:r>
              <a:rPr lang="zh-CN" altLang="en-US" dirty="0"/>
              <a:t>也要指定</a:t>
            </a:r>
            <a:r>
              <a:rPr lang="zh-CN" altLang="en-US" dirty="0" smtClean="0"/>
              <a:t>大小</a:t>
            </a:r>
            <a:endParaRPr lang="en-US" altLang="zh-CN" dirty="0"/>
          </a:p>
          <a:p>
            <a:pPr marL="457200" indent="-457200">
              <a:buFont typeface="+mj-lt"/>
              <a:buAutoNum type="arabicPeriod" startAt="2"/>
            </a:pPr>
            <a:r>
              <a:rPr lang="zh-CN" altLang="en-US" dirty="0"/>
              <a:t>在很多情况</a:t>
            </a:r>
            <a:r>
              <a:rPr lang="zh-CN" altLang="en-US" dirty="0" smtClean="0"/>
              <a:t>下</a:t>
            </a:r>
            <a:r>
              <a:rPr lang="en-US" altLang="zh-CN" dirty="0" smtClean="0"/>
              <a:t>, </a:t>
            </a:r>
            <a:r>
              <a:rPr lang="zh-CN" altLang="en-US" dirty="0" smtClean="0">
                <a:solidFill>
                  <a:srgbClr val="0000FF"/>
                </a:solidFill>
              </a:rPr>
              <a:t>自始至终</a:t>
            </a:r>
            <a:r>
              <a:rPr lang="zh-CN" altLang="en-US" dirty="0"/>
              <a:t>都不知道究竟需要多少结构</a:t>
            </a:r>
            <a:r>
              <a:rPr lang="zh-CN" altLang="en-US" dirty="0" smtClean="0"/>
              <a:t>记录</a:t>
            </a:r>
            <a:r>
              <a:rPr lang="en-US" altLang="zh-CN" dirty="0" smtClean="0"/>
              <a:t>, </a:t>
            </a:r>
            <a:r>
              <a:rPr lang="zh-CN" altLang="en-US" dirty="0" smtClean="0"/>
              <a:t>并且</a:t>
            </a:r>
            <a:r>
              <a:rPr lang="zh-CN" altLang="en-US" dirty="0"/>
              <a:t>经常需要对结构记录进行</a:t>
            </a:r>
            <a:r>
              <a:rPr lang="zh-CN" altLang="en-US" b="1" dirty="0">
                <a:solidFill>
                  <a:srgbClr val="0000FF"/>
                </a:solidFill>
              </a:rPr>
              <a:t>增加</a:t>
            </a:r>
            <a:r>
              <a:rPr lang="zh-CN" altLang="en-US" dirty="0"/>
              <a:t>、</a:t>
            </a:r>
            <a:r>
              <a:rPr lang="zh-CN" altLang="en-US" b="1" dirty="0">
                <a:solidFill>
                  <a:srgbClr val="0000FF"/>
                </a:solidFill>
              </a:rPr>
              <a:t>修改</a:t>
            </a:r>
            <a:r>
              <a:rPr lang="zh-CN" altLang="en-US" dirty="0"/>
              <a:t>、</a:t>
            </a:r>
            <a:r>
              <a:rPr lang="zh-CN" altLang="en-US" b="1" dirty="0">
                <a:solidFill>
                  <a:srgbClr val="0000FF"/>
                </a:solidFill>
              </a:rPr>
              <a:t>删除</a:t>
            </a:r>
            <a:r>
              <a:rPr lang="zh-CN" altLang="en-US" dirty="0"/>
              <a:t>等操作。如何实现结构记录</a:t>
            </a:r>
            <a:r>
              <a:rPr lang="zh-CN" altLang="en-US" dirty="0" smtClean="0"/>
              <a:t>的 </a:t>
            </a:r>
            <a:r>
              <a:rPr lang="zh-CN" altLang="en-US" b="1" dirty="0" smtClean="0">
                <a:solidFill>
                  <a:srgbClr val="FF0000"/>
                </a:solidFill>
              </a:rPr>
              <a:t>动态</a:t>
            </a:r>
            <a:r>
              <a:rPr lang="zh-CN" altLang="en-US" b="1" dirty="0">
                <a:solidFill>
                  <a:srgbClr val="FF0000"/>
                </a:solidFill>
              </a:rPr>
              <a:t>管理</a:t>
            </a:r>
            <a:r>
              <a:rPr lang="zh-CN" altLang="en-US" dirty="0"/>
              <a:t>？</a:t>
            </a:r>
            <a:endParaRPr lang="en-US" altLang="zh-CN" dirty="0"/>
          </a:p>
          <a:p>
            <a:pPr indent="446088"/>
            <a:r>
              <a:rPr lang="zh-CN" altLang="en-US" sz="4400" b="1" dirty="0">
                <a:solidFill>
                  <a:srgbClr val="FF0000"/>
                </a:solidFill>
              </a:rPr>
              <a:t>链表</a:t>
            </a:r>
            <a:r>
              <a:rPr lang="zh-CN" altLang="en-US" sz="4400" b="1" dirty="0" smtClean="0">
                <a:solidFill>
                  <a:srgbClr val="FF0000"/>
                </a:solidFill>
              </a:rPr>
              <a:t>结构</a:t>
            </a:r>
            <a:endParaRPr lang="zh-CN" altLang="en-US" sz="4400" b="1" dirty="0">
              <a:solidFill>
                <a:srgbClr val="FF0000"/>
              </a:solidFill>
            </a:endParaRPr>
          </a:p>
        </p:txBody>
      </p:sp>
      <p:sp>
        <p:nvSpPr>
          <p:cNvPr id="3" name="标题 2"/>
          <p:cNvSpPr>
            <a:spLocks noGrp="1"/>
          </p:cNvSpPr>
          <p:nvPr>
            <p:ph type="title"/>
          </p:nvPr>
        </p:nvSpPr>
        <p:spPr/>
        <p:txBody>
          <a:bodyPr/>
          <a:lstStyle/>
          <a:p>
            <a:r>
              <a:rPr lang="en-US" altLang="zh-CN" dirty="0" smtClean="0"/>
              <a:t>6. </a:t>
            </a:r>
            <a:r>
              <a:rPr lang="zh-CN" altLang="en-US" dirty="0" smtClean="0"/>
              <a:t>链表结构</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4248" y="5085184"/>
            <a:ext cx="2016224" cy="1559213"/>
          </a:xfrm>
          <a:prstGeom prst="rect">
            <a:avLst/>
          </a:prstGeom>
        </p:spPr>
      </p:pic>
    </p:spTree>
    <p:extLst>
      <p:ext uri="{BB962C8B-B14F-4D97-AF65-F5344CB8AC3E}">
        <p14:creationId xmlns:p14="http://schemas.microsoft.com/office/powerpoint/2010/main" val="1790388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randombar(horizontal)">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randombar(horizontal)">
                                      <p:cBhvr>
                                        <p:cTn id="2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6. </a:t>
            </a:r>
            <a:r>
              <a:rPr lang="zh-CN" altLang="en-US" dirty="0"/>
              <a:t>链表结构</a:t>
            </a:r>
          </a:p>
        </p:txBody>
      </p:sp>
      <p:sp>
        <p:nvSpPr>
          <p:cNvPr id="4" name="内容占位符 1"/>
          <p:cNvSpPr>
            <a:spLocks noGrp="1"/>
          </p:cNvSpPr>
          <p:nvPr>
            <p:ph idx="1"/>
          </p:nvPr>
        </p:nvSpPr>
        <p:spPr>
          <a:xfrm>
            <a:off x="323528" y="1038743"/>
            <a:ext cx="8496944" cy="5473207"/>
          </a:xfrm>
        </p:spPr>
        <p:txBody>
          <a:bodyPr/>
          <a:lstStyle/>
          <a:p>
            <a:r>
              <a:rPr lang="zh-CN" altLang="en-US" sz="2800" b="1" dirty="0" smtClean="0"/>
              <a:t>链表概念</a:t>
            </a:r>
            <a:endParaRPr lang="en-US" altLang="zh-CN" sz="2800" b="1" dirty="0" smtClean="0"/>
          </a:p>
          <a:p>
            <a:r>
              <a:rPr lang="zh-CN" altLang="en-US" b="1" dirty="0" smtClean="0">
                <a:solidFill>
                  <a:srgbClr val="FF0000"/>
                </a:solidFill>
              </a:rPr>
              <a:t>链表</a:t>
            </a:r>
            <a:r>
              <a:rPr lang="zh-CN" altLang="en-US" dirty="0" smtClean="0">
                <a:solidFill>
                  <a:srgbClr val="FF0000"/>
                </a:solidFill>
              </a:rPr>
              <a:t> </a:t>
            </a:r>
            <a:r>
              <a:rPr lang="zh-CN" altLang="en-US" dirty="0" smtClean="0"/>
              <a:t>是一种 </a:t>
            </a:r>
            <a:r>
              <a:rPr lang="zh-CN" altLang="en-US" b="1" dirty="0" smtClean="0">
                <a:solidFill>
                  <a:srgbClr val="0000FF"/>
                </a:solidFill>
                <a:uFill>
                  <a:solidFill>
                    <a:srgbClr val="FF0000"/>
                  </a:solidFill>
                </a:uFill>
              </a:rPr>
              <a:t>动态地</a:t>
            </a:r>
            <a:r>
              <a:rPr lang="zh-CN" altLang="en-US" b="1" dirty="0" smtClean="0">
                <a:solidFill>
                  <a:srgbClr val="0000FF"/>
                </a:solidFill>
              </a:rPr>
              <a:t>进行存储分配的数据结构</a:t>
            </a:r>
            <a:r>
              <a:rPr lang="en-US" altLang="zh-CN" dirty="0" smtClean="0"/>
              <a:t>, </a:t>
            </a:r>
            <a:r>
              <a:rPr lang="zh-CN" altLang="en-US" dirty="0" smtClean="0"/>
              <a:t>链表中各个元素在内存中 </a:t>
            </a:r>
            <a:r>
              <a:rPr lang="zh-CN" altLang="en-US" b="1" dirty="0" smtClean="0">
                <a:solidFill>
                  <a:srgbClr val="0000FF"/>
                </a:solidFill>
              </a:rPr>
              <a:t>可以不连续存放</a:t>
            </a:r>
            <a:r>
              <a:rPr lang="zh-CN" altLang="en-US" dirty="0" smtClean="0"/>
              <a:t>。</a:t>
            </a:r>
            <a:endParaRPr lang="en-US" altLang="zh-CN" dirty="0" smtClean="0"/>
          </a:p>
          <a:p>
            <a:r>
              <a:rPr lang="zh-CN" altLang="en-US" dirty="0" smtClean="0"/>
              <a:t>要查找</a:t>
            </a:r>
            <a:r>
              <a:rPr lang="zh-CN" altLang="en-US" dirty="0" smtClean="0">
                <a:solidFill>
                  <a:srgbClr val="0070C0"/>
                </a:solidFill>
              </a:rPr>
              <a:t> </a:t>
            </a:r>
            <a:r>
              <a:rPr lang="en-US" altLang="zh-CN" dirty="0" smtClean="0"/>
              <a:t>(</a:t>
            </a:r>
            <a:r>
              <a:rPr lang="zh-CN" altLang="en-US" b="1" dirty="0" smtClean="0">
                <a:solidFill>
                  <a:srgbClr val="0000FF"/>
                </a:solidFill>
              </a:rPr>
              <a:t>访问</a:t>
            </a:r>
            <a:r>
              <a:rPr lang="en-US" altLang="zh-CN" dirty="0" smtClean="0"/>
              <a:t>) </a:t>
            </a:r>
            <a:r>
              <a:rPr lang="zh-CN" altLang="en-US" dirty="0" smtClean="0"/>
              <a:t>某一个元素 </a:t>
            </a:r>
            <a:r>
              <a:rPr lang="en-US" altLang="zh-CN" dirty="0" smtClean="0"/>
              <a:t>(</a:t>
            </a:r>
            <a:r>
              <a:rPr lang="zh-CN" altLang="en-US" b="1" dirty="0" smtClean="0">
                <a:solidFill>
                  <a:srgbClr val="0000FF"/>
                </a:solidFill>
              </a:rPr>
              <a:t>结点</a:t>
            </a:r>
            <a:r>
              <a:rPr lang="en-US" altLang="zh-CN" dirty="0" smtClean="0"/>
              <a:t>), </a:t>
            </a:r>
            <a:r>
              <a:rPr lang="zh-CN" altLang="en-US" dirty="0" smtClean="0"/>
              <a:t>必须</a:t>
            </a:r>
            <a:r>
              <a:rPr lang="zh-CN" altLang="en-US" dirty="0"/>
              <a:t>先找到上一个</a:t>
            </a:r>
            <a:r>
              <a:rPr lang="zh-CN" altLang="en-US" dirty="0" smtClean="0"/>
              <a:t>元素</a:t>
            </a:r>
            <a:r>
              <a:rPr lang="en-US" altLang="zh-CN" dirty="0" smtClean="0"/>
              <a:t>, </a:t>
            </a:r>
            <a:r>
              <a:rPr lang="zh-CN" altLang="en-US" dirty="0" smtClean="0"/>
              <a:t>然后根据</a:t>
            </a:r>
            <a:r>
              <a:rPr lang="zh-CN" altLang="en-US" dirty="0"/>
              <a:t>它提供的下</a:t>
            </a:r>
            <a:r>
              <a:rPr lang="zh-CN" altLang="en-US" dirty="0" smtClean="0"/>
              <a:t>一个元素的地址</a:t>
            </a:r>
            <a:r>
              <a:rPr lang="zh-CN" altLang="en-US" dirty="0"/>
              <a:t>才能找到下一个元素</a:t>
            </a:r>
            <a:r>
              <a:rPr lang="zh-CN" altLang="en-US" dirty="0" smtClean="0"/>
              <a:t>。</a:t>
            </a:r>
            <a:endParaRPr lang="en-US" altLang="zh-CN" dirty="0" smtClean="0"/>
          </a:p>
          <a:p>
            <a:r>
              <a:rPr lang="zh-CN" altLang="en-US" dirty="0" smtClean="0"/>
              <a:t>一般</a:t>
            </a:r>
            <a:r>
              <a:rPr lang="zh-CN" altLang="en-US" dirty="0"/>
              <a:t>在链表的开头</a:t>
            </a:r>
            <a:r>
              <a:rPr lang="zh-CN" altLang="en-US" dirty="0" smtClean="0"/>
              <a:t>设立 </a:t>
            </a:r>
            <a:r>
              <a:rPr lang="zh-CN" altLang="en-US" b="1" dirty="0" smtClean="0">
                <a:solidFill>
                  <a:srgbClr val="FF0000"/>
                </a:solidFill>
              </a:rPr>
              <a:t>头指针</a:t>
            </a:r>
            <a:r>
              <a:rPr lang="en-US" altLang="zh-CN" dirty="0" smtClean="0"/>
              <a:t>, </a:t>
            </a:r>
            <a:r>
              <a:rPr lang="zh-CN" altLang="en-US" dirty="0" smtClean="0"/>
              <a:t>存放 </a:t>
            </a:r>
            <a:r>
              <a:rPr lang="zh-CN" altLang="en-US" b="1" dirty="0" smtClean="0">
                <a:solidFill>
                  <a:srgbClr val="0000FF"/>
                </a:solidFill>
              </a:rPr>
              <a:t>第一</a:t>
            </a:r>
            <a:r>
              <a:rPr lang="zh-CN" altLang="en-US" b="1" dirty="0">
                <a:solidFill>
                  <a:srgbClr val="0000FF"/>
                </a:solidFill>
              </a:rPr>
              <a:t>个</a:t>
            </a:r>
            <a:r>
              <a:rPr lang="zh-CN" altLang="en-US" b="1" dirty="0" smtClean="0">
                <a:solidFill>
                  <a:srgbClr val="0000FF"/>
                </a:solidFill>
              </a:rPr>
              <a:t>元素 </a:t>
            </a:r>
            <a:r>
              <a:rPr lang="en-US" altLang="zh-CN" dirty="0" smtClean="0"/>
              <a:t>(</a:t>
            </a:r>
            <a:r>
              <a:rPr lang="zh-CN" altLang="en-US" b="1" dirty="0" smtClean="0">
                <a:solidFill>
                  <a:srgbClr val="FF0000"/>
                </a:solidFill>
              </a:rPr>
              <a:t>头结点</a:t>
            </a:r>
            <a:r>
              <a:rPr lang="en-US" altLang="zh-CN" dirty="0" smtClean="0"/>
              <a:t>)</a:t>
            </a:r>
            <a:r>
              <a:rPr lang="en-US" altLang="zh-CN" dirty="0" smtClean="0">
                <a:solidFill>
                  <a:srgbClr val="0070C0"/>
                </a:solidFill>
              </a:rPr>
              <a:t> </a:t>
            </a:r>
            <a:r>
              <a:rPr lang="zh-CN" altLang="en-US" dirty="0" smtClean="0"/>
              <a:t>的</a:t>
            </a:r>
            <a:r>
              <a:rPr lang="zh-CN" altLang="en-US" dirty="0"/>
              <a:t>内存地址。</a:t>
            </a:r>
            <a:r>
              <a:rPr lang="zh-CN" altLang="en-US" dirty="0" smtClean="0"/>
              <a:t>这样</a:t>
            </a:r>
            <a:r>
              <a:rPr lang="en-US" altLang="zh-CN" dirty="0" smtClean="0"/>
              <a:t>, </a:t>
            </a:r>
            <a:r>
              <a:rPr lang="zh-CN" altLang="en-US" dirty="0" smtClean="0"/>
              <a:t>整个</a:t>
            </a:r>
            <a:r>
              <a:rPr lang="zh-CN" altLang="en-US" dirty="0"/>
              <a:t>链表就</a:t>
            </a:r>
            <a:r>
              <a:rPr lang="zh-CN" altLang="en-US" dirty="0" smtClean="0"/>
              <a:t>可以 </a:t>
            </a:r>
            <a:r>
              <a:rPr lang="zh-CN" altLang="en-US" b="1" dirty="0" smtClean="0">
                <a:solidFill>
                  <a:srgbClr val="0000FF"/>
                </a:solidFill>
              </a:rPr>
              <a:t>从头到尾</a:t>
            </a:r>
            <a:r>
              <a:rPr lang="zh-CN" altLang="en-US" b="1" dirty="0">
                <a:solidFill>
                  <a:srgbClr val="0000FF"/>
                </a:solidFill>
              </a:rPr>
              <a:t>访问</a:t>
            </a:r>
            <a:r>
              <a:rPr lang="zh-CN" altLang="en-US" dirty="0"/>
              <a:t>。链表的访问只能</a:t>
            </a:r>
            <a:r>
              <a:rPr lang="zh-CN" altLang="en-US" dirty="0" smtClean="0"/>
              <a:t>从头到尾</a:t>
            </a:r>
            <a:r>
              <a:rPr lang="en-US" altLang="zh-CN" dirty="0" smtClean="0"/>
              <a:t>, </a:t>
            </a:r>
            <a:r>
              <a:rPr lang="zh-CN" altLang="en-US" dirty="0" smtClean="0"/>
              <a:t>故</a:t>
            </a:r>
            <a:r>
              <a:rPr lang="zh-CN" altLang="en-US" dirty="0"/>
              <a:t>是一</a:t>
            </a:r>
            <a:r>
              <a:rPr lang="zh-CN" altLang="en-US" dirty="0" smtClean="0"/>
              <a:t>种 </a:t>
            </a:r>
            <a:r>
              <a:rPr lang="zh-CN" altLang="en-US" b="1" dirty="0" smtClean="0">
                <a:solidFill>
                  <a:srgbClr val="FF0000"/>
                </a:solidFill>
              </a:rPr>
              <a:t>顺序</a:t>
            </a:r>
            <a:r>
              <a:rPr lang="zh-CN" altLang="en-US" b="1" dirty="0">
                <a:solidFill>
                  <a:srgbClr val="FF0000"/>
                </a:solidFill>
              </a:rPr>
              <a:t>访问</a:t>
            </a:r>
            <a:r>
              <a:rPr lang="zh-CN" altLang="en-US" dirty="0"/>
              <a:t>。 </a:t>
            </a:r>
          </a:p>
          <a:p>
            <a:r>
              <a:rPr lang="zh-CN" altLang="en-US" dirty="0"/>
              <a:t>        </a:t>
            </a:r>
          </a:p>
          <a:p>
            <a:endParaRPr lang="zh-CN" altLang="en-US" dirty="0"/>
          </a:p>
        </p:txBody>
      </p:sp>
      <p:sp>
        <p:nvSpPr>
          <p:cNvPr id="5" name="矩形 4"/>
          <p:cNvSpPr/>
          <p:nvPr/>
        </p:nvSpPr>
        <p:spPr>
          <a:xfrm>
            <a:off x="2317270" y="5229200"/>
            <a:ext cx="936104" cy="720080"/>
          </a:xfrm>
          <a:prstGeom prst="rect">
            <a:avLst/>
          </a:prstGeom>
          <a:ln w="19050">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6" name="矩形 5"/>
          <p:cNvSpPr/>
          <p:nvPr/>
        </p:nvSpPr>
        <p:spPr>
          <a:xfrm>
            <a:off x="3253374" y="5229200"/>
            <a:ext cx="504056" cy="720080"/>
          </a:xfrm>
          <a:prstGeom prst="rect">
            <a:avLst/>
          </a:prstGeom>
          <a:ln w="19050">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7" name="矩形 6"/>
          <p:cNvSpPr/>
          <p:nvPr/>
        </p:nvSpPr>
        <p:spPr>
          <a:xfrm>
            <a:off x="4427984" y="5229200"/>
            <a:ext cx="936104" cy="720080"/>
          </a:xfrm>
          <a:prstGeom prst="rect">
            <a:avLst/>
          </a:prstGeom>
          <a:ln w="19050">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8" name="矩形 7"/>
          <p:cNvSpPr/>
          <p:nvPr/>
        </p:nvSpPr>
        <p:spPr>
          <a:xfrm>
            <a:off x="5364088" y="5229200"/>
            <a:ext cx="504056" cy="720080"/>
          </a:xfrm>
          <a:prstGeom prst="rect">
            <a:avLst/>
          </a:prstGeom>
          <a:ln w="19050">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9" name="矩形 8"/>
          <p:cNvSpPr/>
          <p:nvPr/>
        </p:nvSpPr>
        <p:spPr>
          <a:xfrm>
            <a:off x="6538698" y="5229200"/>
            <a:ext cx="936104" cy="720080"/>
          </a:xfrm>
          <a:prstGeom prst="rect">
            <a:avLst/>
          </a:prstGeom>
          <a:ln w="19050">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0" name="矩形 9"/>
          <p:cNvSpPr/>
          <p:nvPr/>
        </p:nvSpPr>
        <p:spPr>
          <a:xfrm>
            <a:off x="7474802" y="5229200"/>
            <a:ext cx="504056" cy="720080"/>
          </a:xfrm>
          <a:prstGeom prst="rect">
            <a:avLst/>
          </a:prstGeom>
          <a:ln w="19050">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1" name="矩形 10"/>
          <p:cNvSpPr/>
          <p:nvPr/>
        </p:nvSpPr>
        <p:spPr>
          <a:xfrm>
            <a:off x="1142660" y="5229200"/>
            <a:ext cx="504056" cy="720080"/>
          </a:xfrm>
          <a:prstGeom prst="rect">
            <a:avLst/>
          </a:prstGeom>
          <a:ln w="19050">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2" name="右箭头 11"/>
          <p:cNvSpPr/>
          <p:nvPr/>
        </p:nvSpPr>
        <p:spPr>
          <a:xfrm>
            <a:off x="1475656" y="5481228"/>
            <a:ext cx="841614" cy="216024"/>
          </a:xfrm>
          <a:prstGeom prst="rightArrow">
            <a:avLst/>
          </a:prstGeom>
          <a:ln w="19050">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p>
        </p:txBody>
      </p:sp>
      <p:sp>
        <p:nvSpPr>
          <p:cNvPr id="13" name="右箭头 12"/>
          <p:cNvSpPr/>
          <p:nvPr/>
        </p:nvSpPr>
        <p:spPr>
          <a:xfrm>
            <a:off x="3563888" y="5494444"/>
            <a:ext cx="864096" cy="216024"/>
          </a:xfrm>
          <a:prstGeom prst="rightArrow">
            <a:avLst/>
          </a:prstGeom>
          <a:ln w="19050">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p>
        </p:txBody>
      </p:sp>
      <p:sp>
        <p:nvSpPr>
          <p:cNvPr id="14" name="右箭头 13"/>
          <p:cNvSpPr/>
          <p:nvPr/>
        </p:nvSpPr>
        <p:spPr>
          <a:xfrm>
            <a:off x="5652120" y="5494444"/>
            <a:ext cx="896077" cy="202808"/>
          </a:xfrm>
          <a:prstGeom prst="rightArrow">
            <a:avLst/>
          </a:prstGeom>
          <a:ln w="19050">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p>
        </p:txBody>
      </p:sp>
      <p:sp>
        <p:nvSpPr>
          <p:cNvPr id="15" name="文本框 14"/>
          <p:cNvSpPr txBox="1"/>
          <p:nvPr/>
        </p:nvSpPr>
        <p:spPr>
          <a:xfrm>
            <a:off x="829865" y="6081151"/>
            <a:ext cx="1152128" cy="461665"/>
          </a:xfrm>
          <a:prstGeom prst="rect">
            <a:avLst/>
          </a:prstGeom>
          <a:noFill/>
        </p:spPr>
        <p:txBody>
          <a:bodyPr wrap="square" rtlCol="0">
            <a:spAutoFit/>
          </a:bodyPr>
          <a:lstStyle/>
          <a:p>
            <a:r>
              <a:rPr lang="zh-CN" altLang="en-US" sz="2400" dirty="0" smtClean="0">
                <a:latin typeface="Arial" panose="020B0604020202020204" pitchFamily="34" charset="0"/>
                <a:ea typeface="微软雅黑" pitchFamily="34" charset="-122"/>
                <a:cs typeface="Arial" panose="020B0604020202020204" pitchFamily="34" charset="0"/>
              </a:rPr>
              <a:t>头指针</a:t>
            </a:r>
            <a:endParaRPr lang="zh-CN" altLang="en-US" sz="2400" dirty="0">
              <a:latin typeface="Arial" panose="020B0604020202020204" pitchFamily="34" charset="0"/>
              <a:ea typeface="微软雅黑" pitchFamily="34" charset="-122"/>
              <a:cs typeface="Arial" panose="020B0604020202020204" pitchFamily="34" charset="0"/>
            </a:endParaRPr>
          </a:p>
        </p:txBody>
      </p:sp>
      <p:sp>
        <p:nvSpPr>
          <p:cNvPr id="16" name="文本框 15"/>
          <p:cNvSpPr txBox="1"/>
          <p:nvPr/>
        </p:nvSpPr>
        <p:spPr>
          <a:xfrm>
            <a:off x="4139952" y="6081150"/>
            <a:ext cx="2326738" cy="461665"/>
          </a:xfrm>
          <a:prstGeom prst="rect">
            <a:avLst/>
          </a:prstGeom>
          <a:noFill/>
        </p:spPr>
        <p:txBody>
          <a:bodyPr wrap="square" rtlCol="0">
            <a:spAutoFit/>
          </a:bodyPr>
          <a:lstStyle/>
          <a:p>
            <a:r>
              <a:rPr lang="zh-CN" altLang="en-US" sz="2400" dirty="0" smtClean="0">
                <a:latin typeface="Arial" panose="020B0604020202020204" pitchFamily="34" charset="0"/>
                <a:ea typeface="微软雅黑" pitchFamily="34" charset="-122"/>
                <a:cs typeface="Arial" panose="020B0604020202020204" pitchFamily="34" charset="0"/>
              </a:rPr>
              <a:t>链表元素 </a:t>
            </a:r>
            <a:r>
              <a:rPr lang="en-US" altLang="zh-CN" sz="2400" dirty="0" smtClean="0">
                <a:latin typeface="Arial" panose="020B0604020202020204" pitchFamily="34" charset="0"/>
                <a:ea typeface="微软雅黑" pitchFamily="34" charset="-122"/>
                <a:cs typeface="Arial" panose="020B0604020202020204" pitchFamily="34" charset="0"/>
              </a:rPr>
              <a:t>(</a:t>
            </a:r>
            <a:r>
              <a:rPr lang="zh-CN" altLang="en-US" sz="2400" dirty="0" smtClean="0">
                <a:latin typeface="Arial" panose="020B0604020202020204" pitchFamily="34" charset="0"/>
                <a:ea typeface="微软雅黑" pitchFamily="34" charset="-122"/>
                <a:cs typeface="Arial" panose="020B0604020202020204" pitchFamily="34" charset="0"/>
              </a:rPr>
              <a:t>结点</a:t>
            </a:r>
            <a:r>
              <a:rPr lang="en-US" altLang="zh-CN" sz="2400" dirty="0" smtClean="0">
                <a:latin typeface="Arial" panose="020B0604020202020204" pitchFamily="34" charset="0"/>
                <a:ea typeface="微软雅黑" pitchFamily="34" charset="-122"/>
                <a:cs typeface="Arial" panose="020B0604020202020204" pitchFamily="34" charset="0"/>
              </a:rPr>
              <a:t>)</a:t>
            </a:r>
            <a:endParaRPr lang="zh-CN" altLang="en-US" sz="2400" dirty="0">
              <a:latin typeface="Arial" panose="020B0604020202020204" pitchFamily="34" charset="0"/>
              <a:ea typeface="微软雅黑" pitchFamily="34" charset="-122"/>
              <a:cs typeface="Arial" panose="020B0604020202020204" pitchFamily="34" charset="0"/>
            </a:endParaRPr>
          </a:p>
        </p:txBody>
      </p:sp>
    </p:spTree>
    <p:extLst>
      <p:ext uri="{BB962C8B-B14F-4D97-AF65-F5344CB8AC3E}">
        <p14:creationId xmlns:p14="http://schemas.microsoft.com/office/powerpoint/2010/main" val="182461327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6. </a:t>
            </a:r>
            <a:r>
              <a:rPr lang="zh-CN" altLang="en-US" dirty="0"/>
              <a:t>链表结构</a:t>
            </a:r>
          </a:p>
        </p:txBody>
      </p:sp>
      <p:sp>
        <p:nvSpPr>
          <p:cNvPr id="4" name="内容占位符 1"/>
          <p:cNvSpPr>
            <a:spLocks noGrp="1"/>
          </p:cNvSpPr>
          <p:nvPr>
            <p:ph idx="1"/>
          </p:nvPr>
        </p:nvSpPr>
        <p:spPr>
          <a:xfrm>
            <a:off x="323528" y="1038743"/>
            <a:ext cx="8496944" cy="5702625"/>
          </a:xfrm>
        </p:spPr>
        <p:txBody>
          <a:bodyPr>
            <a:normAutofit/>
          </a:bodyPr>
          <a:lstStyle/>
          <a:p>
            <a:r>
              <a:rPr lang="zh-CN" altLang="en-US" sz="2800" b="1" dirty="0" smtClean="0"/>
              <a:t>链表结点的结构</a:t>
            </a:r>
            <a:endParaRPr lang="en-US" altLang="zh-CN" sz="2800" b="1" dirty="0" smtClean="0"/>
          </a:p>
          <a:p>
            <a:pPr>
              <a:spcAft>
                <a:spcPts val="1200"/>
              </a:spcAft>
            </a:pPr>
            <a:r>
              <a:rPr lang="zh-CN" altLang="en-US" dirty="0" smtClean="0"/>
              <a:t>链表的 </a:t>
            </a:r>
            <a:r>
              <a:rPr lang="zh-CN" altLang="en-US" b="1" dirty="0" smtClean="0">
                <a:solidFill>
                  <a:srgbClr val="FF0000"/>
                </a:solidFill>
              </a:rPr>
              <a:t>结点</a:t>
            </a:r>
            <a:r>
              <a:rPr lang="zh-CN" altLang="en-US" dirty="0" smtClean="0"/>
              <a:t> 通过 </a:t>
            </a:r>
            <a:r>
              <a:rPr lang="zh-CN" altLang="en-US" b="1" dirty="0" smtClean="0">
                <a:solidFill>
                  <a:srgbClr val="0000FF"/>
                </a:solidFill>
              </a:rPr>
              <a:t>结构类型 </a:t>
            </a:r>
            <a:r>
              <a:rPr lang="zh-CN" altLang="en-US" dirty="0" smtClean="0"/>
              <a:t>进行构造</a:t>
            </a:r>
            <a:r>
              <a:rPr lang="en-US" altLang="zh-CN" dirty="0" smtClean="0"/>
              <a:t>, </a:t>
            </a:r>
            <a:r>
              <a:rPr lang="zh-CN" altLang="en-US" dirty="0" smtClean="0"/>
              <a:t>并且含有一个 </a:t>
            </a:r>
            <a:r>
              <a:rPr lang="zh-CN" altLang="en-US" b="1" dirty="0" smtClean="0">
                <a:solidFill>
                  <a:srgbClr val="0000FF"/>
                </a:solidFill>
              </a:rPr>
              <a:t>自身结构的指针成员</a:t>
            </a:r>
            <a:r>
              <a:rPr lang="zh-CN" altLang="en-US" dirty="0" smtClean="0"/>
              <a:t>。</a:t>
            </a:r>
            <a:endParaRPr lang="en-US" altLang="zh-CN" dirty="0" smtClean="0"/>
          </a:p>
          <a:p>
            <a:r>
              <a:rPr lang="zh-CN" altLang="en-US" b="1" dirty="0" smtClean="0"/>
              <a:t>结点定义形式</a:t>
            </a:r>
            <a:r>
              <a:rPr lang="zh-CN" altLang="en-US" dirty="0" smtClean="0"/>
              <a:t>：</a:t>
            </a:r>
            <a:endParaRPr lang="en-US" altLang="zh-CN" dirty="0" smtClean="0"/>
          </a:p>
          <a:p>
            <a:pPr indent="271463">
              <a:lnSpc>
                <a:spcPct val="100000"/>
              </a:lnSpc>
            </a:pPr>
            <a:r>
              <a:rPr lang="en-US" altLang="zh-CN" dirty="0" err="1" smtClean="0">
                <a:solidFill>
                  <a:srgbClr val="FF0000"/>
                </a:solidFill>
              </a:rPr>
              <a:t>struct</a:t>
            </a:r>
            <a:r>
              <a:rPr lang="en-US" altLang="zh-CN" dirty="0" smtClean="0">
                <a:solidFill>
                  <a:srgbClr val="FF0000"/>
                </a:solidFill>
              </a:rPr>
              <a:t> </a:t>
            </a:r>
            <a:r>
              <a:rPr lang="en-US" altLang="zh-CN" dirty="0" smtClean="0"/>
              <a:t> </a:t>
            </a:r>
            <a:r>
              <a:rPr lang="en-US" altLang="zh-CN" b="1" dirty="0" smtClean="0">
                <a:solidFill>
                  <a:srgbClr val="0000FF"/>
                </a:solidFill>
              </a:rPr>
              <a:t>identifier</a:t>
            </a:r>
            <a:endParaRPr lang="zh-CN" altLang="en-US" b="1" dirty="0">
              <a:solidFill>
                <a:srgbClr val="0000FF"/>
              </a:solidFill>
            </a:endParaRPr>
          </a:p>
          <a:p>
            <a:pPr indent="271463">
              <a:lnSpc>
                <a:spcPct val="100000"/>
              </a:lnSpc>
            </a:pPr>
            <a:r>
              <a:rPr lang="en-US" altLang="zh-CN" dirty="0" smtClean="0">
                <a:solidFill>
                  <a:srgbClr val="0000FF"/>
                </a:solidFill>
              </a:rPr>
              <a:t>{       </a:t>
            </a:r>
          </a:p>
          <a:p>
            <a:pPr indent="719138">
              <a:lnSpc>
                <a:spcPct val="100000"/>
              </a:lnSpc>
            </a:pPr>
            <a:r>
              <a:rPr lang="en-US" altLang="zh-CN" dirty="0">
                <a:solidFill>
                  <a:srgbClr val="FF3399"/>
                </a:solidFill>
              </a:rPr>
              <a:t>[data member list]</a:t>
            </a:r>
            <a:r>
              <a:rPr lang="en-US" altLang="zh-CN" dirty="0" smtClean="0">
                <a:solidFill>
                  <a:srgbClr val="0000FF"/>
                </a:solidFill>
              </a:rPr>
              <a:t>;</a:t>
            </a:r>
            <a:r>
              <a:rPr lang="zh-CN" altLang="en-US" dirty="0" smtClean="0">
                <a:solidFill>
                  <a:srgbClr val="0000FF"/>
                </a:solidFill>
              </a:rPr>
              <a:t>       </a:t>
            </a:r>
            <a:r>
              <a:rPr lang="en-US" altLang="zh-CN" dirty="0" smtClean="0">
                <a:solidFill>
                  <a:srgbClr val="00B050"/>
                </a:solidFill>
              </a:rPr>
              <a:t>// </a:t>
            </a:r>
            <a:r>
              <a:rPr lang="zh-CN" altLang="en-US" dirty="0" smtClean="0">
                <a:solidFill>
                  <a:srgbClr val="00B050"/>
                </a:solidFill>
              </a:rPr>
              <a:t>数据部分</a:t>
            </a:r>
            <a:endParaRPr lang="zh-CN" altLang="en-US" dirty="0">
              <a:solidFill>
                <a:srgbClr val="00B050"/>
              </a:solidFill>
            </a:endParaRPr>
          </a:p>
          <a:p>
            <a:pPr indent="719138">
              <a:lnSpc>
                <a:spcPct val="100000"/>
              </a:lnSpc>
            </a:pPr>
            <a:r>
              <a:rPr lang="en-US" altLang="zh-CN" b="1" dirty="0" smtClean="0">
                <a:solidFill>
                  <a:srgbClr val="0000FF"/>
                </a:solidFill>
              </a:rPr>
              <a:t>identifier</a:t>
            </a:r>
            <a:r>
              <a:rPr lang="zh-CN" altLang="en-US" dirty="0" smtClean="0">
                <a:solidFill>
                  <a:srgbClr val="0000FF"/>
                </a:solidFill>
              </a:rPr>
              <a:t> </a:t>
            </a:r>
            <a:r>
              <a:rPr lang="zh-CN" altLang="en-US" dirty="0" smtClean="0">
                <a:solidFill>
                  <a:srgbClr val="FF0000"/>
                </a:solidFill>
              </a:rPr>
              <a:t>*</a:t>
            </a:r>
            <a:r>
              <a:rPr lang="en-US" altLang="zh-CN" dirty="0" smtClean="0"/>
              <a:t>pointer</a:t>
            </a:r>
            <a:r>
              <a:rPr lang="en-US" altLang="zh-CN" dirty="0" smtClean="0">
                <a:solidFill>
                  <a:srgbClr val="0000FF"/>
                </a:solidFill>
              </a:rPr>
              <a:t>;</a:t>
            </a:r>
            <a:r>
              <a:rPr lang="zh-CN" altLang="en-US" dirty="0" smtClean="0">
                <a:solidFill>
                  <a:srgbClr val="0000FF"/>
                </a:solidFill>
              </a:rPr>
              <a:t>       </a:t>
            </a:r>
            <a:r>
              <a:rPr lang="en-US" altLang="zh-CN" dirty="0" smtClean="0">
                <a:solidFill>
                  <a:srgbClr val="00B050"/>
                </a:solidFill>
              </a:rPr>
              <a:t>// </a:t>
            </a:r>
            <a:r>
              <a:rPr lang="zh-CN" altLang="en-US" dirty="0" smtClean="0">
                <a:solidFill>
                  <a:srgbClr val="00B050"/>
                </a:solidFill>
              </a:rPr>
              <a:t>指向下一个结点的指针</a:t>
            </a:r>
            <a:endParaRPr lang="zh-CN" altLang="en-US" dirty="0">
              <a:solidFill>
                <a:srgbClr val="00B050"/>
              </a:solidFill>
            </a:endParaRPr>
          </a:p>
          <a:p>
            <a:pPr indent="271463">
              <a:lnSpc>
                <a:spcPct val="100000"/>
              </a:lnSpc>
              <a:spcAft>
                <a:spcPts val="1200"/>
              </a:spcAft>
            </a:pPr>
            <a:r>
              <a:rPr lang="en-US" altLang="zh-CN" dirty="0" smtClean="0">
                <a:solidFill>
                  <a:srgbClr val="0000FF"/>
                </a:solidFill>
              </a:rPr>
              <a:t>}</a:t>
            </a:r>
            <a:r>
              <a:rPr lang="en-US" altLang="zh-CN" b="1" dirty="0" smtClean="0">
                <a:solidFill>
                  <a:srgbClr val="FF0000"/>
                </a:solidFill>
              </a:rPr>
              <a:t>;</a:t>
            </a:r>
            <a:endParaRPr lang="en-US" altLang="zh-CN" b="1" dirty="0">
              <a:solidFill>
                <a:srgbClr val="FF0000"/>
              </a:solidFill>
            </a:endParaRPr>
          </a:p>
          <a:p>
            <a:r>
              <a:rPr lang="zh-CN" altLang="en-US" b="1" dirty="0" smtClean="0"/>
              <a:t>说明</a:t>
            </a:r>
            <a:r>
              <a:rPr lang="en-US" altLang="zh-CN" dirty="0" smtClean="0"/>
              <a:t>: </a:t>
            </a:r>
            <a:r>
              <a:rPr lang="zh-CN" altLang="en-US" dirty="0" smtClean="0"/>
              <a:t>这种结点通过每一个结点的 </a:t>
            </a:r>
            <a:r>
              <a:rPr lang="zh-CN" altLang="en-US" b="1" dirty="0" smtClean="0">
                <a:solidFill>
                  <a:srgbClr val="0000FF"/>
                </a:solidFill>
              </a:rPr>
              <a:t>指针成员 </a:t>
            </a:r>
            <a:r>
              <a:rPr lang="zh-CN" altLang="en-US" dirty="0" smtClean="0"/>
              <a:t>链接起来</a:t>
            </a:r>
            <a:r>
              <a:rPr lang="en-US" altLang="zh-CN" dirty="0" smtClean="0"/>
              <a:t>, </a:t>
            </a:r>
            <a:r>
              <a:rPr lang="zh-CN" altLang="en-US" dirty="0" smtClean="0"/>
              <a:t>可以构造任意长的结构链</a:t>
            </a:r>
            <a:r>
              <a:rPr lang="en-US" altLang="zh-CN" dirty="0" smtClean="0"/>
              <a:t>, </a:t>
            </a:r>
            <a:r>
              <a:rPr lang="zh-CN" altLang="en-US" dirty="0" smtClean="0"/>
              <a:t>这样的结构链称为 </a:t>
            </a:r>
            <a:r>
              <a:rPr lang="zh-CN" altLang="en-US" b="1" dirty="0" smtClean="0">
                <a:solidFill>
                  <a:srgbClr val="FF0000"/>
                </a:solidFill>
              </a:rPr>
              <a:t>链表</a:t>
            </a:r>
            <a:r>
              <a:rPr lang="zh-CN" altLang="en-US" dirty="0" smtClean="0"/>
              <a:t>。</a:t>
            </a:r>
            <a:endParaRPr lang="zh-CN" altLang="en-US" dirty="0"/>
          </a:p>
        </p:txBody>
      </p:sp>
      <p:grpSp>
        <p:nvGrpSpPr>
          <p:cNvPr id="5" name="组合 4"/>
          <p:cNvGrpSpPr/>
          <p:nvPr/>
        </p:nvGrpSpPr>
        <p:grpSpPr>
          <a:xfrm>
            <a:off x="3131840" y="3068960"/>
            <a:ext cx="5877612" cy="648072"/>
            <a:chOff x="2150772" y="2276872"/>
            <a:chExt cx="6836198" cy="720080"/>
          </a:xfrm>
        </p:grpSpPr>
        <p:sp>
          <p:nvSpPr>
            <p:cNvPr id="6" name="矩形 5"/>
            <p:cNvSpPr/>
            <p:nvPr/>
          </p:nvSpPr>
          <p:spPr>
            <a:xfrm>
              <a:off x="3325382" y="2276872"/>
              <a:ext cx="936104" cy="720080"/>
            </a:xfrm>
            <a:prstGeom prst="rect">
              <a:avLst/>
            </a:prstGeom>
            <a:ln w="19050">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7" name="矩形 6"/>
            <p:cNvSpPr/>
            <p:nvPr/>
          </p:nvSpPr>
          <p:spPr>
            <a:xfrm>
              <a:off x="4261486" y="2276872"/>
              <a:ext cx="504056" cy="720080"/>
            </a:xfrm>
            <a:prstGeom prst="rect">
              <a:avLst/>
            </a:prstGeom>
            <a:ln w="19050">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8" name="矩形 7"/>
            <p:cNvSpPr/>
            <p:nvPr/>
          </p:nvSpPr>
          <p:spPr>
            <a:xfrm>
              <a:off x="5436096" y="2276872"/>
              <a:ext cx="936104" cy="720080"/>
            </a:xfrm>
            <a:prstGeom prst="rect">
              <a:avLst/>
            </a:prstGeom>
            <a:ln w="19050">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9" name="矩形 8"/>
            <p:cNvSpPr/>
            <p:nvPr/>
          </p:nvSpPr>
          <p:spPr>
            <a:xfrm>
              <a:off x="6372200" y="2276872"/>
              <a:ext cx="504056" cy="720080"/>
            </a:xfrm>
            <a:prstGeom prst="rect">
              <a:avLst/>
            </a:prstGeom>
            <a:ln w="19050">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0" name="矩形 9"/>
            <p:cNvSpPr/>
            <p:nvPr/>
          </p:nvSpPr>
          <p:spPr>
            <a:xfrm>
              <a:off x="7546810" y="2276872"/>
              <a:ext cx="936104" cy="720080"/>
            </a:xfrm>
            <a:prstGeom prst="rect">
              <a:avLst/>
            </a:prstGeom>
            <a:ln w="19050">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1" name="矩形 10"/>
            <p:cNvSpPr/>
            <p:nvPr/>
          </p:nvSpPr>
          <p:spPr>
            <a:xfrm>
              <a:off x="8482914" y="2276872"/>
              <a:ext cx="504056" cy="720080"/>
            </a:xfrm>
            <a:prstGeom prst="rect">
              <a:avLst/>
            </a:prstGeom>
            <a:ln w="19050">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2" name="矩形 11"/>
            <p:cNvSpPr/>
            <p:nvPr/>
          </p:nvSpPr>
          <p:spPr>
            <a:xfrm>
              <a:off x="2150772" y="2276872"/>
              <a:ext cx="504056" cy="720080"/>
            </a:xfrm>
            <a:prstGeom prst="rect">
              <a:avLst/>
            </a:prstGeom>
            <a:ln w="19050">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3" name="右箭头 12"/>
            <p:cNvSpPr/>
            <p:nvPr/>
          </p:nvSpPr>
          <p:spPr>
            <a:xfrm>
              <a:off x="2485779" y="2528899"/>
              <a:ext cx="839603" cy="229241"/>
            </a:xfrm>
            <a:prstGeom prst="rightArrow">
              <a:avLst/>
            </a:prstGeom>
            <a:ln w="19050">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p>
          </p:txBody>
        </p:sp>
        <p:sp>
          <p:nvSpPr>
            <p:cNvPr id="14" name="右箭头 13"/>
            <p:cNvSpPr/>
            <p:nvPr/>
          </p:nvSpPr>
          <p:spPr>
            <a:xfrm>
              <a:off x="4495824" y="2542116"/>
              <a:ext cx="940272" cy="216023"/>
            </a:xfrm>
            <a:prstGeom prst="rightArrow">
              <a:avLst/>
            </a:prstGeom>
            <a:ln w="19050">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p>
          </p:txBody>
        </p:sp>
        <p:sp>
          <p:nvSpPr>
            <p:cNvPr id="15" name="右箭头 14"/>
            <p:cNvSpPr/>
            <p:nvPr/>
          </p:nvSpPr>
          <p:spPr>
            <a:xfrm>
              <a:off x="6673373" y="2542116"/>
              <a:ext cx="882937" cy="216023"/>
            </a:xfrm>
            <a:prstGeom prst="rightArrow">
              <a:avLst/>
            </a:prstGeom>
            <a:ln w="19050">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p>
          </p:txBody>
        </p:sp>
      </p:grpSp>
      <p:sp>
        <p:nvSpPr>
          <p:cNvPr id="16" name="文本框 15"/>
          <p:cNvSpPr txBox="1"/>
          <p:nvPr/>
        </p:nvSpPr>
        <p:spPr>
          <a:xfrm>
            <a:off x="4026768" y="2546086"/>
            <a:ext cx="1409328" cy="461665"/>
          </a:xfrm>
          <a:prstGeom prst="rect">
            <a:avLst/>
          </a:prstGeom>
          <a:noFill/>
        </p:spPr>
        <p:txBody>
          <a:bodyPr wrap="square" rtlCol="0">
            <a:spAutoFit/>
          </a:bodyPr>
          <a:lstStyle/>
          <a:p>
            <a:r>
              <a:rPr lang="zh-CN" altLang="en-US" sz="2400" dirty="0" smtClean="0">
                <a:solidFill>
                  <a:srgbClr val="FF0000"/>
                </a:solidFill>
                <a:latin typeface="Arial" panose="020B0604020202020204" pitchFamily="34" charset="0"/>
                <a:ea typeface="微软雅黑" pitchFamily="34" charset="-122"/>
                <a:cs typeface="Arial" panose="020B0604020202020204" pitchFamily="34" charset="0"/>
              </a:rPr>
              <a:t>链表结点</a:t>
            </a:r>
            <a:endParaRPr lang="zh-CN" altLang="en-US" sz="2400" dirty="0">
              <a:solidFill>
                <a:srgbClr val="FF0000"/>
              </a:solidFill>
              <a:latin typeface="Arial" panose="020B0604020202020204" pitchFamily="34" charset="0"/>
              <a:ea typeface="微软雅黑" pitchFamily="34" charset="-122"/>
              <a:cs typeface="Arial" panose="020B0604020202020204" pitchFamily="34" charset="0"/>
            </a:endParaRPr>
          </a:p>
        </p:txBody>
      </p:sp>
      <p:sp>
        <p:nvSpPr>
          <p:cNvPr id="17" name="文本框 16"/>
          <p:cNvSpPr txBox="1"/>
          <p:nvPr/>
        </p:nvSpPr>
        <p:spPr>
          <a:xfrm>
            <a:off x="2874640" y="2542078"/>
            <a:ext cx="1152128" cy="461665"/>
          </a:xfrm>
          <a:prstGeom prst="rect">
            <a:avLst/>
          </a:prstGeom>
          <a:noFill/>
        </p:spPr>
        <p:txBody>
          <a:bodyPr wrap="square" rtlCol="0">
            <a:spAutoFit/>
          </a:bodyPr>
          <a:lstStyle/>
          <a:p>
            <a:r>
              <a:rPr lang="zh-CN" altLang="en-US" sz="2400" dirty="0" smtClean="0">
                <a:solidFill>
                  <a:srgbClr val="FF0000"/>
                </a:solidFill>
                <a:latin typeface="Arial" panose="020B0604020202020204" pitchFamily="34" charset="0"/>
                <a:ea typeface="微软雅黑" pitchFamily="34" charset="-122"/>
                <a:cs typeface="Arial" panose="020B0604020202020204" pitchFamily="34" charset="0"/>
              </a:rPr>
              <a:t>头指针</a:t>
            </a:r>
            <a:endParaRPr lang="zh-CN" altLang="en-US" sz="2400" dirty="0">
              <a:solidFill>
                <a:srgbClr val="FF0000"/>
              </a:solidFill>
              <a:latin typeface="Arial" panose="020B0604020202020204" pitchFamily="34" charset="0"/>
              <a:ea typeface="微软雅黑" pitchFamily="34" charset="-122"/>
              <a:cs typeface="Arial" panose="020B0604020202020204" pitchFamily="34" charset="0"/>
            </a:endParaRPr>
          </a:p>
        </p:txBody>
      </p:sp>
    </p:spTree>
    <p:extLst>
      <p:ext uri="{BB962C8B-B14F-4D97-AF65-F5344CB8AC3E}">
        <p14:creationId xmlns:p14="http://schemas.microsoft.com/office/powerpoint/2010/main" val="13766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randombar(horizontal)">
                                      <p:cBhvr>
                                        <p:cTn id="7" dur="500"/>
                                        <p:tgtEl>
                                          <p:spTgt spid="4">
                                            <p:txEl>
                                              <p:pRg st="2" end="2"/>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randombar(horizontal)">
                                      <p:cBhvr>
                                        <p:cTn id="10" dur="500"/>
                                        <p:tgtEl>
                                          <p:spTgt spid="4">
                                            <p:txEl>
                                              <p:pRg st="3" end="3"/>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Effect transition="in" filter="randombar(horizontal)">
                                      <p:cBhvr>
                                        <p:cTn id="13" dur="500"/>
                                        <p:tgtEl>
                                          <p:spTgt spid="4">
                                            <p:txEl>
                                              <p:pRg st="4" end="4"/>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4">
                                            <p:txEl>
                                              <p:pRg st="5" end="5"/>
                                            </p:txEl>
                                          </p:spTgt>
                                        </p:tgtEl>
                                        <p:attrNameLst>
                                          <p:attrName>style.visibility</p:attrName>
                                        </p:attrNameLst>
                                      </p:cBhvr>
                                      <p:to>
                                        <p:strVal val="visible"/>
                                      </p:to>
                                    </p:set>
                                    <p:animEffect transition="in" filter="randombar(horizontal)">
                                      <p:cBhvr>
                                        <p:cTn id="16" dur="500"/>
                                        <p:tgtEl>
                                          <p:spTgt spid="4">
                                            <p:txEl>
                                              <p:pRg st="5" end="5"/>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animEffect transition="in" filter="randombar(horizontal)">
                                      <p:cBhvr>
                                        <p:cTn id="19" dur="500"/>
                                        <p:tgtEl>
                                          <p:spTgt spid="4">
                                            <p:txEl>
                                              <p:pRg st="6" end="6"/>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4">
                                            <p:txEl>
                                              <p:pRg st="7" end="7"/>
                                            </p:txEl>
                                          </p:spTgt>
                                        </p:tgtEl>
                                        <p:attrNameLst>
                                          <p:attrName>style.visibility</p:attrName>
                                        </p:attrNameLst>
                                      </p:cBhvr>
                                      <p:to>
                                        <p:strVal val="visible"/>
                                      </p:to>
                                    </p:set>
                                    <p:animEffect transition="in" filter="randombar(horizontal)">
                                      <p:cBhvr>
                                        <p:cTn id="22" dur="500"/>
                                        <p:tgtEl>
                                          <p:spTgt spid="4">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Effect transition="in" filter="randombar(horizontal)">
                                      <p:cBhvr>
                                        <p:cTn id="27" dur="500"/>
                                        <p:tgtEl>
                                          <p:spTgt spid="4">
                                            <p:txEl>
                                              <p:pRg st="8" end="8"/>
                                            </p:txEl>
                                          </p:spTgt>
                                        </p:tgtEl>
                                      </p:cBhvr>
                                    </p:animEffect>
                                  </p:childTnLst>
                                </p:cTn>
                              </p:par>
                              <p:par>
                                <p:cTn id="28" presetID="14" presetClass="entr" presetSubtype="10" fill="hold" nodeType="with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randombar(horizontal)">
                                      <p:cBhvr>
                                        <p:cTn id="30" dur="500"/>
                                        <p:tgtEl>
                                          <p:spTgt spid="5"/>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randombar(horizontal)">
                                      <p:cBhvr>
                                        <p:cTn id="33" dur="500"/>
                                        <p:tgtEl>
                                          <p:spTgt spid="16"/>
                                        </p:tgtEl>
                                      </p:cBhvr>
                                    </p:animEffect>
                                  </p:childTnLst>
                                </p:cTn>
                              </p:par>
                              <p:par>
                                <p:cTn id="34" presetID="14" presetClass="entr" presetSubtype="10" fill="hold" nodeType="withEffect">
                                  <p:stCondLst>
                                    <p:cond delay="0"/>
                                  </p:stCondLst>
                                  <p:childTnLst>
                                    <p:set>
                                      <p:cBhvr>
                                        <p:cTn id="35" dur="1" fill="hold">
                                          <p:stCondLst>
                                            <p:cond delay="0"/>
                                          </p:stCondLst>
                                        </p:cTn>
                                        <p:tgtEl>
                                          <p:spTgt spid="17">
                                            <p:txEl>
                                              <p:pRg st="0" end="0"/>
                                            </p:txEl>
                                          </p:spTgt>
                                        </p:tgtEl>
                                        <p:attrNameLst>
                                          <p:attrName>style.visibility</p:attrName>
                                        </p:attrNameLst>
                                      </p:cBhvr>
                                      <p:to>
                                        <p:strVal val="visible"/>
                                      </p:to>
                                    </p:set>
                                    <p:animEffect transition="in" filter="randombar(horizontal)">
                                      <p:cBhvr>
                                        <p:cTn id="36"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6. </a:t>
            </a:r>
            <a:r>
              <a:rPr lang="zh-CN" altLang="en-US" dirty="0"/>
              <a:t>链表结构</a:t>
            </a:r>
          </a:p>
        </p:txBody>
      </p:sp>
      <p:sp>
        <p:nvSpPr>
          <p:cNvPr id="4" name="内容占位符 1"/>
          <p:cNvSpPr>
            <a:spLocks noGrp="1"/>
          </p:cNvSpPr>
          <p:nvPr>
            <p:ph idx="1"/>
          </p:nvPr>
        </p:nvSpPr>
        <p:spPr>
          <a:xfrm>
            <a:off x="323528" y="1038743"/>
            <a:ext cx="8496944" cy="5819257"/>
          </a:xfrm>
        </p:spPr>
        <p:txBody>
          <a:bodyPr/>
          <a:lstStyle/>
          <a:p>
            <a:r>
              <a:rPr lang="zh-CN" altLang="en-US" b="1" dirty="0" smtClean="0"/>
              <a:t>例</a:t>
            </a:r>
            <a:r>
              <a:rPr lang="en-US" altLang="zh-CN" dirty="0" smtClean="0"/>
              <a:t>: </a:t>
            </a:r>
            <a:r>
              <a:rPr lang="zh-CN" altLang="en-US" dirty="0" smtClean="0"/>
              <a:t>构造一个存放学生信息 </a:t>
            </a:r>
            <a:r>
              <a:rPr lang="en-US" altLang="zh-CN" dirty="0" smtClean="0"/>
              <a:t>(</a:t>
            </a:r>
            <a:r>
              <a:rPr lang="zh-CN" altLang="en-US" dirty="0" smtClean="0"/>
              <a:t>姓名、年龄、性别、学号、成绩</a:t>
            </a:r>
            <a:r>
              <a:rPr lang="en-US" altLang="zh-CN" dirty="0" smtClean="0"/>
              <a:t>) </a:t>
            </a:r>
            <a:r>
              <a:rPr lang="zh-CN" altLang="en-US" dirty="0" smtClean="0"/>
              <a:t>的链表。</a:t>
            </a:r>
            <a:endParaRPr lang="en-US" altLang="zh-CN" dirty="0" smtClean="0"/>
          </a:p>
          <a:p>
            <a:pPr>
              <a:lnSpc>
                <a:spcPct val="100000"/>
              </a:lnSpc>
              <a:spcBef>
                <a:spcPts val="276"/>
              </a:spcBef>
            </a:pPr>
            <a:r>
              <a:rPr lang="en-US" altLang="zh-CN" dirty="0" smtClean="0">
                <a:solidFill>
                  <a:srgbClr val="FF0000"/>
                </a:solidFill>
              </a:rPr>
              <a:t>struct </a:t>
            </a:r>
            <a:r>
              <a:rPr lang="en-US" altLang="zh-CN" b="1" dirty="0" smtClean="0">
                <a:solidFill>
                  <a:srgbClr val="0000FF"/>
                </a:solidFill>
              </a:rPr>
              <a:t>Student</a:t>
            </a:r>
          </a:p>
          <a:p>
            <a:pPr>
              <a:lnSpc>
                <a:spcPct val="100000"/>
              </a:lnSpc>
              <a:spcBef>
                <a:spcPts val="276"/>
              </a:spcBef>
            </a:pPr>
            <a:r>
              <a:rPr lang="en-US" altLang="zh-CN" dirty="0" smtClean="0"/>
              <a:t>{</a:t>
            </a:r>
          </a:p>
          <a:p>
            <a:pPr indent="358775">
              <a:lnSpc>
                <a:spcPct val="100000"/>
              </a:lnSpc>
              <a:spcBef>
                <a:spcPts val="276"/>
              </a:spcBef>
            </a:pPr>
            <a:r>
              <a:rPr lang="en-US" altLang="zh-CN" dirty="0" smtClean="0">
                <a:solidFill>
                  <a:srgbClr val="0000FF"/>
                </a:solidFill>
              </a:rPr>
              <a:t>char </a:t>
            </a:r>
            <a:r>
              <a:rPr lang="en-US" altLang="zh-CN" dirty="0" smtClean="0"/>
              <a:t>name[20];  </a:t>
            </a:r>
            <a:r>
              <a:rPr lang="en-US" altLang="zh-CN" dirty="0" smtClean="0">
                <a:solidFill>
                  <a:srgbClr val="00B050"/>
                </a:solidFill>
              </a:rPr>
              <a:t>// </a:t>
            </a:r>
            <a:r>
              <a:rPr lang="zh-CN" altLang="en-US" dirty="0">
                <a:solidFill>
                  <a:srgbClr val="00B050"/>
                </a:solidFill>
              </a:rPr>
              <a:t>姓名</a:t>
            </a:r>
            <a:endParaRPr lang="en-US" altLang="zh-CN" dirty="0" smtClean="0">
              <a:solidFill>
                <a:srgbClr val="00B050"/>
              </a:solidFill>
            </a:endParaRPr>
          </a:p>
          <a:p>
            <a:pPr indent="358775">
              <a:lnSpc>
                <a:spcPct val="100000"/>
              </a:lnSpc>
              <a:spcBef>
                <a:spcPts val="276"/>
              </a:spcBef>
            </a:pPr>
            <a:r>
              <a:rPr lang="en-US" altLang="zh-CN" dirty="0" smtClean="0">
                <a:solidFill>
                  <a:srgbClr val="0000FF"/>
                </a:solidFill>
              </a:rPr>
              <a:t>int</a:t>
            </a:r>
            <a:r>
              <a:rPr lang="en-US" altLang="zh-CN" dirty="0" smtClean="0"/>
              <a:t> age;              </a:t>
            </a:r>
            <a:r>
              <a:rPr lang="en-US" altLang="zh-CN" dirty="0" smtClean="0">
                <a:solidFill>
                  <a:srgbClr val="00B050"/>
                </a:solidFill>
              </a:rPr>
              <a:t>// </a:t>
            </a:r>
            <a:r>
              <a:rPr lang="zh-CN" altLang="en-US" dirty="0" smtClean="0">
                <a:solidFill>
                  <a:srgbClr val="00B050"/>
                </a:solidFill>
              </a:rPr>
              <a:t>年龄</a:t>
            </a:r>
            <a:endParaRPr lang="en-US" altLang="zh-CN" dirty="0" smtClean="0">
              <a:solidFill>
                <a:srgbClr val="00B050"/>
              </a:solidFill>
            </a:endParaRPr>
          </a:p>
          <a:p>
            <a:pPr indent="358775">
              <a:lnSpc>
                <a:spcPct val="100000"/>
              </a:lnSpc>
              <a:spcBef>
                <a:spcPts val="276"/>
              </a:spcBef>
            </a:pPr>
            <a:r>
              <a:rPr lang="en-US" altLang="zh-CN" dirty="0" err="1" smtClean="0">
                <a:solidFill>
                  <a:srgbClr val="0000FF"/>
                </a:solidFill>
              </a:rPr>
              <a:t>bool</a:t>
            </a:r>
            <a:r>
              <a:rPr lang="en-US" altLang="zh-CN" dirty="0" smtClean="0">
                <a:solidFill>
                  <a:srgbClr val="0000FF"/>
                </a:solidFill>
              </a:rPr>
              <a:t> </a:t>
            </a:r>
            <a:r>
              <a:rPr lang="en-US" altLang="zh-CN" dirty="0" smtClean="0"/>
              <a:t>sex;           </a:t>
            </a:r>
            <a:r>
              <a:rPr lang="en-US" altLang="zh-CN" dirty="0" smtClean="0">
                <a:solidFill>
                  <a:srgbClr val="00B050"/>
                </a:solidFill>
              </a:rPr>
              <a:t>// </a:t>
            </a:r>
            <a:r>
              <a:rPr lang="zh-CN" altLang="en-US" dirty="0" smtClean="0">
                <a:solidFill>
                  <a:srgbClr val="00B050"/>
                </a:solidFill>
              </a:rPr>
              <a:t>性别</a:t>
            </a:r>
            <a:endParaRPr lang="en-US" altLang="zh-CN" dirty="0" smtClean="0">
              <a:solidFill>
                <a:srgbClr val="00B050"/>
              </a:solidFill>
            </a:endParaRPr>
          </a:p>
          <a:p>
            <a:pPr indent="358775">
              <a:lnSpc>
                <a:spcPct val="100000"/>
              </a:lnSpc>
              <a:spcBef>
                <a:spcPts val="276"/>
              </a:spcBef>
            </a:pPr>
            <a:r>
              <a:rPr lang="en-US" altLang="zh-CN" dirty="0" smtClean="0">
                <a:solidFill>
                  <a:srgbClr val="0000FF"/>
                </a:solidFill>
              </a:rPr>
              <a:t>long </a:t>
            </a:r>
            <a:r>
              <a:rPr lang="en-US" altLang="zh-CN" dirty="0" err="1" smtClean="0">
                <a:solidFill>
                  <a:srgbClr val="0000FF"/>
                </a:solidFill>
              </a:rPr>
              <a:t>long</a:t>
            </a:r>
            <a:r>
              <a:rPr lang="en-US" altLang="zh-CN" dirty="0" smtClean="0">
                <a:solidFill>
                  <a:srgbClr val="0000FF"/>
                </a:solidFill>
              </a:rPr>
              <a:t> </a:t>
            </a:r>
            <a:r>
              <a:rPr lang="en-US" altLang="zh-CN" dirty="0" err="1" smtClean="0"/>
              <a:t>num</a:t>
            </a:r>
            <a:r>
              <a:rPr lang="en-US" altLang="zh-CN" smtClean="0"/>
              <a:t>; </a:t>
            </a:r>
            <a:r>
              <a:rPr lang="en-US" altLang="zh-CN" smtClean="0"/>
              <a:t> </a:t>
            </a:r>
            <a:r>
              <a:rPr lang="en-US" altLang="zh-CN" smtClean="0">
                <a:solidFill>
                  <a:srgbClr val="00B050"/>
                </a:solidFill>
              </a:rPr>
              <a:t>// </a:t>
            </a:r>
            <a:r>
              <a:rPr lang="zh-CN" altLang="en-US" dirty="0" smtClean="0">
                <a:solidFill>
                  <a:srgbClr val="00B050"/>
                </a:solidFill>
              </a:rPr>
              <a:t>学号</a:t>
            </a:r>
            <a:endParaRPr lang="en-US" altLang="zh-CN" dirty="0" smtClean="0">
              <a:solidFill>
                <a:srgbClr val="00B050"/>
              </a:solidFill>
            </a:endParaRPr>
          </a:p>
          <a:p>
            <a:pPr indent="358775">
              <a:lnSpc>
                <a:spcPct val="100000"/>
              </a:lnSpc>
              <a:spcBef>
                <a:spcPts val="276"/>
              </a:spcBef>
            </a:pPr>
            <a:r>
              <a:rPr lang="en-US" altLang="zh-CN" dirty="0" smtClean="0">
                <a:solidFill>
                  <a:srgbClr val="0000FF"/>
                </a:solidFill>
              </a:rPr>
              <a:t>float</a:t>
            </a:r>
            <a:r>
              <a:rPr lang="en-US" altLang="zh-CN" dirty="0" smtClean="0"/>
              <a:t> score;        </a:t>
            </a:r>
            <a:r>
              <a:rPr lang="en-US" altLang="zh-CN" dirty="0" smtClean="0">
                <a:solidFill>
                  <a:srgbClr val="00B050"/>
                </a:solidFill>
              </a:rPr>
              <a:t>// </a:t>
            </a:r>
            <a:r>
              <a:rPr lang="zh-CN" altLang="en-US" dirty="0" smtClean="0">
                <a:solidFill>
                  <a:srgbClr val="00B050"/>
                </a:solidFill>
              </a:rPr>
              <a:t>成绩</a:t>
            </a:r>
            <a:endParaRPr lang="en-US" altLang="zh-CN" dirty="0" smtClean="0">
              <a:solidFill>
                <a:srgbClr val="00B050"/>
              </a:solidFill>
            </a:endParaRPr>
          </a:p>
          <a:p>
            <a:pPr indent="358775">
              <a:lnSpc>
                <a:spcPct val="100000"/>
              </a:lnSpc>
              <a:spcBef>
                <a:spcPts val="276"/>
              </a:spcBef>
            </a:pPr>
            <a:r>
              <a:rPr lang="en-US" altLang="zh-CN" b="1" dirty="0" smtClean="0">
                <a:solidFill>
                  <a:srgbClr val="0000FF"/>
                </a:solidFill>
              </a:rPr>
              <a:t>Student</a:t>
            </a:r>
            <a:r>
              <a:rPr lang="en-US" altLang="zh-CN" dirty="0" smtClean="0">
                <a:solidFill>
                  <a:srgbClr val="FF0000"/>
                </a:solidFill>
              </a:rPr>
              <a:t> *</a:t>
            </a:r>
            <a:r>
              <a:rPr lang="en-US" altLang="zh-CN" dirty="0" smtClean="0"/>
              <a:t>next;  </a:t>
            </a:r>
            <a:r>
              <a:rPr lang="en-US" altLang="zh-CN" dirty="0" smtClean="0">
                <a:solidFill>
                  <a:srgbClr val="00B050"/>
                </a:solidFill>
              </a:rPr>
              <a:t>// </a:t>
            </a:r>
            <a:r>
              <a:rPr lang="zh-CN" altLang="en-US" dirty="0" smtClean="0">
                <a:solidFill>
                  <a:srgbClr val="00B050"/>
                </a:solidFill>
              </a:rPr>
              <a:t>结构指针成员</a:t>
            </a:r>
            <a:endParaRPr lang="en-US" altLang="zh-CN" dirty="0" smtClean="0">
              <a:solidFill>
                <a:srgbClr val="00B050"/>
              </a:solidFill>
            </a:endParaRPr>
          </a:p>
          <a:p>
            <a:pPr>
              <a:lnSpc>
                <a:spcPct val="100000"/>
              </a:lnSpc>
              <a:spcBef>
                <a:spcPts val="276"/>
              </a:spcBef>
            </a:pPr>
            <a:r>
              <a:rPr lang="en-US" altLang="zh-CN" dirty="0" smtClean="0"/>
              <a:t>}</a:t>
            </a:r>
            <a:r>
              <a:rPr lang="en-US" altLang="zh-CN" b="1" dirty="0" smtClean="0">
                <a:solidFill>
                  <a:srgbClr val="0000FF"/>
                </a:solidFill>
              </a:rPr>
              <a:t>;</a:t>
            </a:r>
          </a:p>
        </p:txBody>
      </p:sp>
      <p:sp>
        <p:nvSpPr>
          <p:cNvPr id="5" name="文本框 4"/>
          <p:cNvSpPr txBox="1"/>
          <p:nvPr/>
        </p:nvSpPr>
        <p:spPr>
          <a:xfrm>
            <a:off x="4419825" y="2051205"/>
            <a:ext cx="4724175" cy="2529923"/>
          </a:xfrm>
          <a:prstGeom prst="rect">
            <a:avLst/>
          </a:prstGeom>
          <a:noFill/>
        </p:spPr>
        <p:txBody>
          <a:bodyPr wrap="square" rtlCol="0">
            <a:spAutoFit/>
          </a:bodyPr>
          <a:lstStyle/>
          <a:p>
            <a:pPr>
              <a:lnSpc>
                <a:spcPct val="110000"/>
              </a:lnSpc>
            </a:pPr>
            <a:r>
              <a:rPr lang="en-US" altLang="zh-CN" sz="2400" b="1" dirty="0">
                <a:solidFill>
                  <a:srgbClr val="0000FF"/>
                </a:solidFill>
                <a:latin typeface="Arial" panose="020B0604020202020204" pitchFamily="34" charset="0"/>
                <a:cs typeface="Arial" panose="020B0604020202020204" pitchFamily="34" charset="0"/>
              </a:rPr>
              <a:t>Student </a:t>
            </a:r>
            <a:r>
              <a:rPr lang="en-US" altLang="zh-CN" sz="2400" b="1" dirty="0">
                <a:latin typeface="Arial" panose="020B0604020202020204" pitchFamily="34" charset="0"/>
                <a:cs typeface="Arial" panose="020B0604020202020204" pitchFamily="34" charset="0"/>
              </a:rPr>
              <a:t>s1, s2, s3, s4;</a:t>
            </a:r>
          </a:p>
          <a:p>
            <a:pPr>
              <a:lnSpc>
                <a:spcPct val="110000"/>
              </a:lnSpc>
            </a:pPr>
            <a:r>
              <a:rPr lang="en-US" altLang="zh-CN" sz="2400" b="1" dirty="0">
                <a:solidFill>
                  <a:srgbClr val="0000FF"/>
                </a:solidFill>
                <a:latin typeface="Arial" panose="020B0604020202020204" pitchFamily="34" charset="0"/>
                <a:cs typeface="Arial" panose="020B0604020202020204" pitchFamily="34" charset="0"/>
              </a:rPr>
              <a:t>Student </a:t>
            </a:r>
            <a:r>
              <a:rPr lang="en-US" altLang="zh-CN" sz="2400" b="1" dirty="0">
                <a:solidFill>
                  <a:srgbClr val="FF0000"/>
                </a:solidFill>
                <a:latin typeface="Arial" panose="020B0604020202020204" pitchFamily="34" charset="0"/>
                <a:cs typeface="Arial" panose="020B0604020202020204" pitchFamily="34" charset="0"/>
              </a:rPr>
              <a:t>*</a:t>
            </a:r>
            <a:r>
              <a:rPr lang="en-US" altLang="zh-CN" sz="2400" b="1" dirty="0">
                <a:latin typeface="Arial" panose="020B0604020202020204" pitchFamily="34" charset="0"/>
                <a:cs typeface="Arial" panose="020B0604020202020204" pitchFamily="34" charset="0"/>
              </a:rPr>
              <a:t>head = </a:t>
            </a:r>
            <a:r>
              <a:rPr lang="en-US" altLang="zh-CN" sz="2400" b="1" dirty="0">
                <a:solidFill>
                  <a:srgbClr val="FF0000"/>
                </a:solidFill>
                <a:latin typeface="Arial" panose="020B0604020202020204" pitchFamily="34" charset="0"/>
                <a:cs typeface="Arial" panose="020B0604020202020204" pitchFamily="34" charset="0"/>
              </a:rPr>
              <a:t>&amp;</a:t>
            </a:r>
            <a:r>
              <a:rPr lang="en-US" altLang="zh-CN" sz="2400" b="1" dirty="0">
                <a:latin typeface="Arial" panose="020B0604020202020204" pitchFamily="34" charset="0"/>
                <a:cs typeface="Arial" panose="020B0604020202020204" pitchFamily="34" charset="0"/>
              </a:rPr>
              <a:t>s1</a:t>
            </a:r>
            <a:r>
              <a:rPr lang="en-US" altLang="zh-CN" sz="2400" b="1" dirty="0" smtClean="0">
                <a:latin typeface="Arial" panose="020B0604020202020204" pitchFamily="34" charset="0"/>
                <a:cs typeface="Arial" panose="020B0604020202020204" pitchFamily="34" charset="0"/>
              </a:rPr>
              <a:t>; </a:t>
            </a:r>
            <a:r>
              <a:rPr lang="en-US" altLang="zh-CN" sz="2400" b="1" dirty="0" smtClean="0">
                <a:solidFill>
                  <a:srgbClr val="00B050"/>
                </a:solidFill>
                <a:latin typeface="Arial" panose="020B0604020202020204" pitchFamily="34" charset="0"/>
                <a:cs typeface="Arial" panose="020B0604020202020204" pitchFamily="34" charset="0"/>
              </a:rPr>
              <a:t>//</a:t>
            </a:r>
            <a:r>
              <a:rPr lang="en-US" altLang="zh-CN" sz="2400" dirty="0" smtClean="0">
                <a:solidFill>
                  <a:srgbClr val="00B050"/>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2400" dirty="0" smtClean="0">
                <a:solidFill>
                  <a:srgbClr val="00B050"/>
                </a:solidFill>
                <a:latin typeface="微软雅黑" panose="020B0503020204020204" pitchFamily="34" charset="-122"/>
                <a:ea typeface="微软雅黑" panose="020B0503020204020204" pitchFamily="34" charset="-122"/>
                <a:cs typeface="Arial" panose="020B0604020202020204" pitchFamily="34" charset="0"/>
              </a:rPr>
              <a:t>头指针</a:t>
            </a:r>
            <a:endParaRPr lang="en-US" altLang="zh-CN" sz="2400" dirty="0" smtClean="0">
              <a:solidFill>
                <a:srgbClr val="00B050"/>
              </a:solidFill>
              <a:latin typeface="微软雅黑" panose="020B0503020204020204" pitchFamily="34" charset="-122"/>
              <a:ea typeface="微软雅黑" panose="020B0503020204020204" pitchFamily="34" charset="-122"/>
              <a:cs typeface="Arial" panose="020B0604020202020204" pitchFamily="34" charset="0"/>
            </a:endParaRPr>
          </a:p>
          <a:p>
            <a:pPr>
              <a:lnSpc>
                <a:spcPct val="110000"/>
              </a:lnSpc>
            </a:pPr>
            <a:r>
              <a:rPr lang="en-US" altLang="zh-CN" sz="2400" b="1" dirty="0" smtClean="0">
                <a:latin typeface="Arial" panose="020B0604020202020204" pitchFamily="34" charset="0"/>
                <a:ea typeface="微软雅黑" pitchFamily="34" charset="-122"/>
                <a:cs typeface="Arial" panose="020B0604020202020204" pitchFamily="34" charset="0"/>
              </a:rPr>
              <a:t>s1</a:t>
            </a:r>
            <a:r>
              <a:rPr lang="en-US" altLang="zh-CN" sz="2400" b="1" dirty="0" smtClean="0">
                <a:solidFill>
                  <a:srgbClr val="FF0000"/>
                </a:solidFill>
                <a:latin typeface="Arial" panose="020B0604020202020204" pitchFamily="34" charset="0"/>
                <a:ea typeface="微软雅黑" pitchFamily="34" charset="-122"/>
                <a:cs typeface="Arial" panose="020B0604020202020204" pitchFamily="34" charset="0"/>
              </a:rPr>
              <a:t>.</a:t>
            </a:r>
            <a:r>
              <a:rPr lang="en-US" altLang="zh-CN" sz="2400" b="1" dirty="0" smtClean="0">
                <a:solidFill>
                  <a:srgbClr val="0000FF"/>
                </a:solidFill>
                <a:latin typeface="Arial" panose="020B0604020202020204" pitchFamily="34" charset="0"/>
                <a:ea typeface="微软雅黑" pitchFamily="34" charset="-122"/>
                <a:cs typeface="Arial" panose="020B0604020202020204" pitchFamily="34" charset="0"/>
              </a:rPr>
              <a:t>next</a:t>
            </a:r>
            <a:r>
              <a:rPr lang="en-US" altLang="zh-CN" sz="2400" b="1" dirty="0" smtClean="0">
                <a:latin typeface="Arial" panose="020B0604020202020204" pitchFamily="34" charset="0"/>
                <a:ea typeface="微软雅黑" pitchFamily="34" charset="-122"/>
                <a:cs typeface="Arial" panose="020B0604020202020204" pitchFamily="34" charset="0"/>
              </a:rPr>
              <a:t> </a:t>
            </a:r>
            <a:r>
              <a:rPr lang="en-US" altLang="zh-CN" sz="2400" b="1" dirty="0">
                <a:latin typeface="Arial" panose="020B0604020202020204" pitchFamily="34" charset="0"/>
                <a:ea typeface="微软雅黑" pitchFamily="34" charset="-122"/>
                <a:cs typeface="Arial" panose="020B0604020202020204" pitchFamily="34" charset="0"/>
              </a:rPr>
              <a:t>= </a:t>
            </a:r>
            <a:r>
              <a:rPr lang="en-US" altLang="zh-CN" sz="2400" b="1" dirty="0">
                <a:solidFill>
                  <a:srgbClr val="FF0000"/>
                </a:solidFill>
                <a:latin typeface="Arial" panose="020B0604020202020204" pitchFamily="34" charset="0"/>
                <a:ea typeface="微软雅黑" pitchFamily="34" charset="-122"/>
                <a:cs typeface="Arial" panose="020B0604020202020204" pitchFamily="34" charset="0"/>
              </a:rPr>
              <a:t>&amp;</a:t>
            </a:r>
            <a:r>
              <a:rPr lang="en-US" altLang="zh-CN" sz="2400" b="1" dirty="0">
                <a:latin typeface="Arial" panose="020B0604020202020204" pitchFamily="34" charset="0"/>
                <a:ea typeface="微软雅黑" pitchFamily="34" charset="-122"/>
                <a:cs typeface="Arial" panose="020B0604020202020204" pitchFamily="34" charset="0"/>
              </a:rPr>
              <a:t>s2</a:t>
            </a:r>
            <a:r>
              <a:rPr lang="en-US" altLang="zh-CN" sz="2400" b="1" dirty="0" smtClean="0">
                <a:latin typeface="Arial" panose="020B0604020202020204" pitchFamily="34" charset="0"/>
                <a:ea typeface="微软雅黑" pitchFamily="34" charset="-122"/>
                <a:cs typeface="Arial" panose="020B0604020202020204" pitchFamily="34" charset="0"/>
              </a:rPr>
              <a:t>; </a:t>
            </a:r>
            <a:r>
              <a:rPr lang="en-US" altLang="zh-CN" sz="2400" b="1" dirty="0" smtClean="0">
                <a:solidFill>
                  <a:srgbClr val="00B050"/>
                </a:solidFill>
                <a:latin typeface="Arial" panose="020B0604020202020204" pitchFamily="34" charset="0"/>
                <a:ea typeface="微软雅黑" pitchFamily="34" charset="-122"/>
                <a:cs typeface="Arial" panose="020B0604020202020204" pitchFamily="34" charset="0"/>
              </a:rPr>
              <a:t>// </a:t>
            </a:r>
            <a:r>
              <a:rPr lang="zh-CN" altLang="en-US" sz="2400" dirty="0" smtClean="0">
                <a:solidFill>
                  <a:srgbClr val="00B050"/>
                </a:solidFill>
                <a:latin typeface="Arial" panose="020B0604020202020204" pitchFamily="34" charset="0"/>
                <a:ea typeface="微软雅黑" pitchFamily="34" charset="-122"/>
                <a:cs typeface="Arial" panose="020B0604020202020204" pitchFamily="34" charset="0"/>
              </a:rPr>
              <a:t>连接下一个结点</a:t>
            </a:r>
            <a:endParaRPr lang="en-US" altLang="zh-CN" sz="2400" dirty="0">
              <a:solidFill>
                <a:srgbClr val="00B050"/>
              </a:solidFill>
              <a:latin typeface="Arial" panose="020B0604020202020204" pitchFamily="34" charset="0"/>
              <a:ea typeface="微软雅黑" pitchFamily="34" charset="-122"/>
              <a:cs typeface="Arial" panose="020B0604020202020204" pitchFamily="34" charset="0"/>
            </a:endParaRPr>
          </a:p>
          <a:p>
            <a:pPr>
              <a:lnSpc>
                <a:spcPct val="110000"/>
              </a:lnSpc>
            </a:pPr>
            <a:r>
              <a:rPr lang="en-US" altLang="zh-CN" sz="2400" b="1" dirty="0" smtClean="0">
                <a:latin typeface="Arial" panose="020B0604020202020204" pitchFamily="34" charset="0"/>
                <a:ea typeface="微软雅黑" pitchFamily="34" charset="-122"/>
                <a:cs typeface="Arial" panose="020B0604020202020204" pitchFamily="34" charset="0"/>
              </a:rPr>
              <a:t>s2</a:t>
            </a:r>
            <a:r>
              <a:rPr lang="en-US" altLang="zh-CN" sz="2400" b="1" dirty="0" smtClean="0">
                <a:solidFill>
                  <a:srgbClr val="FF0000"/>
                </a:solidFill>
                <a:latin typeface="Arial" panose="020B0604020202020204" pitchFamily="34" charset="0"/>
                <a:ea typeface="微软雅黑" pitchFamily="34" charset="-122"/>
                <a:cs typeface="Arial" panose="020B0604020202020204" pitchFamily="34" charset="0"/>
              </a:rPr>
              <a:t>.</a:t>
            </a:r>
            <a:r>
              <a:rPr lang="en-US" altLang="zh-CN" sz="2400" b="1" dirty="0" smtClean="0">
                <a:solidFill>
                  <a:srgbClr val="0000FF"/>
                </a:solidFill>
                <a:latin typeface="Arial" panose="020B0604020202020204" pitchFamily="34" charset="0"/>
                <a:ea typeface="微软雅黑" pitchFamily="34" charset="-122"/>
                <a:cs typeface="Arial" panose="020B0604020202020204" pitchFamily="34" charset="0"/>
              </a:rPr>
              <a:t>next</a:t>
            </a:r>
            <a:r>
              <a:rPr lang="en-US" altLang="zh-CN" sz="2400" b="1" dirty="0" smtClean="0">
                <a:latin typeface="Arial" panose="020B0604020202020204" pitchFamily="34" charset="0"/>
                <a:ea typeface="微软雅黑" pitchFamily="34" charset="-122"/>
                <a:cs typeface="Arial" panose="020B0604020202020204" pitchFamily="34" charset="0"/>
              </a:rPr>
              <a:t> </a:t>
            </a:r>
            <a:r>
              <a:rPr lang="en-US" altLang="zh-CN" sz="2400" b="1" dirty="0">
                <a:latin typeface="Arial" panose="020B0604020202020204" pitchFamily="34" charset="0"/>
                <a:ea typeface="微软雅黑" pitchFamily="34" charset="-122"/>
                <a:cs typeface="Arial" panose="020B0604020202020204" pitchFamily="34" charset="0"/>
              </a:rPr>
              <a:t>= </a:t>
            </a:r>
            <a:r>
              <a:rPr lang="en-US" altLang="zh-CN" sz="2400" b="1" dirty="0">
                <a:solidFill>
                  <a:srgbClr val="FF0000"/>
                </a:solidFill>
                <a:latin typeface="Arial" panose="020B0604020202020204" pitchFamily="34" charset="0"/>
                <a:ea typeface="微软雅黑" pitchFamily="34" charset="-122"/>
                <a:cs typeface="Arial" panose="020B0604020202020204" pitchFamily="34" charset="0"/>
              </a:rPr>
              <a:t>&amp;</a:t>
            </a:r>
            <a:r>
              <a:rPr lang="en-US" altLang="zh-CN" sz="2400" b="1" dirty="0">
                <a:latin typeface="Arial" panose="020B0604020202020204" pitchFamily="34" charset="0"/>
                <a:ea typeface="微软雅黑" pitchFamily="34" charset="-122"/>
                <a:cs typeface="Arial" panose="020B0604020202020204" pitchFamily="34" charset="0"/>
              </a:rPr>
              <a:t>s3;</a:t>
            </a:r>
          </a:p>
          <a:p>
            <a:pPr>
              <a:lnSpc>
                <a:spcPct val="110000"/>
              </a:lnSpc>
            </a:pPr>
            <a:r>
              <a:rPr lang="en-US" altLang="zh-CN" sz="2400" b="1" dirty="0" smtClean="0">
                <a:latin typeface="Arial" panose="020B0604020202020204" pitchFamily="34" charset="0"/>
                <a:ea typeface="微软雅黑" pitchFamily="34" charset="-122"/>
                <a:cs typeface="Arial" panose="020B0604020202020204" pitchFamily="34" charset="0"/>
              </a:rPr>
              <a:t>s3</a:t>
            </a:r>
            <a:r>
              <a:rPr lang="en-US" altLang="zh-CN" sz="2400" b="1" dirty="0" smtClean="0">
                <a:solidFill>
                  <a:srgbClr val="FF0000"/>
                </a:solidFill>
                <a:latin typeface="Arial" panose="020B0604020202020204" pitchFamily="34" charset="0"/>
                <a:ea typeface="微软雅黑" pitchFamily="34" charset="-122"/>
                <a:cs typeface="Arial" panose="020B0604020202020204" pitchFamily="34" charset="0"/>
              </a:rPr>
              <a:t>.</a:t>
            </a:r>
            <a:r>
              <a:rPr lang="en-US" altLang="zh-CN" sz="2400" b="1" dirty="0" smtClean="0">
                <a:solidFill>
                  <a:srgbClr val="0000FF"/>
                </a:solidFill>
                <a:latin typeface="Arial" panose="020B0604020202020204" pitchFamily="34" charset="0"/>
                <a:ea typeface="微软雅黑" pitchFamily="34" charset="-122"/>
                <a:cs typeface="Arial" panose="020B0604020202020204" pitchFamily="34" charset="0"/>
              </a:rPr>
              <a:t>next</a:t>
            </a:r>
            <a:r>
              <a:rPr lang="en-US" altLang="zh-CN" sz="2400" b="1" dirty="0" smtClean="0">
                <a:latin typeface="Arial" panose="020B0604020202020204" pitchFamily="34" charset="0"/>
                <a:ea typeface="微软雅黑" pitchFamily="34" charset="-122"/>
                <a:cs typeface="Arial" panose="020B0604020202020204" pitchFamily="34" charset="0"/>
              </a:rPr>
              <a:t> </a:t>
            </a:r>
            <a:r>
              <a:rPr lang="en-US" altLang="zh-CN" sz="2400" b="1" dirty="0">
                <a:latin typeface="Arial" panose="020B0604020202020204" pitchFamily="34" charset="0"/>
                <a:ea typeface="微软雅黑" pitchFamily="34" charset="-122"/>
                <a:cs typeface="Arial" panose="020B0604020202020204" pitchFamily="34" charset="0"/>
              </a:rPr>
              <a:t>= </a:t>
            </a:r>
            <a:r>
              <a:rPr lang="en-US" altLang="zh-CN" sz="2400" b="1" dirty="0">
                <a:solidFill>
                  <a:srgbClr val="FF0000"/>
                </a:solidFill>
                <a:latin typeface="Arial" panose="020B0604020202020204" pitchFamily="34" charset="0"/>
                <a:ea typeface="微软雅黑" pitchFamily="34" charset="-122"/>
                <a:cs typeface="Arial" panose="020B0604020202020204" pitchFamily="34" charset="0"/>
              </a:rPr>
              <a:t>&amp;</a:t>
            </a:r>
            <a:r>
              <a:rPr lang="en-US" altLang="zh-CN" sz="2400" b="1" dirty="0">
                <a:latin typeface="Arial" panose="020B0604020202020204" pitchFamily="34" charset="0"/>
                <a:ea typeface="微软雅黑" pitchFamily="34" charset="-122"/>
                <a:cs typeface="Arial" panose="020B0604020202020204" pitchFamily="34" charset="0"/>
              </a:rPr>
              <a:t>s4;</a:t>
            </a:r>
          </a:p>
          <a:p>
            <a:pPr>
              <a:lnSpc>
                <a:spcPct val="110000"/>
              </a:lnSpc>
            </a:pPr>
            <a:r>
              <a:rPr lang="en-US" altLang="zh-CN" sz="2400" b="1" dirty="0" smtClean="0">
                <a:latin typeface="Arial" panose="020B0604020202020204" pitchFamily="34" charset="0"/>
                <a:ea typeface="微软雅黑" pitchFamily="34" charset="-122"/>
                <a:cs typeface="Arial" panose="020B0604020202020204" pitchFamily="34" charset="0"/>
              </a:rPr>
              <a:t>s4</a:t>
            </a:r>
            <a:r>
              <a:rPr lang="en-US" altLang="zh-CN" sz="2400" b="1" dirty="0" smtClean="0">
                <a:solidFill>
                  <a:srgbClr val="FF0000"/>
                </a:solidFill>
                <a:latin typeface="Arial" panose="020B0604020202020204" pitchFamily="34" charset="0"/>
                <a:ea typeface="微软雅黑" pitchFamily="34" charset="-122"/>
                <a:cs typeface="Arial" panose="020B0604020202020204" pitchFamily="34" charset="0"/>
              </a:rPr>
              <a:t>.</a:t>
            </a:r>
            <a:r>
              <a:rPr lang="en-US" altLang="zh-CN" sz="2400" b="1" dirty="0" smtClean="0">
                <a:solidFill>
                  <a:srgbClr val="0000FF"/>
                </a:solidFill>
                <a:latin typeface="Arial" panose="020B0604020202020204" pitchFamily="34" charset="0"/>
                <a:ea typeface="微软雅黑" pitchFamily="34" charset="-122"/>
                <a:cs typeface="Arial" panose="020B0604020202020204" pitchFamily="34" charset="0"/>
              </a:rPr>
              <a:t>next</a:t>
            </a:r>
            <a:r>
              <a:rPr lang="en-US" altLang="zh-CN" sz="2400" b="1" dirty="0" smtClean="0">
                <a:latin typeface="Arial" panose="020B0604020202020204" pitchFamily="34" charset="0"/>
                <a:ea typeface="微软雅黑" pitchFamily="34" charset="-122"/>
                <a:cs typeface="Arial" panose="020B0604020202020204" pitchFamily="34" charset="0"/>
              </a:rPr>
              <a:t> </a:t>
            </a:r>
            <a:r>
              <a:rPr lang="en-US" altLang="zh-CN" sz="2400" b="1" dirty="0">
                <a:latin typeface="Arial" panose="020B0604020202020204" pitchFamily="34" charset="0"/>
                <a:ea typeface="微软雅黑" pitchFamily="34" charset="-122"/>
                <a:cs typeface="Arial" panose="020B0604020202020204" pitchFamily="34" charset="0"/>
              </a:rPr>
              <a:t>= </a:t>
            </a:r>
            <a:r>
              <a:rPr lang="en-US" altLang="zh-CN" sz="2400" b="1" dirty="0" smtClean="0">
                <a:solidFill>
                  <a:srgbClr val="FF3399"/>
                </a:solidFill>
                <a:latin typeface="Arial" panose="020B0604020202020204" pitchFamily="34" charset="0"/>
                <a:ea typeface="微软雅黑" pitchFamily="34" charset="-122"/>
                <a:cs typeface="Arial" panose="020B0604020202020204" pitchFamily="34" charset="0"/>
              </a:rPr>
              <a:t>0</a:t>
            </a:r>
            <a:r>
              <a:rPr lang="en-US" altLang="zh-CN" sz="2400" b="1" dirty="0" smtClean="0">
                <a:latin typeface="Arial" panose="020B0604020202020204" pitchFamily="34" charset="0"/>
                <a:ea typeface="微软雅黑" pitchFamily="34" charset="-122"/>
                <a:cs typeface="Arial" panose="020B0604020202020204" pitchFamily="34" charset="0"/>
              </a:rPr>
              <a:t>;</a:t>
            </a:r>
            <a:endParaRPr lang="zh-CN" altLang="en-US" sz="2400" b="1" dirty="0">
              <a:latin typeface="Arial" panose="020B0604020202020204" pitchFamily="34" charset="0"/>
              <a:ea typeface="微软雅黑" pitchFamily="34" charset="-122"/>
              <a:cs typeface="Arial" panose="020B0604020202020204" pitchFamily="34" charset="0"/>
            </a:endParaRPr>
          </a:p>
        </p:txBody>
      </p:sp>
      <p:sp>
        <p:nvSpPr>
          <p:cNvPr id="6" name="矩形 5"/>
          <p:cNvSpPr/>
          <p:nvPr/>
        </p:nvSpPr>
        <p:spPr>
          <a:xfrm>
            <a:off x="1547509" y="5790525"/>
            <a:ext cx="936104" cy="720080"/>
          </a:xfrm>
          <a:prstGeom prst="rect">
            <a:avLst/>
          </a:prstGeom>
          <a:ln w="19050">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2400" b="1" dirty="0" smtClean="0">
                <a:latin typeface="Arial" panose="020B0604020202020204" pitchFamily="34" charset="0"/>
                <a:cs typeface="Arial" panose="020B0604020202020204" pitchFamily="34" charset="0"/>
              </a:rPr>
              <a:t>s1</a:t>
            </a:r>
            <a:endParaRPr lang="zh-CN" altLang="en-US" sz="2400" b="1" dirty="0">
              <a:latin typeface="Arial" panose="020B0604020202020204" pitchFamily="34" charset="0"/>
              <a:cs typeface="Arial" panose="020B0604020202020204" pitchFamily="34" charset="0"/>
            </a:endParaRPr>
          </a:p>
        </p:txBody>
      </p:sp>
      <p:sp>
        <p:nvSpPr>
          <p:cNvPr id="7" name="矩形 6"/>
          <p:cNvSpPr/>
          <p:nvPr/>
        </p:nvSpPr>
        <p:spPr>
          <a:xfrm>
            <a:off x="2483613" y="5790525"/>
            <a:ext cx="504056" cy="720080"/>
          </a:xfrm>
          <a:prstGeom prst="rect">
            <a:avLst/>
          </a:prstGeom>
          <a:ln w="19050">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8" name="矩形 7"/>
          <p:cNvSpPr/>
          <p:nvPr/>
        </p:nvSpPr>
        <p:spPr>
          <a:xfrm>
            <a:off x="3483721" y="5790525"/>
            <a:ext cx="936104" cy="720080"/>
          </a:xfrm>
          <a:prstGeom prst="rect">
            <a:avLst/>
          </a:prstGeom>
          <a:ln w="19050">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2400" b="1" dirty="0" smtClean="0">
                <a:latin typeface="Arial" panose="020B0604020202020204" pitchFamily="34" charset="0"/>
                <a:cs typeface="Arial" panose="020B0604020202020204" pitchFamily="34" charset="0"/>
              </a:rPr>
              <a:t>s2</a:t>
            </a:r>
            <a:endParaRPr lang="zh-CN" altLang="en-US" sz="2400" b="1" dirty="0">
              <a:latin typeface="Arial" panose="020B0604020202020204" pitchFamily="34" charset="0"/>
              <a:cs typeface="Arial" panose="020B0604020202020204" pitchFamily="34" charset="0"/>
            </a:endParaRPr>
          </a:p>
        </p:txBody>
      </p:sp>
      <p:sp>
        <p:nvSpPr>
          <p:cNvPr id="9" name="矩形 8"/>
          <p:cNvSpPr/>
          <p:nvPr/>
        </p:nvSpPr>
        <p:spPr>
          <a:xfrm>
            <a:off x="4419825" y="5790525"/>
            <a:ext cx="504056" cy="720080"/>
          </a:xfrm>
          <a:prstGeom prst="rect">
            <a:avLst/>
          </a:prstGeom>
          <a:ln w="19050">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10" name="矩形 9"/>
          <p:cNvSpPr/>
          <p:nvPr/>
        </p:nvSpPr>
        <p:spPr>
          <a:xfrm>
            <a:off x="5446695" y="5805264"/>
            <a:ext cx="936104" cy="720080"/>
          </a:xfrm>
          <a:prstGeom prst="rect">
            <a:avLst/>
          </a:prstGeom>
          <a:ln w="19050">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2400" b="1" dirty="0" smtClean="0">
                <a:latin typeface="Arial" panose="020B0604020202020204" pitchFamily="34" charset="0"/>
                <a:cs typeface="Arial" panose="020B0604020202020204" pitchFamily="34" charset="0"/>
              </a:rPr>
              <a:t>s3</a:t>
            </a:r>
            <a:endParaRPr lang="zh-CN" altLang="en-US" sz="2400" b="1" dirty="0">
              <a:latin typeface="Arial" panose="020B0604020202020204" pitchFamily="34" charset="0"/>
              <a:cs typeface="Arial" panose="020B0604020202020204" pitchFamily="34" charset="0"/>
            </a:endParaRPr>
          </a:p>
        </p:txBody>
      </p:sp>
      <p:sp>
        <p:nvSpPr>
          <p:cNvPr id="11" name="矩形 10"/>
          <p:cNvSpPr/>
          <p:nvPr/>
        </p:nvSpPr>
        <p:spPr>
          <a:xfrm>
            <a:off x="6382799" y="5805264"/>
            <a:ext cx="504056" cy="720080"/>
          </a:xfrm>
          <a:prstGeom prst="rect">
            <a:avLst/>
          </a:prstGeom>
          <a:ln w="19050">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12" name="矩形 11"/>
          <p:cNvSpPr/>
          <p:nvPr/>
        </p:nvSpPr>
        <p:spPr>
          <a:xfrm>
            <a:off x="179512" y="5805264"/>
            <a:ext cx="859573" cy="720080"/>
          </a:xfrm>
          <a:prstGeom prst="rect">
            <a:avLst/>
          </a:prstGeom>
          <a:ln w="19050">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2000" b="1" dirty="0" smtClean="0">
                <a:latin typeface="Arial" panose="020B0604020202020204" pitchFamily="34" charset="0"/>
                <a:cs typeface="Arial" panose="020B0604020202020204" pitchFamily="34" charset="0"/>
              </a:rPr>
              <a:t>head</a:t>
            </a:r>
            <a:endParaRPr lang="zh-CN" altLang="en-US" b="1" dirty="0">
              <a:latin typeface="Arial" panose="020B0604020202020204" pitchFamily="34" charset="0"/>
              <a:cs typeface="Arial" panose="020B0604020202020204" pitchFamily="34" charset="0"/>
            </a:endParaRPr>
          </a:p>
        </p:txBody>
      </p:sp>
      <p:sp>
        <p:nvSpPr>
          <p:cNvPr id="13" name="右箭头 12"/>
          <p:cNvSpPr/>
          <p:nvPr/>
        </p:nvSpPr>
        <p:spPr>
          <a:xfrm>
            <a:off x="1024695" y="6057292"/>
            <a:ext cx="518446" cy="229240"/>
          </a:xfrm>
          <a:prstGeom prst="rightArrow">
            <a:avLst/>
          </a:prstGeom>
          <a:ln w="19050">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14" name="矩形 13"/>
          <p:cNvSpPr/>
          <p:nvPr/>
        </p:nvSpPr>
        <p:spPr>
          <a:xfrm>
            <a:off x="7380312" y="5805264"/>
            <a:ext cx="936104" cy="720080"/>
          </a:xfrm>
          <a:prstGeom prst="rect">
            <a:avLst/>
          </a:prstGeom>
          <a:ln w="19050">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2400" b="1" dirty="0" smtClean="0">
                <a:latin typeface="Arial" panose="020B0604020202020204" pitchFamily="34" charset="0"/>
                <a:cs typeface="Arial" panose="020B0604020202020204" pitchFamily="34" charset="0"/>
              </a:rPr>
              <a:t>s4</a:t>
            </a:r>
            <a:endParaRPr lang="zh-CN" altLang="en-US" sz="2400" b="1" dirty="0">
              <a:latin typeface="Arial" panose="020B0604020202020204" pitchFamily="34" charset="0"/>
              <a:cs typeface="Arial" panose="020B0604020202020204" pitchFamily="34" charset="0"/>
            </a:endParaRPr>
          </a:p>
        </p:txBody>
      </p:sp>
      <p:sp>
        <p:nvSpPr>
          <p:cNvPr id="15" name="矩形 14"/>
          <p:cNvSpPr/>
          <p:nvPr/>
        </p:nvSpPr>
        <p:spPr>
          <a:xfrm>
            <a:off x="8316416" y="5805264"/>
            <a:ext cx="504056" cy="720080"/>
          </a:xfrm>
          <a:prstGeom prst="rect">
            <a:avLst/>
          </a:prstGeom>
          <a:ln w="19050">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2800" b="1" dirty="0" smtClean="0">
                <a:latin typeface="Arial" panose="020B0604020202020204" pitchFamily="34" charset="0"/>
                <a:cs typeface="Arial" panose="020B0604020202020204" pitchFamily="34" charset="0"/>
              </a:rPr>
              <a:t>^</a:t>
            </a:r>
            <a:endParaRPr lang="zh-CN" altLang="en-US" b="1" dirty="0">
              <a:latin typeface="Arial" panose="020B0604020202020204" pitchFamily="34" charset="0"/>
              <a:cs typeface="Arial" panose="020B0604020202020204" pitchFamily="34" charset="0"/>
            </a:endParaRPr>
          </a:p>
        </p:txBody>
      </p:sp>
      <p:sp>
        <p:nvSpPr>
          <p:cNvPr id="16" name="右箭头 15"/>
          <p:cNvSpPr/>
          <p:nvPr/>
        </p:nvSpPr>
        <p:spPr>
          <a:xfrm>
            <a:off x="2767122" y="6057292"/>
            <a:ext cx="724603" cy="229240"/>
          </a:xfrm>
          <a:prstGeom prst="rightArrow">
            <a:avLst/>
          </a:prstGeom>
          <a:ln w="19050">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17" name="右箭头 16"/>
          <p:cNvSpPr/>
          <p:nvPr/>
        </p:nvSpPr>
        <p:spPr>
          <a:xfrm>
            <a:off x="4716016" y="6034896"/>
            <a:ext cx="715052" cy="245028"/>
          </a:xfrm>
          <a:prstGeom prst="rightArrow">
            <a:avLst/>
          </a:prstGeom>
          <a:ln w="19050">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18" name="右箭头 17"/>
          <p:cNvSpPr/>
          <p:nvPr/>
        </p:nvSpPr>
        <p:spPr>
          <a:xfrm>
            <a:off x="6660232" y="6050684"/>
            <a:ext cx="715052" cy="235848"/>
          </a:xfrm>
          <a:prstGeom prst="rightArrow">
            <a:avLst/>
          </a:prstGeom>
          <a:ln w="19050">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70675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randombar(horizontal)">
                                      <p:cBhvr>
                                        <p:cTn id="7" dur="500"/>
                                        <p:tgtEl>
                                          <p:spTgt spid="4">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0" dur="500"/>
                                        <p:tgtEl>
                                          <p:spTgt spid="4">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Effect transition="in" filter="randombar(horizontal)">
                                      <p:cBhvr>
                                        <p:cTn id="13" dur="500"/>
                                        <p:tgtEl>
                                          <p:spTgt spid="4">
                                            <p:txEl>
                                              <p:pRg st="3" end="3"/>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4">
                                            <p:txEl>
                                              <p:pRg st="4" end="4"/>
                                            </p:txEl>
                                          </p:spTgt>
                                        </p:tgtEl>
                                        <p:attrNameLst>
                                          <p:attrName>style.visibility</p:attrName>
                                        </p:attrNameLst>
                                      </p:cBhvr>
                                      <p:to>
                                        <p:strVal val="visible"/>
                                      </p:to>
                                    </p:set>
                                    <p:animEffect transition="in" filter="randombar(horizontal)">
                                      <p:cBhvr>
                                        <p:cTn id="16" dur="500"/>
                                        <p:tgtEl>
                                          <p:spTgt spid="4">
                                            <p:txEl>
                                              <p:pRg st="4" end="4"/>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animEffect transition="in" filter="randombar(horizontal)">
                                      <p:cBhvr>
                                        <p:cTn id="19" dur="500"/>
                                        <p:tgtEl>
                                          <p:spTgt spid="4">
                                            <p:txEl>
                                              <p:pRg st="5" end="5"/>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randombar(horizontal)">
                                      <p:cBhvr>
                                        <p:cTn id="22" dur="500"/>
                                        <p:tgtEl>
                                          <p:spTgt spid="4">
                                            <p:txEl>
                                              <p:pRg st="6" end="6"/>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animEffect transition="in" filter="randombar(horizontal)">
                                      <p:cBhvr>
                                        <p:cTn id="25" dur="500"/>
                                        <p:tgtEl>
                                          <p:spTgt spid="4">
                                            <p:txEl>
                                              <p:pRg st="7" end="7"/>
                                            </p:txEl>
                                          </p:spTgt>
                                        </p:tgtEl>
                                      </p:cBhvr>
                                    </p:animEffect>
                                  </p:childTnLst>
                                </p:cTn>
                              </p:par>
                              <p:par>
                                <p:cTn id="26" presetID="14" presetClass="entr" presetSubtype="10" fill="hold" nodeType="withEffect">
                                  <p:stCondLst>
                                    <p:cond delay="0"/>
                                  </p:stCondLst>
                                  <p:childTnLst>
                                    <p:set>
                                      <p:cBhvr>
                                        <p:cTn id="27" dur="1" fill="hold">
                                          <p:stCondLst>
                                            <p:cond delay="0"/>
                                          </p:stCondLst>
                                        </p:cTn>
                                        <p:tgtEl>
                                          <p:spTgt spid="4">
                                            <p:txEl>
                                              <p:pRg st="8" end="8"/>
                                            </p:txEl>
                                          </p:spTgt>
                                        </p:tgtEl>
                                        <p:attrNameLst>
                                          <p:attrName>style.visibility</p:attrName>
                                        </p:attrNameLst>
                                      </p:cBhvr>
                                      <p:to>
                                        <p:strVal val="visible"/>
                                      </p:to>
                                    </p:set>
                                    <p:animEffect transition="in" filter="randombar(horizontal)">
                                      <p:cBhvr>
                                        <p:cTn id="28" dur="500"/>
                                        <p:tgtEl>
                                          <p:spTgt spid="4">
                                            <p:txEl>
                                              <p:pRg st="8" end="8"/>
                                            </p:txEl>
                                          </p:spTgt>
                                        </p:tgtEl>
                                      </p:cBhvr>
                                    </p:animEffect>
                                  </p:childTnLst>
                                </p:cTn>
                              </p:par>
                              <p:par>
                                <p:cTn id="29" presetID="14" presetClass="entr" presetSubtype="1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animEffect transition="in" filter="randombar(horizontal)">
                                      <p:cBhvr>
                                        <p:cTn id="31" dur="500"/>
                                        <p:tgtEl>
                                          <p:spTgt spid="4">
                                            <p:txEl>
                                              <p:pRg st="9" end="9"/>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grpId="0"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randombar(horizontal)">
                                      <p:cBhvr>
                                        <p:cTn id="36" dur="500"/>
                                        <p:tgtEl>
                                          <p:spTgt spid="5"/>
                                        </p:tgtEl>
                                      </p:cBhvr>
                                    </p:animEffec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randombar(horizontal)">
                                      <p:cBhvr>
                                        <p:cTn id="41" dur="500"/>
                                        <p:tgtEl>
                                          <p:spTgt spid="6"/>
                                        </p:tgtEl>
                                      </p:cBhvr>
                                    </p:animEffect>
                                  </p:childTnLst>
                                </p:cTn>
                              </p:par>
                              <p:par>
                                <p:cTn id="42" presetID="14" presetClass="entr" presetSubtype="10" fill="hold" grpId="0" nodeType="with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randombar(horizontal)">
                                      <p:cBhvr>
                                        <p:cTn id="44" dur="500"/>
                                        <p:tgtEl>
                                          <p:spTgt spid="7"/>
                                        </p:tgtEl>
                                      </p:cBhvr>
                                    </p:animEffect>
                                  </p:childTnLst>
                                </p:cTn>
                              </p:par>
                              <p:par>
                                <p:cTn id="45" presetID="14" presetClass="entr" presetSubtype="10" fill="hold" grpId="0" nodeType="with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randombar(horizontal)">
                                      <p:cBhvr>
                                        <p:cTn id="47" dur="500"/>
                                        <p:tgtEl>
                                          <p:spTgt spid="8"/>
                                        </p:tgtEl>
                                      </p:cBhvr>
                                    </p:animEffect>
                                  </p:childTnLst>
                                </p:cTn>
                              </p:par>
                              <p:par>
                                <p:cTn id="48" presetID="14" presetClass="entr" presetSubtype="10" fill="hold" grpId="0" nodeType="with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randombar(horizontal)">
                                      <p:cBhvr>
                                        <p:cTn id="50" dur="500"/>
                                        <p:tgtEl>
                                          <p:spTgt spid="9"/>
                                        </p:tgtEl>
                                      </p:cBhvr>
                                    </p:animEffect>
                                  </p:childTnLst>
                                </p:cTn>
                              </p:par>
                              <p:par>
                                <p:cTn id="51" presetID="14" presetClass="entr" presetSubtype="10" fill="hold" grpId="0" nodeType="withEffect">
                                  <p:stCondLst>
                                    <p:cond delay="0"/>
                                  </p:stCondLst>
                                  <p:childTnLst>
                                    <p:set>
                                      <p:cBhvr>
                                        <p:cTn id="52" dur="1" fill="hold">
                                          <p:stCondLst>
                                            <p:cond delay="0"/>
                                          </p:stCondLst>
                                        </p:cTn>
                                        <p:tgtEl>
                                          <p:spTgt spid="10"/>
                                        </p:tgtEl>
                                        <p:attrNameLst>
                                          <p:attrName>style.visibility</p:attrName>
                                        </p:attrNameLst>
                                      </p:cBhvr>
                                      <p:to>
                                        <p:strVal val="visible"/>
                                      </p:to>
                                    </p:set>
                                    <p:animEffect transition="in" filter="randombar(horizontal)">
                                      <p:cBhvr>
                                        <p:cTn id="53" dur="500"/>
                                        <p:tgtEl>
                                          <p:spTgt spid="10"/>
                                        </p:tgtEl>
                                      </p:cBhvr>
                                    </p:animEffect>
                                  </p:childTnLst>
                                </p:cTn>
                              </p:par>
                              <p:par>
                                <p:cTn id="54" presetID="14" presetClass="entr" presetSubtype="10" fill="hold" grpId="0" nodeType="with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randombar(horizontal)">
                                      <p:cBhvr>
                                        <p:cTn id="56" dur="500"/>
                                        <p:tgtEl>
                                          <p:spTgt spid="11"/>
                                        </p:tgtEl>
                                      </p:cBhvr>
                                    </p:animEffect>
                                  </p:childTnLst>
                                </p:cTn>
                              </p:par>
                              <p:par>
                                <p:cTn id="57" presetID="14" presetClass="entr" presetSubtype="10" fill="hold" grpId="0" nodeType="withEffect">
                                  <p:stCondLst>
                                    <p:cond delay="0"/>
                                  </p:stCondLst>
                                  <p:childTnLst>
                                    <p:set>
                                      <p:cBhvr>
                                        <p:cTn id="58" dur="1" fill="hold">
                                          <p:stCondLst>
                                            <p:cond delay="0"/>
                                          </p:stCondLst>
                                        </p:cTn>
                                        <p:tgtEl>
                                          <p:spTgt spid="12"/>
                                        </p:tgtEl>
                                        <p:attrNameLst>
                                          <p:attrName>style.visibility</p:attrName>
                                        </p:attrNameLst>
                                      </p:cBhvr>
                                      <p:to>
                                        <p:strVal val="visible"/>
                                      </p:to>
                                    </p:set>
                                    <p:animEffect transition="in" filter="randombar(horizontal)">
                                      <p:cBhvr>
                                        <p:cTn id="59" dur="500"/>
                                        <p:tgtEl>
                                          <p:spTgt spid="12"/>
                                        </p:tgtEl>
                                      </p:cBhvr>
                                    </p:animEffect>
                                  </p:childTnLst>
                                </p:cTn>
                              </p:par>
                              <p:par>
                                <p:cTn id="60" presetID="14" presetClass="entr" presetSubtype="10" fill="hold" grpId="0" nodeType="with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randombar(horizontal)">
                                      <p:cBhvr>
                                        <p:cTn id="62" dur="500"/>
                                        <p:tgtEl>
                                          <p:spTgt spid="13"/>
                                        </p:tgtEl>
                                      </p:cBhvr>
                                    </p:animEffect>
                                  </p:childTnLst>
                                </p:cTn>
                              </p:par>
                              <p:par>
                                <p:cTn id="63" presetID="14" presetClass="entr" presetSubtype="10" fill="hold" grpId="0" nodeType="withEffect">
                                  <p:stCondLst>
                                    <p:cond delay="0"/>
                                  </p:stCondLst>
                                  <p:childTnLst>
                                    <p:set>
                                      <p:cBhvr>
                                        <p:cTn id="64" dur="1" fill="hold">
                                          <p:stCondLst>
                                            <p:cond delay="0"/>
                                          </p:stCondLst>
                                        </p:cTn>
                                        <p:tgtEl>
                                          <p:spTgt spid="14"/>
                                        </p:tgtEl>
                                        <p:attrNameLst>
                                          <p:attrName>style.visibility</p:attrName>
                                        </p:attrNameLst>
                                      </p:cBhvr>
                                      <p:to>
                                        <p:strVal val="visible"/>
                                      </p:to>
                                    </p:set>
                                    <p:animEffect transition="in" filter="randombar(horizontal)">
                                      <p:cBhvr>
                                        <p:cTn id="65" dur="500"/>
                                        <p:tgtEl>
                                          <p:spTgt spid="14"/>
                                        </p:tgtEl>
                                      </p:cBhvr>
                                    </p:animEffect>
                                  </p:childTnLst>
                                </p:cTn>
                              </p:par>
                              <p:par>
                                <p:cTn id="66" presetID="14" presetClass="entr" presetSubtype="10" fill="hold" grpId="0" nodeType="withEffect">
                                  <p:stCondLst>
                                    <p:cond delay="0"/>
                                  </p:stCondLst>
                                  <p:childTnLst>
                                    <p:set>
                                      <p:cBhvr>
                                        <p:cTn id="67" dur="1" fill="hold">
                                          <p:stCondLst>
                                            <p:cond delay="0"/>
                                          </p:stCondLst>
                                        </p:cTn>
                                        <p:tgtEl>
                                          <p:spTgt spid="15"/>
                                        </p:tgtEl>
                                        <p:attrNameLst>
                                          <p:attrName>style.visibility</p:attrName>
                                        </p:attrNameLst>
                                      </p:cBhvr>
                                      <p:to>
                                        <p:strVal val="visible"/>
                                      </p:to>
                                    </p:set>
                                    <p:animEffect transition="in" filter="randombar(horizontal)">
                                      <p:cBhvr>
                                        <p:cTn id="68" dur="500"/>
                                        <p:tgtEl>
                                          <p:spTgt spid="15"/>
                                        </p:tgtEl>
                                      </p:cBhvr>
                                    </p:animEffect>
                                  </p:childTnLst>
                                </p:cTn>
                              </p:par>
                              <p:par>
                                <p:cTn id="69" presetID="14" presetClass="entr" presetSubtype="10" fill="hold" grpId="0" nodeType="withEffect">
                                  <p:stCondLst>
                                    <p:cond delay="0"/>
                                  </p:stCondLst>
                                  <p:childTnLst>
                                    <p:set>
                                      <p:cBhvr>
                                        <p:cTn id="70" dur="1" fill="hold">
                                          <p:stCondLst>
                                            <p:cond delay="0"/>
                                          </p:stCondLst>
                                        </p:cTn>
                                        <p:tgtEl>
                                          <p:spTgt spid="16"/>
                                        </p:tgtEl>
                                        <p:attrNameLst>
                                          <p:attrName>style.visibility</p:attrName>
                                        </p:attrNameLst>
                                      </p:cBhvr>
                                      <p:to>
                                        <p:strVal val="visible"/>
                                      </p:to>
                                    </p:set>
                                    <p:animEffect transition="in" filter="randombar(horizontal)">
                                      <p:cBhvr>
                                        <p:cTn id="71" dur="500"/>
                                        <p:tgtEl>
                                          <p:spTgt spid="16"/>
                                        </p:tgtEl>
                                      </p:cBhvr>
                                    </p:animEffect>
                                  </p:childTnLst>
                                </p:cTn>
                              </p:par>
                              <p:par>
                                <p:cTn id="72" presetID="14" presetClass="entr" presetSubtype="10" fill="hold" grpId="0" nodeType="withEffect">
                                  <p:stCondLst>
                                    <p:cond delay="0"/>
                                  </p:stCondLst>
                                  <p:childTnLst>
                                    <p:set>
                                      <p:cBhvr>
                                        <p:cTn id="73" dur="1" fill="hold">
                                          <p:stCondLst>
                                            <p:cond delay="0"/>
                                          </p:stCondLst>
                                        </p:cTn>
                                        <p:tgtEl>
                                          <p:spTgt spid="17"/>
                                        </p:tgtEl>
                                        <p:attrNameLst>
                                          <p:attrName>style.visibility</p:attrName>
                                        </p:attrNameLst>
                                      </p:cBhvr>
                                      <p:to>
                                        <p:strVal val="visible"/>
                                      </p:to>
                                    </p:set>
                                    <p:animEffect transition="in" filter="randombar(horizontal)">
                                      <p:cBhvr>
                                        <p:cTn id="74" dur="500"/>
                                        <p:tgtEl>
                                          <p:spTgt spid="17"/>
                                        </p:tgtEl>
                                      </p:cBhvr>
                                    </p:animEffect>
                                  </p:childTnLst>
                                </p:cTn>
                              </p:par>
                              <p:par>
                                <p:cTn id="75" presetID="14" presetClass="entr" presetSubtype="10" fill="hold" grpId="0" nodeType="withEffect">
                                  <p:stCondLst>
                                    <p:cond delay="0"/>
                                  </p:stCondLst>
                                  <p:childTnLst>
                                    <p:set>
                                      <p:cBhvr>
                                        <p:cTn id="76" dur="1" fill="hold">
                                          <p:stCondLst>
                                            <p:cond delay="0"/>
                                          </p:stCondLst>
                                        </p:cTn>
                                        <p:tgtEl>
                                          <p:spTgt spid="18"/>
                                        </p:tgtEl>
                                        <p:attrNameLst>
                                          <p:attrName>style.visibility</p:attrName>
                                        </p:attrNameLst>
                                      </p:cBhvr>
                                      <p:to>
                                        <p:strVal val="visible"/>
                                      </p:to>
                                    </p:set>
                                    <p:animEffect transition="in" filter="randombar(horizontal)">
                                      <p:cBhvr>
                                        <p:cTn id="7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6. </a:t>
            </a:r>
            <a:r>
              <a:rPr lang="zh-CN" altLang="en-US" dirty="0"/>
              <a:t>链表结构</a:t>
            </a:r>
          </a:p>
        </p:txBody>
      </p:sp>
      <p:sp>
        <p:nvSpPr>
          <p:cNvPr id="4" name="内容占位符 1"/>
          <p:cNvSpPr>
            <a:spLocks noGrp="1"/>
          </p:cNvSpPr>
          <p:nvPr>
            <p:ph idx="1"/>
          </p:nvPr>
        </p:nvSpPr>
        <p:spPr>
          <a:xfrm>
            <a:off x="323528" y="1038743"/>
            <a:ext cx="8496944" cy="5473207"/>
          </a:xfrm>
        </p:spPr>
        <p:txBody>
          <a:bodyPr/>
          <a:lstStyle/>
          <a:p>
            <a:r>
              <a:rPr lang="zh-CN" altLang="en-US" sz="2800" b="1" dirty="0" smtClean="0"/>
              <a:t>创建链表</a:t>
            </a:r>
            <a:endParaRPr lang="en-US" altLang="zh-CN" sz="2800" b="1" dirty="0" smtClean="0"/>
          </a:p>
          <a:p>
            <a:pPr marL="342900" indent="-342900">
              <a:buFont typeface="Wingdings" panose="05000000000000000000" pitchFamily="2" charset="2"/>
              <a:buChar char="Ø"/>
            </a:pPr>
            <a:r>
              <a:rPr lang="zh-CN" altLang="en-US" b="1" dirty="0" smtClean="0"/>
              <a:t>创建链表</a:t>
            </a:r>
            <a:r>
              <a:rPr lang="zh-CN" altLang="en-US" b="1" dirty="0" smtClean="0">
                <a:solidFill>
                  <a:srgbClr val="FF0000"/>
                </a:solidFill>
              </a:rPr>
              <a:t>头指针</a:t>
            </a:r>
            <a:r>
              <a:rPr lang="zh-CN" altLang="en-US" b="1" dirty="0" smtClean="0"/>
              <a:t>和</a:t>
            </a:r>
            <a:r>
              <a:rPr lang="zh-CN" altLang="en-US" b="1" dirty="0" smtClean="0">
                <a:solidFill>
                  <a:srgbClr val="FF0000"/>
                </a:solidFill>
              </a:rPr>
              <a:t>尾指针</a:t>
            </a:r>
            <a:r>
              <a:rPr lang="en-US" altLang="zh-CN" dirty="0" smtClean="0"/>
              <a:t>:</a:t>
            </a:r>
          </a:p>
          <a:p>
            <a:pPr indent="358775"/>
            <a:r>
              <a:rPr lang="en-US" altLang="zh-CN" b="1" dirty="0" smtClean="0">
                <a:solidFill>
                  <a:srgbClr val="0000FF"/>
                </a:solidFill>
              </a:rPr>
              <a:t>Student</a:t>
            </a:r>
            <a:r>
              <a:rPr lang="en-US" altLang="zh-CN" dirty="0" smtClean="0"/>
              <a:t> </a:t>
            </a:r>
            <a:r>
              <a:rPr lang="en-US" altLang="zh-CN" dirty="0" smtClean="0">
                <a:solidFill>
                  <a:srgbClr val="FF0000"/>
                </a:solidFill>
              </a:rPr>
              <a:t>*</a:t>
            </a:r>
            <a:r>
              <a:rPr lang="en-US" altLang="zh-CN" dirty="0" smtClean="0"/>
              <a:t>head = </a:t>
            </a:r>
            <a:r>
              <a:rPr lang="en-US" altLang="zh-CN" dirty="0" smtClean="0">
                <a:solidFill>
                  <a:srgbClr val="FF3399"/>
                </a:solidFill>
              </a:rPr>
              <a:t>0</a:t>
            </a:r>
            <a:r>
              <a:rPr lang="en-US" altLang="zh-CN" dirty="0" smtClean="0"/>
              <a:t>;</a:t>
            </a:r>
          </a:p>
          <a:p>
            <a:pPr indent="358775"/>
            <a:r>
              <a:rPr lang="en-US" altLang="zh-CN" b="1" dirty="0" smtClean="0">
                <a:solidFill>
                  <a:srgbClr val="0000FF"/>
                </a:solidFill>
              </a:rPr>
              <a:t>Student</a:t>
            </a:r>
            <a:r>
              <a:rPr lang="en-US" altLang="zh-CN" dirty="0" smtClean="0"/>
              <a:t> </a:t>
            </a:r>
            <a:r>
              <a:rPr lang="en-US" altLang="zh-CN" dirty="0" smtClean="0">
                <a:solidFill>
                  <a:srgbClr val="FF0000"/>
                </a:solidFill>
              </a:rPr>
              <a:t>*</a:t>
            </a:r>
            <a:r>
              <a:rPr lang="en-US" altLang="zh-CN" dirty="0" smtClean="0"/>
              <a:t>end = </a:t>
            </a:r>
            <a:r>
              <a:rPr lang="en-US" altLang="zh-CN" dirty="0" smtClean="0">
                <a:solidFill>
                  <a:srgbClr val="FF3399"/>
                </a:solidFill>
              </a:rPr>
              <a:t>0</a:t>
            </a:r>
            <a:r>
              <a:rPr lang="en-US" altLang="zh-CN" dirty="0" smtClean="0"/>
              <a:t>;</a:t>
            </a:r>
          </a:p>
          <a:p>
            <a:pPr indent="358775">
              <a:spcAft>
                <a:spcPts val="1200"/>
              </a:spcAft>
            </a:pPr>
            <a:r>
              <a:rPr lang="zh-CN" altLang="en-US" b="1" dirty="0" smtClean="0"/>
              <a:t>说明</a:t>
            </a:r>
            <a:r>
              <a:rPr lang="en-US" altLang="zh-CN" dirty="0" smtClean="0"/>
              <a:t>: </a:t>
            </a:r>
            <a:r>
              <a:rPr lang="en-US" altLang="zh-CN" dirty="0" smtClean="0">
                <a:solidFill>
                  <a:srgbClr val="0000FF"/>
                </a:solidFill>
              </a:rPr>
              <a:t>head </a:t>
            </a:r>
            <a:r>
              <a:rPr lang="zh-CN" altLang="en-US" dirty="0" smtClean="0"/>
              <a:t>指向链表 </a:t>
            </a:r>
            <a:r>
              <a:rPr lang="zh-CN" altLang="en-US" b="1" dirty="0" smtClean="0">
                <a:solidFill>
                  <a:srgbClr val="0000FF"/>
                </a:solidFill>
              </a:rPr>
              <a:t>头结点</a:t>
            </a:r>
            <a:r>
              <a:rPr lang="en-US" altLang="zh-CN" dirty="0" smtClean="0"/>
              <a:t>, </a:t>
            </a:r>
            <a:r>
              <a:rPr lang="en-US" altLang="zh-CN" dirty="0" smtClean="0">
                <a:solidFill>
                  <a:srgbClr val="0000FF"/>
                </a:solidFill>
              </a:rPr>
              <a:t>end </a:t>
            </a:r>
            <a:r>
              <a:rPr lang="zh-CN" altLang="en-US" dirty="0" smtClean="0"/>
              <a:t>指向链表的 </a:t>
            </a:r>
            <a:r>
              <a:rPr lang="zh-CN" altLang="en-US" b="1" dirty="0" smtClean="0">
                <a:solidFill>
                  <a:srgbClr val="0000FF"/>
                </a:solidFill>
              </a:rPr>
              <a:t>尾结点</a:t>
            </a:r>
            <a:r>
              <a:rPr lang="zh-CN" altLang="en-US" dirty="0" smtClean="0"/>
              <a:t>。</a:t>
            </a:r>
            <a:endParaRPr lang="en-US" altLang="zh-CN" dirty="0" smtClean="0"/>
          </a:p>
          <a:p>
            <a:pPr marL="342900" indent="-342900">
              <a:buFont typeface="Wingdings" panose="05000000000000000000" pitchFamily="2" charset="2"/>
              <a:buChar char="Ø"/>
            </a:pPr>
            <a:r>
              <a:rPr lang="zh-CN" altLang="en-US" b="1" dirty="0" smtClean="0"/>
              <a:t>创建链表</a:t>
            </a:r>
            <a:r>
              <a:rPr lang="zh-CN" altLang="en-US" b="1" dirty="0" smtClean="0">
                <a:solidFill>
                  <a:srgbClr val="FF0000"/>
                </a:solidFill>
              </a:rPr>
              <a:t>结点</a:t>
            </a:r>
            <a:r>
              <a:rPr lang="en-US" altLang="zh-CN" dirty="0" smtClean="0"/>
              <a:t>:</a:t>
            </a:r>
          </a:p>
          <a:p>
            <a:pPr indent="358775"/>
            <a:r>
              <a:rPr lang="zh-CN" altLang="en-US" b="1" dirty="0" smtClean="0">
                <a:solidFill>
                  <a:srgbClr val="0000FF"/>
                </a:solidFill>
              </a:rPr>
              <a:t>堆空间 </a:t>
            </a:r>
            <a:r>
              <a:rPr lang="zh-CN" altLang="en-US" dirty="0" smtClean="0"/>
              <a:t>动态申请链表结点</a:t>
            </a:r>
            <a:r>
              <a:rPr lang="en-US" altLang="zh-CN" dirty="0" smtClean="0"/>
              <a:t>:</a:t>
            </a:r>
          </a:p>
          <a:p>
            <a:pPr indent="358775"/>
            <a:r>
              <a:rPr lang="en-US" altLang="zh-CN" b="1" dirty="0" smtClean="0">
                <a:solidFill>
                  <a:srgbClr val="0000FF"/>
                </a:solidFill>
              </a:rPr>
              <a:t>Student</a:t>
            </a:r>
            <a:r>
              <a:rPr lang="en-US" altLang="zh-CN" dirty="0" smtClean="0">
                <a:solidFill>
                  <a:srgbClr val="FF0000"/>
                </a:solidFill>
              </a:rPr>
              <a:t> *</a:t>
            </a:r>
            <a:r>
              <a:rPr lang="en-US" altLang="zh-CN" dirty="0" smtClean="0"/>
              <a:t>p = </a:t>
            </a:r>
            <a:r>
              <a:rPr lang="en-US" altLang="zh-CN" dirty="0" smtClean="0">
                <a:solidFill>
                  <a:srgbClr val="FF0000"/>
                </a:solidFill>
              </a:rPr>
              <a:t>new</a:t>
            </a:r>
            <a:r>
              <a:rPr lang="en-US" altLang="zh-CN" dirty="0" smtClean="0"/>
              <a:t> </a:t>
            </a:r>
            <a:r>
              <a:rPr lang="en-US" altLang="zh-CN" b="1" dirty="0" smtClean="0">
                <a:solidFill>
                  <a:srgbClr val="0000FF"/>
                </a:solidFill>
              </a:rPr>
              <a:t>Student</a:t>
            </a:r>
            <a:r>
              <a:rPr lang="en-US" altLang="zh-CN" dirty="0" smtClean="0"/>
              <a:t>;</a:t>
            </a:r>
          </a:p>
          <a:p>
            <a:pPr indent="358775"/>
            <a:r>
              <a:rPr lang="zh-CN" altLang="en-US" dirty="0" smtClean="0"/>
              <a:t>释放链表结点</a:t>
            </a:r>
            <a:r>
              <a:rPr lang="en-US" altLang="zh-CN" dirty="0" smtClean="0"/>
              <a:t>:</a:t>
            </a:r>
          </a:p>
          <a:p>
            <a:pPr indent="358775"/>
            <a:r>
              <a:rPr lang="en-US" altLang="zh-CN" dirty="0" smtClean="0">
                <a:solidFill>
                  <a:srgbClr val="FF0000"/>
                </a:solidFill>
              </a:rPr>
              <a:t>delete</a:t>
            </a:r>
            <a:r>
              <a:rPr lang="en-US" altLang="zh-CN" dirty="0" smtClean="0">
                <a:solidFill>
                  <a:srgbClr val="0000FF"/>
                </a:solidFill>
              </a:rPr>
              <a:t> </a:t>
            </a:r>
            <a:r>
              <a:rPr lang="en-US" altLang="zh-CN" dirty="0" smtClean="0"/>
              <a:t>p;</a:t>
            </a:r>
          </a:p>
          <a:p>
            <a:endParaRPr lang="zh-CN" altLang="en-US" dirty="0"/>
          </a:p>
        </p:txBody>
      </p:sp>
      <p:sp>
        <p:nvSpPr>
          <p:cNvPr id="5" name="矩形 4"/>
          <p:cNvSpPr/>
          <p:nvPr/>
        </p:nvSpPr>
        <p:spPr>
          <a:xfrm>
            <a:off x="5804911" y="2132856"/>
            <a:ext cx="517080" cy="720080"/>
          </a:xfrm>
          <a:prstGeom prst="rect">
            <a:avLst/>
          </a:prstGeom>
          <a:ln w="19050">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3200" b="1" dirty="0" smtClean="0">
                <a:solidFill>
                  <a:srgbClr val="FF0000"/>
                </a:solidFill>
                <a:latin typeface="Arial" panose="020B0604020202020204" pitchFamily="34" charset="0"/>
                <a:cs typeface="Arial" panose="020B0604020202020204" pitchFamily="34" charset="0"/>
              </a:rPr>
              <a:t>^</a:t>
            </a:r>
            <a:endParaRPr lang="zh-CN" altLang="en-US" sz="3200" b="1" dirty="0">
              <a:solidFill>
                <a:srgbClr val="FF0000"/>
              </a:solidFill>
              <a:latin typeface="Arial" panose="020B0604020202020204" pitchFamily="34" charset="0"/>
              <a:cs typeface="Arial" panose="020B0604020202020204" pitchFamily="34" charset="0"/>
            </a:endParaRPr>
          </a:p>
        </p:txBody>
      </p:sp>
      <p:sp>
        <p:nvSpPr>
          <p:cNvPr id="6" name="矩形 5"/>
          <p:cNvSpPr/>
          <p:nvPr/>
        </p:nvSpPr>
        <p:spPr>
          <a:xfrm>
            <a:off x="5652120" y="1635135"/>
            <a:ext cx="902811" cy="461665"/>
          </a:xfrm>
          <a:prstGeom prst="rect">
            <a:avLst/>
          </a:prstGeom>
        </p:spPr>
        <p:txBody>
          <a:bodyPr wrap="none">
            <a:spAutoFit/>
          </a:bodyPr>
          <a:lstStyle/>
          <a:p>
            <a:r>
              <a:rPr lang="en-US" altLang="zh-CN" sz="2400" b="1" dirty="0" smtClean="0">
                <a:latin typeface="Arial" panose="020B0604020202020204" pitchFamily="34" charset="0"/>
                <a:cs typeface="Arial" panose="020B0604020202020204" pitchFamily="34" charset="0"/>
              </a:rPr>
              <a:t>head</a:t>
            </a:r>
            <a:endParaRPr lang="zh-CN" altLang="en-US" sz="2400" b="1" dirty="0">
              <a:latin typeface="Arial" panose="020B0604020202020204" pitchFamily="34" charset="0"/>
              <a:cs typeface="Arial" panose="020B0604020202020204" pitchFamily="34" charset="0"/>
            </a:endParaRPr>
          </a:p>
        </p:txBody>
      </p:sp>
      <p:sp>
        <p:nvSpPr>
          <p:cNvPr id="7" name="矩形 6"/>
          <p:cNvSpPr/>
          <p:nvPr/>
        </p:nvSpPr>
        <p:spPr>
          <a:xfrm>
            <a:off x="7153078" y="1635134"/>
            <a:ext cx="731290" cy="461665"/>
          </a:xfrm>
          <a:prstGeom prst="rect">
            <a:avLst/>
          </a:prstGeom>
        </p:spPr>
        <p:txBody>
          <a:bodyPr wrap="none">
            <a:spAutoFit/>
          </a:bodyPr>
          <a:lstStyle/>
          <a:p>
            <a:r>
              <a:rPr lang="en-US" altLang="zh-CN" sz="2400" b="1" dirty="0" smtClean="0">
                <a:latin typeface="Arial" panose="020B0604020202020204" pitchFamily="34" charset="0"/>
                <a:cs typeface="Arial" panose="020B0604020202020204" pitchFamily="34" charset="0"/>
              </a:rPr>
              <a:t>end</a:t>
            </a:r>
            <a:endParaRPr lang="zh-CN" altLang="en-US" sz="2400" b="1" dirty="0">
              <a:latin typeface="Arial" panose="020B0604020202020204" pitchFamily="34" charset="0"/>
              <a:cs typeface="Arial" panose="020B0604020202020204" pitchFamily="34" charset="0"/>
            </a:endParaRPr>
          </a:p>
        </p:txBody>
      </p:sp>
      <p:sp>
        <p:nvSpPr>
          <p:cNvPr id="8" name="矩形 7"/>
          <p:cNvSpPr/>
          <p:nvPr/>
        </p:nvSpPr>
        <p:spPr>
          <a:xfrm>
            <a:off x="6010707" y="4695527"/>
            <a:ext cx="936104" cy="720080"/>
          </a:xfrm>
          <a:prstGeom prst="rect">
            <a:avLst/>
          </a:prstGeom>
          <a:ln w="19050">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2400" b="1" dirty="0">
              <a:latin typeface="Arial" panose="020B0604020202020204" pitchFamily="34" charset="0"/>
              <a:cs typeface="Arial" panose="020B0604020202020204" pitchFamily="34" charset="0"/>
            </a:endParaRPr>
          </a:p>
        </p:txBody>
      </p:sp>
      <p:sp>
        <p:nvSpPr>
          <p:cNvPr id="9" name="矩形 8"/>
          <p:cNvSpPr/>
          <p:nvPr/>
        </p:nvSpPr>
        <p:spPr>
          <a:xfrm>
            <a:off x="6946811" y="4695527"/>
            <a:ext cx="504056" cy="720080"/>
          </a:xfrm>
          <a:prstGeom prst="rect">
            <a:avLst/>
          </a:prstGeom>
          <a:ln w="19050">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10" name="矩形 9"/>
          <p:cNvSpPr/>
          <p:nvPr/>
        </p:nvSpPr>
        <p:spPr>
          <a:xfrm>
            <a:off x="6376178" y="5415607"/>
            <a:ext cx="372218" cy="461665"/>
          </a:xfrm>
          <a:prstGeom prst="rect">
            <a:avLst/>
          </a:prstGeom>
        </p:spPr>
        <p:txBody>
          <a:bodyPr wrap="none">
            <a:spAutoFit/>
          </a:bodyPr>
          <a:lstStyle/>
          <a:p>
            <a:r>
              <a:rPr lang="en-US" altLang="zh-CN" sz="2400" b="1" dirty="0" smtClean="0">
                <a:latin typeface="Arial" panose="020B0604020202020204" pitchFamily="34" charset="0"/>
                <a:cs typeface="Arial" panose="020B0604020202020204" pitchFamily="34" charset="0"/>
              </a:rPr>
              <a:t>p</a:t>
            </a:r>
            <a:endParaRPr lang="zh-CN" altLang="en-US" sz="2400" b="1" dirty="0">
              <a:latin typeface="Arial" panose="020B0604020202020204" pitchFamily="34" charset="0"/>
              <a:cs typeface="Arial" panose="020B0604020202020204" pitchFamily="34" charset="0"/>
            </a:endParaRPr>
          </a:p>
        </p:txBody>
      </p:sp>
      <p:sp>
        <p:nvSpPr>
          <p:cNvPr id="11" name="矩形 10"/>
          <p:cNvSpPr/>
          <p:nvPr/>
        </p:nvSpPr>
        <p:spPr>
          <a:xfrm>
            <a:off x="7259547" y="2132856"/>
            <a:ext cx="517080" cy="720080"/>
          </a:xfrm>
          <a:prstGeom prst="rect">
            <a:avLst/>
          </a:prstGeom>
          <a:ln w="19050">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3200" b="1" dirty="0" smtClean="0">
                <a:solidFill>
                  <a:srgbClr val="FF0000"/>
                </a:solidFill>
                <a:latin typeface="Arial" panose="020B0604020202020204" pitchFamily="34" charset="0"/>
                <a:cs typeface="Arial" panose="020B0604020202020204" pitchFamily="34" charset="0"/>
              </a:rPr>
              <a:t>^</a:t>
            </a:r>
            <a:endParaRPr lang="zh-CN" altLang="en-US" sz="32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42392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randombar(horizontal)">
                                      <p:cBhvr>
                                        <p:cTn id="7" dur="500"/>
                                        <p:tgtEl>
                                          <p:spTgt spid="4">
                                            <p:txEl>
                                              <p:pRg st="2" end="2"/>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randombar(horizontal)">
                                      <p:cBhvr>
                                        <p:cTn id="10" dur="500"/>
                                        <p:tgtEl>
                                          <p:spTgt spid="4">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animEffect transition="in" filter="randombar(horizontal)">
                                      <p:cBhvr>
                                        <p:cTn id="15" dur="500"/>
                                        <p:tgtEl>
                                          <p:spTgt spid="4">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randombar(horizontal)">
                                      <p:cBhvr>
                                        <p:cTn id="20" dur="500"/>
                                        <p:tgtEl>
                                          <p:spTgt spid="5"/>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randombar(horizontal)">
                                      <p:cBhvr>
                                        <p:cTn id="23" dur="500"/>
                                        <p:tgtEl>
                                          <p:spTgt spid="6"/>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randombar(horizontal)">
                                      <p:cBhvr>
                                        <p:cTn id="26" dur="500"/>
                                        <p:tgtEl>
                                          <p:spTgt spid="7"/>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randombar(horizontal)">
                                      <p:cBhvr>
                                        <p:cTn id="29" dur="5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nodeType="clickEffect">
                                  <p:stCondLst>
                                    <p:cond delay="0"/>
                                  </p:stCondLst>
                                  <p:childTnLst>
                                    <p:set>
                                      <p:cBhvr>
                                        <p:cTn id="33" dur="1" fill="hold">
                                          <p:stCondLst>
                                            <p:cond delay="0"/>
                                          </p:stCondLst>
                                        </p:cTn>
                                        <p:tgtEl>
                                          <p:spTgt spid="4">
                                            <p:txEl>
                                              <p:pRg st="5" end="5"/>
                                            </p:txEl>
                                          </p:spTgt>
                                        </p:tgtEl>
                                        <p:attrNameLst>
                                          <p:attrName>style.visibility</p:attrName>
                                        </p:attrNameLst>
                                      </p:cBhvr>
                                      <p:to>
                                        <p:strVal val="visible"/>
                                      </p:to>
                                    </p:set>
                                    <p:animEffect transition="in" filter="randombar(horizontal)">
                                      <p:cBhvr>
                                        <p:cTn id="34" dur="500"/>
                                        <p:tgtEl>
                                          <p:spTgt spid="4">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nodeType="click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animEffect transition="in" filter="randombar(horizontal)">
                                      <p:cBhvr>
                                        <p:cTn id="39" dur="500"/>
                                        <p:tgtEl>
                                          <p:spTgt spid="4">
                                            <p:txEl>
                                              <p:pRg st="6" end="6"/>
                                            </p:txEl>
                                          </p:spTgt>
                                        </p:tgtEl>
                                      </p:cBhvr>
                                    </p:animEffect>
                                  </p:childTnLst>
                                </p:cTn>
                              </p:par>
                              <p:par>
                                <p:cTn id="40" presetID="14" presetClass="entr" presetSubtype="10" fill="hold" nodeType="with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randombar(horizontal)">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randombar(horizontal)">
                                      <p:cBhvr>
                                        <p:cTn id="47" dur="500"/>
                                        <p:tgtEl>
                                          <p:spTgt spid="4">
                                            <p:txEl>
                                              <p:pRg st="8" end="8"/>
                                            </p:txEl>
                                          </p:spTgt>
                                        </p:tgtEl>
                                      </p:cBhvr>
                                    </p:animEffect>
                                  </p:childTnLst>
                                </p:cTn>
                              </p:par>
                              <p:par>
                                <p:cTn id="48" presetID="14" presetClass="entr" presetSubtype="10" fill="hold" nodeType="withEffect">
                                  <p:stCondLst>
                                    <p:cond delay="0"/>
                                  </p:stCondLst>
                                  <p:childTnLst>
                                    <p:set>
                                      <p:cBhvr>
                                        <p:cTn id="49" dur="1" fill="hold">
                                          <p:stCondLst>
                                            <p:cond delay="0"/>
                                          </p:stCondLst>
                                        </p:cTn>
                                        <p:tgtEl>
                                          <p:spTgt spid="4">
                                            <p:txEl>
                                              <p:pRg st="9" end="9"/>
                                            </p:txEl>
                                          </p:spTgt>
                                        </p:tgtEl>
                                        <p:attrNameLst>
                                          <p:attrName>style.visibility</p:attrName>
                                        </p:attrNameLst>
                                      </p:cBhvr>
                                      <p:to>
                                        <p:strVal val="visible"/>
                                      </p:to>
                                    </p:set>
                                    <p:animEffect transition="in" filter="randombar(horizontal)">
                                      <p:cBhvr>
                                        <p:cTn id="50" dur="500"/>
                                        <p:tgtEl>
                                          <p:spTgt spid="4">
                                            <p:txEl>
                                              <p:pRg st="9" end="9"/>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4" presetClass="entr" presetSubtype="10" fill="hold" grpId="0" nodeType="click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randombar(horizontal)">
                                      <p:cBhvr>
                                        <p:cTn id="55" dur="500"/>
                                        <p:tgtEl>
                                          <p:spTgt spid="8"/>
                                        </p:tgtEl>
                                      </p:cBhvr>
                                    </p:animEffect>
                                  </p:childTnLst>
                                </p:cTn>
                              </p:par>
                              <p:par>
                                <p:cTn id="56" presetID="14" presetClass="entr" presetSubtype="10" fill="hold" grpId="0" nodeType="withEffect">
                                  <p:stCondLst>
                                    <p:cond delay="0"/>
                                  </p:stCondLst>
                                  <p:childTnLst>
                                    <p:set>
                                      <p:cBhvr>
                                        <p:cTn id="57" dur="1" fill="hold">
                                          <p:stCondLst>
                                            <p:cond delay="0"/>
                                          </p:stCondLst>
                                        </p:cTn>
                                        <p:tgtEl>
                                          <p:spTgt spid="9"/>
                                        </p:tgtEl>
                                        <p:attrNameLst>
                                          <p:attrName>style.visibility</p:attrName>
                                        </p:attrNameLst>
                                      </p:cBhvr>
                                      <p:to>
                                        <p:strVal val="visible"/>
                                      </p:to>
                                    </p:set>
                                    <p:animEffect transition="in" filter="randombar(horizontal)">
                                      <p:cBhvr>
                                        <p:cTn id="58" dur="500"/>
                                        <p:tgtEl>
                                          <p:spTgt spid="9"/>
                                        </p:tgtEl>
                                      </p:cBhvr>
                                    </p:animEffect>
                                  </p:childTnLst>
                                </p:cTn>
                              </p:par>
                              <p:par>
                                <p:cTn id="59" presetID="14" presetClass="entr" presetSubtype="10" fill="hold" grpId="0" nodeType="withEffect">
                                  <p:stCondLst>
                                    <p:cond delay="0"/>
                                  </p:stCondLst>
                                  <p:childTnLst>
                                    <p:set>
                                      <p:cBhvr>
                                        <p:cTn id="60" dur="1" fill="hold">
                                          <p:stCondLst>
                                            <p:cond delay="0"/>
                                          </p:stCondLst>
                                        </p:cTn>
                                        <p:tgtEl>
                                          <p:spTgt spid="10"/>
                                        </p:tgtEl>
                                        <p:attrNameLst>
                                          <p:attrName>style.visibility</p:attrName>
                                        </p:attrNameLst>
                                      </p:cBhvr>
                                      <p:to>
                                        <p:strVal val="visible"/>
                                      </p:to>
                                    </p:set>
                                    <p:animEffect transition="in" filter="randombar(horizontal)">
                                      <p:cBhvr>
                                        <p:cTn id="6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8" grpId="0" animBg="1"/>
      <p:bldP spid="9" grpId="0" animBg="1"/>
      <p:bldP spid="10" grpId="0"/>
      <p:bldP spid="11"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6. </a:t>
            </a:r>
            <a:r>
              <a:rPr lang="zh-CN" altLang="en-US" dirty="0"/>
              <a:t>链表结构</a:t>
            </a:r>
          </a:p>
        </p:txBody>
      </p:sp>
      <p:sp>
        <p:nvSpPr>
          <p:cNvPr id="4" name="内容占位符 1"/>
          <p:cNvSpPr>
            <a:spLocks noGrp="1"/>
          </p:cNvSpPr>
          <p:nvPr>
            <p:ph idx="1"/>
          </p:nvPr>
        </p:nvSpPr>
        <p:spPr>
          <a:xfrm>
            <a:off x="323528" y="1038743"/>
            <a:ext cx="8496944" cy="5473207"/>
          </a:xfrm>
        </p:spPr>
        <p:txBody>
          <a:bodyPr/>
          <a:lstStyle/>
          <a:p>
            <a:pPr marL="342900" indent="-342900">
              <a:buFont typeface="Wingdings" panose="05000000000000000000" pitchFamily="2" charset="2"/>
              <a:buChar char="Ø"/>
            </a:pPr>
            <a:r>
              <a:rPr lang="zh-CN" altLang="en-US" b="1" dirty="0" smtClean="0"/>
              <a:t>插入链表结点</a:t>
            </a:r>
            <a:r>
              <a:rPr lang="en-US" altLang="zh-CN" b="1" dirty="0" smtClean="0"/>
              <a:t>---</a:t>
            </a:r>
            <a:r>
              <a:rPr lang="zh-CN" altLang="en-US" b="1" dirty="0" smtClean="0">
                <a:solidFill>
                  <a:srgbClr val="FF0000"/>
                </a:solidFill>
              </a:rPr>
              <a:t>尾插法</a:t>
            </a:r>
            <a:r>
              <a:rPr lang="en-US" altLang="zh-CN" dirty="0" smtClean="0"/>
              <a:t>:</a:t>
            </a:r>
          </a:p>
          <a:p>
            <a:pPr indent="355600">
              <a:spcBef>
                <a:spcPts val="1800"/>
              </a:spcBef>
            </a:pPr>
            <a:r>
              <a:rPr lang="zh-CN" altLang="en-US" b="1" dirty="0" smtClean="0">
                <a:solidFill>
                  <a:srgbClr val="0000FF"/>
                </a:solidFill>
              </a:rPr>
              <a:t>空链表</a:t>
            </a:r>
            <a:r>
              <a:rPr lang="en-US" altLang="zh-CN" dirty="0" smtClean="0"/>
              <a:t>:</a:t>
            </a:r>
          </a:p>
          <a:p>
            <a:pPr indent="355600"/>
            <a:r>
              <a:rPr lang="en-US" altLang="zh-CN" dirty="0" smtClean="0"/>
              <a:t>head = end = p;</a:t>
            </a:r>
          </a:p>
          <a:p>
            <a:pPr indent="355600"/>
            <a:r>
              <a:rPr lang="en-US" altLang="zh-CN" dirty="0" smtClean="0"/>
              <a:t>p</a:t>
            </a:r>
            <a:r>
              <a:rPr lang="en-US" altLang="zh-CN" dirty="0" smtClean="0">
                <a:solidFill>
                  <a:srgbClr val="FF0000"/>
                </a:solidFill>
              </a:rPr>
              <a:t>-&gt;</a:t>
            </a:r>
            <a:r>
              <a:rPr lang="en-US" altLang="zh-CN" dirty="0" smtClean="0">
                <a:solidFill>
                  <a:srgbClr val="0000FF"/>
                </a:solidFill>
              </a:rPr>
              <a:t>next</a:t>
            </a:r>
            <a:r>
              <a:rPr lang="en-US" altLang="zh-CN" dirty="0" smtClean="0"/>
              <a:t> = </a:t>
            </a:r>
            <a:r>
              <a:rPr lang="en-US" altLang="zh-CN" dirty="0" smtClean="0">
                <a:solidFill>
                  <a:srgbClr val="FF3399"/>
                </a:solidFill>
              </a:rPr>
              <a:t>0</a:t>
            </a:r>
            <a:r>
              <a:rPr lang="en-US" altLang="zh-CN" dirty="0" smtClean="0"/>
              <a:t>;</a:t>
            </a:r>
          </a:p>
          <a:p>
            <a:pPr indent="355600"/>
            <a:endParaRPr lang="en-US" altLang="zh-CN" dirty="0"/>
          </a:p>
          <a:p>
            <a:pPr indent="355600"/>
            <a:r>
              <a:rPr lang="zh-CN" altLang="en-US" b="1" dirty="0" smtClean="0">
                <a:solidFill>
                  <a:srgbClr val="0000FF"/>
                </a:solidFill>
              </a:rPr>
              <a:t>非空链表</a:t>
            </a:r>
            <a:r>
              <a:rPr lang="en-US" altLang="zh-CN" dirty="0" smtClean="0"/>
              <a:t>:</a:t>
            </a:r>
          </a:p>
          <a:p>
            <a:pPr indent="355600"/>
            <a:r>
              <a:rPr lang="en-US" altLang="zh-CN" dirty="0" smtClean="0"/>
              <a:t>end</a:t>
            </a:r>
            <a:r>
              <a:rPr lang="en-US" altLang="zh-CN" dirty="0" smtClean="0">
                <a:solidFill>
                  <a:srgbClr val="FF0000"/>
                </a:solidFill>
              </a:rPr>
              <a:t>-&gt;</a:t>
            </a:r>
            <a:r>
              <a:rPr lang="en-US" altLang="zh-CN" dirty="0" smtClean="0">
                <a:solidFill>
                  <a:srgbClr val="0000FF"/>
                </a:solidFill>
              </a:rPr>
              <a:t>next</a:t>
            </a:r>
            <a:r>
              <a:rPr lang="en-US" altLang="zh-CN" dirty="0" smtClean="0"/>
              <a:t> = p;</a:t>
            </a:r>
          </a:p>
          <a:p>
            <a:pPr indent="355600"/>
            <a:r>
              <a:rPr lang="en-US" altLang="zh-CN" dirty="0" smtClean="0"/>
              <a:t>end = p;</a:t>
            </a:r>
          </a:p>
          <a:p>
            <a:pPr indent="355600"/>
            <a:r>
              <a:rPr lang="en-US" altLang="zh-CN" dirty="0" smtClean="0"/>
              <a:t>p</a:t>
            </a:r>
            <a:r>
              <a:rPr lang="en-US" altLang="zh-CN" dirty="0" smtClean="0">
                <a:solidFill>
                  <a:srgbClr val="FF0000"/>
                </a:solidFill>
              </a:rPr>
              <a:t>-&gt;</a:t>
            </a:r>
            <a:r>
              <a:rPr lang="en-US" altLang="zh-CN" dirty="0" smtClean="0">
                <a:solidFill>
                  <a:srgbClr val="0000FF"/>
                </a:solidFill>
              </a:rPr>
              <a:t>next</a:t>
            </a:r>
            <a:r>
              <a:rPr lang="en-US" altLang="zh-CN" dirty="0" smtClean="0"/>
              <a:t> = </a:t>
            </a:r>
            <a:r>
              <a:rPr lang="en-US" altLang="zh-CN" dirty="0" smtClean="0">
                <a:solidFill>
                  <a:srgbClr val="FF3399"/>
                </a:solidFill>
              </a:rPr>
              <a:t>0</a:t>
            </a:r>
            <a:r>
              <a:rPr lang="en-US" altLang="zh-CN" dirty="0" smtClean="0"/>
              <a:t>;</a:t>
            </a:r>
          </a:p>
          <a:p>
            <a:pPr indent="355600"/>
            <a:endParaRPr lang="zh-CN" altLang="en-US" dirty="0"/>
          </a:p>
        </p:txBody>
      </p:sp>
      <p:grpSp>
        <p:nvGrpSpPr>
          <p:cNvPr id="5" name="组合 4"/>
          <p:cNvGrpSpPr/>
          <p:nvPr/>
        </p:nvGrpSpPr>
        <p:grpSpPr>
          <a:xfrm>
            <a:off x="6228184" y="2103239"/>
            <a:ext cx="1080120" cy="566183"/>
            <a:chOff x="6228184" y="1700808"/>
            <a:chExt cx="1440160" cy="720080"/>
          </a:xfrm>
        </p:grpSpPr>
        <p:sp>
          <p:nvSpPr>
            <p:cNvPr id="6" name="矩形 5"/>
            <p:cNvSpPr/>
            <p:nvPr/>
          </p:nvSpPr>
          <p:spPr>
            <a:xfrm>
              <a:off x="6228184" y="1700808"/>
              <a:ext cx="936104" cy="720080"/>
            </a:xfrm>
            <a:prstGeom prst="rect">
              <a:avLst/>
            </a:prstGeom>
            <a:ln w="19050">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2400" b="1" dirty="0">
                <a:latin typeface="Arial" panose="020B0604020202020204" pitchFamily="34" charset="0"/>
                <a:cs typeface="Arial" panose="020B0604020202020204" pitchFamily="34" charset="0"/>
              </a:endParaRPr>
            </a:p>
          </p:txBody>
        </p:sp>
        <p:sp>
          <p:nvSpPr>
            <p:cNvPr id="7" name="矩形 6"/>
            <p:cNvSpPr/>
            <p:nvPr/>
          </p:nvSpPr>
          <p:spPr>
            <a:xfrm>
              <a:off x="7164288" y="1700808"/>
              <a:ext cx="504056" cy="720080"/>
            </a:xfrm>
            <a:prstGeom prst="rect">
              <a:avLst/>
            </a:prstGeom>
            <a:ln w="19050">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sz="3200" b="1" dirty="0">
                <a:latin typeface="Arial" panose="020B0604020202020204" pitchFamily="34" charset="0"/>
                <a:cs typeface="Arial" panose="020B0604020202020204" pitchFamily="34" charset="0"/>
              </a:endParaRPr>
            </a:p>
          </p:txBody>
        </p:sp>
      </p:grpSp>
      <p:sp>
        <p:nvSpPr>
          <p:cNvPr id="8" name="矩形 7"/>
          <p:cNvSpPr/>
          <p:nvPr/>
        </p:nvSpPr>
        <p:spPr>
          <a:xfrm>
            <a:off x="6516216" y="1601775"/>
            <a:ext cx="372218" cy="461665"/>
          </a:xfrm>
          <a:prstGeom prst="rect">
            <a:avLst/>
          </a:prstGeom>
        </p:spPr>
        <p:txBody>
          <a:bodyPr wrap="none">
            <a:spAutoFit/>
          </a:bodyPr>
          <a:lstStyle/>
          <a:p>
            <a:r>
              <a:rPr lang="en-US" altLang="zh-CN" sz="2400" b="1" dirty="0" smtClean="0">
                <a:latin typeface="Arial" panose="020B0604020202020204" pitchFamily="34" charset="0"/>
                <a:cs typeface="Arial" panose="020B0604020202020204" pitchFamily="34" charset="0"/>
              </a:rPr>
              <a:t>p</a:t>
            </a:r>
            <a:endParaRPr lang="zh-CN" altLang="en-US" sz="2400" b="1" dirty="0">
              <a:latin typeface="Arial" panose="020B0604020202020204" pitchFamily="34" charset="0"/>
              <a:cs typeface="Arial" panose="020B0604020202020204" pitchFamily="34" charset="0"/>
            </a:endParaRPr>
          </a:p>
        </p:txBody>
      </p:sp>
      <p:sp>
        <p:nvSpPr>
          <p:cNvPr id="9" name="矩形 8"/>
          <p:cNvSpPr/>
          <p:nvPr/>
        </p:nvSpPr>
        <p:spPr>
          <a:xfrm>
            <a:off x="4984208" y="2103239"/>
            <a:ext cx="387810" cy="566183"/>
          </a:xfrm>
          <a:prstGeom prst="rect">
            <a:avLst/>
          </a:prstGeom>
          <a:ln w="19050">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sz="3200" b="1" dirty="0">
              <a:latin typeface="Arial" panose="020B0604020202020204" pitchFamily="34" charset="0"/>
              <a:cs typeface="Arial" panose="020B0604020202020204" pitchFamily="34" charset="0"/>
            </a:endParaRPr>
          </a:p>
        </p:txBody>
      </p:sp>
      <p:sp>
        <p:nvSpPr>
          <p:cNvPr id="10" name="矩形 9"/>
          <p:cNvSpPr/>
          <p:nvPr/>
        </p:nvSpPr>
        <p:spPr>
          <a:xfrm>
            <a:off x="4766782" y="1601775"/>
            <a:ext cx="902811" cy="461665"/>
          </a:xfrm>
          <a:prstGeom prst="rect">
            <a:avLst/>
          </a:prstGeom>
        </p:spPr>
        <p:txBody>
          <a:bodyPr wrap="none">
            <a:spAutoFit/>
          </a:bodyPr>
          <a:lstStyle/>
          <a:p>
            <a:r>
              <a:rPr lang="en-US" altLang="zh-CN" sz="2400" b="1" dirty="0" smtClean="0">
                <a:latin typeface="Arial" panose="020B0604020202020204" pitchFamily="34" charset="0"/>
                <a:cs typeface="Arial" panose="020B0604020202020204" pitchFamily="34" charset="0"/>
              </a:rPr>
              <a:t>head</a:t>
            </a:r>
            <a:endParaRPr lang="zh-CN" altLang="en-US" sz="2400" b="1" dirty="0">
              <a:latin typeface="Arial" panose="020B0604020202020204" pitchFamily="34" charset="0"/>
              <a:cs typeface="Arial" panose="020B0604020202020204" pitchFamily="34" charset="0"/>
            </a:endParaRPr>
          </a:p>
        </p:txBody>
      </p:sp>
      <p:sp>
        <p:nvSpPr>
          <p:cNvPr id="11" name="矩形 10"/>
          <p:cNvSpPr/>
          <p:nvPr/>
        </p:nvSpPr>
        <p:spPr>
          <a:xfrm>
            <a:off x="5530424" y="3327375"/>
            <a:ext cx="731290" cy="461665"/>
          </a:xfrm>
          <a:prstGeom prst="rect">
            <a:avLst/>
          </a:prstGeom>
        </p:spPr>
        <p:txBody>
          <a:bodyPr wrap="none">
            <a:spAutoFit/>
          </a:bodyPr>
          <a:lstStyle/>
          <a:p>
            <a:r>
              <a:rPr lang="en-US" altLang="zh-CN" sz="2400" b="1" dirty="0" smtClean="0">
                <a:latin typeface="Arial" panose="020B0604020202020204" pitchFamily="34" charset="0"/>
                <a:cs typeface="Arial" panose="020B0604020202020204" pitchFamily="34" charset="0"/>
              </a:rPr>
              <a:t>end</a:t>
            </a:r>
            <a:endParaRPr lang="zh-CN" altLang="en-US" sz="2400" b="1" dirty="0">
              <a:latin typeface="Arial" panose="020B0604020202020204" pitchFamily="34" charset="0"/>
              <a:cs typeface="Arial" panose="020B0604020202020204" pitchFamily="34" charset="0"/>
            </a:endParaRPr>
          </a:p>
        </p:txBody>
      </p:sp>
      <p:sp>
        <p:nvSpPr>
          <p:cNvPr id="12" name="矩形 11"/>
          <p:cNvSpPr/>
          <p:nvPr/>
        </p:nvSpPr>
        <p:spPr>
          <a:xfrm>
            <a:off x="5652120" y="2823319"/>
            <a:ext cx="387810" cy="566183"/>
          </a:xfrm>
          <a:prstGeom prst="rect">
            <a:avLst/>
          </a:prstGeom>
          <a:ln w="19050">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sz="3200" b="1" dirty="0">
              <a:latin typeface="Arial" panose="020B0604020202020204" pitchFamily="34" charset="0"/>
              <a:cs typeface="Arial" panose="020B0604020202020204" pitchFamily="34" charset="0"/>
            </a:endParaRPr>
          </a:p>
        </p:txBody>
      </p:sp>
      <p:cxnSp>
        <p:nvCxnSpPr>
          <p:cNvPr id="13" name="肘形连接符 12"/>
          <p:cNvCxnSpPr/>
          <p:nvPr/>
        </p:nvCxnSpPr>
        <p:spPr>
          <a:xfrm rot="5400000" flipH="1" flipV="1">
            <a:off x="5833810" y="2567089"/>
            <a:ext cx="426176" cy="362572"/>
          </a:xfrm>
          <a:prstGeom prst="bentConnector3">
            <a:avLst>
              <a:gd name="adj1" fmla="val 100287"/>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5148064" y="2319263"/>
            <a:ext cx="1080120" cy="89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4460130" y="4479503"/>
            <a:ext cx="1080120" cy="566183"/>
            <a:chOff x="6228184" y="1700808"/>
            <a:chExt cx="1440160" cy="720080"/>
          </a:xfrm>
        </p:grpSpPr>
        <p:sp>
          <p:nvSpPr>
            <p:cNvPr id="16" name="矩形 15"/>
            <p:cNvSpPr/>
            <p:nvPr/>
          </p:nvSpPr>
          <p:spPr>
            <a:xfrm>
              <a:off x="6228184" y="1700808"/>
              <a:ext cx="936104" cy="720080"/>
            </a:xfrm>
            <a:prstGeom prst="rect">
              <a:avLst/>
            </a:prstGeom>
            <a:ln w="19050">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2400" b="1" dirty="0">
                <a:latin typeface="Arial" panose="020B0604020202020204" pitchFamily="34" charset="0"/>
                <a:cs typeface="Arial" panose="020B0604020202020204" pitchFamily="34" charset="0"/>
              </a:endParaRPr>
            </a:p>
          </p:txBody>
        </p:sp>
        <p:sp>
          <p:nvSpPr>
            <p:cNvPr id="17" name="矩形 16"/>
            <p:cNvSpPr/>
            <p:nvPr/>
          </p:nvSpPr>
          <p:spPr>
            <a:xfrm>
              <a:off x="7164288" y="1700808"/>
              <a:ext cx="504056" cy="720080"/>
            </a:xfrm>
            <a:prstGeom prst="rect">
              <a:avLst/>
            </a:prstGeom>
            <a:ln w="19050">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sz="3200" b="1" dirty="0">
                <a:latin typeface="Arial" panose="020B0604020202020204" pitchFamily="34" charset="0"/>
                <a:cs typeface="Arial" panose="020B0604020202020204" pitchFamily="34" charset="0"/>
              </a:endParaRPr>
            </a:p>
          </p:txBody>
        </p:sp>
      </p:grpSp>
      <p:sp>
        <p:nvSpPr>
          <p:cNvPr id="18" name="矩形 17"/>
          <p:cNvSpPr/>
          <p:nvPr/>
        </p:nvSpPr>
        <p:spPr>
          <a:xfrm>
            <a:off x="3421274" y="4479503"/>
            <a:ext cx="387810" cy="566183"/>
          </a:xfrm>
          <a:prstGeom prst="rect">
            <a:avLst/>
          </a:prstGeom>
          <a:ln w="19050">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sz="3200" b="1" dirty="0">
              <a:latin typeface="Arial" panose="020B0604020202020204" pitchFamily="34" charset="0"/>
              <a:cs typeface="Arial" panose="020B0604020202020204" pitchFamily="34" charset="0"/>
            </a:endParaRPr>
          </a:p>
        </p:txBody>
      </p:sp>
      <p:sp>
        <p:nvSpPr>
          <p:cNvPr id="19" name="矩形 18"/>
          <p:cNvSpPr/>
          <p:nvPr/>
        </p:nvSpPr>
        <p:spPr>
          <a:xfrm>
            <a:off x="3203848" y="3978039"/>
            <a:ext cx="902811" cy="461665"/>
          </a:xfrm>
          <a:prstGeom prst="rect">
            <a:avLst/>
          </a:prstGeom>
        </p:spPr>
        <p:txBody>
          <a:bodyPr wrap="none">
            <a:spAutoFit/>
          </a:bodyPr>
          <a:lstStyle/>
          <a:p>
            <a:r>
              <a:rPr lang="en-US" altLang="zh-CN" sz="2400" b="1" dirty="0" smtClean="0">
                <a:latin typeface="Arial" panose="020B0604020202020204" pitchFamily="34" charset="0"/>
                <a:cs typeface="Arial" panose="020B0604020202020204" pitchFamily="34" charset="0"/>
              </a:rPr>
              <a:t>head</a:t>
            </a:r>
            <a:endParaRPr lang="zh-CN" altLang="en-US" sz="2400" b="1" dirty="0">
              <a:latin typeface="Arial" panose="020B0604020202020204" pitchFamily="34" charset="0"/>
              <a:cs typeface="Arial" panose="020B0604020202020204" pitchFamily="34" charset="0"/>
            </a:endParaRPr>
          </a:p>
        </p:txBody>
      </p:sp>
      <p:cxnSp>
        <p:nvCxnSpPr>
          <p:cNvPr id="20" name="直接箭头连接符 19"/>
          <p:cNvCxnSpPr/>
          <p:nvPr/>
        </p:nvCxnSpPr>
        <p:spPr>
          <a:xfrm>
            <a:off x="3668042" y="4779359"/>
            <a:ext cx="78118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21" name="组合 20"/>
          <p:cNvGrpSpPr/>
          <p:nvPr/>
        </p:nvGrpSpPr>
        <p:grpSpPr>
          <a:xfrm>
            <a:off x="6124934" y="4481305"/>
            <a:ext cx="1080120" cy="566183"/>
            <a:chOff x="6228184" y="1700808"/>
            <a:chExt cx="1440160" cy="720080"/>
          </a:xfrm>
        </p:grpSpPr>
        <p:sp>
          <p:nvSpPr>
            <p:cNvPr id="22" name="矩形 21"/>
            <p:cNvSpPr/>
            <p:nvPr/>
          </p:nvSpPr>
          <p:spPr>
            <a:xfrm>
              <a:off x="6228184" y="1700808"/>
              <a:ext cx="936104" cy="720080"/>
            </a:xfrm>
            <a:prstGeom prst="rect">
              <a:avLst/>
            </a:prstGeom>
            <a:ln w="19050">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2400" b="1" dirty="0">
                <a:latin typeface="Arial" panose="020B0604020202020204" pitchFamily="34" charset="0"/>
                <a:cs typeface="Arial" panose="020B0604020202020204" pitchFamily="34" charset="0"/>
              </a:endParaRPr>
            </a:p>
          </p:txBody>
        </p:sp>
        <p:sp>
          <p:nvSpPr>
            <p:cNvPr id="23" name="矩形 22"/>
            <p:cNvSpPr/>
            <p:nvPr/>
          </p:nvSpPr>
          <p:spPr>
            <a:xfrm>
              <a:off x="7164288" y="1700808"/>
              <a:ext cx="504056" cy="720080"/>
            </a:xfrm>
            <a:prstGeom prst="rect">
              <a:avLst/>
            </a:prstGeom>
            <a:ln w="19050">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sz="3200" b="1" dirty="0">
                <a:latin typeface="Arial" panose="020B0604020202020204" pitchFamily="34" charset="0"/>
                <a:cs typeface="Arial" panose="020B0604020202020204" pitchFamily="34" charset="0"/>
              </a:endParaRPr>
            </a:p>
          </p:txBody>
        </p:sp>
      </p:grpSp>
      <p:cxnSp>
        <p:nvCxnSpPr>
          <p:cNvPr id="24" name="直接箭头连接符 23"/>
          <p:cNvCxnSpPr/>
          <p:nvPr/>
        </p:nvCxnSpPr>
        <p:spPr>
          <a:xfrm>
            <a:off x="5324226" y="4774568"/>
            <a:ext cx="794374" cy="31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25" name="组合 24"/>
          <p:cNvGrpSpPr/>
          <p:nvPr/>
        </p:nvGrpSpPr>
        <p:grpSpPr>
          <a:xfrm>
            <a:off x="7821361" y="4479503"/>
            <a:ext cx="1080120" cy="566183"/>
            <a:chOff x="6228184" y="1700808"/>
            <a:chExt cx="1440160" cy="720080"/>
          </a:xfrm>
        </p:grpSpPr>
        <p:sp>
          <p:nvSpPr>
            <p:cNvPr id="26" name="矩形 25"/>
            <p:cNvSpPr/>
            <p:nvPr/>
          </p:nvSpPr>
          <p:spPr>
            <a:xfrm>
              <a:off x="6228184" y="1700808"/>
              <a:ext cx="936104" cy="720080"/>
            </a:xfrm>
            <a:prstGeom prst="rect">
              <a:avLst/>
            </a:prstGeom>
            <a:ln w="19050">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2400" b="1" dirty="0">
                <a:latin typeface="Arial" panose="020B0604020202020204" pitchFamily="34" charset="0"/>
                <a:cs typeface="Arial" panose="020B0604020202020204" pitchFamily="34" charset="0"/>
              </a:endParaRPr>
            </a:p>
          </p:txBody>
        </p:sp>
        <p:sp>
          <p:nvSpPr>
            <p:cNvPr id="27" name="矩形 26"/>
            <p:cNvSpPr/>
            <p:nvPr/>
          </p:nvSpPr>
          <p:spPr>
            <a:xfrm>
              <a:off x="7164288" y="1700808"/>
              <a:ext cx="504056" cy="720080"/>
            </a:xfrm>
            <a:prstGeom prst="rect">
              <a:avLst/>
            </a:prstGeom>
            <a:ln w="19050">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sz="3200" b="1" dirty="0">
                <a:latin typeface="Arial" panose="020B0604020202020204" pitchFamily="34" charset="0"/>
                <a:cs typeface="Arial" panose="020B0604020202020204" pitchFamily="34" charset="0"/>
              </a:endParaRPr>
            </a:p>
          </p:txBody>
        </p:sp>
      </p:grpSp>
      <p:sp>
        <p:nvSpPr>
          <p:cNvPr id="28" name="矩形 27"/>
          <p:cNvSpPr/>
          <p:nvPr/>
        </p:nvSpPr>
        <p:spPr>
          <a:xfrm>
            <a:off x="8109393" y="3978039"/>
            <a:ext cx="372218" cy="461665"/>
          </a:xfrm>
          <a:prstGeom prst="rect">
            <a:avLst/>
          </a:prstGeom>
        </p:spPr>
        <p:txBody>
          <a:bodyPr wrap="none">
            <a:spAutoFit/>
          </a:bodyPr>
          <a:lstStyle/>
          <a:p>
            <a:r>
              <a:rPr lang="en-US" altLang="zh-CN" sz="2400" b="1" dirty="0" smtClean="0">
                <a:latin typeface="Arial" panose="020B0604020202020204" pitchFamily="34" charset="0"/>
                <a:cs typeface="Arial" panose="020B0604020202020204" pitchFamily="34" charset="0"/>
              </a:rPr>
              <a:t>p</a:t>
            </a:r>
            <a:endParaRPr lang="zh-CN" altLang="en-US" sz="2400" b="1" dirty="0">
              <a:latin typeface="Arial" panose="020B0604020202020204" pitchFamily="34" charset="0"/>
              <a:cs typeface="Arial" panose="020B0604020202020204" pitchFamily="34" charset="0"/>
            </a:endParaRPr>
          </a:p>
        </p:txBody>
      </p:sp>
      <p:sp>
        <p:nvSpPr>
          <p:cNvPr id="29" name="矩形 28"/>
          <p:cNvSpPr/>
          <p:nvPr/>
        </p:nvSpPr>
        <p:spPr>
          <a:xfrm>
            <a:off x="6933027" y="2146202"/>
            <a:ext cx="394660" cy="523220"/>
          </a:xfrm>
          <a:prstGeom prst="rect">
            <a:avLst/>
          </a:prstGeom>
        </p:spPr>
        <p:txBody>
          <a:bodyPr wrap="none">
            <a:spAutoFit/>
          </a:bodyPr>
          <a:lstStyle/>
          <a:p>
            <a:pPr algn="ctr"/>
            <a:r>
              <a:rPr lang="en-US" altLang="zh-CN" sz="2800" b="1" dirty="0">
                <a:solidFill>
                  <a:srgbClr val="FF0000"/>
                </a:solidFill>
                <a:latin typeface="Arial" panose="020B0604020202020204" pitchFamily="34" charset="0"/>
                <a:cs typeface="Arial" panose="020B0604020202020204" pitchFamily="34" charset="0"/>
              </a:rPr>
              <a:t>^</a:t>
            </a:r>
            <a:endParaRPr lang="zh-CN" altLang="en-US" sz="2800" b="1" dirty="0">
              <a:solidFill>
                <a:srgbClr val="FF0000"/>
              </a:solidFill>
              <a:latin typeface="Arial" panose="020B0604020202020204" pitchFamily="34" charset="0"/>
              <a:cs typeface="Arial" panose="020B0604020202020204" pitchFamily="34" charset="0"/>
            </a:endParaRPr>
          </a:p>
        </p:txBody>
      </p:sp>
      <p:sp>
        <p:nvSpPr>
          <p:cNvPr id="30" name="矩形 29"/>
          <p:cNvSpPr/>
          <p:nvPr/>
        </p:nvSpPr>
        <p:spPr>
          <a:xfrm>
            <a:off x="6825623" y="4537611"/>
            <a:ext cx="394660" cy="523220"/>
          </a:xfrm>
          <a:prstGeom prst="rect">
            <a:avLst/>
          </a:prstGeom>
        </p:spPr>
        <p:txBody>
          <a:bodyPr wrap="none">
            <a:spAutoFit/>
          </a:bodyPr>
          <a:lstStyle/>
          <a:p>
            <a:pPr algn="ctr"/>
            <a:r>
              <a:rPr lang="en-US" altLang="zh-CN" sz="2800" b="1" dirty="0">
                <a:solidFill>
                  <a:srgbClr val="FF0000"/>
                </a:solidFill>
                <a:latin typeface="Arial" panose="020B0604020202020204" pitchFamily="34" charset="0"/>
                <a:cs typeface="Arial" panose="020B0604020202020204" pitchFamily="34" charset="0"/>
              </a:rPr>
              <a:t>^</a:t>
            </a:r>
            <a:endParaRPr lang="zh-CN" altLang="en-US" sz="2800" b="1" dirty="0">
              <a:solidFill>
                <a:srgbClr val="FF0000"/>
              </a:solidFill>
              <a:latin typeface="Arial" panose="020B0604020202020204" pitchFamily="34" charset="0"/>
              <a:cs typeface="Arial" panose="020B0604020202020204" pitchFamily="34" charset="0"/>
            </a:endParaRPr>
          </a:p>
        </p:txBody>
      </p:sp>
      <p:sp>
        <p:nvSpPr>
          <p:cNvPr id="31" name="矩形 30"/>
          <p:cNvSpPr/>
          <p:nvPr/>
        </p:nvSpPr>
        <p:spPr>
          <a:xfrm>
            <a:off x="8522050" y="4537611"/>
            <a:ext cx="394660" cy="523220"/>
          </a:xfrm>
          <a:prstGeom prst="rect">
            <a:avLst/>
          </a:prstGeom>
        </p:spPr>
        <p:txBody>
          <a:bodyPr wrap="none">
            <a:spAutoFit/>
          </a:bodyPr>
          <a:lstStyle/>
          <a:p>
            <a:pPr algn="ctr"/>
            <a:r>
              <a:rPr lang="en-US" altLang="zh-CN" sz="2800" b="1" dirty="0">
                <a:solidFill>
                  <a:srgbClr val="FF0000"/>
                </a:solidFill>
                <a:latin typeface="Arial" panose="020B0604020202020204" pitchFamily="34" charset="0"/>
                <a:cs typeface="Arial" panose="020B0604020202020204" pitchFamily="34" charset="0"/>
              </a:rPr>
              <a:t>^</a:t>
            </a:r>
            <a:endParaRPr lang="zh-CN" altLang="en-US" sz="2800" b="1" dirty="0">
              <a:solidFill>
                <a:srgbClr val="FF0000"/>
              </a:solidFill>
              <a:latin typeface="Arial" panose="020B0604020202020204" pitchFamily="34" charset="0"/>
              <a:cs typeface="Arial" panose="020B0604020202020204" pitchFamily="34" charset="0"/>
            </a:endParaRPr>
          </a:p>
        </p:txBody>
      </p:sp>
      <p:cxnSp>
        <p:nvCxnSpPr>
          <p:cNvPr id="32" name="直接箭头连接符 31"/>
          <p:cNvCxnSpPr/>
          <p:nvPr/>
        </p:nvCxnSpPr>
        <p:spPr>
          <a:xfrm>
            <a:off x="7026987" y="4759830"/>
            <a:ext cx="794374" cy="31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4980782" y="2156083"/>
            <a:ext cx="394660" cy="523220"/>
          </a:xfrm>
          <a:prstGeom prst="rect">
            <a:avLst/>
          </a:prstGeom>
        </p:spPr>
        <p:txBody>
          <a:bodyPr wrap="none">
            <a:spAutoFit/>
          </a:bodyPr>
          <a:lstStyle/>
          <a:p>
            <a:pPr algn="ctr"/>
            <a:r>
              <a:rPr lang="en-US" altLang="zh-CN" sz="2800" b="1" dirty="0">
                <a:solidFill>
                  <a:srgbClr val="FF0000"/>
                </a:solidFill>
                <a:latin typeface="Arial" panose="020B0604020202020204" pitchFamily="34" charset="0"/>
                <a:cs typeface="Arial" panose="020B0604020202020204" pitchFamily="34" charset="0"/>
              </a:rPr>
              <a:t>^</a:t>
            </a:r>
            <a:endParaRPr lang="zh-CN" altLang="en-US" sz="2800" b="1" dirty="0">
              <a:solidFill>
                <a:srgbClr val="FF0000"/>
              </a:solidFill>
              <a:latin typeface="Arial" panose="020B0604020202020204" pitchFamily="34" charset="0"/>
              <a:cs typeface="Arial" panose="020B0604020202020204" pitchFamily="34" charset="0"/>
            </a:endParaRPr>
          </a:p>
        </p:txBody>
      </p:sp>
      <p:sp>
        <p:nvSpPr>
          <p:cNvPr id="34" name="矩形 33"/>
          <p:cNvSpPr/>
          <p:nvPr/>
        </p:nvSpPr>
        <p:spPr>
          <a:xfrm>
            <a:off x="5636892" y="2882891"/>
            <a:ext cx="394660" cy="523220"/>
          </a:xfrm>
          <a:prstGeom prst="rect">
            <a:avLst/>
          </a:prstGeom>
        </p:spPr>
        <p:txBody>
          <a:bodyPr wrap="none">
            <a:spAutoFit/>
          </a:bodyPr>
          <a:lstStyle/>
          <a:p>
            <a:pPr algn="ctr"/>
            <a:r>
              <a:rPr lang="en-US" altLang="zh-CN" sz="2800" b="1" dirty="0">
                <a:solidFill>
                  <a:srgbClr val="FF0000"/>
                </a:solidFill>
                <a:latin typeface="Arial" panose="020B0604020202020204" pitchFamily="34" charset="0"/>
                <a:cs typeface="Arial" panose="020B0604020202020204" pitchFamily="34" charset="0"/>
              </a:rPr>
              <a:t>^</a:t>
            </a:r>
            <a:endParaRPr lang="zh-CN" altLang="en-US" sz="2800" b="1" dirty="0">
              <a:solidFill>
                <a:srgbClr val="FF0000"/>
              </a:solidFill>
              <a:latin typeface="Arial" panose="020B0604020202020204" pitchFamily="34" charset="0"/>
              <a:cs typeface="Arial" panose="020B0604020202020204" pitchFamily="34" charset="0"/>
            </a:endParaRPr>
          </a:p>
        </p:txBody>
      </p:sp>
      <p:grpSp>
        <p:nvGrpSpPr>
          <p:cNvPr id="35" name="组合 34"/>
          <p:cNvGrpSpPr/>
          <p:nvPr/>
        </p:nvGrpSpPr>
        <p:grpSpPr>
          <a:xfrm>
            <a:off x="5420840" y="4911551"/>
            <a:ext cx="731290" cy="1253753"/>
            <a:chOff x="5420840" y="4911551"/>
            <a:chExt cx="731290" cy="1253753"/>
          </a:xfrm>
        </p:grpSpPr>
        <p:sp>
          <p:nvSpPr>
            <p:cNvPr id="36" name="矩形 35"/>
            <p:cNvSpPr/>
            <p:nvPr/>
          </p:nvSpPr>
          <p:spPr>
            <a:xfrm>
              <a:off x="5420840" y="5703639"/>
              <a:ext cx="731290" cy="461665"/>
            </a:xfrm>
            <a:prstGeom prst="rect">
              <a:avLst/>
            </a:prstGeom>
          </p:spPr>
          <p:txBody>
            <a:bodyPr wrap="none">
              <a:spAutoFit/>
            </a:bodyPr>
            <a:lstStyle/>
            <a:p>
              <a:r>
                <a:rPr lang="en-US" altLang="zh-CN" sz="2400" b="1" dirty="0" smtClean="0">
                  <a:latin typeface="Arial" panose="020B0604020202020204" pitchFamily="34" charset="0"/>
                  <a:cs typeface="Arial" panose="020B0604020202020204" pitchFamily="34" charset="0"/>
                </a:rPr>
                <a:t>end</a:t>
              </a:r>
              <a:endParaRPr lang="zh-CN" altLang="en-US" sz="2400" b="1" dirty="0">
                <a:latin typeface="Arial" panose="020B0604020202020204" pitchFamily="34" charset="0"/>
                <a:cs typeface="Arial" panose="020B0604020202020204" pitchFamily="34" charset="0"/>
              </a:endParaRPr>
            </a:p>
          </p:txBody>
        </p:sp>
        <p:sp>
          <p:nvSpPr>
            <p:cNvPr id="37" name="矩形 36"/>
            <p:cNvSpPr/>
            <p:nvPr/>
          </p:nvSpPr>
          <p:spPr>
            <a:xfrm>
              <a:off x="5542536" y="5199583"/>
              <a:ext cx="387810" cy="566183"/>
            </a:xfrm>
            <a:prstGeom prst="rect">
              <a:avLst/>
            </a:prstGeom>
            <a:ln w="19050">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sz="3200" b="1" dirty="0">
                <a:latin typeface="Arial" panose="020B0604020202020204" pitchFamily="34" charset="0"/>
                <a:cs typeface="Arial" panose="020B0604020202020204" pitchFamily="34" charset="0"/>
              </a:endParaRPr>
            </a:p>
          </p:txBody>
        </p:sp>
        <p:cxnSp>
          <p:nvCxnSpPr>
            <p:cNvPr id="38" name="肘形连接符 37"/>
            <p:cNvCxnSpPr/>
            <p:nvPr/>
          </p:nvCxnSpPr>
          <p:spPr>
            <a:xfrm rot="5400000" flipH="1" flipV="1">
              <a:off x="5724226" y="4943353"/>
              <a:ext cx="426176" cy="362572"/>
            </a:xfrm>
            <a:prstGeom prst="bentConnector3">
              <a:avLst>
                <a:gd name="adj1" fmla="val 100287"/>
              </a:avLst>
            </a:prstGeom>
            <a:ln w="381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87811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randombar(horizontal)">
                                      <p:cBhvr>
                                        <p:cTn id="7" dur="500"/>
                                        <p:tgtEl>
                                          <p:spTgt spid="4">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0" dur="500"/>
                                        <p:tgtEl>
                                          <p:spTgt spid="4">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Effect transition="in" filter="randombar(horizontal)">
                                      <p:cBhvr>
                                        <p:cTn id="13" dur="500"/>
                                        <p:tgtEl>
                                          <p:spTgt spid="4">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randombar(horizontal)">
                                      <p:cBhvr>
                                        <p:cTn id="18" dur="500"/>
                                        <p:tgtEl>
                                          <p:spTgt spid="5"/>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randombar(horizontal)">
                                      <p:cBhvr>
                                        <p:cTn id="21" dur="500"/>
                                        <p:tgtEl>
                                          <p:spTgt spid="8"/>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randombar(horizontal)">
                                      <p:cBhvr>
                                        <p:cTn id="24" dur="500"/>
                                        <p:tgtEl>
                                          <p:spTgt spid="11"/>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randombar(horizontal)">
                                      <p:cBhvr>
                                        <p:cTn id="27" dur="500"/>
                                        <p:tgtEl>
                                          <p:spTgt spid="12"/>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34"/>
                                        </p:tgtEl>
                                        <p:attrNameLst>
                                          <p:attrName>style.visibility</p:attrName>
                                        </p:attrNameLst>
                                      </p:cBhvr>
                                      <p:to>
                                        <p:strVal val="visible"/>
                                      </p:to>
                                    </p:set>
                                    <p:animEffect transition="in" filter="randombar(horizontal)">
                                      <p:cBhvr>
                                        <p:cTn id="30" dur="500"/>
                                        <p:tgtEl>
                                          <p:spTgt spid="34"/>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randombar(horizontal)">
                                      <p:cBhvr>
                                        <p:cTn id="33" dur="500"/>
                                        <p:tgtEl>
                                          <p:spTgt spid="33"/>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randombar(horizontal)">
                                      <p:cBhvr>
                                        <p:cTn id="36" dur="500"/>
                                        <p:tgtEl>
                                          <p:spTgt spid="9"/>
                                        </p:tgtEl>
                                      </p:cBhvr>
                                    </p:animEffect>
                                  </p:childTnLst>
                                </p:cTn>
                              </p:par>
                              <p:par>
                                <p:cTn id="37" presetID="14" presetClass="entr" presetSubtype="1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randombar(horizontal)">
                                      <p:cBhvr>
                                        <p:cTn id="39" dur="500"/>
                                        <p:tgtEl>
                                          <p:spTgt spid="10"/>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xit" presetSubtype="10" fill="hold" grpId="1" nodeType="clickEffect">
                                  <p:stCondLst>
                                    <p:cond delay="0"/>
                                  </p:stCondLst>
                                  <p:childTnLst>
                                    <p:animEffect transition="out" filter="randombar(horizontal)">
                                      <p:cBhvr>
                                        <p:cTn id="43" dur="500"/>
                                        <p:tgtEl>
                                          <p:spTgt spid="34"/>
                                        </p:tgtEl>
                                      </p:cBhvr>
                                    </p:animEffect>
                                    <p:set>
                                      <p:cBhvr>
                                        <p:cTn id="44" dur="1" fill="hold">
                                          <p:stCondLst>
                                            <p:cond delay="499"/>
                                          </p:stCondLst>
                                        </p:cTn>
                                        <p:tgtEl>
                                          <p:spTgt spid="34"/>
                                        </p:tgtEl>
                                        <p:attrNameLst>
                                          <p:attrName>style.visibility</p:attrName>
                                        </p:attrNameLst>
                                      </p:cBhvr>
                                      <p:to>
                                        <p:strVal val="hidden"/>
                                      </p:to>
                                    </p:set>
                                  </p:childTnLst>
                                </p:cTn>
                              </p:par>
                              <p:par>
                                <p:cTn id="45" presetID="14" presetClass="exit" presetSubtype="10" fill="hold" grpId="1" nodeType="withEffect">
                                  <p:stCondLst>
                                    <p:cond delay="0"/>
                                  </p:stCondLst>
                                  <p:childTnLst>
                                    <p:animEffect transition="out" filter="randombar(horizontal)">
                                      <p:cBhvr>
                                        <p:cTn id="46" dur="500"/>
                                        <p:tgtEl>
                                          <p:spTgt spid="33"/>
                                        </p:tgtEl>
                                      </p:cBhvr>
                                    </p:animEffect>
                                    <p:set>
                                      <p:cBhvr>
                                        <p:cTn id="47" dur="1" fill="hold">
                                          <p:stCondLst>
                                            <p:cond delay="499"/>
                                          </p:stCondLst>
                                        </p:cTn>
                                        <p:tgtEl>
                                          <p:spTgt spid="33"/>
                                        </p:tgtEl>
                                        <p:attrNameLst>
                                          <p:attrName>style.visibility</p:attrName>
                                        </p:attrNameLst>
                                      </p:cBhvr>
                                      <p:to>
                                        <p:strVal val="hidden"/>
                                      </p:to>
                                    </p:set>
                                  </p:childTnLst>
                                </p:cTn>
                              </p:par>
                              <p:par>
                                <p:cTn id="48" presetID="14" presetClass="entr" presetSubtype="10" fill="hold" nodeType="with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randombar(horizontal)">
                                      <p:cBhvr>
                                        <p:cTn id="50" dur="500"/>
                                        <p:tgtEl>
                                          <p:spTgt spid="14"/>
                                        </p:tgtEl>
                                      </p:cBhvr>
                                    </p:animEffect>
                                  </p:childTnLst>
                                </p:cTn>
                              </p:par>
                              <p:par>
                                <p:cTn id="51" presetID="14" presetClass="entr" presetSubtype="10" fill="hold" nodeType="with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randombar(horizontal)">
                                      <p:cBhvr>
                                        <p:cTn id="53" dur="500"/>
                                        <p:tgtEl>
                                          <p:spTgt spid="13"/>
                                        </p:tgtEl>
                                      </p:cBhvr>
                                    </p:animEffect>
                                  </p:childTnLst>
                                </p:cTn>
                              </p:par>
                            </p:childTnLst>
                          </p:cTn>
                        </p:par>
                      </p:childTnLst>
                    </p:cTn>
                  </p:par>
                  <p:par>
                    <p:cTn id="54" fill="hold">
                      <p:stCondLst>
                        <p:cond delay="indefinite"/>
                      </p:stCondLst>
                      <p:childTnLst>
                        <p:par>
                          <p:cTn id="55" fill="hold">
                            <p:stCondLst>
                              <p:cond delay="0"/>
                            </p:stCondLst>
                            <p:childTnLst>
                              <p:par>
                                <p:cTn id="56" presetID="14" presetClass="entr" presetSubtype="10" fill="hold" grpId="0" nodeType="clickEffect">
                                  <p:stCondLst>
                                    <p:cond delay="0"/>
                                  </p:stCondLst>
                                  <p:childTnLst>
                                    <p:set>
                                      <p:cBhvr>
                                        <p:cTn id="57" dur="1" fill="hold">
                                          <p:stCondLst>
                                            <p:cond delay="0"/>
                                          </p:stCondLst>
                                        </p:cTn>
                                        <p:tgtEl>
                                          <p:spTgt spid="29"/>
                                        </p:tgtEl>
                                        <p:attrNameLst>
                                          <p:attrName>style.visibility</p:attrName>
                                        </p:attrNameLst>
                                      </p:cBhvr>
                                      <p:to>
                                        <p:strVal val="visible"/>
                                      </p:to>
                                    </p:set>
                                    <p:animEffect transition="in" filter="randombar(horizontal)">
                                      <p:cBhvr>
                                        <p:cTn id="58" dur="500"/>
                                        <p:tgtEl>
                                          <p:spTgt spid="29"/>
                                        </p:tgtEl>
                                      </p:cBhvr>
                                    </p:animEffect>
                                  </p:childTnLst>
                                </p:cTn>
                              </p:par>
                            </p:childTnLst>
                          </p:cTn>
                        </p:par>
                      </p:childTnLst>
                    </p:cTn>
                  </p:par>
                  <p:par>
                    <p:cTn id="59" fill="hold">
                      <p:stCondLst>
                        <p:cond delay="indefinite"/>
                      </p:stCondLst>
                      <p:childTnLst>
                        <p:par>
                          <p:cTn id="60" fill="hold">
                            <p:stCondLst>
                              <p:cond delay="0"/>
                            </p:stCondLst>
                            <p:childTnLst>
                              <p:par>
                                <p:cTn id="61" presetID="14" presetClass="entr" presetSubtype="10" fill="hold" nodeType="clickEffect">
                                  <p:stCondLst>
                                    <p:cond delay="0"/>
                                  </p:stCondLst>
                                  <p:childTnLst>
                                    <p:set>
                                      <p:cBhvr>
                                        <p:cTn id="62" dur="1" fill="hold">
                                          <p:stCondLst>
                                            <p:cond delay="0"/>
                                          </p:stCondLst>
                                        </p:cTn>
                                        <p:tgtEl>
                                          <p:spTgt spid="4">
                                            <p:txEl>
                                              <p:pRg st="5" end="5"/>
                                            </p:txEl>
                                          </p:spTgt>
                                        </p:tgtEl>
                                        <p:attrNameLst>
                                          <p:attrName>style.visibility</p:attrName>
                                        </p:attrNameLst>
                                      </p:cBhvr>
                                      <p:to>
                                        <p:strVal val="visible"/>
                                      </p:to>
                                    </p:set>
                                    <p:animEffect transition="in" filter="randombar(horizontal)">
                                      <p:cBhvr>
                                        <p:cTn id="63" dur="500"/>
                                        <p:tgtEl>
                                          <p:spTgt spid="4">
                                            <p:txEl>
                                              <p:pRg st="5" end="5"/>
                                            </p:txEl>
                                          </p:spTgt>
                                        </p:tgtEl>
                                      </p:cBhvr>
                                    </p:animEffect>
                                  </p:childTnLst>
                                </p:cTn>
                              </p:par>
                              <p:par>
                                <p:cTn id="64" presetID="14" presetClass="entr" presetSubtype="10" fill="hold" nodeType="withEffect">
                                  <p:stCondLst>
                                    <p:cond delay="0"/>
                                  </p:stCondLst>
                                  <p:childTnLst>
                                    <p:set>
                                      <p:cBhvr>
                                        <p:cTn id="65" dur="1" fill="hold">
                                          <p:stCondLst>
                                            <p:cond delay="0"/>
                                          </p:stCondLst>
                                        </p:cTn>
                                        <p:tgtEl>
                                          <p:spTgt spid="4">
                                            <p:txEl>
                                              <p:pRg st="6" end="6"/>
                                            </p:txEl>
                                          </p:spTgt>
                                        </p:tgtEl>
                                        <p:attrNameLst>
                                          <p:attrName>style.visibility</p:attrName>
                                        </p:attrNameLst>
                                      </p:cBhvr>
                                      <p:to>
                                        <p:strVal val="visible"/>
                                      </p:to>
                                    </p:set>
                                    <p:animEffect transition="in" filter="randombar(horizontal)">
                                      <p:cBhvr>
                                        <p:cTn id="66" dur="500"/>
                                        <p:tgtEl>
                                          <p:spTgt spid="4">
                                            <p:txEl>
                                              <p:pRg st="6" end="6"/>
                                            </p:txEl>
                                          </p:spTgt>
                                        </p:tgtEl>
                                      </p:cBhvr>
                                    </p:animEffect>
                                  </p:childTnLst>
                                </p:cTn>
                              </p:par>
                              <p:par>
                                <p:cTn id="67" presetID="14" presetClass="entr" presetSubtype="10" fill="hold" nodeType="withEffect">
                                  <p:stCondLst>
                                    <p:cond delay="0"/>
                                  </p:stCondLst>
                                  <p:childTnLst>
                                    <p:set>
                                      <p:cBhvr>
                                        <p:cTn id="68" dur="1" fill="hold">
                                          <p:stCondLst>
                                            <p:cond delay="0"/>
                                          </p:stCondLst>
                                        </p:cTn>
                                        <p:tgtEl>
                                          <p:spTgt spid="4">
                                            <p:txEl>
                                              <p:pRg st="7" end="7"/>
                                            </p:txEl>
                                          </p:spTgt>
                                        </p:tgtEl>
                                        <p:attrNameLst>
                                          <p:attrName>style.visibility</p:attrName>
                                        </p:attrNameLst>
                                      </p:cBhvr>
                                      <p:to>
                                        <p:strVal val="visible"/>
                                      </p:to>
                                    </p:set>
                                    <p:animEffect transition="in" filter="randombar(horizontal)">
                                      <p:cBhvr>
                                        <p:cTn id="69" dur="500"/>
                                        <p:tgtEl>
                                          <p:spTgt spid="4">
                                            <p:txEl>
                                              <p:pRg st="7" end="7"/>
                                            </p:txEl>
                                          </p:spTgt>
                                        </p:tgtEl>
                                      </p:cBhvr>
                                    </p:animEffect>
                                  </p:childTnLst>
                                </p:cTn>
                              </p:par>
                              <p:par>
                                <p:cTn id="70" presetID="14" presetClass="entr" presetSubtype="10" fill="hold" nodeType="withEffect">
                                  <p:stCondLst>
                                    <p:cond delay="0"/>
                                  </p:stCondLst>
                                  <p:childTnLst>
                                    <p:set>
                                      <p:cBhvr>
                                        <p:cTn id="71" dur="1" fill="hold">
                                          <p:stCondLst>
                                            <p:cond delay="0"/>
                                          </p:stCondLst>
                                        </p:cTn>
                                        <p:tgtEl>
                                          <p:spTgt spid="4">
                                            <p:txEl>
                                              <p:pRg st="8" end="8"/>
                                            </p:txEl>
                                          </p:spTgt>
                                        </p:tgtEl>
                                        <p:attrNameLst>
                                          <p:attrName>style.visibility</p:attrName>
                                        </p:attrNameLst>
                                      </p:cBhvr>
                                      <p:to>
                                        <p:strVal val="visible"/>
                                      </p:to>
                                    </p:set>
                                    <p:animEffect transition="in" filter="randombar(horizontal)">
                                      <p:cBhvr>
                                        <p:cTn id="72" dur="500"/>
                                        <p:tgtEl>
                                          <p:spTgt spid="4">
                                            <p:txEl>
                                              <p:pRg st="8" end="8"/>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4" presetClass="entr" presetSubtype="10" fill="hold" nodeType="clickEffect">
                                  <p:stCondLst>
                                    <p:cond delay="0"/>
                                  </p:stCondLst>
                                  <p:childTnLst>
                                    <p:set>
                                      <p:cBhvr>
                                        <p:cTn id="76" dur="1" fill="hold">
                                          <p:stCondLst>
                                            <p:cond delay="0"/>
                                          </p:stCondLst>
                                        </p:cTn>
                                        <p:tgtEl>
                                          <p:spTgt spid="15"/>
                                        </p:tgtEl>
                                        <p:attrNameLst>
                                          <p:attrName>style.visibility</p:attrName>
                                        </p:attrNameLst>
                                      </p:cBhvr>
                                      <p:to>
                                        <p:strVal val="visible"/>
                                      </p:to>
                                    </p:set>
                                    <p:animEffect transition="in" filter="randombar(horizontal)">
                                      <p:cBhvr>
                                        <p:cTn id="77" dur="500"/>
                                        <p:tgtEl>
                                          <p:spTgt spid="15"/>
                                        </p:tgtEl>
                                      </p:cBhvr>
                                    </p:animEffect>
                                  </p:childTnLst>
                                </p:cTn>
                              </p:par>
                              <p:par>
                                <p:cTn id="78" presetID="14" presetClass="entr" presetSubtype="10" fill="hold" grpId="0" nodeType="withEffect">
                                  <p:stCondLst>
                                    <p:cond delay="0"/>
                                  </p:stCondLst>
                                  <p:childTnLst>
                                    <p:set>
                                      <p:cBhvr>
                                        <p:cTn id="79" dur="1" fill="hold">
                                          <p:stCondLst>
                                            <p:cond delay="0"/>
                                          </p:stCondLst>
                                        </p:cTn>
                                        <p:tgtEl>
                                          <p:spTgt spid="18"/>
                                        </p:tgtEl>
                                        <p:attrNameLst>
                                          <p:attrName>style.visibility</p:attrName>
                                        </p:attrNameLst>
                                      </p:cBhvr>
                                      <p:to>
                                        <p:strVal val="visible"/>
                                      </p:to>
                                    </p:set>
                                    <p:animEffect transition="in" filter="randombar(horizontal)">
                                      <p:cBhvr>
                                        <p:cTn id="80" dur="500"/>
                                        <p:tgtEl>
                                          <p:spTgt spid="18"/>
                                        </p:tgtEl>
                                      </p:cBhvr>
                                    </p:animEffect>
                                  </p:childTnLst>
                                </p:cTn>
                              </p:par>
                              <p:par>
                                <p:cTn id="81" presetID="14" presetClass="entr" presetSubtype="10" fill="hold" grpId="0" nodeType="withEffect">
                                  <p:stCondLst>
                                    <p:cond delay="0"/>
                                  </p:stCondLst>
                                  <p:childTnLst>
                                    <p:set>
                                      <p:cBhvr>
                                        <p:cTn id="82" dur="1" fill="hold">
                                          <p:stCondLst>
                                            <p:cond delay="0"/>
                                          </p:stCondLst>
                                        </p:cTn>
                                        <p:tgtEl>
                                          <p:spTgt spid="19"/>
                                        </p:tgtEl>
                                        <p:attrNameLst>
                                          <p:attrName>style.visibility</p:attrName>
                                        </p:attrNameLst>
                                      </p:cBhvr>
                                      <p:to>
                                        <p:strVal val="visible"/>
                                      </p:to>
                                    </p:set>
                                    <p:animEffect transition="in" filter="randombar(horizontal)">
                                      <p:cBhvr>
                                        <p:cTn id="83" dur="500"/>
                                        <p:tgtEl>
                                          <p:spTgt spid="19"/>
                                        </p:tgtEl>
                                      </p:cBhvr>
                                    </p:animEffect>
                                  </p:childTnLst>
                                </p:cTn>
                              </p:par>
                              <p:par>
                                <p:cTn id="84" presetID="14" presetClass="entr" presetSubtype="10" fill="hold" nodeType="withEffect">
                                  <p:stCondLst>
                                    <p:cond delay="0"/>
                                  </p:stCondLst>
                                  <p:childTnLst>
                                    <p:set>
                                      <p:cBhvr>
                                        <p:cTn id="85" dur="1" fill="hold">
                                          <p:stCondLst>
                                            <p:cond delay="0"/>
                                          </p:stCondLst>
                                        </p:cTn>
                                        <p:tgtEl>
                                          <p:spTgt spid="20"/>
                                        </p:tgtEl>
                                        <p:attrNameLst>
                                          <p:attrName>style.visibility</p:attrName>
                                        </p:attrNameLst>
                                      </p:cBhvr>
                                      <p:to>
                                        <p:strVal val="visible"/>
                                      </p:to>
                                    </p:set>
                                    <p:animEffect transition="in" filter="randombar(horizontal)">
                                      <p:cBhvr>
                                        <p:cTn id="86" dur="500"/>
                                        <p:tgtEl>
                                          <p:spTgt spid="20"/>
                                        </p:tgtEl>
                                      </p:cBhvr>
                                    </p:animEffect>
                                  </p:childTnLst>
                                </p:cTn>
                              </p:par>
                              <p:par>
                                <p:cTn id="87" presetID="14" presetClass="entr" presetSubtype="10" fill="hold" nodeType="withEffect">
                                  <p:stCondLst>
                                    <p:cond delay="0"/>
                                  </p:stCondLst>
                                  <p:childTnLst>
                                    <p:set>
                                      <p:cBhvr>
                                        <p:cTn id="88" dur="1" fill="hold">
                                          <p:stCondLst>
                                            <p:cond delay="0"/>
                                          </p:stCondLst>
                                        </p:cTn>
                                        <p:tgtEl>
                                          <p:spTgt spid="21"/>
                                        </p:tgtEl>
                                        <p:attrNameLst>
                                          <p:attrName>style.visibility</p:attrName>
                                        </p:attrNameLst>
                                      </p:cBhvr>
                                      <p:to>
                                        <p:strVal val="visible"/>
                                      </p:to>
                                    </p:set>
                                    <p:animEffect transition="in" filter="randombar(horizontal)">
                                      <p:cBhvr>
                                        <p:cTn id="89" dur="500"/>
                                        <p:tgtEl>
                                          <p:spTgt spid="21"/>
                                        </p:tgtEl>
                                      </p:cBhvr>
                                    </p:animEffect>
                                  </p:childTnLst>
                                </p:cTn>
                              </p:par>
                              <p:par>
                                <p:cTn id="90" presetID="14" presetClass="entr" presetSubtype="10" fill="hold" nodeType="withEffect">
                                  <p:stCondLst>
                                    <p:cond delay="0"/>
                                  </p:stCondLst>
                                  <p:childTnLst>
                                    <p:set>
                                      <p:cBhvr>
                                        <p:cTn id="91" dur="1" fill="hold">
                                          <p:stCondLst>
                                            <p:cond delay="0"/>
                                          </p:stCondLst>
                                        </p:cTn>
                                        <p:tgtEl>
                                          <p:spTgt spid="24"/>
                                        </p:tgtEl>
                                        <p:attrNameLst>
                                          <p:attrName>style.visibility</p:attrName>
                                        </p:attrNameLst>
                                      </p:cBhvr>
                                      <p:to>
                                        <p:strVal val="visible"/>
                                      </p:to>
                                    </p:set>
                                    <p:animEffect transition="in" filter="randombar(horizontal)">
                                      <p:cBhvr>
                                        <p:cTn id="92" dur="500"/>
                                        <p:tgtEl>
                                          <p:spTgt spid="24"/>
                                        </p:tgtEl>
                                      </p:cBhvr>
                                    </p:animEffect>
                                  </p:childTnLst>
                                </p:cTn>
                              </p:par>
                              <p:par>
                                <p:cTn id="93" presetID="14" presetClass="entr" presetSubtype="10" fill="hold" grpId="0" nodeType="withEffect">
                                  <p:stCondLst>
                                    <p:cond delay="0"/>
                                  </p:stCondLst>
                                  <p:childTnLst>
                                    <p:set>
                                      <p:cBhvr>
                                        <p:cTn id="94" dur="1" fill="hold">
                                          <p:stCondLst>
                                            <p:cond delay="0"/>
                                          </p:stCondLst>
                                        </p:cTn>
                                        <p:tgtEl>
                                          <p:spTgt spid="30"/>
                                        </p:tgtEl>
                                        <p:attrNameLst>
                                          <p:attrName>style.visibility</p:attrName>
                                        </p:attrNameLst>
                                      </p:cBhvr>
                                      <p:to>
                                        <p:strVal val="visible"/>
                                      </p:to>
                                    </p:set>
                                    <p:animEffect transition="in" filter="randombar(horizontal)">
                                      <p:cBhvr>
                                        <p:cTn id="95" dur="500"/>
                                        <p:tgtEl>
                                          <p:spTgt spid="30"/>
                                        </p:tgtEl>
                                      </p:cBhvr>
                                    </p:animEffect>
                                  </p:childTnLst>
                                </p:cTn>
                              </p:par>
                              <p:par>
                                <p:cTn id="96" presetID="14" presetClass="entr" presetSubtype="10" fill="hold" nodeType="withEffect">
                                  <p:stCondLst>
                                    <p:cond delay="0"/>
                                  </p:stCondLst>
                                  <p:childTnLst>
                                    <p:set>
                                      <p:cBhvr>
                                        <p:cTn id="97" dur="1" fill="hold">
                                          <p:stCondLst>
                                            <p:cond delay="0"/>
                                          </p:stCondLst>
                                        </p:cTn>
                                        <p:tgtEl>
                                          <p:spTgt spid="25"/>
                                        </p:tgtEl>
                                        <p:attrNameLst>
                                          <p:attrName>style.visibility</p:attrName>
                                        </p:attrNameLst>
                                      </p:cBhvr>
                                      <p:to>
                                        <p:strVal val="visible"/>
                                      </p:to>
                                    </p:set>
                                    <p:animEffect transition="in" filter="randombar(horizontal)">
                                      <p:cBhvr>
                                        <p:cTn id="98" dur="500"/>
                                        <p:tgtEl>
                                          <p:spTgt spid="25"/>
                                        </p:tgtEl>
                                      </p:cBhvr>
                                    </p:animEffect>
                                  </p:childTnLst>
                                </p:cTn>
                              </p:par>
                              <p:par>
                                <p:cTn id="99" presetID="14" presetClass="entr" presetSubtype="10" fill="hold" grpId="0" nodeType="withEffect">
                                  <p:stCondLst>
                                    <p:cond delay="0"/>
                                  </p:stCondLst>
                                  <p:childTnLst>
                                    <p:set>
                                      <p:cBhvr>
                                        <p:cTn id="100" dur="1" fill="hold">
                                          <p:stCondLst>
                                            <p:cond delay="0"/>
                                          </p:stCondLst>
                                        </p:cTn>
                                        <p:tgtEl>
                                          <p:spTgt spid="28"/>
                                        </p:tgtEl>
                                        <p:attrNameLst>
                                          <p:attrName>style.visibility</p:attrName>
                                        </p:attrNameLst>
                                      </p:cBhvr>
                                      <p:to>
                                        <p:strVal val="visible"/>
                                      </p:to>
                                    </p:set>
                                    <p:animEffect transition="in" filter="randombar(horizontal)">
                                      <p:cBhvr>
                                        <p:cTn id="101" dur="500"/>
                                        <p:tgtEl>
                                          <p:spTgt spid="28"/>
                                        </p:tgtEl>
                                      </p:cBhvr>
                                    </p:animEffect>
                                  </p:childTnLst>
                                </p:cTn>
                              </p:par>
                              <p:par>
                                <p:cTn id="102" presetID="14" presetClass="entr" presetSubtype="10" fill="hold" nodeType="withEffect">
                                  <p:stCondLst>
                                    <p:cond delay="0"/>
                                  </p:stCondLst>
                                  <p:childTnLst>
                                    <p:set>
                                      <p:cBhvr>
                                        <p:cTn id="103" dur="1" fill="hold">
                                          <p:stCondLst>
                                            <p:cond delay="0"/>
                                          </p:stCondLst>
                                        </p:cTn>
                                        <p:tgtEl>
                                          <p:spTgt spid="35"/>
                                        </p:tgtEl>
                                        <p:attrNameLst>
                                          <p:attrName>style.visibility</p:attrName>
                                        </p:attrNameLst>
                                      </p:cBhvr>
                                      <p:to>
                                        <p:strVal val="visible"/>
                                      </p:to>
                                    </p:set>
                                    <p:animEffect transition="in" filter="randombar(horizontal)">
                                      <p:cBhvr>
                                        <p:cTn id="104" dur="500"/>
                                        <p:tgtEl>
                                          <p:spTgt spid="35"/>
                                        </p:tgtEl>
                                      </p:cBhvr>
                                    </p:animEffect>
                                  </p:childTnLst>
                                </p:cTn>
                              </p:par>
                            </p:childTnLst>
                          </p:cTn>
                        </p:par>
                      </p:childTnLst>
                    </p:cTn>
                  </p:par>
                  <p:par>
                    <p:cTn id="105" fill="hold">
                      <p:stCondLst>
                        <p:cond delay="indefinite"/>
                      </p:stCondLst>
                      <p:childTnLst>
                        <p:par>
                          <p:cTn id="106" fill="hold">
                            <p:stCondLst>
                              <p:cond delay="0"/>
                            </p:stCondLst>
                            <p:childTnLst>
                              <p:par>
                                <p:cTn id="107" presetID="14" presetClass="entr" presetSubtype="10" fill="hold" nodeType="clickEffect">
                                  <p:stCondLst>
                                    <p:cond delay="0"/>
                                  </p:stCondLst>
                                  <p:childTnLst>
                                    <p:set>
                                      <p:cBhvr>
                                        <p:cTn id="108" dur="1" fill="hold">
                                          <p:stCondLst>
                                            <p:cond delay="0"/>
                                          </p:stCondLst>
                                        </p:cTn>
                                        <p:tgtEl>
                                          <p:spTgt spid="32"/>
                                        </p:tgtEl>
                                        <p:attrNameLst>
                                          <p:attrName>style.visibility</p:attrName>
                                        </p:attrNameLst>
                                      </p:cBhvr>
                                      <p:to>
                                        <p:strVal val="visible"/>
                                      </p:to>
                                    </p:set>
                                    <p:animEffect transition="in" filter="randombar(horizontal)">
                                      <p:cBhvr>
                                        <p:cTn id="109" dur="500"/>
                                        <p:tgtEl>
                                          <p:spTgt spid="32"/>
                                        </p:tgtEl>
                                      </p:cBhvr>
                                    </p:animEffect>
                                  </p:childTnLst>
                                </p:cTn>
                              </p:par>
                              <p:par>
                                <p:cTn id="110" presetID="14" presetClass="exit" presetSubtype="10" fill="hold" grpId="1" nodeType="withEffect">
                                  <p:stCondLst>
                                    <p:cond delay="0"/>
                                  </p:stCondLst>
                                  <p:childTnLst>
                                    <p:animEffect transition="out" filter="randombar(horizontal)">
                                      <p:cBhvr>
                                        <p:cTn id="111" dur="500"/>
                                        <p:tgtEl>
                                          <p:spTgt spid="30"/>
                                        </p:tgtEl>
                                      </p:cBhvr>
                                    </p:animEffect>
                                    <p:set>
                                      <p:cBhvr>
                                        <p:cTn id="112" dur="1" fill="hold">
                                          <p:stCondLst>
                                            <p:cond delay="499"/>
                                          </p:stCondLst>
                                        </p:cTn>
                                        <p:tgtEl>
                                          <p:spTgt spid="30"/>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42" presetClass="path" presetSubtype="0" accel="50000" decel="50000" fill="hold" nodeType="clickEffect">
                                  <p:stCondLst>
                                    <p:cond delay="0"/>
                                  </p:stCondLst>
                                  <p:childTnLst>
                                    <p:animMotion origin="layout" path="M -2.5E-6 1.11111E-6 L 0.18403 0.00185 " pathEditMode="relative" rAng="0" ptsTypes="AA">
                                      <p:cBhvr>
                                        <p:cTn id="116" dur="2000" fill="hold"/>
                                        <p:tgtEl>
                                          <p:spTgt spid="35"/>
                                        </p:tgtEl>
                                        <p:attrNameLst>
                                          <p:attrName>ppt_x</p:attrName>
                                          <p:attrName>ppt_y</p:attrName>
                                        </p:attrNameLst>
                                      </p:cBhvr>
                                      <p:rCtr x="9201" y="93"/>
                                    </p:animMotion>
                                  </p:childTnLst>
                                </p:cTn>
                              </p:par>
                            </p:childTnLst>
                          </p:cTn>
                        </p:par>
                      </p:childTnLst>
                    </p:cTn>
                  </p:par>
                  <p:par>
                    <p:cTn id="117" fill="hold">
                      <p:stCondLst>
                        <p:cond delay="indefinite"/>
                      </p:stCondLst>
                      <p:childTnLst>
                        <p:par>
                          <p:cTn id="118" fill="hold">
                            <p:stCondLst>
                              <p:cond delay="0"/>
                            </p:stCondLst>
                            <p:childTnLst>
                              <p:par>
                                <p:cTn id="119" presetID="14" presetClass="entr" presetSubtype="10" fill="hold" grpId="0" nodeType="clickEffect">
                                  <p:stCondLst>
                                    <p:cond delay="0"/>
                                  </p:stCondLst>
                                  <p:childTnLst>
                                    <p:set>
                                      <p:cBhvr>
                                        <p:cTn id="120" dur="1" fill="hold">
                                          <p:stCondLst>
                                            <p:cond delay="0"/>
                                          </p:stCondLst>
                                        </p:cTn>
                                        <p:tgtEl>
                                          <p:spTgt spid="31"/>
                                        </p:tgtEl>
                                        <p:attrNameLst>
                                          <p:attrName>style.visibility</p:attrName>
                                        </p:attrNameLst>
                                      </p:cBhvr>
                                      <p:to>
                                        <p:strVal val="visible"/>
                                      </p:to>
                                    </p:set>
                                    <p:animEffect transition="in" filter="randombar(horizontal)">
                                      <p:cBhvr>
                                        <p:cTn id="12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P spid="11" grpId="0"/>
      <p:bldP spid="12" grpId="0" animBg="1"/>
      <p:bldP spid="18" grpId="0" animBg="1"/>
      <p:bldP spid="19" grpId="0"/>
      <p:bldP spid="28" grpId="0"/>
      <p:bldP spid="29" grpId="0"/>
      <p:bldP spid="30" grpId="0"/>
      <p:bldP spid="30" grpId="1"/>
      <p:bldP spid="31" grpId="0"/>
      <p:bldP spid="33" grpId="0"/>
      <p:bldP spid="33" grpId="1"/>
      <p:bldP spid="34" grpId="0"/>
      <p:bldP spid="34" grpId="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6. </a:t>
            </a:r>
            <a:r>
              <a:rPr lang="zh-CN" altLang="en-US" dirty="0"/>
              <a:t>链表结构</a:t>
            </a:r>
          </a:p>
        </p:txBody>
      </p:sp>
      <p:sp>
        <p:nvSpPr>
          <p:cNvPr id="4" name="内容占位符 1"/>
          <p:cNvSpPr>
            <a:spLocks noGrp="1"/>
          </p:cNvSpPr>
          <p:nvPr>
            <p:ph idx="1"/>
          </p:nvPr>
        </p:nvSpPr>
        <p:spPr>
          <a:xfrm>
            <a:off x="323528" y="1038743"/>
            <a:ext cx="8568952" cy="5702625"/>
          </a:xfrm>
        </p:spPr>
        <p:txBody>
          <a:bodyPr>
            <a:normAutofit lnSpcReduction="10000"/>
          </a:bodyPr>
          <a:lstStyle/>
          <a:p>
            <a:pPr>
              <a:spcAft>
                <a:spcPts val="1200"/>
              </a:spcAft>
            </a:pPr>
            <a:r>
              <a:rPr lang="zh-CN" altLang="en-US" b="1" dirty="0" smtClean="0"/>
              <a:t>例</a:t>
            </a:r>
            <a:r>
              <a:rPr lang="en-US" altLang="zh-CN" dirty="0" smtClean="0"/>
              <a:t>: </a:t>
            </a:r>
            <a:r>
              <a:rPr lang="zh-CN" altLang="en-US" dirty="0" smtClean="0"/>
              <a:t>创建一个包含 </a:t>
            </a:r>
            <a:r>
              <a:rPr lang="en-US" altLang="zh-CN" dirty="0" smtClean="0">
                <a:solidFill>
                  <a:srgbClr val="0000FF"/>
                </a:solidFill>
              </a:rPr>
              <a:t>n</a:t>
            </a:r>
            <a:r>
              <a:rPr lang="en-US" altLang="zh-CN" dirty="0" smtClean="0"/>
              <a:t> </a:t>
            </a:r>
            <a:r>
              <a:rPr lang="zh-CN" altLang="en-US" dirty="0" smtClean="0"/>
              <a:t>个</a:t>
            </a:r>
            <a:r>
              <a:rPr lang="zh-CN" altLang="en-US" b="1" dirty="0" smtClean="0">
                <a:solidFill>
                  <a:srgbClr val="0000FF"/>
                </a:solidFill>
              </a:rPr>
              <a:t> </a:t>
            </a:r>
            <a:r>
              <a:rPr lang="en-US" altLang="zh-CN" b="1" dirty="0" smtClean="0">
                <a:solidFill>
                  <a:srgbClr val="0000FF"/>
                </a:solidFill>
              </a:rPr>
              <a:t>Student </a:t>
            </a:r>
            <a:r>
              <a:rPr lang="zh-CN" altLang="en-US" dirty="0" smtClean="0"/>
              <a:t>结点的链表 </a:t>
            </a:r>
            <a:r>
              <a:rPr lang="en-US" altLang="zh-CN" dirty="0" smtClean="0"/>
              <a:t>(</a:t>
            </a:r>
            <a:r>
              <a:rPr lang="zh-CN" altLang="en-US" dirty="0" smtClean="0"/>
              <a:t>用函数实现</a:t>
            </a:r>
            <a:r>
              <a:rPr lang="en-US" altLang="zh-CN" dirty="0" smtClean="0"/>
              <a:t>)</a:t>
            </a:r>
            <a:r>
              <a:rPr lang="zh-CN" altLang="en-US" dirty="0" smtClean="0"/>
              <a:t>。</a:t>
            </a:r>
            <a:endParaRPr lang="en-US" altLang="zh-CN" dirty="0" smtClean="0"/>
          </a:p>
          <a:p>
            <a:pPr>
              <a:lnSpc>
                <a:spcPct val="100000"/>
              </a:lnSpc>
              <a:spcBef>
                <a:spcPts val="0"/>
              </a:spcBef>
            </a:pPr>
            <a:r>
              <a:rPr lang="en-US" altLang="zh-CN" sz="2200" b="1" dirty="0" smtClean="0">
                <a:solidFill>
                  <a:srgbClr val="0000FF"/>
                </a:solidFill>
              </a:rPr>
              <a:t>Student</a:t>
            </a:r>
            <a:r>
              <a:rPr lang="en-US" altLang="zh-CN" sz="2200" dirty="0" smtClean="0">
                <a:solidFill>
                  <a:srgbClr val="FF0000"/>
                </a:solidFill>
              </a:rPr>
              <a:t> *</a:t>
            </a:r>
            <a:r>
              <a:rPr lang="en-US" altLang="zh-CN" sz="2200" dirty="0" smtClean="0"/>
              <a:t>create(</a:t>
            </a:r>
            <a:r>
              <a:rPr lang="en-US" altLang="zh-CN" sz="2200" dirty="0" smtClean="0">
                <a:solidFill>
                  <a:srgbClr val="0000FF"/>
                </a:solidFill>
              </a:rPr>
              <a:t>int</a:t>
            </a:r>
            <a:r>
              <a:rPr lang="en-US" altLang="zh-CN" sz="2200" dirty="0" smtClean="0"/>
              <a:t> n)  </a:t>
            </a:r>
            <a:r>
              <a:rPr lang="en-US" altLang="zh-CN" sz="2200" dirty="0" smtClean="0">
                <a:solidFill>
                  <a:srgbClr val="00B050"/>
                </a:solidFill>
              </a:rPr>
              <a:t>// </a:t>
            </a:r>
            <a:r>
              <a:rPr lang="zh-CN" altLang="en-US" sz="2200" dirty="0" smtClean="0">
                <a:solidFill>
                  <a:srgbClr val="00B050"/>
                </a:solidFill>
              </a:rPr>
              <a:t>返回链表头指针</a:t>
            </a:r>
            <a:endParaRPr lang="en-US" altLang="zh-CN" sz="2200" dirty="0" smtClean="0">
              <a:solidFill>
                <a:srgbClr val="00B050"/>
              </a:solidFill>
            </a:endParaRPr>
          </a:p>
          <a:p>
            <a:pPr>
              <a:lnSpc>
                <a:spcPct val="100000"/>
              </a:lnSpc>
              <a:spcBef>
                <a:spcPts val="0"/>
              </a:spcBef>
            </a:pPr>
            <a:r>
              <a:rPr lang="en-US" altLang="zh-CN" sz="2200" dirty="0"/>
              <a:t>{</a:t>
            </a:r>
            <a:endParaRPr lang="en-US" altLang="zh-CN" sz="2200" dirty="0" smtClean="0">
              <a:solidFill>
                <a:srgbClr val="00B050"/>
              </a:solidFill>
            </a:endParaRPr>
          </a:p>
          <a:p>
            <a:pPr indent="271463">
              <a:lnSpc>
                <a:spcPct val="100000"/>
              </a:lnSpc>
              <a:spcBef>
                <a:spcPts val="0"/>
              </a:spcBef>
            </a:pPr>
            <a:r>
              <a:rPr lang="en-US" altLang="zh-CN" sz="2200" b="1" dirty="0" smtClean="0">
                <a:solidFill>
                  <a:srgbClr val="0000FF"/>
                </a:solidFill>
              </a:rPr>
              <a:t>Student</a:t>
            </a:r>
            <a:r>
              <a:rPr lang="en-US" altLang="zh-CN" sz="2200" dirty="0" smtClean="0">
                <a:solidFill>
                  <a:srgbClr val="FF0000"/>
                </a:solidFill>
              </a:rPr>
              <a:t> *</a:t>
            </a:r>
            <a:r>
              <a:rPr lang="en-US" altLang="zh-CN" sz="2200" dirty="0" smtClean="0"/>
              <a:t>head = </a:t>
            </a:r>
            <a:r>
              <a:rPr lang="en-US" altLang="zh-CN" sz="2200" dirty="0">
                <a:solidFill>
                  <a:srgbClr val="FF3399"/>
                </a:solidFill>
              </a:rPr>
              <a:t>0</a:t>
            </a:r>
            <a:r>
              <a:rPr lang="en-US" altLang="zh-CN" sz="2200" dirty="0" smtClean="0"/>
              <a:t>, </a:t>
            </a:r>
            <a:r>
              <a:rPr lang="en-US" altLang="zh-CN" sz="2200" dirty="0" smtClean="0">
                <a:solidFill>
                  <a:srgbClr val="FF0000"/>
                </a:solidFill>
              </a:rPr>
              <a:t>*</a:t>
            </a:r>
            <a:r>
              <a:rPr lang="en-US" altLang="zh-CN" sz="2200" dirty="0" smtClean="0"/>
              <a:t>end = </a:t>
            </a:r>
            <a:r>
              <a:rPr lang="en-US" altLang="zh-CN" sz="2200" dirty="0" smtClean="0">
                <a:solidFill>
                  <a:srgbClr val="FF3399"/>
                </a:solidFill>
              </a:rPr>
              <a:t>0</a:t>
            </a:r>
            <a:r>
              <a:rPr lang="en-US" altLang="zh-CN" sz="2200" dirty="0" smtClean="0"/>
              <a:t>;    </a:t>
            </a:r>
            <a:r>
              <a:rPr lang="en-US" altLang="zh-CN" sz="2200" dirty="0" smtClean="0">
                <a:solidFill>
                  <a:srgbClr val="00B050"/>
                </a:solidFill>
              </a:rPr>
              <a:t>// </a:t>
            </a:r>
            <a:r>
              <a:rPr lang="zh-CN" altLang="en-US" sz="2200" dirty="0" smtClean="0">
                <a:solidFill>
                  <a:srgbClr val="00B050"/>
                </a:solidFill>
              </a:rPr>
              <a:t>创建链表头指针和尾指针</a:t>
            </a:r>
            <a:endParaRPr lang="en-US" altLang="zh-CN" sz="2200" dirty="0" smtClean="0">
              <a:solidFill>
                <a:srgbClr val="00B050"/>
              </a:solidFill>
            </a:endParaRPr>
          </a:p>
          <a:p>
            <a:pPr indent="271463">
              <a:lnSpc>
                <a:spcPct val="100000"/>
              </a:lnSpc>
              <a:spcBef>
                <a:spcPts val="0"/>
              </a:spcBef>
            </a:pPr>
            <a:r>
              <a:rPr lang="en-US" altLang="zh-CN" sz="2200" dirty="0" smtClean="0">
                <a:solidFill>
                  <a:srgbClr val="0000FF"/>
                </a:solidFill>
              </a:rPr>
              <a:t>for</a:t>
            </a:r>
            <a:r>
              <a:rPr lang="en-US" altLang="zh-CN" sz="2200" dirty="0" smtClean="0"/>
              <a:t>(</a:t>
            </a:r>
            <a:r>
              <a:rPr lang="en-US" altLang="zh-CN" sz="2200" dirty="0" smtClean="0">
                <a:solidFill>
                  <a:srgbClr val="0000FF"/>
                </a:solidFill>
              </a:rPr>
              <a:t>int </a:t>
            </a:r>
            <a:r>
              <a:rPr lang="en-US" altLang="zh-CN" sz="2200" dirty="0" err="1" smtClean="0"/>
              <a:t>i</a:t>
            </a:r>
            <a:r>
              <a:rPr lang="en-US" altLang="zh-CN" sz="2200" dirty="0" smtClean="0"/>
              <a:t>=0; </a:t>
            </a:r>
            <a:r>
              <a:rPr lang="en-US" altLang="zh-CN" sz="2200" dirty="0" err="1" smtClean="0"/>
              <a:t>i</a:t>
            </a:r>
            <a:r>
              <a:rPr lang="en-US" altLang="zh-CN" sz="2200" dirty="0" smtClean="0"/>
              <a:t>&lt;n; ++</a:t>
            </a:r>
            <a:r>
              <a:rPr lang="en-US" altLang="zh-CN" sz="2200" dirty="0" err="1" smtClean="0"/>
              <a:t>i</a:t>
            </a:r>
            <a:r>
              <a:rPr lang="en-US" altLang="zh-CN" sz="2200" dirty="0" smtClean="0"/>
              <a:t>)</a:t>
            </a:r>
          </a:p>
          <a:p>
            <a:pPr indent="271463">
              <a:lnSpc>
                <a:spcPct val="100000"/>
              </a:lnSpc>
              <a:spcBef>
                <a:spcPts val="0"/>
              </a:spcBef>
            </a:pPr>
            <a:r>
              <a:rPr lang="en-US" altLang="zh-CN" sz="2200" dirty="0" smtClean="0"/>
              <a:t>{</a:t>
            </a:r>
          </a:p>
          <a:p>
            <a:pPr indent="631825">
              <a:lnSpc>
                <a:spcPct val="100000"/>
              </a:lnSpc>
              <a:spcBef>
                <a:spcPts val="0"/>
              </a:spcBef>
            </a:pPr>
            <a:r>
              <a:rPr lang="en-US" altLang="zh-CN" sz="2200" b="1" dirty="0" smtClean="0">
                <a:solidFill>
                  <a:srgbClr val="0000FF"/>
                </a:solidFill>
              </a:rPr>
              <a:t>Student</a:t>
            </a:r>
            <a:r>
              <a:rPr lang="en-US" altLang="zh-CN" sz="2200" dirty="0" smtClean="0">
                <a:solidFill>
                  <a:srgbClr val="FF0000"/>
                </a:solidFill>
              </a:rPr>
              <a:t> *</a:t>
            </a:r>
            <a:r>
              <a:rPr lang="en-US" altLang="zh-CN" sz="2200" dirty="0" smtClean="0"/>
              <a:t>p = </a:t>
            </a:r>
            <a:r>
              <a:rPr lang="en-US" altLang="zh-CN" sz="2200" dirty="0" smtClean="0">
                <a:solidFill>
                  <a:srgbClr val="FF0000"/>
                </a:solidFill>
              </a:rPr>
              <a:t>new</a:t>
            </a:r>
            <a:r>
              <a:rPr lang="en-US" altLang="zh-CN" sz="2200" dirty="0" smtClean="0"/>
              <a:t> </a:t>
            </a:r>
            <a:r>
              <a:rPr lang="en-US" altLang="zh-CN" sz="2200" b="1" dirty="0" smtClean="0">
                <a:solidFill>
                  <a:srgbClr val="0000FF"/>
                </a:solidFill>
              </a:rPr>
              <a:t>Student</a:t>
            </a:r>
            <a:r>
              <a:rPr lang="en-US" altLang="zh-CN" sz="2200" dirty="0" smtClean="0"/>
              <a:t>;  </a:t>
            </a:r>
            <a:r>
              <a:rPr lang="en-US" altLang="zh-CN" sz="2200" dirty="0" smtClean="0">
                <a:solidFill>
                  <a:srgbClr val="00B050"/>
                </a:solidFill>
              </a:rPr>
              <a:t>// </a:t>
            </a:r>
            <a:r>
              <a:rPr lang="zh-CN" altLang="en-US" sz="2200" dirty="0" smtClean="0">
                <a:solidFill>
                  <a:srgbClr val="00B050"/>
                </a:solidFill>
              </a:rPr>
              <a:t>堆空间动态创建链表结点</a:t>
            </a:r>
            <a:endParaRPr lang="en-US" altLang="zh-CN" sz="2200" dirty="0" smtClean="0">
              <a:solidFill>
                <a:srgbClr val="00B050"/>
              </a:solidFill>
            </a:endParaRPr>
          </a:p>
          <a:p>
            <a:pPr indent="631825">
              <a:lnSpc>
                <a:spcPct val="100000"/>
              </a:lnSpc>
              <a:spcBef>
                <a:spcPts val="0"/>
              </a:spcBef>
            </a:pPr>
            <a:r>
              <a:rPr lang="en-US" altLang="zh-CN" sz="2200" dirty="0" err="1" smtClean="0"/>
              <a:t>cin</a:t>
            </a:r>
            <a:r>
              <a:rPr lang="en-US" altLang="zh-CN" sz="2200" dirty="0" smtClean="0"/>
              <a:t>&gt;&gt;p</a:t>
            </a:r>
            <a:r>
              <a:rPr lang="en-US" altLang="zh-CN" sz="2200" dirty="0" smtClean="0">
                <a:solidFill>
                  <a:srgbClr val="FF0000"/>
                </a:solidFill>
              </a:rPr>
              <a:t>-&gt;</a:t>
            </a:r>
            <a:r>
              <a:rPr lang="en-US" altLang="zh-CN" sz="2200" dirty="0" smtClean="0">
                <a:solidFill>
                  <a:srgbClr val="0000FF"/>
                </a:solidFill>
              </a:rPr>
              <a:t>name</a:t>
            </a:r>
            <a:r>
              <a:rPr lang="en-US" altLang="zh-CN" sz="2200" dirty="0" smtClean="0"/>
              <a:t>&gt;&gt;p</a:t>
            </a:r>
            <a:r>
              <a:rPr lang="en-US" altLang="zh-CN" sz="2200" dirty="0" smtClean="0">
                <a:solidFill>
                  <a:srgbClr val="FF0000"/>
                </a:solidFill>
              </a:rPr>
              <a:t>-&gt;</a:t>
            </a:r>
            <a:r>
              <a:rPr lang="en-US" altLang="zh-CN" sz="2200" dirty="0" smtClean="0">
                <a:solidFill>
                  <a:srgbClr val="0000FF"/>
                </a:solidFill>
              </a:rPr>
              <a:t>age</a:t>
            </a:r>
            <a:r>
              <a:rPr lang="en-US" altLang="zh-CN" sz="2200" dirty="0" smtClean="0"/>
              <a:t>&gt;&gt;p</a:t>
            </a:r>
            <a:r>
              <a:rPr lang="en-US" altLang="zh-CN" sz="2200" dirty="0" smtClean="0">
                <a:solidFill>
                  <a:srgbClr val="FF0000"/>
                </a:solidFill>
              </a:rPr>
              <a:t>-&gt;</a:t>
            </a:r>
            <a:r>
              <a:rPr lang="en-US" altLang="zh-CN" sz="2200" dirty="0" smtClean="0">
                <a:solidFill>
                  <a:srgbClr val="0000FF"/>
                </a:solidFill>
              </a:rPr>
              <a:t>sex</a:t>
            </a:r>
            <a:r>
              <a:rPr lang="en-US" altLang="zh-CN" sz="2200" dirty="0" smtClean="0"/>
              <a:t>&gt;&gt;p</a:t>
            </a:r>
            <a:r>
              <a:rPr lang="en-US" altLang="zh-CN" sz="2200" dirty="0" smtClean="0">
                <a:solidFill>
                  <a:srgbClr val="FF0000"/>
                </a:solidFill>
              </a:rPr>
              <a:t>-&gt;</a:t>
            </a:r>
            <a:r>
              <a:rPr lang="en-US" altLang="zh-CN" sz="2200" dirty="0" err="1" smtClean="0">
                <a:solidFill>
                  <a:srgbClr val="0000FF"/>
                </a:solidFill>
              </a:rPr>
              <a:t>num</a:t>
            </a:r>
            <a:r>
              <a:rPr lang="en-US" altLang="zh-CN" sz="2200" dirty="0" smtClean="0"/>
              <a:t>&gt;&gt;p</a:t>
            </a:r>
            <a:r>
              <a:rPr lang="en-US" altLang="zh-CN" sz="2200" dirty="0" smtClean="0">
                <a:solidFill>
                  <a:srgbClr val="FF0000"/>
                </a:solidFill>
              </a:rPr>
              <a:t>-&gt;</a:t>
            </a:r>
            <a:r>
              <a:rPr lang="en-US" altLang="zh-CN" sz="2200" dirty="0" smtClean="0">
                <a:solidFill>
                  <a:srgbClr val="0000FF"/>
                </a:solidFill>
              </a:rPr>
              <a:t>score</a:t>
            </a:r>
            <a:r>
              <a:rPr lang="en-US" altLang="zh-CN" sz="2200" dirty="0" smtClean="0"/>
              <a:t>;</a:t>
            </a:r>
          </a:p>
          <a:p>
            <a:pPr indent="631825">
              <a:lnSpc>
                <a:spcPct val="100000"/>
              </a:lnSpc>
              <a:spcBef>
                <a:spcPts val="0"/>
              </a:spcBef>
            </a:pPr>
            <a:r>
              <a:rPr lang="en-US" altLang="zh-CN" sz="2200" dirty="0" smtClean="0">
                <a:solidFill>
                  <a:srgbClr val="0000FF"/>
                </a:solidFill>
              </a:rPr>
              <a:t>if</a:t>
            </a:r>
            <a:r>
              <a:rPr lang="en-US" altLang="zh-CN" sz="2200" dirty="0" smtClean="0"/>
              <a:t>(head==</a:t>
            </a:r>
            <a:r>
              <a:rPr lang="en-US" altLang="zh-CN" sz="2200" dirty="0" smtClean="0">
                <a:solidFill>
                  <a:srgbClr val="FF3399"/>
                </a:solidFill>
              </a:rPr>
              <a:t>0</a:t>
            </a:r>
            <a:r>
              <a:rPr lang="en-US" altLang="zh-CN" sz="2200" dirty="0" smtClean="0"/>
              <a:t>)          </a:t>
            </a:r>
            <a:r>
              <a:rPr lang="en-US" altLang="zh-CN" sz="2200" dirty="0" smtClean="0">
                <a:solidFill>
                  <a:srgbClr val="00B050"/>
                </a:solidFill>
              </a:rPr>
              <a:t>// </a:t>
            </a:r>
            <a:r>
              <a:rPr lang="zh-CN" altLang="en-US" sz="2200" dirty="0" smtClean="0">
                <a:solidFill>
                  <a:srgbClr val="00B050"/>
                </a:solidFill>
              </a:rPr>
              <a:t>空链表</a:t>
            </a:r>
            <a:endParaRPr lang="en-US" altLang="zh-CN" sz="2200" dirty="0" smtClean="0">
              <a:solidFill>
                <a:srgbClr val="00B050"/>
              </a:solidFill>
            </a:endParaRPr>
          </a:p>
          <a:p>
            <a:pPr indent="990600">
              <a:lnSpc>
                <a:spcPct val="100000"/>
              </a:lnSpc>
              <a:spcBef>
                <a:spcPts val="0"/>
              </a:spcBef>
            </a:pPr>
            <a:r>
              <a:rPr lang="en-US" altLang="zh-CN" sz="2200" dirty="0" smtClean="0"/>
              <a:t>head = p;</a:t>
            </a:r>
          </a:p>
          <a:p>
            <a:pPr indent="631825">
              <a:lnSpc>
                <a:spcPct val="100000"/>
              </a:lnSpc>
              <a:spcBef>
                <a:spcPts val="0"/>
              </a:spcBef>
            </a:pPr>
            <a:r>
              <a:rPr lang="en-US" altLang="zh-CN" sz="2200" dirty="0" smtClean="0">
                <a:solidFill>
                  <a:srgbClr val="0000FF"/>
                </a:solidFill>
              </a:rPr>
              <a:t>else                      </a:t>
            </a:r>
            <a:r>
              <a:rPr lang="en-US" altLang="zh-CN" sz="2200" dirty="0" smtClean="0">
                <a:solidFill>
                  <a:srgbClr val="00B050"/>
                </a:solidFill>
              </a:rPr>
              <a:t>// </a:t>
            </a:r>
            <a:r>
              <a:rPr lang="zh-CN" altLang="en-US" sz="2200" dirty="0" smtClean="0">
                <a:solidFill>
                  <a:srgbClr val="00B050"/>
                </a:solidFill>
              </a:rPr>
              <a:t>非空链表</a:t>
            </a:r>
            <a:endParaRPr lang="en-US" altLang="zh-CN" sz="2200" dirty="0" smtClean="0">
              <a:solidFill>
                <a:srgbClr val="00B050"/>
              </a:solidFill>
            </a:endParaRPr>
          </a:p>
          <a:p>
            <a:pPr indent="990600">
              <a:lnSpc>
                <a:spcPct val="100000"/>
              </a:lnSpc>
              <a:spcBef>
                <a:spcPts val="0"/>
              </a:spcBef>
            </a:pPr>
            <a:r>
              <a:rPr lang="en-US" altLang="zh-CN" sz="2200" dirty="0" smtClean="0"/>
              <a:t>end</a:t>
            </a:r>
            <a:r>
              <a:rPr lang="en-US" altLang="zh-CN" sz="2200" dirty="0" smtClean="0">
                <a:solidFill>
                  <a:srgbClr val="FF0000"/>
                </a:solidFill>
              </a:rPr>
              <a:t>-&gt;</a:t>
            </a:r>
            <a:r>
              <a:rPr lang="en-US" altLang="zh-CN" sz="2200" dirty="0" smtClean="0">
                <a:solidFill>
                  <a:srgbClr val="0000FF"/>
                </a:solidFill>
              </a:rPr>
              <a:t>next</a:t>
            </a:r>
            <a:r>
              <a:rPr lang="en-US" altLang="zh-CN" sz="2200" dirty="0" smtClean="0"/>
              <a:t> = p;</a:t>
            </a:r>
          </a:p>
          <a:p>
            <a:pPr indent="631825">
              <a:lnSpc>
                <a:spcPct val="100000"/>
              </a:lnSpc>
              <a:spcBef>
                <a:spcPts val="0"/>
              </a:spcBef>
            </a:pPr>
            <a:r>
              <a:rPr lang="en-US" altLang="zh-CN" sz="2200" dirty="0" smtClean="0"/>
              <a:t>end = p;               </a:t>
            </a:r>
            <a:r>
              <a:rPr lang="en-US" altLang="zh-CN" sz="2200" dirty="0" smtClean="0">
                <a:solidFill>
                  <a:srgbClr val="00B050"/>
                </a:solidFill>
              </a:rPr>
              <a:t>// </a:t>
            </a:r>
            <a:r>
              <a:rPr lang="zh-CN" altLang="en-US" sz="2200" dirty="0" smtClean="0">
                <a:solidFill>
                  <a:srgbClr val="00B050"/>
                </a:solidFill>
              </a:rPr>
              <a:t>修改尾指针</a:t>
            </a:r>
            <a:endParaRPr lang="en-US" altLang="zh-CN" sz="2200" dirty="0" smtClean="0">
              <a:solidFill>
                <a:srgbClr val="00B050"/>
              </a:solidFill>
            </a:endParaRPr>
          </a:p>
          <a:p>
            <a:pPr indent="631825">
              <a:lnSpc>
                <a:spcPct val="100000"/>
              </a:lnSpc>
              <a:spcBef>
                <a:spcPts val="0"/>
              </a:spcBef>
            </a:pPr>
            <a:r>
              <a:rPr lang="en-US" altLang="zh-CN" sz="2200" dirty="0" smtClean="0"/>
              <a:t>p</a:t>
            </a:r>
            <a:r>
              <a:rPr lang="en-US" altLang="zh-CN" sz="2200" dirty="0" smtClean="0">
                <a:solidFill>
                  <a:srgbClr val="FF0000"/>
                </a:solidFill>
              </a:rPr>
              <a:t>-&gt;</a:t>
            </a:r>
            <a:r>
              <a:rPr lang="en-US" altLang="zh-CN" sz="2200" dirty="0" smtClean="0">
                <a:solidFill>
                  <a:srgbClr val="0000FF"/>
                </a:solidFill>
              </a:rPr>
              <a:t>next</a:t>
            </a:r>
            <a:r>
              <a:rPr lang="en-US" altLang="zh-CN" sz="2200" dirty="0" smtClean="0"/>
              <a:t> = </a:t>
            </a:r>
            <a:r>
              <a:rPr lang="en-US" altLang="zh-CN" sz="2200" dirty="0" smtClean="0">
                <a:solidFill>
                  <a:srgbClr val="FF3399"/>
                </a:solidFill>
              </a:rPr>
              <a:t>0</a:t>
            </a:r>
            <a:r>
              <a:rPr lang="en-US" altLang="zh-CN" sz="2200" dirty="0" smtClean="0"/>
              <a:t>;</a:t>
            </a:r>
          </a:p>
          <a:p>
            <a:pPr indent="271463">
              <a:lnSpc>
                <a:spcPct val="100000"/>
              </a:lnSpc>
              <a:spcBef>
                <a:spcPts val="0"/>
              </a:spcBef>
            </a:pPr>
            <a:r>
              <a:rPr lang="en-US" altLang="zh-CN" sz="2200" dirty="0" smtClean="0"/>
              <a:t>}</a:t>
            </a:r>
          </a:p>
          <a:p>
            <a:pPr indent="271463">
              <a:lnSpc>
                <a:spcPct val="100000"/>
              </a:lnSpc>
              <a:spcBef>
                <a:spcPts val="0"/>
              </a:spcBef>
            </a:pPr>
            <a:r>
              <a:rPr lang="en-US" altLang="zh-CN" sz="2200" dirty="0" smtClean="0">
                <a:solidFill>
                  <a:srgbClr val="0000FF"/>
                </a:solidFill>
              </a:rPr>
              <a:t>return </a:t>
            </a:r>
            <a:r>
              <a:rPr lang="en-US" altLang="zh-CN" sz="2200" dirty="0" smtClean="0"/>
              <a:t>head;             </a:t>
            </a:r>
            <a:r>
              <a:rPr lang="en-US" altLang="zh-CN" sz="2200" dirty="0" smtClean="0">
                <a:solidFill>
                  <a:srgbClr val="00B050"/>
                </a:solidFill>
              </a:rPr>
              <a:t>// </a:t>
            </a:r>
            <a:r>
              <a:rPr lang="zh-CN" altLang="en-US" sz="2200" dirty="0" smtClean="0">
                <a:solidFill>
                  <a:srgbClr val="00B050"/>
                </a:solidFill>
              </a:rPr>
              <a:t>返回链表头指针</a:t>
            </a:r>
            <a:endParaRPr lang="en-US" altLang="zh-CN" sz="2200" dirty="0" smtClean="0">
              <a:solidFill>
                <a:srgbClr val="00B050"/>
              </a:solidFill>
            </a:endParaRPr>
          </a:p>
          <a:p>
            <a:pPr>
              <a:lnSpc>
                <a:spcPct val="100000"/>
              </a:lnSpc>
              <a:spcBef>
                <a:spcPts val="0"/>
              </a:spcBef>
            </a:pPr>
            <a:r>
              <a:rPr lang="en-US" altLang="zh-CN" sz="2200" dirty="0"/>
              <a:t>}</a:t>
            </a:r>
            <a:endParaRPr lang="zh-CN" altLang="en-US" sz="2200" dirty="0"/>
          </a:p>
        </p:txBody>
      </p:sp>
    </p:spTree>
    <p:extLst>
      <p:ext uri="{BB962C8B-B14F-4D97-AF65-F5344CB8AC3E}">
        <p14:creationId xmlns:p14="http://schemas.microsoft.com/office/powerpoint/2010/main" val="2837023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randombar(horizontal)">
                                      <p:cBhvr>
                                        <p:cTn id="7" dur="500"/>
                                        <p:tgtEl>
                                          <p:spTgt spid="4">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0" dur="500"/>
                                        <p:tgtEl>
                                          <p:spTgt spid="4">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Effect transition="in" filter="randombar(horizontal)">
                                      <p:cBhvr>
                                        <p:cTn id="13" dur="500"/>
                                        <p:tgtEl>
                                          <p:spTgt spid="4">
                                            <p:txEl>
                                              <p:pRg st="3" end="3"/>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4">
                                            <p:txEl>
                                              <p:pRg st="4" end="4"/>
                                            </p:txEl>
                                          </p:spTgt>
                                        </p:tgtEl>
                                        <p:attrNameLst>
                                          <p:attrName>style.visibility</p:attrName>
                                        </p:attrNameLst>
                                      </p:cBhvr>
                                      <p:to>
                                        <p:strVal val="visible"/>
                                      </p:to>
                                    </p:set>
                                    <p:animEffect transition="in" filter="randombar(horizontal)">
                                      <p:cBhvr>
                                        <p:cTn id="16" dur="500"/>
                                        <p:tgtEl>
                                          <p:spTgt spid="4">
                                            <p:txEl>
                                              <p:pRg st="4" end="4"/>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animEffect transition="in" filter="randombar(horizontal)">
                                      <p:cBhvr>
                                        <p:cTn id="19" dur="500"/>
                                        <p:tgtEl>
                                          <p:spTgt spid="4">
                                            <p:txEl>
                                              <p:pRg st="5" end="5"/>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randombar(horizontal)">
                                      <p:cBhvr>
                                        <p:cTn id="22" dur="500"/>
                                        <p:tgtEl>
                                          <p:spTgt spid="4">
                                            <p:txEl>
                                              <p:pRg st="6" end="6"/>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animEffect transition="in" filter="randombar(horizontal)">
                                      <p:cBhvr>
                                        <p:cTn id="25" dur="500"/>
                                        <p:tgtEl>
                                          <p:spTgt spid="4">
                                            <p:txEl>
                                              <p:pRg st="7" end="7"/>
                                            </p:txEl>
                                          </p:spTgt>
                                        </p:tgtEl>
                                      </p:cBhvr>
                                    </p:animEffect>
                                  </p:childTnLst>
                                </p:cTn>
                              </p:par>
                              <p:par>
                                <p:cTn id="26" presetID="14" presetClass="entr" presetSubtype="10" fill="hold" nodeType="withEffect">
                                  <p:stCondLst>
                                    <p:cond delay="0"/>
                                  </p:stCondLst>
                                  <p:childTnLst>
                                    <p:set>
                                      <p:cBhvr>
                                        <p:cTn id="27" dur="1" fill="hold">
                                          <p:stCondLst>
                                            <p:cond delay="0"/>
                                          </p:stCondLst>
                                        </p:cTn>
                                        <p:tgtEl>
                                          <p:spTgt spid="4">
                                            <p:txEl>
                                              <p:pRg st="8" end="8"/>
                                            </p:txEl>
                                          </p:spTgt>
                                        </p:tgtEl>
                                        <p:attrNameLst>
                                          <p:attrName>style.visibility</p:attrName>
                                        </p:attrNameLst>
                                      </p:cBhvr>
                                      <p:to>
                                        <p:strVal val="visible"/>
                                      </p:to>
                                    </p:set>
                                    <p:animEffect transition="in" filter="randombar(horizontal)">
                                      <p:cBhvr>
                                        <p:cTn id="28" dur="500"/>
                                        <p:tgtEl>
                                          <p:spTgt spid="4">
                                            <p:txEl>
                                              <p:pRg st="8" end="8"/>
                                            </p:txEl>
                                          </p:spTgt>
                                        </p:tgtEl>
                                      </p:cBhvr>
                                    </p:animEffect>
                                  </p:childTnLst>
                                </p:cTn>
                              </p:par>
                              <p:par>
                                <p:cTn id="29" presetID="14" presetClass="entr" presetSubtype="1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animEffect transition="in" filter="randombar(horizontal)">
                                      <p:cBhvr>
                                        <p:cTn id="31" dur="500"/>
                                        <p:tgtEl>
                                          <p:spTgt spid="4">
                                            <p:txEl>
                                              <p:pRg st="9" end="9"/>
                                            </p:txEl>
                                          </p:spTgt>
                                        </p:tgtEl>
                                      </p:cBhvr>
                                    </p:animEffect>
                                  </p:childTnLst>
                                </p:cTn>
                              </p:par>
                              <p:par>
                                <p:cTn id="32" presetID="14" presetClass="entr" presetSubtype="10" fill="hold" nodeType="withEffect">
                                  <p:stCondLst>
                                    <p:cond delay="0"/>
                                  </p:stCondLst>
                                  <p:childTnLst>
                                    <p:set>
                                      <p:cBhvr>
                                        <p:cTn id="33" dur="1" fill="hold">
                                          <p:stCondLst>
                                            <p:cond delay="0"/>
                                          </p:stCondLst>
                                        </p:cTn>
                                        <p:tgtEl>
                                          <p:spTgt spid="4">
                                            <p:txEl>
                                              <p:pRg st="10" end="10"/>
                                            </p:txEl>
                                          </p:spTgt>
                                        </p:tgtEl>
                                        <p:attrNameLst>
                                          <p:attrName>style.visibility</p:attrName>
                                        </p:attrNameLst>
                                      </p:cBhvr>
                                      <p:to>
                                        <p:strVal val="visible"/>
                                      </p:to>
                                    </p:set>
                                    <p:animEffect transition="in" filter="randombar(horizontal)">
                                      <p:cBhvr>
                                        <p:cTn id="34" dur="500"/>
                                        <p:tgtEl>
                                          <p:spTgt spid="4">
                                            <p:txEl>
                                              <p:pRg st="10" end="10"/>
                                            </p:txEl>
                                          </p:spTgt>
                                        </p:tgtEl>
                                      </p:cBhvr>
                                    </p:animEffect>
                                  </p:childTnLst>
                                </p:cTn>
                              </p:par>
                              <p:par>
                                <p:cTn id="35" presetID="14" presetClass="entr" presetSubtype="10" fill="hold" nodeType="withEffect">
                                  <p:stCondLst>
                                    <p:cond delay="0"/>
                                  </p:stCondLst>
                                  <p:childTnLst>
                                    <p:set>
                                      <p:cBhvr>
                                        <p:cTn id="36" dur="1" fill="hold">
                                          <p:stCondLst>
                                            <p:cond delay="0"/>
                                          </p:stCondLst>
                                        </p:cTn>
                                        <p:tgtEl>
                                          <p:spTgt spid="4">
                                            <p:txEl>
                                              <p:pRg st="11" end="11"/>
                                            </p:txEl>
                                          </p:spTgt>
                                        </p:tgtEl>
                                        <p:attrNameLst>
                                          <p:attrName>style.visibility</p:attrName>
                                        </p:attrNameLst>
                                      </p:cBhvr>
                                      <p:to>
                                        <p:strVal val="visible"/>
                                      </p:to>
                                    </p:set>
                                    <p:animEffect transition="in" filter="randombar(horizontal)">
                                      <p:cBhvr>
                                        <p:cTn id="37" dur="500"/>
                                        <p:tgtEl>
                                          <p:spTgt spid="4">
                                            <p:txEl>
                                              <p:pRg st="11" end="11"/>
                                            </p:txEl>
                                          </p:spTgt>
                                        </p:tgtEl>
                                      </p:cBhvr>
                                    </p:animEffect>
                                  </p:childTnLst>
                                </p:cTn>
                              </p:par>
                              <p:par>
                                <p:cTn id="38" presetID="14" presetClass="entr" presetSubtype="10" fill="hold" nodeType="withEffect">
                                  <p:stCondLst>
                                    <p:cond delay="0"/>
                                  </p:stCondLst>
                                  <p:childTnLst>
                                    <p:set>
                                      <p:cBhvr>
                                        <p:cTn id="39" dur="1" fill="hold">
                                          <p:stCondLst>
                                            <p:cond delay="0"/>
                                          </p:stCondLst>
                                        </p:cTn>
                                        <p:tgtEl>
                                          <p:spTgt spid="4">
                                            <p:txEl>
                                              <p:pRg st="12" end="12"/>
                                            </p:txEl>
                                          </p:spTgt>
                                        </p:tgtEl>
                                        <p:attrNameLst>
                                          <p:attrName>style.visibility</p:attrName>
                                        </p:attrNameLst>
                                      </p:cBhvr>
                                      <p:to>
                                        <p:strVal val="visible"/>
                                      </p:to>
                                    </p:set>
                                    <p:animEffect transition="in" filter="randombar(horizontal)">
                                      <p:cBhvr>
                                        <p:cTn id="40" dur="500"/>
                                        <p:tgtEl>
                                          <p:spTgt spid="4">
                                            <p:txEl>
                                              <p:pRg st="12" end="12"/>
                                            </p:txEl>
                                          </p:spTgt>
                                        </p:tgtEl>
                                      </p:cBhvr>
                                    </p:animEffect>
                                  </p:childTnLst>
                                </p:cTn>
                              </p:par>
                              <p:par>
                                <p:cTn id="41" presetID="14" presetClass="entr" presetSubtype="10" fill="hold" nodeType="withEffect">
                                  <p:stCondLst>
                                    <p:cond delay="0"/>
                                  </p:stCondLst>
                                  <p:childTnLst>
                                    <p:set>
                                      <p:cBhvr>
                                        <p:cTn id="42" dur="1" fill="hold">
                                          <p:stCondLst>
                                            <p:cond delay="0"/>
                                          </p:stCondLst>
                                        </p:cTn>
                                        <p:tgtEl>
                                          <p:spTgt spid="4">
                                            <p:txEl>
                                              <p:pRg st="13" end="13"/>
                                            </p:txEl>
                                          </p:spTgt>
                                        </p:tgtEl>
                                        <p:attrNameLst>
                                          <p:attrName>style.visibility</p:attrName>
                                        </p:attrNameLst>
                                      </p:cBhvr>
                                      <p:to>
                                        <p:strVal val="visible"/>
                                      </p:to>
                                    </p:set>
                                    <p:animEffect transition="in" filter="randombar(horizontal)">
                                      <p:cBhvr>
                                        <p:cTn id="43" dur="500"/>
                                        <p:tgtEl>
                                          <p:spTgt spid="4">
                                            <p:txEl>
                                              <p:pRg st="13" end="13"/>
                                            </p:txEl>
                                          </p:spTgt>
                                        </p:tgtEl>
                                      </p:cBhvr>
                                    </p:animEffect>
                                  </p:childTnLst>
                                </p:cTn>
                              </p:par>
                              <p:par>
                                <p:cTn id="44" presetID="14" presetClass="entr" presetSubtype="10" fill="hold" nodeType="withEffect">
                                  <p:stCondLst>
                                    <p:cond delay="0"/>
                                  </p:stCondLst>
                                  <p:childTnLst>
                                    <p:set>
                                      <p:cBhvr>
                                        <p:cTn id="45" dur="1" fill="hold">
                                          <p:stCondLst>
                                            <p:cond delay="0"/>
                                          </p:stCondLst>
                                        </p:cTn>
                                        <p:tgtEl>
                                          <p:spTgt spid="4">
                                            <p:txEl>
                                              <p:pRg st="14" end="14"/>
                                            </p:txEl>
                                          </p:spTgt>
                                        </p:tgtEl>
                                        <p:attrNameLst>
                                          <p:attrName>style.visibility</p:attrName>
                                        </p:attrNameLst>
                                      </p:cBhvr>
                                      <p:to>
                                        <p:strVal val="visible"/>
                                      </p:to>
                                    </p:set>
                                    <p:animEffect transition="in" filter="randombar(horizontal)">
                                      <p:cBhvr>
                                        <p:cTn id="46" dur="500"/>
                                        <p:tgtEl>
                                          <p:spTgt spid="4">
                                            <p:txEl>
                                              <p:pRg st="14" end="14"/>
                                            </p:txEl>
                                          </p:spTgt>
                                        </p:tgtEl>
                                      </p:cBhvr>
                                    </p:animEffect>
                                  </p:childTnLst>
                                </p:cTn>
                              </p:par>
                              <p:par>
                                <p:cTn id="47" presetID="14" presetClass="entr" presetSubtype="10" fill="hold" nodeType="withEffect">
                                  <p:stCondLst>
                                    <p:cond delay="0"/>
                                  </p:stCondLst>
                                  <p:childTnLst>
                                    <p:set>
                                      <p:cBhvr>
                                        <p:cTn id="48" dur="1" fill="hold">
                                          <p:stCondLst>
                                            <p:cond delay="0"/>
                                          </p:stCondLst>
                                        </p:cTn>
                                        <p:tgtEl>
                                          <p:spTgt spid="4">
                                            <p:txEl>
                                              <p:pRg st="15" end="15"/>
                                            </p:txEl>
                                          </p:spTgt>
                                        </p:tgtEl>
                                        <p:attrNameLst>
                                          <p:attrName>style.visibility</p:attrName>
                                        </p:attrNameLst>
                                      </p:cBhvr>
                                      <p:to>
                                        <p:strVal val="visible"/>
                                      </p:to>
                                    </p:set>
                                    <p:animEffect transition="in" filter="randombar(horizontal)">
                                      <p:cBhvr>
                                        <p:cTn id="49" dur="500"/>
                                        <p:tgtEl>
                                          <p:spTgt spid="4">
                                            <p:txEl>
                                              <p:pRg st="15" end="15"/>
                                            </p:txEl>
                                          </p:spTgt>
                                        </p:tgtEl>
                                      </p:cBhvr>
                                    </p:animEffect>
                                  </p:childTnLst>
                                </p:cTn>
                              </p:par>
                              <p:par>
                                <p:cTn id="50" presetID="14" presetClass="entr" presetSubtype="10" fill="hold" nodeType="withEffect">
                                  <p:stCondLst>
                                    <p:cond delay="0"/>
                                  </p:stCondLst>
                                  <p:childTnLst>
                                    <p:set>
                                      <p:cBhvr>
                                        <p:cTn id="51" dur="1" fill="hold">
                                          <p:stCondLst>
                                            <p:cond delay="0"/>
                                          </p:stCondLst>
                                        </p:cTn>
                                        <p:tgtEl>
                                          <p:spTgt spid="4">
                                            <p:txEl>
                                              <p:pRg st="16" end="16"/>
                                            </p:txEl>
                                          </p:spTgt>
                                        </p:tgtEl>
                                        <p:attrNameLst>
                                          <p:attrName>style.visibility</p:attrName>
                                        </p:attrNameLst>
                                      </p:cBhvr>
                                      <p:to>
                                        <p:strVal val="visible"/>
                                      </p:to>
                                    </p:set>
                                    <p:animEffect transition="in" filter="randombar(horizontal)">
                                      <p:cBhvr>
                                        <p:cTn id="52" dur="500"/>
                                        <p:tgtEl>
                                          <p:spTgt spid="4">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当 </a:t>
            </a:r>
            <a:r>
              <a:rPr lang="en-US" altLang="zh-CN" b="1" dirty="0">
                <a:solidFill>
                  <a:srgbClr val="0000FF"/>
                </a:solidFill>
              </a:rPr>
              <a:t>n = 5 </a:t>
            </a:r>
            <a:r>
              <a:rPr lang="zh-CN" altLang="en-US" dirty="0"/>
              <a:t>时的链表创建</a:t>
            </a:r>
            <a:r>
              <a:rPr lang="zh-CN" altLang="en-US" dirty="0" smtClean="0"/>
              <a:t>过程</a:t>
            </a:r>
            <a:r>
              <a:rPr lang="en-US" altLang="zh-CN" dirty="0" smtClean="0"/>
              <a:t>:</a:t>
            </a:r>
            <a:endParaRPr lang="zh-CN" altLang="en-US" dirty="0"/>
          </a:p>
          <a:p>
            <a:endParaRPr lang="zh-CN" altLang="en-US" dirty="0"/>
          </a:p>
        </p:txBody>
      </p:sp>
      <p:sp>
        <p:nvSpPr>
          <p:cNvPr id="3" name="标题 2"/>
          <p:cNvSpPr>
            <a:spLocks noGrp="1"/>
          </p:cNvSpPr>
          <p:nvPr>
            <p:ph type="title"/>
          </p:nvPr>
        </p:nvSpPr>
        <p:spPr/>
        <p:txBody>
          <a:bodyPr/>
          <a:lstStyle/>
          <a:p>
            <a:r>
              <a:rPr lang="en-US" altLang="zh-CN" dirty="0"/>
              <a:t>6. </a:t>
            </a:r>
            <a:r>
              <a:rPr lang="zh-CN" altLang="en-US" dirty="0"/>
              <a:t>链表结构</a:t>
            </a:r>
          </a:p>
        </p:txBody>
      </p:sp>
      <p:sp>
        <p:nvSpPr>
          <p:cNvPr id="4" name="矩形 3"/>
          <p:cNvSpPr/>
          <p:nvPr/>
        </p:nvSpPr>
        <p:spPr>
          <a:xfrm>
            <a:off x="756978" y="2634320"/>
            <a:ext cx="387810" cy="566183"/>
          </a:xfrm>
          <a:prstGeom prst="rect">
            <a:avLst/>
          </a:prstGeom>
          <a:ln w="19050">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sz="3200" b="1" dirty="0">
              <a:latin typeface="Arial" panose="020B0604020202020204" pitchFamily="34" charset="0"/>
              <a:cs typeface="Arial" panose="020B0604020202020204" pitchFamily="34" charset="0"/>
            </a:endParaRPr>
          </a:p>
        </p:txBody>
      </p:sp>
      <p:sp>
        <p:nvSpPr>
          <p:cNvPr id="5" name="矩形 4"/>
          <p:cNvSpPr/>
          <p:nvPr/>
        </p:nvSpPr>
        <p:spPr>
          <a:xfrm>
            <a:off x="539552" y="2132856"/>
            <a:ext cx="902811" cy="461665"/>
          </a:xfrm>
          <a:prstGeom prst="rect">
            <a:avLst/>
          </a:prstGeom>
        </p:spPr>
        <p:txBody>
          <a:bodyPr wrap="none">
            <a:spAutoFit/>
          </a:bodyPr>
          <a:lstStyle/>
          <a:p>
            <a:r>
              <a:rPr lang="en-US" altLang="zh-CN" sz="2400" b="1" dirty="0" smtClean="0">
                <a:latin typeface="Arial" panose="020B0604020202020204" pitchFamily="34" charset="0"/>
                <a:cs typeface="Arial" panose="020B0604020202020204" pitchFamily="34" charset="0"/>
              </a:rPr>
              <a:t>head</a:t>
            </a:r>
            <a:endParaRPr lang="zh-CN" altLang="en-US" sz="2400" b="1" dirty="0">
              <a:latin typeface="Arial" panose="020B0604020202020204" pitchFamily="34" charset="0"/>
              <a:cs typeface="Arial" panose="020B0604020202020204" pitchFamily="34" charset="0"/>
            </a:endParaRPr>
          </a:p>
        </p:txBody>
      </p:sp>
      <p:sp>
        <p:nvSpPr>
          <p:cNvPr id="6" name="矩形 5"/>
          <p:cNvSpPr/>
          <p:nvPr/>
        </p:nvSpPr>
        <p:spPr>
          <a:xfrm>
            <a:off x="753552" y="2687164"/>
            <a:ext cx="394660" cy="523220"/>
          </a:xfrm>
          <a:prstGeom prst="rect">
            <a:avLst/>
          </a:prstGeom>
        </p:spPr>
        <p:txBody>
          <a:bodyPr wrap="none">
            <a:spAutoFit/>
          </a:bodyPr>
          <a:lstStyle/>
          <a:p>
            <a:pPr algn="ctr"/>
            <a:r>
              <a:rPr lang="en-US" altLang="zh-CN" sz="2800" b="1" dirty="0">
                <a:solidFill>
                  <a:srgbClr val="FF0000"/>
                </a:solidFill>
                <a:latin typeface="Arial" panose="020B0604020202020204" pitchFamily="34" charset="0"/>
                <a:cs typeface="Arial" panose="020B0604020202020204" pitchFamily="34" charset="0"/>
              </a:rPr>
              <a:t>^</a:t>
            </a:r>
            <a:endParaRPr lang="zh-CN" altLang="en-US" sz="2800" b="1" dirty="0">
              <a:solidFill>
                <a:srgbClr val="FF0000"/>
              </a:solidFill>
              <a:latin typeface="Arial" panose="020B0604020202020204" pitchFamily="34" charset="0"/>
              <a:cs typeface="Arial" panose="020B0604020202020204" pitchFamily="34" charset="0"/>
            </a:endParaRPr>
          </a:p>
        </p:txBody>
      </p:sp>
      <p:grpSp>
        <p:nvGrpSpPr>
          <p:cNvPr id="7" name="组合 6"/>
          <p:cNvGrpSpPr/>
          <p:nvPr/>
        </p:nvGrpSpPr>
        <p:grpSpPr>
          <a:xfrm>
            <a:off x="1560868" y="2634320"/>
            <a:ext cx="1080120" cy="566183"/>
            <a:chOff x="6228184" y="1700808"/>
            <a:chExt cx="1440160" cy="720080"/>
          </a:xfrm>
        </p:grpSpPr>
        <p:sp>
          <p:nvSpPr>
            <p:cNvPr id="8" name="矩形 7"/>
            <p:cNvSpPr/>
            <p:nvPr/>
          </p:nvSpPr>
          <p:spPr>
            <a:xfrm>
              <a:off x="6228184" y="1700808"/>
              <a:ext cx="936104" cy="720080"/>
            </a:xfrm>
            <a:prstGeom prst="rect">
              <a:avLst/>
            </a:prstGeom>
            <a:ln w="19050">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2400" b="1" dirty="0">
                <a:latin typeface="Arial" panose="020B0604020202020204" pitchFamily="34" charset="0"/>
                <a:cs typeface="Arial" panose="020B0604020202020204" pitchFamily="34" charset="0"/>
              </a:endParaRPr>
            </a:p>
          </p:txBody>
        </p:sp>
        <p:sp>
          <p:nvSpPr>
            <p:cNvPr id="9" name="矩形 8"/>
            <p:cNvSpPr/>
            <p:nvPr/>
          </p:nvSpPr>
          <p:spPr>
            <a:xfrm>
              <a:off x="7164288" y="1700808"/>
              <a:ext cx="504056" cy="720080"/>
            </a:xfrm>
            <a:prstGeom prst="rect">
              <a:avLst/>
            </a:prstGeom>
            <a:ln w="19050">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sz="3200" b="1" dirty="0">
                <a:latin typeface="Arial" panose="020B0604020202020204" pitchFamily="34" charset="0"/>
                <a:cs typeface="Arial" panose="020B0604020202020204" pitchFamily="34" charset="0"/>
              </a:endParaRPr>
            </a:p>
          </p:txBody>
        </p:sp>
      </p:grpSp>
      <p:cxnSp>
        <p:nvCxnSpPr>
          <p:cNvPr id="10" name="直接箭头连接符 9"/>
          <p:cNvCxnSpPr/>
          <p:nvPr/>
        </p:nvCxnSpPr>
        <p:spPr>
          <a:xfrm flipV="1">
            <a:off x="976184" y="2924411"/>
            <a:ext cx="589995" cy="976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2996337" y="2631147"/>
            <a:ext cx="1080120" cy="566183"/>
            <a:chOff x="6228184" y="1700808"/>
            <a:chExt cx="1440160" cy="720080"/>
          </a:xfrm>
        </p:grpSpPr>
        <p:sp>
          <p:nvSpPr>
            <p:cNvPr id="12" name="矩形 11"/>
            <p:cNvSpPr/>
            <p:nvPr/>
          </p:nvSpPr>
          <p:spPr>
            <a:xfrm>
              <a:off x="6228184" y="1700808"/>
              <a:ext cx="936104" cy="720080"/>
            </a:xfrm>
            <a:prstGeom prst="rect">
              <a:avLst/>
            </a:prstGeom>
            <a:ln w="19050">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2400" b="1" dirty="0">
                <a:latin typeface="Arial" panose="020B0604020202020204" pitchFamily="34" charset="0"/>
                <a:cs typeface="Arial" panose="020B0604020202020204" pitchFamily="34" charset="0"/>
              </a:endParaRPr>
            </a:p>
          </p:txBody>
        </p:sp>
        <p:sp>
          <p:nvSpPr>
            <p:cNvPr id="13" name="矩形 12"/>
            <p:cNvSpPr/>
            <p:nvPr/>
          </p:nvSpPr>
          <p:spPr>
            <a:xfrm>
              <a:off x="7164288" y="1700808"/>
              <a:ext cx="504056" cy="720080"/>
            </a:xfrm>
            <a:prstGeom prst="rect">
              <a:avLst/>
            </a:prstGeom>
            <a:ln w="19050">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sz="3200" b="1" dirty="0">
                <a:latin typeface="Arial" panose="020B0604020202020204" pitchFamily="34" charset="0"/>
                <a:cs typeface="Arial" panose="020B0604020202020204" pitchFamily="34" charset="0"/>
              </a:endParaRPr>
            </a:p>
          </p:txBody>
        </p:sp>
      </p:grpSp>
      <p:sp>
        <p:nvSpPr>
          <p:cNvPr id="14" name="矩形 13"/>
          <p:cNvSpPr/>
          <p:nvPr/>
        </p:nvSpPr>
        <p:spPr>
          <a:xfrm>
            <a:off x="3697026" y="2687453"/>
            <a:ext cx="394660" cy="523220"/>
          </a:xfrm>
          <a:prstGeom prst="rect">
            <a:avLst/>
          </a:prstGeom>
        </p:spPr>
        <p:txBody>
          <a:bodyPr wrap="none">
            <a:spAutoFit/>
          </a:bodyPr>
          <a:lstStyle/>
          <a:p>
            <a:pPr algn="ctr"/>
            <a:r>
              <a:rPr lang="en-US" altLang="zh-CN" sz="2800" b="1" dirty="0">
                <a:solidFill>
                  <a:srgbClr val="FF0000"/>
                </a:solidFill>
                <a:latin typeface="Arial" panose="020B0604020202020204" pitchFamily="34" charset="0"/>
                <a:cs typeface="Arial" panose="020B0604020202020204" pitchFamily="34" charset="0"/>
              </a:rPr>
              <a:t>^</a:t>
            </a:r>
            <a:endParaRPr lang="zh-CN" altLang="en-US" sz="2800" b="1" dirty="0">
              <a:solidFill>
                <a:srgbClr val="FF0000"/>
              </a:solidFill>
              <a:latin typeface="Arial" panose="020B0604020202020204" pitchFamily="34" charset="0"/>
              <a:cs typeface="Arial" panose="020B0604020202020204" pitchFamily="34" charset="0"/>
            </a:endParaRPr>
          </a:p>
        </p:txBody>
      </p:sp>
      <p:sp>
        <p:nvSpPr>
          <p:cNvPr id="15" name="矩形 14"/>
          <p:cNvSpPr/>
          <p:nvPr/>
        </p:nvSpPr>
        <p:spPr>
          <a:xfrm>
            <a:off x="912796" y="3861048"/>
            <a:ext cx="731290" cy="461665"/>
          </a:xfrm>
          <a:prstGeom prst="rect">
            <a:avLst/>
          </a:prstGeom>
        </p:spPr>
        <p:txBody>
          <a:bodyPr wrap="none">
            <a:spAutoFit/>
          </a:bodyPr>
          <a:lstStyle/>
          <a:p>
            <a:r>
              <a:rPr lang="en-US" altLang="zh-CN" sz="2400" b="1" dirty="0" smtClean="0">
                <a:latin typeface="Arial" panose="020B0604020202020204" pitchFamily="34" charset="0"/>
                <a:cs typeface="Arial" panose="020B0604020202020204" pitchFamily="34" charset="0"/>
              </a:rPr>
              <a:t>end</a:t>
            </a:r>
            <a:endParaRPr lang="zh-CN" altLang="en-US" sz="2400" b="1" dirty="0">
              <a:latin typeface="Arial" panose="020B0604020202020204" pitchFamily="34" charset="0"/>
              <a:cs typeface="Arial" panose="020B0604020202020204" pitchFamily="34" charset="0"/>
            </a:endParaRPr>
          </a:p>
        </p:txBody>
      </p:sp>
      <p:sp>
        <p:nvSpPr>
          <p:cNvPr id="16" name="矩形 15"/>
          <p:cNvSpPr/>
          <p:nvPr/>
        </p:nvSpPr>
        <p:spPr>
          <a:xfrm>
            <a:off x="1056812" y="3356992"/>
            <a:ext cx="387810" cy="566183"/>
          </a:xfrm>
          <a:prstGeom prst="rect">
            <a:avLst/>
          </a:prstGeom>
          <a:ln w="19050">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sz="3200" b="1" dirty="0">
              <a:latin typeface="Arial" panose="020B0604020202020204" pitchFamily="34" charset="0"/>
              <a:cs typeface="Arial" panose="020B0604020202020204" pitchFamily="34" charset="0"/>
            </a:endParaRPr>
          </a:p>
        </p:txBody>
      </p:sp>
      <p:cxnSp>
        <p:nvCxnSpPr>
          <p:cNvPr id="17" name="肘形连接符 16"/>
          <p:cNvCxnSpPr/>
          <p:nvPr/>
        </p:nvCxnSpPr>
        <p:spPr>
          <a:xfrm rot="5400000" flipH="1" flipV="1">
            <a:off x="1205498" y="3135225"/>
            <a:ext cx="421634" cy="289105"/>
          </a:xfrm>
          <a:prstGeom prst="bentConnector3">
            <a:avLst>
              <a:gd name="adj1" fmla="val 100453"/>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1073851" y="3427024"/>
            <a:ext cx="394660" cy="523220"/>
          </a:xfrm>
          <a:prstGeom prst="rect">
            <a:avLst/>
          </a:prstGeom>
        </p:spPr>
        <p:txBody>
          <a:bodyPr wrap="none">
            <a:spAutoFit/>
          </a:bodyPr>
          <a:lstStyle/>
          <a:p>
            <a:pPr algn="ctr"/>
            <a:r>
              <a:rPr lang="en-US" altLang="zh-CN" sz="2800" b="1" dirty="0">
                <a:solidFill>
                  <a:srgbClr val="FF0000"/>
                </a:solidFill>
                <a:latin typeface="Arial" panose="020B0604020202020204" pitchFamily="34" charset="0"/>
                <a:cs typeface="Arial" panose="020B0604020202020204" pitchFamily="34" charset="0"/>
              </a:rPr>
              <a:t>^</a:t>
            </a:r>
            <a:endParaRPr lang="zh-CN" altLang="en-US" sz="2800" b="1" dirty="0">
              <a:solidFill>
                <a:srgbClr val="FF0000"/>
              </a:solidFill>
              <a:latin typeface="Arial" panose="020B0604020202020204" pitchFamily="34" charset="0"/>
              <a:cs typeface="Arial" panose="020B0604020202020204" pitchFamily="34" charset="0"/>
            </a:endParaRPr>
          </a:p>
        </p:txBody>
      </p:sp>
      <p:sp>
        <p:nvSpPr>
          <p:cNvPr id="19" name="矩形 18"/>
          <p:cNvSpPr/>
          <p:nvPr/>
        </p:nvSpPr>
        <p:spPr>
          <a:xfrm>
            <a:off x="2275396" y="2687164"/>
            <a:ext cx="394660" cy="523220"/>
          </a:xfrm>
          <a:prstGeom prst="rect">
            <a:avLst/>
          </a:prstGeom>
        </p:spPr>
        <p:txBody>
          <a:bodyPr wrap="none">
            <a:spAutoFit/>
          </a:bodyPr>
          <a:lstStyle/>
          <a:p>
            <a:pPr algn="ctr"/>
            <a:r>
              <a:rPr lang="en-US" altLang="zh-CN" sz="2800" b="1" dirty="0">
                <a:solidFill>
                  <a:srgbClr val="FF0000"/>
                </a:solidFill>
                <a:latin typeface="Arial" panose="020B0604020202020204" pitchFamily="34" charset="0"/>
                <a:cs typeface="Arial" panose="020B0604020202020204" pitchFamily="34" charset="0"/>
              </a:rPr>
              <a:t>^</a:t>
            </a:r>
            <a:endParaRPr lang="zh-CN" altLang="en-US" sz="2800" b="1" dirty="0">
              <a:solidFill>
                <a:srgbClr val="FF0000"/>
              </a:solidFill>
              <a:latin typeface="Arial" panose="020B0604020202020204" pitchFamily="34" charset="0"/>
              <a:cs typeface="Arial" panose="020B0604020202020204" pitchFamily="34" charset="0"/>
            </a:endParaRPr>
          </a:p>
        </p:txBody>
      </p:sp>
      <p:grpSp>
        <p:nvGrpSpPr>
          <p:cNvPr id="20" name="组合 19"/>
          <p:cNvGrpSpPr/>
          <p:nvPr/>
        </p:nvGrpSpPr>
        <p:grpSpPr>
          <a:xfrm>
            <a:off x="4481122" y="2631146"/>
            <a:ext cx="1080120" cy="566183"/>
            <a:chOff x="6228184" y="1700808"/>
            <a:chExt cx="1440160" cy="720080"/>
          </a:xfrm>
        </p:grpSpPr>
        <p:sp>
          <p:nvSpPr>
            <p:cNvPr id="21" name="矩形 20"/>
            <p:cNvSpPr/>
            <p:nvPr/>
          </p:nvSpPr>
          <p:spPr>
            <a:xfrm>
              <a:off x="6228184" y="1700808"/>
              <a:ext cx="936104" cy="720080"/>
            </a:xfrm>
            <a:prstGeom prst="rect">
              <a:avLst/>
            </a:prstGeom>
            <a:ln w="19050">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2400" b="1" dirty="0">
                <a:latin typeface="Arial" panose="020B0604020202020204" pitchFamily="34" charset="0"/>
                <a:cs typeface="Arial" panose="020B0604020202020204" pitchFamily="34" charset="0"/>
              </a:endParaRPr>
            </a:p>
          </p:txBody>
        </p:sp>
        <p:sp>
          <p:nvSpPr>
            <p:cNvPr id="22" name="矩形 21"/>
            <p:cNvSpPr/>
            <p:nvPr/>
          </p:nvSpPr>
          <p:spPr>
            <a:xfrm>
              <a:off x="7164288" y="1700808"/>
              <a:ext cx="504056" cy="720080"/>
            </a:xfrm>
            <a:prstGeom prst="rect">
              <a:avLst/>
            </a:prstGeom>
            <a:ln w="19050">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sz="3200" b="1" dirty="0">
                <a:latin typeface="Arial" panose="020B0604020202020204" pitchFamily="34" charset="0"/>
                <a:cs typeface="Arial" panose="020B0604020202020204" pitchFamily="34" charset="0"/>
              </a:endParaRPr>
            </a:p>
          </p:txBody>
        </p:sp>
      </p:grpSp>
      <p:sp>
        <p:nvSpPr>
          <p:cNvPr id="23" name="矩形 22"/>
          <p:cNvSpPr/>
          <p:nvPr/>
        </p:nvSpPr>
        <p:spPr>
          <a:xfrm>
            <a:off x="5181811" y="2687452"/>
            <a:ext cx="394660" cy="523220"/>
          </a:xfrm>
          <a:prstGeom prst="rect">
            <a:avLst/>
          </a:prstGeom>
        </p:spPr>
        <p:txBody>
          <a:bodyPr wrap="none">
            <a:spAutoFit/>
          </a:bodyPr>
          <a:lstStyle/>
          <a:p>
            <a:pPr algn="ctr"/>
            <a:r>
              <a:rPr lang="en-US" altLang="zh-CN" sz="2800" b="1" dirty="0">
                <a:solidFill>
                  <a:srgbClr val="FF0000"/>
                </a:solidFill>
                <a:latin typeface="Arial" panose="020B0604020202020204" pitchFamily="34" charset="0"/>
                <a:cs typeface="Arial" panose="020B0604020202020204" pitchFamily="34" charset="0"/>
              </a:rPr>
              <a:t>^</a:t>
            </a:r>
            <a:endParaRPr lang="zh-CN" altLang="en-US" sz="2800" b="1" dirty="0">
              <a:solidFill>
                <a:srgbClr val="FF0000"/>
              </a:solidFill>
              <a:latin typeface="Arial" panose="020B0604020202020204" pitchFamily="34" charset="0"/>
              <a:cs typeface="Arial" panose="020B0604020202020204" pitchFamily="34" charset="0"/>
            </a:endParaRPr>
          </a:p>
        </p:txBody>
      </p:sp>
      <p:grpSp>
        <p:nvGrpSpPr>
          <p:cNvPr id="24" name="组合 23"/>
          <p:cNvGrpSpPr/>
          <p:nvPr/>
        </p:nvGrpSpPr>
        <p:grpSpPr>
          <a:xfrm>
            <a:off x="5965907" y="2620976"/>
            <a:ext cx="1080120" cy="566183"/>
            <a:chOff x="6228184" y="1700808"/>
            <a:chExt cx="1440160" cy="720080"/>
          </a:xfrm>
        </p:grpSpPr>
        <p:sp>
          <p:nvSpPr>
            <p:cNvPr id="25" name="矩形 24"/>
            <p:cNvSpPr/>
            <p:nvPr/>
          </p:nvSpPr>
          <p:spPr>
            <a:xfrm>
              <a:off x="6228184" y="1700808"/>
              <a:ext cx="936104" cy="720080"/>
            </a:xfrm>
            <a:prstGeom prst="rect">
              <a:avLst/>
            </a:prstGeom>
            <a:ln w="19050">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2400" b="1" dirty="0">
                <a:latin typeface="Arial" panose="020B0604020202020204" pitchFamily="34" charset="0"/>
                <a:cs typeface="Arial" panose="020B0604020202020204" pitchFamily="34" charset="0"/>
              </a:endParaRPr>
            </a:p>
          </p:txBody>
        </p:sp>
        <p:sp>
          <p:nvSpPr>
            <p:cNvPr id="26" name="矩形 25"/>
            <p:cNvSpPr/>
            <p:nvPr/>
          </p:nvSpPr>
          <p:spPr>
            <a:xfrm>
              <a:off x="7164288" y="1700808"/>
              <a:ext cx="504056" cy="720080"/>
            </a:xfrm>
            <a:prstGeom prst="rect">
              <a:avLst/>
            </a:prstGeom>
            <a:ln w="19050">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sz="3200" b="1" dirty="0">
                <a:latin typeface="Arial" panose="020B0604020202020204" pitchFamily="34" charset="0"/>
                <a:cs typeface="Arial" panose="020B0604020202020204" pitchFamily="34" charset="0"/>
              </a:endParaRPr>
            </a:p>
          </p:txBody>
        </p:sp>
      </p:grpSp>
      <p:sp>
        <p:nvSpPr>
          <p:cNvPr id="27" name="矩形 26"/>
          <p:cNvSpPr/>
          <p:nvPr/>
        </p:nvSpPr>
        <p:spPr>
          <a:xfrm>
            <a:off x="6666596" y="2677282"/>
            <a:ext cx="394660" cy="523220"/>
          </a:xfrm>
          <a:prstGeom prst="rect">
            <a:avLst/>
          </a:prstGeom>
        </p:spPr>
        <p:txBody>
          <a:bodyPr wrap="none">
            <a:spAutoFit/>
          </a:bodyPr>
          <a:lstStyle/>
          <a:p>
            <a:pPr algn="ctr"/>
            <a:r>
              <a:rPr lang="en-US" altLang="zh-CN" sz="2800" b="1" dirty="0">
                <a:solidFill>
                  <a:srgbClr val="FF0000"/>
                </a:solidFill>
                <a:latin typeface="Arial" panose="020B0604020202020204" pitchFamily="34" charset="0"/>
                <a:cs typeface="Arial" panose="020B0604020202020204" pitchFamily="34" charset="0"/>
              </a:rPr>
              <a:t>^</a:t>
            </a:r>
            <a:endParaRPr lang="zh-CN" altLang="en-US" sz="2800" b="1" dirty="0">
              <a:solidFill>
                <a:srgbClr val="FF0000"/>
              </a:solidFill>
              <a:latin typeface="Arial" panose="020B0604020202020204" pitchFamily="34" charset="0"/>
              <a:cs typeface="Arial" panose="020B0604020202020204" pitchFamily="34" charset="0"/>
            </a:endParaRPr>
          </a:p>
        </p:txBody>
      </p:sp>
      <p:grpSp>
        <p:nvGrpSpPr>
          <p:cNvPr id="28" name="组合 27"/>
          <p:cNvGrpSpPr/>
          <p:nvPr/>
        </p:nvGrpSpPr>
        <p:grpSpPr>
          <a:xfrm>
            <a:off x="7427999" y="2620976"/>
            <a:ext cx="1080120" cy="566183"/>
            <a:chOff x="6228184" y="1700808"/>
            <a:chExt cx="1440160" cy="720080"/>
          </a:xfrm>
        </p:grpSpPr>
        <p:sp>
          <p:nvSpPr>
            <p:cNvPr id="29" name="矩形 28"/>
            <p:cNvSpPr/>
            <p:nvPr/>
          </p:nvSpPr>
          <p:spPr>
            <a:xfrm>
              <a:off x="6228184" y="1700808"/>
              <a:ext cx="936104" cy="720080"/>
            </a:xfrm>
            <a:prstGeom prst="rect">
              <a:avLst/>
            </a:prstGeom>
            <a:ln w="19050">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2400" b="1" dirty="0">
                <a:latin typeface="Arial" panose="020B0604020202020204" pitchFamily="34" charset="0"/>
                <a:cs typeface="Arial" panose="020B0604020202020204" pitchFamily="34" charset="0"/>
              </a:endParaRPr>
            </a:p>
          </p:txBody>
        </p:sp>
        <p:sp>
          <p:nvSpPr>
            <p:cNvPr id="30" name="矩形 29"/>
            <p:cNvSpPr/>
            <p:nvPr/>
          </p:nvSpPr>
          <p:spPr>
            <a:xfrm>
              <a:off x="7164288" y="1700808"/>
              <a:ext cx="504056" cy="720080"/>
            </a:xfrm>
            <a:prstGeom prst="rect">
              <a:avLst/>
            </a:prstGeom>
            <a:ln w="19050">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sz="3200" b="1" dirty="0">
                <a:latin typeface="Arial" panose="020B0604020202020204" pitchFamily="34" charset="0"/>
                <a:cs typeface="Arial" panose="020B0604020202020204" pitchFamily="34" charset="0"/>
              </a:endParaRPr>
            </a:p>
          </p:txBody>
        </p:sp>
      </p:grpSp>
      <p:sp>
        <p:nvSpPr>
          <p:cNvPr id="31" name="矩形 30"/>
          <p:cNvSpPr/>
          <p:nvPr/>
        </p:nvSpPr>
        <p:spPr>
          <a:xfrm>
            <a:off x="8128688" y="2677282"/>
            <a:ext cx="394660" cy="523220"/>
          </a:xfrm>
          <a:prstGeom prst="rect">
            <a:avLst/>
          </a:prstGeom>
        </p:spPr>
        <p:txBody>
          <a:bodyPr wrap="none">
            <a:spAutoFit/>
          </a:bodyPr>
          <a:lstStyle/>
          <a:p>
            <a:pPr algn="ctr"/>
            <a:r>
              <a:rPr lang="en-US" altLang="zh-CN" sz="2800" b="1" dirty="0">
                <a:solidFill>
                  <a:srgbClr val="FF0000"/>
                </a:solidFill>
                <a:latin typeface="Arial" panose="020B0604020202020204" pitchFamily="34" charset="0"/>
                <a:cs typeface="Arial" panose="020B0604020202020204" pitchFamily="34" charset="0"/>
              </a:rPr>
              <a:t>^</a:t>
            </a:r>
            <a:endParaRPr lang="zh-CN" altLang="en-US" sz="2800" b="1" dirty="0">
              <a:solidFill>
                <a:srgbClr val="FF0000"/>
              </a:solidFill>
              <a:latin typeface="Arial" panose="020B0604020202020204" pitchFamily="34" charset="0"/>
              <a:cs typeface="Arial" panose="020B0604020202020204" pitchFamily="34" charset="0"/>
            </a:endParaRPr>
          </a:p>
        </p:txBody>
      </p:sp>
      <p:cxnSp>
        <p:nvCxnSpPr>
          <p:cNvPr id="32" name="直接箭头连接符 31"/>
          <p:cNvCxnSpPr/>
          <p:nvPr/>
        </p:nvCxnSpPr>
        <p:spPr>
          <a:xfrm flipV="1">
            <a:off x="2399376" y="2924411"/>
            <a:ext cx="589995" cy="976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flipV="1">
            <a:off x="3894355" y="2904473"/>
            <a:ext cx="589995" cy="976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flipV="1">
            <a:off x="5368978" y="2894303"/>
            <a:ext cx="589995" cy="976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flipV="1">
            <a:off x="6835639" y="2905977"/>
            <a:ext cx="589995" cy="976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36" name="组合 35"/>
          <p:cNvGrpSpPr/>
          <p:nvPr/>
        </p:nvGrpSpPr>
        <p:grpSpPr>
          <a:xfrm>
            <a:off x="2360650" y="3099393"/>
            <a:ext cx="731290" cy="1253752"/>
            <a:chOff x="2360650" y="3099393"/>
            <a:chExt cx="731290" cy="1253752"/>
          </a:xfrm>
        </p:grpSpPr>
        <p:sp>
          <p:nvSpPr>
            <p:cNvPr id="37" name="矩形 36"/>
            <p:cNvSpPr/>
            <p:nvPr/>
          </p:nvSpPr>
          <p:spPr>
            <a:xfrm>
              <a:off x="2360650" y="3891480"/>
              <a:ext cx="731290" cy="461665"/>
            </a:xfrm>
            <a:prstGeom prst="rect">
              <a:avLst/>
            </a:prstGeom>
          </p:spPr>
          <p:txBody>
            <a:bodyPr wrap="none">
              <a:spAutoFit/>
            </a:bodyPr>
            <a:lstStyle/>
            <a:p>
              <a:r>
                <a:rPr lang="en-US" altLang="zh-CN" sz="2400" b="1" dirty="0" smtClean="0">
                  <a:latin typeface="Arial" panose="020B0604020202020204" pitchFamily="34" charset="0"/>
                  <a:cs typeface="Arial" panose="020B0604020202020204" pitchFamily="34" charset="0"/>
                </a:rPr>
                <a:t>end</a:t>
              </a:r>
              <a:endParaRPr lang="zh-CN" altLang="en-US" sz="2400" b="1" dirty="0">
                <a:latin typeface="Arial" panose="020B0604020202020204" pitchFamily="34" charset="0"/>
                <a:cs typeface="Arial" panose="020B0604020202020204" pitchFamily="34" charset="0"/>
              </a:endParaRPr>
            </a:p>
          </p:txBody>
        </p:sp>
        <p:sp>
          <p:nvSpPr>
            <p:cNvPr id="38" name="矩形 37"/>
            <p:cNvSpPr/>
            <p:nvPr/>
          </p:nvSpPr>
          <p:spPr>
            <a:xfrm>
              <a:off x="2504666" y="3387424"/>
              <a:ext cx="387810" cy="566183"/>
            </a:xfrm>
            <a:prstGeom prst="rect">
              <a:avLst/>
            </a:prstGeom>
            <a:ln w="19050">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sz="3200" b="1" dirty="0">
                <a:latin typeface="Arial" panose="020B0604020202020204" pitchFamily="34" charset="0"/>
                <a:cs typeface="Arial" panose="020B0604020202020204" pitchFamily="34" charset="0"/>
              </a:endParaRPr>
            </a:p>
          </p:txBody>
        </p:sp>
        <p:cxnSp>
          <p:nvCxnSpPr>
            <p:cNvPr id="39" name="肘形连接符 38"/>
            <p:cNvCxnSpPr/>
            <p:nvPr/>
          </p:nvCxnSpPr>
          <p:spPr>
            <a:xfrm rot="5400000" flipH="1" flipV="1">
              <a:off x="2653352" y="3165657"/>
              <a:ext cx="421634" cy="289105"/>
            </a:xfrm>
            <a:prstGeom prst="bentConnector3">
              <a:avLst>
                <a:gd name="adj1" fmla="val 100453"/>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40" name="组合 39"/>
          <p:cNvGrpSpPr/>
          <p:nvPr/>
        </p:nvGrpSpPr>
        <p:grpSpPr>
          <a:xfrm>
            <a:off x="3822161" y="3104337"/>
            <a:ext cx="731290" cy="1253752"/>
            <a:chOff x="2360650" y="3099393"/>
            <a:chExt cx="731290" cy="1253752"/>
          </a:xfrm>
        </p:grpSpPr>
        <p:sp>
          <p:nvSpPr>
            <p:cNvPr id="41" name="矩形 40"/>
            <p:cNvSpPr/>
            <p:nvPr/>
          </p:nvSpPr>
          <p:spPr>
            <a:xfrm>
              <a:off x="2360650" y="3891480"/>
              <a:ext cx="731290" cy="461665"/>
            </a:xfrm>
            <a:prstGeom prst="rect">
              <a:avLst/>
            </a:prstGeom>
          </p:spPr>
          <p:txBody>
            <a:bodyPr wrap="none">
              <a:spAutoFit/>
            </a:bodyPr>
            <a:lstStyle/>
            <a:p>
              <a:r>
                <a:rPr lang="en-US" altLang="zh-CN" sz="2400" b="1" dirty="0" smtClean="0">
                  <a:latin typeface="Arial" panose="020B0604020202020204" pitchFamily="34" charset="0"/>
                  <a:cs typeface="Arial" panose="020B0604020202020204" pitchFamily="34" charset="0"/>
                </a:rPr>
                <a:t>end</a:t>
              </a:r>
              <a:endParaRPr lang="zh-CN" altLang="en-US" sz="2400" b="1" dirty="0">
                <a:latin typeface="Arial" panose="020B0604020202020204" pitchFamily="34" charset="0"/>
                <a:cs typeface="Arial" panose="020B0604020202020204" pitchFamily="34" charset="0"/>
              </a:endParaRPr>
            </a:p>
          </p:txBody>
        </p:sp>
        <p:sp>
          <p:nvSpPr>
            <p:cNvPr id="42" name="矩形 41"/>
            <p:cNvSpPr/>
            <p:nvPr/>
          </p:nvSpPr>
          <p:spPr>
            <a:xfrm>
              <a:off x="2504666" y="3387424"/>
              <a:ext cx="387810" cy="566183"/>
            </a:xfrm>
            <a:prstGeom prst="rect">
              <a:avLst/>
            </a:prstGeom>
            <a:ln w="19050">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sz="3200" b="1" dirty="0">
                <a:latin typeface="Arial" panose="020B0604020202020204" pitchFamily="34" charset="0"/>
                <a:cs typeface="Arial" panose="020B0604020202020204" pitchFamily="34" charset="0"/>
              </a:endParaRPr>
            </a:p>
          </p:txBody>
        </p:sp>
        <p:cxnSp>
          <p:nvCxnSpPr>
            <p:cNvPr id="43" name="肘形连接符 42"/>
            <p:cNvCxnSpPr/>
            <p:nvPr/>
          </p:nvCxnSpPr>
          <p:spPr>
            <a:xfrm rot="5400000" flipH="1" flipV="1">
              <a:off x="2653352" y="3165657"/>
              <a:ext cx="421634" cy="289105"/>
            </a:xfrm>
            <a:prstGeom prst="bentConnector3">
              <a:avLst>
                <a:gd name="adj1" fmla="val 100453"/>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44" name="组合 43"/>
          <p:cNvGrpSpPr/>
          <p:nvPr/>
        </p:nvGrpSpPr>
        <p:grpSpPr>
          <a:xfrm>
            <a:off x="5317352" y="3072384"/>
            <a:ext cx="731290" cy="1253752"/>
            <a:chOff x="2360650" y="3099393"/>
            <a:chExt cx="731290" cy="1253752"/>
          </a:xfrm>
        </p:grpSpPr>
        <p:sp>
          <p:nvSpPr>
            <p:cNvPr id="45" name="矩形 44"/>
            <p:cNvSpPr/>
            <p:nvPr/>
          </p:nvSpPr>
          <p:spPr>
            <a:xfrm>
              <a:off x="2360650" y="3891480"/>
              <a:ext cx="731290" cy="461665"/>
            </a:xfrm>
            <a:prstGeom prst="rect">
              <a:avLst/>
            </a:prstGeom>
          </p:spPr>
          <p:txBody>
            <a:bodyPr wrap="none">
              <a:spAutoFit/>
            </a:bodyPr>
            <a:lstStyle/>
            <a:p>
              <a:r>
                <a:rPr lang="en-US" altLang="zh-CN" sz="2400" b="1" dirty="0" smtClean="0">
                  <a:latin typeface="Arial" panose="020B0604020202020204" pitchFamily="34" charset="0"/>
                  <a:cs typeface="Arial" panose="020B0604020202020204" pitchFamily="34" charset="0"/>
                </a:rPr>
                <a:t>end</a:t>
              </a:r>
              <a:endParaRPr lang="zh-CN" altLang="en-US" sz="2400" b="1" dirty="0">
                <a:latin typeface="Arial" panose="020B0604020202020204" pitchFamily="34" charset="0"/>
                <a:cs typeface="Arial" panose="020B0604020202020204" pitchFamily="34" charset="0"/>
              </a:endParaRPr>
            </a:p>
          </p:txBody>
        </p:sp>
        <p:sp>
          <p:nvSpPr>
            <p:cNvPr id="46" name="矩形 45"/>
            <p:cNvSpPr/>
            <p:nvPr/>
          </p:nvSpPr>
          <p:spPr>
            <a:xfrm>
              <a:off x="2504666" y="3387424"/>
              <a:ext cx="387810" cy="566183"/>
            </a:xfrm>
            <a:prstGeom prst="rect">
              <a:avLst/>
            </a:prstGeom>
            <a:ln w="19050">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sz="3200" b="1" dirty="0">
                <a:latin typeface="Arial" panose="020B0604020202020204" pitchFamily="34" charset="0"/>
                <a:cs typeface="Arial" panose="020B0604020202020204" pitchFamily="34" charset="0"/>
              </a:endParaRPr>
            </a:p>
          </p:txBody>
        </p:sp>
        <p:cxnSp>
          <p:nvCxnSpPr>
            <p:cNvPr id="47" name="肘形连接符 46"/>
            <p:cNvCxnSpPr/>
            <p:nvPr/>
          </p:nvCxnSpPr>
          <p:spPr>
            <a:xfrm rot="5400000" flipH="1" flipV="1">
              <a:off x="2653352" y="3165657"/>
              <a:ext cx="421634" cy="289105"/>
            </a:xfrm>
            <a:prstGeom prst="bentConnector3">
              <a:avLst>
                <a:gd name="adj1" fmla="val 100453"/>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48" name="组合 47"/>
          <p:cNvGrpSpPr/>
          <p:nvPr/>
        </p:nvGrpSpPr>
        <p:grpSpPr>
          <a:xfrm>
            <a:off x="6775362" y="3068960"/>
            <a:ext cx="731290" cy="1253752"/>
            <a:chOff x="2360650" y="3099393"/>
            <a:chExt cx="731290" cy="1253752"/>
          </a:xfrm>
        </p:grpSpPr>
        <p:sp>
          <p:nvSpPr>
            <p:cNvPr id="49" name="矩形 48"/>
            <p:cNvSpPr/>
            <p:nvPr/>
          </p:nvSpPr>
          <p:spPr>
            <a:xfrm>
              <a:off x="2360650" y="3891480"/>
              <a:ext cx="731290" cy="461665"/>
            </a:xfrm>
            <a:prstGeom prst="rect">
              <a:avLst/>
            </a:prstGeom>
          </p:spPr>
          <p:txBody>
            <a:bodyPr wrap="none">
              <a:spAutoFit/>
            </a:bodyPr>
            <a:lstStyle/>
            <a:p>
              <a:r>
                <a:rPr lang="en-US" altLang="zh-CN" sz="2400" b="1" dirty="0" smtClean="0">
                  <a:latin typeface="Arial" panose="020B0604020202020204" pitchFamily="34" charset="0"/>
                  <a:cs typeface="Arial" panose="020B0604020202020204" pitchFamily="34" charset="0"/>
                </a:rPr>
                <a:t>end</a:t>
              </a:r>
              <a:endParaRPr lang="zh-CN" altLang="en-US" sz="2400" b="1" dirty="0">
                <a:latin typeface="Arial" panose="020B0604020202020204" pitchFamily="34" charset="0"/>
                <a:cs typeface="Arial" panose="020B0604020202020204" pitchFamily="34" charset="0"/>
              </a:endParaRPr>
            </a:p>
          </p:txBody>
        </p:sp>
        <p:sp>
          <p:nvSpPr>
            <p:cNvPr id="50" name="矩形 49"/>
            <p:cNvSpPr/>
            <p:nvPr/>
          </p:nvSpPr>
          <p:spPr>
            <a:xfrm>
              <a:off x="2504666" y="3387424"/>
              <a:ext cx="387810" cy="566183"/>
            </a:xfrm>
            <a:prstGeom prst="rect">
              <a:avLst/>
            </a:prstGeom>
            <a:ln w="19050">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sz="3200" b="1" dirty="0">
                <a:latin typeface="Arial" panose="020B0604020202020204" pitchFamily="34" charset="0"/>
                <a:cs typeface="Arial" panose="020B0604020202020204" pitchFamily="34" charset="0"/>
              </a:endParaRPr>
            </a:p>
          </p:txBody>
        </p:sp>
        <p:cxnSp>
          <p:nvCxnSpPr>
            <p:cNvPr id="51" name="肘形连接符 50"/>
            <p:cNvCxnSpPr/>
            <p:nvPr/>
          </p:nvCxnSpPr>
          <p:spPr>
            <a:xfrm rot="5400000" flipH="1" flipV="1">
              <a:off x="2653352" y="3165657"/>
              <a:ext cx="421634" cy="289105"/>
            </a:xfrm>
            <a:prstGeom prst="bentConnector3">
              <a:avLst>
                <a:gd name="adj1" fmla="val 100453"/>
              </a:avLst>
            </a:prstGeom>
            <a:ln w="381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7530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randombar(horizontal)">
                                      <p:cBhvr>
                                        <p:cTn id="10" dur="500"/>
                                        <p:tgtEl>
                                          <p:spTgt spid="16"/>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randombar(horizontal)">
                                      <p:cBhvr>
                                        <p:cTn id="13" dur="500"/>
                                        <p:tgtEl>
                                          <p:spTgt spid="4"/>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randombar(horizontal)">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randombar(horizontal)">
                                      <p:cBhvr>
                                        <p:cTn id="21" dur="500"/>
                                        <p:tgtEl>
                                          <p:spTgt spid="18"/>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randombar(horizontal)">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randombar(horizontal)">
                                      <p:cBhvr>
                                        <p:cTn id="29" dur="500"/>
                                        <p:tgtEl>
                                          <p:spTgt spid="7"/>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nodeType="click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randombar(horizontal)">
                                      <p:cBhvr>
                                        <p:cTn id="34" dur="500"/>
                                        <p:tgtEl>
                                          <p:spTgt spid="10"/>
                                        </p:tgtEl>
                                      </p:cBhvr>
                                    </p:animEffect>
                                  </p:childTnLst>
                                </p:cTn>
                              </p:par>
                              <p:par>
                                <p:cTn id="35" presetID="14" presetClass="entr" presetSubtype="1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randombar(horizontal)">
                                      <p:cBhvr>
                                        <p:cTn id="37" dur="500"/>
                                        <p:tgtEl>
                                          <p:spTgt spid="17"/>
                                        </p:tgtEl>
                                      </p:cBhvr>
                                    </p:animEffect>
                                  </p:childTnLst>
                                </p:cTn>
                              </p:par>
                              <p:par>
                                <p:cTn id="38" presetID="14" presetClass="exit" presetSubtype="10" fill="hold" grpId="1" nodeType="withEffect">
                                  <p:stCondLst>
                                    <p:cond delay="0"/>
                                  </p:stCondLst>
                                  <p:childTnLst>
                                    <p:animEffect transition="out" filter="randombar(horizontal)">
                                      <p:cBhvr>
                                        <p:cTn id="39" dur="500"/>
                                        <p:tgtEl>
                                          <p:spTgt spid="18"/>
                                        </p:tgtEl>
                                      </p:cBhvr>
                                    </p:animEffect>
                                    <p:set>
                                      <p:cBhvr>
                                        <p:cTn id="40" dur="1" fill="hold">
                                          <p:stCondLst>
                                            <p:cond delay="499"/>
                                          </p:stCondLst>
                                        </p:cTn>
                                        <p:tgtEl>
                                          <p:spTgt spid="18"/>
                                        </p:tgtEl>
                                        <p:attrNameLst>
                                          <p:attrName>style.visibility</p:attrName>
                                        </p:attrNameLst>
                                      </p:cBhvr>
                                      <p:to>
                                        <p:strVal val="hidden"/>
                                      </p:to>
                                    </p:set>
                                  </p:childTnLst>
                                </p:cTn>
                              </p:par>
                              <p:par>
                                <p:cTn id="41" presetID="14" presetClass="exit" presetSubtype="10" fill="hold" grpId="1" nodeType="withEffect">
                                  <p:stCondLst>
                                    <p:cond delay="0"/>
                                  </p:stCondLst>
                                  <p:childTnLst>
                                    <p:animEffect transition="out" filter="randombar(horizontal)">
                                      <p:cBhvr>
                                        <p:cTn id="42" dur="500"/>
                                        <p:tgtEl>
                                          <p:spTgt spid="6"/>
                                        </p:tgtEl>
                                      </p:cBhvr>
                                    </p:animEffect>
                                    <p:set>
                                      <p:cBhvr>
                                        <p:cTn id="43" dur="1" fill="hold">
                                          <p:stCondLst>
                                            <p:cond delay="499"/>
                                          </p:stCondLst>
                                        </p:cTn>
                                        <p:tgtEl>
                                          <p:spTgt spid="6"/>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4" presetClass="entr" presetSubtype="10" fill="hold" grpId="0" nodeType="click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randombar(horizontal)">
                                      <p:cBhvr>
                                        <p:cTn id="48" dur="500"/>
                                        <p:tgtEl>
                                          <p:spTgt spid="19"/>
                                        </p:tgtEl>
                                      </p:cBhvr>
                                    </p:animEffect>
                                  </p:childTnLst>
                                </p:cTn>
                              </p:par>
                            </p:childTnLst>
                          </p:cTn>
                        </p:par>
                      </p:childTnLst>
                    </p:cTn>
                  </p:par>
                  <p:par>
                    <p:cTn id="49" fill="hold">
                      <p:stCondLst>
                        <p:cond delay="indefinite"/>
                      </p:stCondLst>
                      <p:childTnLst>
                        <p:par>
                          <p:cTn id="50" fill="hold">
                            <p:stCondLst>
                              <p:cond delay="0"/>
                            </p:stCondLst>
                            <p:childTnLst>
                              <p:par>
                                <p:cTn id="51" presetID="14" presetClass="entr" presetSubtype="10" fill="hold" nodeType="click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randombar(horizontal)">
                                      <p:cBhvr>
                                        <p:cTn id="53" dur="500"/>
                                        <p:tgtEl>
                                          <p:spTgt spid="11"/>
                                        </p:tgtEl>
                                      </p:cBhvr>
                                    </p:animEffect>
                                  </p:childTnLst>
                                </p:cTn>
                              </p:par>
                            </p:childTnLst>
                          </p:cTn>
                        </p:par>
                      </p:childTnLst>
                    </p:cTn>
                  </p:par>
                  <p:par>
                    <p:cTn id="54" fill="hold">
                      <p:stCondLst>
                        <p:cond delay="indefinite"/>
                      </p:stCondLst>
                      <p:childTnLst>
                        <p:par>
                          <p:cTn id="55" fill="hold">
                            <p:stCondLst>
                              <p:cond delay="0"/>
                            </p:stCondLst>
                            <p:childTnLst>
                              <p:par>
                                <p:cTn id="56" presetID="14" presetClass="entr" presetSubtype="10" fill="hold" nodeType="clickEffect">
                                  <p:stCondLst>
                                    <p:cond delay="0"/>
                                  </p:stCondLst>
                                  <p:childTnLst>
                                    <p:set>
                                      <p:cBhvr>
                                        <p:cTn id="57" dur="1" fill="hold">
                                          <p:stCondLst>
                                            <p:cond delay="0"/>
                                          </p:stCondLst>
                                        </p:cTn>
                                        <p:tgtEl>
                                          <p:spTgt spid="32"/>
                                        </p:tgtEl>
                                        <p:attrNameLst>
                                          <p:attrName>style.visibility</p:attrName>
                                        </p:attrNameLst>
                                      </p:cBhvr>
                                      <p:to>
                                        <p:strVal val="visible"/>
                                      </p:to>
                                    </p:set>
                                    <p:animEffect transition="in" filter="randombar(horizontal)">
                                      <p:cBhvr>
                                        <p:cTn id="58" dur="500"/>
                                        <p:tgtEl>
                                          <p:spTgt spid="32"/>
                                        </p:tgtEl>
                                      </p:cBhvr>
                                    </p:animEffect>
                                  </p:childTnLst>
                                </p:cTn>
                              </p:par>
                              <p:par>
                                <p:cTn id="59" presetID="14" presetClass="exit" presetSubtype="10" fill="hold" grpId="1" nodeType="withEffect">
                                  <p:stCondLst>
                                    <p:cond delay="0"/>
                                  </p:stCondLst>
                                  <p:childTnLst>
                                    <p:animEffect transition="out" filter="randombar(horizontal)">
                                      <p:cBhvr>
                                        <p:cTn id="60" dur="500"/>
                                        <p:tgtEl>
                                          <p:spTgt spid="19"/>
                                        </p:tgtEl>
                                      </p:cBhvr>
                                    </p:animEffect>
                                    <p:set>
                                      <p:cBhvr>
                                        <p:cTn id="61" dur="1" fill="hold">
                                          <p:stCondLst>
                                            <p:cond delay="499"/>
                                          </p:stCondLst>
                                        </p:cTn>
                                        <p:tgtEl>
                                          <p:spTgt spid="19"/>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14" presetClass="exit" presetSubtype="10" fill="hold" grpId="1" nodeType="clickEffect">
                                  <p:stCondLst>
                                    <p:cond delay="0"/>
                                  </p:stCondLst>
                                  <p:childTnLst>
                                    <p:animEffect transition="out" filter="randombar(horizontal)">
                                      <p:cBhvr>
                                        <p:cTn id="65" dur="500"/>
                                        <p:tgtEl>
                                          <p:spTgt spid="15"/>
                                        </p:tgtEl>
                                      </p:cBhvr>
                                    </p:animEffect>
                                    <p:set>
                                      <p:cBhvr>
                                        <p:cTn id="66" dur="1" fill="hold">
                                          <p:stCondLst>
                                            <p:cond delay="499"/>
                                          </p:stCondLst>
                                        </p:cTn>
                                        <p:tgtEl>
                                          <p:spTgt spid="15"/>
                                        </p:tgtEl>
                                        <p:attrNameLst>
                                          <p:attrName>style.visibility</p:attrName>
                                        </p:attrNameLst>
                                      </p:cBhvr>
                                      <p:to>
                                        <p:strVal val="hidden"/>
                                      </p:to>
                                    </p:set>
                                  </p:childTnLst>
                                </p:cTn>
                              </p:par>
                              <p:par>
                                <p:cTn id="67" presetID="14" presetClass="exit" presetSubtype="10" fill="hold" grpId="1" nodeType="withEffect">
                                  <p:stCondLst>
                                    <p:cond delay="0"/>
                                  </p:stCondLst>
                                  <p:childTnLst>
                                    <p:animEffect transition="out" filter="randombar(horizontal)">
                                      <p:cBhvr>
                                        <p:cTn id="68" dur="500"/>
                                        <p:tgtEl>
                                          <p:spTgt spid="16"/>
                                        </p:tgtEl>
                                      </p:cBhvr>
                                    </p:animEffect>
                                    <p:set>
                                      <p:cBhvr>
                                        <p:cTn id="69" dur="1" fill="hold">
                                          <p:stCondLst>
                                            <p:cond delay="499"/>
                                          </p:stCondLst>
                                        </p:cTn>
                                        <p:tgtEl>
                                          <p:spTgt spid="16"/>
                                        </p:tgtEl>
                                        <p:attrNameLst>
                                          <p:attrName>style.visibility</p:attrName>
                                        </p:attrNameLst>
                                      </p:cBhvr>
                                      <p:to>
                                        <p:strVal val="hidden"/>
                                      </p:to>
                                    </p:set>
                                  </p:childTnLst>
                                </p:cTn>
                              </p:par>
                              <p:par>
                                <p:cTn id="70" presetID="14" presetClass="exit" presetSubtype="10" fill="hold" grpId="2" nodeType="withEffect">
                                  <p:stCondLst>
                                    <p:cond delay="0"/>
                                  </p:stCondLst>
                                  <p:childTnLst>
                                    <p:animEffect transition="out" filter="randombar(horizontal)">
                                      <p:cBhvr>
                                        <p:cTn id="71" dur="500"/>
                                        <p:tgtEl>
                                          <p:spTgt spid="18"/>
                                        </p:tgtEl>
                                      </p:cBhvr>
                                    </p:animEffect>
                                    <p:set>
                                      <p:cBhvr>
                                        <p:cTn id="72" dur="1" fill="hold">
                                          <p:stCondLst>
                                            <p:cond delay="499"/>
                                          </p:stCondLst>
                                        </p:cTn>
                                        <p:tgtEl>
                                          <p:spTgt spid="18"/>
                                        </p:tgtEl>
                                        <p:attrNameLst>
                                          <p:attrName>style.visibility</p:attrName>
                                        </p:attrNameLst>
                                      </p:cBhvr>
                                      <p:to>
                                        <p:strVal val="hidden"/>
                                      </p:to>
                                    </p:set>
                                  </p:childTnLst>
                                </p:cTn>
                              </p:par>
                              <p:par>
                                <p:cTn id="73" presetID="14" presetClass="exit" presetSubtype="10" fill="hold" nodeType="withEffect">
                                  <p:stCondLst>
                                    <p:cond delay="0"/>
                                  </p:stCondLst>
                                  <p:childTnLst>
                                    <p:animEffect transition="out" filter="randombar(horizontal)">
                                      <p:cBhvr>
                                        <p:cTn id="74" dur="500"/>
                                        <p:tgtEl>
                                          <p:spTgt spid="17"/>
                                        </p:tgtEl>
                                      </p:cBhvr>
                                    </p:animEffect>
                                    <p:set>
                                      <p:cBhvr>
                                        <p:cTn id="75" dur="1" fill="hold">
                                          <p:stCondLst>
                                            <p:cond delay="499"/>
                                          </p:stCondLst>
                                        </p:cTn>
                                        <p:tgtEl>
                                          <p:spTgt spid="17"/>
                                        </p:tgtEl>
                                        <p:attrNameLst>
                                          <p:attrName>style.visibility</p:attrName>
                                        </p:attrNameLst>
                                      </p:cBhvr>
                                      <p:to>
                                        <p:strVal val="hidden"/>
                                      </p:to>
                                    </p:set>
                                  </p:childTnLst>
                                </p:cTn>
                              </p:par>
                              <p:par>
                                <p:cTn id="76" presetID="14" presetClass="entr" presetSubtype="10" fill="hold" nodeType="withEffect">
                                  <p:stCondLst>
                                    <p:cond delay="0"/>
                                  </p:stCondLst>
                                  <p:childTnLst>
                                    <p:set>
                                      <p:cBhvr>
                                        <p:cTn id="77" dur="1" fill="hold">
                                          <p:stCondLst>
                                            <p:cond delay="0"/>
                                          </p:stCondLst>
                                        </p:cTn>
                                        <p:tgtEl>
                                          <p:spTgt spid="36"/>
                                        </p:tgtEl>
                                        <p:attrNameLst>
                                          <p:attrName>style.visibility</p:attrName>
                                        </p:attrNameLst>
                                      </p:cBhvr>
                                      <p:to>
                                        <p:strVal val="visible"/>
                                      </p:to>
                                    </p:set>
                                    <p:animEffect transition="in" filter="randombar(horizontal)">
                                      <p:cBhvr>
                                        <p:cTn id="78" dur="500"/>
                                        <p:tgtEl>
                                          <p:spTgt spid="36"/>
                                        </p:tgtEl>
                                      </p:cBhvr>
                                    </p:animEffect>
                                  </p:childTnLst>
                                </p:cTn>
                              </p:par>
                            </p:childTnLst>
                          </p:cTn>
                        </p:par>
                      </p:childTnLst>
                    </p:cTn>
                  </p:par>
                  <p:par>
                    <p:cTn id="79" fill="hold">
                      <p:stCondLst>
                        <p:cond delay="indefinite"/>
                      </p:stCondLst>
                      <p:childTnLst>
                        <p:par>
                          <p:cTn id="80" fill="hold">
                            <p:stCondLst>
                              <p:cond delay="0"/>
                            </p:stCondLst>
                            <p:childTnLst>
                              <p:par>
                                <p:cTn id="81" presetID="14" presetClass="entr" presetSubtype="10" fill="hold" grpId="0" nodeType="clickEffect">
                                  <p:stCondLst>
                                    <p:cond delay="0"/>
                                  </p:stCondLst>
                                  <p:childTnLst>
                                    <p:set>
                                      <p:cBhvr>
                                        <p:cTn id="82" dur="1" fill="hold">
                                          <p:stCondLst>
                                            <p:cond delay="0"/>
                                          </p:stCondLst>
                                        </p:cTn>
                                        <p:tgtEl>
                                          <p:spTgt spid="14"/>
                                        </p:tgtEl>
                                        <p:attrNameLst>
                                          <p:attrName>style.visibility</p:attrName>
                                        </p:attrNameLst>
                                      </p:cBhvr>
                                      <p:to>
                                        <p:strVal val="visible"/>
                                      </p:to>
                                    </p:set>
                                    <p:animEffect transition="in" filter="randombar(horizontal)">
                                      <p:cBhvr>
                                        <p:cTn id="83" dur="500"/>
                                        <p:tgtEl>
                                          <p:spTgt spid="14"/>
                                        </p:tgtEl>
                                      </p:cBhvr>
                                    </p:animEffect>
                                  </p:childTnLst>
                                </p:cTn>
                              </p:par>
                            </p:childTnLst>
                          </p:cTn>
                        </p:par>
                      </p:childTnLst>
                    </p:cTn>
                  </p:par>
                  <p:par>
                    <p:cTn id="84" fill="hold">
                      <p:stCondLst>
                        <p:cond delay="indefinite"/>
                      </p:stCondLst>
                      <p:childTnLst>
                        <p:par>
                          <p:cTn id="85" fill="hold">
                            <p:stCondLst>
                              <p:cond delay="0"/>
                            </p:stCondLst>
                            <p:childTnLst>
                              <p:par>
                                <p:cTn id="86" presetID="14" presetClass="entr" presetSubtype="10" fill="hold" nodeType="clickEffect">
                                  <p:stCondLst>
                                    <p:cond delay="0"/>
                                  </p:stCondLst>
                                  <p:childTnLst>
                                    <p:set>
                                      <p:cBhvr>
                                        <p:cTn id="87" dur="1" fill="hold">
                                          <p:stCondLst>
                                            <p:cond delay="0"/>
                                          </p:stCondLst>
                                        </p:cTn>
                                        <p:tgtEl>
                                          <p:spTgt spid="20"/>
                                        </p:tgtEl>
                                        <p:attrNameLst>
                                          <p:attrName>style.visibility</p:attrName>
                                        </p:attrNameLst>
                                      </p:cBhvr>
                                      <p:to>
                                        <p:strVal val="visible"/>
                                      </p:to>
                                    </p:set>
                                    <p:animEffect transition="in" filter="randombar(horizontal)">
                                      <p:cBhvr>
                                        <p:cTn id="88" dur="500"/>
                                        <p:tgtEl>
                                          <p:spTgt spid="20"/>
                                        </p:tgtEl>
                                      </p:cBhvr>
                                    </p:animEffect>
                                  </p:childTnLst>
                                </p:cTn>
                              </p:par>
                            </p:childTnLst>
                          </p:cTn>
                        </p:par>
                      </p:childTnLst>
                    </p:cTn>
                  </p:par>
                  <p:par>
                    <p:cTn id="89" fill="hold">
                      <p:stCondLst>
                        <p:cond delay="indefinite"/>
                      </p:stCondLst>
                      <p:childTnLst>
                        <p:par>
                          <p:cTn id="90" fill="hold">
                            <p:stCondLst>
                              <p:cond delay="0"/>
                            </p:stCondLst>
                            <p:childTnLst>
                              <p:par>
                                <p:cTn id="91" presetID="14" presetClass="entr" presetSubtype="10" fill="hold" nodeType="clickEffect">
                                  <p:stCondLst>
                                    <p:cond delay="0"/>
                                  </p:stCondLst>
                                  <p:childTnLst>
                                    <p:set>
                                      <p:cBhvr>
                                        <p:cTn id="92" dur="1" fill="hold">
                                          <p:stCondLst>
                                            <p:cond delay="0"/>
                                          </p:stCondLst>
                                        </p:cTn>
                                        <p:tgtEl>
                                          <p:spTgt spid="33"/>
                                        </p:tgtEl>
                                        <p:attrNameLst>
                                          <p:attrName>style.visibility</p:attrName>
                                        </p:attrNameLst>
                                      </p:cBhvr>
                                      <p:to>
                                        <p:strVal val="visible"/>
                                      </p:to>
                                    </p:set>
                                    <p:animEffect transition="in" filter="randombar(horizontal)">
                                      <p:cBhvr>
                                        <p:cTn id="93" dur="500"/>
                                        <p:tgtEl>
                                          <p:spTgt spid="33"/>
                                        </p:tgtEl>
                                      </p:cBhvr>
                                    </p:animEffect>
                                  </p:childTnLst>
                                </p:cTn>
                              </p:par>
                              <p:par>
                                <p:cTn id="94" presetID="14" presetClass="exit" presetSubtype="10" fill="hold" grpId="2" nodeType="withEffect">
                                  <p:stCondLst>
                                    <p:cond delay="0"/>
                                  </p:stCondLst>
                                  <p:childTnLst>
                                    <p:animEffect transition="out" filter="randombar(horizontal)">
                                      <p:cBhvr>
                                        <p:cTn id="95" dur="500"/>
                                        <p:tgtEl>
                                          <p:spTgt spid="14"/>
                                        </p:tgtEl>
                                      </p:cBhvr>
                                    </p:animEffect>
                                    <p:set>
                                      <p:cBhvr>
                                        <p:cTn id="96" dur="1" fill="hold">
                                          <p:stCondLst>
                                            <p:cond delay="499"/>
                                          </p:stCondLst>
                                        </p:cTn>
                                        <p:tgtEl>
                                          <p:spTgt spid="14"/>
                                        </p:tgtEl>
                                        <p:attrNameLst>
                                          <p:attrName>style.visibility</p:attrName>
                                        </p:attrNameLst>
                                      </p:cBhvr>
                                      <p:to>
                                        <p:strVal val="hidden"/>
                                      </p:to>
                                    </p:set>
                                  </p:childTnLst>
                                </p:cTn>
                              </p:par>
                              <p:par>
                                <p:cTn id="97" presetID="14" presetClass="exit" presetSubtype="10" fill="hold" grpId="1" nodeType="withEffect">
                                  <p:stCondLst>
                                    <p:cond delay="0"/>
                                  </p:stCondLst>
                                  <p:childTnLst>
                                    <p:animEffect transition="out" filter="randombar(horizontal)">
                                      <p:cBhvr>
                                        <p:cTn id="98" dur="500"/>
                                        <p:tgtEl>
                                          <p:spTgt spid="14"/>
                                        </p:tgtEl>
                                      </p:cBhvr>
                                    </p:animEffect>
                                    <p:set>
                                      <p:cBhvr>
                                        <p:cTn id="99" dur="1" fill="hold">
                                          <p:stCondLst>
                                            <p:cond delay="499"/>
                                          </p:stCondLst>
                                        </p:cTn>
                                        <p:tgtEl>
                                          <p:spTgt spid="14"/>
                                        </p:tgtEl>
                                        <p:attrNameLst>
                                          <p:attrName>style.visibility</p:attrName>
                                        </p:attrNameLst>
                                      </p:cBhvr>
                                      <p:to>
                                        <p:strVal val="hidden"/>
                                      </p:to>
                                    </p:set>
                                  </p:childTnLst>
                                </p:cTn>
                              </p:par>
                            </p:childTnLst>
                          </p:cTn>
                        </p:par>
                      </p:childTnLst>
                    </p:cTn>
                  </p:par>
                  <p:par>
                    <p:cTn id="100" fill="hold">
                      <p:stCondLst>
                        <p:cond delay="indefinite"/>
                      </p:stCondLst>
                      <p:childTnLst>
                        <p:par>
                          <p:cTn id="101" fill="hold">
                            <p:stCondLst>
                              <p:cond delay="0"/>
                            </p:stCondLst>
                            <p:childTnLst>
                              <p:par>
                                <p:cTn id="102" presetID="14" presetClass="entr" presetSubtype="10" fill="hold" nodeType="clickEffect">
                                  <p:stCondLst>
                                    <p:cond delay="0"/>
                                  </p:stCondLst>
                                  <p:childTnLst>
                                    <p:set>
                                      <p:cBhvr>
                                        <p:cTn id="103" dur="1" fill="hold">
                                          <p:stCondLst>
                                            <p:cond delay="0"/>
                                          </p:stCondLst>
                                        </p:cTn>
                                        <p:tgtEl>
                                          <p:spTgt spid="40"/>
                                        </p:tgtEl>
                                        <p:attrNameLst>
                                          <p:attrName>style.visibility</p:attrName>
                                        </p:attrNameLst>
                                      </p:cBhvr>
                                      <p:to>
                                        <p:strVal val="visible"/>
                                      </p:to>
                                    </p:set>
                                    <p:animEffect transition="in" filter="randombar(horizontal)">
                                      <p:cBhvr>
                                        <p:cTn id="104" dur="500"/>
                                        <p:tgtEl>
                                          <p:spTgt spid="40"/>
                                        </p:tgtEl>
                                      </p:cBhvr>
                                    </p:animEffect>
                                  </p:childTnLst>
                                </p:cTn>
                              </p:par>
                              <p:par>
                                <p:cTn id="105" presetID="14" presetClass="exit" presetSubtype="10" fill="hold" nodeType="withEffect">
                                  <p:stCondLst>
                                    <p:cond delay="0"/>
                                  </p:stCondLst>
                                  <p:childTnLst>
                                    <p:animEffect transition="out" filter="randombar(horizontal)">
                                      <p:cBhvr>
                                        <p:cTn id="106" dur="500"/>
                                        <p:tgtEl>
                                          <p:spTgt spid="36"/>
                                        </p:tgtEl>
                                      </p:cBhvr>
                                    </p:animEffect>
                                    <p:set>
                                      <p:cBhvr>
                                        <p:cTn id="107" dur="1" fill="hold">
                                          <p:stCondLst>
                                            <p:cond delay="499"/>
                                          </p:stCondLst>
                                        </p:cTn>
                                        <p:tgtEl>
                                          <p:spTgt spid="36"/>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14" presetClass="entr" presetSubtype="10" fill="hold" grpId="1" nodeType="clickEffect">
                                  <p:stCondLst>
                                    <p:cond delay="0"/>
                                  </p:stCondLst>
                                  <p:childTnLst>
                                    <p:set>
                                      <p:cBhvr>
                                        <p:cTn id="111" dur="1" fill="hold">
                                          <p:stCondLst>
                                            <p:cond delay="0"/>
                                          </p:stCondLst>
                                        </p:cTn>
                                        <p:tgtEl>
                                          <p:spTgt spid="23"/>
                                        </p:tgtEl>
                                        <p:attrNameLst>
                                          <p:attrName>style.visibility</p:attrName>
                                        </p:attrNameLst>
                                      </p:cBhvr>
                                      <p:to>
                                        <p:strVal val="visible"/>
                                      </p:to>
                                    </p:set>
                                    <p:animEffect transition="in" filter="randombar(horizontal)">
                                      <p:cBhvr>
                                        <p:cTn id="112" dur="500"/>
                                        <p:tgtEl>
                                          <p:spTgt spid="23"/>
                                        </p:tgtEl>
                                      </p:cBhvr>
                                    </p:animEffect>
                                  </p:childTnLst>
                                </p:cTn>
                              </p:par>
                            </p:childTnLst>
                          </p:cTn>
                        </p:par>
                      </p:childTnLst>
                    </p:cTn>
                  </p:par>
                  <p:par>
                    <p:cTn id="113" fill="hold">
                      <p:stCondLst>
                        <p:cond delay="indefinite"/>
                      </p:stCondLst>
                      <p:childTnLst>
                        <p:par>
                          <p:cTn id="114" fill="hold">
                            <p:stCondLst>
                              <p:cond delay="0"/>
                            </p:stCondLst>
                            <p:childTnLst>
                              <p:par>
                                <p:cTn id="115" presetID="14" presetClass="entr" presetSubtype="10" fill="hold" nodeType="clickEffect">
                                  <p:stCondLst>
                                    <p:cond delay="0"/>
                                  </p:stCondLst>
                                  <p:childTnLst>
                                    <p:set>
                                      <p:cBhvr>
                                        <p:cTn id="116" dur="1" fill="hold">
                                          <p:stCondLst>
                                            <p:cond delay="0"/>
                                          </p:stCondLst>
                                        </p:cTn>
                                        <p:tgtEl>
                                          <p:spTgt spid="24"/>
                                        </p:tgtEl>
                                        <p:attrNameLst>
                                          <p:attrName>style.visibility</p:attrName>
                                        </p:attrNameLst>
                                      </p:cBhvr>
                                      <p:to>
                                        <p:strVal val="visible"/>
                                      </p:to>
                                    </p:set>
                                    <p:animEffect transition="in" filter="randombar(horizontal)">
                                      <p:cBhvr>
                                        <p:cTn id="117" dur="500"/>
                                        <p:tgtEl>
                                          <p:spTgt spid="24"/>
                                        </p:tgtEl>
                                      </p:cBhvr>
                                    </p:animEffect>
                                  </p:childTnLst>
                                </p:cTn>
                              </p:par>
                            </p:childTnLst>
                          </p:cTn>
                        </p:par>
                      </p:childTnLst>
                    </p:cTn>
                  </p:par>
                  <p:par>
                    <p:cTn id="118" fill="hold">
                      <p:stCondLst>
                        <p:cond delay="indefinite"/>
                      </p:stCondLst>
                      <p:childTnLst>
                        <p:par>
                          <p:cTn id="119" fill="hold">
                            <p:stCondLst>
                              <p:cond delay="0"/>
                            </p:stCondLst>
                            <p:childTnLst>
                              <p:par>
                                <p:cTn id="120" presetID="14" presetClass="entr" presetSubtype="10" fill="hold" nodeType="clickEffect">
                                  <p:stCondLst>
                                    <p:cond delay="0"/>
                                  </p:stCondLst>
                                  <p:childTnLst>
                                    <p:set>
                                      <p:cBhvr>
                                        <p:cTn id="121" dur="1" fill="hold">
                                          <p:stCondLst>
                                            <p:cond delay="0"/>
                                          </p:stCondLst>
                                        </p:cTn>
                                        <p:tgtEl>
                                          <p:spTgt spid="34"/>
                                        </p:tgtEl>
                                        <p:attrNameLst>
                                          <p:attrName>style.visibility</p:attrName>
                                        </p:attrNameLst>
                                      </p:cBhvr>
                                      <p:to>
                                        <p:strVal val="visible"/>
                                      </p:to>
                                    </p:set>
                                    <p:animEffect transition="in" filter="randombar(horizontal)">
                                      <p:cBhvr>
                                        <p:cTn id="122" dur="500"/>
                                        <p:tgtEl>
                                          <p:spTgt spid="34"/>
                                        </p:tgtEl>
                                      </p:cBhvr>
                                    </p:animEffect>
                                  </p:childTnLst>
                                </p:cTn>
                              </p:par>
                              <p:par>
                                <p:cTn id="123" presetID="14" presetClass="exit" presetSubtype="10" fill="hold" grpId="0" nodeType="withEffect">
                                  <p:stCondLst>
                                    <p:cond delay="0"/>
                                  </p:stCondLst>
                                  <p:childTnLst>
                                    <p:animEffect transition="out" filter="randombar(horizontal)">
                                      <p:cBhvr>
                                        <p:cTn id="124" dur="500"/>
                                        <p:tgtEl>
                                          <p:spTgt spid="23"/>
                                        </p:tgtEl>
                                      </p:cBhvr>
                                    </p:animEffect>
                                    <p:set>
                                      <p:cBhvr>
                                        <p:cTn id="125" dur="1" fill="hold">
                                          <p:stCondLst>
                                            <p:cond delay="499"/>
                                          </p:stCondLst>
                                        </p:cTn>
                                        <p:tgtEl>
                                          <p:spTgt spid="23"/>
                                        </p:tgtEl>
                                        <p:attrNameLst>
                                          <p:attrName>style.visibility</p:attrName>
                                        </p:attrNameLst>
                                      </p:cBhvr>
                                      <p:to>
                                        <p:strVal val="hidden"/>
                                      </p:to>
                                    </p:set>
                                  </p:childTnLst>
                                </p:cTn>
                              </p:par>
                            </p:childTnLst>
                          </p:cTn>
                        </p:par>
                      </p:childTnLst>
                    </p:cTn>
                  </p:par>
                  <p:par>
                    <p:cTn id="126" fill="hold">
                      <p:stCondLst>
                        <p:cond delay="indefinite"/>
                      </p:stCondLst>
                      <p:childTnLst>
                        <p:par>
                          <p:cTn id="127" fill="hold">
                            <p:stCondLst>
                              <p:cond delay="0"/>
                            </p:stCondLst>
                            <p:childTnLst>
                              <p:par>
                                <p:cTn id="128" presetID="14" presetClass="entr" presetSubtype="10" fill="hold" nodeType="clickEffect">
                                  <p:stCondLst>
                                    <p:cond delay="0"/>
                                  </p:stCondLst>
                                  <p:childTnLst>
                                    <p:set>
                                      <p:cBhvr>
                                        <p:cTn id="129" dur="1" fill="hold">
                                          <p:stCondLst>
                                            <p:cond delay="0"/>
                                          </p:stCondLst>
                                        </p:cTn>
                                        <p:tgtEl>
                                          <p:spTgt spid="44"/>
                                        </p:tgtEl>
                                        <p:attrNameLst>
                                          <p:attrName>style.visibility</p:attrName>
                                        </p:attrNameLst>
                                      </p:cBhvr>
                                      <p:to>
                                        <p:strVal val="visible"/>
                                      </p:to>
                                    </p:set>
                                    <p:animEffect transition="in" filter="randombar(horizontal)">
                                      <p:cBhvr>
                                        <p:cTn id="130" dur="500"/>
                                        <p:tgtEl>
                                          <p:spTgt spid="44"/>
                                        </p:tgtEl>
                                      </p:cBhvr>
                                    </p:animEffect>
                                  </p:childTnLst>
                                </p:cTn>
                              </p:par>
                              <p:par>
                                <p:cTn id="131" presetID="14" presetClass="exit" presetSubtype="10" fill="hold" nodeType="withEffect">
                                  <p:stCondLst>
                                    <p:cond delay="0"/>
                                  </p:stCondLst>
                                  <p:childTnLst>
                                    <p:animEffect transition="out" filter="randombar(horizontal)">
                                      <p:cBhvr>
                                        <p:cTn id="132" dur="500"/>
                                        <p:tgtEl>
                                          <p:spTgt spid="40"/>
                                        </p:tgtEl>
                                      </p:cBhvr>
                                    </p:animEffect>
                                    <p:set>
                                      <p:cBhvr>
                                        <p:cTn id="133" dur="1" fill="hold">
                                          <p:stCondLst>
                                            <p:cond delay="499"/>
                                          </p:stCondLst>
                                        </p:cTn>
                                        <p:tgtEl>
                                          <p:spTgt spid="40"/>
                                        </p:tgtEl>
                                        <p:attrNameLst>
                                          <p:attrName>style.visibility</p:attrName>
                                        </p:attrNameLst>
                                      </p:cBhvr>
                                      <p:to>
                                        <p:strVal val="hidden"/>
                                      </p:to>
                                    </p:set>
                                  </p:childTnLst>
                                </p:cTn>
                              </p:par>
                            </p:childTnLst>
                          </p:cTn>
                        </p:par>
                      </p:childTnLst>
                    </p:cTn>
                  </p:par>
                  <p:par>
                    <p:cTn id="134" fill="hold">
                      <p:stCondLst>
                        <p:cond delay="indefinite"/>
                      </p:stCondLst>
                      <p:childTnLst>
                        <p:par>
                          <p:cTn id="135" fill="hold">
                            <p:stCondLst>
                              <p:cond delay="0"/>
                            </p:stCondLst>
                            <p:childTnLst>
                              <p:par>
                                <p:cTn id="136" presetID="14" presetClass="entr" presetSubtype="10" fill="hold" grpId="0" nodeType="clickEffect">
                                  <p:stCondLst>
                                    <p:cond delay="0"/>
                                  </p:stCondLst>
                                  <p:childTnLst>
                                    <p:set>
                                      <p:cBhvr>
                                        <p:cTn id="137" dur="1" fill="hold">
                                          <p:stCondLst>
                                            <p:cond delay="0"/>
                                          </p:stCondLst>
                                        </p:cTn>
                                        <p:tgtEl>
                                          <p:spTgt spid="27"/>
                                        </p:tgtEl>
                                        <p:attrNameLst>
                                          <p:attrName>style.visibility</p:attrName>
                                        </p:attrNameLst>
                                      </p:cBhvr>
                                      <p:to>
                                        <p:strVal val="visible"/>
                                      </p:to>
                                    </p:set>
                                    <p:animEffect transition="in" filter="randombar(horizontal)">
                                      <p:cBhvr>
                                        <p:cTn id="138" dur="500"/>
                                        <p:tgtEl>
                                          <p:spTgt spid="27"/>
                                        </p:tgtEl>
                                      </p:cBhvr>
                                    </p:animEffect>
                                  </p:childTnLst>
                                </p:cTn>
                              </p:par>
                            </p:childTnLst>
                          </p:cTn>
                        </p:par>
                      </p:childTnLst>
                    </p:cTn>
                  </p:par>
                  <p:par>
                    <p:cTn id="139" fill="hold">
                      <p:stCondLst>
                        <p:cond delay="indefinite"/>
                      </p:stCondLst>
                      <p:childTnLst>
                        <p:par>
                          <p:cTn id="140" fill="hold">
                            <p:stCondLst>
                              <p:cond delay="0"/>
                            </p:stCondLst>
                            <p:childTnLst>
                              <p:par>
                                <p:cTn id="141" presetID="14" presetClass="entr" presetSubtype="10" fill="hold" nodeType="clickEffect">
                                  <p:stCondLst>
                                    <p:cond delay="0"/>
                                  </p:stCondLst>
                                  <p:childTnLst>
                                    <p:set>
                                      <p:cBhvr>
                                        <p:cTn id="142" dur="1" fill="hold">
                                          <p:stCondLst>
                                            <p:cond delay="0"/>
                                          </p:stCondLst>
                                        </p:cTn>
                                        <p:tgtEl>
                                          <p:spTgt spid="28"/>
                                        </p:tgtEl>
                                        <p:attrNameLst>
                                          <p:attrName>style.visibility</p:attrName>
                                        </p:attrNameLst>
                                      </p:cBhvr>
                                      <p:to>
                                        <p:strVal val="visible"/>
                                      </p:to>
                                    </p:set>
                                    <p:animEffect transition="in" filter="randombar(horizontal)">
                                      <p:cBhvr>
                                        <p:cTn id="143" dur="500"/>
                                        <p:tgtEl>
                                          <p:spTgt spid="28"/>
                                        </p:tgtEl>
                                      </p:cBhvr>
                                    </p:animEffect>
                                  </p:childTnLst>
                                </p:cTn>
                              </p:par>
                            </p:childTnLst>
                          </p:cTn>
                        </p:par>
                      </p:childTnLst>
                    </p:cTn>
                  </p:par>
                  <p:par>
                    <p:cTn id="144" fill="hold">
                      <p:stCondLst>
                        <p:cond delay="indefinite"/>
                      </p:stCondLst>
                      <p:childTnLst>
                        <p:par>
                          <p:cTn id="145" fill="hold">
                            <p:stCondLst>
                              <p:cond delay="0"/>
                            </p:stCondLst>
                            <p:childTnLst>
                              <p:par>
                                <p:cTn id="146" presetID="14" presetClass="entr" presetSubtype="10" fill="hold" nodeType="clickEffect">
                                  <p:stCondLst>
                                    <p:cond delay="0"/>
                                  </p:stCondLst>
                                  <p:childTnLst>
                                    <p:set>
                                      <p:cBhvr>
                                        <p:cTn id="147" dur="1" fill="hold">
                                          <p:stCondLst>
                                            <p:cond delay="0"/>
                                          </p:stCondLst>
                                        </p:cTn>
                                        <p:tgtEl>
                                          <p:spTgt spid="35"/>
                                        </p:tgtEl>
                                        <p:attrNameLst>
                                          <p:attrName>style.visibility</p:attrName>
                                        </p:attrNameLst>
                                      </p:cBhvr>
                                      <p:to>
                                        <p:strVal val="visible"/>
                                      </p:to>
                                    </p:set>
                                    <p:animEffect transition="in" filter="randombar(horizontal)">
                                      <p:cBhvr>
                                        <p:cTn id="148" dur="500"/>
                                        <p:tgtEl>
                                          <p:spTgt spid="35"/>
                                        </p:tgtEl>
                                      </p:cBhvr>
                                    </p:animEffect>
                                  </p:childTnLst>
                                </p:cTn>
                              </p:par>
                              <p:par>
                                <p:cTn id="149" presetID="14" presetClass="exit" presetSubtype="10" fill="hold" grpId="1" nodeType="withEffect">
                                  <p:stCondLst>
                                    <p:cond delay="0"/>
                                  </p:stCondLst>
                                  <p:childTnLst>
                                    <p:animEffect transition="out" filter="randombar(horizontal)">
                                      <p:cBhvr>
                                        <p:cTn id="150" dur="500"/>
                                        <p:tgtEl>
                                          <p:spTgt spid="27"/>
                                        </p:tgtEl>
                                      </p:cBhvr>
                                    </p:animEffect>
                                    <p:set>
                                      <p:cBhvr>
                                        <p:cTn id="151" dur="1" fill="hold">
                                          <p:stCondLst>
                                            <p:cond delay="499"/>
                                          </p:stCondLst>
                                        </p:cTn>
                                        <p:tgtEl>
                                          <p:spTgt spid="27"/>
                                        </p:tgtEl>
                                        <p:attrNameLst>
                                          <p:attrName>style.visibility</p:attrName>
                                        </p:attrNameLst>
                                      </p:cBhvr>
                                      <p:to>
                                        <p:strVal val="hidden"/>
                                      </p:to>
                                    </p:set>
                                  </p:childTnLst>
                                </p:cTn>
                              </p:par>
                            </p:childTnLst>
                          </p:cTn>
                        </p:par>
                      </p:childTnLst>
                    </p:cTn>
                  </p:par>
                  <p:par>
                    <p:cTn id="152" fill="hold">
                      <p:stCondLst>
                        <p:cond delay="indefinite"/>
                      </p:stCondLst>
                      <p:childTnLst>
                        <p:par>
                          <p:cTn id="153" fill="hold">
                            <p:stCondLst>
                              <p:cond delay="0"/>
                            </p:stCondLst>
                            <p:childTnLst>
                              <p:par>
                                <p:cTn id="154" presetID="14" presetClass="entr" presetSubtype="10" fill="hold" nodeType="clickEffect">
                                  <p:stCondLst>
                                    <p:cond delay="0"/>
                                  </p:stCondLst>
                                  <p:childTnLst>
                                    <p:set>
                                      <p:cBhvr>
                                        <p:cTn id="155" dur="1" fill="hold">
                                          <p:stCondLst>
                                            <p:cond delay="0"/>
                                          </p:stCondLst>
                                        </p:cTn>
                                        <p:tgtEl>
                                          <p:spTgt spid="48"/>
                                        </p:tgtEl>
                                        <p:attrNameLst>
                                          <p:attrName>style.visibility</p:attrName>
                                        </p:attrNameLst>
                                      </p:cBhvr>
                                      <p:to>
                                        <p:strVal val="visible"/>
                                      </p:to>
                                    </p:set>
                                    <p:animEffect transition="in" filter="randombar(horizontal)">
                                      <p:cBhvr>
                                        <p:cTn id="156" dur="500"/>
                                        <p:tgtEl>
                                          <p:spTgt spid="48"/>
                                        </p:tgtEl>
                                      </p:cBhvr>
                                    </p:animEffect>
                                  </p:childTnLst>
                                </p:cTn>
                              </p:par>
                              <p:par>
                                <p:cTn id="157" presetID="14" presetClass="exit" presetSubtype="10" fill="hold" nodeType="withEffect">
                                  <p:stCondLst>
                                    <p:cond delay="0"/>
                                  </p:stCondLst>
                                  <p:childTnLst>
                                    <p:animEffect transition="out" filter="randombar(horizontal)">
                                      <p:cBhvr>
                                        <p:cTn id="158" dur="500"/>
                                        <p:tgtEl>
                                          <p:spTgt spid="44"/>
                                        </p:tgtEl>
                                      </p:cBhvr>
                                    </p:animEffect>
                                    <p:set>
                                      <p:cBhvr>
                                        <p:cTn id="159" dur="1" fill="hold">
                                          <p:stCondLst>
                                            <p:cond delay="499"/>
                                          </p:stCondLst>
                                        </p:cTn>
                                        <p:tgtEl>
                                          <p:spTgt spid="44"/>
                                        </p:tgtEl>
                                        <p:attrNameLst>
                                          <p:attrName>style.visibility</p:attrName>
                                        </p:attrNameLst>
                                      </p:cBhvr>
                                      <p:to>
                                        <p:strVal val="hidden"/>
                                      </p:to>
                                    </p:set>
                                  </p:childTnLst>
                                </p:cTn>
                              </p:par>
                            </p:childTnLst>
                          </p:cTn>
                        </p:par>
                      </p:childTnLst>
                    </p:cTn>
                  </p:par>
                  <p:par>
                    <p:cTn id="160" fill="hold">
                      <p:stCondLst>
                        <p:cond delay="indefinite"/>
                      </p:stCondLst>
                      <p:childTnLst>
                        <p:par>
                          <p:cTn id="161" fill="hold">
                            <p:stCondLst>
                              <p:cond delay="0"/>
                            </p:stCondLst>
                            <p:childTnLst>
                              <p:par>
                                <p:cTn id="162" presetID="14" presetClass="entr" presetSubtype="10" fill="hold" grpId="0" nodeType="clickEffect">
                                  <p:stCondLst>
                                    <p:cond delay="0"/>
                                  </p:stCondLst>
                                  <p:childTnLst>
                                    <p:set>
                                      <p:cBhvr>
                                        <p:cTn id="163" dur="1" fill="hold">
                                          <p:stCondLst>
                                            <p:cond delay="0"/>
                                          </p:stCondLst>
                                        </p:cTn>
                                        <p:tgtEl>
                                          <p:spTgt spid="31"/>
                                        </p:tgtEl>
                                        <p:attrNameLst>
                                          <p:attrName>style.visibility</p:attrName>
                                        </p:attrNameLst>
                                      </p:cBhvr>
                                      <p:to>
                                        <p:strVal val="visible"/>
                                      </p:to>
                                    </p:set>
                                    <p:animEffect transition="in" filter="randombar(horizontal)">
                                      <p:cBhvr>
                                        <p:cTn id="164"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6" grpId="1"/>
      <p:bldP spid="14" grpId="0"/>
      <p:bldP spid="14" grpId="1"/>
      <p:bldP spid="14" grpId="2"/>
      <p:bldP spid="15" grpId="0"/>
      <p:bldP spid="15" grpId="1"/>
      <p:bldP spid="16" grpId="0" animBg="1"/>
      <p:bldP spid="16" grpId="1" animBg="1"/>
      <p:bldP spid="18" grpId="0"/>
      <p:bldP spid="18" grpId="1"/>
      <p:bldP spid="18" grpId="2"/>
      <p:bldP spid="19" grpId="0"/>
      <p:bldP spid="19" grpId="1"/>
      <p:bldP spid="23" grpId="0"/>
      <p:bldP spid="23" grpId="1"/>
      <p:bldP spid="27" grpId="0"/>
      <p:bldP spid="27" grpId="1"/>
      <p:bldP spid="31"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6. </a:t>
            </a:r>
            <a:r>
              <a:rPr lang="zh-CN" altLang="en-US" dirty="0"/>
              <a:t>链表结构</a:t>
            </a:r>
          </a:p>
        </p:txBody>
      </p:sp>
      <p:sp>
        <p:nvSpPr>
          <p:cNvPr id="5" name="内容占位符 1"/>
          <p:cNvSpPr>
            <a:spLocks noGrp="1"/>
          </p:cNvSpPr>
          <p:nvPr>
            <p:ph idx="1"/>
          </p:nvPr>
        </p:nvSpPr>
        <p:spPr>
          <a:xfrm>
            <a:off x="323528" y="1052736"/>
            <a:ext cx="8712968" cy="5544616"/>
          </a:xfrm>
        </p:spPr>
        <p:txBody>
          <a:bodyPr>
            <a:normAutofit fontScale="92500" lnSpcReduction="10000"/>
          </a:bodyPr>
          <a:lstStyle/>
          <a:p>
            <a:pPr>
              <a:lnSpc>
                <a:spcPct val="100000"/>
              </a:lnSpc>
              <a:spcBef>
                <a:spcPts val="176"/>
              </a:spcBef>
            </a:pPr>
            <a:r>
              <a:rPr lang="en-US" altLang="zh-CN" dirty="0" smtClean="0">
                <a:solidFill>
                  <a:srgbClr val="0000FF"/>
                </a:solidFill>
              </a:rPr>
              <a:t>void</a:t>
            </a:r>
            <a:r>
              <a:rPr lang="en-US" altLang="zh-CN" dirty="0" smtClean="0">
                <a:solidFill>
                  <a:srgbClr val="FF0000"/>
                </a:solidFill>
              </a:rPr>
              <a:t> </a:t>
            </a:r>
            <a:r>
              <a:rPr lang="en-US" altLang="zh-CN" dirty="0" smtClean="0"/>
              <a:t>create(</a:t>
            </a:r>
            <a:r>
              <a:rPr lang="en-US" altLang="zh-CN" b="1" dirty="0" smtClean="0">
                <a:solidFill>
                  <a:srgbClr val="0000FF"/>
                </a:solidFill>
              </a:rPr>
              <a:t>Student </a:t>
            </a:r>
            <a:r>
              <a:rPr lang="en-US" altLang="zh-CN" dirty="0" smtClean="0">
                <a:solidFill>
                  <a:srgbClr val="FF0000"/>
                </a:solidFill>
              </a:rPr>
              <a:t>* &amp;</a:t>
            </a:r>
            <a:r>
              <a:rPr lang="en-US" altLang="zh-CN" dirty="0" smtClean="0"/>
              <a:t>head, </a:t>
            </a:r>
            <a:r>
              <a:rPr lang="en-US" altLang="zh-CN" dirty="0" smtClean="0">
                <a:solidFill>
                  <a:srgbClr val="0000FF"/>
                </a:solidFill>
              </a:rPr>
              <a:t>int</a:t>
            </a:r>
            <a:r>
              <a:rPr lang="en-US" altLang="zh-CN" dirty="0" smtClean="0"/>
              <a:t> </a:t>
            </a:r>
            <a:r>
              <a:rPr lang="en-US" altLang="zh-CN" dirty="0"/>
              <a:t>n</a:t>
            </a:r>
            <a:r>
              <a:rPr lang="en-US" altLang="zh-CN" dirty="0" smtClean="0"/>
              <a:t>)  </a:t>
            </a:r>
            <a:r>
              <a:rPr lang="en-US" altLang="zh-CN" dirty="0" smtClean="0">
                <a:solidFill>
                  <a:srgbClr val="00B050"/>
                </a:solidFill>
              </a:rPr>
              <a:t>// </a:t>
            </a:r>
            <a:r>
              <a:rPr lang="zh-CN" altLang="en-US" dirty="0" smtClean="0">
                <a:solidFill>
                  <a:srgbClr val="00B050"/>
                </a:solidFill>
              </a:rPr>
              <a:t>通过指针引用返回链表</a:t>
            </a:r>
            <a:endParaRPr lang="en-US" altLang="zh-CN" dirty="0" smtClean="0">
              <a:solidFill>
                <a:srgbClr val="00B050"/>
              </a:solidFill>
            </a:endParaRPr>
          </a:p>
          <a:p>
            <a:pPr>
              <a:lnSpc>
                <a:spcPct val="100000"/>
              </a:lnSpc>
              <a:spcBef>
                <a:spcPts val="176"/>
              </a:spcBef>
            </a:pPr>
            <a:r>
              <a:rPr lang="en-US" altLang="zh-CN" dirty="0"/>
              <a:t>{</a:t>
            </a:r>
            <a:endParaRPr lang="en-US" altLang="zh-CN" dirty="0">
              <a:solidFill>
                <a:srgbClr val="00B050"/>
              </a:solidFill>
            </a:endParaRPr>
          </a:p>
          <a:p>
            <a:pPr indent="271463">
              <a:lnSpc>
                <a:spcPct val="100000"/>
              </a:lnSpc>
              <a:spcBef>
                <a:spcPts val="176"/>
              </a:spcBef>
            </a:pPr>
            <a:r>
              <a:rPr lang="en-US" altLang="zh-CN" b="1" dirty="0" smtClean="0">
                <a:solidFill>
                  <a:srgbClr val="0000FF"/>
                </a:solidFill>
              </a:rPr>
              <a:t>Student</a:t>
            </a:r>
            <a:r>
              <a:rPr lang="en-US" altLang="zh-CN" dirty="0" smtClean="0"/>
              <a:t> </a:t>
            </a:r>
            <a:r>
              <a:rPr lang="en-US" altLang="zh-CN" dirty="0" smtClean="0">
                <a:solidFill>
                  <a:srgbClr val="FF0000"/>
                </a:solidFill>
              </a:rPr>
              <a:t>*</a:t>
            </a:r>
            <a:r>
              <a:rPr lang="en-US" altLang="zh-CN" dirty="0"/>
              <a:t>end = </a:t>
            </a:r>
            <a:r>
              <a:rPr lang="en-US" altLang="zh-CN" dirty="0" smtClean="0">
                <a:solidFill>
                  <a:srgbClr val="FF3399"/>
                </a:solidFill>
              </a:rPr>
              <a:t>0</a:t>
            </a:r>
            <a:r>
              <a:rPr lang="en-US" altLang="zh-CN" dirty="0" smtClean="0"/>
              <a:t>;    </a:t>
            </a:r>
            <a:r>
              <a:rPr lang="en-US" altLang="zh-CN" dirty="0" smtClean="0">
                <a:solidFill>
                  <a:srgbClr val="00B050"/>
                </a:solidFill>
              </a:rPr>
              <a:t>// </a:t>
            </a:r>
            <a:r>
              <a:rPr lang="zh-CN" altLang="en-US" dirty="0">
                <a:solidFill>
                  <a:srgbClr val="00B050"/>
                </a:solidFill>
              </a:rPr>
              <a:t>创建</a:t>
            </a:r>
            <a:r>
              <a:rPr lang="zh-CN" altLang="en-US" dirty="0" smtClean="0">
                <a:solidFill>
                  <a:srgbClr val="00B050"/>
                </a:solidFill>
              </a:rPr>
              <a:t>链表尾</a:t>
            </a:r>
            <a:r>
              <a:rPr lang="zh-CN" altLang="en-US" dirty="0">
                <a:solidFill>
                  <a:srgbClr val="00B050"/>
                </a:solidFill>
              </a:rPr>
              <a:t>指针</a:t>
            </a:r>
            <a:endParaRPr lang="en-US" altLang="zh-CN" dirty="0">
              <a:solidFill>
                <a:srgbClr val="00B050"/>
              </a:solidFill>
            </a:endParaRPr>
          </a:p>
          <a:p>
            <a:pPr indent="271463">
              <a:lnSpc>
                <a:spcPct val="100000"/>
              </a:lnSpc>
              <a:spcBef>
                <a:spcPts val="176"/>
              </a:spcBef>
            </a:pPr>
            <a:r>
              <a:rPr lang="en-US" altLang="zh-CN" dirty="0"/>
              <a:t>head = </a:t>
            </a:r>
            <a:r>
              <a:rPr lang="en-US" altLang="zh-CN" dirty="0" smtClean="0">
                <a:solidFill>
                  <a:srgbClr val="FF3399"/>
                </a:solidFill>
              </a:rPr>
              <a:t>0</a:t>
            </a:r>
            <a:r>
              <a:rPr lang="en-US" altLang="zh-CN" dirty="0" smtClean="0"/>
              <a:t>;</a:t>
            </a:r>
          </a:p>
          <a:p>
            <a:pPr indent="271463">
              <a:lnSpc>
                <a:spcPct val="100000"/>
              </a:lnSpc>
              <a:spcBef>
                <a:spcPts val="176"/>
              </a:spcBef>
            </a:pPr>
            <a:r>
              <a:rPr lang="en-US" altLang="zh-CN" dirty="0" smtClean="0">
                <a:solidFill>
                  <a:srgbClr val="0000FF"/>
                </a:solidFill>
              </a:rPr>
              <a:t>for</a:t>
            </a:r>
            <a:r>
              <a:rPr lang="en-US" altLang="zh-CN" dirty="0" smtClean="0"/>
              <a:t>(</a:t>
            </a:r>
            <a:r>
              <a:rPr lang="en-US" altLang="zh-CN" dirty="0" smtClean="0">
                <a:solidFill>
                  <a:srgbClr val="0000FF"/>
                </a:solidFill>
              </a:rPr>
              <a:t>int </a:t>
            </a:r>
            <a:r>
              <a:rPr lang="en-US" altLang="zh-CN" dirty="0" err="1"/>
              <a:t>i</a:t>
            </a:r>
            <a:r>
              <a:rPr lang="en-US" altLang="zh-CN" dirty="0"/>
              <a:t>=0; </a:t>
            </a:r>
            <a:r>
              <a:rPr lang="en-US" altLang="zh-CN" dirty="0" err="1"/>
              <a:t>i</a:t>
            </a:r>
            <a:r>
              <a:rPr lang="en-US" altLang="zh-CN" dirty="0"/>
              <a:t>&lt;n; ++</a:t>
            </a:r>
            <a:r>
              <a:rPr lang="en-US" altLang="zh-CN" dirty="0" err="1"/>
              <a:t>i</a:t>
            </a:r>
            <a:r>
              <a:rPr lang="en-US" altLang="zh-CN" dirty="0"/>
              <a:t>)</a:t>
            </a:r>
          </a:p>
          <a:p>
            <a:pPr indent="271463">
              <a:lnSpc>
                <a:spcPct val="100000"/>
              </a:lnSpc>
              <a:spcBef>
                <a:spcPts val="176"/>
              </a:spcBef>
            </a:pPr>
            <a:r>
              <a:rPr lang="en-US" altLang="zh-CN" dirty="0"/>
              <a:t>{</a:t>
            </a:r>
          </a:p>
          <a:p>
            <a:pPr indent="631825">
              <a:lnSpc>
                <a:spcPct val="100000"/>
              </a:lnSpc>
              <a:spcBef>
                <a:spcPts val="176"/>
              </a:spcBef>
            </a:pPr>
            <a:r>
              <a:rPr lang="en-US" altLang="zh-CN" b="1" dirty="0">
                <a:solidFill>
                  <a:srgbClr val="0000FF"/>
                </a:solidFill>
              </a:rPr>
              <a:t>Student</a:t>
            </a:r>
            <a:r>
              <a:rPr lang="en-US" altLang="zh-CN" dirty="0">
                <a:solidFill>
                  <a:srgbClr val="FF0000"/>
                </a:solidFill>
              </a:rPr>
              <a:t> *</a:t>
            </a:r>
            <a:r>
              <a:rPr lang="en-US" altLang="zh-CN" dirty="0"/>
              <a:t>p = </a:t>
            </a:r>
            <a:r>
              <a:rPr lang="en-US" altLang="zh-CN" dirty="0">
                <a:solidFill>
                  <a:srgbClr val="FF0000"/>
                </a:solidFill>
              </a:rPr>
              <a:t>new</a:t>
            </a:r>
            <a:r>
              <a:rPr lang="en-US" altLang="zh-CN" dirty="0"/>
              <a:t> </a:t>
            </a:r>
            <a:r>
              <a:rPr lang="en-US" altLang="zh-CN" b="1" dirty="0">
                <a:solidFill>
                  <a:srgbClr val="0000FF"/>
                </a:solidFill>
              </a:rPr>
              <a:t>Student</a:t>
            </a:r>
            <a:r>
              <a:rPr lang="en-US" altLang="zh-CN" dirty="0"/>
              <a:t>;    </a:t>
            </a:r>
            <a:r>
              <a:rPr lang="en-US" altLang="zh-CN" dirty="0">
                <a:solidFill>
                  <a:srgbClr val="00B050"/>
                </a:solidFill>
              </a:rPr>
              <a:t>// </a:t>
            </a:r>
            <a:r>
              <a:rPr lang="zh-CN" altLang="en-US" dirty="0">
                <a:solidFill>
                  <a:srgbClr val="00B050"/>
                </a:solidFill>
              </a:rPr>
              <a:t>堆空间动态创建链表结点</a:t>
            </a:r>
            <a:endParaRPr lang="en-US" altLang="zh-CN" dirty="0">
              <a:solidFill>
                <a:srgbClr val="00B050"/>
              </a:solidFill>
            </a:endParaRPr>
          </a:p>
          <a:p>
            <a:pPr indent="631825">
              <a:lnSpc>
                <a:spcPct val="100000"/>
              </a:lnSpc>
              <a:spcBef>
                <a:spcPts val="176"/>
              </a:spcBef>
            </a:pPr>
            <a:r>
              <a:rPr lang="en-US" altLang="zh-CN" dirty="0" err="1"/>
              <a:t>cin</a:t>
            </a:r>
            <a:r>
              <a:rPr lang="en-US" altLang="zh-CN" dirty="0"/>
              <a:t>&gt;&gt;p</a:t>
            </a:r>
            <a:r>
              <a:rPr lang="en-US" altLang="zh-CN" dirty="0">
                <a:solidFill>
                  <a:srgbClr val="FF0000"/>
                </a:solidFill>
              </a:rPr>
              <a:t>-&gt;</a:t>
            </a:r>
            <a:r>
              <a:rPr lang="en-US" altLang="zh-CN" dirty="0">
                <a:solidFill>
                  <a:srgbClr val="0000FF"/>
                </a:solidFill>
              </a:rPr>
              <a:t>name</a:t>
            </a:r>
            <a:r>
              <a:rPr lang="en-US" altLang="zh-CN" dirty="0"/>
              <a:t>&gt;&gt;p</a:t>
            </a:r>
            <a:r>
              <a:rPr lang="en-US" altLang="zh-CN" dirty="0">
                <a:solidFill>
                  <a:srgbClr val="FF0000"/>
                </a:solidFill>
              </a:rPr>
              <a:t>-&gt;</a:t>
            </a:r>
            <a:r>
              <a:rPr lang="en-US" altLang="zh-CN" dirty="0">
                <a:solidFill>
                  <a:srgbClr val="0000FF"/>
                </a:solidFill>
              </a:rPr>
              <a:t>age</a:t>
            </a:r>
            <a:r>
              <a:rPr lang="en-US" altLang="zh-CN" dirty="0"/>
              <a:t>&gt;&gt;p</a:t>
            </a:r>
            <a:r>
              <a:rPr lang="en-US" altLang="zh-CN" dirty="0">
                <a:solidFill>
                  <a:srgbClr val="FF0000"/>
                </a:solidFill>
              </a:rPr>
              <a:t>-&gt;</a:t>
            </a:r>
            <a:r>
              <a:rPr lang="en-US" altLang="zh-CN" dirty="0">
                <a:solidFill>
                  <a:srgbClr val="0000FF"/>
                </a:solidFill>
              </a:rPr>
              <a:t>sex</a:t>
            </a:r>
            <a:r>
              <a:rPr lang="en-US" altLang="zh-CN" dirty="0"/>
              <a:t>&gt;&gt;p</a:t>
            </a:r>
            <a:r>
              <a:rPr lang="en-US" altLang="zh-CN" dirty="0">
                <a:solidFill>
                  <a:srgbClr val="FF0000"/>
                </a:solidFill>
              </a:rPr>
              <a:t>-&gt;</a:t>
            </a:r>
            <a:r>
              <a:rPr lang="en-US" altLang="zh-CN" dirty="0" err="1">
                <a:solidFill>
                  <a:srgbClr val="0000FF"/>
                </a:solidFill>
              </a:rPr>
              <a:t>num</a:t>
            </a:r>
            <a:r>
              <a:rPr lang="en-US" altLang="zh-CN" dirty="0"/>
              <a:t>&gt;&gt;p</a:t>
            </a:r>
            <a:r>
              <a:rPr lang="en-US" altLang="zh-CN" dirty="0">
                <a:solidFill>
                  <a:srgbClr val="FF0000"/>
                </a:solidFill>
              </a:rPr>
              <a:t>-&gt;</a:t>
            </a:r>
            <a:r>
              <a:rPr lang="en-US" altLang="zh-CN" dirty="0">
                <a:solidFill>
                  <a:srgbClr val="0000FF"/>
                </a:solidFill>
              </a:rPr>
              <a:t>score</a:t>
            </a:r>
            <a:r>
              <a:rPr lang="en-US" altLang="zh-CN" dirty="0"/>
              <a:t>;</a:t>
            </a:r>
          </a:p>
          <a:p>
            <a:pPr indent="631825">
              <a:lnSpc>
                <a:spcPct val="100000"/>
              </a:lnSpc>
              <a:spcBef>
                <a:spcPts val="176"/>
              </a:spcBef>
            </a:pPr>
            <a:r>
              <a:rPr lang="en-US" altLang="zh-CN" dirty="0">
                <a:solidFill>
                  <a:srgbClr val="0000FF"/>
                </a:solidFill>
              </a:rPr>
              <a:t>if</a:t>
            </a:r>
            <a:r>
              <a:rPr lang="en-US" altLang="zh-CN" dirty="0"/>
              <a:t>(head</a:t>
            </a:r>
            <a:r>
              <a:rPr lang="en-US" altLang="zh-CN" dirty="0" smtClean="0"/>
              <a:t>==</a:t>
            </a:r>
            <a:r>
              <a:rPr lang="en-US" altLang="zh-CN" dirty="0" smtClean="0">
                <a:solidFill>
                  <a:srgbClr val="FF3399"/>
                </a:solidFill>
              </a:rPr>
              <a:t>0</a:t>
            </a:r>
            <a:r>
              <a:rPr lang="en-US" altLang="zh-CN" dirty="0" smtClean="0"/>
              <a:t>)          </a:t>
            </a:r>
            <a:r>
              <a:rPr lang="en-US" altLang="zh-CN" dirty="0">
                <a:solidFill>
                  <a:srgbClr val="00B050"/>
                </a:solidFill>
              </a:rPr>
              <a:t>// </a:t>
            </a:r>
            <a:r>
              <a:rPr lang="zh-CN" altLang="en-US" dirty="0">
                <a:solidFill>
                  <a:srgbClr val="00B050"/>
                </a:solidFill>
              </a:rPr>
              <a:t>空链表</a:t>
            </a:r>
            <a:endParaRPr lang="en-US" altLang="zh-CN" dirty="0">
              <a:solidFill>
                <a:srgbClr val="00B050"/>
              </a:solidFill>
            </a:endParaRPr>
          </a:p>
          <a:p>
            <a:pPr indent="990600">
              <a:lnSpc>
                <a:spcPct val="100000"/>
              </a:lnSpc>
              <a:spcBef>
                <a:spcPts val="176"/>
              </a:spcBef>
            </a:pPr>
            <a:r>
              <a:rPr lang="en-US" altLang="zh-CN" dirty="0"/>
              <a:t>head = p;</a:t>
            </a:r>
          </a:p>
          <a:p>
            <a:pPr indent="631825">
              <a:lnSpc>
                <a:spcPct val="100000"/>
              </a:lnSpc>
              <a:spcBef>
                <a:spcPts val="176"/>
              </a:spcBef>
            </a:pPr>
            <a:r>
              <a:rPr lang="en-US" altLang="zh-CN" dirty="0">
                <a:solidFill>
                  <a:srgbClr val="0000FF"/>
                </a:solidFill>
              </a:rPr>
              <a:t>else                      </a:t>
            </a:r>
            <a:r>
              <a:rPr lang="en-US" altLang="zh-CN" dirty="0">
                <a:solidFill>
                  <a:srgbClr val="00B050"/>
                </a:solidFill>
              </a:rPr>
              <a:t>// </a:t>
            </a:r>
            <a:r>
              <a:rPr lang="zh-CN" altLang="en-US" dirty="0">
                <a:solidFill>
                  <a:srgbClr val="00B050"/>
                </a:solidFill>
              </a:rPr>
              <a:t>非空链表</a:t>
            </a:r>
            <a:endParaRPr lang="en-US" altLang="zh-CN" dirty="0">
              <a:solidFill>
                <a:srgbClr val="00B050"/>
              </a:solidFill>
            </a:endParaRPr>
          </a:p>
          <a:p>
            <a:pPr indent="990600">
              <a:lnSpc>
                <a:spcPct val="100000"/>
              </a:lnSpc>
              <a:spcBef>
                <a:spcPts val="176"/>
              </a:spcBef>
            </a:pPr>
            <a:r>
              <a:rPr lang="en-US" altLang="zh-CN" dirty="0"/>
              <a:t>end</a:t>
            </a:r>
            <a:r>
              <a:rPr lang="en-US" altLang="zh-CN" dirty="0">
                <a:solidFill>
                  <a:srgbClr val="FF0000"/>
                </a:solidFill>
              </a:rPr>
              <a:t>-&gt;</a:t>
            </a:r>
            <a:r>
              <a:rPr lang="en-US" altLang="zh-CN" dirty="0">
                <a:solidFill>
                  <a:srgbClr val="0000FF"/>
                </a:solidFill>
              </a:rPr>
              <a:t>next</a:t>
            </a:r>
            <a:r>
              <a:rPr lang="en-US" altLang="zh-CN" dirty="0"/>
              <a:t> = p;</a:t>
            </a:r>
          </a:p>
          <a:p>
            <a:pPr indent="631825">
              <a:lnSpc>
                <a:spcPct val="100000"/>
              </a:lnSpc>
              <a:spcBef>
                <a:spcPts val="176"/>
              </a:spcBef>
            </a:pPr>
            <a:r>
              <a:rPr lang="en-US" altLang="zh-CN" dirty="0"/>
              <a:t>end = p;               </a:t>
            </a:r>
            <a:r>
              <a:rPr lang="en-US" altLang="zh-CN" dirty="0">
                <a:solidFill>
                  <a:srgbClr val="00B050"/>
                </a:solidFill>
              </a:rPr>
              <a:t>// </a:t>
            </a:r>
            <a:r>
              <a:rPr lang="zh-CN" altLang="en-US" dirty="0">
                <a:solidFill>
                  <a:srgbClr val="00B050"/>
                </a:solidFill>
              </a:rPr>
              <a:t>修改尾指针</a:t>
            </a:r>
            <a:endParaRPr lang="en-US" altLang="zh-CN" dirty="0">
              <a:solidFill>
                <a:srgbClr val="00B050"/>
              </a:solidFill>
            </a:endParaRPr>
          </a:p>
          <a:p>
            <a:pPr indent="631825">
              <a:lnSpc>
                <a:spcPct val="100000"/>
              </a:lnSpc>
              <a:spcBef>
                <a:spcPts val="176"/>
              </a:spcBef>
            </a:pPr>
            <a:r>
              <a:rPr lang="en-US" altLang="zh-CN" dirty="0"/>
              <a:t>p</a:t>
            </a:r>
            <a:r>
              <a:rPr lang="en-US" altLang="zh-CN" dirty="0">
                <a:solidFill>
                  <a:srgbClr val="FF0000"/>
                </a:solidFill>
              </a:rPr>
              <a:t>-&gt;</a:t>
            </a:r>
            <a:r>
              <a:rPr lang="en-US" altLang="zh-CN" dirty="0">
                <a:solidFill>
                  <a:srgbClr val="0000FF"/>
                </a:solidFill>
              </a:rPr>
              <a:t>next </a:t>
            </a:r>
            <a:r>
              <a:rPr lang="en-US" altLang="zh-CN" dirty="0"/>
              <a:t>= </a:t>
            </a:r>
            <a:r>
              <a:rPr lang="en-US" altLang="zh-CN" dirty="0" smtClean="0">
                <a:solidFill>
                  <a:srgbClr val="FF3399"/>
                </a:solidFill>
              </a:rPr>
              <a:t>0</a:t>
            </a:r>
            <a:r>
              <a:rPr lang="en-US" altLang="zh-CN" dirty="0" smtClean="0"/>
              <a:t>;</a:t>
            </a:r>
            <a:endParaRPr lang="en-US" altLang="zh-CN" dirty="0"/>
          </a:p>
          <a:p>
            <a:pPr indent="271463">
              <a:lnSpc>
                <a:spcPct val="100000"/>
              </a:lnSpc>
              <a:spcBef>
                <a:spcPts val="176"/>
              </a:spcBef>
            </a:pPr>
            <a:r>
              <a:rPr lang="en-US" altLang="zh-CN" dirty="0"/>
              <a:t>}</a:t>
            </a:r>
          </a:p>
          <a:p>
            <a:pPr>
              <a:lnSpc>
                <a:spcPct val="100000"/>
              </a:lnSpc>
              <a:spcBef>
                <a:spcPts val="176"/>
              </a:spcBef>
            </a:pPr>
            <a:r>
              <a:rPr lang="en-US" altLang="zh-CN" dirty="0" smtClean="0"/>
              <a:t>}</a:t>
            </a:r>
            <a:endParaRPr lang="zh-CN" altLang="en-US" dirty="0"/>
          </a:p>
          <a:p>
            <a:endParaRPr lang="zh-CN" altLang="en-US" dirty="0"/>
          </a:p>
        </p:txBody>
      </p:sp>
    </p:spTree>
    <p:extLst>
      <p:ext uri="{BB962C8B-B14F-4D97-AF65-F5344CB8AC3E}">
        <p14:creationId xmlns:p14="http://schemas.microsoft.com/office/powerpoint/2010/main" val="241902339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6. </a:t>
            </a:r>
            <a:r>
              <a:rPr lang="zh-CN" altLang="en-US" dirty="0"/>
              <a:t>链表结构</a:t>
            </a:r>
          </a:p>
        </p:txBody>
      </p:sp>
      <p:sp>
        <p:nvSpPr>
          <p:cNvPr id="4" name="内容占位符 1"/>
          <p:cNvSpPr>
            <a:spLocks noGrp="1"/>
          </p:cNvSpPr>
          <p:nvPr>
            <p:ph idx="1"/>
          </p:nvPr>
        </p:nvSpPr>
        <p:spPr>
          <a:xfrm>
            <a:off x="323528" y="1038743"/>
            <a:ext cx="8496944" cy="5473207"/>
          </a:xfrm>
        </p:spPr>
        <p:txBody>
          <a:bodyPr/>
          <a:lstStyle/>
          <a:p>
            <a:pPr marL="342900" indent="-342900">
              <a:spcAft>
                <a:spcPts val="600"/>
              </a:spcAft>
              <a:buFont typeface="Wingdings" panose="05000000000000000000" pitchFamily="2" charset="2"/>
              <a:buChar char="Ø"/>
            </a:pPr>
            <a:r>
              <a:rPr lang="zh-CN" altLang="en-US" b="1" dirty="0" smtClean="0"/>
              <a:t>遍历链表 </a:t>
            </a:r>
            <a:r>
              <a:rPr lang="en-US" altLang="zh-CN" dirty="0" smtClean="0"/>
              <a:t>(</a:t>
            </a:r>
            <a:r>
              <a:rPr lang="zh-CN" altLang="en-US" dirty="0" smtClean="0"/>
              <a:t>访问链表结点</a:t>
            </a:r>
            <a:r>
              <a:rPr lang="en-US" altLang="zh-CN" dirty="0" smtClean="0"/>
              <a:t>)</a:t>
            </a:r>
          </a:p>
          <a:p>
            <a:pPr>
              <a:lnSpc>
                <a:spcPct val="100000"/>
              </a:lnSpc>
              <a:spcBef>
                <a:spcPts val="276"/>
              </a:spcBef>
            </a:pPr>
            <a:r>
              <a:rPr lang="en-US" altLang="zh-CN" dirty="0" smtClean="0">
                <a:solidFill>
                  <a:srgbClr val="0000FF"/>
                </a:solidFill>
              </a:rPr>
              <a:t>void </a:t>
            </a:r>
            <a:r>
              <a:rPr lang="en-US" altLang="zh-CN" dirty="0" smtClean="0"/>
              <a:t>print(</a:t>
            </a:r>
            <a:r>
              <a:rPr lang="en-US" altLang="zh-CN" dirty="0" err="1" smtClean="0">
                <a:solidFill>
                  <a:srgbClr val="FF0000"/>
                </a:solidFill>
              </a:rPr>
              <a:t>const</a:t>
            </a:r>
            <a:r>
              <a:rPr lang="en-US" altLang="zh-CN" dirty="0" smtClean="0"/>
              <a:t> </a:t>
            </a:r>
            <a:r>
              <a:rPr lang="en-US" altLang="zh-CN" b="1" dirty="0" smtClean="0">
                <a:solidFill>
                  <a:srgbClr val="0000FF"/>
                </a:solidFill>
              </a:rPr>
              <a:t>Student </a:t>
            </a:r>
            <a:r>
              <a:rPr lang="en-US" altLang="zh-CN" dirty="0" smtClean="0">
                <a:solidFill>
                  <a:srgbClr val="FF0000"/>
                </a:solidFill>
              </a:rPr>
              <a:t>*</a:t>
            </a:r>
            <a:r>
              <a:rPr lang="en-US" altLang="zh-CN" dirty="0" smtClean="0"/>
              <a:t>head){    </a:t>
            </a:r>
            <a:r>
              <a:rPr lang="en-US" altLang="zh-CN" dirty="0" smtClean="0">
                <a:solidFill>
                  <a:srgbClr val="00B050"/>
                </a:solidFill>
              </a:rPr>
              <a:t>// </a:t>
            </a:r>
            <a:r>
              <a:rPr lang="zh-CN" altLang="en-US" dirty="0" smtClean="0">
                <a:solidFill>
                  <a:srgbClr val="00B050"/>
                </a:solidFill>
              </a:rPr>
              <a:t>传递链表的头指针</a:t>
            </a:r>
            <a:endParaRPr lang="en-US" altLang="zh-CN" dirty="0" smtClean="0">
              <a:solidFill>
                <a:srgbClr val="00B050"/>
              </a:solidFill>
            </a:endParaRPr>
          </a:p>
          <a:p>
            <a:pPr indent="358775">
              <a:lnSpc>
                <a:spcPct val="100000"/>
              </a:lnSpc>
              <a:spcBef>
                <a:spcPts val="276"/>
              </a:spcBef>
            </a:pPr>
            <a:r>
              <a:rPr lang="en-US" altLang="zh-CN" b="1" dirty="0" smtClean="0">
                <a:solidFill>
                  <a:srgbClr val="0000FF"/>
                </a:solidFill>
              </a:rPr>
              <a:t>Student</a:t>
            </a:r>
            <a:r>
              <a:rPr lang="en-US" altLang="zh-CN" dirty="0" smtClean="0">
                <a:solidFill>
                  <a:srgbClr val="FF0000"/>
                </a:solidFill>
              </a:rPr>
              <a:t> *</a:t>
            </a:r>
            <a:r>
              <a:rPr lang="en-US" altLang="zh-CN" dirty="0" err="1" smtClean="0"/>
              <a:t>pcur</a:t>
            </a:r>
            <a:r>
              <a:rPr lang="en-US" altLang="zh-CN" dirty="0" smtClean="0"/>
              <a:t> = head;   </a:t>
            </a:r>
            <a:r>
              <a:rPr lang="en-US" altLang="zh-CN" dirty="0" smtClean="0">
                <a:solidFill>
                  <a:srgbClr val="00B050"/>
                </a:solidFill>
              </a:rPr>
              <a:t>// </a:t>
            </a:r>
            <a:r>
              <a:rPr lang="zh-CN" altLang="en-US" dirty="0" smtClean="0">
                <a:solidFill>
                  <a:srgbClr val="00B050"/>
                </a:solidFill>
              </a:rPr>
              <a:t>指向头结点</a:t>
            </a:r>
            <a:endParaRPr lang="en-US" altLang="zh-CN" dirty="0" smtClean="0">
              <a:solidFill>
                <a:srgbClr val="00B050"/>
              </a:solidFill>
            </a:endParaRPr>
          </a:p>
          <a:p>
            <a:pPr indent="358775">
              <a:lnSpc>
                <a:spcPct val="100000"/>
              </a:lnSpc>
              <a:spcBef>
                <a:spcPts val="276"/>
              </a:spcBef>
            </a:pPr>
            <a:r>
              <a:rPr lang="en-US" altLang="zh-CN" dirty="0" smtClean="0">
                <a:solidFill>
                  <a:srgbClr val="0000FF"/>
                </a:solidFill>
              </a:rPr>
              <a:t>while</a:t>
            </a:r>
            <a:r>
              <a:rPr lang="en-US" altLang="zh-CN" dirty="0" smtClean="0"/>
              <a:t>(</a:t>
            </a:r>
            <a:r>
              <a:rPr lang="en-US" altLang="zh-CN" dirty="0" err="1" smtClean="0"/>
              <a:t>pcur</a:t>
            </a:r>
            <a:r>
              <a:rPr lang="en-US" altLang="zh-CN" dirty="0" smtClean="0"/>
              <a:t> != </a:t>
            </a:r>
            <a:r>
              <a:rPr lang="en-US" altLang="zh-CN" dirty="0">
                <a:solidFill>
                  <a:srgbClr val="FF3399"/>
                </a:solidFill>
              </a:rPr>
              <a:t>0</a:t>
            </a:r>
            <a:r>
              <a:rPr lang="en-US" altLang="zh-CN" dirty="0" smtClean="0"/>
              <a:t>){   </a:t>
            </a:r>
            <a:r>
              <a:rPr lang="en-US" altLang="zh-CN" dirty="0" smtClean="0">
                <a:solidFill>
                  <a:srgbClr val="00B050"/>
                </a:solidFill>
              </a:rPr>
              <a:t>// </a:t>
            </a:r>
            <a:r>
              <a:rPr lang="zh-CN" altLang="en-US" dirty="0" smtClean="0">
                <a:solidFill>
                  <a:srgbClr val="00B050"/>
                </a:solidFill>
              </a:rPr>
              <a:t>链表中还有未访问的结点</a:t>
            </a:r>
            <a:endParaRPr lang="en-US" altLang="zh-CN" dirty="0" smtClean="0">
              <a:solidFill>
                <a:srgbClr val="00B050"/>
              </a:solidFill>
            </a:endParaRPr>
          </a:p>
          <a:p>
            <a:pPr indent="804863">
              <a:lnSpc>
                <a:spcPct val="100000"/>
              </a:lnSpc>
              <a:spcBef>
                <a:spcPts val="276"/>
              </a:spcBef>
            </a:pPr>
            <a:r>
              <a:rPr lang="en-US" altLang="zh-CN" dirty="0" err="1" smtClean="0"/>
              <a:t>cout</a:t>
            </a:r>
            <a:r>
              <a:rPr lang="en-US" altLang="zh-CN" dirty="0" smtClean="0"/>
              <a:t>&lt;&lt;</a:t>
            </a:r>
            <a:r>
              <a:rPr lang="en-US" altLang="zh-CN" dirty="0" err="1" smtClean="0"/>
              <a:t>pcur</a:t>
            </a:r>
            <a:r>
              <a:rPr lang="en-US" altLang="zh-CN" b="1" dirty="0" smtClean="0">
                <a:solidFill>
                  <a:srgbClr val="FF0000"/>
                </a:solidFill>
              </a:rPr>
              <a:t>-&gt;</a:t>
            </a:r>
            <a:r>
              <a:rPr lang="en-US" altLang="zh-CN" dirty="0" smtClean="0">
                <a:solidFill>
                  <a:srgbClr val="0000FF"/>
                </a:solidFill>
              </a:rPr>
              <a:t>name</a:t>
            </a:r>
            <a:r>
              <a:rPr lang="en-US" altLang="zh-CN" dirty="0" smtClean="0"/>
              <a:t>&lt;&lt;</a:t>
            </a:r>
            <a:r>
              <a:rPr lang="en-US" altLang="zh-CN" dirty="0" smtClean="0">
                <a:solidFill>
                  <a:schemeClr val="accent6">
                    <a:lumMod val="75000"/>
                  </a:schemeClr>
                </a:solidFill>
              </a:rPr>
              <a:t>“\t”</a:t>
            </a:r>
            <a:r>
              <a:rPr lang="en-US" altLang="zh-CN" dirty="0" smtClean="0"/>
              <a:t>&lt;&lt;</a:t>
            </a:r>
            <a:r>
              <a:rPr lang="en-US" altLang="zh-CN" dirty="0" err="1" smtClean="0"/>
              <a:t>pcur</a:t>
            </a:r>
            <a:r>
              <a:rPr lang="en-US" altLang="zh-CN" b="1" dirty="0" smtClean="0">
                <a:solidFill>
                  <a:srgbClr val="FF0000"/>
                </a:solidFill>
              </a:rPr>
              <a:t>-&gt;</a:t>
            </a:r>
            <a:r>
              <a:rPr lang="en-US" altLang="zh-CN" dirty="0" smtClean="0">
                <a:solidFill>
                  <a:srgbClr val="0000FF"/>
                </a:solidFill>
              </a:rPr>
              <a:t>age</a:t>
            </a:r>
            <a:r>
              <a:rPr lang="en-US" altLang="zh-CN" dirty="0" smtClean="0"/>
              <a:t>&lt;&lt;</a:t>
            </a:r>
            <a:r>
              <a:rPr lang="en-US" altLang="zh-CN" dirty="0" smtClean="0">
                <a:solidFill>
                  <a:schemeClr val="accent6">
                    <a:lumMod val="75000"/>
                  </a:schemeClr>
                </a:solidFill>
              </a:rPr>
              <a:t>“\t”</a:t>
            </a:r>
          </a:p>
          <a:p>
            <a:pPr indent="1349375">
              <a:lnSpc>
                <a:spcPct val="100000"/>
              </a:lnSpc>
              <a:spcBef>
                <a:spcPts val="276"/>
              </a:spcBef>
            </a:pPr>
            <a:r>
              <a:rPr lang="en-US" altLang="zh-CN" dirty="0" smtClean="0"/>
              <a:t>&lt;&lt;</a:t>
            </a:r>
            <a:r>
              <a:rPr lang="en-US" altLang="zh-CN" dirty="0" err="1" smtClean="0"/>
              <a:t>pcur</a:t>
            </a:r>
            <a:r>
              <a:rPr lang="en-US" altLang="zh-CN" b="1" dirty="0" smtClean="0">
                <a:solidFill>
                  <a:srgbClr val="FF0000"/>
                </a:solidFill>
              </a:rPr>
              <a:t>-&gt;</a:t>
            </a:r>
            <a:r>
              <a:rPr lang="en-US" altLang="zh-CN" dirty="0" smtClean="0">
                <a:solidFill>
                  <a:srgbClr val="0000FF"/>
                </a:solidFill>
              </a:rPr>
              <a:t>sex</a:t>
            </a:r>
            <a:r>
              <a:rPr lang="en-US" altLang="zh-CN" dirty="0" smtClean="0"/>
              <a:t>&lt;&lt;</a:t>
            </a:r>
            <a:r>
              <a:rPr lang="en-US" altLang="zh-CN" dirty="0" smtClean="0">
                <a:solidFill>
                  <a:schemeClr val="accent6">
                    <a:lumMod val="75000"/>
                  </a:schemeClr>
                </a:solidFill>
              </a:rPr>
              <a:t>“\t”</a:t>
            </a:r>
            <a:r>
              <a:rPr lang="en-US" altLang="zh-CN" dirty="0" smtClean="0"/>
              <a:t>&lt;&lt;</a:t>
            </a:r>
            <a:r>
              <a:rPr lang="en-US" altLang="zh-CN" dirty="0" err="1" smtClean="0"/>
              <a:t>pcur</a:t>
            </a:r>
            <a:r>
              <a:rPr lang="en-US" altLang="zh-CN" b="1" dirty="0" smtClean="0">
                <a:solidFill>
                  <a:srgbClr val="FF0000"/>
                </a:solidFill>
              </a:rPr>
              <a:t>-&gt;</a:t>
            </a:r>
            <a:r>
              <a:rPr lang="en-US" altLang="zh-CN" dirty="0" err="1" smtClean="0">
                <a:solidFill>
                  <a:srgbClr val="0000FF"/>
                </a:solidFill>
              </a:rPr>
              <a:t>num</a:t>
            </a:r>
            <a:r>
              <a:rPr lang="en-US" altLang="zh-CN" dirty="0" smtClean="0"/>
              <a:t>&lt;&lt;</a:t>
            </a:r>
            <a:r>
              <a:rPr lang="en-US" altLang="zh-CN" dirty="0" smtClean="0">
                <a:solidFill>
                  <a:schemeClr val="accent6">
                    <a:lumMod val="75000"/>
                  </a:schemeClr>
                </a:solidFill>
              </a:rPr>
              <a:t>“\t”</a:t>
            </a:r>
          </a:p>
          <a:p>
            <a:pPr indent="1349375">
              <a:lnSpc>
                <a:spcPct val="100000"/>
              </a:lnSpc>
              <a:spcBef>
                <a:spcPts val="276"/>
              </a:spcBef>
            </a:pPr>
            <a:r>
              <a:rPr lang="en-US" altLang="zh-CN" dirty="0" smtClean="0"/>
              <a:t>&lt;&lt;</a:t>
            </a:r>
            <a:r>
              <a:rPr lang="en-US" altLang="zh-CN" dirty="0" err="1" smtClean="0"/>
              <a:t>pcur</a:t>
            </a:r>
            <a:r>
              <a:rPr lang="en-US" altLang="zh-CN" b="1" dirty="0" smtClean="0">
                <a:solidFill>
                  <a:srgbClr val="FF0000"/>
                </a:solidFill>
              </a:rPr>
              <a:t>-&gt;</a:t>
            </a:r>
            <a:r>
              <a:rPr lang="en-US" altLang="zh-CN" dirty="0" smtClean="0">
                <a:solidFill>
                  <a:srgbClr val="0000FF"/>
                </a:solidFill>
              </a:rPr>
              <a:t>score</a:t>
            </a:r>
            <a:r>
              <a:rPr lang="en-US" altLang="zh-CN" dirty="0" smtClean="0"/>
              <a:t>&lt;&lt;</a:t>
            </a:r>
            <a:r>
              <a:rPr lang="en-US" altLang="zh-CN" dirty="0" err="1" smtClean="0"/>
              <a:t>endl</a:t>
            </a:r>
            <a:r>
              <a:rPr lang="en-US" altLang="zh-CN" dirty="0" smtClean="0"/>
              <a:t>;</a:t>
            </a:r>
          </a:p>
          <a:p>
            <a:pPr indent="804863">
              <a:lnSpc>
                <a:spcPct val="100000"/>
              </a:lnSpc>
              <a:spcBef>
                <a:spcPts val="276"/>
              </a:spcBef>
            </a:pPr>
            <a:r>
              <a:rPr lang="en-US" altLang="zh-CN" dirty="0" err="1" smtClean="0"/>
              <a:t>pcur</a:t>
            </a:r>
            <a:r>
              <a:rPr lang="en-US" altLang="zh-CN" dirty="0" smtClean="0"/>
              <a:t> = </a:t>
            </a:r>
            <a:r>
              <a:rPr lang="en-US" altLang="zh-CN" dirty="0" err="1" smtClean="0"/>
              <a:t>pcur</a:t>
            </a:r>
            <a:r>
              <a:rPr lang="en-US" altLang="zh-CN" dirty="0" smtClean="0">
                <a:solidFill>
                  <a:srgbClr val="FF0000"/>
                </a:solidFill>
              </a:rPr>
              <a:t>-&gt;</a:t>
            </a:r>
            <a:r>
              <a:rPr lang="en-US" altLang="zh-CN" dirty="0" smtClean="0">
                <a:solidFill>
                  <a:srgbClr val="0000FF"/>
                </a:solidFill>
              </a:rPr>
              <a:t>next</a:t>
            </a:r>
            <a:r>
              <a:rPr lang="en-US" altLang="zh-CN" dirty="0" smtClean="0"/>
              <a:t>;    </a:t>
            </a:r>
            <a:r>
              <a:rPr lang="en-US" altLang="zh-CN" dirty="0" smtClean="0">
                <a:solidFill>
                  <a:srgbClr val="00B050"/>
                </a:solidFill>
              </a:rPr>
              <a:t>// </a:t>
            </a:r>
            <a:r>
              <a:rPr lang="zh-CN" altLang="en-US" dirty="0" smtClean="0">
                <a:solidFill>
                  <a:srgbClr val="00B050"/>
                </a:solidFill>
              </a:rPr>
              <a:t>指向下一个结点</a:t>
            </a:r>
            <a:endParaRPr lang="en-US" altLang="zh-CN" dirty="0" smtClean="0">
              <a:solidFill>
                <a:srgbClr val="00B050"/>
              </a:solidFill>
            </a:endParaRPr>
          </a:p>
          <a:p>
            <a:pPr indent="358775">
              <a:lnSpc>
                <a:spcPct val="100000"/>
              </a:lnSpc>
              <a:spcBef>
                <a:spcPts val="276"/>
              </a:spcBef>
            </a:pPr>
            <a:r>
              <a:rPr lang="en-US" altLang="zh-CN" dirty="0"/>
              <a:t>}</a:t>
            </a:r>
            <a:endParaRPr lang="en-US" altLang="zh-CN" dirty="0" smtClean="0"/>
          </a:p>
          <a:p>
            <a:pPr>
              <a:lnSpc>
                <a:spcPct val="100000"/>
              </a:lnSpc>
              <a:spcBef>
                <a:spcPts val="276"/>
              </a:spcBef>
            </a:pPr>
            <a:r>
              <a:rPr lang="en-US" altLang="zh-CN" dirty="0"/>
              <a:t>}</a:t>
            </a:r>
            <a:endParaRPr lang="zh-CN" altLang="en-US" dirty="0"/>
          </a:p>
        </p:txBody>
      </p:sp>
      <p:sp>
        <p:nvSpPr>
          <p:cNvPr id="5" name="矩形 4"/>
          <p:cNvSpPr/>
          <p:nvPr/>
        </p:nvSpPr>
        <p:spPr>
          <a:xfrm>
            <a:off x="1187624" y="5017599"/>
            <a:ext cx="387810" cy="566183"/>
          </a:xfrm>
          <a:prstGeom prst="rect">
            <a:avLst/>
          </a:prstGeom>
          <a:ln w="19050">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sz="3200" b="1" dirty="0">
              <a:latin typeface="Arial" panose="020B0604020202020204" pitchFamily="34" charset="0"/>
              <a:cs typeface="Arial" panose="020B0604020202020204" pitchFamily="34" charset="0"/>
            </a:endParaRPr>
          </a:p>
        </p:txBody>
      </p:sp>
      <p:sp>
        <p:nvSpPr>
          <p:cNvPr id="6" name="矩形 5"/>
          <p:cNvSpPr/>
          <p:nvPr/>
        </p:nvSpPr>
        <p:spPr>
          <a:xfrm>
            <a:off x="970198" y="4516135"/>
            <a:ext cx="902811" cy="461665"/>
          </a:xfrm>
          <a:prstGeom prst="rect">
            <a:avLst/>
          </a:prstGeom>
        </p:spPr>
        <p:txBody>
          <a:bodyPr wrap="none">
            <a:spAutoFit/>
          </a:bodyPr>
          <a:lstStyle/>
          <a:p>
            <a:r>
              <a:rPr lang="en-US" altLang="zh-CN" sz="2400" b="1" dirty="0" smtClean="0">
                <a:latin typeface="Arial" panose="020B0604020202020204" pitchFamily="34" charset="0"/>
                <a:cs typeface="Arial" panose="020B0604020202020204" pitchFamily="34" charset="0"/>
              </a:rPr>
              <a:t>head</a:t>
            </a:r>
            <a:endParaRPr lang="zh-CN" altLang="en-US" sz="2400" b="1" dirty="0">
              <a:latin typeface="Arial" panose="020B0604020202020204" pitchFamily="34" charset="0"/>
              <a:cs typeface="Arial" panose="020B0604020202020204" pitchFamily="34" charset="0"/>
            </a:endParaRPr>
          </a:p>
        </p:txBody>
      </p:sp>
      <p:grpSp>
        <p:nvGrpSpPr>
          <p:cNvPr id="7" name="组合 6"/>
          <p:cNvGrpSpPr/>
          <p:nvPr/>
        </p:nvGrpSpPr>
        <p:grpSpPr>
          <a:xfrm>
            <a:off x="1991514" y="5017599"/>
            <a:ext cx="1080120" cy="566183"/>
            <a:chOff x="6228184" y="1700808"/>
            <a:chExt cx="1440160" cy="720080"/>
          </a:xfrm>
        </p:grpSpPr>
        <p:sp>
          <p:nvSpPr>
            <p:cNvPr id="8" name="矩形 7"/>
            <p:cNvSpPr/>
            <p:nvPr/>
          </p:nvSpPr>
          <p:spPr>
            <a:xfrm>
              <a:off x="6228184" y="1700808"/>
              <a:ext cx="936104" cy="720080"/>
            </a:xfrm>
            <a:prstGeom prst="rect">
              <a:avLst/>
            </a:prstGeom>
            <a:ln w="19050">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2400" b="1" dirty="0">
                <a:latin typeface="Arial" panose="020B0604020202020204" pitchFamily="34" charset="0"/>
                <a:cs typeface="Arial" panose="020B0604020202020204" pitchFamily="34" charset="0"/>
              </a:endParaRPr>
            </a:p>
          </p:txBody>
        </p:sp>
        <p:sp>
          <p:nvSpPr>
            <p:cNvPr id="9" name="矩形 8"/>
            <p:cNvSpPr/>
            <p:nvPr/>
          </p:nvSpPr>
          <p:spPr>
            <a:xfrm>
              <a:off x="7164288" y="1700808"/>
              <a:ext cx="504056" cy="720080"/>
            </a:xfrm>
            <a:prstGeom prst="rect">
              <a:avLst/>
            </a:prstGeom>
            <a:ln w="19050">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sz="3200" b="1" dirty="0">
                <a:latin typeface="Arial" panose="020B0604020202020204" pitchFamily="34" charset="0"/>
                <a:cs typeface="Arial" panose="020B0604020202020204" pitchFamily="34" charset="0"/>
              </a:endParaRPr>
            </a:p>
          </p:txBody>
        </p:sp>
      </p:grpSp>
      <p:cxnSp>
        <p:nvCxnSpPr>
          <p:cNvPr id="10" name="直接箭头连接符 9"/>
          <p:cNvCxnSpPr/>
          <p:nvPr/>
        </p:nvCxnSpPr>
        <p:spPr>
          <a:xfrm flipV="1">
            <a:off x="1406830" y="5307690"/>
            <a:ext cx="589995" cy="976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3426983" y="5014426"/>
            <a:ext cx="1080120" cy="566183"/>
            <a:chOff x="6228184" y="1700808"/>
            <a:chExt cx="1440160" cy="720080"/>
          </a:xfrm>
        </p:grpSpPr>
        <p:sp>
          <p:nvSpPr>
            <p:cNvPr id="12" name="矩形 11"/>
            <p:cNvSpPr/>
            <p:nvPr/>
          </p:nvSpPr>
          <p:spPr>
            <a:xfrm>
              <a:off x="6228184" y="1700808"/>
              <a:ext cx="936104" cy="720080"/>
            </a:xfrm>
            <a:prstGeom prst="rect">
              <a:avLst/>
            </a:prstGeom>
            <a:ln w="19050">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2400" b="1" dirty="0">
                <a:latin typeface="Arial" panose="020B0604020202020204" pitchFamily="34" charset="0"/>
                <a:cs typeface="Arial" panose="020B0604020202020204" pitchFamily="34" charset="0"/>
              </a:endParaRPr>
            </a:p>
          </p:txBody>
        </p:sp>
        <p:sp>
          <p:nvSpPr>
            <p:cNvPr id="13" name="矩形 12"/>
            <p:cNvSpPr/>
            <p:nvPr/>
          </p:nvSpPr>
          <p:spPr>
            <a:xfrm>
              <a:off x="7164288" y="1700808"/>
              <a:ext cx="504056" cy="720080"/>
            </a:xfrm>
            <a:prstGeom prst="rect">
              <a:avLst/>
            </a:prstGeom>
            <a:ln w="19050">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sz="3200" b="1" dirty="0">
                <a:latin typeface="Arial" panose="020B0604020202020204" pitchFamily="34" charset="0"/>
                <a:cs typeface="Arial" panose="020B0604020202020204" pitchFamily="34" charset="0"/>
              </a:endParaRPr>
            </a:p>
          </p:txBody>
        </p:sp>
      </p:grpSp>
      <p:grpSp>
        <p:nvGrpSpPr>
          <p:cNvPr id="14" name="组合 13"/>
          <p:cNvGrpSpPr/>
          <p:nvPr/>
        </p:nvGrpSpPr>
        <p:grpSpPr>
          <a:xfrm>
            <a:off x="1343442" y="5452240"/>
            <a:ext cx="851515" cy="1253752"/>
            <a:chOff x="1343442" y="5452240"/>
            <a:chExt cx="851515" cy="1253752"/>
          </a:xfrm>
        </p:grpSpPr>
        <p:sp>
          <p:nvSpPr>
            <p:cNvPr id="15" name="矩形 14"/>
            <p:cNvSpPr/>
            <p:nvPr/>
          </p:nvSpPr>
          <p:spPr>
            <a:xfrm>
              <a:off x="1343442" y="6244327"/>
              <a:ext cx="851515" cy="461665"/>
            </a:xfrm>
            <a:prstGeom prst="rect">
              <a:avLst/>
            </a:prstGeom>
          </p:spPr>
          <p:txBody>
            <a:bodyPr wrap="none">
              <a:spAutoFit/>
            </a:bodyPr>
            <a:lstStyle/>
            <a:p>
              <a:r>
                <a:rPr lang="en-US" altLang="zh-CN" sz="2400" b="1" dirty="0" err="1" smtClean="0">
                  <a:latin typeface="Arial" panose="020B0604020202020204" pitchFamily="34" charset="0"/>
                  <a:cs typeface="Arial" panose="020B0604020202020204" pitchFamily="34" charset="0"/>
                </a:rPr>
                <a:t>pcur</a:t>
              </a:r>
              <a:endParaRPr lang="zh-CN" altLang="en-US" sz="2400" b="1" dirty="0">
                <a:latin typeface="Arial" panose="020B0604020202020204" pitchFamily="34" charset="0"/>
                <a:cs typeface="Arial" panose="020B0604020202020204" pitchFamily="34" charset="0"/>
              </a:endParaRPr>
            </a:p>
          </p:txBody>
        </p:sp>
        <p:sp>
          <p:nvSpPr>
            <p:cNvPr id="16" name="矩形 15"/>
            <p:cNvSpPr/>
            <p:nvPr/>
          </p:nvSpPr>
          <p:spPr>
            <a:xfrm>
              <a:off x="1487458" y="5740271"/>
              <a:ext cx="387810" cy="566183"/>
            </a:xfrm>
            <a:prstGeom prst="rect">
              <a:avLst/>
            </a:prstGeom>
            <a:ln w="19050">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sz="3200" b="1" dirty="0">
                <a:latin typeface="Arial" panose="020B0604020202020204" pitchFamily="34" charset="0"/>
                <a:cs typeface="Arial" panose="020B0604020202020204" pitchFamily="34" charset="0"/>
              </a:endParaRPr>
            </a:p>
          </p:txBody>
        </p:sp>
        <p:cxnSp>
          <p:nvCxnSpPr>
            <p:cNvPr id="17" name="肘形连接符 16"/>
            <p:cNvCxnSpPr/>
            <p:nvPr/>
          </p:nvCxnSpPr>
          <p:spPr>
            <a:xfrm rot="5400000" flipH="1" flipV="1">
              <a:off x="1636144" y="5518504"/>
              <a:ext cx="421634" cy="289105"/>
            </a:xfrm>
            <a:prstGeom prst="bentConnector3">
              <a:avLst>
                <a:gd name="adj1" fmla="val 100453"/>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18" name="组合 17"/>
          <p:cNvGrpSpPr/>
          <p:nvPr/>
        </p:nvGrpSpPr>
        <p:grpSpPr>
          <a:xfrm>
            <a:off x="4911768" y="5014425"/>
            <a:ext cx="1080120" cy="566183"/>
            <a:chOff x="6228184" y="1700808"/>
            <a:chExt cx="1440160" cy="720080"/>
          </a:xfrm>
        </p:grpSpPr>
        <p:sp>
          <p:nvSpPr>
            <p:cNvPr id="19" name="矩形 18"/>
            <p:cNvSpPr/>
            <p:nvPr/>
          </p:nvSpPr>
          <p:spPr>
            <a:xfrm>
              <a:off x="6228184" y="1700808"/>
              <a:ext cx="936104" cy="720080"/>
            </a:xfrm>
            <a:prstGeom prst="rect">
              <a:avLst/>
            </a:prstGeom>
            <a:ln w="19050">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2400" b="1" dirty="0">
                <a:latin typeface="Arial" panose="020B0604020202020204" pitchFamily="34" charset="0"/>
                <a:cs typeface="Arial" panose="020B0604020202020204" pitchFamily="34" charset="0"/>
              </a:endParaRPr>
            </a:p>
          </p:txBody>
        </p:sp>
        <p:sp>
          <p:nvSpPr>
            <p:cNvPr id="20" name="矩形 19"/>
            <p:cNvSpPr/>
            <p:nvPr/>
          </p:nvSpPr>
          <p:spPr>
            <a:xfrm>
              <a:off x="7164288" y="1700808"/>
              <a:ext cx="504056" cy="720080"/>
            </a:xfrm>
            <a:prstGeom prst="rect">
              <a:avLst/>
            </a:prstGeom>
            <a:ln w="19050">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sz="3200" b="1" dirty="0">
                <a:latin typeface="Arial" panose="020B0604020202020204" pitchFamily="34" charset="0"/>
                <a:cs typeface="Arial" panose="020B0604020202020204" pitchFamily="34" charset="0"/>
              </a:endParaRPr>
            </a:p>
          </p:txBody>
        </p:sp>
      </p:grpSp>
      <p:grpSp>
        <p:nvGrpSpPr>
          <p:cNvPr id="21" name="组合 20"/>
          <p:cNvGrpSpPr/>
          <p:nvPr/>
        </p:nvGrpSpPr>
        <p:grpSpPr>
          <a:xfrm>
            <a:off x="6396553" y="5004255"/>
            <a:ext cx="1080120" cy="566183"/>
            <a:chOff x="6228184" y="1700808"/>
            <a:chExt cx="1440160" cy="720080"/>
          </a:xfrm>
        </p:grpSpPr>
        <p:sp>
          <p:nvSpPr>
            <p:cNvPr id="22" name="矩形 21"/>
            <p:cNvSpPr/>
            <p:nvPr/>
          </p:nvSpPr>
          <p:spPr>
            <a:xfrm>
              <a:off x="6228184" y="1700808"/>
              <a:ext cx="936104" cy="720080"/>
            </a:xfrm>
            <a:prstGeom prst="rect">
              <a:avLst/>
            </a:prstGeom>
            <a:ln w="19050">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2400" b="1" dirty="0">
                <a:latin typeface="Arial" panose="020B0604020202020204" pitchFamily="34" charset="0"/>
                <a:cs typeface="Arial" panose="020B0604020202020204" pitchFamily="34" charset="0"/>
              </a:endParaRPr>
            </a:p>
          </p:txBody>
        </p:sp>
        <p:sp>
          <p:nvSpPr>
            <p:cNvPr id="23" name="矩形 22"/>
            <p:cNvSpPr/>
            <p:nvPr/>
          </p:nvSpPr>
          <p:spPr>
            <a:xfrm>
              <a:off x="7164288" y="1700808"/>
              <a:ext cx="504056" cy="720080"/>
            </a:xfrm>
            <a:prstGeom prst="rect">
              <a:avLst/>
            </a:prstGeom>
            <a:ln w="19050">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sz="3200" b="1" dirty="0">
                <a:latin typeface="Arial" panose="020B0604020202020204" pitchFamily="34" charset="0"/>
                <a:cs typeface="Arial" panose="020B0604020202020204" pitchFamily="34" charset="0"/>
              </a:endParaRPr>
            </a:p>
          </p:txBody>
        </p:sp>
      </p:grpSp>
      <p:grpSp>
        <p:nvGrpSpPr>
          <p:cNvPr id="24" name="组合 23"/>
          <p:cNvGrpSpPr/>
          <p:nvPr/>
        </p:nvGrpSpPr>
        <p:grpSpPr>
          <a:xfrm>
            <a:off x="7858645" y="5004255"/>
            <a:ext cx="1080120" cy="566183"/>
            <a:chOff x="6228184" y="1700808"/>
            <a:chExt cx="1440160" cy="720080"/>
          </a:xfrm>
        </p:grpSpPr>
        <p:sp>
          <p:nvSpPr>
            <p:cNvPr id="25" name="矩形 24"/>
            <p:cNvSpPr/>
            <p:nvPr/>
          </p:nvSpPr>
          <p:spPr>
            <a:xfrm>
              <a:off x="6228184" y="1700808"/>
              <a:ext cx="936104" cy="720080"/>
            </a:xfrm>
            <a:prstGeom prst="rect">
              <a:avLst/>
            </a:prstGeom>
            <a:ln w="19050">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2400" b="1" dirty="0">
                <a:latin typeface="Arial" panose="020B0604020202020204" pitchFamily="34" charset="0"/>
                <a:cs typeface="Arial" panose="020B0604020202020204" pitchFamily="34" charset="0"/>
              </a:endParaRPr>
            </a:p>
          </p:txBody>
        </p:sp>
        <p:sp>
          <p:nvSpPr>
            <p:cNvPr id="26" name="矩形 25"/>
            <p:cNvSpPr/>
            <p:nvPr/>
          </p:nvSpPr>
          <p:spPr>
            <a:xfrm>
              <a:off x="7164288" y="1700808"/>
              <a:ext cx="504056" cy="720080"/>
            </a:xfrm>
            <a:prstGeom prst="rect">
              <a:avLst/>
            </a:prstGeom>
            <a:ln w="19050">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sz="3200" b="1" dirty="0">
                <a:latin typeface="Arial" panose="020B0604020202020204" pitchFamily="34" charset="0"/>
                <a:cs typeface="Arial" panose="020B0604020202020204" pitchFamily="34" charset="0"/>
              </a:endParaRPr>
            </a:p>
          </p:txBody>
        </p:sp>
      </p:grpSp>
      <p:sp>
        <p:nvSpPr>
          <p:cNvPr id="27" name="矩形 26"/>
          <p:cNvSpPr/>
          <p:nvPr/>
        </p:nvSpPr>
        <p:spPr>
          <a:xfrm>
            <a:off x="8559334" y="5060561"/>
            <a:ext cx="394660" cy="523220"/>
          </a:xfrm>
          <a:prstGeom prst="rect">
            <a:avLst/>
          </a:prstGeom>
        </p:spPr>
        <p:txBody>
          <a:bodyPr wrap="none">
            <a:spAutoFit/>
          </a:bodyPr>
          <a:lstStyle/>
          <a:p>
            <a:pPr algn="ctr"/>
            <a:r>
              <a:rPr lang="en-US" altLang="zh-CN" sz="2800" b="1" dirty="0">
                <a:solidFill>
                  <a:srgbClr val="FF0000"/>
                </a:solidFill>
                <a:latin typeface="Arial" panose="020B0604020202020204" pitchFamily="34" charset="0"/>
                <a:cs typeface="Arial" panose="020B0604020202020204" pitchFamily="34" charset="0"/>
              </a:rPr>
              <a:t>^</a:t>
            </a:r>
            <a:endParaRPr lang="zh-CN" altLang="en-US" sz="2800" b="1" dirty="0">
              <a:solidFill>
                <a:srgbClr val="FF0000"/>
              </a:solidFill>
              <a:latin typeface="Arial" panose="020B0604020202020204" pitchFamily="34" charset="0"/>
              <a:cs typeface="Arial" panose="020B0604020202020204" pitchFamily="34" charset="0"/>
            </a:endParaRPr>
          </a:p>
        </p:txBody>
      </p:sp>
      <p:cxnSp>
        <p:nvCxnSpPr>
          <p:cNvPr id="28" name="直接箭头连接符 27"/>
          <p:cNvCxnSpPr/>
          <p:nvPr/>
        </p:nvCxnSpPr>
        <p:spPr>
          <a:xfrm flipV="1">
            <a:off x="2830022" y="5307690"/>
            <a:ext cx="589995" cy="976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flipV="1">
            <a:off x="4325001" y="5287752"/>
            <a:ext cx="589995" cy="976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flipV="1">
            <a:off x="5799624" y="5277582"/>
            <a:ext cx="589995" cy="976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V="1">
            <a:off x="7266285" y="5289256"/>
            <a:ext cx="589995" cy="976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32" name="组合 31"/>
          <p:cNvGrpSpPr/>
          <p:nvPr/>
        </p:nvGrpSpPr>
        <p:grpSpPr>
          <a:xfrm>
            <a:off x="2791296" y="5482672"/>
            <a:ext cx="851515" cy="1253752"/>
            <a:chOff x="2360650" y="3099393"/>
            <a:chExt cx="851515" cy="1253752"/>
          </a:xfrm>
        </p:grpSpPr>
        <p:sp>
          <p:nvSpPr>
            <p:cNvPr id="33" name="矩形 32"/>
            <p:cNvSpPr/>
            <p:nvPr/>
          </p:nvSpPr>
          <p:spPr>
            <a:xfrm>
              <a:off x="2360650" y="3891480"/>
              <a:ext cx="851515" cy="461665"/>
            </a:xfrm>
            <a:prstGeom prst="rect">
              <a:avLst/>
            </a:prstGeom>
          </p:spPr>
          <p:txBody>
            <a:bodyPr wrap="none">
              <a:spAutoFit/>
            </a:bodyPr>
            <a:lstStyle/>
            <a:p>
              <a:r>
                <a:rPr lang="en-US" altLang="zh-CN" sz="2400" b="1" dirty="0" err="1" smtClean="0">
                  <a:latin typeface="Arial" panose="020B0604020202020204" pitchFamily="34" charset="0"/>
                  <a:cs typeface="Arial" panose="020B0604020202020204" pitchFamily="34" charset="0"/>
                </a:rPr>
                <a:t>pcur</a:t>
              </a:r>
              <a:endParaRPr lang="zh-CN" altLang="en-US" sz="2400" b="1" dirty="0">
                <a:latin typeface="Arial" panose="020B0604020202020204" pitchFamily="34" charset="0"/>
                <a:cs typeface="Arial" panose="020B0604020202020204" pitchFamily="34" charset="0"/>
              </a:endParaRPr>
            </a:p>
          </p:txBody>
        </p:sp>
        <p:sp>
          <p:nvSpPr>
            <p:cNvPr id="34" name="矩形 33"/>
            <p:cNvSpPr/>
            <p:nvPr/>
          </p:nvSpPr>
          <p:spPr>
            <a:xfrm>
              <a:off x="2504666" y="3387424"/>
              <a:ext cx="387810" cy="566183"/>
            </a:xfrm>
            <a:prstGeom prst="rect">
              <a:avLst/>
            </a:prstGeom>
            <a:ln w="19050">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sz="3200" b="1" dirty="0">
                <a:latin typeface="Arial" panose="020B0604020202020204" pitchFamily="34" charset="0"/>
                <a:cs typeface="Arial" panose="020B0604020202020204" pitchFamily="34" charset="0"/>
              </a:endParaRPr>
            </a:p>
          </p:txBody>
        </p:sp>
        <p:cxnSp>
          <p:nvCxnSpPr>
            <p:cNvPr id="35" name="肘形连接符 34"/>
            <p:cNvCxnSpPr/>
            <p:nvPr/>
          </p:nvCxnSpPr>
          <p:spPr>
            <a:xfrm rot="5400000" flipH="1" flipV="1">
              <a:off x="2653352" y="3165657"/>
              <a:ext cx="421634" cy="289105"/>
            </a:xfrm>
            <a:prstGeom prst="bentConnector3">
              <a:avLst>
                <a:gd name="adj1" fmla="val 100453"/>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36" name="组合 35"/>
          <p:cNvGrpSpPr/>
          <p:nvPr/>
        </p:nvGrpSpPr>
        <p:grpSpPr>
          <a:xfrm>
            <a:off x="4252807" y="5487616"/>
            <a:ext cx="851515" cy="1253752"/>
            <a:chOff x="2360650" y="3099393"/>
            <a:chExt cx="851515" cy="1253752"/>
          </a:xfrm>
        </p:grpSpPr>
        <p:sp>
          <p:nvSpPr>
            <p:cNvPr id="37" name="矩形 36"/>
            <p:cNvSpPr/>
            <p:nvPr/>
          </p:nvSpPr>
          <p:spPr>
            <a:xfrm>
              <a:off x="2360650" y="3891480"/>
              <a:ext cx="851515" cy="461665"/>
            </a:xfrm>
            <a:prstGeom prst="rect">
              <a:avLst/>
            </a:prstGeom>
          </p:spPr>
          <p:txBody>
            <a:bodyPr wrap="none">
              <a:spAutoFit/>
            </a:bodyPr>
            <a:lstStyle/>
            <a:p>
              <a:r>
                <a:rPr lang="en-US" altLang="zh-CN" sz="2400" b="1" dirty="0" err="1" smtClean="0">
                  <a:latin typeface="Arial" panose="020B0604020202020204" pitchFamily="34" charset="0"/>
                  <a:cs typeface="Arial" panose="020B0604020202020204" pitchFamily="34" charset="0"/>
                </a:rPr>
                <a:t>pcur</a:t>
              </a:r>
              <a:endParaRPr lang="zh-CN" altLang="en-US" sz="2400" b="1" dirty="0">
                <a:latin typeface="Arial" panose="020B0604020202020204" pitchFamily="34" charset="0"/>
                <a:cs typeface="Arial" panose="020B0604020202020204" pitchFamily="34" charset="0"/>
              </a:endParaRPr>
            </a:p>
          </p:txBody>
        </p:sp>
        <p:sp>
          <p:nvSpPr>
            <p:cNvPr id="38" name="矩形 37"/>
            <p:cNvSpPr/>
            <p:nvPr/>
          </p:nvSpPr>
          <p:spPr>
            <a:xfrm>
              <a:off x="2504666" y="3387424"/>
              <a:ext cx="387810" cy="566183"/>
            </a:xfrm>
            <a:prstGeom prst="rect">
              <a:avLst/>
            </a:prstGeom>
            <a:ln w="19050">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sz="3200" b="1" dirty="0">
                <a:latin typeface="Arial" panose="020B0604020202020204" pitchFamily="34" charset="0"/>
                <a:cs typeface="Arial" panose="020B0604020202020204" pitchFamily="34" charset="0"/>
              </a:endParaRPr>
            </a:p>
          </p:txBody>
        </p:sp>
        <p:cxnSp>
          <p:nvCxnSpPr>
            <p:cNvPr id="39" name="肘形连接符 38"/>
            <p:cNvCxnSpPr/>
            <p:nvPr/>
          </p:nvCxnSpPr>
          <p:spPr>
            <a:xfrm rot="5400000" flipH="1" flipV="1">
              <a:off x="2653352" y="3165657"/>
              <a:ext cx="421634" cy="289105"/>
            </a:xfrm>
            <a:prstGeom prst="bentConnector3">
              <a:avLst>
                <a:gd name="adj1" fmla="val 100453"/>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40" name="组合 39"/>
          <p:cNvGrpSpPr/>
          <p:nvPr/>
        </p:nvGrpSpPr>
        <p:grpSpPr>
          <a:xfrm>
            <a:off x="5747998" y="5455663"/>
            <a:ext cx="851515" cy="1253752"/>
            <a:chOff x="2360650" y="3099393"/>
            <a:chExt cx="851515" cy="1253752"/>
          </a:xfrm>
        </p:grpSpPr>
        <p:sp>
          <p:nvSpPr>
            <p:cNvPr id="41" name="矩形 40"/>
            <p:cNvSpPr/>
            <p:nvPr/>
          </p:nvSpPr>
          <p:spPr>
            <a:xfrm>
              <a:off x="2360650" y="3891480"/>
              <a:ext cx="851515" cy="461665"/>
            </a:xfrm>
            <a:prstGeom prst="rect">
              <a:avLst/>
            </a:prstGeom>
          </p:spPr>
          <p:txBody>
            <a:bodyPr wrap="none">
              <a:spAutoFit/>
            </a:bodyPr>
            <a:lstStyle/>
            <a:p>
              <a:r>
                <a:rPr lang="en-US" altLang="zh-CN" sz="2400" b="1" dirty="0" err="1" smtClean="0">
                  <a:latin typeface="Arial" panose="020B0604020202020204" pitchFamily="34" charset="0"/>
                  <a:cs typeface="Arial" panose="020B0604020202020204" pitchFamily="34" charset="0"/>
                </a:rPr>
                <a:t>pcur</a:t>
              </a:r>
              <a:endParaRPr lang="zh-CN" altLang="en-US" sz="2400" b="1" dirty="0">
                <a:latin typeface="Arial" panose="020B0604020202020204" pitchFamily="34" charset="0"/>
                <a:cs typeface="Arial" panose="020B0604020202020204" pitchFamily="34" charset="0"/>
              </a:endParaRPr>
            </a:p>
          </p:txBody>
        </p:sp>
        <p:sp>
          <p:nvSpPr>
            <p:cNvPr id="42" name="矩形 41"/>
            <p:cNvSpPr/>
            <p:nvPr/>
          </p:nvSpPr>
          <p:spPr>
            <a:xfrm>
              <a:off x="2504666" y="3387424"/>
              <a:ext cx="387810" cy="566183"/>
            </a:xfrm>
            <a:prstGeom prst="rect">
              <a:avLst/>
            </a:prstGeom>
            <a:ln w="19050">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sz="3200" b="1" dirty="0">
                <a:latin typeface="Arial" panose="020B0604020202020204" pitchFamily="34" charset="0"/>
                <a:cs typeface="Arial" panose="020B0604020202020204" pitchFamily="34" charset="0"/>
              </a:endParaRPr>
            </a:p>
          </p:txBody>
        </p:sp>
        <p:cxnSp>
          <p:nvCxnSpPr>
            <p:cNvPr id="43" name="肘形连接符 42"/>
            <p:cNvCxnSpPr/>
            <p:nvPr/>
          </p:nvCxnSpPr>
          <p:spPr>
            <a:xfrm rot="5400000" flipH="1" flipV="1">
              <a:off x="2653352" y="3165657"/>
              <a:ext cx="421634" cy="289105"/>
            </a:xfrm>
            <a:prstGeom prst="bentConnector3">
              <a:avLst>
                <a:gd name="adj1" fmla="val 100453"/>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44" name="组合 43"/>
          <p:cNvGrpSpPr/>
          <p:nvPr/>
        </p:nvGrpSpPr>
        <p:grpSpPr>
          <a:xfrm>
            <a:off x="7206008" y="5452239"/>
            <a:ext cx="851515" cy="1253752"/>
            <a:chOff x="2360650" y="3099393"/>
            <a:chExt cx="851515" cy="1253752"/>
          </a:xfrm>
        </p:grpSpPr>
        <p:sp>
          <p:nvSpPr>
            <p:cNvPr id="45" name="矩形 44"/>
            <p:cNvSpPr/>
            <p:nvPr/>
          </p:nvSpPr>
          <p:spPr>
            <a:xfrm>
              <a:off x="2360650" y="3891480"/>
              <a:ext cx="851515" cy="461665"/>
            </a:xfrm>
            <a:prstGeom prst="rect">
              <a:avLst/>
            </a:prstGeom>
          </p:spPr>
          <p:txBody>
            <a:bodyPr wrap="none">
              <a:spAutoFit/>
            </a:bodyPr>
            <a:lstStyle/>
            <a:p>
              <a:r>
                <a:rPr lang="en-US" altLang="zh-CN" sz="2400" b="1" dirty="0" err="1" smtClean="0">
                  <a:latin typeface="Arial" panose="020B0604020202020204" pitchFamily="34" charset="0"/>
                  <a:cs typeface="Arial" panose="020B0604020202020204" pitchFamily="34" charset="0"/>
                </a:rPr>
                <a:t>pcur</a:t>
              </a:r>
              <a:endParaRPr lang="zh-CN" altLang="en-US" sz="2400" b="1" dirty="0">
                <a:latin typeface="Arial" panose="020B0604020202020204" pitchFamily="34" charset="0"/>
                <a:cs typeface="Arial" panose="020B0604020202020204" pitchFamily="34" charset="0"/>
              </a:endParaRPr>
            </a:p>
          </p:txBody>
        </p:sp>
        <p:sp>
          <p:nvSpPr>
            <p:cNvPr id="46" name="矩形 45"/>
            <p:cNvSpPr/>
            <p:nvPr/>
          </p:nvSpPr>
          <p:spPr>
            <a:xfrm>
              <a:off x="2504666" y="3387424"/>
              <a:ext cx="387810" cy="566183"/>
            </a:xfrm>
            <a:prstGeom prst="rect">
              <a:avLst/>
            </a:prstGeom>
            <a:ln w="19050">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sz="3200" b="1" dirty="0">
                <a:latin typeface="Arial" panose="020B0604020202020204" pitchFamily="34" charset="0"/>
                <a:cs typeface="Arial" panose="020B0604020202020204" pitchFamily="34" charset="0"/>
              </a:endParaRPr>
            </a:p>
          </p:txBody>
        </p:sp>
        <p:cxnSp>
          <p:nvCxnSpPr>
            <p:cNvPr id="47" name="肘形连接符 46"/>
            <p:cNvCxnSpPr/>
            <p:nvPr/>
          </p:nvCxnSpPr>
          <p:spPr>
            <a:xfrm rot="5400000" flipH="1" flipV="1">
              <a:off x="2653352" y="3165657"/>
              <a:ext cx="421634" cy="289105"/>
            </a:xfrm>
            <a:prstGeom prst="bentConnector3">
              <a:avLst>
                <a:gd name="adj1" fmla="val 100453"/>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48" name="组合 47"/>
          <p:cNvGrpSpPr/>
          <p:nvPr/>
        </p:nvGrpSpPr>
        <p:grpSpPr>
          <a:xfrm>
            <a:off x="8316416" y="5740270"/>
            <a:ext cx="851515" cy="965721"/>
            <a:chOff x="2263877" y="3387424"/>
            <a:chExt cx="851515" cy="965721"/>
          </a:xfrm>
        </p:grpSpPr>
        <p:sp>
          <p:nvSpPr>
            <p:cNvPr id="49" name="矩形 48"/>
            <p:cNvSpPr/>
            <p:nvPr/>
          </p:nvSpPr>
          <p:spPr>
            <a:xfrm>
              <a:off x="2263877" y="3891480"/>
              <a:ext cx="851515" cy="461665"/>
            </a:xfrm>
            <a:prstGeom prst="rect">
              <a:avLst/>
            </a:prstGeom>
          </p:spPr>
          <p:txBody>
            <a:bodyPr wrap="none">
              <a:spAutoFit/>
            </a:bodyPr>
            <a:lstStyle/>
            <a:p>
              <a:r>
                <a:rPr lang="en-US" altLang="zh-CN" sz="2400" b="1" dirty="0" err="1" smtClean="0">
                  <a:latin typeface="Arial" panose="020B0604020202020204" pitchFamily="34" charset="0"/>
                  <a:cs typeface="Arial" panose="020B0604020202020204" pitchFamily="34" charset="0"/>
                </a:rPr>
                <a:t>pcur</a:t>
              </a:r>
              <a:endParaRPr lang="zh-CN" altLang="en-US" sz="2400" b="1" dirty="0">
                <a:latin typeface="Arial" panose="020B0604020202020204" pitchFamily="34" charset="0"/>
                <a:cs typeface="Arial" panose="020B0604020202020204" pitchFamily="34" charset="0"/>
              </a:endParaRPr>
            </a:p>
          </p:txBody>
        </p:sp>
        <p:sp>
          <p:nvSpPr>
            <p:cNvPr id="50" name="矩形 49"/>
            <p:cNvSpPr/>
            <p:nvPr/>
          </p:nvSpPr>
          <p:spPr>
            <a:xfrm>
              <a:off x="2504666" y="3387424"/>
              <a:ext cx="387810" cy="566183"/>
            </a:xfrm>
            <a:prstGeom prst="rect">
              <a:avLst/>
            </a:prstGeom>
            <a:ln w="19050">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sz="3200" b="1" dirty="0">
                <a:latin typeface="Arial" panose="020B0604020202020204" pitchFamily="34" charset="0"/>
                <a:cs typeface="Arial" panose="020B0604020202020204" pitchFamily="34" charset="0"/>
              </a:endParaRPr>
            </a:p>
          </p:txBody>
        </p:sp>
      </p:grpSp>
      <p:sp>
        <p:nvSpPr>
          <p:cNvPr id="51" name="矩形 50"/>
          <p:cNvSpPr/>
          <p:nvPr/>
        </p:nvSpPr>
        <p:spPr>
          <a:xfrm>
            <a:off x="8580178" y="5782088"/>
            <a:ext cx="394660" cy="523220"/>
          </a:xfrm>
          <a:prstGeom prst="rect">
            <a:avLst/>
          </a:prstGeom>
        </p:spPr>
        <p:txBody>
          <a:bodyPr wrap="none">
            <a:spAutoFit/>
          </a:bodyPr>
          <a:lstStyle/>
          <a:p>
            <a:pPr algn="ctr"/>
            <a:r>
              <a:rPr lang="en-US" altLang="zh-CN" sz="2800" b="1" dirty="0">
                <a:solidFill>
                  <a:srgbClr val="FF0000"/>
                </a:solidFill>
                <a:latin typeface="Arial" panose="020B0604020202020204" pitchFamily="34" charset="0"/>
                <a:cs typeface="Arial" panose="020B0604020202020204" pitchFamily="34" charset="0"/>
              </a:rPr>
              <a:t>^</a:t>
            </a:r>
            <a:endParaRPr lang="zh-CN" altLang="en-US" sz="28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65034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randombar(horizontal)">
                                      <p:cBhvr>
                                        <p:cTn id="7" dur="500"/>
                                        <p:tgtEl>
                                          <p:spTgt spid="4">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0" dur="500"/>
                                        <p:tgtEl>
                                          <p:spTgt spid="4">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Effect transition="in" filter="randombar(horizontal)">
                                      <p:cBhvr>
                                        <p:cTn id="13" dur="500"/>
                                        <p:tgtEl>
                                          <p:spTgt spid="4">
                                            <p:txEl>
                                              <p:pRg st="3" end="3"/>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4">
                                            <p:txEl>
                                              <p:pRg st="4" end="4"/>
                                            </p:txEl>
                                          </p:spTgt>
                                        </p:tgtEl>
                                        <p:attrNameLst>
                                          <p:attrName>style.visibility</p:attrName>
                                        </p:attrNameLst>
                                      </p:cBhvr>
                                      <p:to>
                                        <p:strVal val="visible"/>
                                      </p:to>
                                    </p:set>
                                    <p:animEffect transition="in" filter="randombar(horizontal)">
                                      <p:cBhvr>
                                        <p:cTn id="16" dur="500"/>
                                        <p:tgtEl>
                                          <p:spTgt spid="4">
                                            <p:txEl>
                                              <p:pRg st="4" end="4"/>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animEffect transition="in" filter="randombar(horizontal)">
                                      <p:cBhvr>
                                        <p:cTn id="19" dur="500"/>
                                        <p:tgtEl>
                                          <p:spTgt spid="4">
                                            <p:txEl>
                                              <p:pRg st="5" end="5"/>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randombar(horizontal)">
                                      <p:cBhvr>
                                        <p:cTn id="22" dur="500"/>
                                        <p:tgtEl>
                                          <p:spTgt spid="4">
                                            <p:txEl>
                                              <p:pRg st="6" end="6"/>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animEffect transition="in" filter="randombar(horizontal)">
                                      <p:cBhvr>
                                        <p:cTn id="25" dur="500"/>
                                        <p:tgtEl>
                                          <p:spTgt spid="4">
                                            <p:txEl>
                                              <p:pRg st="7" end="7"/>
                                            </p:txEl>
                                          </p:spTgt>
                                        </p:tgtEl>
                                      </p:cBhvr>
                                    </p:animEffect>
                                  </p:childTnLst>
                                </p:cTn>
                              </p:par>
                              <p:par>
                                <p:cTn id="26" presetID="14" presetClass="entr" presetSubtype="10" fill="hold" nodeType="withEffect">
                                  <p:stCondLst>
                                    <p:cond delay="0"/>
                                  </p:stCondLst>
                                  <p:childTnLst>
                                    <p:set>
                                      <p:cBhvr>
                                        <p:cTn id="27" dur="1" fill="hold">
                                          <p:stCondLst>
                                            <p:cond delay="0"/>
                                          </p:stCondLst>
                                        </p:cTn>
                                        <p:tgtEl>
                                          <p:spTgt spid="4">
                                            <p:txEl>
                                              <p:pRg st="8" end="8"/>
                                            </p:txEl>
                                          </p:spTgt>
                                        </p:tgtEl>
                                        <p:attrNameLst>
                                          <p:attrName>style.visibility</p:attrName>
                                        </p:attrNameLst>
                                      </p:cBhvr>
                                      <p:to>
                                        <p:strVal val="visible"/>
                                      </p:to>
                                    </p:set>
                                    <p:animEffect transition="in" filter="randombar(horizontal)">
                                      <p:cBhvr>
                                        <p:cTn id="28" dur="500"/>
                                        <p:tgtEl>
                                          <p:spTgt spid="4">
                                            <p:txEl>
                                              <p:pRg st="8" end="8"/>
                                            </p:txEl>
                                          </p:spTgt>
                                        </p:tgtEl>
                                      </p:cBhvr>
                                    </p:animEffect>
                                  </p:childTnLst>
                                </p:cTn>
                              </p:par>
                              <p:par>
                                <p:cTn id="29" presetID="14" presetClass="entr" presetSubtype="1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animEffect transition="in" filter="randombar(horizontal)">
                                      <p:cBhvr>
                                        <p:cTn id="31" dur="500"/>
                                        <p:tgtEl>
                                          <p:spTgt spid="4">
                                            <p:txEl>
                                              <p:pRg st="9" end="9"/>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grpId="0"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randombar(horizontal)">
                                      <p:cBhvr>
                                        <p:cTn id="36" dur="500"/>
                                        <p:tgtEl>
                                          <p:spTgt spid="5"/>
                                        </p:tgtEl>
                                      </p:cBhvr>
                                    </p:animEffect>
                                  </p:childTnLst>
                                </p:cTn>
                              </p:par>
                              <p:par>
                                <p:cTn id="37" presetID="14" presetClass="entr" presetSubtype="1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randombar(horizontal)">
                                      <p:cBhvr>
                                        <p:cTn id="39" dur="500"/>
                                        <p:tgtEl>
                                          <p:spTgt spid="6"/>
                                        </p:tgtEl>
                                      </p:cBhvr>
                                    </p:animEffect>
                                  </p:childTnLst>
                                </p:cTn>
                              </p:par>
                              <p:par>
                                <p:cTn id="40" presetID="14" presetClass="entr" presetSubtype="10" fill="hold" nodeType="with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randombar(horizontal)">
                                      <p:cBhvr>
                                        <p:cTn id="42" dur="500"/>
                                        <p:tgtEl>
                                          <p:spTgt spid="7"/>
                                        </p:tgtEl>
                                      </p:cBhvr>
                                    </p:animEffect>
                                  </p:childTnLst>
                                </p:cTn>
                              </p:par>
                              <p:par>
                                <p:cTn id="43" presetID="14" presetClass="entr" presetSubtype="10" fill="hold" nodeType="with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randombar(horizontal)">
                                      <p:cBhvr>
                                        <p:cTn id="45" dur="500"/>
                                        <p:tgtEl>
                                          <p:spTgt spid="10"/>
                                        </p:tgtEl>
                                      </p:cBhvr>
                                    </p:animEffect>
                                  </p:childTnLst>
                                </p:cTn>
                              </p:par>
                              <p:par>
                                <p:cTn id="46" presetID="14" presetClass="entr" presetSubtype="10" fill="hold" nodeType="with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randombar(horizontal)">
                                      <p:cBhvr>
                                        <p:cTn id="48" dur="500"/>
                                        <p:tgtEl>
                                          <p:spTgt spid="11"/>
                                        </p:tgtEl>
                                      </p:cBhvr>
                                    </p:animEffect>
                                  </p:childTnLst>
                                </p:cTn>
                              </p:par>
                              <p:par>
                                <p:cTn id="49" presetID="14" presetClass="entr" presetSubtype="10" fill="hold" nodeType="with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randombar(horizontal)">
                                      <p:cBhvr>
                                        <p:cTn id="51" dur="500"/>
                                        <p:tgtEl>
                                          <p:spTgt spid="18"/>
                                        </p:tgtEl>
                                      </p:cBhvr>
                                    </p:animEffect>
                                  </p:childTnLst>
                                </p:cTn>
                              </p:par>
                              <p:par>
                                <p:cTn id="52" presetID="14" presetClass="entr" presetSubtype="10" fill="hold" nodeType="with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randombar(horizontal)">
                                      <p:cBhvr>
                                        <p:cTn id="54" dur="500"/>
                                        <p:tgtEl>
                                          <p:spTgt spid="21"/>
                                        </p:tgtEl>
                                      </p:cBhvr>
                                    </p:animEffect>
                                  </p:childTnLst>
                                </p:cTn>
                              </p:par>
                              <p:par>
                                <p:cTn id="55" presetID="14" presetClass="entr" presetSubtype="10" fill="hold" nodeType="with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randombar(horizontal)">
                                      <p:cBhvr>
                                        <p:cTn id="57" dur="500"/>
                                        <p:tgtEl>
                                          <p:spTgt spid="24"/>
                                        </p:tgtEl>
                                      </p:cBhvr>
                                    </p:animEffect>
                                  </p:childTnLst>
                                </p:cTn>
                              </p:par>
                              <p:par>
                                <p:cTn id="58" presetID="14" presetClass="entr" presetSubtype="10" fill="hold" grpId="0" nodeType="withEffect">
                                  <p:stCondLst>
                                    <p:cond delay="0"/>
                                  </p:stCondLst>
                                  <p:childTnLst>
                                    <p:set>
                                      <p:cBhvr>
                                        <p:cTn id="59" dur="1" fill="hold">
                                          <p:stCondLst>
                                            <p:cond delay="0"/>
                                          </p:stCondLst>
                                        </p:cTn>
                                        <p:tgtEl>
                                          <p:spTgt spid="27"/>
                                        </p:tgtEl>
                                        <p:attrNameLst>
                                          <p:attrName>style.visibility</p:attrName>
                                        </p:attrNameLst>
                                      </p:cBhvr>
                                      <p:to>
                                        <p:strVal val="visible"/>
                                      </p:to>
                                    </p:set>
                                    <p:animEffect transition="in" filter="randombar(horizontal)">
                                      <p:cBhvr>
                                        <p:cTn id="60" dur="500"/>
                                        <p:tgtEl>
                                          <p:spTgt spid="27"/>
                                        </p:tgtEl>
                                      </p:cBhvr>
                                    </p:animEffect>
                                  </p:childTnLst>
                                </p:cTn>
                              </p:par>
                              <p:par>
                                <p:cTn id="61" presetID="14" presetClass="entr" presetSubtype="10" fill="hold" nodeType="with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randombar(horizontal)">
                                      <p:cBhvr>
                                        <p:cTn id="63" dur="500"/>
                                        <p:tgtEl>
                                          <p:spTgt spid="28"/>
                                        </p:tgtEl>
                                      </p:cBhvr>
                                    </p:animEffect>
                                  </p:childTnLst>
                                </p:cTn>
                              </p:par>
                              <p:par>
                                <p:cTn id="64" presetID="14" presetClass="entr" presetSubtype="10" fill="hold" nodeType="withEffect">
                                  <p:stCondLst>
                                    <p:cond delay="0"/>
                                  </p:stCondLst>
                                  <p:childTnLst>
                                    <p:set>
                                      <p:cBhvr>
                                        <p:cTn id="65" dur="1" fill="hold">
                                          <p:stCondLst>
                                            <p:cond delay="0"/>
                                          </p:stCondLst>
                                        </p:cTn>
                                        <p:tgtEl>
                                          <p:spTgt spid="29"/>
                                        </p:tgtEl>
                                        <p:attrNameLst>
                                          <p:attrName>style.visibility</p:attrName>
                                        </p:attrNameLst>
                                      </p:cBhvr>
                                      <p:to>
                                        <p:strVal val="visible"/>
                                      </p:to>
                                    </p:set>
                                    <p:animEffect transition="in" filter="randombar(horizontal)">
                                      <p:cBhvr>
                                        <p:cTn id="66" dur="500"/>
                                        <p:tgtEl>
                                          <p:spTgt spid="29"/>
                                        </p:tgtEl>
                                      </p:cBhvr>
                                    </p:animEffect>
                                  </p:childTnLst>
                                </p:cTn>
                              </p:par>
                              <p:par>
                                <p:cTn id="67" presetID="14" presetClass="entr" presetSubtype="10" fill="hold" nodeType="withEffect">
                                  <p:stCondLst>
                                    <p:cond delay="0"/>
                                  </p:stCondLst>
                                  <p:childTnLst>
                                    <p:set>
                                      <p:cBhvr>
                                        <p:cTn id="68" dur="1" fill="hold">
                                          <p:stCondLst>
                                            <p:cond delay="0"/>
                                          </p:stCondLst>
                                        </p:cTn>
                                        <p:tgtEl>
                                          <p:spTgt spid="30"/>
                                        </p:tgtEl>
                                        <p:attrNameLst>
                                          <p:attrName>style.visibility</p:attrName>
                                        </p:attrNameLst>
                                      </p:cBhvr>
                                      <p:to>
                                        <p:strVal val="visible"/>
                                      </p:to>
                                    </p:set>
                                    <p:animEffect transition="in" filter="randombar(horizontal)">
                                      <p:cBhvr>
                                        <p:cTn id="69" dur="500"/>
                                        <p:tgtEl>
                                          <p:spTgt spid="30"/>
                                        </p:tgtEl>
                                      </p:cBhvr>
                                    </p:animEffect>
                                  </p:childTnLst>
                                </p:cTn>
                              </p:par>
                              <p:par>
                                <p:cTn id="70" presetID="14" presetClass="entr" presetSubtype="10" fill="hold" nodeType="withEffect">
                                  <p:stCondLst>
                                    <p:cond delay="0"/>
                                  </p:stCondLst>
                                  <p:childTnLst>
                                    <p:set>
                                      <p:cBhvr>
                                        <p:cTn id="71" dur="1" fill="hold">
                                          <p:stCondLst>
                                            <p:cond delay="0"/>
                                          </p:stCondLst>
                                        </p:cTn>
                                        <p:tgtEl>
                                          <p:spTgt spid="31"/>
                                        </p:tgtEl>
                                        <p:attrNameLst>
                                          <p:attrName>style.visibility</p:attrName>
                                        </p:attrNameLst>
                                      </p:cBhvr>
                                      <p:to>
                                        <p:strVal val="visible"/>
                                      </p:to>
                                    </p:set>
                                    <p:animEffect transition="in" filter="randombar(horizontal)">
                                      <p:cBhvr>
                                        <p:cTn id="72" dur="500"/>
                                        <p:tgtEl>
                                          <p:spTgt spid="31"/>
                                        </p:tgtEl>
                                      </p:cBhvr>
                                    </p:animEffect>
                                  </p:childTnLst>
                                </p:cTn>
                              </p:par>
                            </p:childTnLst>
                          </p:cTn>
                        </p:par>
                      </p:childTnLst>
                    </p:cTn>
                  </p:par>
                  <p:par>
                    <p:cTn id="73" fill="hold">
                      <p:stCondLst>
                        <p:cond delay="indefinite"/>
                      </p:stCondLst>
                      <p:childTnLst>
                        <p:par>
                          <p:cTn id="74" fill="hold">
                            <p:stCondLst>
                              <p:cond delay="0"/>
                            </p:stCondLst>
                            <p:childTnLst>
                              <p:par>
                                <p:cTn id="75" presetID="14" presetClass="entr" presetSubtype="10" fill="hold" nodeType="clickEffect">
                                  <p:stCondLst>
                                    <p:cond delay="0"/>
                                  </p:stCondLst>
                                  <p:childTnLst>
                                    <p:set>
                                      <p:cBhvr>
                                        <p:cTn id="76" dur="1" fill="hold">
                                          <p:stCondLst>
                                            <p:cond delay="0"/>
                                          </p:stCondLst>
                                        </p:cTn>
                                        <p:tgtEl>
                                          <p:spTgt spid="14"/>
                                        </p:tgtEl>
                                        <p:attrNameLst>
                                          <p:attrName>style.visibility</p:attrName>
                                        </p:attrNameLst>
                                      </p:cBhvr>
                                      <p:to>
                                        <p:strVal val="visible"/>
                                      </p:to>
                                    </p:set>
                                    <p:animEffect transition="in" filter="randombar(horizontal)">
                                      <p:cBhvr>
                                        <p:cTn id="77" dur="500"/>
                                        <p:tgtEl>
                                          <p:spTgt spid="14"/>
                                        </p:tgtEl>
                                      </p:cBhvr>
                                    </p:animEffect>
                                  </p:childTnLst>
                                </p:cTn>
                              </p:par>
                            </p:childTnLst>
                          </p:cTn>
                        </p:par>
                      </p:childTnLst>
                    </p:cTn>
                  </p:par>
                  <p:par>
                    <p:cTn id="78" fill="hold">
                      <p:stCondLst>
                        <p:cond delay="indefinite"/>
                      </p:stCondLst>
                      <p:childTnLst>
                        <p:par>
                          <p:cTn id="79" fill="hold">
                            <p:stCondLst>
                              <p:cond delay="0"/>
                            </p:stCondLst>
                            <p:childTnLst>
                              <p:par>
                                <p:cTn id="80" presetID="14" presetClass="exit" presetSubtype="10" fill="hold" nodeType="clickEffect">
                                  <p:stCondLst>
                                    <p:cond delay="0"/>
                                  </p:stCondLst>
                                  <p:childTnLst>
                                    <p:animEffect transition="out" filter="randombar(horizontal)">
                                      <p:cBhvr>
                                        <p:cTn id="81" dur="500"/>
                                        <p:tgtEl>
                                          <p:spTgt spid="14"/>
                                        </p:tgtEl>
                                      </p:cBhvr>
                                    </p:animEffect>
                                    <p:set>
                                      <p:cBhvr>
                                        <p:cTn id="82" dur="1" fill="hold">
                                          <p:stCondLst>
                                            <p:cond delay="499"/>
                                          </p:stCondLst>
                                        </p:cTn>
                                        <p:tgtEl>
                                          <p:spTgt spid="14"/>
                                        </p:tgtEl>
                                        <p:attrNameLst>
                                          <p:attrName>style.visibility</p:attrName>
                                        </p:attrNameLst>
                                      </p:cBhvr>
                                      <p:to>
                                        <p:strVal val="hidden"/>
                                      </p:to>
                                    </p:set>
                                  </p:childTnLst>
                                </p:cTn>
                              </p:par>
                              <p:par>
                                <p:cTn id="83" presetID="14" presetClass="entr" presetSubtype="10" fill="hold" nodeType="withEffect">
                                  <p:stCondLst>
                                    <p:cond delay="0"/>
                                  </p:stCondLst>
                                  <p:childTnLst>
                                    <p:set>
                                      <p:cBhvr>
                                        <p:cTn id="84" dur="1" fill="hold">
                                          <p:stCondLst>
                                            <p:cond delay="0"/>
                                          </p:stCondLst>
                                        </p:cTn>
                                        <p:tgtEl>
                                          <p:spTgt spid="32"/>
                                        </p:tgtEl>
                                        <p:attrNameLst>
                                          <p:attrName>style.visibility</p:attrName>
                                        </p:attrNameLst>
                                      </p:cBhvr>
                                      <p:to>
                                        <p:strVal val="visible"/>
                                      </p:to>
                                    </p:set>
                                    <p:animEffect transition="in" filter="randombar(horizontal)">
                                      <p:cBhvr>
                                        <p:cTn id="85" dur="500"/>
                                        <p:tgtEl>
                                          <p:spTgt spid="32"/>
                                        </p:tgtEl>
                                      </p:cBhvr>
                                    </p:animEffect>
                                  </p:childTnLst>
                                </p:cTn>
                              </p:par>
                            </p:childTnLst>
                          </p:cTn>
                        </p:par>
                      </p:childTnLst>
                    </p:cTn>
                  </p:par>
                  <p:par>
                    <p:cTn id="86" fill="hold">
                      <p:stCondLst>
                        <p:cond delay="indefinite"/>
                      </p:stCondLst>
                      <p:childTnLst>
                        <p:par>
                          <p:cTn id="87" fill="hold">
                            <p:stCondLst>
                              <p:cond delay="0"/>
                            </p:stCondLst>
                            <p:childTnLst>
                              <p:par>
                                <p:cTn id="88" presetID="14" presetClass="exit" presetSubtype="10" fill="hold" nodeType="clickEffect">
                                  <p:stCondLst>
                                    <p:cond delay="0"/>
                                  </p:stCondLst>
                                  <p:childTnLst>
                                    <p:animEffect transition="out" filter="randombar(horizontal)">
                                      <p:cBhvr>
                                        <p:cTn id="89" dur="500"/>
                                        <p:tgtEl>
                                          <p:spTgt spid="32"/>
                                        </p:tgtEl>
                                      </p:cBhvr>
                                    </p:animEffect>
                                    <p:set>
                                      <p:cBhvr>
                                        <p:cTn id="90" dur="1" fill="hold">
                                          <p:stCondLst>
                                            <p:cond delay="499"/>
                                          </p:stCondLst>
                                        </p:cTn>
                                        <p:tgtEl>
                                          <p:spTgt spid="32"/>
                                        </p:tgtEl>
                                        <p:attrNameLst>
                                          <p:attrName>style.visibility</p:attrName>
                                        </p:attrNameLst>
                                      </p:cBhvr>
                                      <p:to>
                                        <p:strVal val="hidden"/>
                                      </p:to>
                                    </p:set>
                                  </p:childTnLst>
                                </p:cTn>
                              </p:par>
                              <p:par>
                                <p:cTn id="91" presetID="14" presetClass="entr" presetSubtype="10" fill="hold" nodeType="withEffect">
                                  <p:stCondLst>
                                    <p:cond delay="0"/>
                                  </p:stCondLst>
                                  <p:childTnLst>
                                    <p:set>
                                      <p:cBhvr>
                                        <p:cTn id="92" dur="1" fill="hold">
                                          <p:stCondLst>
                                            <p:cond delay="0"/>
                                          </p:stCondLst>
                                        </p:cTn>
                                        <p:tgtEl>
                                          <p:spTgt spid="36"/>
                                        </p:tgtEl>
                                        <p:attrNameLst>
                                          <p:attrName>style.visibility</p:attrName>
                                        </p:attrNameLst>
                                      </p:cBhvr>
                                      <p:to>
                                        <p:strVal val="visible"/>
                                      </p:to>
                                    </p:set>
                                    <p:animEffect transition="in" filter="randombar(horizontal)">
                                      <p:cBhvr>
                                        <p:cTn id="93" dur="500"/>
                                        <p:tgtEl>
                                          <p:spTgt spid="36"/>
                                        </p:tgtEl>
                                      </p:cBhvr>
                                    </p:animEffect>
                                  </p:childTnLst>
                                </p:cTn>
                              </p:par>
                            </p:childTnLst>
                          </p:cTn>
                        </p:par>
                      </p:childTnLst>
                    </p:cTn>
                  </p:par>
                  <p:par>
                    <p:cTn id="94" fill="hold">
                      <p:stCondLst>
                        <p:cond delay="indefinite"/>
                      </p:stCondLst>
                      <p:childTnLst>
                        <p:par>
                          <p:cTn id="95" fill="hold">
                            <p:stCondLst>
                              <p:cond delay="0"/>
                            </p:stCondLst>
                            <p:childTnLst>
                              <p:par>
                                <p:cTn id="96" presetID="14" presetClass="exit" presetSubtype="10" fill="hold" nodeType="clickEffect">
                                  <p:stCondLst>
                                    <p:cond delay="0"/>
                                  </p:stCondLst>
                                  <p:childTnLst>
                                    <p:animEffect transition="out" filter="randombar(horizontal)">
                                      <p:cBhvr>
                                        <p:cTn id="97" dur="500"/>
                                        <p:tgtEl>
                                          <p:spTgt spid="36"/>
                                        </p:tgtEl>
                                      </p:cBhvr>
                                    </p:animEffect>
                                    <p:set>
                                      <p:cBhvr>
                                        <p:cTn id="98" dur="1" fill="hold">
                                          <p:stCondLst>
                                            <p:cond delay="499"/>
                                          </p:stCondLst>
                                        </p:cTn>
                                        <p:tgtEl>
                                          <p:spTgt spid="36"/>
                                        </p:tgtEl>
                                        <p:attrNameLst>
                                          <p:attrName>style.visibility</p:attrName>
                                        </p:attrNameLst>
                                      </p:cBhvr>
                                      <p:to>
                                        <p:strVal val="hidden"/>
                                      </p:to>
                                    </p:set>
                                  </p:childTnLst>
                                </p:cTn>
                              </p:par>
                              <p:par>
                                <p:cTn id="99" presetID="14" presetClass="entr" presetSubtype="10" fill="hold" nodeType="withEffect">
                                  <p:stCondLst>
                                    <p:cond delay="0"/>
                                  </p:stCondLst>
                                  <p:childTnLst>
                                    <p:set>
                                      <p:cBhvr>
                                        <p:cTn id="100" dur="1" fill="hold">
                                          <p:stCondLst>
                                            <p:cond delay="0"/>
                                          </p:stCondLst>
                                        </p:cTn>
                                        <p:tgtEl>
                                          <p:spTgt spid="40"/>
                                        </p:tgtEl>
                                        <p:attrNameLst>
                                          <p:attrName>style.visibility</p:attrName>
                                        </p:attrNameLst>
                                      </p:cBhvr>
                                      <p:to>
                                        <p:strVal val="visible"/>
                                      </p:to>
                                    </p:set>
                                    <p:animEffect transition="in" filter="randombar(horizontal)">
                                      <p:cBhvr>
                                        <p:cTn id="101" dur="500"/>
                                        <p:tgtEl>
                                          <p:spTgt spid="40"/>
                                        </p:tgtEl>
                                      </p:cBhvr>
                                    </p:animEffect>
                                  </p:childTnLst>
                                </p:cTn>
                              </p:par>
                            </p:childTnLst>
                          </p:cTn>
                        </p:par>
                      </p:childTnLst>
                    </p:cTn>
                  </p:par>
                  <p:par>
                    <p:cTn id="102" fill="hold">
                      <p:stCondLst>
                        <p:cond delay="indefinite"/>
                      </p:stCondLst>
                      <p:childTnLst>
                        <p:par>
                          <p:cTn id="103" fill="hold">
                            <p:stCondLst>
                              <p:cond delay="0"/>
                            </p:stCondLst>
                            <p:childTnLst>
                              <p:par>
                                <p:cTn id="104" presetID="14" presetClass="exit" presetSubtype="10" fill="hold" nodeType="clickEffect">
                                  <p:stCondLst>
                                    <p:cond delay="0"/>
                                  </p:stCondLst>
                                  <p:childTnLst>
                                    <p:animEffect transition="out" filter="randombar(horizontal)">
                                      <p:cBhvr>
                                        <p:cTn id="105" dur="500"/>
                                        <p:tgtEl>
                                          <p:spTgt spid="40"/>
                                        </p:tgtEl>
                                      </p:cBhvr>
                                    </p:animEffect>
                                    <p:set>
                                      <p:cBhvr>
                                        <p:cTn id="106" dur="1" fill="hold">
                                          <p:stCondLst>
                                            <p:cond delay="499"/>
                                          </p:stCondLst>
                                        </p:cTn>
                                        <p:tgtEl>
                                          <p:spTgt spid="40"/>
                                        </p:tgtEl>
                                        <p:attrNameLst>
                                          <p:attrName>style.visibility</p:attrName>
                                        </p:attrNameLst>
                                      </p:cBhvr>
                                      <p:to>
                                        <p:strVal val="hidden"/>
                                      </p:to>
                                    </p:set>
                                  </p:childTnLst>
                                </p:cTn>
                              </p:par>
                              <p:par>
                                <p:cTn id="107" presetID="14" presetClass="entr" presetSubtype="10" fill="hold" nodeType="withEffect">
                                  <p:stCondLst>
                                    <p:cond delay="0"/>
                                  </p:stCondLst>
                                  <p:childTnLst>
                                    <p:set>
                                      <p:cBhvr>
                                        <p:cTn id="108" dur="1" fill="hold">
                                          <p:stCondLst>
                                            <p:cond delay="0"/>
                                          </p:stCondLst>
                                        </p:cTn>
                                        <p:tgtEl>
                                          <p:spTgt spid="44"/>
                                        </p:tgtEl>
                                        <p:attrNameLst>
                                          <p:attrName>style.visibility</p:attrName>
                                        </p:attrNameLst>
                                      </p:cBhvr>
                                      <p:to>
                                        <p:strVal val="visible"/>
                                      </p:to>
                                    </p:set>
                                    <p:animEffect transition="in" filter="randombar(horizontal)">
                                      <p:cBhvr>
                                        <p:cTn id="109" dur="500"/>
                                        <p:tgtEl>
                                          <p:spTgt spid="44"/>
                                        </p:tgtEl>
                                      </p:cBhvr>
                                    </p:animEffect>
                                  </p:childTnLst>
                                </p:cTn>
                              </p:par>
                            </p:childTnLst>
                          </p:cTn>
                        </p:par>
                      </p:childTnLst>
                    </p:cTn>
                  </p:par>
                  <p:par>
                    <p:cTn id="110" fill="hold">
                      <p:stCondLst>
                        <p:cond delay="indefinite"/>
                      </p:stCondLst>
                      <p:childTnLst>
                        <p:par>
                          <p:cTn id="111" fill="hold">
                            <p:stCondLst>
                              <p:cond delay="0"/>
                            </p:stCondLst>
                            <p:childTnLst>
                              <p:par>
                                <p:cTn id="112" presetID="14" presetClass="exit" presetSubtype="10" fill="hold" nodeType="clickEffect">
                                  <p:stCondLst>
                                    <p:cond delay="0"/>
                                  </p:stCondLst>
                                  <p:childTnLst>
                                    <p:animEffect transition="out" filter="randombar(horizontal)">
                                      <p:cBhvr>
                                        <p:cTn id="113" dur="500"/>
                                        <p:tgtEl>
                                          <p:spTgt spid="44"/>
                                        </p:tgtEl>
                                      </p:cBhvr>
                                    </p:animEffect>
                                    <p:set>
                                      <p:cBhvr>
                                        <p:cTn id="114" dur="1" fill="hold">
                                          <p:stCondLst>
                                            <p:cond delay="499"/>
                                          </p:stCondLst>
                                        </p:cTn>
                                        <p:tgtEl>
                                          <p:spTgt spid="44"/>
                                        </p:tgtEl>
                                        <p:attrNameLst>
                                          <p:attrName>style.visibility</p:attrName>
                                        </p:attrNameLst>
                                      </p:cBhvr>
                                      <p:to>
                                        <p:strVal val="hidden"/>
                                      </p:to>
                                    </p:set>
                                  </p:childTnLst>
                                </p:cTn>
                              </p:par>
                              <p:par>
                                <p:cTn id="115" presetID="14" presetClass="entr" presetSubtype="10" fill="hold" grpId="0" nodeType="withEffect">
                                  <p:stCondLst>
                                    <p:cond delay="0"/>
                                  </p:stCondLst>
                                  <p:childTnLst>
                                    <p:set>
                                      <p:cBhvr>
                                        <p:cTn id="116" dur="1" fill="hold">
                                          <p:stCondLst>
                                            <p:cond delay="0"/>
                                          </p:stCondLst>
                                        </p:cTn>
                                        <p:tgtEl>
                                          <p:spTgt spid="51"/>
                                        </p:tgtEl>
                                        <p:attrNameLst>
                                          <p:attrName>style.visibility</p:attrName>
                                        </p:attrNameLst>
                                      </p:cBhvr>
                                      <p:to>
                                        <p:strVal val="visible"/>
                                      </p:to>
                                    </p:set>
                                    <p:animEffect transition="in" filter="randombar(horizontal)">
                                      <p:cBhvr>
                                        <p:cTn id="117" dur="500"/>
                                        <p:tgtEl>
                                          <p:spTgt spid="51"/>
                                        </p:tgtEl>
                                      </p:cBhvr>
                                    </p:animEffect>
                                  </p:childTnLst>
                                </p:cTn>
                              </p:par>
                              <p:par>
                                <p:cTn id="118" presetID="14" presetClass="entr" presetSubtype="10" fill="hold" nodeType="withEffect">
                                  <p:stCondLst>
                                    <p:cond delay="0"/>
                                  </p:stCondLst>
                                  <p:childTnLst>
                                    <p:set>
                                      <p:cBhvr>
                                        <p:cTn id="119" dur="1" fill="hold">
                                          <p:stCondLst>
                                            <p:cond delay="0"/>
                                          </p:stCondLst>
                                        </p:cTn>
                                        <p:tgtEl>
                                          <p:spTgt spid="48"/>
                                        </p:tgtEl>
                                        <p:attrNameLst>
                                          <p:attrName>style.visibility</p:attrName>
                                        </p:attrNameLst>
                                      </p:cBhvr>
                                      <p:to>
                                        <p:strVal val="visible"/>
                                      </p:to>
                                    </p:set>
                                    <p:animEffect transition="in" filter="randombar(horizontal)">
                                      <p:cBhvr>
                                        <p:cTn id="120"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27" grpId="0"/>
      <p:bldP spid="5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1038743"/>
            <a:ext cx="8496944" cy="5702625"/>
          </a:xfrm>
        </p:spPr>
        <p:txBody>
          <a:bodyPr>
            <a:normAutofit/>
          </a:bodyPr>
          <a:lstStyle/>
          <a:p>
            <a:r>
              <a:rPr lang="zh-CN" altLang="en-US" b="1" dirty="0" smtClean="0"/>
              <a:t>例</a:t>
            </a:r>
            <a:r>
              <a:rPr lang="en-US" altLang="zh-CN" b="1" dirty="0" smtClean="0"/>
              <a:t>: </a:t>
            </a:r>
            <a:r>
              <a:rPr lang="zh-CN" altLang="en-US" dirty="0" smtClean="0"/>
              <a:t>定义结构类型</a:t>
            </a:r>
            <a:r>
              <a:rPr lang="en-US" altLang="zh-CN" dirty="0" smtClean="0"/>
              <a:t>, </a:t>
            </a:r>
            <a:r>
              <a:rPr lang="zh-CN" altLang="en-US" dirty="0" smtClean="0"/>
              <a:t>描述下列数据。</a:t>
            </a:r>
            <a:endParaRPr lang="en-US" altLang="zh-CN" dirty="0" smtClean="0"/>
          </a:p>
          <a:p>
            <a:r>
              <a:rPr lang="en-US" altLang="zh-CN" dirty="0" smtClean="0"/>
              <a:t>(a) </a:t>
            </a:r>
            <a:r>
              <a:rPr lang="zh-CN" altLang="en-US" b="1" dirty="0" smtClean="0"/>
              <a:t>学生记录</a:t>
            </a:r>
            <a:r>
              <a:rPr lang="en-US" altLang="zh-CN" dirty="0" smtClean="0"/>
              <a:t>: </a:t>
            </a:r>
            <a:r>
              <a:rPr lang="zh-CN" altLang="en-US" dirty="0" smtClean="0"/>
              <a:t>包含学生的姓名</a:t>
            </a:r>
            <a:r>
              <a:rPr lang="en-US" altLang="zh-CN" dirty="0" smtClean="0"/>
              <a:t>, </a:t>
            </a:r>
            <a:r>
              <a:rPr lang="zh-CN" altLang="en-US" dirty="0" smtClean="0"/>
              <a:t>性别</a:t>
            </a:r>
            <a:r>
              <a:rPr lang="en-US" altLang="zh-CN" dirty="0" smtClean="0"/>
              <a:t>, </a:t>
            </a:r>
            <a:r>
              <a:rPr lang="zh-CN" altLang="en-US" dirty="0" smtClean="0"/>
              <a:t>学号</a:t>
            </a:r>
            <a:r>
              <a:rPr lang="en-US" altLang="zh-CN" dirty="0" smtClean="0"/>
              <a:t>, </a:t>
            </a:r>
            <a:r>
              <a:rPr lang="zh-CN" altLang="en-US" dirty="0" smtClean="0"/>
              <a:t>年龄</a:t>
            </a:r>
            <a:r>
              <a:rPr lang="en-US" altLang="zh-CN" dirty="0" smtClean="0"/>
              <a:t>, C++</a:t>
            </a:r>
            <a:r>
              <a:rPr lang="zh-CN" altLang="en-US" dirty="0" smtClean="0"/>
              <a:t>程序设计课程成绩。</a:t>
            </a:r>
            <a:endParaRPr lang="en-US" altLang="zh-CN" dirty="0" smtClean="0"/>
          </a:p>
          <a:p>
            <a:pPr>
              <a:lnSpc>
                <a:spcPct val="100000"/>
              </a:lnSpc>
            </a:pPr>
            <a:r>
              <a:rPr lang="en-US" altLang="zh-CN" b="1" dirty="0" err="1" smtClean="0">
                <a:solidFill>
                  <a:srgbClr val="FF0000"/>
                </a:solidFill>
              </a:rPr>
              <a:t>struct</a:t>
            </a:r>
            <a:r>
              <a:rPr lang="en-US" altLang="zh-CN" b="1" dirty="0" smtClean="0">
                <a:solidFill>
                  <a:srgbClr val="FF0000"/>
                </a:solidFill>
              </a:rPr>
              <a:t> </a:t>
            </a:r>
            <a:r>
              <a:rPr lang="en-US" altLang="zh-CN" b="1" dirty="0" smtClean="0">
                <a:solidFill>
                  <a:srgbClr val="0000FF"/>
                </a:solidFill>
              </a:rPr>
              <a:t>student</a:t>
            </a:r>
          </a:p>
          <a:p>
            <a:pPr>
              <a:lnSpc>
                <a:spcPct val="100000"/>
              </a:lnSpc>
            </a:pPr>
            <a:r>
              <a:rPr lang="en-US" altLang="zh-CN" dirty="0" smtClean="0"/>
              <a:t>{</a:t>
            </a:r>
          </a:p>
          <a:p>
            <a:pPr indent="363538">
              <a:lnSpc>
                <a:spcPct val="100000"/>
              </a:lnSpc>
            </a:pPr>
            <a:r>
              <a:rPr lang="en-US" altLang="zh-CN" dirty="0" smtClean="0">
                <a:solidFill>
                  <a:srgbClr val="0000FF"/>
                </a:solidFill>
              </a:rPr>
              <a:t>char </a:t>
            </a:r>
            <a:r>
              <a:rPr lang="en-US" altLang="zh-CN" dirty="0" smtClean="0"/>
              <a:t>name[20];     </a:t>
            </a:r>
            <a:r>
              <a:rPr lang="en-US" altLang="zh-CN" dirty="0" smtClean="0"/>
              <a:t>  </a:t>
            </a:r>
            <a:r>
              <a:rPr lang="en-US" altLang="zh-CN" dirty="0" smtClean="0">
                <a:solidFill>
                  <a:srgbClr val="00B050"/>
                </a:solidFill>
              </a:rPr>
              <a:t>// </a:t>
            </a:r>
            <a:r>
              <a:rPr lang="zh-CN" altLang="en-US" dirty="0" smtClean="0">
                <a:solidFill>
                  <a:srgbClr val="00B050"/>
                </a:solidFill>
              </a:rPr>
              <a:t>姓名</a:t>
            </a:r>
            <a:endParaRPr lang="en-US" altLang="zh-CN" dirty="0" smtClean="0">
              <a:solidFill>
                <a:srgbClr val="00B050"/>
              </a:solidFill>
            </a:endParaRPr>
          </a:p>
          <a:p>
            <a:pPr indent="363538">
              <a:lnSpc>
                <a:spcPct val="100000"/>
              </a:lnSpc>
            </a:pPr>
            <a:r>
              <a:rPr lang="en-US" altLang="zh-CN" dirty="0" smtClean="0">
                <a:solidFill>
                  <a:srgbClr val="0000FF"/>
                </a:solidFill>
              </a:rPr>
              <a:t>bool</a:t>
            </a:r>
            <a:r>
              <a:rPr lang="en-US" altLang="zh-CN" dirty="0" smtClean="0"/>
              <a:t> gender;         </a:t>
            </a:r>
            <a:r>
              <a:rPr lang="en-US" altLang="zh-CN" dirty="0" smtClean="0"/>
              <a:t>  </a:t>
            </a:r>
            <a:r>
              <a:rPr lang="en-US" altLang="zh-CN" dirty="0" smtClean="0">
                <a:solidFill>
                  <a:srgbClr val="00B050"/>
                </a:solidFill>
              </a:rPr>
              <a:t>// </a:t>
            </a:r>
            <a:r>
              <a:rPr lang="zh-CN" altLang="en-US" dirty="0" smtClean="0">
                <a:solidFill>
                  <a:srgbClr val="00B050"/>
                </a:solidFill>
              </a:rPr>
              <a:t>性别</a:t>
            </a:r>
            <a:endParaRPr lang="en-US" altLang="zh-CN" dirty="0" smtClean="0">
              <a:solidFill>
                <a:srgbClr val="00B050"/>
              </a:solidFill>
            </a:endParaRPr>
          </a:p>
          <a:p>
            <a:pPr indent="363538">
              <a:lnSpc>
                <a:spcPct val="100000"/>
              </a:lnSpc>
            </a:pPr>
            <a:r>
              <a:rPr lang="en-US" altLang="zh-CN" dirty="0" smtClean="0">
                <a:solidFill>
                  <a:srgbClr val="0000FF"/>
                </a:solidFill>
              </a:rPr>
              <a:t>long </a:t>
            </a:r>
            <a:r>
              <a:rPr lang="en-US" altLang="zh-CN" dirty="0" err="1" smtClean="0">
                <a:solidFill>
                  <a:srgbClr val="0000FF"/>
                </a:solidFill>
              </a:rPr>
              <a:t>long</a:t>
            </a:r>
            <a:r>
              <a:rPr lang="en-US" altLang="zh-CN" dirty="0" smtClean="0"/>
              <a:t> </a:t>
            </a:r>
            <a:r>
              <a:rPr lang="en-US" altLang="zh-CN" dirty="0" smtClean="0"/>
              <a:t>number;  </a:t>
            </a:r>
            <a:r>
              <a:rPr lang="en-US" altLang="zh-CN" dirty="0" smtClean="0">
                <a:solidFill>
                  <a:srgbClr val="00B050"/>
                </a:solidFill>
              </a:rPr>
              <a:t>// </a:t>
            </a:r>
            <a:r>
              <a:rPr lang="zh-CN" altLang="en-US" dirty="0" smtClean="0">
                <a:solidFill>
                  <a:srgbClr val="00B050"/>
                </a:solidFill>
              </a:rPr>
              <a:t>学号</a:t>
            </a:r>
            <a:endParaRPr lang="en-US" altLang="zh-CN" dirty="0" smtClean="0">
              <a:solidFill>
                <a:srgbClr val="00B050"/>
              </a:solidFill>
            </a:endParaRPr>
          </a:p>
          <a:p>
            <a:pPr indent="363538">
              <a:lnSpc>
                <a:spcPct val="100000"/>
              </a:lnSpc>
            </a:pPr>
            <a:r>
              <a:rPr lang="en-US" altLang="zh-CN" dirty="0" err="1" smtClean="0">
                <a:solidFill>
                  <a:srgbClr val="0000FF"/>
                </a:solidFill>
              </a:rPr>
              <a:t>int</a:t>
            </a:r>
            <a:r>
              <a:rPr lang="en-US" altLang="zh-CN" dirty="0" smtClean="0"/>
              <a:t> age;                 </a:t>
            </a:r>
            <a:r>
              <a:rPr lang="en-US" altLang="zh-CN" dirty="0" smtClean="0"/>
              <a:t>  </a:t>
            </a:r>
            <a:r>
              <a:rPr lang="en-US" altLang="zh-CN" dirty="0" smtClean="0">
                <a:solidFill>
                  <a:srgbClr val="00B050"/>
                </a:solidFill>
              </a:rPr>
              <a:t>// </a:t>
            </a:r>
            <a:r>
              <a:rPr lang="zh-CN" altLang="en-US" dirty="0" smtClean="0">
                <a:solidFill>
                  <a:srgbClr val="00B050"/>
                </a:solidFill>
              </a:rPr>
              <a:t>年龄</a:t>
            </a:r>
            <a:endParaRPr lang="en-US" altLang="zh-CN" dirty="0" smtClean="0">
              <a:solidFill>
                <a:srgbClr val="00B050"/>
              </a:solidFill>
            </a:endParaRPr>
          </a:p>
          <a:p>
            <a:pPr indent="363538">
              <a:lnSpc>
                <a:spcPct val="100000"/>
              </a:lnSpc>
            </a:pPr>
            <a:r>
              <a:rPr lang="en-US" altLang="zh-CN" dirty="0" smtClean="0">
                <a:solidFill>
                  <a:srgbClr val="0000FF"/>
                </a:solidFill>
              </a:rPr>
              <a:t>double</a:t>
            </a:r>
            <a:r>
              <a:rPr lang="en-US" altLang="zh-CN" dirty="0" smtClean="0"/>
              <a:t> score;       </a:t>
            </a:r>
            <a:r>
              <a:rPr lang="en-US" altLang="zh-CN" dirty="0" smtClean="0"/>
              <a:t>  </a:t>
            </a:r>
            <a:r>
              <a:rPr lang="en-US" altLang="zh-CN" dirty="0" smtClean="0">
                <a:solidFill>
                  <a:srgbClr val="00B050"/>
                </a:solidFill>
              </a:rPr>
              <a:t>// </a:t>
            </a:r>
            <a:r>
              <a:rPr lang="en-US" altLang="zh-CN" dirty="0" smtClean="0">
                <a:solidFill>
                  <a:srgbClr val="00B050"/>
                </a:solidFill>
              </a:rPr>
              <a:t>C++</a:t>
            </a:r>
            <a:r>
              <a:rPr lang="zh-CN" altLang="en-US" dirty="0" smtClean="0">
                <a:solidFill>
                  <a:srgbClr val="00B050"/>
                </a:solidFill>
              </a:rPr>
              <a:t>程序设计课程成绩</a:t>
            </a:r>
            <a:endParaRPr lang="en-US" altLang="zh-CN" dirty="0" smtClean="0">
              <a:solidFill>
                <a:srgbClr val="00B050"/>
              </a:solidFill>
            </a:endParaRPr>
          </a:p>
          <a:p>
            <a:pPr>
              <a:lnSpc>
                <a:spcPct val="100000"/>
              </a:lnSpc>
            </a:pPr>
            <a:r>
              <a:rPr lang="en-US" altLang="zh-CN" dirty="0" smtClean="0"/>
              <a:t>}</a:t>
            </a:r>
            <a:r>
              <a:rPr lang="en-US" altLang="zh-CN" b="1" dirty="0" smtClean="0">
                <a:solidFill>
                  <a:srgbClr val="0000FF"/>
                </a:solidFill>
              </a:rPr>
              <a:t>;</a:t>
            </a:r>
          </a:p>
          <a:p>
            <a:r>
              <a:rPr lang="zh-CN" altLang="en-US" b="1" dirty="0" smtClean="0"/>
              <a:t>说明</a:t>
            </a:r>
            <a:r>
              <a:rPr lang="en-US" altLang="zh-CN" b="1" dirty="0" smtClean="0"/>
              <a:t>: </a:t>
            </a:r>
            <a:r>
              <a:rPr lang="en-US" altLang="zh-CN" b="1" dirty="0" smtClean="0">
                <a:solidFill>
                  <a:srgbClr val="0000FF"/>
                </a:solidFill>
              </a:rPr>
              <a:t>student</a:t>
            </a:r>
            <a:r>
              <a:rPr lang="en-US" altLang="zh-CN" dirty="0" smtClean="0"/>
              <a:t> </a:t>
            </a:r>
            <a:r>
              <a:rPr lang="zh-CN" altLang="en-US" dirty="0" smtClean="0"/>
              <a:t>是结构类型的 </a:t>
            </a:r>
            <a:r>
              <a:rPr lang="zh-CN" altLang="en-US" b="1" dirty="0" smtClean="0">
                <a:solidFill>
                  <a:srgbClr val="FF0000"/>
                </a:solidFill>
              </a:rPr>
              <a:t>类型名</a:t>
            </a:r>
            <a:r>
              <a:rPr lang="en-US" altLang="zh-CN" dirty="0" smtClean="0"/>
              <a:t>, </a:t>
            </a:r>
            <a:r>
              <a:rPr lang="zh-CN" altLang="en-US" dirty="0" smtClean="0"/>
              <a:t>它是一个</a:t>
            </a:r>
            <a:r>
              <a:rPr lang="en-US" altLang="zh-CN" dirty="0" smtClean="0"/>
              <a:t> </a:t>
            </a:r>
            <a:r>
              <a:rPr lang="zh-CN" altLang="en-US" b="1" dirty="0" smtClean="0">
                <a:solidFill>
                  <a:srgbClr val="0000FF"/>
                </a:solidFill>
              </a:rPr>
              <a:t>类型</a:t>
            </a:r>
            <a:r>
              <a:rPr lang="zh-CN" altLang="en-US" dirty="0" smtClean="0"/>
              <a:t>。</a:t>
            </a:r>
            <a:endParaRPr lang="zh-CN" altLang="en-US" dirty="0"/>
          </a:p>
        </p:txBody>
      </p:sp>
      <p:sp>
        <p:nvSpPr>
          <p:cNvPr id="3" name="标题 2"/>
          <p:cNvSpPr>
            <a:spLocks noGrp="1"/>
          </p:cNvSpPr>
          <p:nvPr>
            <p:ph type="title"/>
          </p:nvPr>
        </p:nvSpPr>
        <p:spPr/>
        <p:txBody>
          <a:bodyPr/>
          <a:lstStyle/>
          <a:p>
            <a:r>
              <a:rPr lang="en-US" altLang="zh-CN" dirty="0"/>
              <a:t>1. </a:t>
            </a:r>
            <a:r>
              <a:rPr lang="zh-CN" altLang="en-US" dirty="0"/>
              <a:t>结构</a:t>
            </a:r>
          </a:p>
        </p:txBody>
      </p:sp>
      <p:sp>
        <p:nvSpPr>
          <p:cNvPr id="4" name="右大括号 3"/>
          <p:cNvSpPr/>
          <p:nvPr/>
        </p:nvSpPr>
        <p:spPr>
          <a:xfrm>
            <a:off x="6660232" y="3573016"/>
            <a:ext cx="432048" cy="1872208"/>
          </a:xfrm>
          <a:prstGeom prst="rightBrace">
            <a:avLst>
              <a:gd name="adj1" fmla="val 51199"/>
              <a:gd name="adj2" fmla="val 50000"/>
            </a:avLst>
          </a:prstGeom>
          <a:ln w="3810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文本框 4"/>
          <p:cNvSpPr txBox="1"/>
          <p:nvPr/>
        </p:nvSpPr>
        <p:spPr>
          <a:xfrm>
            <a:off x="7047437" y="3462679"/>
            <a:ext cx="1944216" cy="2092881"/>
          </a:xfrm>
          <a:prstGeom prst="rect">
            <a:avLst/>
          </a:prstGeom>
          <a:noFill/>
        </p:spPr>
        <p:txBody>
          <a:bodyPr wrap="square" rtlCol="0">
            <a:spAutoFit/>
          </a:bodyPr>
          <a:lstStyle/>
          <a:p>
            <a:pPr algn="just">
              <a:spcAft>
                <a:spcPts val="600"/>
              </a:spcAft>
            </a:pPr>
            <a:r>
              <a:rPr lang="zh-CN" altLang="en-US" sz="2400" b="1" dirty="0" smtClean="0">
                <a:solidFill>
                  <a:srgbClr val="FF3399"/>
                </a:solidFill>
                <a:latin typeface="Arial" panose="020B0604020202020204" pitchFamily="34" charset="0"/>
                <a:ea typeface="微软雅黑" panose="020B0503020204020204" pitchFamily="34" charset="-122"/>
                <a:cs typeface="Arial" panose="020B0604020202020204" pitchFamily="34" charset="0"/>
              </a:rPr>
              <a:t>结构成员表</a:t>
            </a:r>
            <a:endParaRPr lang="en-US" altLang="zh-CN" sz="2400" b="1" dirty="0" smtClean="0">
              <a:solidFill>
                <a:srgbClr val="FF3399"/>
              </a:solidFill>
              <a:latin typeface="Arial" panose="020B0604020202020204" pitchFamily="34" charset="0"/>
              <a:ea typeface="微软雅黑" panose="020B0503020204020204" pitchFamily="34" charset="-122"/>
              <a:cs typeface="Arial" panose="020B0604020202020204" pitchFamily="34" charset="0"/>
            </a:endParaRPr>
          </a:p>
          <a:p>
            <a:pPr algn="just">
              <a:spcAft>
                <a:spcPts val="600"/>
              </a:spcAft>
            </a:pPr>
            <a:r>
              <a:rPr lang="zh-CN" altLang="en-US" sz="2400" dirty="0" smtClean="0">
                <a:latin typeface="Arial" panose="020B0604020202020204" pitchFamily="34" charset="0"/>
                <a:ea typeface="微软雅黑" panose="020B0503020204020204" pitchFamily="34" charset="-122"/>
                <a:cs typeface="Arial" panose="020B0604020202020204" pitchFamily="34" charset="0"/>
              </a:rPr>
              <a:t>包含一组不同类型的变量的定义</a:t>
            </a:r>
            <a:endParaRPr lang="en-US" altLang="zh-CN" sz="2400" dirty="0" smtClean="0">
              <a:latin typeface="Arial" panose="020B0604020202020204" pitchFamily="34" charset="0"/>
              <a:ea typeface="微软雅黑" panose="020B0503020204020204" pitchFamily="34" charset="-122"/>
              <a:cs typeface="Arial" panose="020B0604020202020204" pitchFamily="34" charset="0"/>
            </a:endParaRPr>
          </a:p>
          <a:p>
            <a:pPr algn="just"/>
            <a:r>
              <a:rPr lang="en-US" altLang="zh-CN" sz="2400" b="1" dirty="0" smtClean="0">
                <a:solidFill>
                  <a:srgbClr val="0000FF"/>
                </a:solidFill>
                <a:latin typeface="Arial" panose="020B0604020202020204" pitchFamily="34" charset="0"/>
                <a:ea typeface="微软雅黑" panose="020B0503020204020204" pitchFamily="34" charset="-122"/>
                <a:cs typeface="Arial" panose="020B0604020202020204" pitchFamily="34" charset="0"/>
              </a:rPr>
              <a:t>type</a:t>
            </a:r>
            <a:r>
              <a:rPr lang="en-US" altLang="zh-CN" sz="2400" b="1" dirty="0" smtClean="0">
                <a:solidFill>
                  <a:srgbClr val="FF3399"/>
                </a:solidFill>
                <a:latin typeface="Arial" panose="020B0604020202020204" pitchFamily="34" charset="0"/>
                <a:ea typeface="微软雅黑" panose="020B0503020204020204" pitchFamily="34" charset="-122"/>
                <a:cs typeface="Arial" panose="020B0604020202020204" pitchFamily="34" charset="0"/>
              </a:rPr>
              <a:t> </a:t>
            </a:r>
            <a:r>
              <a:rPr lang="en-US" altLang="zh-CN" sz="2400" b="1" dirty="0" smtClean="0">
                <a:latin typeface="Arial" panose="020B0604020202020204" pitchFamily="34" charset="0"/>
                <a:ea typeface="微软雅黑" panose="020B0503020204020204" pitchFamily="34" charset="-122"/>
                <a:cs typeface="Arial" panose="020B0604020202020204" pitchFamily="34" charset="0"/>
              </a:rPr>
              <a:t>name;</a:t>
            </a:r>
            <a:endParaRPr lang="zh-CN" altLang="en-US" sz="2400" b="1" dirty="0">
              <a:latin typeface="Arial" panose="020B0604020202020204" pitchFamily="34"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3639111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randombar(horizontal)">
                                      <p:cBhvr>
                                        <p:cTn id="7" dur="500"/>
                                        <p:tgtEl>
                                          <p:spTgt spid="2">
                                            <p:txEl>
                                              <p:pRg st="2" end="2"/>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0" dur="500"/>
                                        <p:tgtEl>
                                          <p:spTgt spid="2">
                                            <p:txEl>
                                              <p:pRg st="3" end="3"/>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3" dur="500"/>
                                        <p:tgtEl>
                                          <p:spTgt spid="2">
                                            <p:txEl>
                                              <p:pRg st="4" end="4"/>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2">
                                            <p:txEl>
                                              <p:pRg st="5" end="5"/>
                                            </p:txEl>
                                          </p:spTgt>
                                        </p:tgtEl>
                                        <p:attrNameLst>
                                          <p:attrName>style.visibility</p:attrName>
                                        </p:attrNameLst>
                                      </p:cBhvr>
                                      <p:to>
                                        <p:strVal val="visible"/>
                                      </p:to>
                                    </p:set>
                                    <p:animEffect transition="in" filter="randombar(horizontal)">
                                      <p:cBhvr>
                                        <p:cTn id="16" dur="500"/>
                                        <p:tgtEl>
                                          <p:spTgt spid="2">
                                            <p:txEl>
                                              <p:pRg st="5" end="5"/>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animEffect transition="in" filter="randombar(horizontal)">
                                      <p:cBhvr>
                                        <p:cTn id="19" dur="500"/>
                                        <p:tgtEl>
                                          <p:spTgt spid="2">
                                            <p:txEl>
                                              <p:pRg st="6" end="6"/>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2">
                                            <p:txEl>
                                              <p:pRg st="7" end="7"/>
                                            </p:txEl>
                                          </p:spTgt>
                                        </p:tgtEl>
                                        <p:attrNameLst>
                                          <p:attrName>style.visibility</p:attrName>
                                        </p:attrNameLst>
                                      </p:cBhvr>
                                      <p:to>
                                        <p:strVal val="visible"/>
                                      </p:to>
                                    </p:set>
                                    <p:animEffect transition="in" filter="randombar(horizontal)">
                                      <p:cBhvr>
                                        <p:cTn id="22" dur="500"/>
                                        <p:tgtEl>
                                          <p:spTgt spid="2">
                                            <p:txEl>
                                              <p:pRg st="7" end="7"/>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animEffect transition="in" filter="randombar(horizontal)">
                                      <p:cBhvr>
                                        <p:cTn id="25" dur="500"/>
                                        <p:tgtEl>
                                          <p:spTgt spid="2">
                                            <p:txEl>
                                              <p:pRg st="8" end="8"/>
                                            </p:txEl>
                                          </p:spTgt>
                                        </p:tgtEl>
                                      </p:cBhvr>
                                    </p:animEffect>
                                  </p:childTnLst>
                                </p:cTn>
                              </p:par>
                              <p:par>
                                <p:cTn id="26" presetID="14" presetClass="entr" presetSubtype="10" fill="hold" nodeType="withEffect">
                                  <p:stCondLst>
                                    <p:cond delay="0"/>
                                  </p:stCondLst>
                                  <p:childTnLst>
                                    <p:set>
                                      <p:cBhvr>
                                        <p:cTn id="27" dur="1" fill="hold">
                                          <p:stCondLst>
                                            <p:cond delay="0"/>
                                          </p:stCondLst>
                                        </p:cTn>
                                        <p:tgtEl>
                                          <p:spTgt spid="2">
                                            <p:txEl>
                                              <p:pRg st="9" end="9"/>
                                            </p:txEl>
                                          </p:spTgt>
                                        </p:tgtEl>
                                        <p:attrNameLst>
                                          <p:attrName>style.visibility</p:attrName>
                                        </p:attrNameLst>
                                      </p:cBhvr>
                                      <p:to>
                                        <p:strVal val="visible"/>
                                      </p:to>
                                    </p:set>
                                    <p:animEffect transition="in" filter="randombar(horizontal)">
                                      <p:cBhvr>
                                        <p:cTn id="28" dur="500"/>
                                        <p:tgtEl>
                                          <p:spTgt spid="2">
                                            <p:txEl>
                                              <p:pRg st="9" end="9"/>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randombar(horizontal)">
                                      <p:cBhvr>
                                        <p:cTn id="33" dur="500"/>
                                        <p:tgtEl>
                                          <p:spTgt spid="4"/>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randombar(horizontal)">
                                      <p:cBhvr>
                                        <p:cTn id="36" dur="500"/>
                                        <p:tgtEl>
                                          <p:spTgt spid="5"/>
                                        </p:tgtEl>
                                      </p:cBhvr>
                                    </p:animEffec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nodeType="clickEffect">
                                  <p:stCondLst>
                                    <p:cond delay="0"/>
                                  </p:stCondLst>
                                  <p:childTnLst>
                                    <p:set>
                                      <p:cBhvr>
                                        <p:cTn id="40" dur="1" fill="hold">
                                          <p:stCondLst>
                                            <p:cond delay="0"/>
                                          </p:stCondLst>
                                        </p:cTn>
                                        <p:tgtEl>
                                          <p:spTgt spid="2">
                                            <p:txEl>
                                              <p:pRg st="10" end="10"/>
                                            </p:txEl>
                                          </p:spTgt>
                                        </p:tgtEl>
                                        <p:attrNameLst>
                                          <p:attrName>style.visibility</p:attrName>
                                        </p:attrNameLst>
                                      </p:cBhvr>
                                      <p:to>
                                        <p:strVal val="visible"/>
                                      </p:to>
                                    </p:set>
                                    <p:animEffect transition="in" filter="randombar(horizontal)">
                                      <p:cBhvr>
                                        <p:cTn id="41"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6. </a:t>
            </a:r>
            <a:r>
              <a:rPr lang="zh-CN" altLang="en-US" dirty="0"/>
              <a:t>链表结构</a:t>
            </a:r>
          </a:p>
        </p:txBody>
      </p:sp>
      <p:sp>
        <p:nvSpPr>
          <p:cNvPr id="4" name="内容占位符 1"/>
          <p:cNvSpPr>
            <a:spLocks noGrp="1"/>
          </p:cNvSpPr>
          <p:nvPr>
            <p:ph idx="1"/>
          </p:nvPr>
        </p:nvSpPr>
        <p:spPr>
          <a:xfrm>
            <a:off x="323528" y="1038743"/>
            <a:ext cx="8496944" cy="5702625"/>
          </a:xfrm>
        </p:spPr>
        <p:txBody>
          <a:bodyPr>
            <a:normAutofit/>
          </a:bodyPr>
          <a:lstStyle/>
          <a:p>
            <a:pPr marL="342900" indent="-342900">
              <a:spcAft>
                <a:spcPts val="600"/>
              </a:spcAft>
              <a:buFont typeface="Wingdings" panose="05000000000000000000" pitchFamily="2" charset="2"/>
              <a:buChar char="Ø"/>
            </a:pPr>
            <a:r>
              <a:rPr lang="zh-CN" altLang="en-US" b="1" dirty="0" smtClean="0"/>
              <a:t>计算链表的尺寸 </a:t>
            </a:r>
            <a:r>
              <a:rPr lang="en-US" altLang="zh-CN" dirty="0" smtClean="0"/>
              <a:t>(</a:t>
            </a:r>
            <a:r>
              <a:rPr lang="zh-CN" altLang="en-US" dirty="0" smtClean="0"/>
              <a:t>统计链表中结点的个数</a:t>
            </a:r>
            <a:r>
              <a:rPr lang="en-US" altLang="zh-CN" dirty="0"/>
              <a:t>)</a:t>
            </a:r>
            <a:endParaRPr lang="en-US" altLang="zh-CN" dirty="0" smtClean="0"/>
          </a:p>
          <a:p>
            <a:pPr>
              <a:lnSpc>
                <a:spcPct val="110000"/>
              </a:lnSpc>
              <a:spcBef>
                <a:spcPts val="276"/>
              </a:spcBef>
            </a:pPr>
            <a:r>
              <a:rPr lang="en-US" altLang="zh-CN" dirty="0" smtClean="0">
                <a:solidFill>
                  <a:srgbClr val="0000FF"/>
                </a:solidFill>
              </a:rPr>
              <a:t>int</a:t>
            </a:r>
            <a:r>
              <a:rPr lang="en-US" altLang="zh-CN" dirty="0" smtClean="0"/>
              <a:t> length(</a:t>
            </a:r>
            <a:r>
              <a:rPr lang="en-US" altLang="zh-CN" dirty="0" err="1" smtClean="0">
                <a:solidFill>
                  <a:srgbClr val="FF0000"/>
                </a:solidFill>
              </a:rPr>
              <a:t>const</a:t>
            </a:r>
            <a:r>
              <a:rPr lang="en-US" altLang="zh-CN" dirty="0" smtClean="0">
                <a:solidFill>
                  <a:srgbClr val="0000FF"/>
                </a:solidFill>
              </a:rPr>
              <a:t> </a:t>
            </a:r>
            <a:r>
              <a:rPr lang="en-US" altLang="zh-CN" b="1" dirty="0" smtClean="0">
                <a:solidFill>
                  <a:srgbClr val="0000FF"/>
                </a:solidFill>
              </a:rPr>
              <a:t>Student</a:t>
            </a:r>
            <a:r>
              <a:rPr lang="en-US" altLang="zh-CN" dirty="0" smtClean="0">
                <a:solidFill>
                  <a:srgbClr val="FF0000"/>
                </a:solidFill>
              </a:rPr>
              <a:t> *</a:t>
            </a:r>
            <a:r>
              <a:rPr lang="en-US" altLang="zh-CN" dirty="0" smtClean="0"/>
              <a:t>head)  </a:t>
            </a:r>
            <a:r>
              <a:rPr lang="en-US" altLang="zh-CN" dirty="0" smtClean="0">
                <a:solidFill>
                  <a:srgbClr val="00B050"/>
                </a:solidFill>
              </a:rPr>
              <a:t> // </a:t>
            </a:r>
            <a:r>
              <a:rPr lang="zh-CN" altLang="en-US" dirty="0" smtClean="0">
                <a:solidFill>
                  <a:srgbClr val="00B050"/>
                </a:solidFill>
              </a:rPr>
              <a:t>传递链表头指针</a:t>
            </a:r>
            <a:endParaRPr lang="en-US" altLang="zh-CN" dirty="0" smtClean="0">
              <a:solidFill>
                <a:srgbClr val="00B050"/>
              </a:solidFill>
            </a:endParaRPr>
          </a:p>
          <a:p>
            <a:pPr>
              <a:lnSpc>
                <a:spcPct val="110000"/>
              </a:lnSpc>
              <a:spcBef>
                <a:spcPts val="276"/>
              </a:spcBef>
            </a:pPr>
            <a:r>
              <a:rPr lang="en-US" altLang="zh-CN" dirty="0" smtClean="0"/>
              <a:t>{</a:t>
            </a:r>
          </a:p>
          <a:p>
            <a:pPr indent="444500">
              <a:lnSpc>
                <a:spcPct val="110000"/>
              </a:lnSpc>
              <a:spcBef>
                <a:spcPts val="276"/>
              </a:spcBef>
            </a:pPr>
            <a:r>
              <a:rPr lang="en-US" altLang="zh-CN" dirty="0" smtClean="0">
                <a:solidFill>
                  <a:srgbClr val="0000FF"/>
                </a:solidFill>
              </a:rPr>
              <a:t>int </a:t>
            </a:r>
            <a:r>
              <a:rPr lang="en-US" altLang="zh-CN" dirty="0" smtClean="0"/>
              <a:t>n = 0;                                  </a:t>
            </a:r>
            <a:r>
              <a:rPr lang="en-US" altLang="zh-CN" dirty="0" smtClean="0">
                <a:solidFill>
                  <a:srgbClr val="00B050"/>
                </a:solidFill>
              </a:rPr>
              <a:t>// </a:t>
            </a:r>
            <a:r>
              <a:rPr lang="zh-CN" altLang="en-US" dirty="0" smtClean="0">
                <a:solidFill>
                  <a:srgbClr val="00B050"/>
                </a:solidFill>
              </a:rPr>
              <a:t>链表结点计数</a:t>
            </a:r>
            <a:endParaRPr lang="en-US" altLang="zh-CN" dirty="0" smtClean="0">
              <a:solidFill>
                <a:srgbClr val="00B050"/>
              </a:solidFill>
            </a:endParaRPr>
          </a:p>
          <a:p>
            <a:pPr indent="444500">
              <a:lnSpc>
                <a:spcPct val="110000"/>
              </a:lnSpc>
              <a:spcBef>
                <a:spcPts val="276"/>
              </a:spcBef>
            </a:pPr>
            <a:r>
              <a:rPr lang="en-US" altLang="zh-CN" b="1" dirty="0" smtClean="0">
                <a:solidFill>
                  <a:srgbClr val="0000FF"/>
                </a:solidFill>
              </a:rPr>
              <a:t>Student</a:t>
            </a:r>
            <a:r>
              <a:rPr lang="en-US" altLang="zh-CN" dirty="0" smtClean="0">
                <a:solidFill>
                  <a:srgbClr val="FF0000"/>
                </a:solidFill>
              </a:rPr>
              <a:t> *</a:t>
            </a:r>
            <a:r>
              <a:rPr lang="en-US" altLang="zh-CN" dirty="0" err="1" smtClean="0"/>
              <a:t>pcur</a:t>
            </a:r>
            <a:r>
              <a:rPr lang="en-US" altLang="zh-CN" dirty="0" smtClean="0"/>
              <a:t> = head;            </a:t>
            </a:r>
            <a:r>
              <a:rPr lang="en-US" altLang="zh-CN" dirty="0" smtClean="0">
                <a:solidFill>
                  <a:srgbClr val="00B050"/>
                </a:solidFill>
              </a:rPr>
              <a:t>// </a:t>
            </a:r>
            <a:r>
              <a:rPr lang="zh-CN" altLang="en-US" dirty="0" smtClean="0">
                <a:solidFill>
                  <a:srgbClr val="00B050"/>
                </a:solidFill>
              </a:rPr>
              <a:t>指向头结点</a:t>
            </a:r>
            <a:endParaRPr lang="en-US" altLang="zh-CN" dirty="0" smtClean="0">
              <a:solidFill>
                <a:srgbClr val="00B050"/>
              </a:solidFill>
            </a:endParaRPr>
          </a:p>
          <a:p>
            <a:pPr indent="444500">
              <a:lnSpc>
                <a:spcPct val="110000"/>
              </a:lnSpc>
              <a:spcBef>
                <a:spcPts val="276"/>
              </a:spcBef>
            </a:pPr>
            <a:r>
              <a:rPr lang="en-US" altLang="zh-CN" dirty="0" smtClean="0">
                <a:solidFill>
                  <a:srgbClr val="0000FF"/>
                </a:solidFill>
              </a:rPr>
              <a:t>while</a:t>
            </a:r>
            <a:r>
              <a:rPr lang="en-US" altLang="zh-CN" dirty="0" smtClean="0"/>
              <a:t>(</a:t>
            </a:r>
            <a:r>
              <a:rPr lang="en-US" altLang="zh-CN" dirty="0" err="1" smtClean="0"/>
              <a:t>pcur</a:t>
            </a:r>
            <a:r>
              <a:rPr lang="en-US" altLang="zh-CN" dirty="0" smtClean="0"/>
              <a:t> != </a:t>
            </a:r>
            <a:r>
              <a:rPr lang="en-US" altLang="zh-CN" dirty="0" smtClean="0">
                <a:solidFill>
                  <a:srgbClr val="FF3399"/>
                </a:solidFill>
              </a:rPr>
              <a:t>0</a:t>
            </a:r>
            <a:r>
              <a:rPr lang="en-US" altLang="zh-CN" dirty="0" smtClean="0"/>
              <a:t>)                       </a:t>
            </a:r>
            <a:r>
              <a:rPr lang="en-US" altLang="zh-CN" dirty="0" smtClean="0">
                <a:solidFill>
                  <a:srgbClr val="00B050"/>
                </a:solidFill>
              </a:rPr>
              <a:t>// </a:t>
            </a:r>
            <a:r>
              <a:rPr lang="zh-CN" altLang="en-US" dirty="0" smtClean="0">
                <a:solidFill>
                  <a:srgbClr val="00B050"/>
                </a:solidFill>
              </a:rPr>
              <a:t>链表中还有未访问的结点</a:t>
            </a:r>
            <a:endParaRPr lang="en-US" altLang="zh-CN" dirty="0" smtClean="0">
              <a:solidFill>
                <a:srgbClr val="00B050"/>
              </a:solidFill>
            </a:endParaRPr>
          </a:p>
          <a:p>
            <a:pPr indent="444500">
              <a:lnSpc>
                <a:spcPct val="110000"/>
              </a:lnSpc>
              <a:spcBef>
                <a:spcPts val="276"/>
              </a:spcBef>
            </a:pPr>
            <a:r>
              <a:rPr lang="en-US" altLang="zh-CN" dirty="0" smtClean="0"/>
              <a:t>{</a:t>
            </a:r>
          </a:p>
          <a:p>
            <a:pPr indent="901700">
              <a:lnSpc>
                <a:spcPct val="110000"/>
              </a:lnSpc>
              <a:spcBef>
                <a:spcPts val="276"/>
              </a:spcBef>
            </a:pPr>
            <a:r>
              <a:rPr lang="en-US" altLang="zh-CN" dirty="0" smtClean="0"/>
              <a:t>++n;                                   </a:t>
            </a:r>
            <a:r>
              <a:rPr lang="en-US" altLang="zh-CN" dirty="0" smtClean="0">
                <a:solidFill>
                  <a:srgbClr val="00B050"/>
                </a:solidFill>
              </a:rPr>
              <a:t>// </a:t>
            </a:r>
            <a:r>
              <a:rPr lang="zh-CN" altLang="en-US" dirty="0" smtClean="0">
                <a:solidFill>
                  <a:srgbClr val="00B050"/>
                </a:solidFill>
              </a:rPr>
              <a:t>结点计数</a:t>
            </a:r>
            <a:endParaRPr lang="en-US" altLang="zh-CN" dirty="0" smtClean="0">
              <a:solidFill>
                <a:srgbClr val="00B050"/>
              </a:solidFill>
            </a:endParaRPr>
          </a:p>
          <a:p>
            <a:pPr indent="901700">
              <a:lnSpc>
                <a:spcPct val="110000"/>
              </a:lnSpc>
              <a:spcBef>
                <a:spcPts val="276"/>
              </a:spcBef>
            </a:pPr>
            <a:r>
              <a:rPr lang="en-US" altLang="zh-CN" dirty="0" err="1" smtClean="0"/>
              <a:t>pcur</a:t>
            </a:r>
            <a:r>
              <a:rPr lang="en-US" altLang="zh-CN" dirty="0" smtClean="0"/>
              <a:t> = </a:t>
            </a:r>
            <a:r>
              <a:rPr lang="en-US" altLang="zh-CN" dirty="0" err="1" smtClean="0"/>
              <a:t>pcur</a:t>
            </a:r>
            <a:r>
              <a:rPr lang="en-US" altLang="zh-CN" dirty="0" smtClean="0">
                <a:solidFill>
                  <a:srgbClr val="FF0000"/>
                </a:solidFill>
              </a:rPr>
              <a:t>-&gt;</a:t>
            </a:r>
            <a:r>
              <a:rPr lang="en-US" altLang="zh-CN" dirty="0" smtClean="0">
                <a:solidFill>
                  <a:srgbClr val="0000FF"/>
                </a:solidFill>
              </a:rPr>
              <a:t>next</a:t>
            </a:r>
            <a:r>
              <a:rPr lang="en-US" altLang="zh-CN" dirty="0" smtClean="0"/>
              <a:t>;             </a:t>
            </a:r>
            <a:r>
              <a:rPr lang="en-US" altLang="zh-CN" dirty="0" smtClean="0">
                <a:solidFill>
                  <a:srgbClr val="00B050"/>
                </a:solidFill>
              </a:rPr>
              <a:t>// </a:t>
            </a:r>
            <a:r>
              <a:rPr lang="zh-CN" altLang="en-US" dirty="0" smtClean="0">
                <a:solidFill>
                  <a:srgbClr val="00B050"/>
                </a:solidFill>
              </a:rPr>
              <a:t>指向下一个结点</a:t>
            </a:r>
            <a:endParaRPr lang="en-US" altLang="zh-CN" dirty="0" smtClean="0">
              <a:solidFill>
                <a:srgbClr val="00B050"/>
              </a:solidFill>
            </a:endParaRPr>
          </a:p>
          <a:p>
            <a:pPr indent="444500">
              <a:lnSpc>
                <a:spcPct val="110000"/>
              </a:lnSpc>
              <a:spcBef>
                <a:spcPts val="276"/>
              </a:spcBef>
            </a:pPr>
            <a:r>
              <a:rPr lang="en-US" altLang="zh-CN" dirty="0" smtClean="0"/>
              <a:t>}</a:t>
            </a:r>
          </a:p>
          <a:p>
            <a:pPr indent="444500">
              <a:lnSpc>
                <a:spcPct val="110000"/>
              </a:lnSpc>
              <a:spcBef>
                <a:spcPts val="276"/>
              </a:spcBef>
            </a:pPr>
            <a:r>
              <a:rPr lang="en-US" altLang="zh-CN" dirty="0" smtClean="0">
                <a:solidFill>
                  <a:srgbClr val="0000FF"/>
                </a:solidFill>
              </a:rPr>
              <a:t>return</a:t>
            </a:r>
            <a:r>
              <a:rPr lang="en-US" altLang="zh-CN" dirty="0" smtClean="0"/>
              <a:t> n;</a:t>
            </a:r>
          </a:p>
          <a:p>
            <a:pPr>
              <a:lnSpc>
                <a:spcPct val="110000"/>
              </a:lnSpc>
              <a:spcBef>
                <a:spcPts val="276"/>
              </a:spcBef>
            </a:pPr>
            <a:r>
              <a:rPr lang="en-US" altLang="zh-CN" dirty="0"/>
              <a:t>}</a:t>
            </a:r>
            <a:endParaRPr lang="zh-CN" altLang="en-US" dirty="0"/>
          </a:p>
        </p:txBody>
      </p:sp>
    </p:spTree>
    <p:extLst>
      <p:ext uri="{BB962C8B-B14F-4D97-AF65-F5344CB8AC3E}">
        <p14:creationId xmlns:p14="http://schemas.microsoft.com/office/powerpoint/2010/main" val="2310706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randombar(horizontal)">
                                      <p:cBhvr>
                                        <p:cTn id="7" dur="500"/>
                                        <p:tgtEl>
                                          <p:spTgt spid="4">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0" dur="500"/>
                                        <p:tgtEl>
                                          <p:spTgt spid="4">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Effect transition="in" filter="randombar(horizontal)">
                                      <p:cBhvr>
                                        <p:cTn id="13" dur="500"/>
                                        <p:tgtEl>
                                          <p:spTgt spid="4">
                                            <p:txEl>
                                              <p:pRg st="3" end="3"/>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4">
                                            <p:txEl>
                                              <p:pRg st="4" end="4"/>
                                            </p:txEl>
                                          </p:spTgt>
                                        </p:tgtEl>
                                        <p:attrNameLst>
                                          <p:attrName>style.visibility</p:attrName>
                                        </p:attrNameLst>
                                      </p:cBhvr>
                                      <p:to>
                                        <p:strVal val="visible"/>
                                      </p:to>
                                    </p:set>
                                    <p:animEffect transition="in" filter="randombar(horizontal)">
                                      <p:cBhvr>
                                        <p:cTn id="16" dur="500"/>
                                        <p:tgtEl>
                                          <p:spTgt spid="4">
                                            <p:txEl>
                                              <p:pRg st="4" end="4"/>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animEffect transition="in" filter="randombar(horizontal)">
                                      <p:cBhvr>
                                        <p:cTn id="19" dur="500"/>
                                        <p:tgtEl>
                                          <p:spTgt spid="4">
                                            <p:txEl>
                                              <p:pRg st="5" end="5"/>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randombar(horizontal)">
                                      <p:cBhvr>
                                        <p:cTn id="22" dur="500"/>
                                        <p:tgtEl>
                                          <p:spTgt spid="4">
                                            <p:txEl>
                                              <p:pRg st="6" end="6"/>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animEffect transition="in" filter="randombar(horizontal)">
                                      <p:cBhvr>
                                        <p:cTn id="25" dur="500"/>
                                        <p:tgtEl>
                                          <p:spTgt spid="4">
                                            <p:txEl>
                                              <p:pRg st="7" end="7"/>
                                            </p:txEl>
                                          </p:spTgt>
                                        </p:tgtEl>
                                      </p:cBhvr>
                                    </p:animEffect>
                                  </p:childTnLst>
                                </p:cTn>
                              </p:par>
                              <p:par>
                                <p:cTn id="26" presetID="14" presetClass="entr" presetSubtype="10" fill="hold" nodeType="withEffect">
                                  <p:stCondLst>
                                    <p:cond delay="0"/>
                                  </p:stCondLst>
                                  <p:childTnLst>
                                    <p:set>
                                      <p:cBhvr>
                                        <p:cTn id="27" dur="1" fill="hold">
                                          <p:stCondLst>
                                            <p:cond delay="0"/>
                                          </p:stCondLst>
                                        </p:cTn>
                                        <p:tgtEl>
                                          <p:spTgt spid="4">
                                            <p:txEl>
                                              <p:pRg st="8" end="8"/>
                                            </p:txEl>
                                          </p:spTgt>
                                        </p:tgtEl>
                                        <p:attrNameLst>
                                          <p:attrName>style.visibility</p:attrName>
                                        </p:attrNameLst>
                                      </p:cBhvr>
                                      <p:to>
                                        <p:strVal val="visible"/>
                                      </p:to>
                                    </p:set>
                                    <p:animEffect transition="in" filter="randombar(horizontal)">
                                      <p:cBhvr>
                                        <p:cTn id="28" dur="500"/>
                                        <p:tgtEl>
                                          <p:spTgt spid="4">
                                            <p:txEl>
                                              <p:pRg st="8" end="8"/>
                                            </p:txEl>
                                          </p:spTgt>
                                        </p:tgtEl>
                                      </p:cBhvr>
                                    </p:animEffect>
                                  </p:childTnLst>
                                </p:cTn>
                              </p:par>
                              <p:par>
                                <p:cTn id="29" presetID="14" presetClass="entr" presetSubtype="1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animEffect transition="in" filter="randombar(horizontal)">
                                      <p:cBhvr>
                                        <p:cTn id="31" dur="500"/>
                                        <p:tgtEl>
                                          <p:spTgt spid="4">
                                            <p:txEl>
                                              <p:pRg st="9" end="9"/>
                                            </p:txEl>
                                          </p:spTgt>
                                        </p:tgtEl>
                                      </p:cBhvr>
                                    </p:animEffect>
                                  </p:childTnLst>
                                </p:cTn>
                              </p:par>
                              <p:par>
                                <p:cTn id="32" presetID="14" presetClass="entr" presetSubtype="10" fill="hold" nodeType="withEffect">
                                  <p:stCondLst>
                                    <p:cond delay="0"/>
                                  </p:stCondLst>
                                  <p:childTnLst>
                                    <p:set>
                                      <p:cBhvr>
                                        <p:cTn id="33" dur="1" fill="hold">
                                          <p:stCondLst>
                                            <p:cond delay="0"/>
                                          </p:stCondLst>
                                        </p:cTn>
                                        <p:tgtEl>
                                          <p:spTgt spid="4">
                                            <p:txEl>
                                              <p:pRg st="10" end="10"/>
                                            </p:txEl>
                                          </p:spTgt>
                                        </p:tgtEl>
                                        <p:attrNameLst>
                                          <p:attrName>style.visibility</p:attrName>
                                        </p:attrNameLst>
                                      </p:cBhvr>
                                      <p:to>
                                        <p:strVal val="visible"/>
                                      </p:to>
                                    </p:set>
                                    <p:animEffect transition="in" filter="randombar(horizontal)">
                                      <p:cBhvr>
                                        <p:cTn id="34" dur="500"/>
                                        <p:tgtEl>
                                          <p:spTgt spid="4">
                                            <p:txEl>
                                              <p:pRg st="10" end="10"/>
                                            </p:txEl>
                                          </p:spTgt>
                                        </p:tgtEl>
                                      </p:cBhvr>
                                    </p:animEffect>
                                  </p:childTnLst>
                                </p:cTn>
                              </p:par>
                              <p:par>
                                <p:cTn id="35" presetID="14" presetClass="entr" presetSubtype="10" fill="hold" nodeType="withEffect">
                                  <p:stCondLst>
                                    <p:cond delay="0"/>
                                  </p:stCondLst>
                                  <p:childTnLst>
                                    <p:set>
                                      <p:cBhvr>
                                        <p:cTn id="36" dur="1" fill="hold">
                                          <p:stCondLst>
                                            <p:cond delay="0"/>
                                          </p:stCondLst>
                                        </p:cTn>
                                        <p:tgtEl>
                                          <p:spTgt spid="4">
                                            <p:txEl>
                                              <p:pRg st="11" end="11"/>
                                            </p:txEl>
                                          </p:spTgt>
                                        </p:tgtEl>
                                        <p:attrNameLst>
                                          <p:attrName>style.visibility</p:attrName>
                                        </p:attrNameLst>
                                      </p:cBhvr>
                                      <p:to>
                                        <p:strVal val="visible"/>
                                      </p:to>
                                    </p:set>
                                    <p:animEffect transition="in" filter="randombar(horizontal)">
                                      <p:cBhvr>
                                        <p:cTn id="37"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6. </a:t>
            </a:r>
            <a:r>
              <a:rPr lang="zh-CN" altLang="en-US" dirty="0"/>
              <a:t>链表结构</a:t>
            </a:r>
          </a:p>
        </p:txBody>
      </p:sp>
      <p:sp>
        <p:nvSpPr>
          <p:cNvPr id="4" name="内容占位符 1"/>
          <p:cNvSpPr>
            <a:spLocks noGrp="1"/>
          </p:cNvSpPr>
          <p:nvPr>
            <p:ph idx="1"/>
          </p:nvPr>
        </p:nvSpPr>
        <p:spPr>
          <a:xfrm>
            <a:off x="323528" y="1038743"/>
            <a:ext cx="8496944" cy="5630617"/>
          </a:xfrm>
        </p:spPr>
        <p:txBody>
          <a:bodyPr>
            <a:normAutofit/>
          </a:bodyPr>
          <a:lstStyle/>
          <a:p>
            <a:r>
              <a:rPr lang="zh-CN" altLang="en-US" sz="2800" b="1" dirty="0" smtClean="0"/>
              <a:t>链表基本操作</a:t>
            </a:r>
            <a:endParaRPr lang="en-US" altLang="zh-CN" sz="2800" b="1" dirty="0" smtClean="0"/>
          </a:p>
          <a:p>
            <a:pPr marL="342900" indent="-342900">
              <a:spcAft>
                <a:spcPts val="600"/>
              </a:spcAft>
              <a:buFont typeface="Wingdings" panose="05000000000000000000" pitchFamily="2" charset="2"/>
              <a:buChar char="Ø"/>
            </a:pPr>
            <a:r>
              <a:rPr lang="zh-CN" altLang="en-US" b="1" dirty="0" smtClean="0"/>
              <a:t>插入链表结点</a:t>
            </a:r>
            <a:endParaRPr lang="en-US" altLang="zh-CN" dirty="0" smtClean="0"/>
          </a:p>
          <a:p>
            <a:pPr marL="533400" indent="-177800">
              <a:buFont typeface="Arial" panose="020B0604020202020204" pitchFamily="34" charset="0"/>
              <a:buChar char="•"/>
            </a:pPr>
            <a:r>
              <a:rPr lang="zh-CN" altLang="en-US" dirty="0" smtClean="0"/>
              <a:t>在头结点之前插入新结点</a:t>
            </a:r>
            <a:r>
              <a:rPr lang="en-US" altLang="zh-CN" dirty="0" smtClean="0"/>
              <a:t>:</a:t>
            </a:r>
          </a:p>
          <a:p>
            <a:pPr marL="533400" indent="-177800">
              <a:buFont typeface="Arial" panose="020B0604020202020204" pitchFamily="34" charset="0"/>
              <a:buChar char="•"/>
            </a:pPr>
            <a:endParaRPr lang="en-US" altLang="zh-CN" dirty="0"/>
          </a:p>
          <a:p>
            <a:pPr marL="533400" indent="-177800">
              <a:buFont typeface="Arial" panose="020B0604020202020204" pitchFamily="34" charset="0"/>
              <a:buChar char="•"/>
            </a:pPr>
            <a:endParaRPr lang="en-US" altLang="zh-CN" dirty="0" smtClean="0"/>
          </a:p>
          <a:p>
            <a:pPr marL="533400" indent="-177800">
              <a:buFont typeface="Arial" panose="020B0604020202020204" pitchFamily="34" charset="0"/>
              <a:buChar char="•"/>
            </a:pPr>
            <a:endParaRPr lang="en-US" altLang="zh-CN" dirty="0"/>
          </a:p>
          <a:p>
            <a:pPr marL="533400" indent="-177800">
              <a:buFont typeface="Arial" panose="020B0604020202020204" pitchFamily="34" charset="0"/>
              <a:buChar char="•"/>
            </a:pPr>
            <a:endParaRPr lang="en-US" altLang="zh-CN" dirty="0" smtClean="0"/>
          </a:p>
          <a:p>
            <a:pPr marL="533400" indent="-177800">
              <a:buFont typeface="Arial" panose="020B0604020202020204" pitchFamily="34" charset="0"/>
              <a:buChar char="•"/>
            </a:pPr>
            <a:endParaRPr lang="en-US" altLang="zh-CN" dirty="0"/>
          </a:p>
          <a:p>
            <a:pPr marL="355600">
              <a:lnSpc>
                <a:spcPct val="100000"/>
              </a:lnSpc>
              <a:spcBef>
                <a:spcPts val="300"/>
              </a:spcBef>
            </a:pPr>
            <a:r>
              <a:rPr lang="en-US" altLang="zh-CN" b="1" dirty="0" smtClean="0">
                <a:solidFill>
                  <a:srgbClr val="0000FF"/>
                </a:solidFill>
              </a:rPr>
              <a:t>Student </a:t>
            </a:r>
            <a:r>
              <a:rPr lang="en-US" altLang="zh-CN" dirty="0" smtClean="0">
                <a:solidFill>
                  <a:srgbClr val="FF0000"/>
                </a:solidFill>
              </a:rPr>
              <a:t>*</a:t>
            </a:r>
            <a:r>
              <a:rPr lang="en-US" altLang="zh-CN" dirty="0" smtClean="0"/>
              <a:t>p = </a:t>
            </a:r>
            <a:r>
              <a:rPr lang="en-US" altLang="zh-CN" dirty="0" smtClean="0">
                <a:solidFill>
                  <a:srgbClr val="FF0000"/>
                </a:solidFill>
              </a:rPr>
              <a:t>new</a:t>
            </a:r>
            <a:r>
              <a:rPr lang="en-US" altLang="zh-CN" dirty="0" smtClean="0"/>
              <a:t> </a:t>
            </a:r>
            <a:r>
              <a:rPr lang="en-US" altLang="zh-CN" b="1" dirty="0" smtClean="0">
                <a:solidFill>
                  <a:srgbClr val="0000FF"/>
                </a:solidFill>
              </a:rPr>
              <a:t>Student</a:t>
            </a:r>
            <a:r>
              <a:rPr lang="en-US" altLang="zh-CN" dirty="0" smtClean="0"/>
              <a:t>;</a:t>
            </a:r>
          </a:p>
          <a:p>
            <a:pPr marL="355600">
              <a:lnSpc>
                <a:spcPct val="100000"/>
              </a:lnSpc>
              <a:spcBef>
                <a:spcPts val="300"/>
              </a:spcBef>
            </a:pPr>
            <a:r>
              <a:rPr lang="en-US" altLang="zh-CN" dirty="0" smtClean="0"/>
              <a:t>p</a:t>
            </a:r>
            <a:r>
              <a:rPr lang="en-US" altLang="zh-CN" dirty="0" smtClean="0">
                <a:solidFill>
                  <a:srgbClr val="FF0000"/>
                </a:solidFill>
              </a:rPr>
              <a:t>-&gt;</a:t>
            </a:r>
            <a:r>
              <a:rPr lang="en-US" altLang="zh-CN" dirty="0" smtClean="0">
                <a:solidFill>
                  <a:srgbClr val="0000FF"/>
                </a:solidFill>
              </a:rPr>
              <a:t>next</a:t>
            </a:r>
            <a:r>
              <a:rPr lang="en-US" altLang="zh-CN" dirty="0" smtClean="0"/>
              <a:t> = head;</a:t>
            </a:r>
          </a:p>
          <a:p>
            <a:pPr marL="355600">
              <a:lnSpc>
                <a:spcPct val="100000"/>
              </a:lnSpc>
              <a:spcBef>
                <a:spcPts val="300"/>
              </a:spcBef>
            </a:pPr>
            <a:r>
              <a:rPr lang="en-US" altLang="zh-CN" dirty="0" smtClean="0"/>
              <a:t>head = p;</a:t>
            </a:r>
          </a:p>
        </p:txBody>
      </p:sp>
      <p:sp>
        <p:nvSpPr>
          <p:cNvPr id="5" name="矩形 4"/>
          <p:cNvSpPr/>
          <p:nvPr/>
        </p:nvSpPr>
        <p:spPr>
          <a:xfrm>
            <a:off x="756978" y="3354400"/>
            <a:ext cx="387810" cy="566183"/>
          </a:xfrm>
          <a:prstGeom prst="rect">
            <a:avLst/>
          </a:prstGeom>
          <a:ln w="19050">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sz="3200" b="1" dirty="0"/>
          </a:p>
        </p:txBody>
      </p:sp>
      <p:grpSp>
        <p:nvGrpSpPr>
          <p:cNvPr id="6" name="组合 5"/>
          <p:cNvGrpSpPr/>
          <p:nvPr/>
        </p:nvGrpSpPr>
        <p:grpSpPr>
          <a:xfrm>
            <a:off x="3126223" y="3354400"/>
            <a:ext cx="1080120" cy="566183"/>
            <a:chOff x="6228184" y="1700808"/>
            <a:chExt cx="1440160" cy="720080"/>
          </a:xfrm>
        </p:grpSpPr>
        <p:sp>
          <p:nvSpPr>
            <p:cNvPr id="7" name="矩形 6"/>
            <p:cNvSpPr/>
            <p:nvPr/>
          </p:nvSpPr>
          <p:spPr>
            <a:xfrm>
              <a:off x="6228184" y="1700808"/>
              <a:ext cx="936104" cy="720080"/>
            </a:xfrm>
            <a:prstGeom prst="rect">
              <a:avLst/>
            </a:prstGeom>
            <a:ln w="19050">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2400" b="1" dirty="0"/>
            </a:p>
          </p:txBody>
        </p:sp>
        <p:sp>
          <p:nvSpPr>
            <p:cNvPr id="8" name="矩形 7"/>
            <p:cNvSpPr/>
            <p:nvPr/>
          </p:nvSpPr>
          <p:spPr>
            <a:xfrm>
              <a:off x="7164288" y="1700808"/>
              <a:ext cx="504056" cy="720080"/>
            </a:xfrm>
            <a:prstGeom prst="rect">
              <a:avLst/>
            </a:prstGeom>
            <a:ln w="19050">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sz="3200" b="1" dirty="0"/>
            </a:p>
          </p:txBody>
        </p:sp>
      </p:grpSp>
      <p:cxnSp>
        <p:nvCxnSpPr>
          <p:cNvPr id="9" name="直接箭头连接符 8"/>
          <p:cNvCxnSpPr>
            <a:endCxn id="7" idx="1"/>
          </p:cNvCxnSpPr>
          <p:nvPr/>
        </p:nvCxnSpPr>
        <p:spPr>
          <a:xfrm>
            <a:off x="950882" y="3634317"/>
            <a:ext cx="2175341" cy="317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4561692" y="3351227"/>
            <a:ext cx="1080120" cy="566183"/>
            <a:chOff x="6228184" y="1700808"/>
            <a:chExt cx="1440160" cy="720080"/>
          </a:xfrm>
        </p:grpSpPr>
        <p:sp>
          <p:nvSpPr>
            <p:cNvPr id="11" name="矩形 10"/>
            <p:cNvSpPr/>
            <p:nvPr/>
          </p:nvSpPr>
          <p:spPr>
            <a:xfrm>
              <a:off x="6228184" y="1700808"/>
              <a:ext cx="936104" cy="720080"/>
            </a:xfrm>
            <a:prstGeom prst="rect">
              <a:avLst/>
            </a:prstGeom>
            <a:ln w="19050">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2400" b="1" dirty="0"/>
            </a:p>
          </p:txBody>
        </p:sp>
        <p:sp>
          <p:nvSpPr>
            <p:cNvPr id="12" name="矩形 11"/>
            <p:cNvSpPr/>
            <p:nvPr/>
          </p:nvSpPr>
          <p:spPr>
            <a:xfrm>
              <a:off x="7164288" y="1700808"/>
              <a:ext cx="504056" cy="720080"/>
            </a:xfrm>
            <a:prstGeom prst="rect">
              <a:avLst/>
            </a:prstGeom>
            <a:ln w="19050">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sz="3200" b="1" dirty="0"/>
            </a:p>
          </p:txBody>
        </p:sp>
      </p:grpSp>
      <p:grpSp>
        <p:nvGrpSpPr>
          <p:cNvPr id="13" name="组合 12"/>
          <p:cNvGrpSpPr/>
          <p:nvPr/>
        </p:nvGrpSpPr>
        <p:grpSpPr>
          <a:xfrm>
            <a:off x="6046477" y="3351226"/>
            <a:ext cx="1080120" cy="566183"/>
            <a:chOff x="6228184" y="1700808"/>
            <a:chExt cx="1440160" cy="720080"/>
          </a:xfrm>
        </p:grpSpPr>
        <p:sp>
          <p:nvSpPr>
            <p:cNvPr id="14" name="矩形 13"/>
            <p:cNvSpPr/>
            <p:nvPr/>
          </p:nvSpPr>
          <p:spPr>
            <a:xfrm>
              <a:off x="6228184" y="1700808"/>
              <a:ext cx="936104" cy="720080"/>
            </a:xfrm>
            <a:prstGeom prst="rect">
              <a:avLst/>
            </a:prstGeom>
            <a:ln w="19050">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2400" b="1" dirty="0"/>
            </a:p>
          </p:txBody>
        </p:sp>
        <p:sp>
          <p:nvSpPr>
            <p:cNvPr id="15" name="矩形 14"/>
            <p:cNvSpPr/>
            <p:nvPr/>
          </p:nvSpPr>
          <p:spPr>
            <a:xfrm>
              <a:off x="7164288" y="1700808"/>
              <a:ext cx="504056" cy="720080"/>
            </a:xfrm>
            <a:prstGeom prst="rect">
              <a:avLst/>
            </a:prstGeom>
            <a:ln w="19050">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sz="3200" b="1" dirty="0"/>
            </a:p>
          </p:txBody>
        </p:sp>
      </p:grpSp>
      <p:grpSp>
        <p:nvGrpSpPr>
          <p:cNvPr id="16" name="组合 15"/>
          <p:cNvGrpSpPr/>
          <p:nvPr/>
        </p:nvGrpSpPr>
        <p:grpSpPr>
          <a:xfrm>
            <a:off x="7524328" y="3341056"/>
            <a:ext cx="1080120" cy="566183"/>
            <a:chOff x="6228184" y="1700808"/>
            <a:chExt cx="1440160" cy="720080"/>
          </a:xfrm>
        </p:grpSpPr>
        <p:sp>
          <p:nvSpPr>
            <p:cNvPr id="17" name="矩形 16"/>
            <p:cNvSpPr/>
            <p:nvPr/>
          </p:nvSpPr>
          <p:spPr>
            <a:xfrm>
              <a:off x="6228184" y="1700808"/>
              <a:ext cx="936104" cy="720080"/>
            </a:xfrm>
            <a:prstGeom prst="rect">
              <a:avLst/>
            </a:prstGeom>
            <a:ln w="19050">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2400" b="1" dirty="0"/>
            </a:p>
          </p:txBody>
        </p:sp>
        <p:sp>
          <p:nvSpPr>
            <p:cNvPr id="18" name="矩形 17"/>
            <p:cNvSpPr/>
            <p:nvPr/>
          </p:nvSpPr>
          <p:spPr>
            <a:xfrm>
              <a:off x="7164288" y="1700808"/>
              <a:ext cx="504056" cy="720080"/>
            </a:xfrm>
            <a:prstGeom prst="rect">
              <a:avLst/>
            </a:prstGeom>
            <a:ln w="19050">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sz="3200" b="1" dirty="0"/>
            </a:p>
          </p:txBody>
        </p:sp>
      </p:grpSp>
      <p:sp>
        <p:nvSpPr>
          <p:cNvPr id="19" name="矩形 18"/>
          <p:cNvSpPr/>
          <p:nvPr/>
        </p:nvSpPr>
        <p:spPr>
          <a:xfrm>
            <a:off x="8240245" y="3397362"/>
            <a:ext cx="364203" cy="523220"/>
          </a:xfrm>
          <a:prstGeom prst="rect">
            <a:avLst/>
          </a:prstGeom>
        </p:spPr>
        <p:txBody>
          <a:bodyPr wrap="none">
            <a:spAutoFit/>
          </a:bodyPr>
          <a:lstStyle/>
          <a:p>
            <a:pPr algn="ctr"/>
            <a:r>
              <a:rPr lang="en-US" altLang="zh-CN" sz="2800" b="1" dirty="0">
                <a:solidFill>
                  <a:srgbClr val="FF0000"/>
                </a:solidFill>
              </a:rPr>
              <a:t>^</a:t>
            </a:r>
            <a:endParaRPr lang="zh-CN" altLang="en-US" sz="2800" b="1" dirty="0">
              <a:solidFill>
                <a:srgbClr val="FF0000"/>
              </a:solidFill>
            </a:endParaRPr>
          </a:p>
        </p:txBody>
      </p:sp>
      <p:cxnSp>
        <p:nvCxnSpPr>
          <p:cNvPr id="20" name="直接箭头连接符 19"/>
          <p:cNvCxnSpPr/>
          <p:nvPr/>
        </p:nvCxnSpPr>
        <p:spPr>
          <a:xfrm flipV="1">
            <a:off x="3964731" y="3644491"/>
            <a:ext cx="589995" cy="976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V="1">
            <a:off x="5459710" y="3624553"/>
            <a:ext cx="589995" cy="976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V="1">
            <a:off x="6934333" y="3614383"/>
            <a:ext cx="589995" cy="976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539552" y="2852936"/>
            <a:ext cx="902811" cy="461665"/>
          </a:xfrm>
          <a:prstGeom prst="rect">
            <a:avLst/>
          </a:prstGeom>
        </p:spPr>
        <p:txBody>
          <a:bodyPr wrap="none">
            <a:spAutoFit/>
          </a:bodyPr>
          <a:lstStyle/>
          <a:p>
            <a:r>
              <a:rPr lang="en-US" altLang="zh-CN" sz="2400" b="1" dirty="0" smtClean="0">
                <a:latin typeface="Arial" panose="020B0604020202020204" pitchFamily="34" charset="0"/>
                <a:cs typeface="Arial" panose="020B0604020202020204" pitchFamily="34" charset="0"/>
              </a:rPr>
              <a:t>head</a:t>
            </a:r>
            <a:endParaRPr lang="zh-CN" altLang="en-US" sz="2400" b="1" dirty="0">
              <a:latin typeface="Arial" panose="020B0604020202020204" pitchFamily="34" charset="0"/>
              <a:cs typeface="Arial" panose="020B0604020202020204" pitchFamily="34" charset="0"/>
            </a:endParaRPr>
          </a:p>
        </p:txBody>
      </p:sp>
      <p:grpSp>
        <p:nvGrpSpPr>
          <p:cNvPr id="24" name="组合 23"/>
          <p:cNvGrpSpPr/>
          <p:nvPr/>
        </p:nvGrpSpPr>
        <p:grpSpPr>
          <a:xfrm>
            <a:off x="1498492" y="4221088"/>
            <a:ext cx="1080120" cy="566183"/>
            <a:chOff x="6228184" y="1700808"/>
            <a:chExt cx="1440160" cy="720080"/>
          </a:xfrm>
        </p:grpSpPr>
        <p:sp>
          <p:nvSpPr>
            <p:cNvPr id="25" name="矩形 24"/>
            <p:cNvSpPr/>
            <p:nvPr/>
          </p:nvSpPr>
          <p:spPr>
            <a:xfrm>
              <a:off x="6228184" y="1700808"/>
              <a:ext cx="936104" cy="720080"/>
            </a:xfrm>
            <a:prstGeom prst="rect">
              <a:avLst/>
            </a:prstGeom>
            <a:solidFill>
              <a:srgbClr val="FF3399"/>
            </a:solidFill>
            <a:ln w="19050">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2400" b="1" dirty="0"/>
            </a:p>
          </p:txBody>
        </p:sp>
        <p:sp>
          <p:nvSpPr>
            <p:cNvPr id="26" name="矩形 25"/>
            <p:cNvSpPr/>
            <p:nvPr/>
          </p:nvSpPr>
          <p:spPr>
            <a:xfrm>
              <a:off x="7164288" y="1700808"/>
              <a:ext cx="504056" cy="720080"/>
            </a:xfrm>
            <a:prstGeom prst="rect">
              <a:avLst/>
            </a:prstGeom>
            <a:ln w="19050">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sz="3200" b="1" dirty="0"/>
            </a:p>
          </p:txBody>
        </p:sp>
      </p:grpSp>
      <p:cxnSp>
        <p:nvCxnSpPr>
          <p:cNvPr id="27" name="肘形连接符 26"/>
          <p:cNvCxnSpPr/>
          <p:nvPr/>
        </p:nvCxnSpPr>
        <p:spPr>
          <a:xfrm flipV="1">
            <a:off x="2389591" y="3789040"/>
            <a:ext cx="736632" cy="715139"/>
          </a:xfrm>
          <a:prstGeom prst="bentConnector3">
            <a:avLst>
              <a:gd name="adj1" fmla="val 51724"/>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肘形连接符 27"/>
          <p:cNvCxnSpPr>
            <a:endCxn id="25" idx="1"/>
          </p:cNvCxnSpPr>
          <p:nvPr/>
        </p:nvCxnSpPr>
        <p:spPr>
          <a:xfrm rot="16200000" flipH="1">
            <a:off x="843574" y="3849262"/>
            <a:ext cx="786682" cy="523154"/>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1864927" y="4695527"/>
            <a:ext cx="372218" cy="461665"/>
          </a:xfrm>
          <a:prstGeom prst="rect">
            <a:avLst/>
          </a:prstGeom>
        </p:spPr>
        <p:txBody>
          <a:bodyPr wrap="none">
            <a:spAutoFit/>
          </a:bodyPr>
          <a:lstStyle/>
          <a:p>
            <a:r>
              <a:rPr lang="en-US" altLang="zh-CN" sz="2400" b="1" dirty="0" smtClean="0">
                <a:latin typeface="Arial" panose="020B0604020202020204" pitchFamily="34" charset="0"/>
                <a:cs typeface="Arial" panose="020B0604020202020204" pitchFamily="34" charset="0"/>
              </a:rPr>
              <a:t>p</a:t>
            </a:r>
            <a:endParaRPr lang="zh-CN" altLang="en-US"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8489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randombar(horizontal)">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par>
                                <p:cTn id="13" presetID="14" presetClass="entr" presetSubtype="1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randombar(horizontal)">
                                      <p:cBhvr>
                                        <p:cTn id="15" dur="500"/>
                                        <p:tgtEl>
                                          <p:spTgt spid="6"/>
                                        </p:tgtEl>
                                      </p:cBhvr>
                                    </p:animEffect>
                                  </p:childTnLst>
                                </p:cTn>
                              </p:par>
                              <p:par>
                                <p:cTn id="16" presetID="14" presetClass="entr" presetSubtype="1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randombar(horizontal)">
                                      <p:cBhvr>
                                        <p:cTn id="18" dur="500"/>
                                        <p:tgtEl>
                                          <p:spTgt spid="9"/>
                                        </p:tgtEl>
                                      </p:cBhvr>
                                    </p:animEffect>
                                  </p:childTnLst>
                                </p:cTn>
                              </p:par>
                              <p:par>
                                <p:cTn id="19" presetID="14" presetClass="entr" presetSubtype="1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randombar(horizontal)">
                                      <p:cBhvr>
                                        <p:cTn id="21" dur="500"/>
                                        <p:tgtEl>
                                          <p:spTgt spid="10"/>
                                        </p:tgtEl>
                                      </p:cBhvr>
                                    </p:animEffect>
                                  </p:childTnLst>
                                </p:cTn>
                              </p:par>
                              <p:par>
                                <p:cTn id="22" presetID="14" presetClass="entr" presetSubtype="10" fill="hold"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randombar(horizontal)">
                                      <p:cBhvr>
                                        <p:cTn id="24" dur="500"/>
                                        <p:tgtEl>
                                          <p:spTgt spid="13"/>
                                        </p:tgtEl>
                                      </p:cBhvr>
                                    </p:animEffect>
                                  </p:childTnLst>
                                </p:cTn>
                              </p:par>
                              <p:par>
                                <p:cTn id="25" presetID="14" presetClass="entr" presetSubtype="1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randombar(horizontal)">
                                      <p:cBhvr>
                                        <p:cTn id="27" dur="500"/>
                                        <p:tgtEl>
                                          <p:spTgt spid="16"/>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randombar(horizontal)">
                                      <p:cBhvr>
                                        <p:cTn id="30" dur="500"/>
                                        <p:tgtEl>
                                          <p:spTgt spid="19"/>
                                        </p:tgtEl>
                                      </p:cBhvr>
                                    </p:animEffect>
                                  </p:childTnLst>
                                </p:cTn>
                              </p:par>
                              <p:par>
                                <p:cTn id="31" presetID="14" presetClass="entr" presetSubtype="1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randombar(horizontal)">
                                      <p:cBhvr>
                                        <p:cTn id="33" dur="500"/>
                                        <p:tgtEl>
                                          <p:spTgt spid="20"/>
                                        </p:tgtEl>
                                      </p:cBhvr>
                                    </p:animEffect>
                                  </p:childTnLst>
                                </p:cTn>
                              </p:par>
                              <p:par>
                                <p:cTn id="34" presetID="14" presetClass="entr" presetSubtype="10" fill="hold" nodeType="with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randombar(horizontal)">
                                      <p:cBhvr>
                                        <p:cTn id="36" dur="500"/>
                                        <p:tgtEl>
                                          <p:spTgt spid="21"/>
                                        </p:tgtEl>
                                      </p:cBhvr>
                                    </p:animEffect>
                                  </p:childTnLst>
                                </p:cTn>
                              </p:par>
                              <p:par>
                                <p:cTn id="37" presetID="14" presetClass="entr" presetSubtype="10"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randombar(horizontal)">
                                      <p:cBhvr>
                                        <p:cTn id="39" dur="500"/>
                                        <p:tgtEl>
                                          <p:spTgt spid="22"/>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randombar(horizontal)">
                                      <p:cBhvr>
                                        <p:cTn id="42" dur="500"/>
                                        <p:tgtEl>
                                          <p:spTgt spid="23"/>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nodeType="click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randombar(horizontal)">
                                      <p:cBhvr>
                                        <p:cTn id="47" dur="500"/>
                                        <p:tgtEl>
                                          <p:spTgt spid="24"/>
                                        </p:tgtEl>
                                      </p:cBhvr>
                                    </p:animEffect>
                                  </p:childTnLst>
                                </p:cTn>
                              </p:par>
                              <p:par>
                                <p:cTn id="48" presetID="14" presetClass="entr" presetSubtype="10" fill="hold" grpId="0" nodeType="with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randombar(horizontal)">
                                      <p:cBhvr>
                                        <p:cTn id="50" dur="500"/>
                                        <p:tgtEl>
                                          <p:spTgt spid="29"/>
                                        </p:tgtEl>
                                      </p:cBhvr>
                                    </p:animEffect>
                                  </p:childTnLst>
                                </p:cTn>
                              </p:par>
                              <p:par>
                                <p:cTn id="51" presetID="14" presetClass="entr" presetSubtype="10" fill="hold" nodeType="withEffect">
                                  <p:stCondLst>
                                    <p:cond delay="0"/>
                                  </p:stCondLst>
                                  <p:childTnLst>
                                    <p:set>
                                      <p:cBhvr>
                                        <p:cTn id="52" dur="1" fill="hold">
                                          <p:stCondLst>
                                            <p:cond delay="0"/>
                                          </p:stCondLst>
                                        </p:cTn>
                                        <p:tgtEl>
                                          <p:spTgt spid="4">
                                            <p:txEl>
                                              <p:pRg st="8" end="8"/>
                                            </p:txEl>
                                          </p:spTgt>
                                        </p:tgtEl>
                                        <p:attrNameLst>
                                          <p:attrName>style.visibility</p:attrName>
                                        </p:attrNameLst>
                                      </p:cBhvr>
                                      <p:to>
                                        <p:strVal val="visible"/>
                                      </p:to>
                                    </p:set>
                                    <p:animEffect transition="in" filter="randombar(horizontal)">
                                      <p:cBhvr>
                                        <p:cTn id="53" dur="500"/>
                                        <p:tgtEl>
                                          <p:spTgt spid="4">
                                            <p:txEl>
                                              <p:pRg st="8" end="8"/>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4" presetClass="entr" presetSubtype="10" fill="hold" nodeType="clickEffect">
                                  <p:stCondLst>
                                    <p:cond delay="0"/>
                                  </p:stCondLst>
                                  <p:childTnLst>
                                    <p:set>
                                      <p:cBhvr>
                                        <p:cTn id="57" dur="1" fill="hold">
                                          <p:stCondLst>
                                            <p:cond delay="0"/>
                                          </p:stCondLst>
                                        </p:cTn>
                                        <p:tgtEl>
                                          <p:spTgt spid="27"/>
                                        </p:tgtEl>
                                        <p:attrNameLst>
                                          <p:attrName>style.visibility</p:attrName>
                                        </p:attrNameLst>
                                      </p:cBhvr>
                                      <p:to>
                                        <p:strVal val="visible"/>
                                      </p:to>
                                    </p:set>
                                    <p:animEffect transition="in" filter="randombar(horizontal)">
                                      <p:cBhvr>
                                        <p:cTn id="58" dur="500"/>
                                        <p:tgtEl>
                                          <p:spTgt spid="27"/>
                                        </p:tgtEl>
                                      </p:cBhvr>
                                    </p:animEffect>
                                  </p:childTnLst>
                                </p:cTn>
                              </p:par>
                              <p:par>
                                <p:cTn id="59" presetID="14" presetClass="entr" presetSubtype="10" fill="hold" nodeType="withEffect">
                                  <p:stCondLst>
                                    <p:cond delay="0"/>
                                  </p:stCondLst>
                                  <p:childTnLst>
                                    <p:set>
                                      <p:cBhvr>
                                        <p:cTn id="60" dur="1" fill="hold">
                                          <p:stCondLst>
                                            <p:cond delay="0"/>
                                          </p:stCondLst>
                                        </p:cTn>
                                        <p:tgtEl>
                                          <p:spTgt spid="4">
                                            <p:txEl>
                                              <p:pRg st="9" end="9"/>
                                            </p:txEl>
                                          </p:spTgt>
                                        </p:tgtEl>
                                        <p:attrNameLst>
                                          <p:attrName>style.visibility</p:attrName>
                                        </p:attrNameLst>
                                      </p:cBhvr>
                                      <p:to>
                                        <p:strVal val="visible"/>
                                      </p:to>
                                    </p:set>
                                    <p:animEffect transition="in" filter="randombar(horizontal)">
                                      <p:cBhvr>
                                        <p:cTn id="61" dur="500"/>
                                        <p:tgtEl>
                                          <p:spTgt spid="4">
                                            <p:txEl>
                                              <p:pRg st="9" end="9"/>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4" presetClass="entr" presetSubtype="10" fill="hold" nodeType="clickEffect">
                                  <p:stCondLst>
                                    <p:cond delay="0"/>
                                  </p:stCondLst>
                                  <p:childTnLst>
                                    <p:set>
                                      <p:cBhvr>
                                        <p:cTn id="65" dur="1" fill="hold">
                                          <p:stCondLst>
                                            <p:cond delay="0"/>
                                          </p:stCondLst>
                                        </p:cTn>
                                        <p:tgtEl>
                                          <p:spTgt spid="28"/>
                                        </p:tgtEl>
                                        <p:attrNameLst>
                                          <p:attrName>style.visibility</p:attrName>
                                        </p:attrNameLst>
                                      </p:cBhvr>
                                      <p:to>
                                        <p:strVal val="visible"/>
                                      </p:to>
                                    </p:set>
                                    <p:animEffect transition="in" filter="randombar(horizontal)">
                                      <p:cBhvr>
                                        <p:cTn id="66" dur="500"/>
                                        <p:tgtEl>
                                          <p:spTgt spid="28"/>
                                        </p:tgtEl>
                                      </p:cBhvr>
                                    </p:animEffect>
                                  </p:childTnLst>
                                </p:cTn>
                              </p:par>
                              <p:par>
                                <p:cTn id="67" presetID="14" presetClass="exit" presetSubtype="10" fill="hold" nodeType="withEffect">
                                  <p:stCondLst>
                                    <p:cond delay="0"/>
                                  </p:stCondLst>
                                  <p:childTnLst>
                                    <p:animEffect transition="out" filter="randombar(horizontal)">
                                      <p:cBhvr>
                                        <p:cTn id="68" dur="500"/>
                                        <p:tgtEl>
                                          <p:spTgt spid="9"/>
                                        </p:tgtEl>
                                      </p:cBhvr>
                                    </p:animEffect>
                                    <p:set>
                                      <p:cBhvr>
                                        <p:cTn id="69" dur="1" fill="hold">
                                          <p:stCondLst>
                                            <p:cond delay="499"/>
                                          </p:stCondLst>
                                        </p:cTn>
                                        <p:tgtEl>
                                          <p:spTgt spid="9"/>
                                        </p:tgtEl>
                                        <p:attrNameLst>
                                          <p:attrName>style.visibility</p:attrName>
                                        </p:attrNameLst>
                                      </p:cBhvr>
                                      <p:to>
                                        <p:strVal val="hidden"/>
                                      </p:to>
                                    </p:set>
                                  </p:childTnLst>
                                </p:cTn>
                              </p:par>
                              <p:par>
                                <p:cTn id="70" presetID="14" presetClass="entr" presetSubtype="10" fill="hold" nodeType="withEffect">
                                  <p:stCondLst>
                                    <p:cond delay="0"/>
                                  </p:stCondLst>
                                  <p:childTnLst>
                                    <p:set>
                                      <p:cBhvr>
                                        <p:cTn id="71" dur="1" fill="hold">
                                          <p:stCondLst>
                                            <p:cond delay="0"/>
                                          </p:stCondLst>
                                        </p:cTn>
                                        <p:tgtEl>
                                          <p:spTgt spid="4">
                                            <p:txEl>
                                              <p:pRg st="10" end="10"/>
                                            </p:txEl>
                                          </p:spTgt>
                                        </p:tgtEl>
                                        <p:attrNameLst>
                                          <p:attrName>style.visibility</p:attrName>
                                        </p:attrNameLst>
                                      </p:cBhvr>
                                      <p:to>
                                        <p:strVal val="visible"/>
                                      </p:to>
                                    </p:set>
                                    <p:animEffect transition="in" filter="randombar(horizontal)">
                                      <p:cBhvr>
                                        <p:cTn id="72"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9" grpId="0"/>
      <p:bldP spid="23" grpId="0"/>
      <p:bldP spid="29"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6. </a:t>
            </a:r>
            <a:r>
              <a:rPr lang="zh-CN" altLang="en-US" dirty="0"/>
              <a:t>链表结构</a:t>
            </a:r>
          </a:p>
        </p:txBody>
      </p:sp>
      <p:sp>
        <p:nvSpPr>
          <p:cNvPr id="6" name="内容占位符 1"/>
          <p:cNvSpPr>
            <a:spLocks noGrp="1"/>
          </p:cNvSpPr>
          <p:nvPr>
            <p:ph idx="1"/>
          </p:nvPr>
        </p:nvSpPr>
        <p:spPr>
          <a:xfrm>
            <a:off x="323528" y="1038743"/>
            <a:ext cx="8496944" cy="5473207"/>
          </a:xfrm>
        </p:spPr>
        <p:txBody>
          <a:bodyPr/>
          <a:lstStyle/>
          <a:p>
            <a:pPr marL="342900" indent="-342900">
              <a:spcAft>
                <a:spcPts val="600"/>
              </a:spcAft>
              <a:buFont typeface="Wingdings" panose="05000000000000000000" pitchFamily="2" charset="2"/>
              <a:buChar char="Ø"/>
            </a:pPr>
            <a:r>
              <a:rPr lang="zh-CN" altLang="en-US" b="1" dirty="0"/>
              <a:t>插入链表</a:t>
            </a:r>
            <a:r>
              <a:rPr lang="zh-CN" altLang="en-US" b="1" dirty="0" smtClean="0"/>
              <a:t>结点</a:t>
            </a:r>
            <a:endParaRPr lang="en-US" altLang="zh-CN" dirty="0"/>
          </a:p>
          <a:p>
            <a:pPr marL="533400" indent="-177800">
              <a:buFont typeface="Arial" panose="020B0604020202020204" pitchFamily="34" charset="0"/>
              <a:buChar char="•"/>
            </a:pPr>
            <a:r>
              <a:rPr lang="zh-CN" altLang="en-US" dirty="0" smtClean="0"/>
              <a:t>在尾结点之后插入</a:t>
            </a:r>
            <a:r>
              <a:rPr lang="zh-CN" altLang="en-US" dirty="0"/>
              <a:t>新结点</a:t>
            </a:r>
            <a:r>
              <a:rPr lang="en-US" altLang="zh-CN" dirty="0" smtClean="0"/>
              <a:t>:</a:t>
            </a:r>
          </a:p>
          <a:p>
            <a:pPr marL="533400" indent="-177800">
              <a:buFont typeface="Arial" panose="020B0604020202020204" pitchFamily="34" charset="0"/>
              <a:buChar char="•"/>
            </a:pPr>
            <a:endParaRPr lang="en-US" altLang="zh-CN" dirty="0"/>
          </a:p>
          <a:p>
            <a:pPr marL="533400" indent="-177800">
              <a:buFont typeface="Arial" panose="020B0604020202020204" pitchFamily="34" charset="0"/>
              <a:buChar char="•"/>
            </a:pPr>
            <a:endParaRPr lang="en-US" altLang="zh-CN" dirty="0" smtClean="0"/>
          </a:p>
          <a:p>
            <a:pPr marL="533400" indent="-177800">
              <a:buFont typeface="Arial" panose="020B0604020202020204" pitchFamily="34" charset="0"/>
              <a:buChar char="•"/>
            </a:pPr>
            <a:endParaRPr lang="en-US" altLang="zh-CN" dirty="0"/>
          </a:p>
          <a:p>
            <a:pPr marL="533400" indent="-177800">
              <a:buFont typeface="Arial" panose="020B0604020202020204" pitchFamily="34" charset="0"/>
              <a:buChar char="•"/>
            </a:pPr>
            <a:endParaRPr lang="en-US" altLang="zh-CN" dirty="0" smtClean="0"/>
          </a:p>
          <a:p>
            <a:pPr marL="355600"/>
            <a:r>
              <a:rPr lang="en-US" altLang="zh-CN" b="1" dirty="0" smtClean="0">
                <a:solidFill>
                  <a:srgbClr val="0000FF"/>
                </a:solidFill>
              </a:rPr>
              <a:t>Student </a:t>
            </a:r>
            <a:r>
              <a:rPr lang="en-US" altLang="zh-CN" dirty="0" smtClean="0">
                <a:solidFill>
                  <a:srgbClr val="FF0000"/>
                </a:solidFill>
              </a:rPr>
              <a:t>*</a:t>
            </a:r>
            <a:r>
              <a:rPr lang="en-US" altLang="zh-CN" dirty="0" smtClean="0"/>
              <a:t>p = </a:t>
            </a:r>
            <a:r>
              <a:rPr lang="en-US" altLang="zh-CN" dirty="0" smtClean="0">
                <a:solidFill>
                  <a:srgbClr val="FF0000"/>
                </a:solidFill>
              </a:rPr>
              <a:t>new</a:t>
            </a:r>
            <a:r>
              <a:rPr lang="en-US" altLang="zh-CN" dirty="0" smtClean="0"/>
              <a:t> </a:t>
            </a:r>
            <a:r>
              <a:rPr lang="en-US" altLang="zh-CN" b="1" dirty="0" smtClean="0">
                <a:solidFill>
                  <a:srgbClr val="0000FF"/>
                </a:solidFill>
              </a:rPr>
              <a:t>Student</a:t>
            </a:r>
            <a:r>
              <a:rPr lang="en-US" altLang="zh-CN" dirty="0" smtClean="0"/>
              <a:t>;</a:t>
            </a:r>
          </a:p>
          <a:p>
            <a:pPr marL="355600"/>
            <a:r>
              <a:rPr lang="en-US" altLang="zh-CN" dirty="0" smtClean="0"/>
              <a:t>p</a:t>
            </a:r>
            <a:r>
              <a:rPr lang="en-US" altLang="zh-CN" dirty="0" smtClean="0">
                <a:solidFill>
                  <a:srgbClr val="FF0000"/>
                </a:solidFill>
              </a:rPr>
              <a:t>-&gt;</a:t>
            </a:r>
            <a:r>
              <a:rPr lang="en-US" altLang="zh-CN" dirty="0" smtClean="0">
                <a:solidFill>
                  <a:srgbClr val="0000FF"/>
                </a:solidFill>
              </a:rPr>
              <a:t>next</a:t>
            </a:r>
            <a:r>
              <a:rPr lang="en-US" altLang="zh-CN" dirty="0" smtClean="0"/>
              <a:t> = </a:t>
            </a:r>
            <a:r>
              <a:rPr lang="en-US" altLang="zh-CN" dirty="0" smtClean="0">
                <a:solidFill>
                  <a:srgbClr val="FF3399"/>
                </a:solidFill>
              </a:rPr>
              <a:t>0</a:t>
            </a:r>
            <a:r>
              <a:rPr lang="en-US" altLang="zh-CN" dirty="0" smtClean="0"/>
              <a:t>;      </a:t>
            </a:r>
            <a:r>
              <a:rPr lang="en-US" altLang="zh-CN" dirty="0" smtClean="0">
                <a:solidFill>
                  <a:srgbClr val="00B050"/>
                </a:solidFill>
              </a:rPr>
              <a:t>// </a:t>
            </a:r>
            <a:r>
              <a:rPr lang="zh-CN" altLang="en-US" dirty="0" smtClean="0">
                <a:solidFill>
                  <a:srgbClr val="00B050"/>
                </a:solidFill>
              </a:rPr>
              <a:t>也可以写成 </a:t>
            </a:r>
            <a:r>
              <a:rPr lang="en-US" altLang="zh-CN" dirty="0" smtClean="0">
                <a:solidFill>
                  <a:srgbClr val="00B050"/>
                </a:solidFill>
              </a:rPr>
              <a:t>p-&gt;next = q-&gt;next;</a:t>
            </a:r>
          </a:p>
          <a:p>
            <a:pPr marL="355600"/>
            <a:r>
              <a:rPr lang="en-US" altLang="zh-CN" dirty="0" smtClean="0"/>
              <a:t>q</a:t>
            </a:r>
            <a:r>
              <a:rPr lang="en-US" altLang="zh-CN" dirty="0" smtClean="0">
                <a:solidFill>
                  <a:srgbClr val="FF0000"/>
                </a:solidFill>
              </a:rPr>
              <a:t>-&gt;</a:t>
            </a:r>
            <a:r>
              <a:rPr lang="en-US" altLang="zh-CN" dirty="0" smtClean="0">
                <a:solidFill>
                  <a:srgbClr val="0000FF"/>
                </a:solidFill>
              </a:rPr>
              <a:t>next </a:t>
            </a:r>
            <a:r>
              <a:rPr lang="en-US" altLang="zh-CN" dirty="0" smtClean="0"/>
              <a:t>= p;</a:t>
            </a:r>
            <a:endParaRPr lang="en-US" altLang="zh-CN" dirty="0"/>
          </a:p>
          <a:p>
            <a:endParaRPr lang="zh-CN" altLang="en-US" dirty="0"/>
          </a:p>
        </p:txBody>
      </p:sp>
      <p:sp>
        <p:nvSpPr>
          <p:cNvPr id="7" name="矩形 6"/>
          <p:cNvSpPr/>
          <p:nvPr/>
        </p:nvSpPr>
        <p:spPr>
          <a:xfrm>
            <a:off x="756978" y="2956124"/>
            <a:ext cx="387810" cy="566183"/>
          </a:xfrm>
          <a:prstGeom prst="rect">
            <a:avLst/>
          </a:prstGeom>
          <a:ln w="19050">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sz="3200" b="1" dirty="0">
              <a:latin typeface="Arial" panose="020B0604020202020204" pitchFamily="34" charset="0"/>
              <a:cs typeface="Arial" panose="020B0604020202020204" pitchFamily="34" charset="0"/>
            </a:endParaRPr>
          </a:p>
        </p:txBody>
      </p:sp>
      <p:grpSp>
        <p:nvGrpSpPr>
          <p:cNvPr id="8" name="组合 7"/>
          <p:cNvGrpSpPr/>
          <p:nvPr/>
        </p:nvGrpSpPr>
        <p:grpSpPr>
          <a:xfrm>
            <a:off x="1507730" y="2956124"/>
            <a:ext cx="1080120" cy="566183"/>
            <a:chOff x="6228184" y="1700808"/>
            <a:chExt cx="1440160" cy="720080"/>
          </a:xfrm>
        </p:grpSpPr>
        <p:sp>
          <p:nvSpPr>
            <p:cNvPr id="9" name="矩形 8"/>
            <p:cNvSpPr/>
            <p:nvPr/>
          </p:nvSpPr>
          <p:spPr>
            <a:xfrm>
              <a:off x="6228184" y="1700808"/>
              <a:ext cx="936104" cy="720080"/>
            </a:xfrm>
            <a:prstGeom prst="rect">
              <a:avLst/>
            </a:prstGeom>
            <a:ln w="19050">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2400" b="1" dirty="0">
                <a:latin typeface="Arial" panose="020B0604020202020204" pitchFamily="34" charset="0"/>
                <a:cs typeface="Arial" panose="020B0604020202020204" pitchFamily="34" charset="0"/>
              </a:endParaRPr>
            </a:p>
          </p:txBody>
        </p:sp>
        <p:sp>
          <p:nvSpPr>
            <p:cNvPr id="10" name="矩形 9"/>
            <p:cNvSpPr/>
            <p:nvPr/>
          </p:nvSpPr>
          <p:spPr>
            <a:xfrm>
              <a:off x="7164288" y="1700808"/>
              <a:ext cx="504056" cy="720080"/>
            </a:xfrm>
            <a:prstGeom prst="rect">
              <a:avLst/>
            </a:prstGeom>
            <a:ln w="19050">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sz="3200" b="1" dirty="0">
                <a:latin typeface="Arial" panose="020B0604020202020204" pitchFamily="34" charset="0"/>
                <a:cs typeface="Arial" panose="020B0604020202020204" pitchFamily="34" charset="0"/>
              </a:endParaRPr>
            </a:p>
          </p:txBody>
        </p:sp>
      </p:grpSp>
      <p:grpSp>
        <p:nvGrpSpPr>
          <p:cNvPr id="11" name="组合 10"/>
          <p:cNvGrpSpPr/>
          <p:nvPr/>
        </p:nvGrpSpPr>
        <p:grpSpPr>
          <a:xfrm>
            <a:off x="2943199" y="2952951"/>
            <a:ext cx="1080120" cy="566183"/>
            <a:chOff x="6228184" y="1700808"/>
            <a:chExt cx="1440160" cy="720080"/>
          </a:xfrm>
        </p:grpSpPr>
        <p:sp>
          <p:nvSpPr>
            <p:cNvPr id="12" name="矩形 11"/>
            <p:cNvSpPr/>
            <p:nvPr/>
          </p:nvSpPr>
          <p:spPr>
            <a:xfrm>
              <a:off x="6228184" y="1700808"/>
              <a:ext cx="936104" cy="720080"/>
            </a:xfrm>
            <a:prstGeom prst="rect">
              <a:avLst/>
            </a:prstGeom>
            <a:ln w="19050">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2400" b="1" dirty="0">
                <a:latin typeface="Arial" panose="020B0604020202020204" pitchFamily="34" charset="0"/>
                <a:cs typeface="Arial" panose="020B0604020202020204" pitchFamily="34" charset="0"/>
              </a:endParaRPr>
            </a:p>
          </p:txBody>
        </p:sp>
        <p:sp>
          <p:nvSpPr>
            <p:cNvPr id="13" name="矩形 12"/>
            <p:cNvSpPr/>
            <p:nvPr/>
          </p:nvSpPr>
          <p:spPr>
            <a:xfrm>
              <a:off x="7164288" y="1700808"/>
              <a:ext cx="504056" cy="720080"/>
            </a:xfrm>
            <a:prstGeom prst="rect">
              <a:avLst/>
            </a:prstGeom>
            <a:ln w="19050">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sz="3200" b="1" dirty="0">
                <a:latin typeface="Arial" panose="020B0604020202020204" pitchFamily="34" charset="0"/>
                <a:cs typeface="Arial" panose="020B0604020202020204" pitchFamily="34" charset="0"/>
              </a:endParaRPr>
            </a:p>
          </p:txBody>
        </p:sp>
      </p:grpSp>
      <p:grpSp>
        <p:nvGrpSpPr>
          <p:cNvPr id="14" name="组合 13"/>
          <p:cNvGrpSpPr/>
          <p:nvPr/>
        </p:nvGrpSpPr>
        <p:grpSpPr>
          <a:xfrm>
            <a:off x="4427984" y="2952950"/>
            <a:ext cx="1080120" cy="566183"/>
            <a:chOff x="6228184" y="1700808"/>
            <a:chExt cx="1440160" cy="720080"/>
          </a:xfrm>
        </p:grpSpPr>
        <p:sp>
          <p:nvSpPr>
            <p:cNvPr id="15" name="矩形 14"/>
            <p:cNvSpPr/>
            <p:nvPr/>
          </p:nvSpPr>
          <p:spPr>
            <a:xfrm>
              <a:off x="6228184" y="1700808"/>
              <a:ext cx="936104" cy="720080"/>
            </a:xfrm>
            <a:prstGeom prst="rect">
              <a:avLst/>
            </a:prstGeom>
            <a:ln w="19050">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2400" b="1" dirty="0">
                <a:latin typeface="Arial" panose="020B0604020202020204" pitchFamily="34" charset="0"/>
                <a:cs typeface="Arial" panose="020B0604020202020204" pitchFamily="34" charset="0"/>
              </a:endParaRPr>
            </a:p>
          </p:txBody>
        </p:sp>
        <p:sp>
          <p:nvSpPr>
            <p:cNvPr id="16" name="矩形 15"/>
            <p:cNvSpPr/>
            <p:nvPr/>
          </p:nvSpPr>
          <p:spPr>
            <a:xfrm>
              <a:off x="7164288" y="1700808"/>
              <a:ext cx="504056" cy="720080"/>
            </a:xfrm>
            <a:prstGeom prst="rect">
              <a:avLst/>
            </a:prstGeom>
            <a:ln w="19050">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sz="3200" b="1" dirty="0">
                <a:latin typeface="Arial" panose="020B0604020202020204" pitchFamily="34" charset="0"/>
                <a:cs typeface="Arial" panose="020B0604020202020204" pitchFamily="34" charset="0"/>
              </a:endParaRPr>
            </a:p>
          </p:txBody>
        </p:sp>
      </p:grpSp>
      <p:grpSp>
        <p:nvGrpSpPr>
          <p:cNvPr id="17" name="组合 16"/>
          <p:cNvGrpSpPr/>
          <p:nvPr/>
        </p:nvGrpSpPr>
        <p:grpSpPr>
          <a:xfrm>
            <a:off x="5903023" y="2955468"/>
            <a:ext cx="1080120" cy="566183"/>
            <a:chOff x="6228184" y="1700808"/>
            <a:chExt cx="1440160" cy="720080"/>
          </a:xfrm>
        </p:grpSpPr>
        <p:sp>
          <p:nvSpPr>
            <p:cNvPr id="18" name="矩形 17"/>
            <p:cNvSpPr/>
            <p:nvPr/>
          </p:nvSpPr>
          <p:spPr>
            <a:xfrm>
              <a:off x="6228184" y="1700808"/>
              <a:ext cx="936104" cy="720080"/>
            </a:xfrm>
            <a:prstGeom prst="rect">
              <a:avLst/>
            </a:prstGeom>
            <a:ln w="19050">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2400" b="1" dirty="0">
                <a:latin typeface="Arial" panose="020B0604020202020204" pitchFamily="34" charset="0"/>
                <a:cs typeface="Arial" panose="020B0604020202020204" pitchFamily="34" charset="0"/>
              </a:endParaRPr>
            </a:p>
          </p:txBody>
        </p:sp>
        <p:sp>
          <p:nvSpPr>
            <p:cNvPr id="19" name="矩形 18"/>
            <p:cNvSpPr/>
            <p:nvPr/>
          </p:nvSpPr>
          <p:spPr>
            <a:xfrm>
              <a:off x="7164288" y="1700808"/>
              <a:ext cx="504056" cy="720080"/>
            </a:xfrm>
            <a:prstGeom prst="rect">
              <a:avLst/>
            </a:prstGeom>
            <a:ln w="19050">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sz="3200" b="1" dirty="0">
                <a:latin typeface="Arial" panose="020B0604020202020204" pitchFamily="34" charset="0"/>
                <a:cs typeface="Arial" panose="020B0604020202020204" pitchFamily="34" charset="0"/>
              </a:endParaRPr>
            </a:p>
          </p:txBody>
        </p:sp>
      </p:grpSp>
      <p:sp>
        <p:nvSpPr>
          <p:cNvPr id="20" name="矩形 19"/>
          <p:cNvSpPr/>
          <p:nvPr/>
        </p:nvSpPr>
        <p:spPr>
          <a:xfrm>
            <a:off x="6603712" y="3011774"/>
            <a:ext cx="394660" cy="523220"/>
          </a:xfrm>
          <a:prstGeom prst="rect">
            <a:avLst/>
          </a:prstGeom>
        </p:spPr>
        <p:txBody>
          <a:bodyPr wrap="none">
            <a:spAutoFit/>
          </a:bodyPr>
          <a:lstStyle/>
          <a:p>
            <a:pPr algn="ctr"/>
            <a:r>
              <a:rPr lang="en-US" altLang="zh-CN" sz="2800" b="1" dirty="0">
                <a:solidFill>
                  <a:srgbClr val="FF0000"/>
                </a:solidFill>
                <a:latin typeface="Arial" panose="020B0604020202020204" pitchFamily="34" charset="0"/>
                <a:cs typeface="Arial" panose="020B0604020202020204" pitchFamily="34" charset="0"/>
              </a:rPr>
              <a:t>^</a:t>
            </a:r>
            <a:endParaRPr lang="zh-CN" altLang="en-US" sz="2800" b="1" dirty="0">
              <a:solidFill>
                <a:srgbClr val="FF0000"/>
              </a:solidFill>
              <a:latin typeface="Arial" panose="020B0604020202020204" pitchFamily="34" charset="0"/>
              <a:cs typeface="Arial" panose="020B0604020202020204" pitchFamily="34" charset="0"/>
            </a:endParaRPr>
          </a:p>
        </p:txBody>
      </p:sp>
      <p:cxnSp>
        <p:nvCxnSpPr>
          <p:cNvPr id="21" name="直接箭头连接符 20"/>
          <p:cNvCxnSpPr/>
          <p:nvPr/>
        </p:nvCxnSpPr>
        <p:spPr>
          <a:xfrm flipV="1">
            <a:off x="2346238" y="3246215"/>
            <a:ext cx="589995" cy="976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V="1">
            <a:off x="3841217" y="3226277"/>
            <a:ext cx="589995" cy="976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V="1">
            <a:off x="923891" y="3246215"/>
            <a:ext cx="589995" cy="976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539552" y="2454660"/>
            <a:ext cx="902811" cy="461665"/>
          </a:xfrm>
          <a:prstGeom prst="rect">
            <a:avLst/>
          </a:prstGeom>
        </p:spPr>
        <p:txBody>
          <a:bodyPr wrap="none">
            <a:spAutoFit/>
          </a:bodyPr>
          <a:lstStyle/>
          <a:p>
            <a:r>
              <a:rPr lang="en-US" altLang="zh-CN" sz="2400" b="1" dirty="0" smtClean="0">
                <a:latin typeface="Arial" panose="020B0604020202020204" pitchFamily="34" charset="0"/>
                <a:cs typeface="Arial" panose="020B0604020202020204" pitchFamily="34" charset="0"/>
              </a:rPr>
              <a:t>head</a:t>
            </a:r>
            <a:endParaRPr lang="zh-CN" altLang="en-US" sz="2400" b="1" dirty="0">
              <a:latin typeface="Arial" panose="020B0604020202020204" pitchFamily="34" charset="0"/>
              <a:cs typeface="Arial" panose="020B0604020202020204" pitchFamily="34" charset="0"/>
            </a:endParaRPr>
          </a:p>
        </p:txBody>
      </p:sp>
      <p:grpSp>
        <p:nvGrpSpPr>
          <p:cNvPr id="25" name="组合 24"/>
          <p:cNvGrpSpPr/>
          <p:nvPr/>
        </p:nvGrpSpPr>
        <p:grpSpPr>
          <a:xfrm>
            <a:off x="7412253" y="2958716"/>
            <a:ext cx="1080120" cy="566183"/>
            <a:chOff x="6228184" y="1700808"/>
            <a:chExt cx="1440160" cy="720080"/>
          </a:xfrm>
        </p:grpSpPr>
        <p:sp>
          <p:nvSpPr>
            <p:cNvPr id="26" name="矩形 25"/>
            <p:cNvSpPr/>
            <p:nvPr/>
          </p:nvSpPr>
          <p:spPr>
            <a:xfrm>
              <a:off x="6228184" y="1700808"/>
              <a:ext cx="936104" cy="720080"/>
            </a:xfrm>
            <a:prstGeom prst="rect">
              <a:avLst/>
            </a:prstGeom>
            <a:solidFill>
              <a:srgbClr val="FF3399"/>
            </a:solidFill>
            <a:ln w="19050">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2400" b="1" dirty="0">
                <a:latin typeface="Arial" panose="020B0604020202020204" pitchFamily="34" charset="0"/>
                <a:cs typeface="Arial" panose="020B0604020202020204" pitchFamily="34" charset="0"/>
              </a:endParaRPr>
            </a:p>
          </p:txBody>
        </p:sp>
        <p:sp>
          <p:nvSpPr>
            <p:cNvPr id="27" name="矩形 26"/>
            <p:cNvSpPr/>
            <p:nvPr/>
          </p:nvSpPr>
          <p:spPr>
            <a:xfrm>
              <a:off x="7164288" y="1700808"/>
              <a:ext cx="504056" cy="720080"/>
            </a:xfrm>
            <a:prstGeom prst="rect">
              <a:avLst/>
            </a:prstGeom>
            <a:ln w="19050">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sz="3200" b="1" dirty="0">
                <a:latin typeface="Arial" panose="020B0604020202020204" pitchFamily="34" charset="0"/>
                <a:cs typeface="Arial" panose="020B0604020202020204" pitchFamily="34" charset="0"/>
              </a:endParaRPr>
            </a:p>
          </p:txBody>
        </p:sp>
      </p:grpSp>
      <p:sp>
        <p:nvSpPr>
          <p:cNvPr id="28" name="矩形 27"/>
          <p:cNvSpPr/>
          <p:nvPr/>
        </p:nvSpPr>
        <p:spPr>
          <a:xfrm>
            <a:off x="7667033" y="3471391"/>
            <a:ext cx="372218" cy="461665"/>
          </a:xfrm>
          <a:prstGeom prst="rect">
            <a:avLst/>
          </a:prstGeom>
        </p:spPr>
        <p:txBody>
          <a:bodyPr wrap="none">
            <a:spAutoFit/>
          </a:bodyPr>
          <a:lstStyle/>
          <a:p>
            <a:r>
              <a:rPr lang="en-US" altLang="zh-CN" sz="2400" b="1" dirty="0" smtClean="0">
                <a:latin typeface="Arial" panose="020B0604020202020204" pitchFamily="34" charset="0"/>
                <a:cs typeface="Arial" panose="020B0604020202020204" pitchFamily="34" charset="0"/>
              </a:rPr>
              <a:t>p</a:t>
            </a:r>
            <a:endParaRPr lang="zh-CN" altLang="en-US" sz="2400" b="1" dirty="0">
              <a:latin typeface="Arial" panose="020B0604020202020204" pitchFamily="34" charset="0"/>
              <a:cs typeface="Arial" panose="020B0604020202020204" pitchFamily="34" charset="0"/>
            </a:endParaRPr>
          </a:p>
        </p:txBody>
      </p:sp>
      <p:cxnSp>
        <p:nvCxnSpPr>
          <p:cNvPr id="29" name="直接箭头连接符 28"/>
          <p:cNvCxnSpPr/>
          <p:nvPr/>
        </p:nvCxnSpPr>
        <p:spPr>
          <a:xfrm flipV="1">
            <a:off x="5318217" y="3255980"/>
            <a:ext cx="589995" cy="976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8122230" y="3022841"/>
            <a:ext cx="394660" cy="523220"/>
          </a:xfrm>
          <a:prstGeom prst="rect">
            <a:avLst/>
          </a:prstGeom>
        </p:spPr>
        <p:txBody>
          <a:bodyPr wrap="none">
            <a:spAutoFit/>
          </a:bodyPr>
          <a:lstStyle/>
          <a:p>
            <a:pPr algn="ctr"/>
            <a:r>
              <a:rPr lang="en-US" altLang="zh-CN" sz="2800" b="1" dirty="0">
                <a:solidFill>
                  <a:srgbClr val="FF0000"/>
                </a:solidFill>
                <a:latin typeface="Arial" panose="020B0604020202020204" pitchFamily="34" charset="0"/>
                <a:cs typeface="Arial" panose="020B0604020202020204" pitchFamily="34" charset="0"/>
              </a:rPr>
              <a:t>^</a:t>
            </a:r>
            <a:endParaRPr lang="zh-CN" altLang="en-US" sz="2800" b="1" dirty="0">
              <a:solidFill>
                <a:srgbClr val="FF0000"/>
              </a:solidFill>
              <a:latin typeface="Arial" panose="020B0604020202020204" pitchFamily="34" charset="0"/>
              <a:cs typeface="Arial" panose="020B0604020202020204" pitchFamily="34" charset="0"/>
            </a:endParaRPr>
          </a:p>
        </p:txBody>
      </p:sp>
      <p:cxnSp>
        <p:nvCxnSpPr>
          <p:cNvPr id="31" name="直接箭头连接符 30"/>
          <p:cNvCxnSpPr/>
          <p:nvPr/>
        </p:nvCxnSpPr>
        <p:spPr>
          <a:xfrm flipV="1">
            <a:off x="6808794" y="3261850"/>
            <a:ext cx="589995" cy="976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6239843" y="3445724"/>
            <a:ext cx="372218" cy="461665"/>
          </a:xfrm>
          <a:prstGeom prst="rect">
            <a:avLst/>
          </a:prstGeom>
        </p:spPr>
        <p:txBody>
          <a:bodyPr wrap="none">
            <a:spAutoFit/>
          </a:bodyPr>
          <a:lstStyle/>
          <a:p>
            <a:r>
              <a:rPr lang="en-US" altLang="zh-CN" sz="2400" b="1" dirty="0" smtClean="0">
                <a:latin typeface="Arial" panose="020B0604020202020204" pitchFamily="34" charset="0"/>
                <a:cs typeface="Arial" panose="020B0604020202020204" pitchFamily="34" charset="0"/>
              </a:rPr>
              <a:t>q</a:t>
            </a:r>
            <a:endParaRPr lang="zh-CN" altLang="en-US"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73482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par>
                                <p:cTn id="8" presetID="14" presetClass="entr" presetSubtype="1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500"/>
                                        <p:tgtEl>
                                          <p:spTgt spid="8"/>
                                        </p:tgtEl>
                                      </p:cBhvr>
                                    </p:animEffect>
                                  </p:childTnLst>
                                </p:cTn>
                              </p:par>
                              <p:par>
                                <p:cTn id="11" presetID="14" presetClass="entr" presetSubtype="1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randombar(horizontal)">
                                      <p:cBhvr>
                                        <p:cTn id="13" dur="500"/>
                                        <p:tgtEl>
                                          <p:spTgt spid="11"/>
                                        </p:tgtEl>
                                      </p:cBhvr>
                                    </p:animEffect>
                                  </p:childTnLst>
                                </p:cTn>
                              </p:par>
                              <p:par>
                                <p:cTn id="14" presetID="14" presetClass="entr" presetSubtype="10"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randombar(horizontal)">
                                      <p:cBhvr>
                                        <p:cTn id="16" dur="500"/>
                                        <p:tgtEl>
                                          <p:spTgt spid="14"/>
                                        </p:tgtEl>
                                      </p:cBhvr>
                                    </p:animEffect>
                                  </p:childTnLst>
                                </p:cTn>
                              </p:par>
                              <p:par>
                                <p:cTn id="17" presetID="14" presetClass="entr" presetSubtype="1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randombar(horizontal)">
                                      <p:cBhvr>
                                        <p:cTn id="19" dur="500"/>
                                        <p:tgtEl>
                                          <p:spTgt spid="17"/>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randombar(horizontal)">
                                      <p:cBhvr>
                                        <p:cTn id="22" dur="500"/>
                                        <p:tgtEl>
                                          <p:spTgt spid="20"/>
                                        </p:tgtEl>
                                      </p:cBhvr>
                                    </p:animEffect>
                                  </p:childTnLst>
                                </p:cTn>
                              </p:par>
                              <p:par>
                                <p:cTn id="23" presetID="14" presetClass="entr" presetSubtype="1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randombar(horizontal)">
                                      <p:cBhvr>
                                        <p:cTn id="25" dur="500"/>
                                        <p:tgtEl>
                                          <p:spTgt spid="21"/>
                                        </p:tgtEl>
                                      </p:cBhvr>
                                    </p:animEffect>
                                  </p:childTnLst>
                                </p:cTn>
                              </p:par>
                              <p:par>
                                <p:cTn id="26" presetID="14" presetClass="entr" presetSubtype="10" fill="hold"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randombar(horizontal)">
                                      <p:cBhvr>
                                        <p:cTn id="28" dur="500"/>
                                        <p:tgtEl>
                                          <p:spTgt spid="22"/>
                                        </p:tgtEl>
                                      </p:cBhvr>
                                    </p:animEffect>
                                  </p:childTnLst>
                                </p:cTn>
                              </p:par>
                              <p:par>
                                <p:cTn id="29" presetID="14" presetClass="entr" presetSubtype="10"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randombar(horizontal)">
                                      <p:cBhvr>
                                        <p:cTn id="31" dur="500"/>
                                        <p:tgtEl>
                                          <p:spTgt spid="23"/>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randombar(horizontal)">
                                      <p:cBhvr>
                                        <p:cTn id="34" dur="500"/>
                                        <p:tgtEl>
                                          <p:spTgt spid="24"/>
                                        </p:tgtEl>
                                      </p:cBhvr>
                                    </p:animEffect>
                                  </p:childTnLst>
                                </p:cTn>
                              </p:par>
                              <p:par>
                                <p:cTn id="35" presetID="14" presetClass="entr" presetSubtype="10" fill="hold" nodeType="with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randombar(horizontal)">
                                      <p:cBhvr>
                                        <p:cTn id="37" dur="500"/>
                                        <p:tgtEl>
                                          <p:spTgt spid="29"/>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32"/>
                                        </p:tgtEl>
                                        <p:attrNameLst>
                                          <p:attrName>style.visibility</p:attrName>
                                        </p:attrNameLst>
                                      </p:cBhvr>
                                      <p:to>
                                        <p:strVal val="visible"/>
                                      </p:to>
                                    </p:set>
                                    <p:animEffect transition="in" filter="randombar(horizontal)">
                                      <p:cBhvr>
                                        <p:cTn id="40" dur="500"/>
                                        <p:tgtEl>
                                          <p:spTgt spid="32"/>
                                        </p:tgtEl>
                                      </p:cBhvr>
                                    </p:animEffect>
                                  </p:childTnLst>
                                </p:cTn>
                              </p:par>
                            </p:childTnLst>
                          </p:cTn>
                        </p:par>
                      </p:childTnLst>
                    </p:cTn>
                  </p:par>
                  <p:par>
                    <p:cTn id="41" fill="hold">
                      <p:stCondLst>
                        <p:cond delay="indefinite"/>
                      </p:stCondLst>
                      <p:childTnLst>
                        <p:par>
                          <p:cTn id="42" fill="hold">
                            <p:stCondLst>
                              <p:cond delay="0"/>
                            </p:stCondLst>
                            <p:childTnLst>
                              <p:par>
                                <p:cTn id="43" presetID="14" presetClass="entr" presetSubtype="10" fill="hold" nodeType="click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randombar(horizontal)">
                                      <p:cBhvr>
                                        <p:cTn id="45" dur="500"/>
                                        <p:tgtEl>
                                          <p:spTgt spid="25"/>
                                        </p:tgtEl>
                                      </p:cBhvr>
                                    </p:animEffect>
                                  </p:childTnLst>
                                </p:cTn>
                              </p:par>
                              <p:par>
                                <p:cTn id="46" presetID="14" presetClass="entr" presetSubtype="10" fill="hold" grpId="0" nodeType="withEffect">
                                  <p:stCondLst>
                                    <p:cond delay="0"/>
                                  </p:stCondLst>
                                  <p:childTnLst>
                                    <p:set>
                                      <p:cBhvr>
                                        <p:cTn id="47" dur="1" fill="hold">
                                          <p:stCondLst>
                                            <p:cond delay="0"/>
                                          </p:stCondLst>
                                        </p:cTn>
                                        <p:tgtEl>
                                          <p:spTgt spid="28"/>
                                        </p:tgtEl>
                                        <p:attrNameLst>
                                          <p:attrName>style.visibility</p:attrName>
                                        </p:attrNameLst>
                                      </p:cBhvr>
                                      <p:to>
                                        <p:strVal val="visible"/>
                                      </p:to>
                                    </p:set>
                                    <p:animEffect transition="in" filter="randombar(horizontal)">
                                      <p:cBhvr>
                                        <p:cTn id="48" dur="500"/>
                                        <p:tgtEl>
                                          <p:spTgt spid="28"/>
                                        </p:tgtEl>
                                      </p:cBhvr>
                                    </p:animEffect>
                                  </p:childTnLst>
                                </p:cTn>
                              </p:par>
                              <p:par>
                                <p:cTn id="49" presetID="14" presetClass="entr" presetSubtype="10" fill="hold" nodeType="withEffect">
                                  <p:stCondLst>
                                    <p:cond delay="0"/>
                                  </p:stCondLst>
                                  <p:childTnLst>
                                    <p:set>
                                      <p:cBhvr>
                                        <p:cTn id="50" dur="1" fill="hold">
                                          <p:stCondLst>
                                            <p:cond delay="0"/>
                                          </p:stCondLst>
                                        </p:cTn>
                                        <p:tgtEl>
                                          <p:spTgt spid="6">
                                            <p:txEl>
                                              <p:pRg st="6" end="6"/>
                                            </p:txEl>
                                          </p:spTgt>
                                        </p:tgtEl>
                                        <p:attrNameLst>
                                          <p:attrName>style.visibility</p:attrName>
                                        </p:attrNameLst>
                                      </p:cBhvr>
                                      <p:to>
                                        <p:strVal val="visible"/>
                                      </p:to>
                                    </p:set>
                                    <p:animEffect transition="in" filter="randombar(horizontal)">
                                      <p:cBhvr>
                                        <p:cTn id="51" dur="500"/>
                                        <p:tgtEl>
                                          <p:spTgt spid="6">
                                            <p:txEl>
                                              <p:pRg st="6" end="6"/>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4" presetClass="entr" presetSubtype="10" fill="hold" grpId="0" nodeType="click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randombar(horizontal)">
                                      <p:cBhvr>
                                        <p:cTn id="56" dur="500"/>
                                        <p:tgtEl>
                                          <p:spTgt spid="30"/>
                                        </p:tgtEl>
                                      </p:cBhvr>
                                    </p:animEffect>
                                  </p:childTnLst>
                                </p:cTn>
                              </p:par>
                              <p:par>
                                <p:cTn id="57" presetID="14" presetClass="entr" presetSubtype="10" fill="hold" nodeType="withEffect">
                                  <p:stCondLst>
                                    <p:cond delay="0"/>
                                  </p:stCondLst>
                                  <p:childTnLst>
                                    <p:set>
                                      <p:cBhvr>
                                        <p:cTn id="58" dur="1" fill="hold">
                                          <p:stCondLst>
                                            <p:cond delay="0"/>
                                          </p:stCondLst>
                                        </p:cTn>
                                        <p:tgtEl>
                                          <p:spTgt spid="6">
                                            <p:txEl>
                                              <p:pRg st="7" end="7"/>
                                            </p:txEl>
                                          </p:spTgt>
                                        </p:tgtEl>
                                        <p:attrNameLst>
                                          <p:attrName>style.visibility</p:attrName>
                                        </p:attrNameLst>
                                      </p:cBhvr>
                                      <p:to>
                                        <p:strVal val="visible"/>
                                      </p:to>
                                    </p:set>
                                    <p:animEffect transition="in" filter="randombar(horizontal)">
                                      <p:cBhvr>
                                        <p:cTn id="59" dur="500"/>
                                        <p:tgtEl>
                                          <p:spTgt spid="6">
                                            <p:txEl>
                                              <p:pRg st="7" end="7"/>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4" presetClass="exit" presetSubtype="10" fill="hold" grpId="1" nodeType="clickEffect">
                                  <p:stCondLst>
                                    <p:cond delay="0"/>
                                  </p:stCondLst>
                                  <p:childTnLst>
                                    <p:animEffect transition="out" filter="randombar(horizontal)">
                                      <p:cBhvr>
                                        <p:cTn id="63" dur="500"/>
                                        <p:tgtEl>
                                          <p:spTgt spid="20"/>
                                        </p:tgtEl>
                                      </p:cBhvr>
                                    </p:animEffect>
                                    <p:set>
                                      <p:cBhvr>
                                        <p:cTn id="64" dur="1" fill="hold">
                                          <p:stCondLst>
                                            <p:cond delay="499"/>
                                          </p:stCondLst>
                                        </p:cTn>
                                        <p:tgtEl>
                                          <p:spTgt spid="20"/>
                                        </p:tgtEl>
                                        <p:attrNameLst>
                                          <p:attrName>style.visibility</p:attrName>
                                        </p:attrNameLst>
                                      </p:cBhvr>
                                      <p:to>
                                        <p:strVal val="hidden"/>
                                      </p:to>
                                    </p:set>
                                  </p:childTnLst>
                                </p:cTn>
                              </p:par>
                              <p:par>
                                <p:cTn id="65" presetID="14" presetClass="entr" presetSubtype="10" fill="hold" nodeType="withEffect">
                                  <p:stCondLst>
                                    <p:cond delay="0"/>
                                  </p:stCondLst>
                                  <p:childTnLst>
                                    <p:set>
                                      <p:cBhvr>
                                        <p:cTn id="66" dur="1" fill="hold">
                                          <p:stCondLst>
                                            <p:cond delay="0"/>
                                          </p:stCondLst>
                                        </p:cTn>
                                        <p:tgtEl>
                                          <p:spTgt spid="31"/>
                                        </p:tgtEl>
                                        <p:attrNameLst>
                                          <p:attrName>style.visibility</p:attrName>
                                        </p:attrNameLst>
                                      </p:cBhvr>
                                      <p:to>
                                        <p:strVal val="visible"/>
                                      </p:to>
                                    </p:set>
                                    <p:animEffect transition="in" filter="randombar(horizontal)">
                                      <p:cBhvr>
                                        <p:cTn id="67" dur="500"/>
                                        <p:tgtEl>
                                          <p:spTgt spid="31"/>
                                        </p:tgtEl>
                                      </p:cBhvr>
                                    </p:animEffect>
                                  </p:childTnLst>
                                </p:cTn>
                              </p:par>
                              <p:par>
                                <p:cTn id="68" presetID="14" presetClass="entr" presetSubtype="10" fill="hold" nodeType="withEffect">
                                  <p:stCondLst>
                                    <p:cond delay="0"/>
                                  </p:stCondLst>
                                  <p:childTnLst>
                                    <p:set>
                                      <p:cBhvr>
                                        <p:cTn id="69" dur="1" fill="hold">
                                          <p:stCondLst>
                                            <p:cond delay="0"/>
                                          </p:stCondLst>
                                        </p:cTn>
                                        <p:tgtEl>
                                          <p:spTgt spid="6">
                                            <p:txEl>
                                              <p:pRg st="8" end="8"/>
                                            </p:txEl>
                                          </p:spTgt>
                                        </p:tgtEl>
                                        <p:attrNameLst>
                                          <p:attrName>style.visibility</p:attrName>
                                        </p:attrNameLst>
                                      </p:cBhvr>
                                      <p:to>
                                        <p:strVal val="visible"/>
                                      </p:to>
                                    </p:set>
                                    <p:animEffect transition="in" filter="randombar(horizontal)">
                                      <p:cBhvr>
                                        <p:cTn id="70"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0" grpId="0"/>
      <p:bldP spid="20" grpId="1"/>
      <p:bldP spid="24" grpId="0"/>
      <p:bldP spid="28" grpId="0"/>
      <p:bldP spid="30" grpId="0"/>
      <p:bldP spid="3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6. </a:t>
            </a:r>
            <a:r>
              <a:rPr lang="zh-CN" altLang="en-US" dirty="0"/>
              <a:t>链表结构</a:t>
            </a:r>
          </a:p>
        </p:txBody>
      </p:sp>
      <p:sp>
        <p:nvSpPr>
          <p:cNvPr id="4" name="内容占位符 1"/>
          <p:cNvSpPr>
            <a:spLocks noGrp="1"/>
          </p:cNvSpPr>
          <p:nvPr>
            <p:ph idx="1"/>
          </p:nvPr>
        </p:nvSpPr>
        <p:spPr>
          <a:xfrm>
            <a:off x="323528" y="1038743"/>
            <a:ext cx="8496944" cy="5702625"/>
          </a:xfrm>
        </p:spPr>
        <p:txBody>
          <a:bodyPr/>
          <a:lstStyle/>
          <a:p>
            <a:pPr marL="342900" indent="-342900">
              <a:spcAft>
                <a:spcPts val="600"/>
              </a:spcAft>
              <a:buFont typeface="Wingdings" panose="05000000000000000000" pitchFamily="2" charset="2"/>
              <a:buChar char="Ø"/>
            </a:pPr>
            <a:r>
              <a:rPr lang="zh-CN" altLang="en-US" b="1" dirty="0"/>
              <a:t>插入链表</a:t>
            </a:r>
            <a:r>
              <a:rPr lang="zh-CN" altLang="en-US" b="1" dirty="0" smtClean="0"/>
              <a:t>结点</a:t>
            </a:r>
            <a:endParaRPr lang="en-US" altLang="zh-CN" dirty="0"/>
          </a:p>
          <a:p>
            <a:pPr marL="533400" indent="-177800">
              <a:buFont typeface="Arial" panose="020B0604020202020204" pitchFamily="34" charset="0"/>
              <a:buChar char="•"/>
            </a:pPr>
            <a:r>
              <a:rPr lang="zh-CN" altLang="en-US" dirty="0" smtClean="0"/>
              <a:t>在链表中间插入</a:t>
            </a:r>
            <a:r>
              <a:rPr lang="zh-CN" altLang="en-US" dirty="0"/>
              <a:t>新结点</a:t>
            </a:r>
            <a:r>
              <a:rPr lang="en-US" altLang="zh-CN" dirty="0" smtClean="0"/>
              <a:t>:</a:t>
            </a:r>
          </a:p>
          <a:p>
            <a:pPr marL="533400" indent="-177800">
              <a:buFont typeface="Arial" panose="020B0604020202020204" pitchFamily="34" charset="0"/>
              <a:buChar char="•"/>
            </a:pPr>
            <a:endParaRPr lang="en-US" altLang="zh-CN" dirty="0"/>
          </a:p>
          <a:p>
            <a:pPr marL="533400" indent="-177800">
              <a:buFont typeface="Arial" panose="020B0604020202020204" pitchFamily="34" charset="0"/>
              <a:buChar char="•"/>
            </a:pPr>
            <a:endParaRPr lang="en-US" altLang="zh-CN" dirty="0" smtClean="0"/>
          </a:p>
          <a:p>
            <a:pPr marL="533400" indent="-177800">
              <a:buFont typeface="Arial" panose="020B0604020202020204" pitchFamily="34" charset="0"/>
              <a:buChar char="•"/>
            </a:pPr>
            <a:endParaRPr lang="en-US" altLang="zh-CN" dirty="0"/>
          </a:p>
          <a:p>
            <a:pPr marL="533400" indent="-177800">
              <a:buFont typeface="Arial" panose="020B0604020202020204" pitchFamily="34" charset="0"/>
              <a:buChar char="•"/>
            </a:pPr>
            <a:endParaRPr lang="en-US" altLang="zh-CN" dirty="0" smtClean="0"/>
          </a:p>
          <a:p>
            <a:pPr marL="533400" indent="-177800">
              <a:buFont typeface="Arial" panose="020B0604020202020204" pitchFamily="34" charset="0"/>
              <a:buChar char="•"/>
            </a:pPr>
            <a:endParaRPr lang="en-US" altLang="zh-CN" dirty="0"/>
          </a:p>
          <a:p>
            <a:pPr marL="355600"/>
            <a:r>
              <a:rPr lang="en-US" altLang="zh-CN" b="1" dirty="0" smtClean="0">
                <a:solidFill>
                  <a:srgbClr val="0000FF"/>
                </a:solidFill>
              </a:rPr>
              <a:t>Student</a:t>
            </a:r>
            <a:r>
              <a:rPr lang="en-US" altLang="zh-CN" dirty="0" smtClean="0">
                <a:solidFill>
                  <a:srgbClr val="FF0000"/>
                </a:solidFill>
              </a:rPr>
              <a:t> *</a:t>
            </a:r>
            <a:r>
              <a:rPr lang="en-US" altLang="zh-CN" dirty="0" smtClean="0"/>
              <a:t>p = </a:t>
            </a:r>
            <a:r>
              <a:rPr lang="en-US" altLang="zh-CN" dirty="0" smtClean="0">
                <a:solidFill>
                  <a:srgbClr val="FF0000"/>
                </a:solidFill>
              </a:rPr>
              <a:t>new</a:t>
            </a:r>
            <a:r>
              <a:rPr lang="en-US" altLang="zh-CN" dirty="0" smtClean="0"/>
              <a:t> </a:t>
            </a:r>
            <a:r>
              <a:rPr lang="en-US" altLang="zh-CN" b="1" dirty="0" smtClean="0">
                <a:solidFill>
                  <a:srgbClr val="0000FF"/>
                </a:solidFill>
              </a:rPr>
              <a:t>Student</a:t>
            </a:r>
            <a:r>
              <a:rPr lang="en-US" altLang="zh-CN" dirty="0" smtClean="0"/>
              <a:t>;</a:t>
            </a:r>
          </a:p>
          <a:p>
            <a:pPr marL="355600"/>
            <a:r>
              <a:rPr lang="en-US" altLang="zh-CN" dirty="0" smtClean="0"/>
              <a:t>p</a:t>
            </a:r>
            <a:r>
              <a:rPr lang="en-US" altLang="zh-CN" dirty="0" smtClean="0">
                <a:solidFill>
                  <a:srgbClr val="FF0000"/>
                </a:solidFill>
              </a:rPr>
              <a:t>-&gt;</a:t>
            </a:r>
            <a:r>
              <a:rPr lang="en-US" altLang="zh-CN" dirty="0" smtClean="0">
                <a:solidFill>
                  <a:srgbClr val="0000FF"/>
                </a:solidFill>
              </a:rPr>
              <a:t>next</a:t>
            </a:r>
            <a:r>
              <a:rPr lang="en-US" altLang="zh-CN" dirty="0" smtClean="0"/>
              <a:t> = q</a:t>
            </a:r>
            <a:r>
              <a:rPr lang="en-US" altLang="zh-CN" dirty="0" smtClean="0">
                <a:solidFill>
                  <a:srgbClr val="FF0000"/>
                </a:solidFill>
              </a:rPr>
              <a:t>-&gt;</a:t>
            </a:r>
            <a:r>
              <a:rPr lang="en-US" altLang="zh-CN" dirty="0" smtClean="0">
                <a:solidFill>
                  <a:srgbClr val="0000FF"/>
                </a:solidFill>
              </a:rPr>
              <a:t>next</a:t>
            </a:r>
            <a:r>
              <a:rPr lang="en-US" altLang="zh-CN" dirty="0" smtClean="0"/>
              <a:t>;</a:t>
            </a:r>
          </a:p>
          <a:p>
            <a:pPr marL="355600"/>
            <a:r>
              <a:rPr lang="en-US" altLang="zh-CN" dirty="0" smtClean="0"/>
              <a:t>q</a:t>
            </a:r>
            <a:r>
              <a:rPr lang="en-US" altLang="zh-CN" dirty="0" smtClean="0">
                <a:solidFill>
                  <a:srgbClr val="FF0000"/>
                </a:solidFill>
              </a:rPr>
              <a:t>-&gt;</a:t>
            </a:r>
            <a:r>
              <a:rPr lang="en-US" altLang="zh-CN" dirty="0" smtClean="0">
                <a:solidFill>
                  <a:srgbClr val="0000FF"/>
                </a:solidFill>
              </a:rPr>
              <a:t>next</a:t>
            </a:r>
            <a:r>
              <a:rPr lang="en-US" altLang="zh-CN" dirty="0" smtClean="0"/>
              <a:t> = p;</a:t>
            </a:r>
            <a:endParaRPr lang="en-US" altLang="zh-CN" dirty="0"/>
          </a:p>
          <a:p>
            <a:endParaRPr lang="zh-CN" altLang="en-US" dirty="0"/>
          </a:p>
        </p:txBody>
      </p:sp>
      <p:sp>
        <p:nvSpPr>
          <p:cNvPr id="5" name="矩形 4"/>
          <p:cNvSpPr/>
          <p:nvPr/>
        </p:nvSpPr>
        <p:spPr>
          <a:xfrm>
            <a:off x="756978" y="2850344"/>
            <a:ext cx="387810" cy="566183"/>
          </a:xfrm>
          <a:prstGeom prst="rect">
            <a:avLst/>
          </a:prstGeom>
          <a:ln w="19050">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sz="3200" b="1" dirty="0">
              <a:latin typeface="Arial" panose="020B0604020202020204" pitchFamily="34" charset="0"/>
              <a:cs typeface="Arial" panose="020B0604020202020204" pitchFamily="34" charset="0"/>
            </a:endParaRPr>
          </a:p>
        </p:txBody>
      </p:sp>
      <p:grpSp>
        <p:nvGrpSpPr>
          <p:cNvPr id="6" name="组合 5"/>
          <p:cNvGrpSpPr/>
          <p:nvPr/>
        </p:nvGrpSpPr>
        <p:grpSpPr>
          <a:xfrm>
            <a:off x="1547664" y="2850344"/>
            <a:ext cx="1080120" cy="566183"/>
            <a:chOff x="6228184" y="1700808"/>
            <a:chExt cx="1440160" cy="720080"/>
          </a:xfrm>
        </p:grpSpPr>
        <p:sp>
          <p:nvSpPr>
            <p:cNvPr id="7" name="矩形 6"/>
            <p:cNvSpPr/>
            <p:nvPr/>
          </p:nvSpPr>
          <p:spPr>
            <a:xfrm>
              <a:off x="6228184" y="1700808"/>
              <a:ext cx="936104" cy="720080"/>
            </a:xfrm>
            <a:prstGeom prst="rect">
              <a:avLst/>
            </a:prstGeom>
            <a:ln w="19050">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2400" b="1" dirty="0">
                <a:latin typeface="Arial" panose="020B0604020202020204" pitchFamily="34" charset="0"/>
                <a:cs typeface="Arial" panose="020B0604020202020204" pitchFamily="34" charset="0"/>
              </a:endParaRPr>
            </a:p>
          </p:txBody>
        </p:sp>
        <p:sp>
          <p:nvSpPr>
            <p:cNvPr id="8" name="矩形 7"/>
            <p:cNvSpPr/>
            <p:nvPr/>
          </p:nvSpPr>
          <p:spPr>
            <a:xfrm>
              <a:off x="7164288" y="1700808"/>
              <a:ext cx="504056" cy="720080"/>
            </a:xfrm>
            <a:prstGeom prst="rect">
              <a:avLst/>
            </a:prstGeom>
            <a:ln w="19050">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sz="3200" b="1" dirty="0">
                <a:latin typeface="Arial" panose="020B0604020202020204" pitchFamily="34" charset="0"/>
                <a:cs typeface="Arial" panose="020B0604020202020204" pitchFamily="34" charset="0"/>
              </a:endParaRPr>
            </a:p>
          </p:txBody>
        </p:sp>
      </p:grpSp>
      <p:grpSp>
        <p:nvGrpSpPr>
          <p:cNvPr id="9" name="组合 8"/>
          <p:cNvGrpSpPr/>
          <p:nvPr/>
        </p:nvGrpSpPr>
        <p:grpSpPr>
          <a:xfrm>
            <a:off x="2983133" y="2847171"/>
            <a:ext cx="1080120" cy="566183"/>
            <a:chOff x="6228184" y="1700808"/>
            <a:chExt cx="1440160" cy="720080"/>
          </a:xfrm>
        </p:grpSpPr>
        <p:sp>
          <p:nvSpPr>
            <p:cNvPr id="10" name="矩形 9"/>
            <p:cNvSpPr/>
            <p:nvPr/>
          </p:nvSpPr>
          <p:spPr>
            <a:xfrm>
              <a:off x="6228184" y="1700808"/>
              <a:ext cx="936104" cy="720080"/>
            </a:xfrm>
            <a:prstGeom prst="rect">
              <a:avLst/>
            </a:prstGeom>
            <a:ln w="19050">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2400" b="1" dirty="0">
                <a:latin typeface="Arial" panose="020B0604020202020204" pitchFamily="34" charset="0"/>
                <a:cs typeface="Arial" panose="020B0604020202020204" pitchFamily="34" charset="0"/>
              </a:endParaRPr>
            </a:p>
          </p:txBody>
        </p:sp>
        <p:sp>
          <p:nvSpPr>
            <p:cNvPr id="11" name="矩形 10"/>
            <p:cNvSpPr/>
            <p:nvPr/>
          </p:nvSpPr>
          <p:spPr>
            <a:xfrm>
              <a:off x="7164288" y="1700808"/>
              <a:ext cx="504056" cy="720080"/>
            </a:xfrm>
            <a:prstGeom prst="rect">
              <a:avLst/>
            </a:prstGeom>
            <a:ln w="19050">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sz="3200" b="1" dirty="0">
                <a:latin typeface="Arial" panose="020B0604020202020204" pitchFamily="34" charset="0"/>
                <a:cs typeface="Arial" panose="020B0604020202020204" pitchFamily="34" charset="0"/>
              </a:endParaRPr>
            </a:p>
          </p:txBody>
        </p:sp>
      </p:grpSp>
      <p:grpSp>
        <p:nvGrpSpPr>
          <p:cNvPr id="12" name="组合 11"/>
          <p:cNvGrpSpPr/>
          <p:nvPr/>
        </p:nvGrpSpPr>
        <p:grpSpPr>
          <a:xfrm>
            <a:off x="6046477" y="2847170"/>
            <a:ext cx="1080120" cy="566183"/>
            <a:chOff x="6228184" y="1700808"/>
            <a:chExt cx="1440160" cy="720080"/>
          </a:xfrm>
        </p:grpSpPr>
        <p:sp>
          <p:nvSpPr>
            <p:cNvPr id="13" name="矩形 12"/>
            <p:cNvSpPr/>
            <p:nvPr/>
          </p:nvSpPr>
          <p:spPr>
            <a:xfrm>
              <a:off x="6228184" y="1700808"/>
              <a:ext cx="936104" cy="720080"/>
            </a:xfrm>
            <a:prstGeom prst="rect">
              <a:avLst/>
            </a:prstGeom>
            <a:ln w="19050">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2400" b="1" dirty="0">
                <a:latin typeface="Arial" panose="020B0604020202020204" pitchFamily="34" charset="0"/>
                <a:cs typeface="Arial" panose="020B0604020202020204" pitchFamily="34" charset="0"/>
              </a:endParaRPr>
            </a:p>
          </p:txBody>
        </p:sp>
        <p:sp>
          <p:nvSpPr>
            <p:cNvPr id="14" name="矩形 13"/>
            <p:cNvSpPr/>
            <p:nvPr/>
          </p:nvSpPr>
          <p:spPr>
            <a:xfrm>
              <a:off x="7164288" y="1700808"/>
              <a:ext cx="504056" cy="720080"/>
            </a:xfrm>
            <a:prstGeom prst="rect">
              <a:avLst/>
            </a:prstGeom>
            <a:ln w="19050">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sz="3200" b="1" dirty="0">
                <a:latin typeface="Arial" panose="020B0604020202020204" pitchFamily="34" charset="0"/>
                <a:cs typeface="Arial" panose="020B0604020202020204" pitchFamily="34" charset="0"/>
              </a:endParaRPr>
            </a:p>
          </p:txBody>
        </p:sp>
      </p:grpSp>
      <p:grpSp>
        <p:nvGrpSpPr>
          <p:cNvPr id="15" name="组合 14"/>
          <p:cNvGrpSpPr/>
          <p:nvPr/>
        </p:nvGrpSpPr>
        <p:grpSpPr>
          <a:xfrm>
            <a:off x="7524328" y="2837000"/>
            <a:ext cx="1080120" cy="566183"/>
            <a:chOff x="6228184" y="1700808"/>
            <a:chExt cx="1440160" cy="720080"/>
          </a:xfrm>
        </p:grpSpPr>
        <p:sp>
          <p:nvSpPr>
            <p:cNvPr id="16" name="矩形 15"/>
            <p:cNvSpPr/>
            <p:nvPr/>
          </p:nvSpPr>
          <p:spPr>
            <a:xfrm>
              <a:off x="6228184" y="1700808"/>
              <a:ext cx="936104" cy="720080"/>
            </a:xfrm>
            <a:prstGeom prst="rect">
              <a:avLst/>
            </a:prstGeom>
            <a:ln w="19050">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2400" b="1" dirty="0">
                <a:latin typeface="Arial" panose="020B0604020202020204" pitchFamily="34" charset="0"/>
                <a:cs typeface="Arial" panose="020B0604020202020204" pitchFamily="34" charset="0"/>
              </a:endParaRPr>
            </a:p>
          </p:txBody>
        </p:sp>
        <p:sp>
          <p:nvSpPr>
            <p:cNvPr id="17" name="矩形 16"/>
            <p:cNvSpPr/>
            <p:nvPr/>
          </p:nvSpPr>
          <p:spPr>
            <a:xfrm>
              <a:off x="7164288" y="1700808"/>
              <a:ext cx="504056" cy="720080"/>
            </a:xfrm>
            <a:prstGeom prst="rect">
              <a:avLst/>
            </a:prstGeom>
            <a:ln w="19050">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sz="3200" b="1" dirty="0">
                <a:latin typeface="Arial" panose="020B0604020202020204" pitchFamily="34" charset="0"/>
                <a:cs typeface="Arial" panose="020B0604020202020204" pitchFamily="34" charset="0"/>
              </a:endParaRPr>
            </a:p>
          </p:txBody>
        </p:sp>
      </p:grpSp>
      <p:sp>
        <p:nvSpPr>
          <p:cNvPr id="18" name="矩形 17"/>
          <p:cNvSpPr/>
          <p:nvPr/>
        </p:nvSpPr>
        <p:spPr>
          <a:xfrm>
            <a:off x="8225017" y="2893306"/>
            <a:ext cx="394660" cy="523220"/>
          </a:xfrm>
          <a:prstGeom prst="rect">
            <a:avLst/>
          </a:prstGeom>
        </p:spPr>
        <p:txBody>
          <a:bodyPr wrap="none">
            <a:spAutoFit/>
          </a:bodyPr>
          <a:lstStyle/>
          <a:p>
            <a:pPr algn="ctr"/>
            <a:r>
              <a:rPr lang="en-US" altLang="zh-CN" sz="2800" b="1" dirty="0">
                <a:solidFill>
                  <a:srgbClr val="FF0000"/>
                </a:solidFill>
                <a:latin typeface="Arial" panose="020B0604020202020204" pitchFamily="34" charset="0"/>
                <a:cs typeface="Arial" panose="020B0604020202020204" pitchFamily="34" charset="0"/>
              </a:rPr>
              <a:t>^</a:t>
            </a:r>
            <a:endParaRPr lang="zh-CN" altLang="en-US" sz="2800" b="1" dirty="0">
              <a:solidFill>
                <a:srgbClr val="FF0000"/>
              </a:solidFill>
              <a:latin typeface="Arial" panose="020B0604020202020204" pitchFamily="34" charset="0"/>
              <a:cs typeface="Arial" panose="020B0604020202020204" pitchFamily="34" charset="0"/>
            </a:endParaRPr>
          </a:p>
        </p:txBody>
      </p:sp>
      <p:cxnSp>
        <p:nvCxnSpPr>
          <p:cNvPr id="19" name="直接箭头连接符 18"/>
          <p:cNvCxnSpPr/>
          <p:nvPr/>
        </p:nvCxnSpPr>
        <p:spPr>
          <a:xfrm flipV="1">
            <a:off x="2386172" y="3140435"/>
            <a:ext cx="589995" cy="976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V="1">
            <a:off x="942680" y="3150200"/>
            <a:ext cx="589995" cy="976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V="1">
            <a:off x="6934333" y="3110327"/>
            <a:ext cx="589995" cy="976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539552" y="2348880"/>
            <a:ext cx="902811" cy="461665"/>
          </a:xfrm>
          <a:prstGeom prst="rect">
            <a:avLst/>
          </a:prstGeom>
        </p:spPr>
        <p:txBody>
          <a:bodyPr wrap="none">
            <a:spAutoFit/>
          </a:bodyPr>
          <a:lstStyle/>
          <a:p>
            <a:r>
              <a:rPr lang="en-US" altLang="zh-CN" sz="2400" b="1" dirty="0" smtClean="0">
                <a:latin typeface="Arial" panose="020B0604020202020204" pitchFamily="34" charset="0"/>
                <a:cs typeface="Arial" panose="020B0604020202020204" pitchFamily="34" charset="0"/>
              </a:rPr>
              <a:t>head</a:t>
            </a:r>
            <a:endParaRPr lang="zh-CN" altLang="en-US" sz="2400" b="1" dirty="0">
              <a:latin typeface="Arial" panose="020B0604020202020204" pitchFamily="34" charset="0"/>
              <a:cs typeface="Arial" panose="020B0604020202020204" pitchFamily="34" charset="0"/>
            </a:endParaRPr>
          </a:p>
        </p:txBody>
      </p:sp>
      <p:cxnSp>
        <p:nvCxnSpPr>
          <p:cNvPr id="23" name="直接箭头连接符 22"/>
          <p:cNvCxnSpPr/>
          <p:nvPr/>
        </p:nvCxnSpPr>
        <p:spPr>
          <a:xfrm>
            <a:off x="3865991" y="3159965"/>
            <a:ext cx="2175341" cy="317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24" name="组合 23"/>
          <p:cNvGrpSpPr/>
          <p:nvPr/>
        </p:nvGrpSpPr>
        <p:grpSpPr>
          <a:xfrm>
            <a:off x="4413601" y="3746736"/>
            <a:ext cx="1080120" cy="566183"/>
            <a:chOff x="6228184" y="1700808"/>
            <a:chExt cx="1440160" cy="720080"/>
          </a:xfrm>
        </p:grpSpPr>
        <p:sp>
          <p:nvSpPr>
            <p:cNvPr id="25" name="矩形 24"/>
            <p:cNvSpPr/>
            <p:nvPr/>
          </p:nvSpPr>
          <p:spPr>
            <a:xfrm>
              <a:off x="6228184" y="1700808"/>
              <a:ext cx="936104" cy="720080"/>
            </a:xfrm>
            <a:prstGeom prst="rect">
              <a:avLst/>
            </a:prstGeom>
            <a:solidFill>
              <a:srgbClr val="FF3399"/>
            </a:solidFill>
            <a:ln w="19050">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2400" b="1" dirty="0">
                <a:latin typeface="Arial" panose="020B0604020202020204" pitchFamily="34" charset="0"/>
                <a:cs typeface="Arial" panose="020B0604020202020204" pitchFamily="34" charset="0"/>
              </a:endParaRPr>
            </a:p>
          </p:txBody>
        </p:sp>
        <p:sp>
          <p:nvSpPr>
            <p:cNvPr id="26" name="矩形 25"/>
            <p:cNvSpPr/>
            <p:nvPr/>
          </p:nvSpPr>
          <p:spPr>
            <a:xfrm>
              <a:off x="7164288" y="1700808"/>
              <a:ext cx="504056" cy="720080"/>
            </a:xfrm>
            <a:prstGeom prst="rect">
              <a:avLst/>
            </a:prstGeom>
            <a:ln w="19050">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sz="3200" b="1" dirty="0">
                <a:latin typeface="Arial" panose="020B0604020202020204" pitchFamily="34" charset="0"/>
                <a:cs typeface="Arial" panose="020B0604020202020204" pitchFamily="34" charset="0"/>
              </a:endParaRPr>
            </a:p>
          </p:txBody>
        </p:sp>
      </p:grpSp>
      <p:cxnSp>
        <p:nvCxnSpPr>
          <p:cNvPr id="27" name="肘形连接符 26"/>
          <p:cNvCxnSpPr/>
          <p:nvPr/>
        </p:nvCxnSpPr>
        <p:spPr>
          <a:xfrm flipV="1">
            <a:off x="5304700" y="3314688"/>
            <a:ext cx="736632" cy="715139"/>
          </a:xfrm>
          <a:prstGeom prst="bentConnector3">
            <a:avLst>
              <a:gd name="adj1" fmla="val 51724"/>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肘形连接符 27"/>
          <p:cNvCxnSpPr>
            <a:endCxn id="25" idx="1"/>
          </p:cNvCxnSpPr>
          <p:nvPr/>
        </p:nvCxnSpPr>
        <p:spPr>
          <a:xfrm rot="16200000" flipH="1">
            <a:off x="3758683" y="3374910"/>
            <a:ext cx="786682" cy="523154"/>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4780036" y="4221175"/>
            <a:ext cx="372218" cy="461665"/>
          </a:xfrm>
          <a:prstGeom prst="rect">
            <a:avLst/>
          </a:prstGeom>
        </p:spPr>
        <p:txBody>
          <a:bodyPr wrap="none">
            <a:spAutoFit/>
          </a:bodyPr>
          <a:lstStyle/>
          <a:p>
            <a:r>
              <a:rPr lang="en-US" altLang="zh-CN" sz="2400" b="1" dirty="0" smtClean="0">
                <a:latin typeface="Arial" panose="020B0604020202020204" pitchFamily="34" charset="0"/>
                <a:cs typeface="Arial" panose="020B0604020202020204" pitchFamily="34" charset="0"/>
              </a:rPr>
              <a:t>p</a:t>
            </a:r>
            <a:endParaRPr lang="zh-CN" altLang="en-US" sz="2400" b="1" dirty="0">
              <a:latin typeface="Arial" panose="020B0604020202020204" pitchFamily="34" charset="0"/>
              <a:cs typeface="Arial" panose="020B0604020202020204" pitchFamily="34" charset="0"/>
            </a:endParaRPr>
          </a:p>
        </p:txBody>
      </p:sp>
      <p:sp>
        <p:nvSpPr>
          <p:cNvPr id="30" name="矩形 29"/>
          <p:cNvSpPr/>
          <p:nvPr/>
        </p:nvSpPr>
        <p:spPr>
          <a:xfrm>
            <a:off x="3287480" y="3314688"/>
            <a:ext cx="372218" cy="461665"/>
          </a:xfrm>
          <a:prstGeom prst="rect">
            <a:avLst/>
          </a:prstGeom>
        </p:spPr>
        <p:txBody>
          <a:bodyPr wrap="none">
            <a:spAutoFit/>
          </a:bodyPr>
          <a:lstStyle/>
          <a:p>
            <a:r>
              <a:rPr lang="en-US" altLang="zh-CN" sz="2400" b="1" dirty="0" smtClean="0">
                <a:latin typeface="Arial" panose="020B0604020202020204" pitchFamily="34" charset="0"/>
                <a:cs typeface="Arial" panose="020B0604020202020204" pitchFamily="34" charset="0"/>
              </a:rPr>
              <a:t>q</a:t>
            </a:r>
            <a:endParaRPr lang="zh-CN" altLang="en-US"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21290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randombar(horizontal)">
                                      <p:cBhvr>
                                        <p:cTn id="10" dur="500"/>
                                        <p:tgtEl>
                                          <p:spTgt spid="6"/>
                                        </p:tgtEl>
                                      </p:cBhvr>
                                    </p:animEffect>
                                  </p:childTnLst>
                                </p:cTn>
                              </p:par>
                              <p:par>
                                <p:cTn id="11" presetID="14" presetClass="entr" presetSubtype="1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randombar(horizontal)">
                                      <p:cBhvr>
                                        <p:cTn id="13" dur="500"/>
                                        <p:tgtEl>
                                          <p:spTgt spid="23"/>
                                        </p:tgtEl>
                                      </p:cBhvr>
                                    </p:animEffect>
                                  </p:childTnLst>
                                </p:cTn>
                              </p:par>
                              <p:par>
                                <p:cTn id="14" presetID="14" presetClass="entr" presetSubtype="1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randombar(horizontal)">
                                      <p:cBhvr>
                                        <p:cTn id="16" dur="500"/>
                                        <p:tgtEl>
                                          <p:spTgt spid="9"/>
                                        </p:tgtEl>
                                      </p:cBhvr>
                                    </p:animEffect>
                                  </p:childTnLst>
                                </p:cTn>
                              </p:par>
                              <p:par>
                                <p:cTn id="17" presetID="14" presetClass="entr" presetSubtype="1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randombar(horizontal)">
                                      <p:cBhvr>
                                        <p:cTn id="19" dur="500"/>
                                        <p:tgtEl>
                                          <p:spTgt spid="12"/>
                                        </p:tgtEl>
                                      </p:cBhvr>
                                    </p:animEffect>
                                  </p:childTnLst>
                                </p:cTn>
                              </p:par>
                              <p:par>
                                <p:cTn id="20" presetID="14" presetClass="entr" presetSubtype="10" fill="hold"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randombar(horizontal)">
                                      <p:cBhvr>
                                        <p:cTn id="22" dur="500"/>
                                        <p:tgtEl>
                                          <p:spTgt spid="15"/>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randombar(horizontal)">
                                      <p:cBhvr>
                                        <p:cTn id="25" dur="500"/>
                                        <p:tgtEl>
                                          <p:spTgt spid="18"/>
                                        </p:tgtEl>
                                      </p:cBhvr>
                                    </p:animEffect>
                                  </p:childTnLst>
                                </p:cTn>
                              </p:par>
                              <p:par>
                                <p:cTn id="26" presetID="14" presetClass="entr" presetSubtype="10" fill="hold"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randombar(horizontal)">
                                      <p:cBhvr>
                                        <p:cTn id="28" dur="500"/>
                                        <p:tgtEl>
                                          <p:spTgt spid="19"/>
                                        </p:tgtEl>
                                      </p:cBhvr>
                                    </p:animEffect>
                                  </p:childTnLst>
                                </p:cTn>
                              </p:par>
                              <p:par>
                                <p:cTn id="29" presetID="14" presetClass="entr" presetSubtype="1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randombar(horizontal)">
                                      <p:cBhvr>
                                        <p:cTn id="31" dur="500"/>
                                        <p:tgtEl>
                                          <p:spTgt spid="20"/>
                                        </p:tgtEl>
                                      </p:cBhvr>
                                    </p:animEffect>
                                  </p:childTnLst>
                                </p:cTn>
                              </p:par>
                              <p:par>
                                <p:cTn id="32" presetID="14" presetClass="entr" presetSubtype="10" fill="hold"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randombar(horizontal)">
                                      <p:cBhvr>
                                        <p:cTn id="34" dur="500"/>
                                        <p:tgtEl>
                                          <p:spTgt spid="21"/>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randombar(horizontal)">
                                      <p:cBhvr>
                                        <p:cTn id="37" dur="500"/>
                                        <p:tgtEl>
                                          <p:spTgt spid="22"/>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randombar(horizontal)">
                                      <p:cBhvr>
                                        <p:cTn id="40" dur="500"/>
                                        <p:tgtEl>
                                          <p:spTgt spid="30"/>
                                        </p:tgtEl>
                                      </p:cBhvr>
                                    </p:animEffect>
                                  </p:childTnLst>
                                </p:cTn>
                              </p:par>
                            </p:childTnLst>
                          </p:cTn>
                        </p:par>
                      </p:childTnLst>
                    </p:cTn>
                  </p:par>
                  <p:par>
                    <p:cTn id="41" fill="hold">
                      <p:stCondLst>
                        <p:cond delay="indefinite"/>
                      </p:stCondLst>
                      <p:childTnLst>
                        <p:par>
                          <p:cTn id="42" fill="hold">
                            <p:stCondLst>
                              <p:cond delay="0"/>
                            </p:stCondLst>
                            <p:childTnLst>
                              <p:par>
                                <p:cTn id="43" presetID="14" presetClass="entr" presetSubtype="10" fill="hold" nodeType="click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randombar(horizontal)">
                                      <p:cBhvr>
                                        <p:cTn id="45" dur="500"/>
                                        <p:tgtEl>
                                          <p:spTgt spid="24"/>
                                        </p:tgtEl>
                                      </p:cBhvr>
                                    </p:animEffect>
                                  </p:childTnLst>
                                </p:cTn>
                              </p:par>
                              <p:par>
                                <p:cTn id="46" presetID="14" presetClass="entr" presetSubtype="10" fill="hold" grpId="0" nodeType="withEffect">
                                  <p:stCondLst>
                                    <p:cond delay="0"/>
                                  </p:stCondLst>
                                  <p:childTnLst>
                                    <p:set>
                                      <p:cBhvr>
                                        <p:cTn id="47" dur="1" fill="hold">
                                          <p:stCondLst>
                                            <p:cond delay="0"/>
                                          </p:stCondLst>
                                        </p:cTn>
                                        <p:tgtEl>
                                          <p:spTgt spid="29"/>
                                        </p:tgtEl>
                                        <p:attrNameLst>
                                          <p:attrName>style.visibility</p:attrName>
                                        </p:attrNameLst>
                                      </p:cBhvr>
                                      <p:to>
                                        <p:strVal val="visible"/>
                                      </p:to>
                                    </p:set>
                                    <p:animEffect transition="in" filter="randombar(horizontal)">
                                      <p:cBhvr>
                                        <p:cTn id="48" dur="500"/>
                                        <p:tgtEl>
                                          <p:spTgt spid="29"/>
                                        </p:tgtEl>
                                      </p:cBhvr>
                                    </p:animEffect>
                                  </p:childTnLst>
                                </p:cTn>
                              </p:par>
                              <p:par>
                                <p:cTn id="49" presetID="14" presetClass="entr" presetSubtype="10" fill="hold" nodeType="withEffect">
                                  <p:stCondLst>
                                    <p:cond delay="0"/>
                                  </p:stCondLst>
                                  <p:childTnLst>
                                    <p:set>
                                      <p:cBhvr>
                                        <p:cTn id="50" dur="1" fill="hold">
                                          <p:stCondLst>
                                            <p:cond delay="0"/>
                                          </p:stCondLst>
                                        </p:cTn>
                                        <p:tgtEl>
                                          <p:spTgt spid="4">
                                            <p:txEl>
                                              <p:pRg st="7" end="7"/>
                                            </p:txEl>
                                          </p:spTgt>
                                        </p:tgtEl>
                                        <p:attrNameLst>
                                          <p:attrName>style.visibility</p:attrName>
                                        </p:attrNameLst>
                                      </p:cBhvr>
                                      <p:to>
                                        <p:strVal val="visible"/>
                                      </p:to>
                                    </p:set>
                                    <p:animEffect transition="in" filter="randombar(horizontal)">
                                      <p:cBhvr>
                                        <p:cTn id="51" dur="500"/>
                                        <p:tgtEl>
                                          <p:spTgt spid="4">
                                            <p:txEl>
                                              <p:pRg st="7" end="7"/>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4" presetClass="entr" presetSubtype="10" fill="hold" nodeType="click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randombar(horizontal)">
                                      <p:cBhvr>
                                        <p:cTn id="56" dur="500"/>
                                        <p:tgtEl>
                                          <p:spTgt spid="27"/>
                                        </p:tgtEl>
                                      </p:cBhvr>
                                    </p:animEffect>
                                  </p:childTnLst>
                                </p:cTn>
                              </p:par>
                              <p:par>
                                <p:cTn id="57" presetID="14" presetClass="entr" presetSubtype="10" fill="hold" nodeType="withEffect">
                                  <p:stCondLst>
                                    <p:cond delay="0"/>
                                  </p:stCondLst>
                                  <p:childTnLst>
                                    <p:set>
                                      <p:cBhvr>
                                        <p:cTn id="58" dur="1" fill="hold">
                                          <p:stCondLst>
                                            <p:cond delay="0"/>
                                          </p:stCondLst>
                                        </p:cTn>
                                        <p:tgtEl>
                                          <p:spTgt spid="4">
                                            <p:txEl>
                                              <p:pRg st="8" end="8"/>
                                            </p:txEl>
                                          </p:spTgt>
                                        </p:tgtEl>
                                        <p:attrNameLst>
                                          <p:attrName>style.visibility</p:attrName>
                                        </p:attrNameLst>
                                      </p:cBhvr>
                                      <p:to>
                                        <p:strVal val="visible"/>
                                      </p:to>
                                    </p:set>
                                    <p:animEffect transition="in" filter="randombar(horizontal)">
                                      <p:cBhvr>
                                        <p:cTn id="59" dur="500"/>
                                        <p:tgtEl>
                                          <p:spTgt spid="4">
                                            <p:txEl>
                                              <p:pRg st="8" end="8"/>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4" presetClass="entr" presetSubtype="10" fill="hold" nodeType="clickEffect">
                                  <p:stCondLst>
                                    <p:cond delay="0"/>
                                  </p:stCondLst>
                                  <p:childTnLst>
                                    <p:set>
                                      <p:cBhvr>
                                        <p:cTn id="63" dur="1" fill="hold">
                                          <p:stCondLst>
                                            <p:cond delay="0"/>
                                          </p:stCondLst>
                                        </p:cTn>
                                        <p:tgtEl>
                                          <p:spTgt spid="28"/>
                                        </p:tgtEl>
                                        <p:attrNameLst>
                                          <p:attrName>style.visibility</p:attrName>
                                        </p:attrNameLst>
                                      </p:cBhvr>
                                      <p:to>
                                        <p:strVal val="visible"/>
                                      </p:to>
                                    </p:set>
                                    <p:animEffect transition="in" filter="randombar(horizontal)">
                                      <p:cBhvr>
                                        <p:cTn id="64" dur="500"/>
                                        <p:tgtEl>
                                          <p:spTgt spid="28"/>
                                        </p:tgtEl>
                                      </p:cBhvr>
                                    </p:animEffect>
                                  </p:childTnLst>
                                </p:cTn>
                              </p:par>
                              <p:par>
                                <p:cTn id="65" presetID="14" presetClass="entr" presetSubtype="10" fill="hold" nodeType="withEffect">
                                  <p:stCondLst>
                                    <p:cond delay="0"/>
                                  </p:stCondLst>
                                  <p:childTnLst>
                                    <p:set>
                                      <p:cBhvr>
                                        <p:cTn id="66" dur="1" fill="hold">
                                          <p:stCondLst>
                                            <p:cond delay="0"/>
                                          </p:stCondLst>
                                        </p:cTn>
                                        <p:tgtEl>
                                          <p:spTgt spid="4">
                                            <p:txEl>
                                              <p:pRg st="9" end="9"/>
                                            </p:txEl>
                                          </p:spTgt>
                                        </p:tgtEl>
                                        <p:attrNameLst>
                                          <p:attrName>style.visibility</p:attrName>
                                        </p:attrNameLst>
                                      </p:cBhvr>
                                      <p:to>
                                        <p:strVal val="visible"/>
                                      </p:to>
                                    </p:set>
                                    <p:animEffect transition="in" filter="randombar(horizontal)">
                                      <p:cBhvr>
                                        <p:cTn id="67" dur="500"/>
                                        <p:tgtEl>
                                          <p:spTgt spid="4">
                                            <p:txEl>
                                              <p:pRg st="9" end="9"/>
                                            </p:txEl>
                                          </p:spTgt>
                                        </p:tgtEl>
                                      </p:cBhvr>
                                    </p:animEffect>
                                  </p:childTnLst>
                                </p:cTn>
                              </p:par>
                              <p:par>
                                <p:cTn id="68" presetID="14" presetClass="exit" presetSubtype="10" fill="hold" nodeType="withEffect">
                                  <p:stCondLst>
                                    <p:cond delay="0"/>
                                  </p:stCondLst>
                                  <p:childTnLst>
                                    <p:animEffect transition="out" filter="randombar(horizontal)">
                                      <p:cBhvr>
                                        <p:cTn id="69" dur="500"/>
                                        <p:tgtEl>
                                          <p:spTgt spid="23"/>
                                        </p:tgtEl>
                                      </p:cBhvr>
                                    </p:animEffect>
                                    <p:set>
                                      <p:cBhvr>
                                        <p:cTn id="70" dur="1" fill="hold">
                                          <p:stCondLst>
                                            <p:cond delay="499"/>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8" grpId="0"/>
      <p:bldP spid="22" grpId="0"/>
      <p:bldP spid="29" grpId="0"/>
      <p:bldP spid="30"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6. </a:t>
            </a:r>
            <a:r>
              <a:rPr lang="zh-CN" altLang="en-US" dirty="0"/>
              <a:t>链表结构</a:t>
            </a:r>
          </a:p>
        </p:txBody>
      </p:sp>
      <p:sp>
        <p:nvSpPr>
          <p:cNvPr id="4" name="内容占位符 1"/>
          <p:cNvSpPr>
            <a:spLocks noGrp="1"/>
          </p:cNvSpPr>
          <p:nvPr>
            <p:ph idx="1"/>
          </p:nvPr>
        </p:nvSpPr>
        <p:spPr>
          <a:xfrm>
            <a:off x="323528" y="1038743"/>
            <a:ext cx="8496944" cy="5702625"/>
          </a:xfrm>
        </p:spPr>
        <p:txBody>
          <a:bodyPr>
            <a:normAutofit lnSpcReduction="10000"/>
          </a:bodyPr>
          <a:lstStyle/>
          <a:p>
            <a:pPr>
              <a:spcAft>
                <a:spcPts val="1200"/>
              </a:spcAft>
            </a:pPr>
            <a:r>
              <a:rPr lang="zh-CN" altLang="en-US" b="1" dirty="0" smtClean="0"/>
              <a:t>例</a:t>
            </a:r>
            <a:r>
              <a:rPr lang="en-US" altLang="zh-CN" dirty="0" smtClean="0"/>
              <a:t>: </a:t>
            </a:r>
            <a:r>
              <a:rPr lang="zh-CN" altLang="en-US" dirty="0" smtClean="0"/>
              <a:t>编写函数实现在第 </a:t>
            </a:r>
            <a:r>
              <a:rPr lang="en-US" altLang="zh-CN" b="1" dirty="0" err="1" smtClean="0">
                <a:solidFill>
                  <a:srgbClr val="FF0000"/>
                </a:solidFill>
              </a:rPr>
              <a:t>i</a:t>
            </a:r>
            <a:r>
              <a:rPr lang="en-US" altLang="zh-CN" b="1" dirty="0" smtClean="0">
                <a:solidFill>
                  <a:srgbClr val="FF0000"/>
                </a:solidFill>
              </a:rPr>
              <a:t> </a:t>
            </a:r>
            <a:r>
              <a:rPr lang="zh-CN" altLang="en-US" dirty="0" smtClean="0"/>
              <a:t>个结点前插入一个新结点。</a:t>
            </a:r>
            <a:endParaRPr lang="en-US" altLang="zh-CN" dirty="0" smtClean="0"/>
          </a:p>
          <a:p>
            <a:pPr>
              <a:lnSpc>
                <a:spcPct val="100000"/>
              </a:lnSpc>
              <a:spcBef>
                <a:spcPts val="0"/>
              </a:spcBef>
            </a:pPr>
            <a:r>
              <a:rPr lang="en-US" altLang="zh-CN" sz="2200" dirty="0" smtClean="0">
                <a:solidFill>
                  <a:srgbClr val="0000FF"/>
                </a:solidFill>
              </a:rPr>
              <a:t>void</a:t>
            </a:r>
            <a:r>
              <a:rPr lang="en-US" altLang="zh-CN" sz="2200" dirty="0" smtClean="0"/>
              <a:t> </a:t>
            </a:r>
            <a:r>
              <a:rPr lang="en-US" altLang="zh-CN" sz="2200" dirty="0" err="1" smtClean="0"/>
              <a:t>insertNode</a:t>
            </a:r>
            <a:r>
              <a:rPr lang="en-US" altLang="zh-CN" sz="2200" dirty="0" smtClean="0"/>
              <a:t>(</a:t>
            </a:r>
            <a:r>
              <a:rPr lang="en-US" altLang="zh-CN" sz="2200" b="1" dirty="0" smtClean="0">
                <a:solidFill>
                  <a:srgbClr val="0000FF"/>
                </a:solidFill>
              </a:rPr>
              <a:t>Student</a:t>
            </a:r>
            <a:r>
              <a:rPr lang="en-US" altLang="zh-CN" sz="2200" dirty="0" smtClean="0">
                <a:solidFill>
                  <a:srgbClr val="FF0000"/>
                </a:solidFill>
              </a:rPr>
              <a:t> * &amp;</a:t>
            </a:r>
            <a:r>
              <a:rPr lang="en-US" altLang="zh-CN" sz="2200" dirty="0" smtClean="0"/>
              <a:t>head, </a:t>
            </a:r>
            <a:r>
              <a:rPr lang="en-US" altLang="zh-CN" sz="2200" dirty="0" smtClean="0">
                <a:solidFill>
                  <a:srgbClr val="0000FF"/>
                </a:solidFill>
              </a:rPr>
              <a:t>int</a:t>
            </a:r>
            <a:r>
              <a:rPr lang="en-US" altLang="zh-CN" sz="2200" dirty="0" smtClean="0"/>
              <a:t> </a:t>
            </a:r>
            <a:r>
              <a:rPr lang="en-US" altLang="zh-CN" sz="2200" dirty="0" err="1" smtClean="0"/>
              <a:t>i</a:t>
            </a:r>
            <a:r>
              <a:rPr lang="en-US" altLang="zh-CN" sz="2200" dirty="0" smtClean="0"/>
              <a:t>, </a:t>
            </a:r>
            <a:r>
              <a:rPr lang="en-US" altLang="zh-CN" sz="2200" b="1" dirty="0" smtClean="0">
                <a:solidFill>
                  <a:srgbClr val="0000FF"/>
                </a:solidFill>
              </a:rPr>
              <a:t>Student</a:t>
            </a:r>
            <a:r>
              <a:rPr lang="en-US" altLang="zh-CN" sz="2200" dirty="0" smtClean="0">
                <a:solidFill>
                  <a:srgbClr val="FF0000"/>
                </a:solidFill>
              </a:rPr>
              <a:t> *</a:t>
            </a:r>
            <a:r>
              <a:rPr lang="en-US" altLang="zh-CN" sz="2200" dirty="0" smtClean="0"/>
              <a:t>node)</a:t>
            </a:r>
          </a:p>
          <a:p>
            <a:pPr>
              <a:lnSpc>
                <a:spcPct val="100000"/>
              </a:lnSpc>
              <a:spcBef>
                <a:spcPts val="0"/>
              </a:spcBef>
            </a:pPr>
            <a:r>
              <a:rPr lang="en-US" altLang="zh-CN" sz="2200" dirty="0" smtClean="0"/>
              <a:t>{</a:t>
            </a:r>
          </a:p>
          <a:p>
            <a:pPr indent="358775">
              <a:lnSpc>
                <a:spcPct val="100000"/>
              </a:lnSpc>
              <a:spcBef>
                <a:spcPts val="0"/>
              </a:spcBef>
            </a:pPr>
            <a:r>
              <a:rPr lang="en-US" altLang="zh-CN" sz="2200" dirty="0" smtClean="0">
                <a:solidFill>
                  <a:srgbClr val="0000FF"/>
                </a:solidFill>
              </a:rPr>
              <a:t>if</a:t>
            </a:r>
            <a:r>
              <a:rPr lang="en-US" altLang="zh-CN" sz="2200" dirty="0" smtClean="0"/>
              <a:t>(</a:t>
            </a:r>
            <a:r>
              <a:rPr lang="en-US" altLang="zh-CN" sz="2200" dirty="0" err="1" smtClean="0"/>
              <a:t>i</a:t>
            </a:r>
            <a:r>
              <a:rPr lang="en-US" altLang="zh-CN" sz="2200" dirty="0" smtClean="0"/>
              <a:t>==1)        </a:t>
            </a:r>
            <a:r>
              <a:rPr lang="en-US" altLang="zh-CN" sz="2200" dirty="0" smtClean="0">
                <a:solidFill>
                  <a:srgbClr val="00B050"/>
                </a:solidFill>
              </a:rPr>
              <a:t>// </a:t>
            </a:r>
            <a:r>
              <a:rPr lang="zh-CN" altLang="en-US" sz="2200" dirty="0" smtClean="0">
                <a:solidFill>
                  <a:srgbClr val="00B050"/>
                </a:solidFill>
              </a:rPr>
              <a:t>头结点单独处理</a:t>
            </a:r>
            <a:endParaRPr lang="en-US" altLang="zh-CN" sz="2200" dirty="0" smtClean="0">
              <a:solidFill>
                <a:srgbClr val="00B050"/>
              </a:solidFill>
            </a:endParaRPr>
          </a:p>
          <a:p>
            <a:pPr indent="358775">
              <a:lnSpc>
                <a:spcPct val="100000"/>
              </a:lnSpc>
              <a:spcBef>
                <a:spcPts val="0"/>
              </a:spcBef>
            </a:pPr>
            <a:r>
              <a:rPr lang="en-US" altLang="zh-CN" sz="2200" dirty="0"/>
              <a:t>{</a:t>
            </a:r>
            <a:endParaRPr lang="en-US" altLang="zh-CN" sz="2200" dirty="0" smtClean="0">
              <a:solidFill>
                <a:srgbClr val="00B050"/>
              </a:solidFill>
            </a:endParaRPr>
          </a:p>
          <a:p>
            <a:pPr indent="719138">
              <a:lnSpc>
                <a:spcPct val="100000"/>
              </a:lnSpc>
              <a:spcBef>
                <a:spcPts val="0"/>
              </a:spcBef>
            </a:pPr>
            <a:r>
              <a:rPr lang="en-US" altLang="zh-CN" sz="2200" dirty="0" smtClean="0"/>
              <a:t>node</a:t>
            </a:r>
            <a:r>
              <a:rPr lang="en-US" altLang="zh-CN" sz="2200" dirty="0" smtClean="0">
                <a:solidFill>
                  <a:srgbClr val="FF0000"/>
                </a:solidFill>
              </a:rPr>
              <a:t>-&gt;</a:t>
            </a:r>
            <a:r>
              <a:rPr lang="en-US" altLang="zh-CN" sz="2200" dirty="0" smtClean="0">
                <a:solidFill>
                  <a:srgbClr val="0000FF"/>
                </a:solidFill>
              </a:rPr>
              <a:t>next</a:t>
            </a:r>
            <a:r>
              <a:rPr lang="en-US" altLang="zh-CN" sz="2200" dirty="0" smtClean="0"/>
              <a:t> = head;</a:t>
            </a:r>
          </a:p>
          <a:p>
            <a:pPr indent="719138">
              <a:lnSpc>
                <a:spcPct val="100000"/>
              </a:lnSpc>
              <a:spcBef>
                <a:spcPts val="0"/>
              </a:spcBef>
            </a:pPr>
            <a:r>
              <a:rPr lang="en-US" altLang="zh-CN" sz="2200" dirty="0" smtClean="0"/>
              <a:t>head = node;</a:t>
            </a:r>
          </a:p>
          <a:p>
            <a:pPr indent="358775">
              <a:lnSpc>
                <a:spcPct val="100000"/>
              </a:lnSpc>
              <a:spcBef>
                <a:spcPts val="0"/>
              </a:spcBef>
            </a:pPr>
            <a:r>
              <a:rPr lang="en-US" altLang="zh-CN" sz="2200" dirty="0" smtClean="0"/>
              <a:t>}</a:t>
            </a:r>
          </a:p>
          <a:p>
            <a:pPr indent="358775">
              <a:lnSpc>
                <a:spcPct val="100000"/>
              </a:lnSpc>
              <a:spcBef>
                <a:spcPts val="0"/>
              </a:spcBef>
            </a:pPr>
            <a:r>
              <a:rPr lang="en-US" altLang="zh-CN" sz="2200" dirty="0" smtClean="0">
                <a:solidFill>
                  <a:srgbClr val="0000FF"/>
                </a:solidFill>
              </a:rPr>
              <a:t>else</a:t>
            </a:r>
            <a:r>
              <a:rPr lang="en-US" altLang="zh-CN" sz="2200" dirty="0" smtClean="0"/>
              <a:t>             </a:t>
            </a:r>
            <a:r>
              <a:rPr lang="en-US" altLang="zh-CN" sz="2200" dirty="0" smtClean="0">
                <a:solidFill>
                  <a:srgbClr val="00B050"/>
                </a:solidFill>
              </a:rPr>
              <a:t>// </a:t>
            </a:r>
            <a:r>
              <a:rPr lang="zh-CN" altLang="en-US" sz="2200" dirty="0" smtClean="0">
                <a:solidFill>
                  <a:srgbClr val="00B050"/>
                </a:solidFill>
              </a:rPr>
              <a:t>非头结点</a:t>
            </a:r>
            <a:endParaRPr lang="en-US" altLang="zh-CN" sz="2200" dirty="0" smtClean="0">
              <a:solidFill>
                <a:srgbClr val="00B050"/>
              </a:solidFill>
            </a:endParaRPr>
          </a:p>
          <a:p>
            <a:pPr indent="358775">
              <a:lnSpc>
                <a:spcPct val="100000"/>
              </a:lnSpc>
              <a:spcBef>
                <a:spcPts val="0"/>
              </a:spcBef>
            </a:pPr>
            <a:r>
              <a:rPr lang="en-US" altLang="zh-CN" sz="2200" dirty="0"/>
              <a:t>{</a:t>
            </a:r>
            <a:endParaRPr lang="en-US" altLang="zh-CN" sz="2200" dirty="0" smtClean="0">
              <a:solidFill>
                <a:srgbClr val="00B050"/>
              </a:solidFill>
            </a:endParaRPr>
          </a:p>
          <a:p>
            <a:pPr indent="719138">
              <a:lnSpc>
                <a:spcPct val="100000"/>
              </a:lnSpc>
              <a:spcBef>
                <a:spcPts val="0"/>
              </a:spcBef>
            </a:pPr>
            <a:r>
              <a:rPr lang="en-US" altLang="zh-CN" sz="2200" b="1" dirty="0" smtClean="0">
                <a:solidFill>
                  <a:srgbClr val="0000FF"/>
                </a:solidFill>
              </a:rPr>
              <a:t>Student </a:t>
            </a:r>
            <a:r>
              <a:rPr lang="en-US" altLang="zh-CN" sz="2200" dirty="0" smtClean="0">
                <a:solidFill>
                  <a:srgbClr val="FF0000"/>
                </a:solidFill>
              </a:rPr>
              <a:t>*</a:t>
            </a:r>
            <a:r>
              <a:rPr lang="en-US" altLang="zh-CN" sz="2200" dirty="0" smtClean="0"/>
              <a:t>p = head;</a:t>
            </a:r>
          </a:p>
          <a:p>
            <a:pPr indent="719138">
              <a:lnSpc>
                <a:spcPct val="100000"/>
              </a:lnSpc>
              <a:spcBef>
                <a:spcPts val="0"/>
              </a:spcBef>
            </a:pPr>
            <a:r>
              <a:rPr lang="en-US" altLang="zh-CN" sz="2200" dirty="0" smtClean="0">
                <a:solidFill>
                  <a:srgbClr val="0000FF"/>
                </a:solidFill>
              </a:rPr>
              <a:t>for</a:t>
            </a:r>
            <a:r>
              <a:rPr lang="en-US" altLang="zh-CN" sz="2200" dirty="0" smtClean="0"/>
              <a:t>(</a:t>
            </a:r>
            <a:r>
              <a:rPr lang="en-US" altLang="zh-CN" sz="2200" dirty="0" smtClean="0">
                <a:solidFill>
                  <a:srgbClr val="0000FF"/>
                </a:solidFill>
              </a:rPr>
              <a:t>int</a:t>
            </a:r>
            <a:r>
              <a:rPr lang="en-US" altLang="zh-CN" sz="2200" dirty="0" smtClean="0"/>
              <a:t> n=1;n&lt;i-1; ++n)     </a:t>
            </a:r>
            <a:r>
              <a:rPr lang="en-US" altLang="zh-CN" sz="2200" dirty="0" smtClean="0">
                <a:solidFill>
                  <a:srgbClr val="00B050"/>
                </a:solidFill>
              </a:rPr>
              <a:t>// p </a:t>
            </a:r>
            <a:r>
              <a:rPr lang="zh-CN" altLang="en-US" sz="2200" dirty="0" smtClean="0">
                <a:solidFill>
                  <a:srgbClr val="00B050"/>
                </a:solidFill>
              </a:rPr>
              <a:t>指向第 </a:t>
            </a:r>
            <a:r>
              <a:rPr lang="en-US" altLang="zh-CN" sz="2200" dirty="0" smtClean="0">
                <a:solidFill>
                  <a:srgbClr val="00B050"/>
                </a:solidFill>
              </a:rPr>
              <a:t>i-1 </a:t>
            </a:r>
            <a:r>
              <a:rPr lang="zh-CN" altLang="en-US" sz="2200" dirty="0" smtClean="0">
                <a:solidFill>
                  <a:srgbClr val="00B050"/>
                </a:solidFill>
              </a:rPr>
              <a:t>个结点</a:t>
            </a:r>
            <a:endParaRPr lang="en-US" altLang="zh-CN" sz="2200" dirty="0" smtClean="0">
              <a:solidFill>
                <a:srgbClr val="00B050"/>
              </a:solidFill>
            </a:endParaRPr>
          </a:p>
          <a:p>
            <a:pPr indent="1077913">
              <a:lnSpc>
                <a:spcPct val="100000"/>
              </a:lnSpc>
              <a:spcBef>
                <a:spcPts val="0"/>
              </a:spcBef>
            </a:pPr>
            <a:r>
              <a:rPr lang="en-US" altLang="zh-CN" sz="2200" dirty="0" smtClean="0"/>
              <a:t>p = p</a:t>
            </a:r>
            <a:r>
              <a:rPr lang="en-US" altLang="zh-CN" sz="2200" dirty="0" smtClean="0">
                <a:solidFill>
                  <a:srgbClr val="FF0000"/>
                </a:solidFill>
              </a:rPr>
              <a:t>-&gt;</a:t>
            </a:r>
            <a:r>
              <a:rPr lang="en-US" altLang="zh-CN" sz="2200" dirty="0" smtClean="0">
                <a:solidFill>
                  <a:srgbClr val="0000FF"/>
                </a:solidFill>
              </a:rPr>
              <a:t>next</a:t>
            </a:r>
            <a:r>
              <a:rPr lang="en-US" altLang="zh-CN" sz="2200" dirty="0" smtClean="0"/>
              <a:t>;</a:t>
            </a:r>
          </a:p>
          <a:p>
            <a:pPr indent="719138">
              <a:lnSpc>
                <a:spcPct val="100000"/>
              </a:lnSpc>
              <a:spcBef>
                <a:spcPts val="0"/>
              </a:spcBef>
            </a:pPr>
            <a:r>
              <a:rPr lang="en-US" altLang="zh-CN" sz="2200" dirty="0" smtClean="0"/>
              <a:t>node</a:t>
            </a:r>
            <a:r>
              <a:rPr lang="en-US" altLang="zh-CN" sz="2200" dirty="0" smtClean="0">
                <a:solidFill>
                  <a:srgbClr val="FF0000"/>
                </a:solidFill>
              </a:rPr>
              <a:t>-&gt;</a:t>
            </a:r>
            <a:r>
              <a:rPr lang="en-US" altLang="zh-CN" sz="2200" dirty="0" smtClean="0">
                <a:solidFill>
                  <a:srgbClr val="0000FF"/>
                </a:solidFill>
              </a:rPr>
              <a:t>next</a:t>
            </a:r>
            <a:r>
              <a:rPr lang="en-US" altLang="zh-CN" sz="2200" dirty="0" smtClean="0"/>
              <a:t> = p</a:t>
            </a:r>
            <a:r>
              <a:rPr lang="en-US" altLang="zh-CN" sz="2200" dirty="0" smtClean="0">
                <a:solidFill>
                  <a:srgbClr val="FF0000"/>
                </a:solidFill>
              </a:rPr>
              <a:t>-&gt;</a:t>
            </a:r>
            <a:r>
              <a:rPr lang="en-US" altLang="zh-CN" sz="2200" dirty="0" smtClean="0">
                <a:solidFill>
                  <a:srgbClr val="0000FF"/>
                </a:solidFill>
              </a:rPr>
              <a:t>next</a:t>
            </a:r>
            <a:r>
              <a:rPr lang="en-US" altLang="zh-CN" sz="2200" dirty="0" smtClean="0"/>
              <a:t>;</a:t>
            </a:r>
          </a:p>
          <a:p>
            <a:pPr indent="719138">
              <a:lnSpc>
                <a:spcPct val="100000"/>
              </a:lnSpc>
              <a:spcBef>
                <a:spcPts val="0"/>
              </a:spcBef>
            </a:pPr>
            <a:r>
              <a:rPr lang="en-US" altLang="zh-CN" sz="2200" dirty="0" smtClean="0"/>
              <a:t>p</a:t>
            </a:r>
            <a:r>
              <a:rPr lang="en-US" altLang="zh-CN" sz="2200" dirty="0" smtClean="0">
                <a:solidFill>
                  <a:srgbClr val="FF0000"/>
                </a:solidFill>
              </a:rPr>
              <a:t>-&gt;</a:t>
            </a:r>
            <a:r>
              <a:rPr lang="en-US" altLang="zh-CN" sz="2200" dirty="0" smtClean="0">
                <a:solidFill>
                  <a:srgbClr val="0000FF"/>
                </a:solidFill>
              </a:rPr>
              <a:t>next</a:t>
            </a:r>
            <a:r>
              <a:rPr lang="en-US" altLang="zh-CN" sz="2200" dirty="0" smtClean="0"/>
              <a:t> = node;</a:t>
            </a:r>
          </a:p>
          <a:p>
            <a:pPr indent="358775">
              <a:lnSpc>
                <a:spcPct val="100000"/>
              </a:lnSpc>
              <a:spcBef>
                <a:spcPts val="0"/>
              </a:spcBef>
            </a:pPr>
            <a:r>
              <a:rPr lang="en-US" altLang="zh-CN" sz="2200" dirty="0"/>
              <a:t>}</a:t>
            </a:r>
            <a:endParaRPr lang="en-US" altLang="zh-CN" sz="2200" dirty="0" smtClean="0"/>
          </a:p>
          <a:p>
            <a:pPr>
              <a:lnSpc>
                <a:spcPct val="100000"/>
              </a:lnSpc>
              <a:spcBef>
                <a:spcPts val="0"/>
              </a:spcBef>
            </a:pPr>
            <a:r>
              <a:rPr lang="en-US" altLang="zh-CN" sz="2200" dirty="0"/>
              <a:t>}</a:t>
            </a:r>
            <a:endParaRPr lang="zh-CN" altLang="en-US" sz="2200" dirty="0"/>
          </a:p>
        </p:txBody>
      </p:sp>
    </p:spTree>
    <p:extLst>
      <p:ext uri="{BB962C8B-B14F-4D97-AF65-F5344CB8AC3E}">
        <p14:creationId xmlns:p14="http://schemas.microsoft.com/office/powerpoint/2010/main" val="2635786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randombar(horizontal)">
                                      <p:cBhvr>
                                        <p:cTn id="7" dur="500"/>
                                        <p:tgtEl>
                                          <p:spTgt spid="4">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0" dur="500"/>
                                        <p:tgtEl>
                                          <p:spTgt spid="4">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Effect transition="in" filter="randombar(horizontal)">
                                      <p:cBhvr>
                                        <p:cTn id="13" dur="500"/>
                                        <p:tgtEl>
                                          <p:spTgt spid="4">
                                            <p:txEl>
                                              <p:pRg st="3" end="3"/>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4">
                                            <p:txEl>
                                              <p:pRg st="4" end="4"/>
                                            </p:txEl>
                                          </p:spTgt>
                                        </p:tgtEl>
                                        <p:attrNameLst>
                                          <p:attrName>style.visibility</p:attrName>
                                        </p:attrNameLst>
                                      </p:cBhvr>
                                      <p:to>
                                        <p:strVal val="visible"/>
                                      </p:to>
                                    </p:set>
                                    <p:animEffect transition="in" filter="randombar(horizontal)">
                                      <p:cBhvr>
                                        <p:cTn id="16" dur="500"/>
                                        <p:tgtEl>
                                          <p:spTgt spid="4">
                                            <p:txEl>
                                              <p:pRg st="4" end="4"/>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animEffect transition="in" filter="randombar(horizontal)">
                                      <p:cBhvr>
                                        <p:cTn id="19" dur="500"/>
                                        <p:tgtEl>
                                          <p:spTgt spid="4">
                                            <p:txEl>
                                              <p:pRg st="5" end="5"/>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randombar(horizontal)">
                                      <p:cBhvr>
                                        <p:cTn id="22" dur="500"/>
                                        <p:tgtEl>
                                          <p:spTgt spid="4">
                                            <p:txEl>
                                              <p:pRg st="6" end="6"/>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animEffect transition="in" filter="randombar(horizontal)">
                                      <p:cBhvr>
                                        <p:cTn id="25" dur="500"/>
                                        <p:tgtEl>
                                          <p:spTgt spid="4">
                                            <p:txEl>
                                              <p:pRg st="7" end="7"/>
                                            </p:txEl>
                                          </p:spTgt>
                                        </p:tgtEl>
                                      </p:cBhvr>
                                    </p:animEffect>
                                  </p:childTnLst>
                                </p:cTn>
                              </p:par>
                              <p:par>
                                <p:cTn id="26" presetID="14" presetClass="entr" presetSubtype="10" fill="hold" nodeType="withEffect">
                                  <p:stCondLst>
                                    <p:cond delay="0"/>
                                  </p:stCondLst>
                                  <p:childTnLst>
                                    <p:set>
                                      <p:cBhvr>
                                        <p:cTn id="27" dur="1" fill="hold">
                                          <p:stCondLst>
                                            <p:cond delay="0"/>
                                          </p:stCondLst>
                                        </p:cTn>
                                        <p:tgtEl>
                                          <p:spTgt spid="4">
                                            <p:txEl>
                                              <p:pRg st="8" end="8"/>
                                            </p:txEl>
                                          </p:spTgt>
                                        </p:tgtEl>
                                        <p:attrNameLst>
                                          <p:attrName>style.visibility</p:attrName>
                                        </p:attrNameLst>
                                      </p:cBhvr>
                                      <p:to>
                                        <p:strVal val="visible"/>
                                      </p:to>
                                    </p:set>
                                    <p:animEffect transition="in" filter="randombar(horizontal)">
                                      <p:cBhvr>
                                        <p:cTn id="28" dur="500"/>
                                        <p:tgtEl>
                                          <p:spTgt spid="4">
                                            <p:txEl>
                                              <p:pRg st="8" end="8"/>
                                            </p:txEl>
                                          </p:spTgt>
                                        </p:tgtEl>
                                      </p:cBhvr>
                                    </p:animEffect>
                                  </p:childTnLst>
                                </p:cTn>
                              </p:par>
                              <p:par>
                                <p:cTn id="29" presetID="14" presetClass="entr" presetSubtype="1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animEffect transition="in" filter="randombar(horizontal)">
                                      <p:cBhvr>
                                        <p:cTn id="31" dur="500"/>
                                        <p:tgtEl>
                                          <p:spTgt spid="4">
                                            <p:txEl>
                                              <p:pRg st="9" end="9"/>
                                            </p:txEl>
                                          </p:spTgt>
                                        </p:tgtEl>
                                      </p:cBhvr>
                                    </p:animEffect>
                                  </p:childTnLst>
                                </p:cTn>
                              </p:par>
                              <p:par>
                                <p:cTn id="32" presetID="14" presetClass="entr" presetSubtype="10" fill="hold" nodeType="withEffect">
                                  <p:stCondLst>
                                    <p:cond delay="0"/>
                                  </p:stCondLst>
                                  <p:childTnLst>
                                    <p:set>
                                      <p:cBhvr>
                                        <p:cTn id="33" dur="1" fill="hold">
                                          <p:stCondLst>
                                            <p:cond delay="0"/>
                                          </p:stCondLst>
                                        </p:cTn>
                                        <p:tgtEl>
                                          <p:spTgt spid="4">
                                            <p:txEl>
                                              <p:pRg st="10" end="10"/>
                                            </p:txEl>
                                          </p:spTgt>
                                        </p:tgtEl>
                                        <p:attrNameLst>
                                          <p:attrName>style.visibility</p:attrName>
                                        </p:attrNameLst>
                                      </p:cBhvr>
                                      <p:to>
                                        <p:strVal val="visible"/>
                                      </p:to>
                                    </p:set>
                                    <p:animEffect transition="in" filter="randombar(horizontal)">
                                      <p:cBhvr>
                                        <p:cTn id="34" dur="500"/>
                                        <p:tgtEl>
                                          <p:spTgt spid="4">
                                            <p:txEl>
                                              <p:pRg st="10" end="10"/>
                                            </p:txEl>
                                          </p:spTgt>
                                        </p:tgtEl>
                                      </p:cBhvr>
                                    </p:animEffect>
                                  </p:childTnLst>
                                </p:cTn>
                              </p:par>
                              <p:par>
                                <p:cTn id="35" presetID="14" presetClass="entr" presetSubtype="10" fill="hold" nodeType="withEffect">
                                  <p:stCondLst>
                                    <p:cond delay="0"/>
                                  </p:stCondLst>
                                  <p:childTnLst>
                                    <p:set>
                                      <p:cBhvr>
                                        <p:cTn id="36" dur="1" fill="hold">
                                          <p:stCondLst>
                                            <p:cond delay="0"/>
                                          </p:stCondLst>
                                        </p:cTn>
                                        <p:tgtEl>
                                          <p:spTgt spid="4">
                                            <p:txEl>
                                              <p:pRg st="11" end="11"/>
                                            </p:txEl>
                                          </p:spTgt>
                                        </p:tgtEl>
                                        <p:attrNameLst>
                                          <p:attrName>style.visibility</p:attrName>
                                        </p:attrNameLst>
                                      </p:cBhvr>
                                      <p:to>
                                        <p:strVal val="visible"/>
                                      </p:to>
                                    </p:set>
                                    <p:animEffect transition="in" filter="randombar(horizontal)">
                                      <p:cBhvr>
                                        <p:cTn id="37" dur="500"/>
                                        <p:tgtEl>
                                          <p:spTgt spid="4">
                                            <p:txEl>
                                              <p:pRg st="11" end="11"/>
                                            </p:txEl>
                                          </p:spTgt>
                                        </p:tgtEl>
                                      </p:cBhvr>
                                    </p:animEffect>
                                  </p:childTnLst>
                                </p:cTn>
                              </p:par>
                              <p:par>
                                <p:cTn id="38" presetID="14" presetClass="entr" presetSubtype="10" fill="hold" nodeType="withEffect">
                                  <p:stCondLst>
                                    <p:cond delay="0"/>
                                  </p:stCondLst>
                                  <p:childTnLst>
                                    <p:set>
                                      <p:cBhvr>
                                        <p:cTn id="39" dur="1" fill="hold">
                                          <p:stCondLst>
                                            <p:cond delay="0"/>
                                          </p:stCondLst>
                                        </p:cTn>
                                        <p:tgtEl>
                                          <p:spTgt spid="4">
                                            <p:txEl>
                                              <p:pRg st="12" end="12"/>
                                            </p:txEl>
                                          </p:spTgt>
                                        </p:tgtEl>
                                        <p:attrNameLst>
                                          <p:attrName>style.visibility</p:attrName>
                                        </p:attrNameLst>
                                      </p:cBhvr>
                                      <p:to>
                                        <p:strVal val="visible"/>
                                      </p:to>
                                    </p:set>
                                    <p:animEffect transition="in" filter="randombar(horizontal)">
                                      <p:cBhvr>
                                        <p:cTn id="40" dur="500"/>
                                        <p:tgtEl>
                                          <p:spTgt spid="4">
                                            <p:txEl>
                                              <p:pRg st="12" end="12"/>
                                            </p:txEl>
                                          </p:spTgt>
                                        </p:tgtEl>
                                      </p:cBhvr>
                                    </p:animEffect>
                                  </p:childTnLst>
                                </p:cTn>
                              </p:par>
                              <p:par>
                                <p:cTn id="41" presetID="14" presetClass="entr" presetSubtype="10" fill="hold" nodeType="withEffect">
                                  <p:stCondLst>
                                    <p:cond delay="0"/>
                                  </p:stCondLst>
                                  <p:childTnLst>
                                    <p:set>
                                      <p:cBhvr>
                                        <p:cTn id="42" dur="1" fill="hold">
                                          <p:stCondLst>
                                            <p:cond delay="0"/>
                                          </p:stCondLst>
                                        </p:cTn>
                                        <p:tgtEl>
                                          <p:spTgt spid="4">
                                            <p:txEl>
                                              <p:pRg st="13" end="13"/>
                                            </p:txEl>
                                          </p:spTgt>
                                        </p:tgtEl>
                                        <p:attrNameLst>
                                          <p:attrName>style.visibility</p:attrName>
                                        </p:attrNameLst>
                                      </p:cBhvr>
                                      <p:to>
                                        <p:strVal val="visible"/>
                                      </p:to>
                                    </p:set>
                                    <p:animEffect transition="in" filter="randombar(horizontal)">
                                      <p:cBhvr>
                                        <p:cTn id="43" dur="500"/>
                                        <p:tgtEl>
                                          <p:spTgt spid="4">
                                            <p:txEl>
                                              <p:pRg st="13" end="13"/>
                                            </p:txEl>
                                          </p:spTgt>
                                        </p:tgtEl>
                                      </p:cBhvr>
                                    </p:animEffect>
                                  </p:childTnLst>
                                </p:cTn>
                              </p:par>
                              <p:par>
                                <p:cTn id="44" presetID="14" presetClass="entr" presetSubtype="10" fill="hold" nodeType="withEffect">
                                  <p:stCondLst>
                                    <p:cond delay="0"/>
                                  </p:stCondLst>
                                  <p:childTnLst>
                                    <p:set>
                                      <p:cBhvr>
                                        <p:cTn id="45" dur="1" fill="hold">
                                          <p:stCondLst>
                                            <p:cond delay="0"/>
                                          </p:stCondLst>
                                        </p:cTn>
                                        <p:tgtEl>
                                          <p:spTgt spid="4">
                                            <p:txEl>
                                              <p:pRg st="14" end="14"/>
                                            </p:txEl>
                                          </p:spTgt>
                                        </p:tgtEl>
                                        <p:attrNameLst>
                                          <p:attrName>style.visibility</p:attrName>
                                        </p:attrNameLst>
                                      </p:cBhvr>
                                      <p:to>
                                        <p:strVal val="visible"/>
                                      </p:to>
                                    </p:set>
                                    <p:animEffect transition="in" filter="randombar(horizontal)">
                                      <p:cBhvr>
                                        <p:cTn id="46" dur="500"/>
                                        <p:tgtEl>
                                          <p:spTgt spid="4">
                                            <p:txEl>
                                              <p:pRg st="14" end="14"/>
                                            </p:txEl>
                                          </p:spTgt>
                                        </p:tgtEl>
                                      </p:cBhvr>
                                    </p:animEffect>
                                  </p:childTnLst>
                                </p:cTn>
                              </p:par>
                              <p:par>
                                <p:cTn id="47" presetID="14" presetClass="entr" presetSubtype="10" fill="hold" nodeType="withEffect">
                                  <p:stCondLst>
                                    <p:cond delay="0"/>
                                  </p:stCondLst>
                                  <p:childTnLst>
                                    <p:set>
                                      <p:cBhvr>
                                        <p:cTn id="48" dur="1" fill="hold">
                                          <p:stCondLst>
                                            <p:cond delay="0"/>
                                          </p:stCondLst>
                                        </p:cTn>
                                        <p:tgtEl>
                                          <p:spTgt spid="4">
                                            <p:txEl>
                                              <p:pRg st="15" end="15"/>
                                            </p:txEl>
                                          </p:spTgt>
                                        </p:tgtEl>
                                        <p:attrNameLst>
                                          <p:attrName>style.visibility</p:attrName>
                                        </p:attrNameLst>
                                      </p:cBhvr>
                                      <p:to>
                                        <p:strVal val="visible"/>
                                      </p:to>
                                    </p:set>
                                    <p:animEffect transition="in" filter="randombar(horizontal)">
                                      <p:cBhvr>
                                        <p:cTn id="49" dur="500"/>
                                        <p:tgtEl>
                                          <p:spTgt spid="4">
                                            <p:txEl>
                                              <p:pRg st="15" end="15"/>
                                            </p:txEl>
                                          </p:spTgt>
                                        </p:tgtEl>
                                      </p:cBhvr>
                                    </p:animEffect>
                                  </p:childTnLst>
                                </p:cTn>
                              </p:par>
                              <p:par>
                                <p:cTn id="50" presetID="14" presetClass="entr" presetSubtype="10" fill="hold" nodeType="withEffect">
                                  <p:stCondLst>
                                    <p:cond delay="0"/>
                                  </p:stCondLst>
                                  <p:childTnLst>
                                    <p:set>
                                      <p:cBhvr>
                                        <p:cTn id="51" dur="1" fill="hold">
                                          <p:stCondLst>
                                            <p:cond delay="0"/>
                                          </p:stCondLst>
                                        </p:cTn>
                                        <p:tgtEl>
                                          <p:spTgt spid="4">
                                            <p:txEl>
                                              <p:pRg st="16" end="16"/>
                                            </p:txEl>
                                          </p:spTgt>
                                        </p:tgtEl>
                                        <p:attrNameLst>
                                          <p:attrName>style.visibility</p:attrName>
                                        </p:attrNameLst>
                                      </p:cBhvr>
                                      <p:to>
                                        <p:strVal val="visible"/>
                                      </p:to>
                                    </p:set>
                                    <p:animEffect transition="in" filter="randombar(horizontal)">
                                      <p:cBhvr>
                                        <p:cTn id="52" dur="500"/>
                                        <p:tgtEl>
                                          <p:spTgt spid="4">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6. </a:t>
            </a:r>
            <a:r>
              <a:rPr lang="zh-CN" altLang="en-US" dirty="0"/>
              <a:t>链表结构</a:t>
            </a:r>
          </a:p>
        </p:txBody>
      </p:sp>
      <p:sp>
        <p:nvSpPr>
          <p:cNvPr id="4" name="内容占位符 1"/>
          <p:cNvSpPr>
            <a:spLocks noGrp="1"/>
          </p:cNvSpPr>
          <p:nvPr>
            <p:ph idx="1"/>
          </p:nvPr>
        </p:nvSpPr>
        <p:spPr>
          <a:xfrm>
            <a:off x="323528" y="1038743"/>
            <a:ext cx="8496944" cy="5473207"/>
          </a:xfrm>
        </p:spPr>
        <p:txBody>
          <a:bodyPr/>
          <a:lstStyle/>
          <a:p>
            <a:pPr marL="342900" indent="-342900">
              <a:spcAft>
                <a:spcPts val="600"/>
              </a:spcAft>
              <a:buFont typeface="Wingdings" panose="05000000000000000000" pitchFamily="2" charset="2"/>
              <a:buChar char="Ø"/>
            </a:pPr>
            <a:r>
              <a:rPr lang="zh-CN" altLang="en-US" b="1" dirty="0"/>
              <a:t>删除</a:t>
            </a:r>
            <a:r>
              <a:rPr lang="zh-CN" altLang="en-US" b="1" dirty="0" smtClean="0"/>
              <a:t>链表结点</a:t>
            </a:r>
            <a:endParaRPr lang="en-US" altLang="zh-CN" dirty="0"/>
          </a:p>
          <a:p>
            <a:pPr marL="533400" indent="-177800">
              <a:buFont typeface="Arial" panose="020B0604020202020204" pitchFamily="34" charset="0"/>
              <a:buChar char="•"/>
            </a:pPr>
            <a:r>
              <a:rPr lang="zh-CN" altLang="en-US" dirty="0" smtClean="0"/>
              <a:t>删除头结点</a:t>
            </a:r>
            <a:r>
              <a:rPr lang="en-US" altLang="zh-CN" dirty="0"/>
              <a:t>:</a:t>
            </a:r>
          </a:p>
          <a:p>
            <a:endParaRPr lang="en-US" altLang="zh-CN" dirty="0" smtClean="0"/>
          </a:p>
          <a:p>
            <a:endParaRPr lang="en-US" altLang="zh-CN" dirty="0"/>
          </a:p>
          <a:p>
            <a:endParaRPr lang="en-US" altLang="zh-CN" dirty="0" smtClean="0"/>
          </a:p>
          <a:p>
            <a:endParaRPr lang="en-US" altLang="zh-CN" dirty="0"/>
          </a:p>
          <a:p>
            <a:endParaRPr lang="en-US" altLang="zh-CN" dirty="0" smtClean="0"/>
          </a:p>
          <a:p>
            <a:pPr indent="355600"/>
            <a:r>
              <a:rPr lang="en-US" altLang="zh-CN" b="1" dirty="0" smtClean="0">
                <a:solidFill>
                  <a:srgbClr val="0000FF"/>
                </a:solidFill>
              </a:rPr>
              <a:t>Student </a:t>
            </a:r>
            <a:r>
              <a:rPr lang="en-US" altLang="zh-CN" dirty="0" smtClean="0">
                <a:solidFill>
                  <a:srgbClr val="FF0000"/>
                </a:solidFill>
              </a:rPr>
              <a:t>*</a:t>
            </a:r>
            <a:r>
              <a:rPr lang="en-US" altLang="zh-CN" dirty="0" smtClean="0"/>
              <a:t>p = head;   </a:t>
            </a:r>
            <a:r>
              <a:rPr lang="en-US" altLang="zh-CN" dirty="0" smtClean="0">
                <a:solidFill>
                  <a:srgbClr val="00B050"/>
                </a:solidFill>
              </a:rPr>
              <a:t>// </a:t>
            </a:r>
            <a:r>
              <a:rPr lang="zh-CN" altLang="en-US" dirty="0" smtClean="0">
                <a:solidFill>
                  <a:srgbClr val="00B050"/>
                </a:solidFill>
              </a:rPr>
              <a:t>保存指向头结点的指针</a:t>
            </a:r>
            <a:endParaRPr lang="en-US" altLang="zh-CN" dirty="0" smtClean="0">
              <a:solidFill>
                <a:srgbClr val="00B050"/>
              </a:solidFill>
            </a:endParaRPr>
          </a:p>
          <a:p>
            <a:pPr indent="355600"/>
            <a:r>
              <a:rPr lang="en-US" altLang="zh-CN" dirty="0" smtClean="0"/>
              <a:t>head = head</a:t>
            </a:r>
            <a:r>
              <a:rPr lang="en-US" altLang="zh-CN" dirty="0" smtClean="0">
                <a:solidFill>
                  <a:srgbClr val="FF0000"/>
                </a:solidFill>
              </a:rPr>
              <a:t>-&gt;</a:t>
            </a:r>
            <a:r>
              <a:rPr lang="en-US" altLang="zh-CN" dirty="0" smtClean="0">
                <a:solidFill>
                  <a:srgbClr val="0000FF"/>
                </a:solidFill>
              </a:rPr>
              <a:t>next</a:t>
            </a:r>
            <a:r>
              <a:rPr lang="en-US" altLang="zh-CN" dirty="0" smtClean="0"/>
              <a:t>;</a:t>
            </a:r>
          </a:p>
          <a:p>
            <a:pPr indent="355600"/>
            <a:r>
              <a:rPr lang="en-US" altLang="zh-CN" dirty="0" smtClean="0">
                <a:solidFill>
                  <a:srgbClr val="FF0000"/>
                </a:solidFill>
              </a:rPr>
              <a:t>delete</a:t>
            </a:r>
            <a:r>
              <a:rPr lang="en-US" altLang="zh-CN" dirty="0" smtClean="0"/>
              <a:t> p;</a:t>
            </a:r>
            <a:endParaRPr lang="zh-CN" altLang="en-US" dirty="0"/>
          </a:p>
        </p:txBody>
      </p:sp>
      <p:sp>
        <p:nvSpPr>
          <p:cNvPr id="5" name="矩形 4"/>
          <p:cNvSpPr/>
          <p:nvPr/>
        </p:nvSpPr>
        <p:spPr>
          <a:xfrm>
            <a:off x="756978" y="3008054"/>
            <a:ext cx="387810" cy="566183"/>
          </a:xfrm>
          <a:prstGeom prst="rect">
            <a:avLst/>
          </a:prstGeom>
          <a:ln w="19050">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sz="3200" b="1" dirty="0">
              <a:latin typeface="Arial" panose="020B0604020202020204" pitchFamily="34" charset="0"/>
              <a:cs typeface="Arial" panose="020B0604020202020204" pitchFamily="34" charset="0"/>
            </a:endParaRPr>
          </a:p>
        </p:txBody>
      </p:sp>
      <p:grpSp>
        <p:nvGrpSpPr>
          <p:cNvPr id="6" name="组合 5"/>
          <p:cNvGrpSpPr/>
          <p:nvPr/>
        </p:nvGrpSpPr>
        <p:grpSpPr>
          <a:xfrm>
            <a:off x="1507730" y="3008054"/>
            <a:ext cx="1080120" cy="566183"/>
            <a:chOff x="6228184" y="1700808"/>
            <a:chExt cx="1440160" cy="720080"/>
          </a:xfrm>
        </p:grpSpPr>
        <p:sp>
          <p:nvSpPr>
            <p:cNvPr id="7" name="矩形 6"/>
            <p:cNvSpPr/>
            <p:nvPr/>
          </p:nvSpPr>
          <p:spPr>
            <a:xfrm>
              <a:off x="6228184" y="1700808"/>
              <a:ext cx="936104" cy="720080"/>
            </a:xfrm>
            <a:prstGeom prst="rect">
              <a:avLst/>
            </a:prstGeom>
            <a:solidFill>
              <a:srgbClr val="FF3399"/>
            </a:solidFill>
            <a:ln w="19050">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2400" b="1" dirty="0">
                <a:latin typeface="Arial" panose="020B0604020202020204" pitchFamily="34" charset="0"/>
                <a:cs typeface="Arial" panose="020B0604020202020204" pitchFamily="34" charset="0"/>
              </a:endParaRPr>
            </a:p>
          </p:txBody>
        </p:sp>
        <p:sp>
          <p:nvSpPr>
            <p:cNvPr id="8" name="矩形 7"/>
            <p:cNvSpPr/>
            <p:nvPr/>
          </p:nvSpPr>
          <p:spPr>
            <a:xfrm>
              <a:off x="7164288" y="1700808"/>
              <a:ext cx="504056" cy="720080"/>
            </a:xfrm>
            <a:prstGeom prst="rect">
              <a:avLst/>
            </a:prstGeom>
            <a:ln w="19050">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sz="3200" b="1" dirty="0">
                <a:latin typeface="Arial" panose="020B0604020202020204" pitchFamily="34" charset="0"/>
                <a:cs typeface="Arial" panose="020B0604020202020204" pitchFamily="34" charset="0"/>
              </a:endParaRPr>
            </a:p>
          </p:txBody>
        </p:sp>
      </p:grpSp>
      <p:grpSp>
        <p:nvGrpSpPr>
          <p:cNvPr id="9" name="组合 8"/>
          <p:cNvGrpSpPr/>
          <p:nvPr/>
        </p:nvGrpSpPr>
        <p:grpSpPr>
          <a:xfrm>
            <a:off x="2943199" y="3004881"/>
            <a:ext cx="1080120" cy="566183"/>
            <a:chOff x="6228184" y="1700808"/>
            <a:chExt cx="1440160" cy="720080"/>
          </a:xfrm>
        </p:grpSpPr>
        <p:sp>
          <p:nvSpPr>
            <p:cNvPr id="10" name="矩形 9"/>
            <p:cNvSpPr/>
            <p:nvPr/>
          </p:nvSpPr>
          <p:spPr>
            <a:xfrm>
              <a:off x="6228184" y="1700808"/>
              <a:ext cx="936104" cy="720080"/>
            </a:xfrm>
            <a:prstGeom prst="rect">
              <a:avLst/>
            </a:prstGeom>
            <a:ln w="19050">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2400" b="1" dirty="0"/>
            </a:p>
          </p:txBody>
        </p:sp>
        <p:sp>
          <p:nvSpPr>
            <p:cNvPr id="11" name="矩形 10"/>
            <p:cNvSpPr/>
            <p:nvPr/>
          </p:nvSpPr>
          <p:spPr>
            <a:xfrm>
              <a:off x="7164288" y="1700808"/>
              <a:ext cx="504056" cy="720080"/>
            </a:xfrm>
            <a:prstGeom prst="rect">
              <a:avLst/>
            </a:prstGeom>
            <a:ln w="19050">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sz="3200" b="1" dirty="0"/>
            </a:p>
          </p:txBody>
        </p:sp>
      </p:grpSp>
      <p:grpSp>
        <p:nvGrpSpPr>
          <p:cNvPr id="12" name="组合 11"/>
          <p:cNvGrpSpPr/>
          <p:nvPr/>
        </p:nvGrpSpPr>
        <p:grpSpPr>
          <a:xfrm>
            <a:off x="4427984" y="3004880"/>
            <a:ext cx="1080120" cy="566183"/>
            <a:chOff x="6228184" y="1700808"/>
            <a:chExt cx="1440160" cy="720080"/>
          </a:xfrm>
        </p:grpSpPr>
        <p:sp>
          <p:nvSpPr>
            <p:cNvPr id="13" name="矩形 12"/>
            <p:cNvSpPr/>
            <p:nvPr/>
          </p:nvSpPr>
          <p:spPr>
            <a:xfrm>
              <a:off x="6228184" y="1700808"/>
              <a:ext cx="936104" cy="720080"/>
            </a:xfrm>
            <a:prstGeom prst="rect">
              <a:avLst/>
            </a:prstGeom>
            <a:ln w="19050">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2400" b="1" dirty="0"/>
            </a:p>
          </p:txBody>
        </p:sp>
        <p:sp>
          <p:nvSpPr>
            <p:cNvPr id="14" name="矩形 13"/>
            <p:cNvSpPr/>
            <p:nvPr/>
          </p:nvSpPr>
          <p:spPr>
            <a:xfrm>
              <a:off x="7164288" y="1700808"/>
              <a:ext cx="504056" cy="720080"/>
            </a:xfrm>
            <a:prstGeom prst="rect">
              <a:avLst/>
            </a:prstGeom>
            <a:ln w="19050">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sz="3200" b="1" dirty="0"/>
            </a:p>
          </p:txBody>
        </p:sp>
      </p:grpSp>
      <p:grpSp>
        <p:nvGrpSpPr>
          <p:cNvPr id="15" name="组合 14"/>
          <p:cNvGrpSpPr/>
          <p:nvPr/>
        </p:nvGrpSpPr>
        <p:grpSpPr>
          <a:xfrm>
            <a:off x="5903023" y="3007398"/>
            <a:ext cx="1080120" cy="566183"/>
            <a:chOff x="6228184" y="1700808"/>
            <a:chExt cx="1440160" cy="720080"/>
          </a:xfrm>
        </p:grpSpPr>
        <p:sp>
          <p:nvSpPr>
            <p:cNvPr id="16" name="矩形 15"/>
            <p:cNvSpPr/>
            <p:nvPr/>
          </p:nvSpPr>
          <p:spPr>
            <a:xfrm>
              <a:off x="6228184" y="1700808"/>
              <a:ext cx="936104" cy="720080"/>
            </a:xfrm>
            <a:prstGeom prst="rect">
              <a:avLst/>
            </a:prstGeom>
            <a:ln w="19050">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2400" b="1" dirty="0"/>
            </a:p>
          </p:txBody>
        </p:sp>
        <p:sp>
          <p:nvSpPr>
            <p:cNvPr id="17" name="矩形 16"/>
            <p:cNvSpPr/>
            <p:nvPr/>
          </p:nvSpPr>
          <p:spPr>
            <a:xfrm>
              <a:off x="7164288" y="1700808"/>
              <a:ext cx="504056" cy="720080"/>
            </a:xfrm>
            <a:prstGeom prst="rect">
              <a:avLst/>
            </a:prstGeom>
            <a:ln w="19050">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sz="3200" b="1" dirty="0"/>
            </a:p>
          </p:txBody>
        </p:sp>
      </p:grpSp>
      <p:cxnSp>
        <p:nvCxnSpPr>
          <p:cNvPr id="18" name="直接箭头连接符 17"/>
          <p:cNvCxnSpPr/>
          <p:nvPr/>
        </p:nvCxnSpPr>
        <p:spPr>
          <a:xfrm flipV="1">
            <a:off x="2346238" y="3298145"/>
            <a:ext cx="589995" cy="976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flipV="1">
            <a:off x="3841217" y="3278207"/>
            <a:ext cx="589995" cy="976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V="1">
            <a:off x="923891" y="3298145"/>
            <a:ext cx="589995" cy="976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539552" y="2506590"/>
            <a:ext cx="902811" cy="461665"/>
          </a:xfrm>
          <a:prstGeom prst="rect">
            <a:avLst/>
          </a:prstGeom>
        </p:spPr>
        <p:txBody>
          <a:bodyPr wrap="none">
            <a:spAutoFit/>
          </a:bodyPr>
          <a:lstStyle/>
          <a:p>
            <a:r>
              <a:rPr lang="en-US" altLang="zh-CN" sz="2400" b="1" dirty="0" smtClean="0">
                <a:latin typeface="Arial" panose="020B0604020202020204" pitchFamily="34" charset="0"/>
                <a:cs typeface="Arial" panose="020B0604020202020204" pitchFamily="34" charset="0"/>
              </a:rPr>
              <a:t>head</a:t>
            </a:r>
            <a:endParaRPr lang="zh-CN" altLang="en-US" sz="2400" b="1" dirty="0">
              <a:latin typeface="Arial" panose="020B0604020202020204" pitchFamily="34" charset="0"/>
              <a:cs typeface="Arial" panose="020B0604020202020204" pitchFamily="34" charset="0"/>
            </a:endParaRPr>
          </a:p>
        </p:txBody>
      </p:sp>
      <p:grpSp>
        <p:nvGrpSpPr>
          <p:cNvPr id="22" name="组合 21"/>
          <p:cNvGrpSpPr/>
          <p:nvPr/>
        </p:nvGrpSpPr>
        <p:grpSpPr>
          <a:xfrm>
            <a:off x="7412253" y="3010646"/>
            <a:ext cx="1080120" cy="566183"/>
            <a:chOff x="6228184" y="1700808"/>
            <a:chExt cx="1440160" cy="720080"/>
          </a:xfrm>
        </p:grpSpPr>
        <p:sp>
          <p:nvSpPr>
            <p:cNvPr id="23" name="矩形 22"/>
            <p:cNvSpPr/>
            <p:nvPr/>
          </p:nvSpPr>
          <p:spPr>
            <a:xfrm>
              <a:off x="6228184" y="1700808"/>
              <a:ext cx="936104" cy="720080"/>
            </a:xfrm>
            <a:prstGeom prst="rect">
              <a:avLst/>
            </a:prstGeom>
            <a:ln w="19050">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2400" b="1" dirty="0"/>
            </a:p>
          </p:txBody>
        </p:sp>
        <p:sp>
          <p:nvSpPr>
            <p:cNvPr id="24" name="矩形 23"/>
            <p:cNvSpPr/>
            <p:nvPr/>
          </p:nvSpPr>
          <p:spPr>
            <a:xfrm>
              <a:off x="7164288" y="1700808"/>
              <a:ext cx="504056" cy="720080"/>
            </a:xfrm>
            <a:prstGeom prst="rect">
              <a:avLst/>
            </a:prstGeom>
            <a:ln w="19050">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sz="3200" b="1" dirty="0"/>
            </a:p>
          </p:txBody>
        </p:sp>
      </p:grpSp>
      <p:sp>
        <p:nvSpPr>
          <p:cNvPr id="25" name="矩形 24"/>
          <p:cNvSpPr/>
          <p:nvPr/>
        </p:nvSpPr>
        <p:spPr>
          <a:xfrm>
            <a:off x="1857688" y="2506590"/>
            <a:ext cx="372218" cy="461665"/>
          </a:xfrm>
          <a:prstGeom prst="rect">
            <a:avLst/>
          </a:prstGeom>
        </p:spPr>
        <p:txBody>
          <a:bodyPr wrap="none">
            <a:spAutoFit/>
          </a:bodyPr>
          <a:lstStyle/>
          <a:p>
            <a:r>
              <a:rPr lang="en-US" altLang="zh-CN" sz="2400" b="1" dirty="0" smtClean="0">
                <a:latin typeface="Arial" panose="020B0604020202020204" pitchFamily="34" charset="0"/>
                <a:cs typeface="Arial" panose="020B0604020202020204" pitchFamily="34" charset="0"/>
              </a:rPr>
              <a:t>p</a:t>
            </a:r>
            <a:endParaRPr lang="zh-CN" altLang="en-US" sz="2400" b="1" dirty="0">
              <a:latin typeface="Arial" panose="020B0604020202020204" pitchFamily="34" charset="0"/>
              <a:cs typeface="Arial" panose="020B0604020202020204" pitchFamily="34" charset="0"/>
            </a:endParaRPr>
          </a:p>
        </p:txBody>
      </p:sp>
      <p:cxnSp>
        <p:nvCxnSpPr>
          <p:cNvPr id="26" name="直接箭头连接符 25"/>
          <p:cNvCxnSpPr/>
          <p:nvPr/>
        </p:nvCxnSpPr>
        <p:spPr>
          <a:xfrm flipV="1">
            <a:off x="5318217" y="3307910"/>
            <a:ext cx="589995" cy="976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8137458" y="3074771"/>
            <a:ext cx="364203" cy="523220"/>
          </a:xfrm>
          <a:prstGeom prst="rect">
            <a:avLst/>
          </a:prstGeom>
        </p:spPr>
        <p:txBody>
          <a:bodyPr wrap="none">
            <a:spAutoFit/>
          </a:bodyPr>
          <a:lstStyle/>
          <a:p>
            <a:pPr algn="ctr"/>
            <a:r>
              <a:rPr lang="en-US" altLang="zh-CN" sz="2800" b="1" dirty="0">
                <a:solidFill>
                  <a:srgbClr val="FF0000"/>
                </a:solidFill>
              </a:rPr>
              <a:t>^</a:t>
            </a:r>
            <a:endParaRPr lang="zh-CN" altLang="en-US" sz="2800" b="1" dirty="0">
              <a:solidFill>
                <a:srgbClr val="FF0000"/>
              </a:solidFill>
            </a:endParaRPr>
          </a:p>
        </p:txBody>
      </p:sp>
      <p:cxnSp>
        <p:nvCxnSpPr>
          <p:cNvPr id="28" name="直接箭头连接符 27"/>
          <p:cNvCxnSpPr/>
          <p:nvPr/>
        </p:nvCxnSpPr>
        <p:spPr>
          <a:xfrm flipV="1">
            <a:off x="6808794" y="3313780"/>
            <a:ext cx="589995" cy="976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29" name="组合 28"/>
          <p:cNvGrpSpPr/>
          <p:nvPr/>
        </p:nvGrpSpPr>
        <p:grpSpPr>
          <a:xfrm>
            <a:off x="950882" y="3307910"/>
            <a:ext cx="1985351" cy="553138"/>
            <a:chOff x="950882" y="3222208"/>
            <a:chExt cx="1985351" cy="553138"/>
          </a:xfrm>
        </p:grpSpPr>
        <p:cxnSp>
          <p:nvCxnSpPr>
            <p:cNvPr id="30" name="直接连接符 29"/>
            <p:cNvCxnSpPr/>
            <p:nvPr/>
          </p:nvCxnSpPr>
          <p:spPr>
            <a:xfrm>
              <a:off x="950882" y="3222208"/>
              <a:ext cx="0" cy="55313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950882" y="3775346"/>
              <a:ext cx="174891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V="1">
              <a:off x="2699792" y="3429000"/>
              <a:ext cx="0" cy="34634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a:off x="2699792" y="3429000"/>
              <a:ext cx="23644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15136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randombar(horizontal)">
                                      <p:cBhvr>
                                        <p:cTn id="7" dur="500"/>
                                        <p:tgtEl>
                                          <p:spTgt spid="25"/>
                                        </p:tgtEl>
                                      </p:cBhvr>
                                    </p:animEffect>
                                  </p:childTnLst>
                                </p:cTn>
                              </p:par>
                              <p:par>
                                <p:cTn id="8" presetID="14" presetClass="entr" presetSubtype="10" fill="hold" nodeType="withEffect">
                                  <p:stCondLst>
                                    <p:cond delay="0"/>
                                  </p:stCondLst>
                                  <p:childTnLst>
                                    <p:set>
                                      <p:cBhvr>
                                        <p:cTn id="9" dur="1" fill="hold">
                                          <p:stCondLst>
                                            <p:cond delay="0"/>
                                          </p:stCondLst>
                                        </p:cTn>
                                        <p:tgtEl>
                                          <p:spTgt spid="4">
                                            <p:txEl>
                                              <p:pRg st="7" end="7"/>
                                            </p:txEl>
                                          </p:spTgt>
                                        </p:tgtEl>
                                        <p:attrNameLst>
                                          <p:attrName>style.visibility</p:attrName>
                                        </p:attrNameLst>
                                      </p:cBhvr>
                                      <p:to>
                                        <p:strVal val="visible"/>
                                      </p:to>
                                    </p:set>
                                    <p:animEffect transition="in" filter="randombar(horizontal)">
                                      <p:cBhvr>
                                        <p:cTn id="10" dur="500"/>
                                        <p:tgtEl>
                                          <p:spTgt spid="4">
                                            <p:txEl>
                                              <p:pRg st="7" end="7"/>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randombar(horizontal)">
                                      <p:cBhvr>
                                        <p:cTn id="15" dur="500"/>
                                        <p:tgtEl>
                                          <p:spTgt spid="29"/>
                                        </p:tgtEl>
                                      </p:cBhvr>
                                    </p:animEffect>
                                  </p:childTnLst>
                                </p:cTn>
                              </p:par>
                              <p:par>
                                <p:cTn id="16" presetID="14" presetClass="exit" presetSubtype="10" fill="hold" nodeType="withEffect">
                                  <p:stCondLst>
                                    <p:cond delay="0"/>
                                  </p:stCondLst>
                                  <p:childTnLst>
                                    <p:animEffect transition="out" filter="randombar(horizontal)">
                                      <p:cBhvr>
                                        <p:cTn id="17" dur="500"/>
                                        <p:tgtEl>
                                          <p:spTgt spid="20"/>
                                        </p:tgtEl>
                                      </p:cBhvr>
                                    </p:animEffect>
                                    <p:set>
                                      <p:cBhvr>
                                        <p:cTn id="18" dur="1" fill="hold">
                                          <p:stCondLst>
                                            <p:cond delay="499"/>
                                          </p:stCondLst>
                                        </p:cTn>
                                        <p:tgtEl>
                                          <p:spTgt spid="20"/>
                                        </p:tgtEl>
                                        <p:attrNameLst>
                                          <p:attrName>style.visibility</p:attrName>
                                        </p:attrNameLst>
                                      </p:cBhvr>
                                      <p:to>
                                        <p:strVal val="hidden"/>
                                      </p:to>
                                    </p:set>
                                  </p:childTnLst>
                                </p:cTn>
                              </p:par>
                              <p:par>
                                <p:cTn id="19" presetID="14" presetClass="entr" presetSubtype="10" fill="hold" nodeType="withEffect">
                                  <p:stCondLst>
                                    <p:cond delay="0"/>
                                  </p:stCondLst>
                                  <p:childTnLst>
                                    <p:set>
                                      <p:cBhvr>
                                        <p:cTn id="20" dur="1" fill="hold">
                                          <p:stCondLst>
                                            <p:cond delay="0"/>
                                          </p:stCondLst>
                                        </p:cTn>
                                        <p:tgtEl>
                                          <p:spTgt spid="4">
                                            <p:txEl>
                                              <p:pRg st="8" end="8"/>
                                            </p:txEl>
                                          </p:spTgt>
                                        </p:tgtEl>
                                        <p:attrNameLst>
                                          <p:attrName>style.visibility</p:attrName>
                                        </p:attrNameLst>
                                      </p:cBhvr>
                                      <p:to>
                                        <p:strVal val="visible"/>
                                      </p:to>
                                    </p:set>
                                    <p:animEffect transition="in" filter="randombar(horizontal)">
                                      <p:cBhvr>
                                        <p:cTn id="21" dur="500"/>
                                        <p:tgtEl>
                                          <p:spTgt spid="4">
                                            <p:txEl>
                                              <p:pRg st="8" end="8"/>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xit" presetSubtype="10" fill="hold" grpId="1" nodeType="clickEffect">
                                  <p:stCondLst>
                                    <p:cond delay="0"/>
                                  </p:stCondLst>
                                  <p:childTnLst>
                                    <p:animEffect transition="out" filter="randombar(horizontal)">
                                      <p:cBhvr>
                                        <p:cTn id="25" dur="500"/>
                                        <p:tgtEl>
                                          <p:spTgt spid="25"/>
                                        </p:tgtEl>
                                      </p:cBhvr>
                                    </p:animEffect>
                                    <p:set>
                                      <p:cBhvr>
                                        <p:cTn id="26" dur="1" fill="hold">
                                          <p:stCondLst>
                                            <p:cond delay="499"/>
                                          </p:stCondLst>
                                        </p:cTn>
                                        <p:tgtEl>
                                          <p:spTgt spid="25"/>
                                        </p:tgtEl>
                                        <p:attrNameLst>
                                          <p:attrName>style.visibility</p:attrName>
                                        </p:attrNameLst>
                                      </p:cBhvr>
                                      <p:to>
                                        <p:strVal val="hidden"/>
                                      </p:to>
                                    </p:set>
                                  </p:childTnLst>
                                </p:cTn>
                              </p:par>
                              <p:par>
                                <p:cTn id="27" presetID="14" presetClass="exit" presetSubtype="10" fill="hold" nodeType="withEffect">
                                  <p:stCondLst>
                                    <p:cond delay="0"/>
                                  </p:stCondLst>
                                  <p:childTnLst>
                                    <p:animEffect transition="out" filter="randombar(horizontal)">
                                      <p:cBhvr>
                                        <p:cTn id="28" dur="500"/>
                                        <p:tgtEl>
                                          <p:spTgt spid="6"/>
                                        </p:tgtEl>
                                      </p:cBhvr>
                                    </p:animEffect>
                                    <p:set>
                                      <p:cBhvr>
                                        <p:cTn id="29" dur="1" fill="hold">
                                          <p:stCondLst>
                                            <p:cond delay="499"/>
                                          </p:stCondLst>
                                        </p:cTn>
                                        <p:tgtEl>
                                          <p:spTgt spid="6"/>
                                        </p:tgtEl>
                                        <p:attrNameLst>
                                          <p:attrName>style.visibility</p:attrName>
                                        </p:attrNameLst>
                                      </p:cBhvr>
                                      <p:to>
                                        <p:strVal val="hidden"/>
                                      </p:to>
                                    </p:set>
                                  </p:childTnLst>
                                </p:cTn>
                              </p:par>
                              <p:par>
                                <p:cTn id="30" presetID="14" presetClass="exit" presetSubtype="10" fill="hold" nodeType="withEffect">
                                  <p:stCondLst>
                                    <p:cond delay="0"/>
                                  </p:stCondLst>
                                  <p:childTnLst>
                                    <p:animEffect transition="out" filter="randombar(horizontal)">
                                      <p:cBhvr>
                                        <p:cTn id="31" dur="500"/>
                                        <p:tgtEl>
                                          <p:spTgt spid="18"/>
                                        </p:tgtEl>
                                      </p:cBhvr>
                                    </p:animEffect>
                                    <p:set>
                                      <p:cBhvr>
                                        <p:cTn id="32" dur="1" fill="hold">
                                          <p:stCondLst>
                                            <p:cond delay="499"/>
                                          </p:stCondLst>
                                        </p:cTn>
                                        <p:tgtEl>
                                          <p:spTgt spid="18"/>
                                        </p:tgtEl>
                                        <p:attrNameLst>
                                          <p:attrName>style.visibility</p:attrName>
                                        </p:attrNameLst>
                                      </p:cBhvr>
                                      <p:to>
                                        <p:strVal val="hidden"/>
                                      </p:to>
                                    </p:set>
                                  </p:childTnLst>
                                </p:cTn>
                              </p:par>
                              <p:par>
                                <p:cTn id="33" presetID="14" presetClass="entr" presetSubtype="10" fill="hold" nodeType="with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animEffect transition="in" filter="randombar(horizontal)">
                                      <p:cBhvr>
                                        <p:cTn id="35"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5" grpId="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6. </a:t>
            </a:r>
            <a:r>
              <a:rPr lang="zh-CN" altLang="en-US" dirty="0"/>
              <a:t>链表结构</a:t>
            </a:r>
          </a:p>
        </p:txBody>
      </p:sp>
      <p:sp>
        <p:nvSpPr>
          <p:cNvPr id="4" name="内容占位符 1"/>
          <p:cNvSpPr>
            <a:spLocks noGrp="1"/>
          </p:cNvSpPr>
          <p:nvPr>
            <p:ph idx="1"/>
          </p:nvPr>
        </p:nvSpPr>
        <p:spPr>
          <a:xfrm>
            <a:off x="323528" y="1038743"/>
            <a:ext cx="8496944" cy="5473207"/>
          </a:xfrm>
        </p:spPr>
        <p:txBody>
          <a:bodyPr/>
          <a:lstStyle/>
          <a:p>
            <a:pPr marL="342900" indent="-342900">
              <a:spcAft>
                <a:spcPts val="600"/>
              </a:spcAft>
              <a:buFont typeface="Wingdings" panose="05000000000000000000" pitchFamily="2" charset="2"/>
              <a:buChar char="Ø"/>
            </a:pPr>
            <a:r>
              <a:rPr lang="zh-CN" altLang="en-US" b="1" dirty="0"/>
              <a:t>删除</a:t>
            </a:r>
            <a:r>
              <a:rPr lang="zh-CN" altLang="en-US" b="1" dirty="0" smtClean="0"/>
              <a:t>链表结点</a:t>
            </a:r>
            <a:endParaRPr lang="en-US" altLang="zh-CN" dirty="0"/>
          </a:p>
          <a:p>
            <a:pPr marL="533400" indent="-177800">
              <a:buFont typeface="Arial" panose="020B0604020202020204" pitchFamily="34" charset="0"/>
              <a:buChar char="•"/>
            </a:pPr>
            <a:r>
              <a:rPr lang="zh-CN" altLang="en-US" dirty="0" smtClean="0"/>
              <a:t>删除中间结点</a:t>
            </a:r>
            <a:r>
              <a:rPr lang="en-US" altLang="zh-CN" dirty="0"/>
              <a:t>:</a:t>
            </a:r>
          </a:p>
          <a:p>
            <a:endParaRPr lang="en-US" altLang="zh-CN" dirty="0" smtClean="0"/>
          </a:p>
          <a:p>
            <a:endParaRPr lang="en-US" altLang="zh-CN" dirty="0"/>
          </a:p>
          <a:p>
            <a:endParaRPr lang="en-US" altLang="zh-CN" dirty="0" smtClean="0"/>
          </a:p>
          <a:p>
            <a:endParaRPr lang="en-US" altLang="zh-CN" dirty="0"/>
          </a:p>
          <a:p>
            <a:endParaRPr lang="en-US" altLang="zh-CN" dirty="0" smtClean="0"/>
          </a:p>
          <a:p>
            <a:pPr indent="355600"/>
            <a:r>
              <a:rPr lang="en-US" altLang="zh-CN" b="1" dirty="0" smtClean="0">
                <a:solidFill>
                  <a:srgbClr val="0000FF"/>
                </a:solidFill>
              </a:rPr>
              <a:t>Student </a:t>
            </a:r>
            <a:r>
              <a:rPr lang="en-US" altLang="zh-CN" dirty="0" smtClean="0">
                <a:solidFill>
                  <a:srgbClr val="FF0000"/>
                </a:solidFill>
              </a:rPr>
              <a:t>*</a:t>
            </a:r>
            <a:r>
              <a:rPr lang="en-US" altLang="zh-CN" dirty="0" smtClean="0"/>
              <a:t>p = q</a:t>
            </a:r>
            <a:r>
              <a:rPr lang="en-US" altLang="zh-CN" dirty="0" smtClean="0">
                <a:solidFill>
                  <a:srgbClr val="FF0000"/>
                </a:solidFill>
              </a:rPr>
              <a:t>-&gt;</a:t>
            </a:r>
            <a:r>
              <a:rPr lang="en-US" altLang="zh-CN" dirty="0" smtClean="0">
                <a:solidFill>
                  <a:srgbClr val="0000FF"/>
                </a:solidFill>
              </a:rPr>
              <a:t>next</a:t>
            </a:r>
            <a:r>
              <a:rPr lang="en-US" altLang="zh-CN" dirty="0" smtClean="0"/>
              <a:t>;    </a:t>
            </a:r>
            <a:r>
              <a:rPr lang="en-US" altLang="zh-CN" dirty="0" smtClean="0">
                <a:solidFill>
                  <a:srgbClr val="00B050"/>
                </a:solidFill>
              </a:rPr>
              <a:t>// </a:t>
            </a:r>
            <a:r>
              <a:rPr lang="zh-CN" altLang="en-US" dirty="0" smtClean="0">
                <a:solidFill>
                  <a:srgbClr val="00B050"/>
                </a:solidFill>
              </a:rPr>
              <a:t>保存指向待删除结点的指针</a:t>
            </a:r>
            <a:endParaRPr lang="en-US" altLang="zh-CN" dirty="0" smtClean="0">
              <a:solidFill>
                <a:srgbClr val="00B050"/>
              </a:solidFill>
            </a:endParaRPr>
          </a:p>
          <a:p>
            <a:pPr indent="355600"/>
            <a:r>
              <a:rPr lang="en-US" altLang="zh-CN" dirty="0" smtClean="0"/>
              <a:t>q</a:t>
            </a:r>
            <a:r>
              <a:rPr lang="en-US" altLang="zh-CN" dirty="0" smtClean="0">
                <a:solidFill>
                  <a:srgbClr val="FF0000"/>
                </a:solidFill>
              </a:rPr>
              <a:t>-&gt;</a:t>
            </a:r>
            <a:r>
              <a:rPr lang="en-US" altLang="zh-CN" dirty="0" smtClean="0">
                <a:solidFill>
                  <a:srgbClr val="0000FF"/>
                </a:solidFill>
              </a:rPr>
              <a:t>next</a:t>
            </a:r>
            <a:r>
              <a:rPr lang="en-US" altLang="zh-CN" dirty="0" smtClean="0"/>
              <a:t> = p</a:t>
            </a:r>
            <a:r>
              <a:rPr lang="en-US" altLang="zh-CN" dirty="0" smtClean="0">
                <a:solidFill>
                  <a:srgbClr val="FF0000"/>
                </a:solidFill>
              </a:rPr>
              <a:t>-&gt;</a:t>
            </a:r>
            <a:r>
              <a:rPr lang="en-US" altLang="zh-CN" dirty="0" smtClean="0">
                <a:solidFill>
                  <a:srgbClr val="0000FF"/>
                </a:solidFill>
              </a:rPr>
              <a:t>next</a:t>
            </a:r>
            <a:r>
              <a:rPr lang="en-US" altLang="zh-CN" dirty="0" smtClean="0"/>
              <a:t>;</a:t>
            </a:r>
          </a:p>
          <a:p>
            <a:pPr indent="355600"/>
            <a:r>
              <a:rPr lang="en-US" altLang="zh-CN" dirty="0" smtClean="0">
                <a:solidFill>
                  <a:srgbClr val="FF0000"/>
                </a:solidFill>
              </a:rPr>
              <a:t>delete</a:t>
            </a:r>
            <a:r>
              <a:rPr lang="en-US" altLang="zh-CN" dirty="0" smtClean="0"/>
              <a:t> p;</a:t>
            </a:r>
            <a:endParaRPr lang="zh-CN" altLang="en-US" dirty="0"/>
          </a:p>
        </p:txBody>
      </p:sp>
      <p:sp>
        <p:nvSpPr>
          <p:cNvPr id="5" name="矩形 4"/>
          <p:cNvSpPr/>
          <p:nvPr/>
        </p:nvSpPr>
        <p:spPr>
          <a:xfrm>
            <a:off x="756978" y="3118025"/>
            <a:ext cx="387810" cy="566183"/>
          </a:xfrm>
          <a:prstGeom prst="rect">
            <a:avLst/>
          </a:prstGeom>
          <a:ln w="19050">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sz="3200" b="1" dirty="0"/>
          </a:p>
        </p:txBody>
      </p:sp>
      <p:grpSp>
        <p:nvGrpSpPr>
          <p:cNvPr id="6" name="组合 5"/>
          <p:cNvGrpSpPr/>
          <p:nvPr/>
        </p:nvGrpSpPr>
        <p:grpSpPr>
          <a:xfrm>
            <a:off x="1507730" y="3118025"/>
            <a:ext cx="1080120" cy="566183"/>
            <a:chOff x="6228184" y="1700808"/>
            <a:chExt cx="1440160" cy="720080"/>
          </a:xfrm>
        </p:grpSpPr>
        <p:sp>
          <p:nvSpPr>
            <p:cNvPr id="7" name="矩形 6"/>
            <p:cNvSpPr/>
            <p:nvPr/>
          </p:nvSpPr>
          <p:spPr>
            <a:xfrm>
              <a:off x="6228184" y="1700808"/>
              <a:ext cx="936104" cy="720080"/>
            </a:xfrm>
            <a:prstGeom prst="rect">
              <a:avLst/>
            </a:prstGeom>
            <a:ln w="19050">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2400" b="1" dirty="0"/>
            </a:p>
          </p:txBody>
        </p:sp>
        <p:sp>
          <p:nvSpPr>
            <p:cNvPr id="8" name="矩形 7"/>
            <p:cNvSpPr/>
            <p:nvPr/>
          </p:nvSpPr>
          <p:spPr>
            <a:xfrm>
              <a:off x="7164288" y="1700808"/>
              <a:ext cx="504056" cy="720080"/>
            </a:xfrm>
            <a:prstGeom prst="rect">
              <a:avLst/>
            </a:prstGeom>
            <a:ln w="19050">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sz="3200" b="1" dirty="0"/>
            </a:p>
          </p:txBody>
        </p:sp>
      </p:grpSp>
      <p:grpSp>
        <p:nvGrpSpPr>
          <p:cNvPr id="9" name="组合 8"/>
          <p:cNvGrpSpPr/>
          <p:nvPr/>
        </p:nvGrpSpPr>
        <p:grpSpPr>
          <a:xfrm>
            <a:off x="2943199" y="3114852"/>
            <a:ext cx="1080120" cy="566183"/>
            <a:chOff x="6228184" y="1700808"/>
            <a:chExt cx="1440160" cy="720080"/>
          </a:xfrm>
        </p:grpSpPr>
        <p:sp>
          <p:nvSpPr>
            <p:cNvPr id="10" name="矩形 9"/>
            <p:cNvSpPr/>
            <p:nvPr/>
          </p:nvSpPr>
          <p:spPr>
            <a:xfrm>
              <a:off x="6228184" y="1700808"/>
              <a:ext cx="936104" cy="720080"/>
            </a:xfrm>
            <a:prstGeom prst="rect">
              <a:avLst/>
            </a:prstGeom>
            <a:ln w="19050">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2400" b="1" dirty="0"/>
            </a:p>
          </p:txBody>
        </p:sp>
        <p:sp>
          <p:nvSpPr>
            <p:cNvPr id="11" name="矩形 10"/>
            <p:cNvSpPr/>
            <p:nvPr/>
          </p:nvSpPr>
          <p:spPr>
            <a:xfrm>
              <a:off x="7164288" y="1700808"/>
              <a:ext cx="504056" cy="720080"/>
            </a:xfrm>
            <a:prstGeom prst="rect">
              <a:avLst/>
            </a:prstGeom>
            <a:ln w="19050">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sz="3200" b="1" dirty="0"/>
            </a:p>
          </p:txBody>
        </p:sp>
      </p:grpSp>
      <p:grpSp>
        <p:nvGrpSpPr>
          <p:cNvPr id="12" name="组合 11"/>
          <p:cNvGrpSpPr/>
          <p:nvPr/>
        </p:nvGrpSpPr>
        <p:grpSpPr>
          <a:xfrm>
            <a:off x="4427984" y="3114851"/>
            <a:ext cx="1080120" cy="566183"/>
            <a:chOff x="6228184" y="1700808"/>
            <a:chExt cx="1440160" cy="720080"/>
          </a:xfrm>
        </p:grpSpPr>
        <p:sp>
          <p:nvSpPr>
            <p:cNvPr id="13" name="矩形 12"/>
            <p:cNvSpPr/>
            <p:nvPr/>
          </p:nvSpPr>
          <p:spPr>
            <a:xfrm>
              <a:off x="6228184" y="1700808"/>
              <a:ext cx="936104" cy="720080"/>
            </a:xfrm>
            <a:prstGeom prst="rect">
              <a:avLst/>
            </a:prstGeom>
            <a:solidFill>
              <a:srgbClr val="FF3399"/>
            </a:solidFill>
            <a:ln w="19050">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2400" b="1" dirty="0"/>
            </a:p>
          </p:txBody>
        </p:sp>
        <p:sp>
          <p:nvSpPr>
            <p:cNvPr id="14" name="矩形 13"/>
            <p:cNvSpPr/>
            <p:nvPr/>
          </p:nvSpPr>
          <p:spPr>
            <a:xfrm>
              <a:off x="7164288" y="1700808"/>
              <a:ext cx="504056" cy="720080"/>
            </a:xfrm>
            <a:prstGeom prst="rect">
              <a:avLst/>
            </a:prstGeom>
            <a:ln w="19050">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sz="3200" b="1" dirty="0"/>
            </a:p>
          </p:txBody>
        </p:sp>
      </p:grpSp>
      <p:grpSp>
        <p:nvGrpSpPr>
          <p:cNvPr id="15" name="组合 14"/>
          <p:cNvGrpSpPr/>
          <p:nvPr/>
        </p:nvGrpSpPr>
        <p:grpSpPr>
          <a:xfrm>
            <a:off x="5903023" y="3117369"/>
            <a:ext cx="1080120" cy="566183"/>
            <a:chOff x="6228184" y="1700808"/>
            <a:chExt cx="1440160" cy="720080"/>
          </a:xfrm>
        </p:grpSpPr>
        <p:sp>
          <p:nvSpPr>
            <p:cNvPr id="16" name="矩形 15"/>
            <p:cNvSpPr/>
            <p:nvPr/>
          </p:nvSpPr>
          <p:spPr>
            <a:xfrm>
              <a:off x="6228184" y="1700808"/>
              <a:ext cx="936104" cy="720080"/>
            </a:xfrm>
            <a:prstGeom prst="rect">
              <a:avLst/>
            </a:prstGeom>
            <a:ln w="19050">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2400" b="1" dirty="0"/>
            </a:p>
          </p:txBody>
        </p:sp>
        <p:sp>
          <p:nvSpPr>
            <p:cNvPr id="17" name="矩形 16"/>
            <p:cNvSpPr/>
            <p:nvPr/>
          </p:nvSpPr>
          <p:spPr>
            <a:xfrm>
              <a:off x="7164288" y="1700808"/>
              <a:ext cx="504056" cy="720080"/>
            </a:xfrm>
            <a:prstGeom prst="rect">
              <a:avLst/>
            </a:prstGeom>
            <a:ln w="19050">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sz="3200" b="1" dirty="0"/>
            </a:p>
          </p:txBody>
        </p:sp>
      </p:grpSp>
      <p:cxnSp>
        <p:nvCxnSpPr>
          <p:cNvPr id="18" name="直接箭头连接符 17"/>
          <p:cNvCxnSpPr/>
          <p:nvPr/>
        </p:nvCxnSpPr>
        <p:spPr>
          <a:xfrm flipV="1">
            <a:off x="2346238" y="3408116"/>
            <a:ext cx="589995" cy="976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flipV="1">
            <a:off x="3841217" y="3388178"/>
            <a:ext cx="589995" cy="976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V="1">
            <a:off x="923891" y="3408116"/>
            <a:ext cx="589995" cy="976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539552" y="2616561"/>
            <a:ext cx="902811" cy="461665"/>
          </a:xfrm>
          <a:prstGeom prst="rect">
            <a:avLst/>
          </a:prstGeom>
        </p:spPr>
        <p:txBody>
          <a:bodyPr wrap="none">
            <a:spAutoFit/>
          </a:bodyPr>
          <a:lstStyle/>
          <a:p>
            <a:r>
              <a:rPr lang="en-US" altLang="zh-CN" sz="2400" b="1" dirty="0" smtClean="0">
                <a:latin typeface="Arial" panose="020B0604020202020204" pitchFamily="34" charset="0"/>
                <a:cs typeface="Arial" panose="020B0604020202020204" pitchFamily="34" charset="0"/>
              </a:rPr>
              <a:t>head</a:t>
            </a:r>
            <a:endParaRPr lang="zh-CN" altLang="en-US" sz="2400" b="1" dirty="0">
              <a:latin typeface="Arial" panose="020B0604020202020204" pitchFamily="34" charset="0"/>
              <a:cs typeface="Arial" panose="020B0604020202020204" pitchFamily="34" charset="0"/>
            </a:endParaRPr>
          </a:p>
        </p:txBody>
      </p:sp>
      <p:grpSp>
        <p:nvGrpSpPr>
          <p:cNvPr id="22" name="组合 21"/>
          <p:cNvGrpSpPr/>
          <p:nvPr/>
        </p:nvGrpSpPr>
        <p:grpSpPr>
          <a:xfrm>
            <a:off x="7412253" y="3120617"/>
            <a:ext cx="1080120" cy="566183"/>
            <a:chOff x="6228184" y="1700808"/>
            <a:chExt cx="1440160" cy="720080"/>
          </a:xfrm>
        </p:grpSpPr>
        <p:sp>
          <p:nvSpPr>
            <p:cNvPr id="23" name="矩形 22"/>
            <p:cNvSpPr/>
            <p:nvPr/>
          </p:nvSpPr>
          <p:spPr>
            <a:xfrm>
              <a:off x="6228184" y="1700808"/>
              <a:ext cx="936104" cy="720080"/>
            </a:xfrm>
            <a:prstGeom prst="rect">
              <a:avLst/>
            </a:prstGeom>
            <a:ln w="19050">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2400" b="1" dirty="0"/>
            </a:p>
          </p:txBody>
        </p:sp>
        <p:sp>
          <p:nvSpPr>
            <p:cNvPr id="24" name="矩形 23"/>
            <p:cNvSpPr/>
            <p:nvPr/>
          </p:nvSpPr>
          <p:spPr>
            <a:xfrm>
              <a:off x="7164288" y="1700808"/>
              <a:ext cx="504056" cy="720080"/>
            </a:xfrm>
            <a:prstGeom prst="rect">
              <a:avLst/>
            </a:prstGeom>
            <a:ln w="19050">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sz="3200" b="1" dirty="0"/>
            </a:p>
          </p:txBody>
        </p:sp>
      </p:grpSp>
      <p:sp>
        <p:nvSpPr>
          <p:cNvPr id="25" name="矩形 24"/>
          <p:cNvSpPr/>
          <p:nvPr/>
        </p:nvSpPr>
        <p:spPr>
          <a:xfrm>
            <a:off x="3299817" y="2616561"/>
            <a:ext cx="372218" cy="461665"/>
          </a:xfrm>
          <a:prstGeom prst="rect">
            <a:avLst/>
          </a:prstGeom>
        </p:spPr>
        <p:txBody>
          <a:bodyPr wrap="none">
            <a:spAutoFit/>
          </a:bodyPr>
          <a:lstStyle/>
          <a:p>
            <a:r>
              <a:rPr lang="en-US" altLang="zh-CN" sz="2400" b="1" dirty="0" smtClean="0">
                <a:latin typeface="Arial" panose="020B0604020202020204" pitchFamily="34" charset="0"/>
                <a:cs typeface="Arial" panose="020B0604020202020204" pitchFamily="34" charset="0"/>
              </a:rPr>
              <a:t>q</a:t>
            </a:r>
            <a:endParaRPr lang="zh-CN" altLang="en-US" sz="2400" b="1" dirty="0">
              <a:latin typeface="Arial" panose="020B0604020202020204" pitchFamily="34" charset="0"/>
              <a:cs typeface="Arial" panose="020B0604020202020204" pitchFamily="34" charset="0"/>
            </a:endParaRPr>
          </a:p>
        </p:txBody>
      </p:sp>
      <p:cxnSp>
        <p:nvCxnSpPr>
          <p:cNvPr id="26" name="直接箭头连接符 25"/>
          <p:cNvCxnSpPr/>
          <p:nvPr/>
        </p:nvCxnSpPr>
        <p:spPr>
          <a:xfrm flipV="1">
            <a:off x="5318217" y="3417881"/>
            <a:ext cx="589995" cy="976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8137458" y="3184742"/>
            <a:ext cx="364203" cy="523220"/>
          </a:xfrm>
          <a:prstGeom prst="rect">
            <a:avLst/>
          </a:prstGeom>
        </p:spPr>
        <p:txBody>
          <a:bodyPr wrap="none">
            <a:spAutoFit/>
          </a:bodyPr>
          <a:lstStyle/>
          <a:p>
            <a:pPr algn="ctr"/>
            <a:r>
              <a:rPr lang="en-US" altLang="zh-CN" sz="2800" b="1" dirty="0">
                <a:solidFill>
                  <a:srgbClr val="FF0000"/>
                </a:solidFill>
              </a:rPr>
              <a:t>^</a:t>
            </a:r>
            <a:endParaRPr lang="zh-CN" altLang="en-US" sz="2800" b="1" dirty="0">
              <a:solidFill>
                <a:srgbClr val="FF0000"/>
              </a:solidFill>
            </a:endParaRPr>
          </a:p>
        </p:txBody>
      </p:sp>
      <p:cxnSp>
        <p:nvCxnSpPr>
          <p:cNvPr id="28" name="直接箭头连接符 27"/>
          <p:cNvCxnSpPr/>
          <p:nvPr/>
        </p:nvCxnSpPr>
        <p:spPr>
          <a:xfrm flipV="1">
            <a:off x="6808794" y="3423751"/>
            <a:ext cx="589995" cy="976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29" name="组合 28"/>
          <p:cNvGrpSpPr/>
          <p:nvPr/>
        </p:nvGrpSpPr>
        <p:grpSpPr>
          <a:xfrm>
            <a:off x="3810000" y="3379918"/>
            <a:ext cx="2081367" cy="553138"/>
            <a:chOff x="950882" y="3222208"/>
            <a:chExt cx="1985351" cy="553138"/>
          </a:xfrm>
        </p:grpSpPr>
        <p:cxnSp>
          <p:nvCxnSpPr>
            <p:cNvPr id="30" name="直接连接符 29"/>
            <p:cNvCxnSpPr/>
            <p:nvPr/>
          </p:nvCxnSpPr>
          <p:spPr>
            <a:xfrm>
              <a:off x="950882" y="3222208"/>
              <a:ext cx="0" cy="55313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950882" y="3775346"/>
              <a:ext cx="174891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V="1">
              <a:off x="2699792" y="3429000"/>
              <a:ext cx="0" cy="34634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a:off x="2699792" y="3429000"/>
              <a:ext cx="23644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34" name="矩形 33"/>
          <p:cNvSpPr/>
          <p:nvPr/>
        </p:nvSpPr>
        <p:spPr>
          <a:xfrm>
            <a:off x="4779023" y="2616561"/>
            <a:ext cx="372218" cy="461665"/>
          </a:xfrm>
          <a:prstGeom prst="rect">
            <a:avLst/>
          </a:prstGeom>
        </p:spPr>
        <p:txBody>
          <a:bodyPr wrap="none">
            <a:spAutoFit/>
          </a:bodyPr>
          <a:lstStyle/>
          <a:p>
            <a:r>
              <a:rPr lang="en-US" altLang="zh-CN" sz="2400" b="1" dirty="0" smtClean="0">
                <a:latin typeface="Arial" panose="020B0604020202020204" pitchFamily="34" charset="0"/>
                <a:cs typeface="Arial" panose="020B0604020202020204" pitchFamily="34" charset="0"/>
              </a:rPr>
              <a:t>p</a:t>
            </a:r>
            <a:endParaRPr lang="zh-CN" altLang="en-US"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05180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randombar(horizontal)">
                                      <p:cBhvr>
                                        <p:cTn id="7" dur="500"/>
                                        <p:tgtEl>
                                          <p:spTgt spid="2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randombar(horizontal)">
                                      <p:cBhvr>
                                        <p:cTn id="10" dur="500"/>
                                        <p:tgtEl>
                                          <p:spTgt spid="34"/>
                                        </p:tgtEl>
                                      </p:cBhvr>
                                    </p:animEffect>
                                  </p:childTnLst>
                                </p:cTn>
                              </p:par>
                              <p:par>
                                <p:cTn id="11" presetID="14" presetClass="entr" presetSubtype="10" fill="hold" nodeType="withEffect">
                                  <p:stCondLst>
                                    <p:cond delay="0"/>
                                  </p:stCondLst>
                                  <p:childTnLst>
                                    <p:set>
                                      <p:cBhvr>
                                        <p:cTn id="12" dur="1" fill="hold">
                                          <p:stCondLst>
                                            <p:cond delay="0"/>
                                          </p:stCondLst>
                                        </p:cTn>
                                        <p:tgtEl>
                                          <p:spTgt spid="4">
                                            <p:txEl>
                                              <p:pRg st="7" end="7"/>
                                            </p:txEl>
                                          </p:spTgt>
                                        </p:tgtEl>
                                        <p:attrNameLst>
                                          <p:attrName>style.visibility</p:attrName>
                                        </p:attrNameLst>
                                      </p:cBhvr>
                                      <p:to>
                                        <p:strVal val="visible"/>
                                      </p:to>
                                    </p:set>
                                    <p:animEffect transition="in" filter="randombar(horizontal)">
                                      <p:cBhvr>
                                        <p:cTn id="13" dur="500"/>
                                        <p:tgtEl>
                                          <p:spTgt spid="4">
                                            <p:txEl>
                                              <p:pRg st="7" end="7"/>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randombar(horizontal)">
                                      <p:cBhvr>
                                        <p:cTn id="18" dur="500"/>
                                        <p:tgtEl>
                                          <p:spTgt spid="29"/>
                                        </p:tgtEl>
                                      </p:cBhvr>
                                    </p:animEffect>
                                  </p:childTnLst>
                                </p:cTn>
                              </p:par>
                              <p:par>
                                <p:cTn id="19" presetID="14" presetClass="exit" presetSubtype="10" fill="hold" nodeType="withEffect">
                                  <p:stCondLst>
                                    <p:cond delay="0"/>
                                  </p:stCondLst>
                                  <p:childTnLst>
                                    <p:animEffect transition="out" filter="randombar(horizontal)">
                                      <p:cBhvr>
                                        <p:cTn id="20" dur="500"/>
                                        <p:tgtEl>
                                          <p:spTgt spid="19"/>
                                        </p:tgtEl>
                                      </p:cBhvr>
                                    </p:animEffect>
                                    <p:set>
                                      <p:cBhvr>
                                        <p:cTn id="21" dur="1" fill="hold">
                                          <p:stCondLst>
                                            <p:cond delay="499"/>
                                          </p:stCondLst>
                                        </p:cTn>
                                        <p:tgtEl>
                                          <p:spTgt spid="19"/>
                                        </p:tgtEl>
                                        <p:attrNameLst>
                                          <p:attrName>style.visibility</p:attrName>
                                        </p:attrNameLst>
                                      </p:cBhvr>
                                      <p:to>
                                        <p:strVal val="hidden"/>
                                      </p:to>
                                    </p:set>
                                  </p:childTnLst>
                                </p:cTn>
                              </p:par>
                              <p:par>
                                <p:cTn id="22" presetID="14" presetClass="entr" presetSubtype="10" fill="hold" nodeType="withEffect">
                                  <p:stCondLst>
                                    <p:cond delay="0"/>
                                  </p:stCondLst>
                                  <p:childTnLst>
                                    <p:set>
                                      <p:cBhvr>
                                        <p:cTn id="23" dur="1" fill="hold">
                                          <p:stCondLst>
                                            <p:cond delay="0"/>
                                          </p:stCondLst>
                                        </p:cTn>
                                        <p:tgtEl>
                                          <p:spTgt spid="4">
                                            <p:txEl>
                                              <p:pRg st="8" end="8"/>
                                            </p:txEl>
                                          </p:spTgt>
                                        </p:tgtEl>
                                        <p:attrNameLst>
                                          <p:attrName>style.visibility</p:attrName>
                                        </p:attrNameLst>
                                      </p:cBhvr>
                                      <p:to>
                                        <p:strVal val="visible"/>
                                      </p:to>
                                    </p:set>
                                    <p:animEffect transition="in" filter="randombar(horizontal)">
                                      <p:cBhvr>
                                        <p:cTn id="24" dur="500"/>
                                        <p:tgtEl>
                                          <p:spTgt spid="4">
                                            <p:txEl>
                                              <p:pRg st="8" end="8"/>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xit" presetSubtype="10" fill="hold" grpId="1" nodeType="clickEffect">
                                  <p:stCondLst>
                                    <p:cond delay="0"/>
                                  </p:stCondLst>
                                  <p:childTnLst>
                                    <p:animEffect transition="out" filter="randombar(horizontal)">
                                      <p:cBhvr>
                                        <p:cTn id="28" dur="500"/>
                                        <p:tgtEl>
                                          <p:spTgt spid="34"/>
                                        </p:tgtEl>
                                      </p:cBhvr>
                                    </p:animEffect>
                                    <p:set>
                                      <p:cBhvr>
                                        <p:cTn id="29" dur="1" fill="hold">
                                          <p:stCondLst>
                                            <p:cond delay="499"/>
                                          </p:stCondLst>
                                        </p:cTn>
                                        <p:tgtEl>
                                          <p:spTgt spid="34"/>
                                        </p:tgtEl>
                                        <p:attrNameLst>
                                          <p:attrName>style.visibility</p:attrName>
                                        </p:attrNameLst>
                                      </p:cBhvr>
                                      <p:to>
                                        <p:strVal val="hidden"/>
                                      </p:to>
                                    </p:set>
                                  </p:childTnLst>
                                </p:cTn>
                              </p:par>
                              <p:par>
                                <p:cTn id="30" presetID="14" presetClass="exit" presetSubtype="10" fill="hold" nodeType="withEffect">
                                  <p:stCondLst>
                                    <p:cond delay="0"/>
                                  </p:stCondLst>
                                  <p:childTnLst>
                                    <p:animEffect transition="out" filter="randombar(horizontal)">
                                      <p:cBhvr>
                                        <p:cTn id="31" dur="500"/>
                                        <p:tgtEl>
                                          <p:spTgt spid="12"/>
                                        </p:tgtEl>
                                      </p:cBhvr>
                                    </p:animEffect>
                                    <p:set>
                                      <p:cBhvr>
                                        <p:cTn id="32" dur="1" fill="hold">
                                          <p:stCondLst>
                                            <p:cond delay="499"/>
                                          </p:stCondLst>
                                        </p:cTn>
                                        <p:tgtEl>
                                          <p:spTgt spid="12"/>
                                        </p:tgtEl>
                                        <p:attrNameLst>
                                          <p:attrName>style.visibility</p:attrName>
                                        </p:attrNameLst>
                                      </p:cBhvr>
                                      <p:to>
                                        <p:strVal val="hidden"/>
                                      </p:to>
                                    </p:set>
                                  </p:childTnLst>
                                </p:cTn>
                              </p:par>
                              <p:par>
                                <p:cTn id="33" presetID="14" presetClass="exit" presetSubtype="10" fill="hold" nodeType="withEffect">
                                  <p:stCondLst>
                                    <p:cond delay="0"/>
                                  </p:stCondLst>
                                  <p:childTnLst>
                                    <p:animEffect transition="out" filter="randombar(horizontal)">
                                      <p:cBhvr>
                                        <p:cTn id="34" dur="500"/>
                                        <p:tgtEl>
                                          <p:spTgt spid="26"/>
                                        </p:tgtEl>
                                      </p:cBhvr>
                                    </p:animEffect>
                                    <p:set>
                                      <p:cBhvr>
                                        <p:cTn id="35" dur="1" fill="hold">
                                          <p:stCondLst>
                                            <p:cond delay="499"/>
                                          </p:stCondLst>
                                        </p:cTn>
                                        <p:tgtEl>
                                          <p:spTgt spid="26"/>
                                        </p:tgtEl>
                                        <p:attrNameLst>
                                          <p:attrName>style.visibility</p:attrName>
                                        </p:attrNameLst>
                                      </p:cBhvr>
                                      <p:to>
                                        <p:strVal val="hidden"/>
                                      </p:to>
                                    </p:set>
                                  </p:childTnLst>
                                </p:cTn>
                              </p:par>
                              <p:par>
                                <p:cTn id="36" presetID="14" presetClass="entr" presetSubtype="10" fill="hold" nodeType="withEffect">
                                  <p:stCondLst>
                                    <p:cond delay="0"/>
                                  </p:stCondLst>
                                  <p:childTnLst>
                                    <p:set>
                                      <p:cBhvr>
                                        <p:cTn id="37" dur="1" fill="hold">
                                          <p:stCondLst>
                                            <p:cond delay="0"/>
                                          </p:stCondLst>
                                        </p:cTn>
                                        <p:tgtEl>
                                          <p:spTgt spid="4">
                                            <p:txEl>
                                              <p:pRg st="9" end="9"/>
                                            </p:txEl>
                                          </p:spTgt>
                                        </p:tgtEl>
                                        <p:attrNameLst>
                                          <p:attrName>style.visibility</p:attrName>
                                        </p:attrNameLst>
                                      </p:cBhvr>
                                      <p:to>
                                        <p:strVal val="visible"/>
                                      </p:to>
                                    </p:set>
                                    <p:animEffect transition="in" filter="randombar(horizontal)">
                                      <p:cBhvr>
                                        <p:cTn id="38"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4" grpId="0"/>
      <p:bldP spid="34" grpId="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6. </a:t>
            </a:r>
            <a:r>
              <a:rPr lang="zh-CN" altLang="en-US" dirty="0"/>
              <a:t>链表结构</a:t>
            </a:r>
          </a:p>
        </p:txBody>
      </p:sp>
      <p:sp>
        <p:nvSpPr>
          <p:cNvPr id="4" name="内容占位符 1"/>
          <p:cNvSpPr>
            <a:spLocks noGrp="1"/>
          </p:cNvSpPr>
          <p:nvPr>
            <p:ph idx="1"/>
          </p:nvPr>
        </p:nvSpPr>
        <p:spPr>
          <a:xfrm>
            <a:off x="323528" y="1038743"/>
            <a:ext cx="8496944" cy="5702625"/>
          </a:xfrm>
        </p:spPr>
        <p:txBody>
          <a:bodyPr>
            <a:normAutofit/>
          </a:bodyPr>
          <a:lstStyle/>
          <a:p>
            <a:pPr>
              <a:spcAft>
                <a:spcPts val="1200"/>
              </a:spcAft>
            </a:pPr>
            <a:r>
              <a:rPr lang="zh-CN" altLang="en-US" b="1" dirty="0" smtClean="0"/>
              <a:t>例</a:t>
            </a:r>
            <a:r>
              <a:rPr lang="en-US" altLang="zh-CN" dirty="0" smtClean="0"/>
              <a:t>: </a:t>
            </a:r>
            <a:r>
              <a:rPr lang="zh-CN" altLang="en-US" dirty="0" smtClean="0"/>
              <a:t>编写</a:t>
            </a:r>
            <a:r>
              <a:rPr lang="zh-CN" altLang="en-US" dirty="0"/>
              <a:t>函数</a:t>
            </a:r>
            <a:r>
              <a:rPr lang="zh-CN" altLang="en-US" dirty="0" smtClean="0"/>
              <a:t>实现删除链表中的第 </a:t>
            </a:r>
            <a:r>
              <a:rPr lang="en-US" altLang="zh-CN" b="1" dirty="0" err="1" smtClean="0">
                <a:solidFill>
                  <a:srgbClr val="FF0000"/>
                </a:solidFill>
              </a:rPr>
              <a:t>i</a:t>
            </a:r>
            <a:r>
              <a:rPr lang="en-US" altLang="zh-CN" b="1" dirty="0" smtClean="0">
                <a:solidFill>
                  <a:srgbClr val="FF0000"/>
                </a:solidFill>
              </a:rPr>
              <a:t> </a:t>
            </a:r>
            <a:r>
              <a:rPr lang="zh-CN" altLang="en-US" dirty="0" smtClean="0"/>
              <a:t>个结点。</a:t>
            </a:r>
            <a:endParaRPr lang="en-US" altLang="zh-CN" dirty="0" smtClean="0"/>
          </a:p>
          <a:p>
            <a:pPr>
              <a:lnSpc>
                <a:spcPct val="80000"/>
              </a:lnSpc>
              <a:spcBef>
                <a:spcPts val="0"/>
              </a:spcBef>
            </a:pPr>
            <a:r>
              <a:rPr lang="en-US" altLang="zh-CN" sz="2100" dirty="0" smtClean="0">
                <a:solidFill>
                  <a:srgbClr val="0000FF"/>
                </a:solidFill>
              </a:rPr>
              <a:t>void </a:t>
            </a:r>
            <a:r>
              <a:rPr lang="en-US" altLang="zh-CN" sz="2100" dirty="0" err="1" smtClean="0"/>
              <a:t>deleteNode</a:t>
            </a:r>
            <a:r>
              <a:rPr lang="en-US" altLang="zh-CN" sz="2100" dirty="0" smtClean="0"/>
              <a:t>(</a:t>
            </a:r>
            <a:r>
              <a:rPr lang="en-US" altLang="zh-CN" sz="2100" b="1" dirty="0" smtClean="0">
                <a:solidFill>
                  <a:srgbClr val="0000FF"/>
                </a:solidFill>
              </a:rPr>
              <a:t>Student</a:t>
            </a:r>
            <a:r>
              <a:rPr lang="en-US" altLang="zh-CN" sz="2100" dirty="0" smtClean="0">
                <a:solidFill>
                  <a:srgbClr val="FF0000"/>
                </a:solidFill>
              </a:rPr>
              <a:t> * &amp;</a:t>
            </a:r>
            <a:r>
              <a:rPr lang="en-US" altLang="zh-CN" sz="2100" dirty="0" smtClean="0"/>
              <a:t>head,</a:t>
            </a:r>
            <a:r>
              <a:rPr lang="en-US" altLang="zh-CN" sz="2100" dirty="0" smtClean="0">
                <a:solidFill>
                  <a:srgbClr val="0000FF"/>
                </a:solidFill>
              </a:rPr>
              <a:t> int </a:t>
            </a:r>
            <a:r>
              <a:rPr lang="en-US" altLang="zh-CN" sz="2100" dirty="0" err="1" smtClean="0"/>
              <a:t>i</a:t>
            </a:r>
            <a:r>
              <a:rPr lang="en-US" altLang="zh-CN" sz="2100" dirty="0" smtClean="0"/>
              <a:t>)</a:t>
            </a:r>
          </a:p>
          <a:p>
            <a:pPr>
              <a:lnSpc>
                <a:spcPct val="80000"/>
              </a:lnSpc>
              <a:spcBef>
                <a:spcPts val="0"/>
              </a:spcBef>
            </a:pPr>
            <a:r>
              <a:rPr lang="en-US" altLang="zh-CN" sz="2100" dirty="0" smtClean="0"/>
              <a:t>{</a:t>
            </a:r>
          </a:p>
          <a:p>
            <a:pPr indent="444500">
              <a:lnSpc>
                <a:spcPct val="80000"/>
              </a:lnSpc>
              <a:spcBef>
                <a:spcPts val="0"/>
              </a:spcBef>
            </a:pPr>
            <a:r>
              <a:rPr lang="en-US" altLang="zh-CN" sz="2100" b="1" dirty="0" smtClean="0">
                <a:solidFill>
                  <a:srgbClr val="0000FF"/>
                </a:solidFill>
              </a:rPr>
              <a:t>Student </a:t>
            </a:r>
            <a:r>
              <a:rPr lang="en-US" altLang="zh-CN" sz="2100" dirty="0" smtClean="0">
                <a:solidFill>
                  <a:srgbClr val="FF0000"/>
                </a:solidFill>
              </a:rPr>
              <a:t>*</a:t>
            </a:r>
            <a:r>
              <a:rPr lang="en-US" altLang="zh-CN" sz="2100" dirty="0" smtClean="0"/>
              <a:t>p;</a:t>
            </a:r>
          </a:p>
          <a:p>
            <a:pPr indent="444500">
              <a:lnSpc>
                <a:spcPct val="80000"/>
              </a:lnSpc>
              <a:spcBef>
                <a:spcPts val="0"/>
              </a:spcBef>
            </a:pPr>
            <a:r>
              <a:rPr lang="en-US" altLang="zh-CN" sz="2100" dirty="0" smtClean="0">
                <a:solidFill>
                  <a:srgbClr val="0000FF"/>
                </a:solidFill>
              </a:rPr>
              <a:t>if</a:t>
            </a:r>
            <a:r>
              <a:rPr lang="en-US" altLang="zh-CN" sz="2100" dirty="0" smtClean="0"/>
              <a:t>(</a:t>
            </a:r>
            <a:r>
              <a:rPr lang="en-US" altLang="zh-CN" sz="2100" dirty="0" err="1" smtClean="0"/>
              <a:t>i</a:t>
            </a:r>
            <a:r>
              <a:rPr lang="en-US" altLang="zh-CN" sz="2100" dirty="0" smtClean="0"/>
              <a:t>==1)     </a:t>
            </a:r>
            <a:r>
              <a:rPr lang="en-US" altLang="zh-CN" sz="2100" dirty="0" smtClean="0">
                <a:solidFill>
                  <a:srgbClr val="00B050"/>
                </a:solidFill>
              </a:rPr>
              <a:t>// </a:t>
            </a:r>
            <a:r>
              <a:rPr lang="zh-CN" altLang="en-US" sz="2100" dirty="0" smtClean="0">
                <a:solidFill>
                  <a:srgbClr val="00B050"/>
                </a:solidFill>
              </a:rPr>
              <a:t>链表头结点单独处理</a:t>
            </a:r>
            <a:endParaRPr lang="en-US" altLang="zh-CN" sz="2100" dirty="0" smtClean="0">
              <a:solidFill>
                <a:srgbClr val="00B050"/>
              </a:solidFill>
            </a:endParaRPr>
          </a:p>
          <a:p>
            <a:pPr indent="444500">
              <a:lnSpc>
                <a:spcPct val="80000"/>
              </a:lnSpc>
              <a:spcBef>
                <a:spcPts val="0"/>
              </a:spcBef>
            </a:pPr>
            <a:r>
              <a:rPr lang="en-US" altLang="zh-CN" sz="2100" dirty="0"/>
              <a:t>{</a:t>
            </a:r>
            <a:endParaRPr lang="en-US" altLang="zh-CN" sz="2100" dirty="0" smtClean="0">
              <a:solidFill>
                <a:srgbClr val="00B050"/>
              </a:solidFill>
            </a:endParaRPr>
          </a:p>
          <a:p>
            <a:pPr indent="901700">
              <a:lnSpc>
                <a:spcPct val="80000"/>
              </a:lnSpc>
              <a:spcBef>
                <a:spcPts val="0"/>
              </a:spcBef>
            </a:pPr>
            <a:r>
              <a:rPr lang="en-US" altLang="zh-CN" sz="2100" dirty="0" smtClean="0"/>
              <a:t>p = head;    </a:t>
            </a:r>
            <a:r>
              <a:rPr lang="en-US" altLang="zh-CN" sz="2100" dirty="0" smtClean="0">
                <a:solidFill>
                  <a:srgbClr val="00B050"/>
                </a:solidFill>
              </a:rPr>
              <a:t>// p</a:t>
            </a:r>
            <a:r>
              <a:rPr lang="zh-CN" altLang="en-US" sz="2100" dirty="0" smtClean="0">
                <a:solidFill>
                  <a:srgbClr val="00B050"/>
                </a:solidFill>
              </a:rPr>
              <a:t>指向待删除的结点</a:t>
            </a:r>
            <a:endParaRPr lang="en-US" altLang="zh-CN" sz="2100" dirty="0" smtClean="0">
              <a:solidFill>
                <a:srgbClr val="00B050"/>
              </a:solidFill>
            </a:endParaRPr>
          </a:p>
          <a:p>
            <a:pPr indent="901700">
              <a:lnSpc>
                <a:spcPct val="80000"/>
              </a:lnSpc>
              <a:spcBef>
                <a:spcPts val="0"/>
              </a:spcBef>
            </a:pPr>
            <a:r>
              <a:rPr lang="en-US" altLang="zh-CN" sz="2100" dirty="0" smtClean="0"/>
              <a:t>head = head</a:t>
            </a:r>
            <a:r>
              <a:rPr lang="en-US" altLang="zh-CN" sz="2100" dirty="0" smtClean="0">
                <a:solidFill>
                  <a:srgbClr val="FF0000"/>
                </a:solidFill>
              </a:rPr>
              <a:t>-&gt;</a:t>
            </a:r>
            <a:r>
              <a:rPr lang="en-US" altLang="zh-CN" sz="2100" dirty="0" smtClean="0">
                <a:solidFill>
                  <a:srgbClr val="0000FF"/>
                </a:solidFill>
              </a:rPr>
              <a:t>next</a:t>
            </a:r>
            <a:r>
              <a:rPr lang="en-US" altLang="zh-CN" sz="2100" dirty="0" smtClean="0"/>
              <a:t>;</a:t>
            </a:r>
          </a:p>
          <a:p>
            <a:pPr indent="901700">
              <a:lnSpc>
                <a:spcPct val="80000"/>
              </a:lnSpc>
              <a:spcBef>
                <a:spcPts val="0"/>
              </a:spcBef>
            </a:pPr>
            <a:r>
              <a:rPr lang="en-US" altLang="zh-CN" sz="2100" dirty="0" smtClean="0">
                <a:solidFill>
                  <a:srgbClr val="FF0000"/>
                </a:solidFill>
              </a:rPr>
              <a:t>delete </a:t>
            </a:r>
            <a:r>
              <a:rPr lang="en-US" altLang="zh-CN" sz="2100" dirty="0" smtClean="0"/>
              <a:t>p;</a:t>
            </a:r>
          </a:p>
          <a:p>
            <a:pPr indent="444500">
              <a:lnSpc>
                <a:spcPct val="80000"/>
              </a:lnSpc>
              <a:spcBef>
                <a:spcPts val="0"/>
              </a:spcBef>
            </a:pPr>
            <a:r>
              <a:rPr lang="en-US" altLang="zh-CN" sz="2100" dirty="0" smtClean="0"/>
              <a:t>}</a:t>
            </a:r>
          </a:p>
          <a:p>
            <a:pPr indent="444500">
              <a:lnSpc>
                <a:spcPct val="80000"/>
              </a:lnSpc>
              <a:spcBef>
                <a:spcPts val="0"/>
              </a:spcBef>
            </a:pPr>
            <a:r>
              <a:rPr lang="en-US" altLang="zh-CN" sz="2100" dirty="0" smtClean="0">
                <a:solidFill>
                  <a:srgbClr val="0000FF"/>
                </a:solidFill>
              </a:rPr>
              <a:t>else</a:t>
            </a:r>
            <a:r>
              <a:rPr lang="en-US" altLang="zh-CN" sz="2100" dirty="0" smtClean="0"/>
              <a:t>         </a:t>
            </a:r>
            <a:r>
              <a:rPr lang="en-US" altLang="zh-CN" sz="2100" dirty="0" smtClean="0">
                <a:solidFill>
                  <a:srgbClr val="00B050"/>
                </a:solidFill>
              </a:rPr>
              <a:t>// </a:t>
            </a:r>
            <a:r>
              <a:rPr lang="zh-CN" altLang="en-US" sz="2100" dirty="0" smtClean="0">
                <a:solidFill>
                  <a:srgbClr val="00B050"/>
                </a:solidFill>
              </a:rPr>
              <a:t>非头结点</a:t>
            </a:r>
            <a:endParaRPr lang="en-US" altLang="zh-CN" sz="2100" dirty="0" smtClean="0">
              <a:solidFill>
                <a:srgbClr val="00B050"/>
              </a:solidFill>
            </a:endParaRPr>
          </a:p>
          <a:p>
            <a:pPr indent="444500">
              <a:lnSpc>
                <a:spcPct val="80000"/>
              </a:lnSpc>
              <a:spcBef>
                <a:spcPts val="0"/>
              </a:spcBef>
            </a:pPr>
            <a:r>
              <a:rPr lang="en-US" altLang="zh-CN" sz="2100" dirty="0"/>
              <a:t>{</a:t>
            </a:r>
            <a:endParaRPr lang="en-US" altLang="zh-CN" sz="2100" dirty="0" smtClean="0">
              <a:solidFill>
                <a:srgbClr val="00B050"/>
              </a:solidFill>
            </a:endParaRPr>
          </a:p>
          <a:p>
            <a:pPr indent="901700">
              <a:lnSpc>
                <a:spcPct val="80000"/>
              </a:lnSpc>
              <a:spcBef>
                <a:spcPts val="0"/>
              </a:spcBef>
            </a:pPr>
            <a:r>
              <a:rPr lang="en-US" altLang="zh-CN" sz="2100" dirty="0" smtClean="0"/>
              <a:t>p = head;</a:t>
            </a:r>
          </a:p>
          <a:p>
            <a:pPr indent="901700">
              <a:lnSpc>
                <a:spcPct val="80000"/>
              </a:lnSpc>
              <a:spcBef>
                <a:spcPts val="0"/>
              </a:spcBef>
            </a:pPr>
            <a:r>
              <a:rPr lang="en-US" altLang="zh-CN" sz="2100" dirty="0" smtClean="0">
                <a:solidFill>
                  <a:srgbClr val="0000FF"/>
                </a:solidFill>
              </a:rPr>
              <a:t>for</a:t>
            </a:r>
            <a:r>
              <a:rPr lang="en-US" altLang="zh-CN" sz="2100" dirty="0" smtClean="0"/>
              <a:t>(</a:t>
            </a:r>
            <a:r>
              <a:rPr lang="en-US" altLang="zh-CN" sz="2100" dirty="0" smtClean="0">
                <a:solidFill>
                  <a:srgbClr val="0000FF"/>
                </a:solidFill>
              </a:rPr>
              <a:t>int</a:t>
            </a:r>
            <a:r>
              <a:rPr lang="en-US" altLang="zh-CN" sz="2100" dirty="0" smtClean="0"/>
              <a:t> n=1; n&lt;i-1; ++n) </a:t>
            </a:r>
            <a:r>
              <a:rPr lang="en-US" altLang="zh-CN" sz="2100" dirty="0">
                <a:solidFill>
                  <a:srgbClr val="00B050"/>
                </a:solidFill>
              </a:rPr>
              <a:t>// p</a:t>
            </a:r>
            <a:r>
              <a:rPr lang="zh-CN" altLang="en-US" sz="2100" dirty="0">
                <a:solidFill>
                  <a:srgbClr val="00B050"/>
                </a:solidFill>
              </a:rPr>
              <a:t>指向</a:t>
            </a:r>
            <a:r>
              <a:rPr lang="zh-CN" altLang="en-US" sz="2100" dirty="0" smtClean="0">
                <a:solidFill>
                  <a:srgbClr val="00B050"/>
                </a:solidFill>
              </a:rPr>
              <a:t>第 </a:t>
            </a:r>
            <a:r>
              <a:rPr lang="en-US" altLang="zh-CN" sz="2100" dirty="0" smtClean="0">
                <a:solidFill>
                  <a:srgbClr val="00B050"/>
                </a:solidFill>
              </a:rPr>
              <a:t>i-1 </a:t>
            </a:r>
            <a:r>
              <a:rPr lang="zh-CN" altLang="en-US" sz="2100" dirty="0" smtClean="0">
                <a:solidFill>
                  <a:srgbClr val="00B050"/>
                </a:solidFill>
              </a:rPr>
              <a:t>个</a:t>
            </a:r>
            <a:r>
              <a:rPr lang="zh-CN" altLang="en-US" sz="2100" dirty="0">
                <a:solidFill>
                  <a:srgbClr val="00B050"/>
                </a:solidFill>
              </a:rPr>
              <a:t>结点</a:t>
            </a:r>
            <a:endParaRPr lang="en-US" altLang="zh-CN" sz="2100" dirty="0" smtClean="0"/>
          </a:p>
          <a:p>
            <a:pPr indent="1260475">
              <a:lnSpc>
                <a:spcPct val="80000"/>
              </a:lnSpc>
              <a:spcBef>
                <a:spcPts val="0"/>
              </a:spcBef>
            </a:pPr>
            <a:r>
              <a:rPr lang="en-US" altLang="zh-CN" sz="2100" dirty="0" smtClean="0"/>
              <a:t>p = p</a:t>
            </a:r>
            <a:r>
              <a:rPr lang="en-US" altLang="zh-CN" sz="2100" dirty="0" smtClean="0">
                <a:solidFill>
                  <a:srgbClr val="FF0000"/>
                </a:solidFill>
              </a:rPr>
              <a:t>-&gt;</a:t>
            </a:r>
            <a:r>
              <a:rPr lang="en-US" altLang="zh-CN" sz="2100" dirty="0" smtClean="0">
                <a:solidFill>
                  <a:srgbClr val="0000FF"/>
                </a:solidFill>
              </a:rPr>
              <a:t>next</a:t>
            </a:r>
            <a:r>
              <a:rPr lang="en-US" altLang="zh-CN" sz="2100" dirty="0" smtClean="0"/>
              <a:t>;             </a:t>
            </a:r>
            <a:endParaRPr lang="en-US" altLang="zh-CN" sz="2100" dirty="0" smtClean="0">
              <a:solidFill>
                <a:srgbClr val="00B050"/>
              </a:solidFill>
            </a:endParaRPr>
          </a:p>
          <a:p>
            <a:pPr indent="901700">
              <a:lnSpc>
                <a:spcPct val="80000"/>
              </a:lnSpc>
              <a:spcBef>
                <a:spcPts val="0"/>
              </a:spcBef>
            </a:pPr>
            <a:r>
              <a:rPr lang="en-US" altLang="zh-CN" sz="2100" b="1" dirty="0" smtClean="0">
                <a:solidFill>
                  <a:srgbClr val="0000FF"/>
                </a:solidFill>
              </a:rPr>
              <a:t>Student</a:t>
            </a:r>
            <a:r>
              <a:rPr lang="en-US" altLang="zh-CN" sz="2100" dirty="0" smtClean="0">
                <a:solidFill>
                  <a:srgbClr val="FF0000"/>
                </a:solidFill>
              </a:rPr>
              <a:t> *</a:t>
            </a:r>
            <a:r>
              <a:rPr lang="en-US" altLang="zh-CN" sz="2100" dirty="0" smtClean="0"/>
              <a:t>q = p</a:t>
            </a:r>
            <a:r>
              <a:rPr lang="en-US" altLang="zh-CN" sz="2100" dirty="0" smtClean="0">
                <a:solidFill>
                  <a:srgbClr val="FF0000"/>
                </a:solidFill>
              </a:rPr>
              <a:t>-&gt;</a:t>
            </a:r>
            <a:r>
              <a:rPr lang="en-US" altLang="zh-CN" sz="2100" dirty="0" smtClean="0">
                <a:solidFill>
                  <a:srgbClr val="0000FF"/>
                </a:solidFill>
              </a:rPr>
              <a:t>next</a:t>
            </a:r>
            <a:r>
              <a:rPr lang="en-US" altLang="zh-CN" sz="2100" dirty="0" smtClean="0"/>
              <a:t>;   </a:t>
            </a:r>
            <a:r>
              <a:rPr lang="en-US" altLang="zh-CN" sz="2100" dirty="0" smtClean="0">
                <a:solidFill>
                  <a:srgbClr val="00B050"/>
                </a:solidFill>
              </a:rPr>
              <a:t>// q</a:t>
            </a:r>
            <a:r>
              <a:rPr lang="zh-CN" altLang="en-US" sz="2100" dirty="0" smtClean="0">
                <a:solidFill>
                  <a:srgbClr val="00B050"/>
                </a:solidFill>
              </a:rPr>
              <a:t>指向</a:t>
            </a:r>
            <a:r>
              <a:rPr lang="zh-CN" altLang="en-US" sz="2100" dirty="0">
                <a:solidFill>
                  <a:srgbClr val="00B050"/>
                </a:solidFill>
              </a:rPr>
              <a:t>待删除的</a:t>
            </a:r>
            <a:r>
              <a:rPr lang="zh-CN" altLang="en-US" sz="2100" dirty="0" smtClean="0">
                <a:solidFill>
                  <a:srgbClr val="00B050"/>
                </a:solidFill>
              </a:rPr>
              <a:t>结点</a:t>
            </a:r>
            <a:endParaRPr lang="en-US" altLang="zh-CN" sz="2100" dirty="0" smtClean="0">
              <a:solidFill>
                <a:srgbClr val="00B050"/>
              </a:solidFill>
            </a:endParaRPr>
          </a:p>
          <a:p>
            <a:pPr indent="901700">
              <a:lnSpc>
                <a:spcPct val="80000"/>
              </a:lnSpc>
              <a:spcBef>
                <a:spcPts val="0"/>
              </a:spcBef>
            </a:pPr>
            <a:r>
              <a:rPr lang="en-US" altLang="zh-CN" sz="2100" dirty="0" smtClean="0"/>
              <a:t>p</a:t>
            </a:r>
            <a:r>
              <a:rPr lang="en-US" altLang="zh-CN" sz="2100" dirty="0" smtClean="0">
                <a:solidFill>
                  <a:srgbClr val="FF0000"/>
                </a:solidFill>
              </a:rPr>
              <a:t>-&gt;</a:t>
            </a:r>
            <a:r>
              <a:rPr lang="en-US" altLang="zh-CN" sz="2100" dirty="0" smtClean="0">
                <a:solidFill>
                  <a:srgbClr val="0000FF"/>
                </a:solidFill>
              </a:rPr>
              <a:t>next</a:t>
            </a:r>
            <a:r>
              <a:rPr lang="en-US" altLang="zh-CN" sz="2100" dirty="0" smtClean="0"/>
              <a:t> = q</a:t>
            </a:r>
            <a:r>
              <a:rPr lang="en-US" altLang="zh-CN" sz="2100" dirty="0" smtClean="0">
                <a:solidFill>
                  <a:srgbClr val="FF0000"/>
                </a:solidFill>
              </a:rPr>
              <a:t>-&gt;</a:t>
            </a:r>
            <a:r>
              <a:rPr lang="en-US" altLang="zh-CN" sz="2100" dirty="0" smtClean="0">
                <a:solidFill>
                  <a:srgbClr val="0000FF"/>
                </a:solidFill>
              </a:rPr>
              <a:t>next</a:t>
            </a:r>
            <a:r>
              <a:rPr lang="en-US" altLang="zh-CN" sz="2100" dirty="0" smtClean="0"/>
              <a:t>;</a:t>
            </a:r>
          </a:p>
          <a:p>
            <a:pPr indent="901700">
              <a:lnSpc>
                <a:spcPct val="80000"/>
              </a:lnSpc>
              <a:spcBef>
                <a:spcPts val="0"/>
              </a:spcBef>
            </a:pPr>
            <a:r>
              <a:rPr lang="en-US" altLang="zh-CN" sz="2100" dirty="0" smtClean="0">
                <a:solidFill>
                  <a:srgbClr val="FF0000"/>
                </a:solidFill>
              </a:rPr>
              <a:t>delete</a:t>
            </a:r>
            <a:r>
              <a:rPr lang="en-US" altLang="zh-CN" sz="2100" dirty="0" smtClean="0"/>
              <a:t> q;</a:t>
            </a:r>
          </a:p>
          <a:p>
            <a:pPr indent="444500">
              <a:lnSpc>
                <a:spcPct val="80000"/>
              </a:lnSpc>
              <a:spcBef>
                <a:spcPts val="0"/>
              </a:spcBef>
            </a:pPr>
            <a:r>
              <a:rPr lang="en-US" altLang="zh-CN" sz="2100" dirty="0" smtClean="0"/>
              <a:t>}</a:t>
            </a:r>
          </a:p>
          <a:p>
            <a:pPr>
              <a:lnSpc>
                <a:spcPct val="80000"/>
              </a:lnSpc>
              <a:spcBef>
                <a:spcPts val="0"/>
              </a:spcBef>
            </a:pPr>
            <a:r>
              <a:rPr lang="en-US" altLang="zh-CN" sz="2100" dirty="0"/>
              <a:t>}</a:t>
            </a:r>
          </a:p>
          <a:p>
            <a:endParaRPr lang="zh-CN" altLang="en-US" dirty="0"/>
          </a:p>
        </p:txBody>
      </p:sp>
    </p:spTree>
    <p:extLst>
      <p:ext uri="{BB962C8B-B14F-4D97-AF65-F5344CB8AC3E}">
        <p14:creationId xmlns:p14="http://schemas.microsoft.com/office/powerpoint/2010/main" val="2678616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randombar(horizontal)">
                                      <p:cBhvr>
                                        <p:cTn id="7" dur="500"/>
                                        <p:tgtEl>
                                          <p:spTgt spid="4">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0" dur="500"/>
                                        <p:tgtEl>
                                          <p:spTgt spid="4">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Effect transition="in" filter="randombar(horizontal)">
                                      <p:cBhvr>
                                        <p:cTn id="13" dur="500"/>
                                        <p:tgtEl>
                                          <p:spTgt spid="4">
                                            <p:txEl>
                                              <p:pRg st="3" end="3"/>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4">
                                            <p:txEl>
                                              <p:pRg st="4" end="4"/>
                                            </p:txEl>
                                          </p:spTgt>
                                        </p:tgtEl>
                                        <p:attrNameLst>
                                          <p:attrName>style.visibility</p:attrName>
                                        </p:attrNameLst>
                                      </p:cBhvr>
                                      <p:to>
                                        <p:strVal val="visible"/>
                                      </p:to>
                                    </p:set>
                                    <p:animEffect transition="in" filter="randombar(horizontal)">
                                      <p:cBhvr>
                                        <p:cTn id="16" dur="500"/>
                                        <p:tgtEl>
                                          <p:spTgt spid="4">
                                            <p:txEl>
                                              <p:pRg st="4" end="4"/>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animEffect transition="in" filter="randombar(horizontal)">
                                      <p:cBhvr>
                                        <p:cTn id="19" dur="500"/>
                                        <p:tgtEl>
                                          <p:spTgt spid="4">
                                            <p:txEl>
                                              <p:pRg st="5" end="5"/>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randombar(horizontal)">
                                      <p:cBhvr>
                                        <p:cTn id="22" dur="500"/>
                                        <p:tgtEl>
                                          <p:spTgt spid="4">
                                            <p:txEl>
                                              <p:pRg st="6" end="6"/>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animEffect transition="in" filter="randombar(horizontal)">
                                      <p:cBhvr>
                                        <p:cTn id="25" dur="500"/>
                                        <p:tgtEl>
                                          <p:spTgt spid="4">
                                            <p:txEl>
                                              <p:pRg st="7" end="7"/>
                                            </p:txEl>
                                          </p:spTgt>
                                        </p:tgtEl>
                                      </p:cBhvr>
                                    </p:animEffect>
                                  </p:childTnLst>
                                </p:cTn>
                              </p:par>
                              <p:par>
                                <p:cTn id="26" presetID="14" presetClass="entr" presetSubtype="10" fill="hold" nodeType="withEffect">
                                  <p:stCondLst>
                                    <p:cond delay="0"/>
                                  </p:stCondLst>
                                  <p:childTnLst>
                                    <p:set>
                                      <p:cBhvr>
                                        <p:cTn id="27" dur="1" fill="hold">
                                          <p:stCondLst>
                                            <p:cond delay="0"/>
                                          </p:stCondLst>
                                        </p:cTn>
                                        <p:tgtEl>
                                          <p:spTgt spid="4">
                                            <p:txEl>
                                              <p:pRg st="8" end="8"/>
                                            </p:txEl>
                                          </p:spTgt>
                                        </p:tgtEl>
                                        <p:attrNameLst>
                                          <p:attrName>style.visibility</p:attrName>
                                        </p:attrNameLst>
                                      </p:cBhvr>
                                      <p:to>
                                        <p:strVal val="visible"/>
                                      </p:to>
                                    </p:set>
                                    <p:animEffect transition="in" filter="randombar(horizontal)">
                                      <p:cBhvr>
                                        <p:cTn id="28" dur="500"/>
                                        <p:tgtEl>
                                          <p:spTgt spid="4">
                                            <p:txEl>
                                              <p:pRg st="8" end="8"/>
                                            </p:txEl>
                                          </p:spTgt>
                                        </p:tgtEl>
                                      </p:cBhvr>
                                    </p:animEffect>
                                  </p:childTnLst>
                                </p:cTn>
                              </p:par>
                              <p:par>
                                <p:cTn id="29" presetID="14" presetClass="entr" presetSubtype="1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animEffect transition="in" filter="randombar(horizontal)">
                                      <p:cBhvr>
                                        <p:cTn id="31" dur="500"/>
                                        <p:tgtEl>
                                          <p:spTgt spid="4">
                                            <p:txEl>
                                              <p:pRg st="9" end="9"/>
                                            </p:txEl>
                                          </p:spTgt>
                                        </p:tgtEl>
                                      </p:cBhvr>
                                    </p:animEffect>
                                  </p:childTnLst>
                                </p:cTn>
                              </p:par>
                              <p:par>
                                <p:cTn id="32" presetID="14" presetClass="entr" presetSubtype="10" fill="hold" nodeType="withEffect">
                                  <p:stCondLst>
                                    <p:cond delay="0"/>
                                  </p:stCondLst>
                                  <p:childTnLst>
                                    <p:set>
                                      <p:cBhvr>
                                        <p:cTn id="33" dur="1" fill="hold">
                                          <p:stCondLst>
                                            <p:cond delay="0"/>
                                          </p:stCondLst>
                                        </p:cTn>
                                        <p:tgtEl>
                                          <p:spTgt spid="4">
                                            <p:txEl>
                                              <p:pRg st="10" end="10"/>
                                            </p:txEl>
                                          </p:spTgt>
                                        </p:tgtEl>
                                        <p:attrNameLst>
                                          <p:attrName>style.visibility</p:attrName>
                                        </p:attrNameLst>
                                      </p:cBhvr>
                                      <p:to>
                                        <p:strVal val="visible"/>
                                      </p:to>
                                    </p:set>
                                    <p:animEffect transition="in" filter="randombar(horizontal)">
                                      <p:cBhvr>
                                        <p:cTn id="34" dur="500"/>
                                        <p:tgtEl>
                                          <p:spTgt spid="4">
                                            <p:txEl>
                                              <p:pRg st="10" end="10"/>
                                            </p:txEl>
                                          </p:spTgt>
                                        </p:tgtEl>
                                      </p:cBhvr>
                                    </p:animEffect>
                                  </p:childTnLst>
                                </p:cTn>
                              </p:par>
                              <p:par>
                                <p:cTn id="35" presetID="14" presetClass="entr" presetSubtype="10" fill="hold" nodeType="withEffect">
                                  <p:stCondLst>
                                    <p:cond delay="0"/>
                                  </p:stCondLst>
                                  <p:childTnLst>
                                    <p:set>
                                      <p:cBhvr>
                                        <p:cTn id="36" dur="1" fill="hold">
                                          <p:stCondLst>
                                            <p:cond delay="0"/>
                                          </p:stCondLst>
                                        </p:cTn>
                                        <p:tgtEl>
                                          <p:spTgt spid="4">
                                            <p:txEl>
                                              <p:pRg st="11" end="11"/>
                                            </p:txEl>
                                          </p:spTgt>
                                        </p:tgtEl>
                                        <p:attrNameLst>
                                          <p:attrName>style.visibility</p:attrName>
                                        </p:attrNameLst>
                                      </p:cBhvr>
                                      <p:to>
                                        <p:strVal val="visible"/>
                                      </p:to>
                                    </p:set>
                                    <p:animEffect transition="in" filter="randombar(horizontal)">
                                      <p:cBhvr>
                                        <p:cTn id="37" dur="500"/>
                                        <p:tgtEl>
                                          <p:spTgt spid="4">
                                            <p:txEl>
                                              <p:pRg st="11" end="11"/>
                                            </p:txEl>
                                          </p:spTgt>
                                        </p:tgtEl>
                                      </p:cBhvr>
                                    </p:animEffect>
                                  </p:childTnLst>
                                </p:cTn>
                              </p:par>
                              <p:par>
                                <p:cTn id="38" presetID="14" presetClass="entr" presetSubtype="10" fill="hold" nodeType="withEffect">
                                  <p:stCondLst>
                                    <p:cond delay="0"/>
                                  </p:stCondLst>
                                  <p:childTnLst>
                                    <p:set>
                                      <p:cBhvr>
                                        <p:cTn id="39" dur="1" fill="hold">
                                          <p:stCondLst>
                                            <p:cond delay="0"/>
                                          </p:stCondLst>
                                        </p:cTn>
                                        <p:tgtEl>
                                          <p:spTgt spid="4">
                                            <p:txEl>
                                              <p:pRg st="12" end="12"/>
                                            </p:txEl>
                                          </p:spTgt>
                                        </p:tgtEl>
                                        <p:attrNameLst>
                                          <p:attrName>style.visibility</p:attrName>
                                        </p:attrNameLst>
                                      </p:cBhvr>
                                      <p:to>
                                        <p:strVal val="visible"/>
                                      </p:to>
                                    </p:set>
                                    <p:animEffect transition="in" filter="randombar(horizontal)">
                                      <p:cBhvr>
                                        <p:cTn id="40" dur="500"/>
                                        <p:tgtEl>
                                          <p:spTgt spid="4">
                                            <p:txEl>
                                              <p:pRg st="12" end="12"/>
                                            </p:txEl>
                                          </p:spTgt>
                                        </p:tgtEl>
                                      </p:cBhvr>
                                    </p:animEffect>
                                  </p:childTnLst>
                                </p:cTn>
                              </p:par>
                              <p:par>
                                <p:cTn id="41" presetID="14" presetClass="entr" presetSubtype="10" fill="hold" nodeType="withEffect">
                                  <p:stCondLst>
                                    <p:cond delay="0"/>
                                  </p:stCondLst>
                                  <p:childTnLst>
                                    <p:set>
                                      <p:cBhvr>
                                        <p:cTn id="42" dur="1" fill="hold">
                                          <p:stCondLst>
                                            <p:cond delay="0"/>
                                          </p:stCondLst>
                                        </p:cTn>
                                        <p:tgtEl>
                                          <p:spTgt spid="4">
                                            <p:txEl>
                                              <p:pRg st="13" end="13"/>
                                            </p:txEl>
                                          </p:spTgt>
                                        </p:tgtEl>
                                        <p:attrNameLst>
                                          <p:attrName>style.visibility</p:attrName>
                                        </p:attrNameLst>
                                      </p:cBhvr>
                                      <p:to>
                                        <p:strVal val="visible"/>
                                      </p:to>
                                    </p:set>
                                    <p:animEffect transition="in" filter="randombar(horizontal)">
                                      <p:cBhvr>
                                        <p:cTn id="43" dur="500"/>
                                        <p:tgtEl>
                                          <p:spTgt spid="4">
                                            <p:txEl>
                                              <p:pRg st="13" end="13"/>
                                            </p:txEl>
                                          </p:spTgt>
                                        </p:tgtEl>
                                      </p:cBhvr>
                                    </p:animEffect>
                                  </p:childTnLst>
                                </p:cTn>
                              </p:par>
                              <p:par>
                                <p:cTn id="44" presetID="14" presetClass="entr" presetSubtype="10" fill="hold" nodeType="withEffect">
                                  <p:stCondLst>
                                    <p:cond delay="0"/>
                                  </p:stCondLst>
                                  <p:childTnLst>
                                    <p:set>
                                      <p:cBhvr>
                                        <p:cTn id="45" dur="1" fill="hold">
                                          <p:stCondLst>
                                            <p:cond delay="0"/>
                                          </p:stCondLst>
                                        </p:cTn>
                                        <p:tgtEl>
                                          <p:spTgt spid="4">
                                            <p:txEl>
                                              <p:pRg st="14" end="14"/>
                                            </p:txEl>
                                          </p:spTgt>
                                        </p:tgtEl>
                                        <p:attrNameLst>
                                          <p:attrName>style.visibility</p:attrName>
                                        </p:attrNameLst>
                                      </p:cBhvr>
                                      <p:to>
                                        <p:strVal val="visible"/>
                                      </p:to>
                                    </p:set>
                                    <p:animEffect transition="in" filter="randombar(horizontal)">
                                      <p:cBhvr>
                                        <p:cTn id="46" dur="500"/>
                                        <p:tgtEl>
                                          <p:spTgt spid="4">
                                            <p:txEl>
                                              <p:pRg st="14" end="14"/>
                                            </p:txEl>
                                          </p:spTgt>
                                        </p:tgtEl>
                                      </p:cBhvr>
                                    </p:animEffect>
                                  </p:childTnLst>
                                </p:cTn>
                              </p:par>
                              <p:par>
                                <p:cTn id="47" presetID="14" presetClass="entr" presetSubtype="10" fill="hold" nodeType="withEffect">
                                  <p:stCondLst>
                                    <p:cond delay="0"/>
                                  </p:stCondLst>
                                  <p:childTnLst>
                                    <p:set>
                                      <p:cBhvr>
                                        <p:cTn id="48" dur="1" fill="hold">
                                          <p:stCondLst>
                                            <p:cond delay="0"/>
                                          </p:stCondLst>
                                        </p:cTn>
                                        <p:tgtEl>
                                          <p:spTgt spid="4">
                                            <p:txEl>
                                              <p:pRg st="15" end="15"/>
                                            </p:txEl>
                                          </p:spTgt>
                                        </p:tgtEl>
                                        <p:attrNameLst>
                                          <p:attrName>style.visibility</p:attrName>
                                        </p:attrNameLst>
                                      </p:cBhvr>
                                      <p:to>
                                        <p:strVal val="visible"/>
                                      </p:to>
                                    </p:set>
                                    <p:animEffect transition="in" filter="randombar(horizontal)">
                                      <p:cBhvr>
                                        <p:cTn id="49" dur="500"/>
                                        <p:tgtEl>
                                          <p:spTgt spid="4">
                                            <p:txEl>
                                              <p:pRg st="15" end="15"/>
                                            </p:txEl>
                                          </p:spTgt>
                                        </p:tgtEl>
                                      </p:cBhvr>
                                    </p:animEffect>
                                  </p:childTnLst>
                                </p:cTn>
                              </p:par>
                              <p:par>
                                <p:cTn id="50" presetID="14" presetClass="entr" presetSubtype="10" fill="hold" nodeType="withEffect">
                                  <p:stCondLst>
                                    <p:cond delay="0"/>
                                  </p:stCondLst>
                                  <p:childTnLst>
                                    <p:set>
                                      <p:cBhvr>
                                        <p:cTn id="51" dur="1" fill="hold">
                                          <p:stCondLst>
                                            <p:cond delay="0"/>
                                          </p:stCondLst>
                                        </p:cTn>
                                        <p:tgtEl>
                                          <p:spTgt spid="4">
                                            <p:txEl>
                                              <p:pRg st="16" end="16"/>
                                            </p:txEl>
                                          </p:spTgt>
                                        </p:tgtEl>
                                        <p:attrNameLst>
                                          <p:attrName>style.visibility</p:attrName>
                                        </p:attrNameLst>
                                      </p:cBhvr>
                                      <p:to>
                                        <p:strVal val="visible"/>
                                      </p:to>
                                    </p:set>
                                    <p:animEffect transition="in" filter="randombar(horizontal)">
                                      <p:cBhvr>
                                        <p:cTn id="52" dur="500"/>
                                        <p:tgtEl>
                                          <p:spTgt spid="4">
                                            <p:txEl>
                                              <p:pRg st="16" end="16"/>
                                            </p:txEl>
                                          </p:spTgt>
                                        </p:tgtEl>
                                      </p:cBhvr>
                                    </p:animEffect>
                                  </p:childTnLst>
                                </p:cTn>
                              </p:par>
                              <p:par>
                                <p:cTn id="53" presetID="14" presetClass="entr" presetSubtype="10" fill="hold" nodeType="withEffect">
                                  <p:stCondLst>
                                    <p:cond delay="0"/>
                                  </p:stCondLst>
                                  <p:childTnLst>
                                    <p:set>
                                      <p:cBhvr>
                                        <p:cTn id="54" dur="1" fill="hold">
                                          <p:stCondLst>
                                            <p:cond delay="0"/>
                                          </p:stCondLst>
                                        </p:cTn>
                                        <p:tgtEl>
                                          <p:spTgt spid="4">
                                            <p:txEl>
                                              <p:pRg st="17" end="17"/>
                                            </p:txEl>
                                          </p:spTgt>
                                        </p:tgtEl>
                                        <p:attrNameLst>
                                          <p:attrName>style.visibility</p:attrName>
                                        </p:attrNameLst>
                                      </p:cBhvr>
                                      <p:to>
                                        <p:strVal val="visible"/>
                                      </p:to>
                                    </p:set>
                                    <p:animEffect transition="in" filter="randombar(horizontal)">
                                      <p:cBhvr>
                                        <p:cTn id="55" dur="500"/>
                                        <p:tgtEl>
                                          <p:spTgt spid="4">
                                            <p:txEl>
                                              <p:pRg st="17" end="17"/>
                                            </p:txEl>
                                          </p:spTgt>
                                        </p:tgtEl>
                                      </p:cBhvr>
                                    </p:animEffect>
                                  </p:childTnLst>
                                </p:cTn>
                              </p:par>
                              <p:par>
                                <p:cTn id="56" presetID="14" presetClass="entr" presetSubtype="10" fill="hold" nodeType="withEffect">
                                  <p:stCondLst>
                                    <p:cond delay="0"/>
                                  </p:stCondLst>
                                  <p:childTnLst>
                                    <p:set>
                                      <p:cBhvr>
                                        <p:cTn id="57" dur="1" fill="hold">
                                          <p:stCondLst>
                                            <p:cond delay="0"/>
                                          </p:stCondLst>
                                        </p:cTn>
                                        <p:tgtEl>
                                          <p:spTgt spid="4">
                                            <p:txEl>
                                              <p:pRg st="18" end="18"/>
                                            </p:txEl>
                                          </p:spTgt>
                                        </p:tgtEl>
                                        <p:attrNameLst>
                                          <p:attrName>style.visibility</p:attrName>
                                        </p:attrNameLst>
                                      </p:cBhvr>
                                      <p:to>
                                        <p:strVal val="visible"/>
                                      </p:to>
                                    </p:set>
                                    <p:animEffect transition="in" filter="randombar(horizontal)">
                                      <p:cBhvr>
                                        <p:cTn id="58" dur="500"/>
                                        <p:tgtEl>
                                          <p:spTgt spid="4">
                                            <p:txEl>
                                              <p:pRg st="18" end="18"/>
                                            </p:txEl>
                                          </p:spTgt>
                                        </p:tgtEl>
                                      </p:cBhvr>
                                    </p:animEffect>
                                  </p:childTnLst>
                                </p:cTn>
                              </p:par>
                              <p:par>
                                <p:cTn id="59" presetID="14" presetClass="entr" presetSubtype="10" fill="hold" nodeType="withEffect">
                                  <p:stCondLst>
                                    <p:cond delay="0"/>
                                  </p:stCondLst>
                                  <p:childTnLst>
                                    <p:set>
                                      <p:cBhvr>
                                        <p:cTn id="60" dur="1" fill="hold">
                                          <p:stCondLst>
                                            <p:cond delay="0"/>
                                          </p:stCondLst>
                                        </p:cTn>
                                        <p:tgtEl>
                                          <p:spTgt spid="4">
                                            <p:txEl>
                                              <p:pRg st="19" end="19"/>
                                            </p:txEl>
                                          </p:spTgt>
                                        </p:tgtEl>
                                        <p:attrNameLst>
                                          <p:attrName>style.visibility</p:attrName>
                                        </p:attrNameLst>
                                      </p:cBhvr>
                                      <p:to>
                                        <p:strVal val="visible"/>
                                      </p:to>
                                    </p:set>
                                    <p:animEffect transition="in" filter="randombar(horizontal)">
                                      <p:cBhvr>
                                        <p:cTn id="61" dur="500"/>
                                        <p:tgtEl>
                                          <p:spTgt spid="4">
                                            <p:txEl>
                                              <p:pRg st="19"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1038743"/>
            <a:ext cx="8496944" cy="5630617"/>
          </a:xfrm>
        </p:spPr>
        <p:txBody>
          <a:bodyPr/>
          <a:lstStyle/>
          <a:p>
            <a:r>
              <a:rPr lang="zh-CN" altLang="en-US" sz="2800" b="1" dirty="0" smtClean="0"/>
              <a:t>枚举类型定义</a:t>
            </a:r>
            <a:endParaRPr lang="en-US" altLang="zh-CN" dirty="0" smtClean="0"/>
          </a:p>
          <a:p>
            <a:pPr indent="358775">
              <a:lnSpc>
                <a:spcPct val="100000"/>
              </a:lnSpc>
            </a:pPr>
            <a:r>
              <a:rPr lang="en-US" altLang="zh-CN" b="1" dirty="0" err="1" smtClean="0">
                <a:solidFill>
                  <a:srgbClr val="FF0000"/>
                </a:solidFill>
              </a:rPr>
              <a:t>enum</a:t>
            </a:r>
            <a:r>
              <a:rPr lang="en-US" altLang="zh-CN" dirty="0" smtClean="0"/>
              <a:t> </a:t>
            </a:r>
            <a:r>
              <a:rPr lang="en-US" altLang="zh-CN" b="1" dirty="0" smtClean="0">
                <a:solidFill>
                  <a:srgbClr val="0000FF"/>
                </a:solidFill>
              </a:rPr>
              <a:t>identifier</a:t>
            </a:r>
          </a:p>
          <a:p>
            <a:pPr indent="358775">
              <a:lnSpc>
                <a:spcPct val="100000"/>
              </a:lnSpc>
            </a:pPr>
            <a:r>
              <a:rPr lang="en-US" altLang="zh-CN" dirty="0" smtClean="0"/>
              <a:t>{</a:t>
            </a:r>
          </a:p>
          <a:p>
            <a:pPr indent="901700">
              <a:lnSpc>
                <a:spcPct val="100000"/>
              </a:lnSpc>
            </a:pPr>
            <a:r>
              <a:rPr lang="en-US" altLang="zh-CN" dirty="0" smtClean="0">
                <a:solidFill>
                  <a:srgbClr val="FF3399"/>
                </a:solidFill>
              </a:rPr>
              <a:t>[enumeration data </a:t>
            </a:r>
            <a:r>
              <a:rPr lang="en-US" altLang="zh-CN" smtClean="0">
                <a:solidFill>
                  <a:srgbClr val="FF3399"/>
                </a:solidFill>
              </a:rPr>
              <a:t>list]</a:t>
            </a:r>
            <a:endParaRPr lang="en-US" altLang="zh-CN" dirty="0" smtClean="0"/>
          </a:p>
          <a:p>
            <a:pPr indent="358775">
              <a:lnSpc>
                <a:spcPct val="100000"/>
              </a:lnSpc>
              <a:spcAft>
                <a:spcPts val="600"/>
              </a:spcAft>
            </a:pPr>
            <a:r>
              <a:rPr lang="en-US" altLang="zh-CN" dirty="0" smtClean="0"/>
              <a:t>}</a:t>
            </a:r>
            <a:r>
              <a:rPr lang="en-US" altLang="zh-CN" b="1" dirty="0" smtClean="0">
                <a:solidFill>
                  <a:srgbClr val="0000FF"/>
                </a:solidFill>
              </a:rPr>
              <a:t>;</a:t>
            </a:r>
          </a:p>
          <a:p>
            <a:r>
              <a:rPr lang="zh-CN" altLang="en-US" b="1" dirty="0" smtClean="0"/>
              <a:t>说明</a:t>
            </a:r>
            <a:r>
              <a:rPr lang="en-US" altLang="zh-CN" dirty="0" smtClean="0"/>
              <a:t>:</a:t>
            </a:r>
          </a:p>
          <a:p>
            <a:pPr marL="342900" indent="-342900">
              <a:spcBef>
                <a:spcPts val="0"/>
              </a:spcBef>
              <a:buFont typeface="Arial" panose="020B0604020202020204" pitchFamily="34" charset="0"/>
              <a:buChar char="•"/>
            </a:pPr>
            <a:r>
              <a:rPr lang="en-US" altLang="zh-CN" b="1" dirty="0" smtClean="0">
                <a:solidFill>
                  <a:srgbClr val="0000FF"/>
                </a:solidFill>
              </a:rPr>
              <a:t>identifier</a:t>
            </a:r>
            <a:r>
              <a:rPr lang="en-US" altLang="zh-CN" dirty="0" smtClean="0"/>
              <a:t> </a:t>
            </a:r>
            <a:r>
              <a:rPr lang="zh-CN" altLang="en-US" dirty="0" smtClean="0"/>
              <a:t>是枚举类型的 </a:t>
            </a:r>
            <a:r>
              <a:rPr lang="zh-CN" altLang="en-US" b="1" dirty="0" smtClean="0">
                <a:solidFill>
                  <a:srgbClr val="FF0000"/>
                </a:solidFill>
              </a:rPr>
              <a:t>类型名</a:t>
            </a:r>
            <a:r>
              <a:rPr lang="en-US" altLang="zh-CN" dirty="0" smtClean="0"/>
              <a:t>, </a:t>
            </a:r>
            <a:r>
              <a:rPr lang="zh-CN" altLang="en-US" dirty="0" smtClean="0"/>
              <a:t>它是一种 </a:t>
            </a:r>
            <a:r>
              <a:rPr lang="zh-CN" altLang="en-US" b="1" dirty="0" smtClean="0">
                <a:solidFill>
                  <a:srgbClr val="FF0000"/>
                </a:solidFill>
              </a:rPr>
              <a:t>用户自定义类型</a:t>
            </a:r>
            <a:r>
              <a:rPr lang="zh-CN" altLang="en-US" dirty="0" smtClean="0"/>
              <a:t>。</a:t>
            </a:r>
            <a:endParaRPr lang="en-US" altLang="zh-CN" dirty="0" smtClean="0"/>
          </a:p>
          <a:p>
            <a:pPr marL="342900" indent="-342900">
              <a:spcBef>
                <a:spcPts val="0"/>
              </a:spcBef>
              <a:buFont typeface="Arial" panose="020B0604020202020204" pitchFamily="34" charset="0"/>
              <a:buChar char="•"/>
            </a:pPr>
            <a:r>
              <a:rPr lang="zh-CN" altLang="en-US" b="1" dirty="0" smtClean="0">
                <a:solidFill>
                  <a:srgbClr val="FF3399"/>
                </a:solidFill>
              </a:rPr>
              <a:t>枚举数据表 </a:t>
            </a:r>
            <a:r>
              <a:rPr lang="zh-CN" altLang="en-US" dirty="0" smtClean="0"/>
              <a:t>用 </a:t>
            </a:r>
            <a:r>
              <a:rPr lang="zh-CN" altLang="en-US" b="1" dirty="0" smtClean="0">
                <a:solidFill>
                  <a:srgbClr val="FF0000"/>
                </a:solidFill>
              </a:rPr>
              <a:t>逗号</a:t>
            </a:r>
            <a:r>
              <a:rPr lang="zh-CN" altLang="en-US" dirty="0" smtClean="0"/>
              <a:t> 进行分隔。</a:t>
            </a:r>
            <a:endParaRPr lang="en-US" altLang="zh-CN" dirty="0" smtClean="0"/>
          </a:p>
          <a:p>
            <a:pPr marL="342900" indent="-342900">
              <a:spcBef>
                <a:spcPts val="0"/>
              </a:spcBef>
              <a:buFont typeface="Arial" panose="020B0604020202020204" pitchFamily="34" charset="0"/>
              <a:buChar char="•"/>
            </a:pPr>
            <a:r>
              <a:rPr lang="zh-CN" altLang="en-US" b="1" dirty="0" smtClean="0">
                <a:solidFill>
                  <a:srgbClr val="0000FF"/>
                </a:solidFill>
              </a:rPr>
              <a:t>枚举数据 </a:t>
            </a:r>
            <a:r>
              <a:rPr lang="en-US" altLang="zh-CN" dirty="0" smtClean="0"/>
              <a:t>(</a:t>
            </a:r>
            <a:r>
              <a:rPr lang="zh-CN" altLang="en-US" b="1" dirty="0" smtClean="0">
                <a:solidFill>
                  <a:srgbClr val="0000FF"/>
                </a:solidFill>
              </a:rPr>
              <a:t>枚举常量</a:t>
            </a:r>
            <a:r>
              <a:rPr lang="en-US" altLang="zh-CN" dirty="0" smtClean="0"/>
              <a:t>) </a:t>
            </a:r>
            <a:r>
              <a:rPr lang="zh-CN" altLang="en-US" dirty="0" smtClean="0"/>
              <a:t>是一些 </a:t>
            </a:r>
            <a:r>
              <a:rPr lang="zh-CN" altLang="en-US" b="1" dirty="0" smtClean="0">
                <a:solidFill>
                  <a:srgbClr val="FF0000"/>
                </a:solidFill>
              </a:rPr>
              <a:t>特定的标识符</a:t>
            </a:r>
            <a:r>
              <a:rPr lang="en-US" altLang="zh-CN" dirty="0" smtClean="0"/>
              <a:t>, </a:t>
            </a:r>
            <a:r>
              <a:rPr lang="zh-CN" altLang="en-US" dirty="0" smtClean="0"/>
              <a:t>标识符代表什么含义</a:t>
            </a:r>
            <a:r>
              <a:rPr lang="en-US" altLang="zh-CN" dirty="0" smtClean="0"/>
              <a:t>, </a:t>
            </a:r>
            <a:r>
              <a:rPr lang="zh-CN" altLang="en-US" dirty="0" smtClean="0"/>
              <a:t>完全由程序员决定。</a:t>
            </a:r>
            <a:endParaRPr lang="en-US" altLang="zh-CN" dirty="0" smtClean="0"/>
          </a:p>
          <a:p>
            <a:pPr marL="342900" indent="-342900">
              <a:spcBef>
                <a:spcPts val="0"/>
              </a:spcBef>
              <a:buFont typeface="Arial" panose="020B0604020202020204" pitchFamily="34" charset="0"/>
              <a:buChar char="•"/>
            </a:pPr>
            <a:r>
              <a:rPr lang="zh-CN" altLang="en-US" dirty="0" smtClean="0"/>
              <a:t>定义 </a:t>
            </a:r>
            <a:r>
              <a:rPr lang="zh-CN" altLang="en-US" b="1" dirty="0" smtClean="0">
                <a:solidFill>
                  <a:srgbClr val="FF0000"/>
                </a:solidFill>
              </a:rPr>
              <a:t>枚举变量 </a:t>
            </a:r>
            <a:r>
              <a:rPr lang="zh-CN" altLang="en-US" dirty="0" smtClean="0"/>
              <a:t>时</a:t>
            </a:r>
            <a:r>
              <a:rPr lang="en-US" altLang="zh-CN" dirty="0" smtClean="0"/>
              <a:t>, </a:t>
            </a:r>
            <a:r>
              <a:rPr lang="zh-CN" altLang="en-US" dirty="0" smtClean="0"/>
              <a:t>枚举变量的取值只能取枚举类型定义时 </a:t>
            </a:r>
            <a:r>
              <a:rPr lang="zh-CN" altLang="en-US" b="1" dirty="0" smtClean="0">
                <a:solidFill>
                  <a:srgbClr val="0000FF"/>
                </a:solidFill>
              </a:rPr>
              <a:t>规定的值</a:t>
            </a:r>
            <a:r>
              <a:rPr lang="zh-CN" altLang="en-US" dirty="0" smtClean="0"/>
              <a:t>。</a:t>
            </a:r>
            <a:r>
              <a:rPr lang="en-US" altLang="zh-CN" dirty="0" smtClean="0"/>
              <a:t> </a:t>
            </a:r>
            <a:endParaRPr lang="en-US" altLang="zh-CN" dirty="0"/>
          </a:p>
        </p:txBody>
      </p:sp>
      <p:sp>
        <p:nvSpPr>
          <p:cNvPr id="3" name="标题 2"/>
          <p:cNvSpPr>
            <a:spLocks noGrp="1"/>
          </p:cNvSpPr>
          <p:nvPr>
            <p:ph type="title"/>
          </p:nvPr>
        </p:nvSpPr>
        <p:spPr/>
        <p:txBody>
          <a:bodyPr/>
          <a:lstStyle/>
          <a:p>
            <a:r>
              <a:rPr lang="en-US" altLang="zh-CN" dirty="0" smtClean="0"/>
              <a:t>7. </a:t>
            </a:r>
            <a:r>
              <a:rPr lang="zh-CN" altLang="en-US" dirty="0" smtClean="0"/>
              <a:t>枚举类型</a:t>
            </a:r>
            <a:endParaRPr lang="zh-CN" altLang="en-US" dirty="0"/>
          </a:p>
        </p:txBody>
      </p:sp>
    </p:spTree>
    <p:extLst>
      <p:ext uri="{BB962C8B-B14F-4D97-AF65-F5344CB8AC3E}">
        <p14:creationId xmlns:p14="http://schemas.microsoft.com/office/powerpoint/2010/main" val="2423487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animEffect transition="in" filter="randombar(horizontal)">
                                      <p:cBhvr>
                                        <p:cTn id="7" dur="500"/>
                                        <p:tgtEl>
                                          <p:spTgt spid="2">
                                            <p:txEl>
                                              <p:pRg st="5" end="5"/>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6" end="6"/>
                                            </p:txEl>
                                          </p:spTgt>
                                        </p:tgtEl>
                                        <p:attrNameLst>
                                          <p:attrName>style.visibility</p:attrName>
                                        </p:attrNameLst>
                                      </p:cBhvr>
                                      <p:to>
                                        <p:strVal val="visible"/>
                                      </p:to>
                                    </p:set>
                                    <p:animEffect transition="in" filter="randombar(horizontal)">
                                      <p:cBhvr>
                                        <p:cTn id="10" dur="500"/>
                                        <p:tgtEl>
                                          <p:spTgt spid="2">
                                            <p:txEl>
                                              <p:pRg st="6" end="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2">
                                            <p:txEl>
                                              <p:pRg st="7" end="7"/>
                                            </p:txEl>
                                          </p:spTgt>
                                        </p:tgtEl>
                                        <p:attrNameLst>
                                          <p:attrName>style.visibility</p:attrName>
                                        </p:attrNameLst>
                                      </p:cBhvr>
                                      <p:to>
                                        <p:strVal val="visible"/>
                                      </p:to>
                                    </p:set>
                                    <p:animEffect transition="in" filter="randombar(horizontal)">
                                      <p:cBhvr>
                                        <p:cTn id="15" dur="500"/>
                                        <p:tgtEl>
                                          <p:spTgt spid="2">
                                            <p:txEl>
                                              <p:pRg st="7" end="7"/>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2">
                                            <p:txEl>
                                              <p:pRg st="8" end="8"/>
                                            </p:txEl>
                                          </p:spTgt>
                                        </p:tgtEl>
                                        <p:attrNameLst>
                                          <p:attrName>style.visibility</p:attrName>
                                        </p:attrNameLst>
                                      </p:cBhvr>
                                      <p:to>
                                        <p:strVal val="visible"/>
                                      </p:to>
                                    </p:set>
                                    <p:animEffect transition="in" filter="randombar(horizontal)">
                                      <p:cBhvr>
                                        <p:cTn id="20" dur="500"/>
                                        <p:tgtEl>
                                          <p:spTgt spid="2">
                                            <p:txEl>
                                              <p:pRg st="8" end="8"/>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2">
                                            <p:txEl>
                                              <p:pRg st="9" end="9"/>
                                            </p:txEl>
                                          </p:spTgt>
                                        </p:tgtEl>
                                        <p:attrNameLst>
                                          <p:attrName>style.visibility</p:attrName>
                                        </p:attrNameLst>
                                      </p:cBhvr>
                                      <p:to>
                                        <p:strVal val="visible"/>
                                      </p:to>
                                    </p:set>
                                    <p:animEffect transition="in" filter="randombar(horizontal)">
                                      <p:cBhvr>
                                        <p:cTn id="25"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例如</a:t>
            </a:r>
            <a:r>
              <a:rPr lang="en-US" altLang="zh-CN" dirty="0" smtClean="0"/>
              <a:t>:</a:t>
            </a:r>
          </a:p>
          <a:p>
            <a:r>
              <a:rPr lang="zh-CN" altLang="en-US" b="1" dirty="0"/>
              <a:t>枚举类型</a:t>
            </a:r>
            <a:r>
              <a:rPr lang="zh-CN" altLang="en-US" b="1" dirty="0" smtClean="0"/>
              <a:t>定义</a:t>
            </a:r>
            <a:r>
              <a:rPr lang="en-US" altLang="zh-CN" dirty="0" smtClean="0"/>
              <a:t>:</a:t>
            </a:r>
            <a:endParaRPr lang="en-US" altLang="zh-CN" dirty="0"/>
          </a:p>
          <a:p>
            <a:r>
              <a:rPr lang="en-US" altLang="zh-CN" b="1" dirty="0" err="1">
                <a:solidFill>
                  <a:srgbClr val="FF0000"/>
                </a:solidFill>
              </a:rPr>
              <a:t>enum</a:t>
            </a:r>
            <a:r>
              <a:rPr lang="en-US" altLang="zh-CN" dirty="0"/>
              <a:t> </a:t>
            </a:r>
            <a:r>
              <a:rPr lang="en-US" altLang="zh-CN" b="1" dirty="0">
                <a:solidFill>
                  <a:srgbClr val="0000FF"/>
                </a:solidFill>
              </a:rPr>
              <a:t>COLOR</a:t>
            </a:r>
          </a:p>
          <a:p>
            <a:r>
              <a:rPr lang="en-US" altLang="zh-CN" dirty="0" smtClean="0"/>
              <a:t>{ </a:t>
            </a:r>
            <a:r>
              <a:rPr lang="en-US" altLang="zh-CN" dirty="0" smtClean="0">
                <a:solidFill>
                  <a:srgbClr val="FF3399"/>
                </a:solidFill>
              </a:rPr>
              <a:t>RED</a:t>
            </a:r>
            <a:r>
              <a:rPr lang="en-US" altLang="zh-CN" dirty="0"/>
              <a:t>, </a:t>
            </a:r>
            <a:r>
              <a:rPr lang="en-US" altLang="zh-CN" dirty="0">
                <a:solidFill>
                  <a:srgbClr val="FF3399"/>
                </a:solidFill>
              </a:rPr>
              <a:t>BLUE</a:t>
            </a:r>
            <a:r>
              <a:rPr lang="en-US" altLang="zh-CN" dirty="0"/>
              <a:t>, </a:t>
            </a:r>
            <a:r>
              <a:rPr lang="en-US" altLang="zh-CN" dirty="0">
                <a:solidFill>
                  <a:srgbClr val="FF3399"/>
                </a:solidFill>
              </a:rPr>
              <a:t>GREEN</a:t>
            </a:r>
            <a:r>
              <a:rPr lang="en-US" altLang="zh-CN" dirty="0"/>
              <a:t>, </a:t>
            </a:r>
            <a:r>
              <a:rPr lang="en-US" altLang="zh-CN" dirty="0">
                <a:solidFill>
                  <a:srgbClr val="FF3399"/>
                </a:solidFill>
              </a:rPr>
              <a:t>WHITE</a:t>
            </a:r>
            <a:r>
              <a:rPr lang="en-US" altLang="zh-CN" dirty="0"/>
              <a:t>, </a:t>
            </a:r>
            <a:r>
              <a:rPr lang="en-US" altLang="zh-CN" dirty="0" smtClean="0">
                <a:solidFill>
                  <a:srgbClr val="FF3399"/>
                </a:solidFill>
              </a:rPr>
              <a:t>BLACK </a:t>
            </a:r>
            <a:r>
              <a:rPr lang="en-US" altLang="zh-CN" dirty="0" smtClean="0"/>
              <a:t>}</a:t>
            </a:r>
            <a:r>
              <a:rPr lang="en-US" altLang="zh-CN" b="1" dirty="0" smtClean="0">
                <a:solidFill>
                  <a:srgbClr val="0000FF"/>
                </a:solidFill>
              </a:rPr>
              <a:t>;</a:t>
            </a:r>
            <a:endParaRPr lang="en-US" altLang="zh-CN" b="1" dirty="0">
              <a:solidFill>
                <a:srgbClr val="0000FF"/>
              </a:solidFill>
            </a:endParaRPr>
          </a:p>
          <a:p>
            <a:endParaRPr lang="en-US" altLang="zh-CN" dirty="0"/>
          </a:p>
          <a:p>
            <a:r>
              <a:rPr lang="zh-CN" altLang="en-US" b="1" dirty="0"/>
              <a:t>枚举变量</a:t>
            </a:r>
            <a:r>
              <a:rPr lang="zh-CN" altLang="en-US" b="1" dirty="0" smtClean="0"/>
              <a:t>定义</a:t>
            </a:r>
            <a:r>
              <a:rPr lang="en-US" altLang="zh-CN" dirty="0" smtClean="0"/>
              <a:t>:</a:t>
            </a:r>
            <a:endParaRPr lang="en-US" altLang="zh-CN" dirty="0"/>
          </a:p>
          <a:p>
            <a:r>
              <a:rPr lang="en-US" altLang="zh-CN" b="1" dirty="0">
                <a:solidFill>
                  <a:srgbClr val="0000FF"/>
                </a:solidFill>
              </a:rPr>
              <a:t>COLOR</a:t>
            </a:r>
            <a:r>
              <a:rPr lang="en-US" altLang="zh-CN" dirty="0"/>
              <a:t> brush;</a:t>
            </a:r>
          </a:p>
          <a:p>
            <a:r>
              <a:rPr lang="en-US" altLang="zh-CN" dirty="0"/>
              <a:t>brush = </a:t>
            </a:r>
            <a:r>
              <a:rPr lang="en-US" altLang="zh-CN" dirty="0">
                <a:solidFill>
                  <a:srgbClr val="FF3399"/>
                </a:solidFill>
              </a:rPr>
              <a:t>RED</a:t>
            </a:r>
            <a:r>
              <a:rPr lang="en-US" altLang="zh-CN" dirty="0"/>
              <a:t>;</a:t>
            </a:r>
          </a:p>
          <a:p>
            <a:r>
              <a:rPr lang="en-US" altLang="zh-CN" b="1" dirty="0">
                <a:solidFill>
                  <a:srgbClr val="0000FF"/>
                </a:solidFill>
              </a:rPr>
              <a:t>COLOR</a:t>
            </a:r>
            <a:r>
              <a:rPr lang="en-US" altLang="zh-CN" dirty="0"/>
              <a:t> paint = </a:t>
            </a:r>
            <a:r>
              <a:rPr lang="en-US" altLang="zh-CN" dirty="0">
                <a:solidFill>
                  <a:srgbClr val="FF3399"/>
                </a:solidFill>
              </a:rPr>
              <a:t>GREEN</a:t>
            </a:r>
            <a:r>
              <a:rPr lang="en-US" altLang="zh-CN" dirty="0"/>
              <a:t>;</a:t>
            </a:r>
          </a:p>
          <a:p>
            <a:endParaRPr lang="zh-CN" altLang="en-US" dirty="0"/>
          </a:p>
        </p:txBody>
      </p:sp>
      <p:sp>
        <p:nvSpPr>
          <p:cNvPr id="3" name="标题 2"/>
          <p:cNvSpPr>
            <a:spLocks noGrp="1"/>
          </p:cNvSpPr>
          <p:nvPr>
            <p:ph type="title"/>
          </p:nvPr>
        </p:nvSpPr>
        <p:spPr/>
        <p:txBody>
          <a:bodyPr/>
          <a:lstStyle/>
          <a:p>
            <a:r>
              <a:rPr lang="en-US" altLang="zh-CN" dirty="0"/>
              <a:t>7. </a:t>
            </a:r>
            <a:r>
              <a:rPr lang="zh-CN" altLang="en-US" dirty="0"/>
              <a:t>枚举类型</a:t>
            </a:r>
          </a:p>
        </p:txBody>
      </p:sp>
      <p:sp>
        <p:nvSpPr>
          <p:cNvPr id="4" name="矩形 3"/>
          <p:cNvSpPr/>
          <p:nvPr/>
        </p:nvSpPr>
        <p:spPr>
          <a:xfrm>
            <a:off x="4283968" y="3573016"/>
            <a:ext cx="4536504" cy="2592288"/>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3200" b="1" dirty="0" smtClean="0">
                <a:solidFill>
                  <a:srgbClr val="FFFF00"/>
                </a:solidFill>
                <a:latin typeface="微软雅黑" panose="020B0503020204020204" pitchFamily="34" charset="-122"/>
                <a:ea typeface="微软雅黑" panose="020B0503020204020204" pitchFamily="34" charset="-122"/>
              </a:rPr>
              <a:t>说明</a:t>
            </a:r>
            <a:endParaRPr lang="en-US" altLang="zh-CN" sz="3200" b="1" dirty="0" smtClean="0">
              <a:solidFill>
                <a:srgbClr val="FFFF00"/>
              </a:solidFill>
              <a:latin typeface="微软雅黑" panose="020B0503020204020204" pitchFamily="34" charset="-122"/>
              <a:ea typeface="微软雅黑" panose="020B0503020204020204" pitchFamily="34" charset="-122"/>
            </a:endParaRPr>
          </a:p>
          <a:p>
            <a:pPr algn="just"/>
            <a:r>
              <a:rPr lang="zh-CN" altLang="en-US" sz="2400" b="1" dirty="0" smtClean="0">
                <a:solidFill>
                  <a:srgbClr val="00FF00"/>
                </a:solidFill>
                <a:latin typeface="微软雅黑" panose="020B0503020204020204" pitchFamily="34" charset="-122"/>
                <a:ea typeface="微软雅黑" panose="020B0503020204020204" pitchFamily="34" charset="-122"/>
              </a:rPr>
              <a:t>枚举数据 </a:t>
            </a:r>
            <a:r>
              <a:rPr lang="zh-CN" altLang="en-US" sz="2400" b="1" dirty="0" smtClean="0">
                <a:latin typeface="微软雅黑" panose="020B0503020204020204" pitchFamily="34" charset="-122"/>
                <a:ea typeface="微软雅黑" panose="020B0503020204020204" pitchFamily="34" charset="-122"/>
              </a:rPr>
              <a:t>是一种 </a:t>
            </a:r>
            <a:r>
              <a:rPr lang="zh-CN" altLang="en-US" sz="2400" b="1" dirty="0" smtClean="0">
                <a:solidFill>
                  <a:srgbClr val="00FF00"/>
                </a:solidFill>
                <a:latin typeface="微软雅黑" panose="020B0503020204020204" pitchFamily="34" charset="-122"/>
                <a:ea typeface="微软雅黑" panose="020B0503020204020204" pitchFamily="34" charset="-122"/>
              </a:rPr>
              <a:t>符号常量</a:t>
            </a:r>
            <a:r>
              <a:rPr lang="en-US" altLang="zh-CN" sz="2400" b="1" dirty="0" smtClean="0">
                <a:latin typeface="微软雅黑" panose="020B0503020204020204" pitchFamily="34" charset="-122"/>
                <a:ea typeface="微软雅黑" panose="020B0503020204020204" pitchFamily="34" charset="-122"/>
              </a:rPr>
              <a:t>, </a:t>
            </a:r>
            <a:r>
              <a:rPr lang="zh-CN" altLang="en-US" sz="2400" b="1" dirty="0" smtClean="0">
                <a:latin typeface="微软雅黑" panose="020B0503020204020204" pitchFamily="34" charset="-122"/>
                <a:ea typeface="微软雅黑" panose="020B0503020204020204" pitchFamily="34" charset="-122"/>
              </a:rPr>
              <a:t>在内存中表示以 </a:t>
            </a:r>
            <a:r>
              <a:rPr lang="zh-CN" altLang="en-US" sz="2400" b="1" dirty="0" smtClean="0">
                <a:solidFill>
                  <a:srgbClr val="00FF00"/>
                </a:solidFill>
                <a:latin typeface="微软雅黑" panose="020B0503020204020204" pitchFamily="34" charset="-122"/>
                <a:ea typeface="微软雅黑" panose="020B0503020204020204" pitchFamily="34" charset="-122"/>
              </a:rPr>
              <a:t>整数值</a:t>
            </a:r>
            <a:r>
              <a:rPr lang="zh-CN" altLang="en-US" sz="2400" b="1" dirty="0" smtClean="0">
                <a:latin typeface="微软雅黑" panose="020B0503020204020204" pitchFamily="34" charset="-122"/>
                <a:ea typeface="微软雅黑" panose="020B0503020204020204" pitchFamily="34" charset="-122"/>
              </a:rPr>
              <a:t>。如果没有专门指定</a:t>
            </a:r>
            <a:r>
              <a:rPr lang="en-US" altLang="zh-CN" sz="2400" b="1" dirty="0" smtClean="0">
                <a:latin typeface="微软雅黑" panose="020B0503020204020204" pitchFamily="34" charset="-122"/>
                <a:ea typeface="微软雅黑" panose="020B0503020204020204" pitchFamily="34" charset="-122"/>
              </a:rPr>
              <a:t>, </a:t>
            </a:r>
            <a:r>
              <a:rPr lang="zh-CN" altLang="en-US" sz="2400" b="1" dirty="0" smtClean="0">
                <a:latin typeface="微软雅黑" panose="020B0503020204020204" pitchFamily="34" charset="-122"/>
                <a:ea typeface="微软雅黑" panose="020B0503020204020204" pitchFamily="34" charset="-122"/>
              </a:rPr>
              <a:t>第</a:t>
            </a:r>
            <a:r>
              <a:rPr lang="en-US" altLang="zh-CN" sz="2400" b="1" dirty="0" smtClean="0">
                <a:latin typeface="微软雅黑" panose="020B0503020204020204" pitchFamily="34" charset="-122"/>
                <a:ea typeface="微软雅黑" panose="020B0503020204020204" pitchFamily="34" charset="-122"/>
              </a:rPr>
              <a:t>1</a:t>
            </a:r>
            <a:r>
              <a:rPr lang="zh-CN" altLang="en-US" sz="2400" b="1" dirty="0" smtClean="0">
                <a:latin typeface="微软雅黑" panose="020B0503020204020204" pitchFamily="34" charset="-122"/>
                <a:ea typeface="微软雅黑" panose="020B0503020204020204" pitchFamily="34" charset="-122"/>
              </a:rPr>
              <a:t>个符号常量的枚举值是 </a:t>
            </a:r>
            <a:r>
              <a:rPr lang="en-US" altLang="zh-CN" sz="2400" b="1" dirty="0" smtClean="0">
                <a:solidFill>
                  <a:srgbClr val="00FF00"/>
                </a:solidFill>
                <a:latin typeface="微软雅黑" panose="020B0503020204020204" pitchFamily="34" charset="-122"/>
                <a:ea typeface="微软雅黑" panose="020B0503020204020204" pitchFamily="34" charset="-122"/>
              </a:rPr>
              <a:t>0</a:t>
            </a:r>
            <a:r>
              <a:rPr lang="en-US" altLang="zh-CN" sz="2400" b="1" dirty="0" smtClean="0">
                <a:latin typeface="微软雅黑" panose="020B0503020204020204" pitchFamily="34" charset="-122"/>
                <a:ea typeface="微软雅黑" panose="020B0503020204020204" pitchFamily="34" charset="-122"/>
              </a:rPr>
              <a:t>, </a:t>
            </a:r>
            <a:r>
              <a:rPr lang="zh-CN" altLang="en-US" sz="2400" b="1" dirty="0" smtClean="0">
                <a:latin typeface="微软雅黑" panose="020B0503020204020204" pitchFamily="34" charset="-122"/>
                <a:ea typeface="微软雅黑" panose="020B0503020204020204" pitchFamily="34" charset="-122"/>
              </a:rPr>
              <a:t>第</a:t>
            </a:r>
            <a:r>
              <a:rPr lang="en-US" altLang="zh-CN" sz="2400" b="1" dirty="0" smtClean="0">
                <a:latin typeface="微软雅黑" panose="020B0503020204020204" pitchFamily="34" charset="-122"/>
                <a:ea typeface="微软雅黑" panose="020B0503020204020204" pitchFamily="34" charset="-122"/>
              </a:rPr>
              <a:t>2</a:t>
            </a:r>
            <a:r>
              <a:rPr lang="zh-CN" altLang="en-US" sz="2400" b="1" dirty="0" smtClean="0">
                <a:latin typeface="微软雅黑" panose="020B0503020204020204" pitchFamily="34" charset="-122"/>
                <a:ea typeface="微软雅黑" panose="020B0503020204020204" pitchFamily="34" charset="-122"/>
              </a:rPr>
              <a:t>个符号常量的枚举值为 </a:t>
            </a:r>
            <a:r>
              <a:rPr lang="en-US" altLang="zh-CN" sz="2400" b="1" dirty="0" smtClean="0">
                <a:solidFill>
                  <a:srgbClr val="00FF00"/>
                </a:solidFill>
                <a:latin typeface="微软雅黑" panose="020B0503020204020204" pitchFamily="34" charset="-122"/>
                <a:ea typeface="微软雅黑" panose="020B0503020204020204" pitchFamily="34" charset="-122"/>
              </a:rPr>
              <a:t>1</a:t>
            </a:r>
            <a:r>
              <a:rPr lang="en-US" altLang="zh-CN" sz="2400" b="1" dirty="0" smtClean="0">
                <a:latin typeface="微软雅黑" panose="020B0503020204020204" pitchFamily="34" charset="-122"/>
                <a:ea typeface="微软雅黑" panose="020B0503020204020204" pitchFamily="34" charset="-122"/>
              </a:rPr>
              <a:t>, </a:t>
            </a:r>
            <a:r>
              <a:rPr lang="zh-CN" altLang="en-US" sz="2400" b="1" dirty="0" smtClean="0">
                <a:latin typeface="微软雅黑" panose="020B0503020204020204" pitchFamily="34" charset="-122"/>
                <a:ea typeface="微软雅黑" panose="020B0503020204020204" pitchFamily="34" charset="-122"/>
              </a:rPr>
              <a:t>其他枚举值依次加</a:t>
            </a:r>
            <a:r>
              <a:rPr lang="en-US" altLang="zh-CN" sz="2400" b="1" dirty="0" smtClean="0">
                <a:latin typeface="微软雅黑" panose="020B0503020204020204" pitchFamily="34" charset="-122"/>
                <a:ea typeface="微软雅黑" panose="020B0503020204020204" pitchFamily="34" charset="-122"/>
              </a:rPr>
              <a:t>1</a:t>
            </a:r>
            <a:r>
              <a:rPr lang="zh-CN" altLang="en-US" sz="2400" b="1" dirty="0" smtClean="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endParaRPr>
          </a:p>
        </p:txBody>
      </p:sp>
      <p:sp>
        <p:nvSpPr>
          <p:cNvPr id="6" name="矩形 5"/>
          <p:cNvSpPr/>
          <p:nvPr/>
        </p:nvSpPr>
        <p:spPr>
          <a:xfrm>
            <a:off x="3707904" y="1268760"/>
            <a:ext cx="4752528" cy="115212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just">
              <a:lnSpc>
                <a:spcPct val="150000"/>
              </a:lnSpc>
            </a:pPr>
            <a:r>
              <a:rPr lang="en-US" altLang="zh-CN" sz="2400" dirty="0" smtClean="0">
                <a:solidFill>
                  <a:srgbClr val="FF3399"/>
                </a:solidFill>
                <a:latin typeface="Arial" panose="020B0604020202020204" pitchFamily="34" charset="0"/>
                <a:cs typeface="Arial" panose="020B0604020202020204" pitchFamily="34" charset="0"/>
              </a:rPr>
              <a:t>RED </a:t>
            </a:r>
            <a:r>
              <a:rPr lang="en-US" altLang="zh-CN" sz="2400" dirty="0" smtClean="0">
                <a:solidFill>
                  <a:schemeClr val="tx1"/>
                </a:solidFill>
                <a:latin typeface="Arial" panose="020B0604020202020204" pitchFamily="34" charset="0"/>
                <a:cs typeface="Arial" panose="020B0604020202020204" pitchFamily="34" charset="0"/>
              </a:rPr>
              <a:t>= 0,</a:t>
            </a:r>
            <a:r>
              <a:rPr lang="en-US" altLang="zh-CN" sz="2400" dirty="0" smtClean="0">
                <a:latin typeface="Arial" panose="020B0604020202020204" pitchFamily="34" charset="0"/>
                <a:cs typeface="Arial" panose="020B0604020202020204" pitchFamily="34" charset="0"/>
              </a:rPr>
              <a:t> </a:t>
            </a:r>
            <a:r>
              <a:rPr lang="en-US" altLang="zh-CN" sz="2400" dirty="0" smtClean="0">
                <a:solidFill>
                  <a:srgbClr val="FF3399"/>
                </a:solidFill>
                <a:latin typeface="Arial" panose="020B0604020202020204" pitchFamily="34" charset="0"/>
                <a:cs typeface="Arial" panose="020B0604020202020204" pitchFamily="34" charset="0"/>
              </a:rPr>
              <a:t>BLUE </a:t>
            </a:r>
            <a:r>
              <a:rPr lang="en-US" altLang="zh-CN" sz="2400" dirty="0" smtClean="0">
                <a:solidFill>
                  <a:schemeClr val="tx1"/>
                </a:solidFill>
                <a:latin typeface="Arial" panose="020B0604020202020204" pitchFamily="34" charset="0"/>
                <a:cs typeface="Arial" panose="020B0604020202020204" pitchFamily="34" charset="0"/>
              </a:rPr>
              <a:t>= 1</a:t>
            </a:r>
            <a:r>
              <a:rPr lang="en-US" altLang="zh-CN" sz="2400" dirty="0" smtClean="0">
                <a:latin typeface="Arial" panose="020B0604020202020204" pitchFamily="34" charset="0"/>
                <a:cs typeface="Arial" panose="020B0604020202020204" pitchFamily="34" charset="0"/>
              </a:rPr>
              <a:t>, </a:t>
            </a:r>
            <a:r>
              <a:rPr lang="en-US" altLang="zh-CN" sz="2400" dirty="0" smtClean="0">
                <a:solidFill>
                  <a:srgbClr val="FF3399"/>
                </a:solidFill>
                <a:latin typeface="Arial" panose="020B0604020202020204" pitchFamily="34" charset="0"/>
                <a:cs typeface="Arial" panose="020B0604020202020204" pitchFamily="34" charset="0"/>
              </a:rPr>
              <a:t>GREEN </a:t>
            </a:r>
            <a:r>
              <a:rPr lang="en-US" altLang="zh-CN" sz="2400" dirty="0" smtClean="0">
                <a:solidFill>
                  <a:schemeClr val="tx1"/>
                </a:solidFill>
                <a:latin typeface="Arial" panose="020B0604020202020204" pitchFamily="34" charset="0"/>
                <a:cs typeface="Arial" panose="020B0604020202020204" pitchFamily="34" charset="0"/>
              </a:rPr>
              <a:t>= 2</a:t>
            </a:r>
            <a:r>
              <a:rPr lang="en-US" altLang="zh-CN" sz="2400" dirty="0" smtClean="0">
                <a:latin typeface="Arial" panose="020B0604020202020204" pitchFamily="34" charset="0"/>
                <a:cs typeface="Arial" panose="020B0604020202020204" pitchFamily="34" charset="0"/>
              </a:rPr>
              <a:t>, </a:t>
            </a:r>
          </a:p>
          <a:p>
            <a:pPr algn="just">
              <a:lnSpc>
                <a:spcPct val="150000"/>
              </a:lnSpc>
            </a:pPr>
            <a:r>
              <a:rPr lang="en-US" altLang="zh-CN" sz="2400" dirty="0" smtClean="0">
                <a:solidFill>
                  <a:srgbClr val="FF3399"/>
                </a:solidFill>
                <a:latin typeface="Arial" panose="020B0604020202020204" pitchFamily="34" charset="0"/>
                <a:cs typeface="Arial" panose="020B0604020202020204" pitchFamily="34" charset="0"/>
              </a:rPr>
              <a:t>WHITE </a:t>
            </a:r>
            <a:r>
              <a:rPr lang="en-US" altLang="zh-CN" sz="2400" dirty="0" smtClean="0">
                <a:solidFill>
                  <a:schemeClr val="tx1"/>
                </a:solidFill>
                <a:latin typeface="Arial" panose="020B0604020202020204" pitchFamily="34" charset="0"/>
                <a:cs typeface="Arial" panose="020B0604020202020204" pitchFamily="34" charset="0"/>
              </a:rPr>
              <a:t>= 3</a:t>
            </a:r>
            <a:r>
              <a:rPr lang="en-US" altLang="zh-CN" sz="2400" dirty="0" smtClean="0">
                <a:latin typeface="Arial" panose="020B0604020202020204" pitchFamily="34" charset="0"/>
                <a:cs typeface="Arial" panose="020B0604020202020204" pitchFamily="34" charset="0"/>
              </a:rPr>
              <a:t>, </a:t>
            </a:r>
            <a:r>
              <a:rPr lang="en-US" altLang="zh-CN" sz="2400" dirty="0" smtClean="0">
                <a:solidFill>
                  <a:srgbClr val="FF3399"/>
                </a:solidFill>
                <a:latin typeface="Arial" panose="020B0604020202020204" pitchFamily="34" charset="0"/>
                <a:cs typeface="Arial" panose="020B0604020202020204" pitchFamily="34" charset="0"/>
              </a:rPr>
              <a:t>BLACK </a:t>
            </a:r>
            <a:r>
              <a:rPr lang="en-US" altLang="zh-CN" sz="2400" dirty="0" smtClean="0">
                <a:solidFill>
                  <a:schemeClr val="tx1"/>
                </a:solidFill>
                <a:latin typeface="Arial" panose="020B0604020202020204" pitchFamily="34" charset="0"/>
                <a:cs typeface="Arial" panose="020B0604020202020204" pitchFamily="34" charset="0"/>
              </a:rPr>
              <a:t>= 4</a:t>
            </a:r>
            <a:endParaRPr lang="zh-CN" altLang="en-US" sz="2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14091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animEffect transition="in" filter="randombar(horizontal)">
                                      <p:cBhvr>
                                        <p:cTn id="7" dur="500"/>
                                        <p:tgtEl>
                                          <p:spTgt spid="2">
                                            <p:txEl>
                                              <p:pRg st="5" end="5"/>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6" end="6"/>
                                            </p:txEl>
                                          </p:spTgt>
                                        </p:tgtEl>
                                        <p:attrNameLst>
                                          <p:attrName>style.visibility</p:attrName>
                                        </p:attrNameLst>
                                      </p:cBhvr>
                                      <p:to>
                                        <p:strVal val="visible"/>
                                      </p:to>
                                    </p:set>
                                    <p:animEffect transition="in" filter="randombar(horizontal)">
                                      <p:cBhvr>
                                        <p:cTn id="10" dur="500"/>
                                        <p:tgtEl>
                                          <p:spTgt spid="2">
                                            <p:txEl>
                                              <p:pRg st="6" end="6"/>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
                                            <p:txEl>
                                              <p:pRg st="7" end="7"/>
                                            </p:txEl>
                                          </p:spTgt>
                                        </p:tgtEl>
                                        <p:attrNameLst>
                                          <p:attrName>style.visibility</p:attrName>
                                        </p:attrNameLst>
                                      </p:cBhvr>
                                      <p:to>
                                        <p:strVal val="visible"/>
                                      </p:to>
                                    </p:set>
                                    <p:animEffect transition="in" filter="randombar(horizontal)">
                                      <p:cBhvr>
                                        <p:cTn id="13" dur="500"/>
                                        <p:tgtEl>
                                          <p:spTgt spid="2">
                                            <p:txEl>
                                              <p:pRg st="7" end="7"/>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2">
                                            <p:txEl>
                                              <p:pRg st="8" end="8"/>
                                            </p:txEl>
                                          </p:spTgt>
                                        </p:tgtEl>
                                        <p:attrNameLst>
                                          <p:attrName>style.visibility</p:attrName>
                                        </p:attrNameLst>
                                      </p:cBhvr>
                                      <p:to>
                                        <p:strVal val="visible"/>
                                      </p:to>
                                    </p:set>
                                    <p:animEffect transition="in" filter="randombar(horizontal)">
                                      <p:cBhvr>
                                        <p:cTn id="16" dur="500"/>
                                        <p:tgtEl>
                                          <p:spTgt spid="2">
                                            <p:txEl>
                                              <p:pRg st="8" end="8"/>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randombar(horizontal)">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randombar(horizontal)">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spcAft>
                <a:spcPts val="600"/>
              </a:spcAft>
            </a:pPr>
            <a:r>
              <a:rPr lang="en-US" altLang="zh-CN" dirty="0" smtClean="0"/>
              <a:t>(b) </a:t>
            </a:r>
            <a:r>
              <a:rPr lang="zh-CN" altLang="en-US" b="1" dirty="0" smtClean="0"/>
              <a:t>个人信息</a:t>
            </a:r>
            <a:r>
              <a:rPr lang="en-US" altLang="zh-CN" dirty="0" smtClean="0"/>
              <a:t>: </a:t>
            </a:r>
            <a:r>
              <a:rPr lang="zh-CN" altLang="en-US" dirty="0" smtClean="0"/>
              <a:t>包含个人的姓名</a:t>
            </a:r>
            <a:r>
              <a:rPr lang="en-US" altLang="zh-CN" dirty="0" smtClean="0"/>
              <a:t>, </a:t>
            </a:r>
            <a:r>
              <a:rPr lang="zh-CN" altLang="en-US" dirty="0" smtClean="0"/>
              <a:t>性别</a:t>
            </a:r>
            <a:r>
              <a:rPr lang="en-US" altLang="zh-CN" dirty="0" smtClean="0"/>
              <a:t>, </a:t>
            </a:r>
            <a:r>
              <a:rPr lang="zh-CN" altLang="en-US" dirty="0" smtClean="0"/>
              <a:t>电话号码</a:t>
            </a:r>
            <a:r>
              <a:rPr lang="en-US" altLang="zh-CN" dirty="0" smtClean="0"/>
              <a:t>, </a:t>
            </a:r>
            <a:r>
              <a:rPr lang="zh-CN" altLang="en-US" dirty="0" smtClean="0"/>
              <a:t>护照号码</a:t>
            </a:r>
            <a:r>
              <a:rPr lang="en-US" altLang="zh-CN" dirty="0" smtClean="0"/>
              <a:t>, </a:t>
            </a:r>
            <a:r>
              <a:rPr lang="zh-CN" altLang="en-US" dirty="0" smtClean="0"/>
              <a:t>个人住址。</a:t>
            </a:r>
            <a:endParaRPr lang="en-US" altLang="zh-CN" dirty="0" smtClean="0"/>
          </a:p>
          <a:p>
            <a:pPr>
              <a:lnSpc>
                <a:spcPct val="100000"/>
              </a:lnSpc>
            </a:pPr>
            <a:r>
              <a:rPr lang="en-US" altLang="zh-CN" b="1" dirty="0" err="1" smtClean="0">
                <a:solidFill>
                  <a:srgbClr val="FF0000"/>
                </a:solidFill>
              </a:rPr>
              <a:t>struct</a:t>
            </a:r>
            <a:r>
              <a:rPr lang="en-US" altLang="zh-CN" dirty="0" smtClean="0"/>
              <a:t> </a:t>
            </a:r>
            <a:r>
              <a:rPr lang="en-US" altLang="zh-CN" b="1" dirty="0" smtClean="0">
                <a:solidFill>
                  <a:srgbClr val="0000FF"/>
                </a:solidFill>
              </a:rPr>
              <a:t>person</a:t>
            </a:r>
          </a:p>
          <a:p>
            <a:pPr>
              <a:lnSpc>
                <a:spcPct val="100000"/>
              </a:lnSpc>
            </a:pPr>
            <a:r>
              <a:rPr lang="en-US" altLang="zh-CN" dirty="0" smtClean="0"/>
              <a:t>{</a:t>
            </a:r>
          </a:p>
          <a:p>
            <a:pPr indent="363538">
              <a:lnSpc>
                <a:spcPct val="100000"/>
              </a:lnSpc>
            </a:pPr>
            <a:r>
              <a:rPr lang="en-US" altLang="zh-CN" dirty="0" smtClean="0">
                <a:solidFill>
                  <a:srgbClr val="0000FF"/>
                </a:solidFill>
              </a:rPr>
              <a:t>char</a:t>
            </a:r>
            <a:r>
              <a:rPr lang="en-US" altLang="zh-CN" dirty="0" smtClean="0"/>
              <a:t> name[20];           </a:t>
            </a:r>
            <a:r>
              <a:rPr lang="en-US" altLang="zh-CN" dirty="0" smtClean="0">
                <a:solidFill>
                  <a:srgbClr val="00B050"/>
                </a:solidFill>
              </a:rPr>
              <a:t>// </a:t>
            </a:r>
            <a:r>
              <a:rPr lang="zh-CN" altLang="en-US" dirty="0" smtClean="0">
                <a:solidFill>
                  <a:srgbClr val="00B050"/>
                </a:solidFill>
              </a:rPr>
              <a:t>姓名</a:t>
            </a:r>
            <a:endParaRPr lang="en-US" altLang="zh-CN" dirty="0" smtClean="0">
              <a:solidFill>
                <a:srgbClr val="00B050"/>
              </a:solidFill>
            </a:endParaRPr>
          </a:p>
          <a:p>
            <a:pPr indent="363538">
              <a:lnSpc>
                <a:spcPct val="100000"/>
              </a:lnSpc>
            </a:pPr>
            <a:r>
              <a:rPr lang="en-US" altLang="zh-CN" dirty="0" err="1" smtClean="0">
                <a:solidFill>
                  <a:srgbClr val="0000FF"/>
                </a:solidFill>
              </a:rPr>
              <a:t>bool</a:t>
            </a:r>
            <a:r>
              <a:rPr lang="en-US" altLang="zh-CN" dirty="0" smtClean="0"/>
              <a:t> gender;               </a:t>
            </a:r>
            <a:r>
              <a:rPr lang="en-US" altLang="zh-CN" dirty="0" smtClean="0">
                <a:solidFill>
                  <a:srgbClr val="00B050"/>
                </a:solidFill>
              </a:rPr>
              <a:t>// </a:t>
            </a:r>
            <a:r>
              <a:rPr lang="zh-CN" altLang="en-US" dirty="0" smtClean="0">
                <a:solidFill>
                  <a:srgbClr val="00B050"/>
                </a:solidFill>
              </a:rPr>
              <a:t>性别</a:t>
            </a:r>
            <a:endParaRPr lang="en-US" altLang="zh-CN" dirty="0" smtClean="0">
              <a:solidFill>
                <a:srgbClr val="00B050"/>
              </a:solidFill>
            </a:endParaRPr>
          </a:p>
          <a:p>
            <a:pPr indent="363538">
              <a:lnSpc>
                <a:spcPct val="100000"/>
              </a:lnSpc>
            </a:pPr>
            <a:r>
              <a:rPr lang="en-US" altLang="zh-CN" dirty="0" err="1" smtClean="0">
                <a:solidFill>
                  <a:srgbClr val="0000FF"/>
                </a:solidFill>
              </a:rPr>
              <a:t>int</a:t>
            </a:r>
            <a:r>
              <a:rPr lang="en-US" altLang="zh-CN" dirty="0" smtClean="0"/>
              <a:t> phone[15];             </a:t>
            </a:r>
            <a:r>
              <a:rPr lang="en-US" altLang="zh-CN" dirty="0" smtClean="0">
                <a:solidFill>
                  <a:srgbClr val="00B050"/>
                </a:solidFill>
              </a:rPr>
              <a:t>// </a:t>
            </a:r>
            <a:r>
              <a:rPr lang="zh-CN" altLang="en-US" dirty="0" smtClean="0">
                <a:solidFill>
                  <a:srgbClr val="00B050"/>
                </a:solidFill>
              </a:rPr>
              <a:t>电话号码</a:t>
            </a:r>
            <a:endParaRPr lang="en-US" altLang="zh-CN" dirty="0" smtClean="0">
              <a:solidFill>
                <a:srgbClr val="00B050"/>
              </a:solidFill>
            </a:endParaRPr>
          </a:p>
          <a:p>
            <a:pPr indent="363538">
              <a:lnSpc>
                <a:spcPct val="100000"/>
              </a:lnSpc>
            </a:pPr>
            <a:r>
              <a:rPr lang="en-US" altLang="zh-CN" dirty="0" smtClean="0">
                <a:solidFill>
                  <a:srgbClr val="0000FF"/>
                </a:solidFill>
              </a:rPr>
              <a:t>char</a:t>
            </a:r>
            <a:r>
              <a:rPr lang="en-US" altLang="zh-CN" dirty="0" smtClean="0"/>
              <a:t> passport[9];        </a:t>
            </a:r>
            <a:r>
              <a:rPr lang="en-US" altLang="zh-CN" dirty="0" smtClean="0">
                <a:solidFill>
                  <a:srgbClr val="00B050"/>
                </a:solidFill>
              </a:rPr>
              <a:t>// </a:t>
            </a:r>
            <a:r>
              <a:rPr lang="zh-CN" altLang="en-US" dirty="0" smtClean="0">
                <a:solidFill>
                  <a:srgbClr val="00B050"/>
                </a:solidFill>
              </a:rPr>
              <a:t>护照号码</a:t>
            </a:r>
            <a:endParaRPr lang="en-US" altLang="zh-CN" dirty="0" smtClean="0">
              <a:solidFill>
                <a:srgbClr val="00B050"/>
              </a:solidFill>
            </a:endParaRPr>
          </a:p>
          <a:p>
            <a:pPr indent="363538">
              <a:lnSpc>
                <a:spcPct val="100000"/>
              </a:lnSpc>
            </a:pPr>
            <a:r>
              <a:rPr lang="en-US" altLang="zh-CN" dirty="0" smtClean="0">
                <a:solidFill>
                  <a:srgbClr val="0000FF"/>
                </a:solidFill>
              </a:rPr>
              <a:t>char</a:t>
            </a:r>
            <a:r>
              <a:rPr lang="en-US" altLang="zh-CN" dirty="0" smtClean="0"/>
              <a:t> address[100];     </a:t>
            </a:r>
            <a:r>
              <a:rPr lang="en-US" altLang="zh-CN" dirty="0" smtClean="0">
                <a:solidFill>
                  <a:srgbClr val="00B050"/>
                </a:solidFill>
              </a:rPr>
              <a:t>// </a:t>
            </a:r>
            <a:r>
              <a:rPr lang="zh-CN" altLang="en-US" dirty="0" smtClean="0">
                <a:solidFill>
                  <a:srgbClr val="00B050"/>
                </a:solidFill>
              </a:rPr>
              <a:t>个人住址</a:t>
            </a:r>
            <a:endParaRPr lang="en-US" altLang="zh-CN" dirty="0" smtClean="0">
              <a:solidFill>
                <a:srgbClr val="00B050"/>
              </a:solidFill>
            </a:endParaRPr>
          </a:p>
          <a:p>
            <a:pPr>
              <a:lnSpc>
                <a:spcPct val="100000"/>
              </a:lnSpc>
              <a:spcAft>
                <a:spcPts val="1200"/>
              </a:spcAft>
            </a:pPr>
            <a:r>
              <a:rPr lang="en-US" altLang="zh-CN" dirty="0" smtClean="0"/>
              <a:t>}</a:t>
            </a:r>
            <a:r>
              <a:rPr lang="en-US" altLang="zh-CN" b="1" dirty="0" smtClean="0">
                <a:solidFill>
                  <a:srgbClr val="0000FF"/>
                </a:solidFill>
              </a:rPr>
              <a:t>;</a:t>
            </a:r>
          </a:p>
          <a:p>
            <a:r>
              <a:rPr lang="zh-CN" altLang="en-US" b="1" dirty="0" smtClean="0"/>
              <a:t>说明</a:t>
            </a:r>
            <a:r>
              <a:rPr lang="en-US" altLang="zh-CN" b="1" dirty="0" smtClean="0"/>
              <a:t>: </a:t>
            </a:r>
            <a:r>
              <a:rPr lang="en-US" altLang="zh-CN" b="1" dirty="0" smtClean="0">
                <a:solidFill>
                  <a:srgbClr val="0000FF"/>
                </a:solidFill>
              </a:rPr>
              <a:t>person</a:t>
            </a:r>
            <a:r>
              <a:rPr lang="en-US" altLang="zh-CN" dirty="0" smtClean="0"/>
              <a:t> </a:t>
            </a:r>
            <a:r>
              <a:rPr lang="zh-CN" altLang="en-US" dirty="0" smtClean="0"/>
              <a:t>是结构类型的 </a:t>
            </a:r>
            <a:r>
              <a:rPr lang="zh-CN" altLang="en-US" b="1" dirty="0" smtClean="0">
                <a:solidFill>
                  <a:srgbClr val="FF0000"/>
                </a:solidFill>
              </a:rPr>
              <a:t>类型名</a:t>
            </a:r>
            <a:r>
              <a:rPr lang="en-US" altLang="zh-CN" dirty="0" smtClean="0"/>
              <a:t>, </a:t>
            </a:r>
            <a:r>
              <a:rPr lang="zh-CN" altLang="en-US" dirty="0" smtClean="0"/>
              <a:t>它是一个</a:t>
            </a:r>
            <a:r>
              <a:rPr lang="en-US" altLang="zh-CN" dirty="0" smtClean="0"/>
              <a:t> </a:t>
            </a:r>
            <a:r>
              <a:rPr lang="zh-CN" altLang="en-US" b="1" dirty="0" smtClean="0">
                <a:solidFill>
                  <a:srgbClr val="0000FF"/>
                </a:solidFill>
              </a:rPr>
              <a:t>类型</a:t>
            </a:r>
            <a:r>
              <a:rPr lang="zh-CN" altLang="en-US" dirty="0" smtClean="0"/>
              <a:t>。</a:t>
            </a:r>
            <a:endParaRPr lang="en-US" altLang="zh-CN" dirty="0" smtClean="0"/>
          </a:p>
        </p:txBody>
      </p:sp>
      <p:sp>
        <p:nvSpPr>
          <p:cNvPr id="3" name="标题 2"/>
          <p:cNvSpPr>
            <a:spLocks noGrp="1"/>
          </p:cNvSpPr>
          <p:nvPr>
            <p:ph type="title"/>
          </p:nvPr>
        </p:nvSpPr>
        <p:spPr/>
        <p:txBody>
          <a:bodyPr/>
          <a:lstStyle/>
          <a:p>
            <a:r>
              <a:rPr lang="en-US" altLang="zh-CN" dirty="0"/>
              <a:t>1. </a:t>
            </a:r>
            <a:r>
              <a:rPr lang="zh-CN" altLang="en-US" dirty="0"/>
              <a:t>结构</a:t>
            </a:r>
          </a:p>
        </p:txBody>
      </p:sp>
      <p:sp>
        <p:nvSpPr>
          <p:cNvPr id="4" name="右大括号 3"/>
          <p:cNvSpPr/>
          <p:nvPr/>
        </p:nvSpPr>
        <p:spPr>
          <a:xfrm>
            <a:off x="5796136" y="3140968"/>
            <a:ext cx="432048" cy="1872208"/>
          </a:xfrm>
          <a:prstGeom prst="rightBrace">
            <a:avLst>
              <a:gd name="adj1" fmla="val 51199"/>
              <a:gd name="adj2" fmla="val 50000"/>
            </a:avLst>
          </a:prstGeom>
          <a:ln w="3810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文本框 4"/>
          <p:cNvSpPr txBox="1"/>
          <p:nvPr/>
        </p:nvSpPr>
        <p:spPr>
          <a:xfrm>
            <a:off x="6480212" y="3030631"/>
            <a:ext cx="2088232" cy="2092881"/>
          </a:xfrm>
          <a:prstGeom prst="rect">
            <a:avLst/>
          </a:prstGeom>
          <a:noFill/>
        </p:spPr>
        <p:txBody>
          <a:bodyPr wrap="square" rtlCol="0">
            <a:spAutoFit/>
          </a:bodyPr>
          <a:lstStyle/>
          <a:p>
            <a:pPr algn="just">
              <a:spcAft>
                <a:spcPts val="600"/>
              </a:spcAft>
            </a:pPr>
            <a:r>
              <a:rPr lang="zh-CN" altLang="en-US" sz="2400" b="1" dirty="0" smtClean="0">
                <a:solidFill>
                  <a:srgbClr val="FF3399"/>
                </a:solidFill>
                <a:latin typeface="Arial" panose="020B0604020202020204" pitchFamily="34" charset="0"/>
                <a:ea typeface="微软雅黑" panose="020B0503020204020204" pitchFamily="34" charset="-122"/>
                <a:cs typeface="Arial" panose="020B0604020202020204" pitchFamily="34" charset="0"/>
              </a:rPr>
              <a:t>结构成员表</a:t>
            </a:r>
            <a:endParaRPr lang="en-US" altLang="zh-CN" sz="2400" b="1" dirty="0" smtClean="0">
              <a:solidFill>
                <a:srgbClr val="FF3399"/>
              </a:solidFill>
              <a:latin typeface="Arial" panose="020B0604020202020204" pitchFamily="34" charset="0"/>
              <a:ea typeface="微软雅黑" panose="020B0503020204020204" pitchFamily="34" charset="-122"/>
              <a:cs typeface="Arial" panose="020B0604020202020204" pitchFamily="34" charset="0"/>
            </a:endParaRPr>
          </a:p>
          <a:p>
            <a:pPr algn="just">
              <a:spcAft>
                <a:spcPts val="600"/>
              </a:spcAft>
            </a:pPr>
            <a:r>
              <a:rPr lang="zh-CN" altLang="en-US" sz="2400" dirty="0">
                <a:latin typeface="Arial" panose="020B0604020202020204" pitchFamily="34" charset="0"/>
                <a:ea typeface="微软雅黑" panose="020B0503020204020204" pitchFamily="34" charset="-122"/>
                <a:cs typeface="Arial" panose="020B0604020202020204" pitchFamily="34" charset="0"/>
              </a:rPr>
              <a:t>包含一组不同类型的变量的</a:t>
            </a:r>
            <a:r>
              <a:rPr lang="zh-CN" altLang="en-US" sz="2400" dirty="0" smtClean="0">
                <a:latin typeface="Arial" panose="020B0604020202020204" pitchFamily="34" charset="0"/>
                <a:ea typeface="微软雅黑" panose="020B0503020204020204" pitchFamily="34" charset="-122"/>
                <a:cs typeface="Arial" panose="020B0604020202020204" pitchFamily="34" charset="0"/>
              </a:rPr>
              <a:t>定义</a:t>
            </a:r>
            <a:endParaRPr lang="en-US" altLang="zh-CN" sz="2400" b="1" dirty="0" smtClean="0">
              <a:solidFill>
                <a:srgbClr val="0000FF"/>
              </a:solidFill>
              <a:latin typeface="Arial" panose="020B0604020202020204" pitchFamily="34" charset="0"/>
              <a:ea typeface="微软雅黑" panose="020B0503020204020204" pitchFamily="34" charset="-122"/>
              <a:cs typeface="Arial" panose="020B0604020202020204" pitchFamily="34" charset="0"/>
            </a:endParaRPr>
          </a:p>
          <a:p>
            <a:pPr algn="just"/>
            <a:r>
              <a:rPr lang="en-US" altLang="zh-CN" sz="2400" b="1" dirty="0" smtClean="0">
                <a:solidFill>
                  <a:srgbClr val="0000FF"/>
                </a:solidFill>
                <a:latin typeface="Arial" panose="020B0604020202020204" pitchFamily="34" charset="0"/>
                <a:ea typeface="微软雅黑" panose="020B0503020204020204" pitchFamily="34" charset="-122"/>
                <a:cs typeface="Arial" panose="020B0604020202020204" pitchFamily="34" charset="0"/>
              </a:rPr>
              <a:t>type</a:t>
            </a:r>
            <a:r>
              <a:rPr lang="en-US" altLang="zh-CN" sz="2400" b="1" dirty="0" smtClean="0">
                <a:solidFill>
                  <a:srgbClr val="FF3399"/>
                </a:solidFill>
                <a:latin typeface="Arial" panose="020B0604020202020204" pitchFamily="34" charset="0"/>
                <a:ea typeface="微软雅黑" panose="020B0503020204020204" pitchFamily="34" charset="-122"/>
                <a:cs typeface="Arial" panose="020B0604020202020204" pitchFamily="34" charset="0"/>
              </a:rPr>
              <a:t> </a:t>
            </a:r>
            <a:r>
              <a:rPr lang="en-US" altLang="zh-CN" sz="2400" b="1" dirty="0" smtClean="0">
                <a:latin typeface="Arial" panose="020B0604020202020204" pitchFamily="34" charset="0"/>
                <a:ea typeface="微软雅黑" panose="020B0503020204020204" pitchFamily="34" charset="-122"/>
                <a:cs typeface="Arial" panose="020B0604020202020204" pitchFamily="34" charset="0"/>
              </a:rPr>
              <a:t>name;</a:t>
            </a:r>
            <a:endParaRPr lang="zh-CN" altLang="en-US" sz="2400" b="1" dirty="0">
              <a:latin typeface="Arial" panose="020B0604020202020204" pitchFamily="34"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3425481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7" dur="500"/>
                                        <p:tgtEl>
                                          <p:spTgt spid="2">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0" dur="500"/>
                                        <p:tgtEl>
                                          <p:spTgt spid="2">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3" dur="500"/>
                                        <p:tgtEl>
                                          <p:spTgt spid="2">
                                            <p:txEl>
                                              <p:pRg st="3" end="3"/>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6" dur="500"/>
                                        <p:tgtEl>
                                          <p:spTgt spid="2">
                                            <p:txEl>
                                              <p:pRg st="4" end="4"/>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animEffect transition="in" filter="randombar(horizontal)">
                                      <p:cBhvr>
                                        <p:cTn id="19" dur="500"/>
                                        <p:tgtEl>
                                          <p:spTgt spid="2">
                                            <p:txEl>
                                              <p:pRg st="5" end="5"/>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randombar(horizontal)">
                                      <p:cBhvr>
                                        <p:cTn id="22" dur="500"/>
                                        <p:tgtEl>
                                          <p:spTgt spid="2">
                                            <p:txEl>
                                              <p:pRg st="6" end="6"/>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animEffect transition="in" filter="randombar(horizontal)">
                                      <p:cBhvr>
                                        <p:cTn id="25" dur="500"/>
                                        <p:tgtEl>
                                          <p:spTgt spid="2">
                                            <p:txEl>
                                              <p:pRg st="7" end="7"/>
                                            </p:txEl>
                                          </p:spTgt>
                                        </p:tgtEl>
                                      </p:cBhvr>
                                    </p:animEffect>
                                  </p:childTnLst>
                                </p:cTn>
                              </p:par>
                              <p:par>
                                <p:cTn id="26" presetID="14" presetClass="entr" presetSubtype="10" fill="hold" nodeType="withEffect">
                                  <p:stCondLst>
                                    <p:cond delay="0"/>
                                  </p:stCondLst>
                                  <p:childTnLst>
                                    <p:set>
                                      <p:cBhvr>
                                        <p:cTn id="27" dur="1" fill="hold">
                                          <p:stCondLst>
                                            <p:cond delay="0"/>
                                          </p:stCondLst>
                                        </p:cTn>
                                        <p:tgtEl>
                                          <p:spTgt spid="2">
                                            <p:txEl>
                                              <p:pRg st="8" end="8"/>
                                            </p:txEl>
                                          </p:spTgt>
                                        </p:tgtEl>
                                        <p:attrNameLst>
                                          <p:attrName>style.visibility</p:attrName>
                                        </p:attrNameLst>
                                      </p:cBhvr>
                                      <p:to>
                                        <p:strVal val="visible"/>
                                      </p:to>
                                    </p:set>
                                    <p:animEffect transition="in" filter="randombar(horizontal)">
                                      <p:cBhvr>
                                        <p:cTn id="28" dur="500"/>
                                        <p:tgtEl>
                                          <p:spTgt spid="2">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randombar(horizontal)">
                                      <p:cBhvr>
                                        <p:cTn id="33" dur="500"/>
                                        <p:tgtEl>
                                          <p:spTgt spid="4"/>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randombar(horizontal)">
                                      <p:cBhvr>
                                        <p:cTn id="36" dur="500"/>
                                        <p:tgtEl>
                                          <p:spTgt spid="5"/>
                                        </p:tgtEl>
                                      </p:cBhvr>
                                    </p:animEffec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nodeType="clickEffect">
                                  <p:stCondLst>
                                    <p:cond delay="0"/>
                                  </p:stCondLst>
                                  <p:childTnLst>
                                    <p:set>
                                      <p:cBhvr>
                                        <p:cTn id="40" dur="1" fill="hold">
                                          <p:stCondLst>
                                            <p:cond delay="0"/>
                                          </p:stCondLst>
                                        </p:cTn>
                                        <p:tgtEl>
                                          <p:spTgt spid="2">
                                            <p:txEl>
                                              <p:pRg st="9" end="9"/>
                                            </p:txEl>
                                          </p:spTgt>
                                        </p:tgtEl>
                                        <p:attrNameLst>
                                          <p:attrName>style.visibility</p:attrName>
                                        </p:attrNameLst>
                                      </p:cBhvr>
                                      <p:to>
                                        <p:strVal val="visible"/>
                                      </p:to>
                                    </p:set>
                                    <p:animEffect transition="in" filter="randombar(horizontal)">
                                      <p:cBhvr>
                                        <p:cTn id="41"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例如</a:t>
            </a:r>
            <a:r>
              <a:rPr lang="en-US" altLang="zh-CN" dirty="0" smtClean="0"/>
              <a:t>:</a:t>
            </a:r>
            <a:endParaRPr lang="en-US" altLang="zh-CN" dirty="0"/>
          </a:p>
          <a:p>
            <a:r>
              <a:rPr lang="zh-CN" altLang="en-US" b="1" dirty="0"/>
              <a:t>枚举类型</a:t>
            </a:r>
            <a:r>
              <a:rPr lang="zh-CN" altLang="en-US" b="1" dirty="0" smtClean="0"/>
              <a:t>定义</a:t>
            </a:r>
            <a:r>
              <a:rPr lang="en-US" altLang="zh-CN" dirty="0" smtClean="0"/>
              <a:t>:</a:t>
            </a:r>
            <a:endParaRPr lang="en-US" altLang="zh-CN" dirty="0"/>
          </a:p>
          <a:p>
            <a:r>
              <a:rPr lang="en-US" altLang="zh-CN" b="1" dirty="0" err="1">
                <a:solidFill>
                  <a:srgbClr val="FF0000"/>
                </a:solidFill>
              </a:rPr>
              <a:t>enum</a:t>
            </a:r>
            <a:r>
              <a:rPr lang="en-US" altLang="zh-CN" dirty="0"/>
              <a:t> </a:t>
            </a:r>
            <a:r>
              <a:rPr lang="en-US" altLang="zh-CN" b="1" dirty="0">
                <a:solidFill>
                  <a:srgbClr val="0000FF"/>
                </a:solidFill>
              </a:rPr>
              <a:t>WEEKDAY</a:t>
            </a:r>
          </a:p>
          <a:p>
            <a:r>
              <a:rPr lang="en-US" altLang="zh-CN" dirty="0" smtClean="0"/>
              <a:t>{ </a:t>
            </a:r>
            <a:r>
              <a:rPr lang="en-US" altLang="zh-CN" dirty="0" smtClean="0">
                <a:solidFill>
                  <a:srgbClr val="FF3399"/>
                </a:solidFill>
              </a:rPr>
              <a:t>MON</a:t>
            </a:r>
            <a:r>
              <a:rPr lang="en-US" altLang="zh-CN" dirty="0"/>
              <a:t>, </a:t>
            </a:r>
            <a:r>
              <a:rPr lang="en-US" altLang="zh-CN" dirty="0">
                <a:solidFill>
                  <a:srgbClr val="FF3399"/>
                </a:solidFill>
              </a:rPr>
              <a:t>TUE</a:t>
            </a:r>
            <a:r>
              <a:rPr lang="en-US" altLang="zh-CN" dirty="0"/>
              <a:t>, </a:t>
            </a:r>
            <a:r>
              <a:rPr lang="en-US" altLang="zh-CN" dirty="0">
                <a:solidFill>
                  <a:srgbClr val="FF3399"/>
                </a:solidFill>
              </a:rPr>
              <a:t>WEN</a:t>
            </a:r>
            <a:r>
              <a:rPr lang="en-US" altLang="zh-CN" dirty="0"/>
              <a:t>, </a:t>
            </a:r>
            <a:r>
              <a:rPr lang="en-US" altLang="zh-CN" dirty="0">
                <a:solidFill>
                  <a:srgbClr val="FF3399"/>
                </a:solidFill>
              </a:rPr>
              <a:t>THU</a:t>
            </a:r>
            <a:r>
              <a:rPr lang="en-US" altLang="zh-CN" dirty="0"/>
              <a:t>, </a:t>
            </a:r>
            <a:r>
              <a:rPr lang="en-US" altLang="zh-CN" dirty="0">
                <a:solidFill>
                  <a:srgbClr val="FF3399"/>
                </a:solidFill>
              </a:rPr>
              <a:t>FRI</a:t>
            </a:r>
            <a:r>
              <a:rPr lang="en-US" altLang="zh-CN" dirty="0"/>
              <a:t>,</a:t>
            </a:r>
            <a:r>
              <a:rPr lang="en-US" altLang="zh-CN" dirty="0">
                <a:solidFill>
                  <a:srgbClr val="FF3399"/>
                </a:solidFill>
              </a:rPr>
              <a:t> SAT</a:t>
            </a:r>
            <a:r>
              <a:rPr lang="en-US" altLang="zh-CN" dirty="0"/>
              <a:t>, </a:t>
            </a:r>
            <a:r>
              <a:rPr lang="en-US" altLang="zh-CN" dirty="0" smtClean="0">
                <a:solidFill>
                  <a:srgbClr val="FF3399"/>
                </a:solidFill>
              </a:rPr>
              <a:t>SUN </a:t>
            </a:r>
            <a:r>
              <a:rPr lang="en-US" altLang="zh-CN" dirty="0" smtClean="0"/>
              <a:t>}</a:t>
            </a:r>
            <a:r>
              <a:rPr lang="en-US" altLang="zh-CN" b="1" dirty="0" smtClean="0">
                <a:solidFill>
                  <a:srgbClr val="0000FF"/>
                </a:solidFill>
              </a:rPr>
              <a:t>;</a:t>
            </a:r>
            <a:endParaRPr lang="en-US" altLang="zh-CN" dirty="0">
              <a:solidFill>
                <a:srgbClr val="0000FF"/>
              </a:solidFill>
            </a:endParaRPr>
          </a:p>
          <a:p>
            <a:endParaRPr lang="en-US" altLang="zh-CN" dirty="0"/>
          </a:p>
          <a:p>
            <a:r>
              <a:rPr lang="zh-CN" altLang="en-US" b="1" dirty="0"/>
              <a:t>枚举变量</a:t>
            </a:r>
            <a:r>
              <a:rPr lang="zh-CN" altLang="en-US" b="1" dirty="0" smtClean="0"/>
              <a:t>定义</a:t>
            </a:r>
            <a:r>
              <a:rPr lang="en-US" altLang="zh-CN" dirty="0" smtClean="0"/>
              <a:t>:</a:t>
            </a:r>
            <a:endParaRPr lang="en-US" altLang="zh-CN" dirty="0"/>
          </a:p>
          <a:p>
            <a:r>
              <a:rPr lang="en-US" altLang="zh-CN" dirty="0">
                <a:solidFill>
                  <a:srgbClr val="FF0000"/>
                </a:solidFill>
              </a:rPr>
              <a:t>WEEKDAY</a:t>
            </a:r>
            <a:r>
              <a:rPr lang="en-US" altLang="zh-CN" dirty="0"/>
              <a:t> workday;</a:t>
            </a:r>
          </a:p>
          <a:p>
            <a:r>
              <a:rPr lang="en-US" altLang="zh-CN" dirty="0"/>
              <a:t>workday = </a:t>
            </a:r>
            <a:r>
              <a:rPr lang="en-US" altLang="zh-CN" dirty="0">
                <a:solidFill>
                  <a:srgbClr val="FF3399"/>
                </a:solidFill>
              </a:rPr>
              <a:t>WEN</a:t>
            </a:r>
            <a:r>
              <a:rPr lang="en-US" altLang="zh-CN" dirty="0" smtClean="0"/>
              <a:t>;                       </a:t>
            </a:r>
            <a:r>
              <a:rPr lang="en-US" altLang="zh-CN" dirty="0" smtClean="0">
                <a:solidFill>
                  <a:srgbClr val="00B050"/>
                </a:solidFill>
              </a:rPr>
              <a:t>// </a:t>
            </a:r>
            <a:r>
              <a:rPr lang="zh-CN" altLang="en-US" dirty="0" smtClean="0">
                <a:solidFill>
                  <a:srgbClr val="00B050"/>
                </a:solidFill>
              </a:rPr>
              <a:t>用枚举值赋值</a:t>
            </a:r>
            <a:endParaRPr lang="en-US" altLang="zh-CN" dirty="0">
              <a:solidFill>
                <a:srgbClr val="00B050"/>
              </a:solidFill>
            </a:endParaRPr>
          </a:p>
          <a:p>
            <a:r>
              <a:rPr lang="en-US" altLang="zh-CN" dirty="0">
                <a:solidFill>
                  <a:srgbClr val="FF0000"/>
                </a:solidFill>
              </a:rPr>
              <a:t>WEEKDAY</a:t>
            </a:r>
            <a:r>
              <a:rPr lang="en-US" altLang="zh-CN" dirty="0"/>
              <a:t> weekend = </a:t>
            </a:r>
            <a:r>
              <a:rPr lang="en-US" altLang="zh-CN" dirty="0">
                <a:solidFill>
                  <a:srgbClr val="FF3399"/>
                </a:solidFill>
              </a:rPr>
              <a:t>SUN</a:t>
            </a:r>
            <a:r>
              <a:rPr lang="en-US" altLang="zh-CN" dirty="0"/>
              <a:t>;</a:t>
            </a:r>
          </a:p>
          <a:p>
            <a:r>
              <a:rPr lang="en-US" altLang="zh-CN" dirty="0">
                <a:solidFill>
                  <a:srgbClr val="FF0000"/>
                </a:solidFill>
              </a:rPr>
              <a:t>WEEKDAY</a:t>
            </a:r>
            <a:r>
              <a:rPr lang="en-US" altLang="zh-CN" dirty="0"/>
              <a:t> rest = weekend</a:t>
            </a:r>
            <a:r>
              <a:rPr lang="en-US" altLang="zh-CN" dirty="0" smtClean="0"/>
              <a:t>;      </a:t>
            </a:r>
            <a:r>
              <a:rPr lang="en-US" altLang="zh-CN" dirty="0" smtClean="0">
                <a:solidFill>
                  <a:srgbClr val="00B050"/>
                </a:solidFill>
              </a:rPr>
              <a:t>// </a:t>
            </a:r>
            <a:r>
              <a:rPr lang="zh-CN" altLang="en-US" dirty="0" smtClean="0">
                <a:solidFill>
                  <a:srgbClr val="00B050"/>
                </a:solidFill>
              </a:rPr>
              <a:t>用枚举变量赋值</a:t>
            </a:r>
            <a:endParaRPr lang="en-US" altLang="zh-CN" dirty="0">
              <a:solidFill>
                <a:srgbClr val="00B050"/>
              </a:solidFill>
            </a:endParaRPr>
          </a:p>
        </p:txBody>
      </p:sp>
      <p:sp>
        <p:nvSpPr>
          <p:cNvPr id="3" name="标题 2"/>
          <p:cNvSpPr>
            <a:spLocks noGrp="1"/>
          </p:cNvSpPr>
          <p:nvPr>
            <p:ph type="title"/>
          </p:nvPr>
        </p:nvSpPr>
        <p:spPr/>
        <p:txBody>
          <a:bodyPr/>
          <a:lstStyle/>
          <a:p>
            <a:r>
              <a:rPr lang="en-US" altLang="zh-CN" dirty="0"/>
              <a:t>7. </a:t>
            </a:r>
            <a:r>
              <a:rPr lang="zh-CN" altLang="en-US" dirty="0"/>
              <a:t>枚举类型</a:t>
            </a:r>
          </a:p>
        </p:txBody>
      </p:sp>
      <p:sp>
        <p:nvSpPr>
          <p:cNvPr id="4" name="矩形 3"/>
          <p:cNvSpPr/>
          <p:nvPr/>
        </p:nvSpPr>
        <p:spPr>
          <a:xfrm>
            <a:off x="3707904" y="1268760"/>
            <a:ext cx="5256584" cy="115212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just">
              <a:lnSpc>
                <a:spcPct val="150000"/>
              </a:lnSpc>
            </a:pPr>
            <a:r>
              <a:rPr lang="en-US" altLang="zh-CN" sz="2400" dirty="0" smtClean="0">
                <a:solidFill>
                  <a:srgbClr val="FF3399"/>
                </a:solidFill>
                <a:latin typeface="Arial" panose="020B0604020202020204" pitchFamily="34" charset="0"/>
                <a:cs typeface="Arial" panose="020B0604020202020204" pitchFamily="34" charset="0"/>
              </a:rPr>
              <a:t>MON </a:t>
            </a:r>
            <a:r>
              <a:rPr lang="en-US" altLang="zh-CN" sz="2400" dirty="0" smtClean="0">
                <a:solidFill>
                  <a:schemeClr val="tx1"/>
                </a:solidFill>
                <a:latin typeface="Arial" panose="020B0604020202020204" pitchFamily="34" charset="0"/>
                <a:cs typeface="Arial" panose="020B0604020202020204" pitchFamily="34" charset="0"/>
              </a:rPr>
              <a:t>= 0,</a:t>
            </a:r>
            <a:r>
              <a:rPr lang="en-US" altLang="zh-CN" sz="2400" dirty="0" smtClean="0">
                <a:latin typeface="Arial" panose="020B0604020202020204" pitchFamily="34" charset="0"/>
                <a:cs typeface="Arial" panose="020B0604020202020204" pitchFamily="34" charset="0"/>
              </a:rPr>
              <a:t> </a:t>
            </a:r>
            <a:r>
              <a:rPr lang="en-US" altLang="zh-CN" sz="2400" dirty="0" smtClean="0">
                <a:solidFill>
                  <a:srgbClr val="FF3399"/>
                </a:solidFill>
                <a:latin typeface="Arial" panose="020B0604020202020204" pitchFamily="34" charset="0"/>
                <a:cs typeface="Arial" panose="020B0604020202020204" pitchFamily="34" charset="0"/>
              </a:rPr>
              <a:t>TUE </a:t>
            </a:r>
            <a:r>
              <a:rPr lang="en-US" altLang="zh-CN" sz="2400" dirty="0" smtClean="0">
                <a:solidFill>
                  <a:schemeClr val="tx1"/>
                </a:solidFill>
                <a:latin typeface="Arial" panose="020B0604020202020204" pitchFamily="34" charset="0"/>
                <a:cs typeface="Arial" panose="020B0604020202020204" pitchFamily="34" charset="0"/>
              </a:rPr>
              <a:t>= 1</a:t>
            </a:r>
            <a:r>
              <a:rPr lang="en-US" altLang="zh-CN" sz="2400" dirty="0" smtClean="0">
                <a:latin typeface="Arial" panose="020B0604020202020204" pitchFamily="34" charset="0"/>
                <a:cs typeface="Arial" panose="020B0604020202020204" pitchFamily="34" charset="0"/>
              </a:rPr>
              <a:t>, </a:t>
            </a:r>
            <a:r>
              <a:rPr lang="en-US" altLang="zh-CN" sz="2400" dirty="0" smtClean="0">
                <a:solidFill>
                  <a:srgbClr val="FF3399"/>
                </a:solidFill>
                <a:latin typeface="Arial" panose="020B0604020202020204" pitchFamily="34" charset="0"/>
                <a:cs typeface="Arial" panose="020B0604020202020204" pitchFamily="34" charset="0"/>
              </a:rPr>
              <a:t>WEN </a:t>
            </a:r>
            <a:r>
              <a:rPr lang="en-US" altLang="zh-CN" sz="2400" dirty="0" smtClean="0">
                <a:solidFill>
                  <a:schemeClr val="tx1"/>
                </a:solidFill>
                <a:latin typeface="Arial" panose="020B0604020202020204" pitchFamily="34" charset="0"/>
                <a:cs typeface="Arial" panose="020B0604020202020204" pitchFamily="34" charset="0"/>
              </a:rPr>
              <a:t>= 2</a:t>
            </a:r>
            <a:r>
              <a:rPr lang="en-US" altLang="zh-CN" sz="2400" dirty="0" smtClean="0">
                <a:latin typeface="Arial" panose="020B0604020202020204" pitchFamily="34" charset="0"/>
                <a:cs typeface="Arial" panose="020B0604020202020204" pitchFamily="34" charset="0"/>
              </a:rPr>
              <a:t>, </a:t>
            </a:r>
          </a:p>
          <a:p>
            <a:pPr algn="just">
              <a:lnSpc>
                <a:spcPct val="150000"/>
              </a:lnSpc>
            </a:pPr>
            <a:r>
              <a:rPr lang="en-US" altLang="zh-CN" sz="2400" dirty="0" smtClean="0">
                <a:solidFill>
                  <a:srgbClr val="FF3399"/>
                </a:solidFill>
                <a:latin typeface="Arial" panose="020B0604020202020204" pitchFamily="34" charset="0"/>
                <a:cs typeface="Arial" panose="020B0604020202020204" pitchFamily="34" charset="0"/>
              </a:rPr>
              <a:t>THU </a:t>
            </a:r>
            <a:r>
              <a:rPr lang="en-US" altLang="zh-CN" sz="2400" dirty="0" smtClean="0">
                <a:solidFill>
                  <a:schemeClr val="tx1"/>
                </a:solidFill>
                <a:latin typeface="Arial" panose="020B0604020202020204" pitchFamily="34" charset="0"/>
                <a:cs typeface="Arial" panose="020B0604020202020204" pitchFamily="34" charset="0"/>
              </a:rPr>
              <a:t>= 3</a:t>
            </a:r>
            <a:r>
              <a:rPr lang="en-US" altLang="zh-CN" sz="2400" dirty="0" smtClean="0">
                <a:latin typeface="Arial" panose="020B0604020202020204" pitchFamily="34" charset="0"/>
                <a:cs typeface="Arial" panose="020B0604020202020204" pitchFamily="34" charset="0"/>
              </a:rPr>
              <a:t>, </a:t>
            </a:r>
            <a:r>
              <a:rPr lang="en-US" altLang="zh-CN" sz="2400" dirty="0" smtClean="0">
                <a:solidFill>
                  <a:srgbClr val="FF3399"/>
                </a:solidFill>
                <a:latin typeface="Arial" panose="020B0604020202020204" pitchFamily="34" charset="0"/>
                <a:cs typeface="Arial" panose="020B0604020202020204" pitchFamily="34" charset="0"/>
              </a:rPr>
              <a:t>FRI </a:t>
            </a:r>
            <a:r>
              <a:rPr lang="en-US" altLang="zh-CN" sz="2400" dirty="0" smtClean="0">
                <a:solidFill>
                  <a:schemeClr val="tx1"/>
                </a:solidFill>
                <a:latin typeface="Arial" panose="020B0604020202020204" pitchFamily="34" charset="0"/>
                <a:cs typeface="Arial" panose="020B0604020202020204" pitchFamily="34" charset="0"/>
              </a:rPr>
              <a:t>= 4, </a:t>
            </a:r>
            <a:r>
              <a:rPr lang="en-US" altLang="zh-CN" sz="2400" dirty="0" smtClean="0">
                <a:solidFill>
                  <a:srgbClr val="FF3399"/>
                </a:solidFill>
                <a:latin typeface="Arial" panose="020B0604020202020204" pitchFamily="34" charset="0"/>
                <a:cs typeface="Arial" panose="020B0604020202020204" pitchFamily="34" charset="0"/>
              </a:rPr>
              <a:t>SAT</a:t>
            </a:r>
            <a:r>
              <a:rPr lang="en-US" altLang="zh-CN" sz="2400" dirty="0" smtClean="0">
                <a:solidFill>
                  <a:schemeClr val="tx1"/>
                </a:solidFill>
                <a:latin typeface="Arial" panose="020B0604020202020204" pitchFamily="34" charset="0"/>
                <a:cs typeface="Arial" panose="020B0604020202020204" pitchFamily="34" charset="0"/>
              </a:rPr>
              <a:t> = 5, </a:t>
            </a:r>
            <a:r>
              <a:rPr lang="en-US" altLang="zh-CN" sz="2400" dirty="0" smtClean="0">
                <a:solidFill>
                  <a:srgbClr val="FF3399"/>
                </a:solidFill>
                <a:latin typeface="Arial" panose="020B0604020202020204" pitchFamily="34" charset="0"/>
                <a:cs typeface="Arial" panose="020B0604020202020204" pitchFamily="34" charset="0"/>
              </a:rPr>
              <a:t>SUN</a:t>
            </a:r>
            <a:r>
              <a:rPr lang="en-US" altLang="zh-CN" sz="2400" dirty="0" smtClean="0">
                <a:solidFill>
                  <a:schemeClr val="tx1"/>
                </a:solidFill>
                <a:latin typeface="Arial" panose="020B0604020202020204" pitchFamily="34" charset="0"/>
                <a:cs typeface="Arial" panose="020B0604020202020204" pitchFamily="34" charset="0"/>
              </a:rPr>
              <a:t> = 6</a:t>
            </a:r>
            <a:endParaRPr lang="zh-CN" altLang="en-US" sz="2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970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xEl>
                                              <p:pRg st="5" end="5"/>
                                            </p:txEl>
                                          </p:spTgt>
                                        </p:tgtEl>
                                        <p:attrNameLst>
                                          <p:attrName>style.visibility</p:attrName>
                                        </p:attrNameLst>
                                      </p:cBhvr>
                                      <p:to>
                                        <p:strVal val="visible"/>
                                      </p:to>
                                    </p:set>
                                    <p:animEffect transition="in" filter="randombar(horizontal)">
                                      <p:cBhvr>
                                        <p:cTn id="12" dur="500"/>
                                        <p:tgtEl>
                                          <p:spTgt spid="2">
                                            <p:txEl>
                                              <p:pRg st="5" end="5"/>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animEffect transition="in" filter="randombar(horizontal)">
                                      <p:cBhvr>
                                        <p:cTn id="15" dur="500"/>
                                        <p:tgtEl>
                                          <p:spTgt spid="2">
                                            <p:txEl>
                                              <p:pRg st="6" end="6"/>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2">
                                            <p:txEl>
                                              <p:pRg st="7" end="7"/>
                                            </p:txEl>
                                          </p:spTgt>
                                        </p:tgtEl>
                                        <p:attrNameLst>
                                          <p:attrName>style.visibility</p:attrName>
                                        </p:attrNameLst>
                                      </p:cBhvr>
                                      <p:to>
                                        <p:strVal val="visible"/>
                                      </p:to>
                                    </p:set>
                                    <p:animEffect transition="in" filter="randombar(horizontal)">
                                      <p:cBhvr>
                                        <p:cTn id="18" dur="500"/>
                                        <p:tgtEl>
                                          <p:spTgt spid="2">
                                            <p:txEl>
                                              <p:pRg st="7" end="7"/>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2">
                                            <p:txEl>
                                              <p:pRg st="8" end="8"/>
                                            </p:txEl>
                                          </p:spTgt>
                                        </p:tgtEl>
                                        <p:attrNameLst>
                                          <p:attrName>style.visibility</p:attrName>
                                        </p:attrNameLst>
                                      </p:cBhvr>
                                      <p:to>
                                        <p:strVal val="visible"/>
                                      </p:to>
                                    </p:set>
                                    <p:animEffect transition="in" filter="randombar(horizontal)">
                                      <p:cBhvr>
                                        <p:cTn id="21" dur="500"/>
                                        <p:tgtEl>
                                          <p:spTgt spid="2">
                                            <p:txEl>
                                              <p:pRg st="8" end="8"/>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2">
                                            <p:txEl>
                                              <p:pRg st="9" end="9"/>
                                            </p:txEl>
                                          </p:spTgt>
                                        </p:tgtEl>
                                        <p:attrNameLst>
                                          <p:attrName>style.visibility</p:attrName>
                                        </p:attrNameLst>
                                      </p:cBhvr>
                                      <p:to>
                                        <p:strVal val="visible"/>
                                      </p:to>
                                    </p:set>
                                    <p:animEffect transition="in" filter="randombar(horizontal)">
                                      <p:cBhvr>
                                        <p:cTn id="24"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例如</a:t>
            </a:r>
            <a:r>
              <a:rPr lang="en-US" altLang="zh-CN" dirty="0"/>
              <a:t>:</a:t>
            </a:r>
          </a:p>
          <a:p>
            <a:r>
              <a:rPr lang="zh-CN" altLang="en-US" b="1" dirty="0"/>
              <a:t>枚举类型定义</a:t>
            </a:r>
            <a:r>
              <a:rPr lang="en-US" altLang="zh-CN" dirty="0"/>
              <a:t>:</a:t>
            </a:r>
          </a:p>
          <a:p>
            <a:r>
              <a:rPr lang="en-US" altLang="zh-CN" b="1" dirty="0" err="1">
                <a:solidFill>
                  <a:srgbClr val="FF0000"/>
                </a:solidFill>
              </a:rPr>
              <a:t>enum</a:t>
            </a:r>
            <a:r>
              <a:rPr lang="en-US" altLang="zh-CN" dirty="0"/>
              <a:t> </a:t>
            </a:r>
            <a:r>
              <a:rPr lang="en-US" altLang="zh-CN" b="1" dirty="0">
                <a:solidFill>
                  <a:srgbClr val="0000FF"/>
                </a:solidFill>
              </a:rPr>
              <a:t>WEEKDAY</a:t>
            </a:r>
          </a:p>
          <a:p>
            <a:r>
              <a:rPr lang="en-US" altLang="zh-CN" dirty="0"/>
              <a:t>{ </a:t>
            </a:r>
            <a:r>
              <a:rPr lang="en-US" altLang="zh-CN" dirty="0" smtClean="0">
                <a:solidFill>
                  <a:srgbClr val="FF3399"/>
                </a:solidFill>
              </a:rPr>
              <a:t>MON </a:t>
            </a:r>
            <a:r>
              <a:rPr lang="en-US" altLang="zh-CN" dirty="0" smtClean="0"/>
              <a:t>= 3, </a:t>
            </a:r>
            <a:r>
              <a:rPr lang="en-US" altLang="zh-CN" dirty="0">
                <a:solidFill>
                  <a:srgbClr val="FF3399"/>
                </a:solidFill>
              </a:rPr>
              <a:t>TUE</a:t>
            </a:r>
            <a:r>
              <a:rPr lang="en-US" altLang="zh-CN" dirty="0"/>
              <a:t>, </a:t>
            </a:r>
            <a:r>
              <a:rPr lang="en-US" altLang="zh-CN" dirty="0">
                <a:solidFill>
                  <a:srgbClr val="FF3399"/>
                </a:solidFill>
              </a:rPr>
              <a:t>WEN</a:t>
            </a:r>
            <a:r>
              <a:rPr lang="en-US" altLang="zh-CN" dirty="0"/>
              <a:t>, </a:t>
            </a:r>
            <a:r>
              <a:rPr lang="en-US" altLang="zh-CN" dirty="0" smtClean="0">
                <a:solidFill>
                  <a:srgbClr val="FF3399"/>
                </a:solidFill>
              </a:rPr>
              <a:t>THU </a:t>
            </a:r>
            <a:r>
              <a:rPr lang="en-US" altLang="zh-CN" dirty="0" smtClean="0"/>
              <a:t>= 7, </a:t>
            </a:r>
            <a:r>
              <a:rPr lang="en-US" altLang="zh-CN" dirty="0">
                <a:solidFill>
                  <a:srgbClr val="FF3399"/>
                </a:solidFill>
              </a:rPr>
              <a:t>FRI</a:t>
            </a:r>
            <a:r>
              <a:rPr lang="en-US" altLang="zh-CN" dirty="0"/>
              <a:t>,</a:t>
            </a:r>
            <a:r>
              <a:rPr lang="en-US" altLang="zh-CN" dirty="0">
                <a:solidFill>
                  <a:srgbClr val="FF3399"/>
                </a:solidFill>
              </a:rPr>
              <a:t> SAT</a:t>
            </a:r>
            <a:r>
              <a:rPr lang="en-US" altLang="zh-CN" dirty="0"/>
              <a:t>, </a:t>
            </a:r>
            <a:r>
              <a:rPr lang="en-US" altLang="zh-CN" dirty="0">
                <a:solidFill>
                  <a:srgbClr val="FF3399"/>
                </a:solidFill>
              </a:rPr>
              <a:t>SUN </a:t>
            </a:r>
            <a:r>
              <a:rPr lang="en-US" altLang="zh-CN" dirty="0" smtClean="0"/>
              <a:t>}</a:t>
            </a:r>
            <a:r>
              <a:rPr lang="en-US" altLang="zh-CN" b="1" dirty="0" smtClean="0">
                <a:solidFill>
                  <a:srgbClr val="0000FF"/>
                </a:solidFill>
              </a:rPr>
              <a:t>;</a:t>
            </a:r>
          </a:p>
          <a:p>
            <a:endParaRPr lang="en-US" altLang="zh-CN" b="1" dirty="0">
              <a:solidFill>
                <a:srgbClr val="0000FF"/>
              </a:solidFill>
            </a:endParaRPr>
          </a:p>
          <a:p>
            <a:endParaRPr lang="en-US" altLang="zh-CN" b="1" dirty="0" smtClean="0">
              <a:solidFill>
                <a:srgbClr val="0000FF"/>
              </a:solidFill>
            </a:endParaRPr>
          </a:p>
          <a:p>
            <a:pPr>
              <a:spcBef>
                <a:spcPts val="1800"/>
              </a:spcBef>
            </a:pPr>
            <a:r>
              <a:rPr lang="en-US" altLang="zh-CN" b="1" dirty="0" err="1" smtClean="0">
                <a:solidFill>
                  <a:srgbClr val="FF0000"/>
                </a:solidFill>
              </a:rPr>
              <a:t>enum</a:t>
            </a:r>
            <a:r>
              <a:rPr lang="en-US" altLang="zh-CN" dirty="0" smtClean="0"/>
              <a:t> </a:t>
            </a:r>
            <a:r>
              <a:rPr lang="en-US" altLang="zh-CN" b="1" dirty="0">
                <a:solidFill>
                  <a:srgbClr val="0000FF"/>
                </a:solidFill>
              </a:rPr>
              <a:t>WEEKDAY</a:t>
            </a:r>
          </a:p>
          <a:p>
            <a:r>
              <a:rPr lang="en-US" altLang="zh-CN" dirty="0"/>
              <a:t>{ </a:t>
            </a:r>
            <a:r>
              <a:rPr lang="en-US" altLang="zh-CN" dirty="0" smtClean="0">
                <a:solidFill>
                  <a:srgbClr val="FF3399"/>
                </a:solidFill>
              </a:rPr>
              <a:t>MON</a:t>
            </a:r>
            <a:r>
              <a:rPr lang="en-US" altLang="zh-CN" dirty="0" smtClean="0"/>
              <a:t>, </a:t>
            </a:r>
            <a:r>
              <a:rPr lang="en-US" altLang="zh-CN" dirty="0">
                <a:solidFill>
                  <a:srgbClr val="FF3399"/>
                </a:solidFill>
              </a:rPr>
              <a:t>TUE</a:t>
            </a:r>
            <a:r>
              <a:rPr lang="en-US" altLang="zh-CN" dirty="0"/>
              <a:t>, </a:t>
            </a:r>
            <a:r>
              <a:rPr lang="en-US" altLang="zh-CN" dirty="0">
                <a:solidFill>
                  <a:srgbClr val="FF3399"/>
                </a:solidFill>
              </a:rPr>
              <a:t>WEN</a:t>
            </a:r>
            <a:r>
              <a:rPr lang="en-US" altLang="zh-CN" dirty="0"/>
              <a:t>, </a:t>
            </a:r>
            <a:r>
              <a:rPr lang="en-US" altLang="zh-CN" dirty="0">
                <a:solidFill>
                  <a:srgbClr val="FF3399"/>
                </a:solidFill>
              </a:rPr>
              <a:t>THU </a:t>
            </a:r>
            <a:r>
              <a:rPr lang="en-US" altLang="zh-CN" dirty="0"/>
              <a:t>= 7, </a:t>
            </a:r>
            <a:r>
              <a:rPr lang="en-US" altLang="zh-CN" dirty="0">
                <a:solidFill>
                  <a:srgbClr val="FF3399"/>
                </a:solidFill>
              </a:rPr>
              <a:t>FRI</a:t>
            </a:r>
            <a:r>
              <a:rPr lang="en-US" altLang="zh-CN" dirty="0"/>
              <a:t>,</a:t>
            </a:r>
            <a:r>
              <a:rPr lang="en-US" altLang="zh-CN" dirty="0">
                <a:solidFill>
                  <a:srgbClr val="FF3399"/>
                </a:solidFill>
              </a:rPr>
              <a:t> SAT</a:t>
            </a:r>
            <a:r>
              <a:rPr lang="en-US" altLang="zh-CN" dirty="0"/>
              <a:t>, </a:t>
            </a:r>
            <a:r>
              <a:rPr lang="en-US" altLang="zh-CN" dirty="0">
                <a:solidFill>
                  <a:srgbClr val="FF3399"/>
                </a:solidFill>
              </a:rPr>
              <a:t>SUN </a:t>
            </a:r>
            <a:r>
              <a:rPr lang="en-US" altLang="zh-CN" dirty="0"/>
              <a:t>}</a:t>
            </a:r>
            <a:r>
              <a:rPr lang="en-US" altLang="zh-CN" b="1" dirty="0">
                <a:solidFill>
                  <a:srgbClr val="0000FF"/>
                </a:solidFill>
              </a:rPr>
              <a:t>;</a:t>
            </a:r>
            <a:endParaRPr lang="en-US" altLang="zh-CN" dirty="0">
              <a:solidFill>
                <a:srgbClr val="0000FF"/>
              </a:solidFill>
            </a:endParaRPr>
          </a:p>
          <a:p>
            <a:endParaRPr lang="en-US" altLang="zh-CN" dirty="0">
              <a:solidFill>
                <a:srgbClr val="0000FF"/>
              </a:solidFill>
            </a:endParaRPr>
          </a:p>
          <a:p>
            <a:endParaRPr lang="zh-CN" altLang="en-US" dirty="0"/>
          </a:p>
        </p:txBody>
      </p:sp>
      <p:sp>
        <p:nvSpPr>
          <p:cNvPr id="3" name="标题 2"/>
          <p:cNvSpPr>
            <a:spLocks noGrp="1"/>
          </p:cNvSpPr>
          <p:nvPr>
            <p:ph type="title"/>
          </p:nvPr>
        </p:nvSpPr>
        <p:spPr/>
        <p:txBody>
          <a:bodyPr/>
          <a:lstStyle/>
          <a:p>
            <a:r>
              <a:rPr lang="en-US" altLang="zh-CN" dirty="0"/>
              <a:t>7. </a:t>
            </a:r>
            <a:r>
              <a:rPr lang="zh-CN" altLang="en-US" dirty="0"/>
              <a:t>枚举类型</a:t>
            </a:r>
          </a:p>
        </p:txBody>
      </p:sp>
      <p:sp>
        <p:nvSpPr>
          <p:cNvPr id="4" name="矩形 3"/>
          <p:cNvSpPr/>
          <p:nvPr/>
        </p:nvSpPr>
        <p:spPr>
          <a:xfrm>
            <a:off x="467544" y="3284984"/>
            <a:ext cx="6336704" cy="93610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just">
              <a:lnSpc>
                <a:spcPct val="120000"/>
              </a:lnSpc>
            </a:pPr>
            <a:r>
              <a:rPr lang="en-US" altLang="zh-CN" sz="2400" dirty="0" smtClean="0">
                <a:solidFill>
                  <a:srgbClr val="FF3399"/>
                </a:solidFill>
                <a:latin typeface="Arial" panose="020B0604020202020204" pitchFamily="34" charset="0"/>
                <a:cs typeface="Arial" panose="020B0604020202020204" pitchFamily="34" charset="0"/>
              </a:rPr>
              <a:t>MON </a:t>
            </a:r>
            <a:r>
              <a:rPr lang="en-US" altLang="zh-CN" sz="2400" dirty="0" smtClean="0">
                <a:solidFill>
                  <a:schemeClr val="tx1"/>
                </a:solidFill>
                <a:latin typeface="Arial" panose="020B0604020202020204" pitchFamily="34" charset="0"/>
                <a:cs typeface="Arial" panose="020B0604020202020204" pitchFamily="34" charset="0"/>
              </a:rPr>
              <a:t>= 3,</a:t>
            </a:r>
            <a:r>
              <a:rPr lang="en-US" altLang="zh-CN" sz="2400" dirty="0" smtClean="0">
                <a:latin typeface="Arial" panose="020B0604020202020204" pitchFamily="34" charset="0"/>
                <a:cs typeface="Arial" panose="020B0604020202020204" pitchFamily="34" charset="0"/>
              </a:rPr>
              <a:t> </a:t>
            </a:r>
            <a:r>
              <a:rPr lang="en-US" altLang="zh-CN" sz="2400" dirty="0" smtClean="0">
                <a:solidFill>
                  <a:srgbClr val="FF3399"/>
                </a:solidFill>
                <a:latin typeface="Arial" panose="020B0604020202020204" pitchFamily="34" charset="0"/>
                <a:cs typeface="Arial" panose="020B0604020202020204" pitchFamily="34" charset="0"/>
              </a:rPr>
              <a:t>TUE </a:t>
            </a:r>
            <a:r>
              <a:rPr lang="en-US" altLang="zh-CN" sz="2400" dirty="0" smtClean="0">
                <a:solidFill>
                  <a:schemeClr val="tx1"/>
                </a:solidFill>
                <a:latin typeface="Arial" panose="020B0604020202020204" pitchFamily="34" charset="0"/>
                <a:cs typeface="Arial" panose="020B0604020202020204" pitchFamily="34" charset="0"/>
              </a:rPr>
              <a:t>= 4</a:t>
            </a:r>
            <a:r>
              <a:rPr lang="en-US" altLang="zh-CN" sz="2400" dirty="0" smtClean="0">
                <a:latin typeface="Arial" panose="020B0604020202020204" pitchFamily="34" charset="0"/>
                <a:cs typeface="Arial" panose="020B0604020202020204" pitchFamily="34" charset="0"/>
              </a:rPr>
              <a:t>, </a:t>
            </a:r>
            <a:r>
              <a:rPr lang="en-US" altLang="zh-CN" sz="2400" dirty="0" smtClean="0">
                <a:solidFill>
                  <a:srgbClr val="FF3399"/>
                </a:solidFill>
                <a:latin typeface="Arial" panose="020B0604020202020204" pitchFamily="34" charset="0"/>
                <a:cs typeface="Arial" panose="020B0604020202020204" pitchFamily="34" charset="0"/>
              </a:rPr>
              <a:t>WEN </a:t>
            </a:r>
            <a:r>
              <a:rPr lang="en-US" altLang="zh-CN" sz="2400" dirty="0" smtClean="0">
                <a:solidFill>
                  <a:schemeClr val="tx1"/>
                </a:solidFill>
                <a:latin typeface="Arial" panose="020B0604020202020204" pitchFamily="34" charset="0"/>
                <a:cs typeface="Arial" panose="020B0604020202020204" pitchFamily="34" charset="0"/>
              </a:rPr>
              <a:t>= 5</a:t>
            </a:r>
            <a:r>
              <a:rPr lang="en-US" altLang="zh-CN" sz="2400" dirty="0" smtClean="0">
                <a:latin typeface="Arial" panose="020B0604020202020204" pitchFamily="34" charset="0"/>
                <a:cs typeface="Arial" panose="020B0604020202020204" pitchFamily="34" charset="0"/>
              </a:rPr>
              <a:t>, </a:t>
            </a:r>
          </a:p>
          <a:p>
            <a:pPr algn="just">
              <a:lnSpc>
                <a:spcPct val="120000"/>
              </a:lnSpc>
            </a:pPr>
            <a:r>
              <a:rPr lang="en-US" altLang="zh-CN" sz="2400" dirty="0" smtClean="0">
                <a:solidFill>
                  <a:srgbClr val="FF3399"/>
                </a:solidFill>
                <a:latin typeface="Arial" panose="020B0604020202020204" pitchFamily="34" charset="0"/>
                <a:cs typeface="Arial" panose="020B0604020202020204" pitchFamily="34" charset="0"/>
              </a:rPr>
              <a:t>THU </a:t>
            </a:r>
            <a:r>
              <a:rPr lang="en-US" altLang="zh-CN" sz="2400" dirty="0" smtClean="0">
                <a:solidFill>
                  <a:schemeClr val="tx1"/>
                </a:solidFill>
                <a:latin typeface="Arial" panose="020B0604020202020204" pitchFamily="34" charset="0"/>
                <a:cs typeface="Arial" panose="020B0604020202020204" pitchFamily="34" charset="0"/>
              </a:rPr>
              <a:t>= 7</a:t>
            </a:r>
            <a:r>
              <a:rPr lang="en-US" altLang="zh-CN" sz="2400" dirty="0" smtClean="0">
                <a:latin typeface="Arial" panose="020B0604020202020204" pitchFamily="34" charset="0"/>
                <a:cs typeface="Arial" panose="020B0604020202020204" pitchFamily="34" charset="0"/>
              </a:rPr>
              <a:t>, </a:t>
            </a:r>
            <a:r>
              <a:rPr lang="en-US" altLang="zh-CN" sz="2400" dirty="0" smtClean="0">
                <a:solidFill>
                  <a:srgbClr val="FF3399"/>
                </a:solidFill>
                <a:latin typeface="Arial" panose="020B0604020202020204" pitchFamily="34" charset="0"/>
                <a:cs typeface="Arial" panose="020B0604020202020204" pitchFamily="34" charset="0"/>
              </a:rPr>
              <a:t>FRI </a:t>
            </a:r>
            <a:r>
              <a:rPr lang="en-US" altLang="zh-CN" sz="2400" dirty="0" smtClean="0">
                <a:solidFill>
                  <a:schemeClr val="tx1"/>
                </a:solidFill>
                <a:latin typeface="Arial" panose="020B0604020202020204" pitchFamily="34" charset="0"/>
                <a:cs typeface="Arial" panose="020B0604020202020204" pitchFamily="34" charset="0"/>
              </a:rPr>
              <a:t>= 8, </a:t>
            </a:r>
            <a:r>
              <a:rPr lang="en-US" altLang="zh-CN" sz="2400" dirty="0" smtClean="0">
                <a:solidFill>
                  <a:srgbClr val="FF3399"/>
                </a:solidFill>
                <a:latin typeface="Arial" panose="020B0604020202020204" pitchFamily="34" charset="0"/>
                <a:cs typeface="Arial" panose="020B0604020202020204" pitchFamily="34" charset="0"/>
              </a:rPr>
              <a:t>SAT</a:t>
            </a:r>
            <a:r>
              <a:rPr lang="en-US" altLang="zh-CN" sz="2400" dirty="0" smtClean="0">
                <a:solidFill>
                  <a:schemeClr val="tx1"/>
                </a:solidFill>
                <a:latin typeface="Arial" panose="020B0604020202020204" pitchFamily="34" charset="0"/>
                <a:cs typeface="Arial" panose="020B0604020202020204" pitchFamily="34" charset="0"/>
              </a:rPr>
              <a:t> = 9, </a:t>
            </a:r>
            <a:r>
              <a:rPr lang="en-US" altLang="zh-CN" sz="2400" dirty="0" smtClean="0">
                <a:solidFill>
                  <a:srgbClr val="FF3399"/>
                </a:solidFill>
                <a:latin typeface="Arial" panose="020B0604020202020204" pitchFamily="34" charset="0"/>
                <a:cs typeface="Arial" panose="020B0604020202020204" pitchFamily="34" charset="0"/>
              </a:rPr>
              <a:t>SUN</a:t>
            </a:r>
            <a:r>
              <a:rPr lang="en-US" altLang="zh-CN" sz="2400" dirty="0" smtClean="0">
                <a:solidFill>
                  <a:schemeClr val="tx1"/>
                </a:solidFill>
                <a:latin typeface="Arial" panose="020B0604020202020204" pitchFamily="34" charset="0"/>
                <a:cs typeface="Arial" panose="020B0604020202020204" pitchFamily="34" charset="0"/>
              </a:rPr>
              <a:t> = 10</a:t>
            </a:r>
            <a:endParaRPr lang="zh-CN" altLang="en-US" sz="2400" dirty="0">
              <a:solidFill>
                <a:schemeClr val="tx1"/>
              </a:solidFill>
              <a:latin typeface="Arial" panose="020B0604020202020204" pitchFamily="34" charset="0"/>
              <a:cs typeface="Arial" panose="020B0604020202020204" pitchFamily="34" charset="0"/>
            </a:endParaRPr>
          </a:p>
        </p:txBody>
      </p:sp>
      <p:sp>
        <p:nvSpPr>
          <p:cNvPr id="5" name="矩形 4"/>
          <p:cNvSpPr/>
          <p:nvPr/>
        </p:nvSpPr>
        <p:spPr>
          <a:xfrm>
            <a:off x="467544" y="5531225"/>
            <a:ext cx="6336704" cy="93610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just">
              <a:lnSpc>
                <a:spcPct val="120000"/>
              </a:lnSpc>
            </a:pPr>
            <a:r>
              <a:rPr lang="en-US" altLang="zh-CN" sz="2400" dirty="0" smtClean="0">
                <a:solidFill>
                  <a:srgbClr val="FF3399"/>
                </a:solidFill>
                <a:latin typeface="Arial" panose="020B0604020202020204" pitchFamily="34" charset="0"/>
                <a:cs typeface="Arial" panose="020B0604020202020204" pitchFamily="34" charset="0"/>
              </a:rPr>
              <a:t>MON </a:t>
            </a:r>
            <a:r>
              <a:rPr lang="en-US" altLang="zh-CN" sz="2400" dirty="0" smtClean="0">
                <a:solidFill>
                  <a:schemeClr val="tx1"/>
                </a:solidFill>
                <a:latin typeface="Arial" panose="020B0604020202020204" pitchFamily="34" charset="0"/>
                <a:cs typeface="Arial" panose="020B0604020202020204" pitchFamily="34" charset="0"/>
              </a:rPr>
              <a:t>= 0,</a:t>
            </a:r>
            <a:r>
              <a:rPr lang="en-US" altLang="zh-CN" sz="2400" dirty="0" smtClean="0">
                <a:latin typeface="Arial" panose="020B0604020202020204" pitchFamily="34" charset="0"/>
                <a:cs typeface="Arial" panose="020B0604020202020204" pitchFamily="34" charset="0"/>
              </a:rPr>
              <a:t> </a:t>
            </a:r>
            <a:r>
              <a:rPr lang="en-US" altLang="zh-CN" sz="2400" dirty="0" smtClean="0">
                <a:solidFill>
                  <a:srgbClr val="FF3399"/>
                </a:solidFill>
                <a:latin typeface="Arial" panose="020B0604020202020204" pitchFamily="34" charset="0"/>
                <a:cs typeface="Arial" panose="020B0604020202020204" pitchFamily="34" charset="0"/>
              </a:rPr>
              <a:t>TUE </a:t>
            </a:r>
            <a:r>
              <a:rPr lang="en-US" altLang="zh-CN" sz="2400" dirty="0" smtClean="0">
                <a:solidFill>
                  <a:schemeClr val="tx1"/>
                </a:solidFill>
                <a:latin typeface="Arial" panose="020B0604020202020204" pitchFamily="34" charset="0"/>
                <a:cs typeface="Arial" panose="020B0604020202020204" pitchFamily="34" charset="0"/>
              </a:rPr>
              <a:t>= 1</a:t>
            </a:r>
            <a:r>
              <a:rPr lang="en-US" altLang="zh-CN" sz="2400" dirty="0" smtClean="0">
                <a:latin typeface="Arial" panose="020B0604020202020204" pitchFamily="34" charset="0"/>
                <a:cs typeface="Arial" panose="020B0604020202020204" pitchFamily="34" charset="0"/>
              </a:rPr>
              <a:t>, </a:t>
            </a:r>
            <a:r>
              <a:rPr lang="en-US" altLang="zh-CN" sz="2400" dirty="0" smtClean="0">
                <a:solidFill>
                  <a:srgbClr val="FF3399"/>
                </a:solidFill>
                <a:latin typeface="Arial" panose="020B0604020202020204" pitchFamily="34" charset="0"/>
                <a:cs typeface="Arial" panose="020B0604020202020204" pitchFamily="34" charset="0"/>
              </a:rPr>
              <a:t>WEN </a:t>
            </a:r>
            <a:r>
              <a:rPr lang="en-US" altLang="zh-CN" sz="2400" dirty="0" smtClean="0">
                <a:solidFill>
                  <a:schemeClr val="tx1"/>
                </a:solidFill>
                <a:latin typeface="Arial" panose="020B0604020202020204" pitchFamily="34" charset="0"/>
                <a:cs typeface="Arial" panose="020B0604020202020204" pitchFamily="34" charset="0"/>
              </a:rPr>
              <a:t>= 2</a:t>
            </a:r>
            <a:r>
              <a:rPr lang="en-US" altLang="zh-CN" sz="2400" dirty="0" smtClean="0">
                <a:latin typeface="Arial" panose="020B0604020202020204" pitchFamily="34" charset="0"/>
                <a:cs typeface="Arial" panose="020B0604020202020204" pitchFamily="34" charset="0"/>
              </a:rPr>
              <a:t>, </a:t>
            </a:r>
          </a:p>
          <a:p>
            <a:pPr algn="just">
              <a:lnSpc>
                <a:spcPct val="120000"/>
              </a:lnSpc>
            </a:pPr>
            <a:r>
              <a:rPr lang="en-US" altLang="zh-CN" sz="2400" dirty="0" smtClean="0">
                <a:solidFill>
                  <a:srgbClr val="FF3399"/>
                </a:solidFill>
                <a:latin typeface="Arial" panose="020B0604020202020204" pitchFamily="34" charset="0"/>
                <a:cs typeface="Arial" panose="020B0604020202020204" pitchFamily="34" charset="0"/>
              </a:rPr>
              <a:t>THU </a:t>
            </a:r>
            <a:r>
              <a:rPr lang="en-US" altLang="zh-CN" sz="2400" dirty="0" smtClean="0">
                <a:solidFill>
                  <a:schemeClr val="tx1"/>
                </a:solidFill>
                <a:latin typeface="Arial" panose="020B0604020202020204" pitchFamily="34" charset="0"/>
                <a:cs typeface="Arial" panose="020B0604020202020204" pitchFamily="34" charset="0"/>
              </a:rPr>
              <a:t>= 7</a:t>
            </a:r>
            <a:r>
              <a:rPr lang="en-US" altLang="zh-CN" sz="2400" dirty="0" smtClean="0">
                <a:latin typeface="Arial" panose="020B0604020202020204" pitchFamily="34" charset="0"/>
                <a:cs typeface="Arial" panose="020B0604020202020204" pitchFamily="34" charset="0"/>
              </a:rPr>
              <a:t>, </a:t>
            </a:r>
            <a:r>
              <a:rPr lang="en-US" altLang="zh-CN" sz="2400" dirty="0" smtClean="0">
                <a:solidFill>
                  <a:srgbClr val="FF3399"/>
                </a:solidFill>
                <a:latin typeface="Arial" panose="020B0604020202020204" pitchFamily="34" charset="0"/>
                <a:cs typeface="Arial" panose="020B0604020202020204" pitchFamily="34" charset="0"/>
              </a:rPr>
              <a:t>FRI </a:t>
            </a:r>
            <a:r>
              <a:rPr lang="en-US" altLang="zh-CN" sz="2400" dirty="0" smtClean="0">
                <a:solidFill>
                  <a:schemeClr val="tx1"/>
                </a:solidFill>
                <a:latin typeface="Arial" panose="020B0604020202020204" pitchFamily="34" charset="0"/>
                <a:cs typeface="Arial" panose="020B0604020202020204" pitchFamily="34" charset="0"/>
              </a:rPr>
              <a:t>= 8, </a:t>
            </a:r>
            <a:r>
              <a:rPr lang="en-US" altLang="zh-CN" sz="2400" dirty="0" smtClean="0">
                <a:solidFill>
                  <a:srgbClr val="FF3399"/>
                </a:solidFill>
                <a:latin typeface="Arial" panose="020B0604020202020204" pitchFamily="34" charset="0"/>
                <a:cs typeface="Arial" panose="020B0604020202020204" pitchFamily="34" charset="0"/>
              </a:rPr>
              <a:t>SAT</a:t>
            </a:r>
            <a:r>
              <a:rPr lang="en-US" altLang="zh-CN" sz="2400" dirty="0" smtClean="0">
                <a:solidFill>
                  <a:schemeClr val="tx1"/>
                </a:solidFill>
                <a:latin typeface="Arial" panose="020B0604020202020204" pitchFamily="34" charset="0"/>
                <a:cs typeface="Arial" panose="020B0604020202020204" pitchFamily="34" charset="0"/>
              </a:rPr>
              <a:t> = 9, </a:t>
            </a:r>
            <a:r>
              <a:rPr lang="en-US" altLang="zh-CN" sz="2400" dirty="0" smtClean="0">
                <a:solidFill>
                  <a:srgbClr val="FF3399"/>
                </a:solidFill>
                <a:latin typeface="Arial" panose="020B0604020202020204" pitchFamily="34" charset="0"/>
                <a:cs typeface="Arial" panose="020B0604020202020204" pitchFamily="34" charset="0"/>
              </a:rPr>
              <a:t>SUN</a:t>
            </a:r>
            <a:r>
              <a:rPr lang="en-US" altLang="zh-CN" sz="2400" dirty="0" smtClean="0">
                <a:solidFill>
                  <a:schemeClr val="tx1"/>
                </a:solidFill>
                <a:latin typeface="Arial" panose="020B0604020202020204" pitchFamily="34" charset="0"/>
                <a:cs typeface="Arial" panose="020B0604020202020204" pitchFamily="34" charset="0"/>
              </a:rPr>
              <a:t> = 10</a:t>
            </a:r>
            <a:endParaRPr lang="zh-CN" altLang="en-US" sz="2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75899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xEl>
                                              <p:pRg st="6" end="6"/>
                                            </p:txEl>
                                          </p:spTgt>
                                        </p:tgtEl>
                                        <p:attrNameLst>
                                          <p:attrName>style.visibility</p:attrName>
                                        </p:attrNameLst>
                                      </p:cBhvr>
                                      <p:to>
                                        <p:strVal val="visible"/>
                                      </p:to>
                                    </p:set>
                                    <p:animEffect transition="in" filter="randombar(horizontal)">
                                      <p:cBhvr>
                                        <p:cTn id="12" dur="500"/>
                                        <p:tgtEl>
                                          <p:spTgt spid="2">
                                            <p:txEl>
                                              <p:pRg st="6" end="6"/>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2">
                                            <p:txEl>
                                              <p:pRg st="7" end="7"/>
                                            </p:txEl>
                                          </p:spTgt>
                                        </p:tgtEl>
                                        <p:attrNameLst>
                                          <p:attrName>style.visibility</p:attrName>
                                        </p:attrNameLst>
                                      </p:cBhvr>
                                      <p:to>
                                        <p:strVal val="visible"/>
                                      </p:to>
                                    </p:set>
                                    <p:animEffect transition="in" filter="randombar(horizontal)">
                                      <p:cBhvr>
                                        <p:cTn id="15" dur="500"/>
                                        <p:tgtEl>
                                          <p:spTgt spid="2">
                                            <p:txEl>
                                              <p:pRg st="7" end="7"/>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randombar(horizontal)">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908721"/>
            <a:ext cx="8496944" cy="5949279"/>
          </a:xfrm>
        </p:spPr>
        <p:txBody>
          <a:bodyPr>
            <a:normAutofit/>
          </a:bodyPr>
          <a:lstStyle/>
          <a:p>
            <a:pPr>
              <a:spcAft>
                <a:spcPts val="600"/>
              </a:spcAft>
            </a:pPr>
            <a:r>
              <a:rPr lang="en-US" altLang="zh-CN" dirty="0" smtClean="0"/>
              <a:t>(c) </a:t>
            </a:r>
            <a:r>
              <a:rPr lang="zh-CN" altLang="en-US" b="1" dirty="0" smtClean="0"/>
              <a:t>二维平面上的点</a:t>
            </a:r>
            <a:endParaRPr lang="en-US" altLang="zh-CN" b="1" dirty="0" smtClean="0"/>
          </a:p>
          <a:p>
            <a:pPr>
              <a:lnSpc>
                <a:spcPct val="90000"/>
              </a:lnSpc>
              <a:spcBef>
                <a:spcPts val="0"/>
              </a:spcBef>
            </a:pPr>
            <a:r>
              <a:rPr lang="en-US" altLang="zh-CN" b="1" dirty="0" err="1" smtClean="0">
                <a:solidFill>
                  <a:srgbClr val="FF0000"/>
                </a:solidFill>
              </a:rPr>
              <a:t>struct</a:t>
            </a:r>
            <a:r>
              <a:rPr lang="en-US" altLang="zh-CN" dirty="0" smtClean="0"/>
              <a:t> </a:t>
            </a:r>
            <a:r>
              <a:rPr lang="en-US" altLang="zh-CN" b="1" dirty="0" smtClean="0">
                <a:solidFill>
                  <a:srgbClr val="0000FF"/>
                </a:solidFill>
              </a:rPr>
              <a:t>point2D</a:t>
            </a:r>
          </a:p>
          <a:p>
            <a:pPr>
              <a:lnSpc>
                <a:spcPct val="90000"/>
              </a:lnSpc>
              <a:spcBef>
                <a:spcPts val="0"/>
              </a:spcBef>
            </a:pPr>
            <a:r>
              <a:rPr lang="en-US" altLang="zh-CN" dirty="0" smtClean="0"/>
              <a:t>{</a:t>
            </a:r>
          </a:p>
          <a:p>
            <a:pPr indent="363538">
              <a:lnSpc>
                <a:spcPct val="90000"/>
              </a:lnSpc>
              <a:spcBef>
                <a:spcPts val="0"/>
              </a:spcBef>
            </a:pPr>
            <a:r>
              <a:rPr lang="en-US" altLang="zh-CN" dirty="0" smtClean="0">
                <a:solidFill>
                  <a:srgbClr val="0000FF"/>
                </a:solidFill>
              </a:rPr>
              <a:t>double</a:t>
            </a:r>
            <a:r>
              <a:rPr lang="en-US" altLang="zh-CN" dirty="0" smtClean="0"/>
              <a:t> x;     </a:t>
            </a:r>
            <a:r>
              <a:rPr lang="en-US" altLang="zh-CN" dirty="0" smtClean="0">
                <a:solidFill>
                  <a:srgbClr val="00B050"/>
                </a:solidFill>
              </a:rPr>
              <a:t>// x </a:t>
            </a:r>
            <a:r>
              <a:rPr lang="zh-CN" altLang="en-US" dirty="0" smtClean="0">
                <a:solidFill>
                  <a:srgbClr val="00B050"/>
                </a:solidFill>
              </a:rPr>
              <a:t>坐标</a:t>
            </a:r>
            <a:endParaRPr lang="en-US" altLang="zh-CN" dirty="0" smtClean="0">
              <a:solidFill>
                <a:srgbClr val="00B050"/>
              </a:solidFill>
            </a:endParaRPr>
          </a:p>
          <a:p>
            <a:pPr indent="363538">
              <a:lnSpc>
                <a:spcPct val="90000"/>
              </a:lnSpc>
              <a:spcBef>
                <a:spcPts val="0"/>
              </a:spcBef>
            </a:pPr>
            <a:r>
              <a:rPr lang="en-US" altLang="zh-CN" dirty="0" smtClean="0">
                <a:solidFill>
                  <a:srgbClr val="0000FF"/>
                </a:solidFill>
              </a:rPr>
              <a:t>double</a:t>
            </a:r>
            <a:r>
              <a:rPr lang="en-US" altLang="zh-CN" dirty="0" smtClean="0"/>
              <a:t> y;     </a:t>
            </a:r>
            <a:r>
              <a:rPr lang="en-US" altLang="zh-CN" dirty="0" smtClean="0">
                <a:solidFill>
                  <a:srgbClr val="00B050"/>
                </a:solidFill>
              </a:rPr>
              <a:t>// y </a:t>
            </a:r>
            <a:r>
              <a:rPr lang="zh-CN" altLang="en-US" dirty="0" smtClean="0">
                <a:solidFill>
                  <a:srgbClr val="00B050"/>
                </a:solidFill>
              </a:rPr>
              <a:t>坐标</a:t>
            </a:r>
            <a:endParaRPr lang="en-US" altLang="zh-CN" dirty="0" smtClean="0">
              <a:solidFill>
                <a:srgbClr val="00B050"/>
              </a:solidFill>
            </a:endParaRPr>
          </a:p>
          <a:p>
            <a:pPr>
              <a:lnSpc>
                <a:spcPct val="90000"/>
              </a:lnSpc>
              <a:spcBef>
                <a:spcPts val="0"/>
              </a:spcBef>
            </a:pPr>
            <a:r>
              <a:rPr lang="en-US" altLang="zh-CN" dirty="0" smtClean="0"/>
              <a:t>}</a:t>
            </a:r>
            <a:r>
              <a:rPr lang="en-US" altLang="zh-CN" b="1" dirty="0" smtClean="0">
                <a:solidFill>
                  <a:srgbClr val="0000FF"/>
                </a:solidFill>
              </a:rPr>
              <a:t>;</a:t>
            </a:r>
          </a:p>
          <a:p>
            <a:pPr>
              <a:spcAft>
                <a:spcPts val="600"/>
              </a:spcAft>
            </a:pPr>
            <a:r>
              <a:rPr lang="en-US" altLang="zh-CN" dirty="0" smtClean="0"/>
              <a:t>(d) </a:t>
            </a:r>
            <a:r>
              <a:rPr lang="zh-CN" altLang="en-US" b="1" dirty="0" smtClean="0"/>
              <a:t>三维空间上的点</a:t>
            </a:r>
            <a:endParaRPr lang="en-US" altLang="zh-CN" b="1" dirty="0" smtClean="0"/>
          </a:p>
          <a:p>
            <a:pPr>
              <a:lnSpc>
                <a:spcPct val="90000"/>
              </a:lnSpc>
              <a:spcBef>
                <a:spcPts val="0"/>
              </a:spcBef>
            </a:pPr>
            <a:r>
              <a:rPr lang="en-US" altLang="zh-CN" b="1" dirty="0" err="1" smtClean="0">
                <a:solidFill>
                  <a:srgbClr val="FF0000"/>
                </a:solidFill>
              </a:rPr>
              <a:t>struct</a:t>
            </a:r>
            <a:r>
              <a:rPr lang="en-US" altLang="zh-CN" dirty="0" smtClean="0"/>
              <a:t> </a:t>
            </a:r>
            <a:r>
              <a:rPr lang="en-US" altLang="zh-CN" b="1" dirty="0" smtClean="0">
                <a:solidFill>
                  <a:srgbClr val="0000FF"/>
                </a:solidFill>
              </a:rPr>
              <a:t>point3D</a:t>
            </a:r>
          </a:p>
          <a:p>
            <a:pPr>
              <a:lnSpc>
                <a:spcPct val="90000"/>
              </a:lnSpc>
              <a:spcBef>
                <a:spcPts val="0"/>
              </a:spcBef>
            </a:pPr>
            <a:r>
              <a:rPr lang="en-US" altLang="zh-CN" dirty="0" smtClean="0"/>
              <a:t>{</a:t>
            </a:r>
          </a:p>
          <a:p>
            <a:pPr indent="363538">
              <a:lnSpc>
                <a:spcPct val="90000"/>
              </a:lnSpc>
              <a:spcBef>
                <a:spcPts val="0"/>
              </a:spcBef>
            </a:pPr>
            <a:r>
              <a:rPr lang="en-US" altLang="zh-CN" dirty="0" smtClean="0">
                <a:solidFill>
                  <a:srgbClr val="0000FF"/>
                </a:solidFill>
              </a:rPr>
              <a:t>double</a:t>
            </a:r>
            <a:r>
              <a:rPr lang="en-US" altLang="zh-CN" dirty="0" smtClean="0"/>
              <a:t> x;    </a:t>
            </a:r>
            <a:r>
              <a:rPr lang="en-US" altLang="zh-CN" dirty="0" smtClean="0">
                <a:solidFill>
                  <a:srgbClr val="00B050"/>
                </a:solidFill>
              </a:rPr>
              <a:t>// x </a:t>
            </a:r>
            <a:r>
              <a:rPr lang="zh-CN" altLang="en-US" dirty="0" smtClean="0">
                <a:solidFill>
                  <a:srgbClr val="00B050"/>
                </a:solidFill>
              </a:rPr>
              <a:t>坐标</a:t>
            </a:r>
            <a:endParaRPr lang="en-US" altLang="zh-CN" dirty="0" smtClean="0">
              <a:solidFill>
                <a:srgbClr val="00B050"/>
              </a:solidFill>
            </a:endParaRPr>
          </a:p>
          <a:p>
            <a:pPr indent="363538">
              <a:lnSpc>
                <a:spcPct val="90000"/>
              </a:lnSpc>
              <a:spcBef>
                <a:spcPts val="0"/>
              </a:spcBef>
            </a:pPr>
            <a:r>
              <a:rPr lang="en-US" altLang="zh-CN" dirty="0" smtClean="0">
                <a:solidFill>
                  <a:srgbClr val="0000FF"/>
                </a:solidFill>
              </a:rPr>
              <a:t>double</a:t>
            </a:r>
            <a:r>
              <a:rPr lang="en-US" altLang="zh-CN" dirty="0" smtClean="0"/>
              <a:t> y;    </a:t>
            </a:r>
            <a:r>
              <a:rPr lang="en-US" altLang="zh-CN" dirty="0" smtClean="0">
                <a:solidFill>
                  <a:srgbClr val="00B050"/>
                </a:solidFill>
              </a:rPr>
              <a:t>// y </a:t>
            </a:r>
            <a:r>
              <a:rPr lang="zh-CN" altLang="en-US" dirty="0" smtClean="0">
                <a:solidFill>
                  <a:srgbClr val="00B050"/>
                </a:solidFill>
              </a:rPr>
              <a:t>坐标</a:t>
            </a:r>
            <a:endParaRPr lang="en-US" altLang="zh-CN" dirty="0" smtClean="0">
              <a:solidFill>
                <a:srgbClr val="00B050"/>
              </a:solidFill>
            </a:endParaRPr>
          </a:p>
          <a:p>
            <a:pPr indent="363538">
              <a:lnSpc>
                <a:spcPct val="90000"/>
              </a:lnSpc>
              <a:spcBef>
                <a:spcPts val="0"/>
              </a:spcBef>
            </a:pPr>
            <a:r>
              <a:rPr lang="en-US" altLang="zh-CN" dirty="0" smtClean="0">
                <a:solidFill>
                  <a:srgbClr val="0000FF"/>
                </a:solidFill>
              </a:rPr>
              <a:t>double</a:t>
            </a:r>
            <a:r>
              <a:rPr lang="en-US" altLang="zh-CN" dirty="0" smtClean="0"/>
              <a:t> z;    </a:t>
            </a:r>
            <a:r>
              <a:rPr lang="en-US" altLang="zh-CN" dirty="0" smtClean="0">
                <a:solidFill>
                  <a:srgbClr val="00B050"/>
                </a:solidFill>
              </a:rPr>
              <a:t>// z </a:t>
            </a:r>
            <a:r>
              <a:rPr lang="zh-CN" altLang="en-US" dirty="0" smtClean="0">
                <a:solidFill>
                  <a:srgbClr val="00B050"/>
                </a:solidFill>
              </a:rPr>
              <a:t>坐标</a:t>
            </a:r>
            <a:endParaRPr lang="en-US" altLang="zh-CN" dirty="0" smtClean="0">
              <a:solidFill>
                <a:srgbClr val="00B050"/>
              </a:solidFill>
            </a:endParaRPr>
          </a:p>
          <a:p>
            <a:pPr>
              <a:lnSpc>
                <a:spcPct val="90000"/>
              </a:lnSpc>
              <a:spcBef>
                <a:spcPts val="0"/>
              </a:spcBef>
              <a:spcAft>
                <a:spcPts val="600"/>
              </a:spcAft>
            </a:pPr>
            <a:r>
              <a:rPr lang="en-US" altLang="zh-CN" dirty="0" smtClean="0"/>
              <a:t>};</a:t>
            </a:r>
          </a:p>
          <a:p>
            <a:pPr>
              <a:spcBef>
                <a:spcPts val="0"/>
              </a:spcBef>
            </a:pPr>
            <a:r>
              <a:rPr lang="zh-CN" altLang="en-US" b="1" dirty="0" smtClean="0"/>
              <a:t>说明</a:t>
            </a:r>
            <a:r>
              <a:rPr lang="en-US" altLang="zh-CN" b="1" dirty="0" smtClean="0"/>
              <a:t>: </a:t>
            </a:r>
            <a:r>
              <a:rPr lang="zh-CN" altLang="en-US" dirty="0" smtClean="0"/>
              <a:t>多个数据成员 </a:t>
            </a:r>
            <a:r>
              <a:rPr lang="zh-CN" altLang="en-US" dirty="0" smtClean="0">
                <a:solidFill>
                  <a:srgbClr val="FF0000"/>
                </a:solidFill>
              </a:rPr>
              <a:t>具有相同类型 </a:t>
            </a:r>
            <a:r>
              <a:rPr lang="zh-CN" altLang="en-US" dirty="0" smtClean="0"/>
              <a:t>时</a:t>
            </a:r>
            <a:r>
              <a:rPr lang="en-US" altLang="zh-CN" dirty="0" smtClean="0"/>
              <a:t>, </a:t>
            </a:r>
            <a:r>
              <a:rPr lang="zh-CN" altLang="en-US" dirty="0" smtClean="0"/>
              <a:t>可以在同一个语句中进行 </a:t>
            </a:r>
            <a:r>
              <a:rPr lang="zh-CN" altLang="en-US" b="1" dirty="0" smtClean="0">
                <a:solidFill>
                  <a:srgbClr val="0000FF"/>
                </a:solidFill>
              </a:rPr>
              <a:t>联合定义</a:t>
            </a:r>
            <a:r>
              <a:rPr lang="zh-CN" altLang="en-US" dirty="0" smtClean="0"/>
              <a:t>。</a:t>
            </a:r>
            <a:endParaRPr lang="zh-CN" altLang="en-US" dirty="0"/>
          </a:p>
        </p:txBody>
      </p:sp>
      <p:sp>
        <p:nvSpPr>
          <p:cNvPr id="3" name="标题 2"/>
          <p:cNvSpPr>
            <a:spLocks noGrp="1"/>
          </p:cNvSpPr>
          <p:nvPr>
            <p:ph type="title"/>
          </p:nvPr>
        </p:nvSpPr>
        <p:spPr/>
        <p:txBody>
          <a:bodyPr/>
          <a:lstStyle/>
          <a:p>
            <a:r>
              <a:rPr lang="en-US" altLang="zh-CN" dirty="0"/>
              <a:t>1. </a:t>
            </a:r>
            <a:r>
              <a:rPr lang="zh-CN" altLang="en-US" dirty="0"/>
              <a:t>结构</a:t>
            </a:r>
          </a:p>
        </p:txBody>
      </p:sp>
      <p:sp>
        <p:nvSpPr>
          <p:cNvPr id="4" name="矩形 3"/>
          <p:cNvSpPr/>
          <p:nvPr/>
        </p:nvSpPr>
        <p:spPr>
          <a:xfrm>
            <a:off x="5436096" y="1412776"/>
            <a:ext cx="2574032" cy="1421928"/>
          </a:xfrm>
          <a:prstGeom prst="rect">
            <a:avLst/>
          </a:prstGeom>
        </p:spPr>
        <p:txBody>
          <a:bodyPr wrap="square">
            <a:spAutoFit/>
          </a:bodyPr>
          <a:lstStyle/>
          <a:p>
            <a:pPr>
              <a:lnSpc>
                <a:spcPct val="90000"/>
              </a:lnSpc>
              <a:spcBef>
                <a:spcPts val="0"/>
              </a:spcBef>
            </a:pPr>
            <a:r>
              <a:rPr lang="en-US" altLang="zh-CN" sz="2400" b="1" dirty="0" err="1">
                <a:solidFill>
                  <a:srgbClr val="FF0000"/>
                </a:solidFill>
                <a:latin typeface="Arial" panose="020B0604020202020204" pitchFamily="34" charset="0"/>
                <a:cs typeface="Arial" panose="020B0604020202020204" pitchFamily="34" charset="0"/>
              </a:rPr>
              <a:t>struct</a:t>
            </a:r>
            <a:r>
              <a:rPr lang="en-US" altLang="zh-CN" sz="2400" dirty="0">
                <a:latin typeface="Arial" panose="020B0604020202020204" pitchFamily="34" charset="0"/>
                <a:cs typeface="Arial" panose="020B0604020202020204" pitchFamily="34" charset="0"/>
              </a:rPr>
              <a:t> </a:t>
            </a:r>
            <a:r>
              <a:rPr lang="en-US" altLang="zh-CN" sz="2400" b="1" dirty="0">
                <a:solidFill>
                  <a:srgbClr val="0000FF"/>
                </a:solidFill>
                <a:latin typeface="Arial" panose="020B0604020202020204" pitchFamily="34" charset="0"/>
                <a:cs typeface="Arial" panose="020B0604020202020204" pitchFamily="34" charset="0"/>
              </a:rPr>
              <a:t>point2D</a:t>
            </a:r>
          </a:p>
          <a:p>
            <a:pPr>
              <a:lnSpc>
                <a:spcPct val="90000"/>
              </a:lnSpc>
              <a:spcBef>
                <a:spcPts val="0"/>
              </a:spcBef>
            </a:pPr>
            <a:r>
              <a:rPr lang="en-US" altLang="zh-CN" sz="2400" dirty="0">
                <a:latin typeface="Arial" panose="020B0604020202020204" pitchFamily="34" charset="0"/>
                <a:cs typeface="Arial" panose="020B0604020202020204" pitchFamily="34" charset="0"/>
              </a:rPr>
              <a:t>{</a:t>
            </a:r>
          </a:p>
          <a:p>
            <a:pPr indent="363538">
              <a:lnSpc>
                <a:spcPct val="90000"/>
              </a:lnSpc>
              <a:spcBef>
                <a:spcPts val="0"/>
              </a:spcBef>
            </a:pPr>
            <a:r>
              <a:rPr lang="en-US" altLang="zh-CN" sz="2400" dirty="0">
                <a:solidFill>
                  <a:srgbClr val="0000FF"/>
                </a:solidFill>
                <a:latin typeface="Arial" panose="020B0604020202020204" pitchFamily="34" charset="0"/>
                <a:cs typeface="Arial" panose="020B0604020202020204" pitchFamily="34" charset="0"/>
              </a:rPr>
              <a:t>double</a:t>
            </a:r>
            <a:r>
              <a:rPr lang="en-US" altLang="zh-CN" sz="2400" dirty="0">
                <a:latin typeface="Arial" panose="020B0604020202020204" pitchFamily="34" charset="0"/>
                <a:cs typeface="Arial" panose="020B0604020202020204" pitchFamily="34" charset="0"/>
              </a:rPr>
              <a:t> </a:t>
            </a:r>
            <a:r>
              <a:rPr lang="en-US" altLang="zh-CN" sz="2400" dirty="0" smtClean="0">
                <a:latin typeface="Arial" panose="020B0604020202020204" pitchFamily="34" charset="0"/>
                <a:cs typeface="Arial" panose="020B0604020202020204" pitchFamily="34" charset="0"/>
              </a:rPr>
              <a:t>x, y;  </a:t>
            </a:r>
            <a:endParaRPr lang="en-US" altLang="zh-CN" sz="2400" dirty="0" smtClean="0">
              <a:solidFill>
                <a:srgbClr val="00B050"/>
              </a:solidFill>
              <a:latin typeface="Arial" panose="020B0604020202020204" pitchFamily="34" charset="0"/>
              <a:cs typeface="Arial" panose="020B0604020202020204" pitchFamily="34" charset="0"/>
            </a:endParaRPr>
          </a:p>
          <a:p>
            <a:pPr>
              <a:lnSpc>
                <a:spcPct val="90000"/>
              </a:lnSpc>
              <a:spcBef>
                <a:spcPts val="0"/>
              </a:spcBef>
            </a:pPr>
            <a:r>
              <a:rPr lang="en-US" altLang="zh-CN" sz="2400" dirty="0" smtClean="0">
                <a:latin typeface="Arial" panose="020B0604020202020204" pitchFamily="34" charset="0"/>
                <a:cs typeface="Arial" panose="020B0604020202020204" pitchFamily="34" charset="0"/>
              </a:rPr>
              <a:t>}</a:t>
            </a:r>
            <a:r>
              <a:rPr lang="en-US" altLang="zh-CN" sz="2400" b="1" dirty="0" smtClean="0">
                <a:solidFill>
                  <a:srgbClr val="0000FF"/>
                </a:solidFill>
                <a:latin typeface="Arial" panose="020B0604020202020204" pitchFamily="34" charset="0"/>
                <a:cs typeface="Arial" panose="020B0604020202020204" pitchFamily="34" charset="0"/>
              </a:rPr>
              <a:t>;</a:t>
            </a:r>
            <a:endParaRPr lang="en-US" altLang="zh-CN" sz="2400" b="1" dirty="0">
              <a:solidFill>
                <a:srgbClr val="0000FF"/>
              </a:solidFill>
              <a:latin typeface="Arial" panose="020B0604020202020204" pitchFamily="34" charset="0"/>
              <a:cs typeface="Arial" panose="020B0604020202020204" pitchFamily="34" charset="0"/>
            </a:endParaRPr>
          </a:p>
        </p:txBody>
      </p:sp>
      <p:sp>
        <p:nvSpPr>
          <p:cNvPr id="5" name="矩形 4"/>
          <p:cNvSpPr/>
          <p:nvPr/>
        </p:nvSpPr>
        <p:spPr>
          <a:xfrm>
            <a:off x="5328592" y="3645024"/>
            <a:ext cx="3275856" cy="1421928"/>
          </a:xfrm>
          <a:prstGeom prst="rect">
            <a:avLst/>
          </a:prstGeom>
        </p:spPr>
        <p:txBody>
          <a:bodyPr wrap="square">
            <a:spAutoFit/>
          </a:bodyPr>
          <a:lstStyle/>
          <a:p>
            <a:pPr>
              <a:lnSpc>
                <a:spcPct val="90000"/>
              </a:lnSpc>
              <a:spcBef>
                <a:spcPts val="0"/>
              </a:spcBef>
            </a:pPr>
            <a:r>
              <a:rPr lang="en-US" altLang="zh-CN" sz="2400" b="1" dirty="0" err="1">
                <a:solidFill>
                  <a:srgbClr val="FF0000"/>
                </a:solidFill>
                <a:latin typeface="Arial" panose="020B0604020202020204" pitchFamily="34" charset="0"/>
                <a:cs typeface="Arial" panose="020B0604020202020204" pitchFamily="34" charset="0"/>
              </a:rPr>
              <a:t>struct</a:t>
            </a:r>
            <a:r>
              <a:rPr lang="en-US" altLang="zh-CN" sz="2400" dirty="0">
                <a:latin typeface="Arial" panose="020B0604020202020204" pitchFamily="34" charset="0"/>
                <a:cs typeface="Arial" panose="020B0604020202020204" pitchFamily="34" charset="0"/>
              </a:rPr>
              <a:t> </a:t>
            </a:r>
            <a:r>
              <a:rPr lang="en-US" altLang="zh-CN" sz="2400" b="1" dirty="0">
                <a:solidFill>
                  <a:srgbClr val="0000FF"/>
                </a:solidFill>
                <a:latin typeface="Arial" panose="020B0604020202020204" pitchFamily="34" charset="0"/>
                <a:cs typeface="Arial" panose="020B0604020202020204" pitchFamily="34" charset="0"/>
              </a:rPr>
              <a:t>point3D</a:t>
            </a:r>
          </a:p>
          <a:p>
            <a:pPr>
              <a:lnSpc>
                <a:spcPct val="90000"/>
              </a:lnSpc>
              <a:spcBef>
                <a:spcPts val="0"/>
              </a:spcBef>
            </a:pPr>
            <a:r>
              <a:rPr lang="en-US" altLang="zh-CN" sz="2400" dirty="0">
                <a:latin typeface="Arial" panose="020B0604020202020204" pitchFamily="34" charset="0"/>
                <a:cs typeface="Arial" panose="020B0604020202020204" pitchFamily="34" charset="0"/>
              </a:rPr>
              <a:t>{</a:t>
            </a:r>
          </a:p>
          <a:p>
            <a:pPr indent="363538">
              <a:lnSpc>
                <a:spcPct val="90000"/>
              </a:lnSpc>
              <a:spcBef>
                <a:spcPts val="0"/>
              </a:spcBef>
            </a:pPr>
            <a:r>
              <a:rPr lang="en-US" altLang="zh-CN" sz="2400" dirty="0">
                <a:solidFill>
                  <a:srgbClr val="0000FF"/>
                </a:solidFill>
                <a:latin typeface="Arial" panose="020B0604020202020204" pitchFamily="34" charset="0"/>
                <a:cs typeface="Arial" panose="020B0604020202020204" pitchFamily="34" charset="0"/>
              </a:rPr>
              <a:t>double</a:t>
            </a:r>
            <a:r>
              <a:rPr lang="en-US" altLang="zh-CN" sz="2400" dirty="0">
                <a:latin typeface="Arial" panose="020B0604020202020204" pitchFamily="34" charset="0"/>
                <a:cs typeface="Arial" panose="020B0604020202020204" pitchFamily="34" charset="0"/>
              </a:rPr>
              <a:t> </a:t>
            </a:r>
            <a:r>
              <a:rPr lang="en-US" altLang="zh-CN" sz="2400" dirty="0" smtClean="0">
                <a:latin typeface="Arial" panose="020B0604020202020204" pitchFamily="34" charset="0"/>
                <a:cs typeface="Arial" panose="020B0604020202020204" pitchFamily="34" charset="0"/>
              </a:rPr>
              <a:t>x, y, z; </a:t>
            </a:r>
            <a:endParaRPr lang="en-US" altLang="zh-CN" sz="2400" dirty="0">
              <a:solidFill>
                <a:srgbClr val="00B050"/>
              </a:solidFill>
              <a:latin typeface="Arial" panose="020B0604020202020204" pitchFamily="34" charset="0"/>
              <a:cs typeface="Arial" panose="020B0604020202020204" pitchFamily="34" charset="0"/>
            </a:endParaRPr>
          </a:p>
          <a:p>
            <a:pPr>
              <a:lnSpc>
                <a:spcPct val="90000"/>
              </a:lnSpc>
              <a:spcBef>
                <a:spcPts val="0"/>
              </a:spcBef>
              <a:spcAft>
                <a:spcPts val="600"/>
              </a:spcAft>
            </a:pPr>
            <a:r>
              <a:rPr lang="en-US" altLang="zh-CN" sz="2400" dirty="0" smtClean="0">
                <a:latin typeface="Arial" panose="020B0604020202020204" pitchFamily="34" charset="0"/>
                <a:cs typeface="Arial" panose="020B0604020202020204" pitchFamily="34" charset="0"/>
              </a:rPr>
              <a:t>};</a:t>
            </a:r>
            <a:endParaRPr lang="en-US" altLang="zh-C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11849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7" dur="500"/>
                                        <p:tgtEl>
                                          <p:spTgt spid="2">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0" dur="500"/>
                                        <p:tgtEl>
                                          <p:spTgt spid="2">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3" dur="500"/>
                                        <p:tgtEl>
                                          <p:spTgt spid="2">
                                            <p:txEl>
                                              <p:pRg st="3" end="3"/>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6" dur="500"/>
                                        <p:tgtEl>
                                          <p:spTgt spid="2">
                                            <p:txEl>
                                              <p:pRg st="4" end="4"/>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animEffect transition="in" filter="randombar(horizontal)">
                                      <p:cBhvr>
                                        <p:cTn id="19" dur="500"/>
                                        <p:tgtEl>
                                          <p:spTgt spid="2">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2">
                                            <p:txEl>
                                              <p:pRg st="6" end="6"/>
                                            </p:txEl>
                                          </p:spTgt>
                                        </p:tgtEl>
                                        <p:attrNameLst>
                                          <p:attrName>style.visibility</p:attrName>
                                        </p:attrNameLst>
                                      </p:cBhvr>
                                      <p:to>
                                        <p:strVal val="visible"/>
                                      </p:to>
                                    </p:set>
                                    <p:animEffect transition="in" filter="randombar(horizontal)">
                                      <p:cBhvr>
                                        <p:cTn id="24" dur="500"/>
                                        <p:tgtEl>
                                          <p:spTgt spid="2">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2">
                                            <p:txEl>
                                              <p:pRg st="7" end="7"/>
                                            </p:txEl>
                                          </p:spTgt>
                                        </p:tgtEl>
                                        <p:attrNameLst>
                                          <p:attrName>style.visibility</p:attrName>
                                        </p:attrNameLst>
                                      </p:cBhvr>
                                      <p:to>
                                        <p:strVal val="visible"/>
                                      </p:to>
                                    </p:set>
                                    <p:animEffect transition="in" filter="randombar(horizontal)">
                                      <p:cBhvr>
                                        <p:cTn id="29" dur="500"/>
                                        <p:tgtEl>
                                          <p:spTgt spid="2">
                                            <p:txEl>
                                              <p:pRg st="7" end="7"/>
                                            </p:txEl>
                                          </p:spTgt>
                                        </p:tgtEl>
                                      </p:cBhvr>
                                    </p:animEffect>
                                  </p:childTnLst>
                                </p:cTn>
                              </p:par>
                              <p:par>
                                <p:cTn id="30" presetID="14" presetClass="entr" presetSubtype="10" fill="hold" nodeType="withEffect">
                                  <p:stCondLst>
                                    <p:cond delay="0"/>
                                  </p:stCondLst>
                                  <p:childTnLst>
                                    <p:set>
                                      <p:cBhvr>
                                        <p:cTn id="31" dur="1" fill="hold">
                                          <p:stCondLst>
                                            <p:cond delay="0"/>
                                          </p:stCondLst>
                                        </p:cTn>
                                        <p:tgtEl>
                                          <p:spTgt spid="2">
                                            <p:txEl>
                                              <p:pRg st="8" end="8"/>
                                            </p:txEl>
                                          </p:spTgt>
                                        </p:tgtEl>
                                        <p:attrNameLst>
                                          <p:attrName>style.visibility</p:attrName>
                                        </p:attrNameLst>
                                      </p:cBhvr>
                                      <p:to>
                                        <p:strVal val="visible"/>
                                      </p:to>
                                    </p:set>
                                    <p:animEffect transition="in" filter="randombar(horizontal)">
                                      <p:cBhvr>
                                        <p:cTn id="32" dur="500"/>
                                        <p:tgtEl>
                                          <p:spTgt spid="2">
                                            <p:txEl>
                                              <p:pRg st="8" end="8"/>
                                            </p:txEl>
                                          </p:spTgt>
                                        </p:tgtEl>
                                      </p:cBhvr>
                                    </p:animEffect>
                                  </p:childTnLst>
                                </p:cTn>
                              </p:par>
                              <p:par>
                                <p:cTn id="33" presetID="14" presetClass="entr" presetSubtype="10" fill="hold" nodeType="withEffect">
                                  <p:stCondLst>
                                    <p:cond delay="0"/>
                                  </p:stCondLst>
                                  <p:childTnLst>
                                    <p:set>
                                      <p:cBhvr>
                                        <p:cTn id="34" dur="1" fill="hold">
                                          <p:stCondLst>
                                            <p:cond delay="0"/>
                                          </p:stCondLst>
                                        </p:cTn>
                                        <p:tgtEl>
                                          <p:spTgt spid="2">
                                            <p:txEl>
                                              <p:pRg st="9" end="9"/>
                                            </p:txEl>
                                          </p:spTgt>
                                        </p:tgtEl>
                                        <p:attrNameLst>
                                          <p:attrName>style.visibility</p:attrName>
                                        </p:attrNameLst>
                                      </p:cBhvr>
                                      <p:to>
                                        <p:strVal val="visible"/>
                                      </p:to>
                                    </p:set>
                                    <p:animEffect transition="in" filter="randombar(horizontal)">
                                      <p:cBhvr>
                                        <p:cTn id="35" dur="500"/>
                                        <p:tgtEl>
                                          <p:spTgt spid="2">
                                            <p:txEl>
                                              <p:pRg st="9" end="9"/>
                                            </p:txEl>
                                          </p:spTgt>
                                        </p:tgtEl>
                                      </p:cBhvr>
                                    </p:animEffect>
                                  </p:childTnLst>
                                </p:cTn>
                              </p:par>
                              <p:par>
                                <p:cTn id="36" presetID="14" presetClass="entr" presetSubtype="10" fill="hold" nodeType="withEffect">
                                  <p:stCondLst>
                                    <p:cond delay="0"/>
                                  </p:stCondLst>
                                  <p:childTnLst>
                                    <p:set>
                                      <p:cBhvr>
                                        <p:cTn id="37" dur="1" fill="hold">
                                          <p:stCondLst>
                                            <p:cond delay="0"/>
                                          </p:stCondLst>
                                        </p:cTn>
                                        <p:tgtEl>
                                          <p:spTgt spid="2">
                                            <p:txEl>
                                              <p:pRg st="10" end="10"/>
                                            </p:txEl>
                                          </p:spTgt>
                                        </p:tgtEl>
                                        <p:attrNameLst>
                                          <p:attrName>style.visibility</p:attrName>
                                        </p:attrNameLst>
                                      </p:cBhvr>
                                      <p:to>
                                        <p:strVal val="visible"/>
                                      </p:to>
                                    </p:set>
                                    <p:animEffect transition="in" filter="randombar(horizontal)">
                                      <p:cBhvr>
                                        <p:cTn id="38" dur="500"/>
                                        <p:tgtEl>
                                          <p:spTgt spid="2">
                                            <p:txEl>
                                              <p:pRg st="10" end="10"/>
                                            </p:txEl>
                                          </p:spTgt>
                                        </p:tgtEl>
                                      </p:cBhvr>
                                    </p:animEffect>
                                  </p:childTnLst>
                                </p:cTn>
                              </p:par>
                              <p:par>
                                <p:cTn id="39" presetID="14" presetClass="entr" presetSubtype="10" fill="hold" nodeType="withEffect">
                                  <p:stCondLst>
                                    <p:cond delay="0"/>
                                  </p:stCondLst>
                                  <p:childTnLst>
                                    <p:set>
                                      <p:cBhvr>
                                        <p:cTn id="40" dur="1" fill="hold">
                                          <p:stCondLst>
                                            <p:cond delay="0"/>
                                          </p:stCondLst>
                                        </p:cTn>
                                        <p:tgtEl>
                                          <p:spTgt spid="2">
                                            <p:txEl>
                                              <p:pRg st="11" end="11"/>
                                            </p:txEl>
                                          </p:spTgt>
                                        </p:tgtEl>
                                        <p:attrNameLst>
                                          <p:attrName>style.visibility</p:attrName>
                                        </p:attrNameLst>
                                      </p:cBhvr>
                                      <p:to>
                                        <p:strVal val="visible"/>
                                      </p:to>
                                    </p:set>
                                    <p:animEffect transition="in" filter="randombar(horizontal)">
                                      <p:cBhvr>
                                        <p:cTn id="41" dur="500"/>
                                        <p:tgtEl>
                                          <p:spTgt spid="2">
                                            <p:txEl>
                                              <p:pRg st="11" end="11"/>
                                            </p:txEl>
                                          </p:spTgt>
                                        </p:tgtEl>
                                      </p:cBhvr>
                                    </p:animEffect>
                                  </p:childTnLst>
                                </p:cTn>
                              </p:par>
                              <p:par>
                                <p:cTn id="42" presetID="14" presetClass="entr" presetSubtype="10" fill="hold" nodeType="withEffect">
                                  <p:stCondLst>
                                    <p:cond delay="0"/>
                                  </p:stCondLst>
                                  <p:childTnLst>
                                    <p:set>
                                      <p:cBhvr>
                                        <p:cTn id="43" dur="1" fill="hold">
                                          <p:stCondLst>
                                            <p:cond delay="0"/>
                                          </p:stCondLst>
                                        </p:cTn>
                                        <p:tgtEl>
                                          <p:spTgt spid="2">
                                            <p:txEl>
                                              <p:pRg st="12" end="12"/>
                                            </p:txEl>
                                          </p:spTgt>
                                        </p:tgtEl>
                                        <p:attrNameLst>
                                          <p:attrName>style.visibility</p:attrName>
                                        </p:attrNameLst>
                                      </p:cBhvr>
                                      <p:to>
                                        <p:strVal val="visible"/>
                                      </p:to>
                                    </p:set>
                                    <p:animEffect transition="in" filter="randombar(horizontal)">
                                      <p:cBhvr>
                                        <p:cTn id="44" dur="500"/>
                                        <p:tgtEl>
                                          <p:spTgt spid="2">
                                            <p:txEl>
                                              <p:pRg st="12" end="12"/>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nodeType="clickEffect">
                                  <p:stCondLst>
                                    <p:cond delay="0"/>
                                  </p:stCondLst>
                                  <p:childTnLst>
                                    <p:set>
                                      <p:cBhvr>
                                        <p:cTn id="48" dur="1" fill="hold">
                                          <p:stCondLst>
                                            <p:cond delay="0"/>
                                          </p:stCondLst>
                                        </p:cTn>
                                        <p:tgtEl>
                                          <p:spTgt spid="2">
                                            <p:txEl>
                                              <p:pRg st="13" end="13"/>
                                            </p:txEl>
                                          </p:spTgt>
                                        </p:tgtEl>
                                        <p:attrNameLst>
                                          <p:attrName>style.visibility</p:attrName>
                                        </p:attrNameLst>
                                      </p:cBhvr>
                                      <p:to>
                                        <p:strVal val="visible"/>
                                      </p:to>
                                    </p:set>
                                    <p:animEffect transition="in" filter="randombar(horizontal)">
                                      <p:cBhvr>
                                        <p:cTn id="49" dur="500"/>
                                        <p:tgtEl>
                                          <p:spTgt spid="2">
                                            <p:txEl>
                                              <p:pRg st="13" end="13"/>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4" presetClass="entr" presetSubtype="10" fill="hold" grpId="0" nodeType="clickEffect">
                                  <p:stCondLst>
                                    <p:cond delay="0"/>
                                  </p:stCondLst>
                                  <p:childTnLst>
                                    <p:set>
                                      <p:cBhvr>
                                        <p:cTn id="53" dur="1" fill="hold">
                                          <p:stCondLst>
                                            <p:cond delay="0"/>
                                          </p:stCondLst>
                                        </p:cTn>
                                        <p:tgtEl>
                                          <p:spTgt spid="4"/>
                                        </p:tgtEl>
                                        <p:attrNameLst>
                                          <p:attrName>style.visibility</p:attrName>
                                        </p:attrNameLst>
                                      </p:cBhvr>
                                      <p:to>
                                        <p:strVal val="visible"/>
                                      </p:to>
                                    </p:set>
                                    <p:animEffect transition="in" filter="randombar(horizontal)">
                                      <p:cBhvr>
                                        <p:cTn id="54" dur="500"/>
                                        <p:tgtEl>
                                          <p:spTgt spid="4"/>
                                        </p:tgtEl>
                                      </p:cBhvr>
                                    </p:animEffect>
                                  </p:childTnLst>
                                </p:cTn>
                              </p:par>
                            </p:childTnLst>
                          </p:cTn>
                        </p:par>
                      </p:childTnLst>
                    </p:cTn>
                  </p:par>
                  <p:par>
                    <p:cTn id="55" fill="hold">
                      <p:stCondLst>
                        <p:cond delay="indefinite"/>
                      </p:stCondLst>
                      <p:childTnLst>
                        <p:par>
                          <p:cTn id="56" fill="hold">
                            <p:stCondLst>
                              <p:cond delay="0"/>
                            </p:stCondLst>
                            <p:childTnLst>
                              <p:par>
                                <p:cTn id="57" presetID="14" presetClass="entr" presetSubtype="10" fill="hold" grpId="0" nodeType="clickEffect">
                                  <p:stCondLst>
                                    <p:cond delay="0"/>
                                  </p:stCondLst>
                                  <p:childTnLst>
                                    <p:set>
                                      <p:cBhvr>
                                        <p:cTn id="58" dur="1" fill="hold">
                                          <p:stCondLst>
                                            <p:cond delay="0"/>
                                          </p:stCondLst>
                                        </p:cTn>
                                        <p:tgtEl>
                                          <p:spTgt spid="5"/>
                                        </p:tgtEl>
                                        <p:attrNameLst>
                                          <p:attrName>style.visibility</p:attrName>
                                        </p:attrNameLst>
                                      </p:cBhvr>
                                      <p:to>
                                        <p:strVal val="visible"/>
                                      </p:to>
                                    </p:set>
                                    <p:animEffect transition="in" filter="randombar(horizontal)">
                                      <p:cBhvr>
                                        <p:cTn id="5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1038743"/>
            <a:ext cx="8496944" cy="5819257"/>
          </a:xfrm>
        </p:spPr>
        <p:txBody>
          <a:bodyPr>
            <a:normAutofit/>
          </a:bodyPr>
          <a:lstStyle/>
          <a:p>
            <a:pPr>
              <a:spcAft>
                <a:spcPts val="600"/>
              </a:spcAft>
            </a:pPr>
            <a:r>
              <a:rPr lang="en-US" altLang="zh-CN" dirty="0" smtClean="0"/>
              <a:t>(e)</a:t>
            </a:r>
            <a:r>
              <a:rPr lang="en-US" altLang="zh-CN" b="1" dirty="0" smtClean="0"/>
              <a:t> </a:t>
            </a:r>
            <a:r>
              <a:rPr lang="zh-CN" altLang="en-US" b="1" dirty="0" smtClean="0"/>
              <a:t>日期</a:t>
            </a:r>
            <a:r>
              <a:rPr lang="en-US" altLang="zh-CN" dirty="0" smtClean="0"/>
              <a:t>: </a:t>
            </a:r>
            <a:r>
              <a:rPr lang="zh-CN" altLang="en-US" dirty="0" smtClean="0"/>
              <a:t>包括日</a:t>
            </a:r>
            <a:r>
              <a:rPr lang="en-US" altLang="zh-CN" dirty="0" smtClean="0"/>
              <a:t>, </a:t>
            </a:r>
            <a:r>
              <a:rPr lang="zh-CN" altLang="en-US" dirty="0" smtClean="0"/>
              <a:t>月</a:t>
            </a:r>
            <a:r>
              <a:rPr lang="en-US" altLang="zh-CN" dirty="0" smtClean="0"/>
              <a:t>, </a:t>
            </a:r>
            <a:r>
              <a:rPr lang="zh-CN" altLang="en-US" dirty="0" smtClean="0"/>
              <a:t>年。</a:t>
            </a:r>
            <a:endParaRPr lang="en-US" altLang="zh-CN" dirty="0" smtClean="0"/>
          </a:p>
          <a:p>
            <a:pPr>
              <a:lnSpc>
                <a:spcPct val="100000"/>
              </a:lnSpc>
              <a:spcBef>
                <a:spcPts val="0"/>
              </a:spcBef>
            </a:pPr>
            <a:r>
              <a:rPr lang="en-US" altLang="zh-CN" b="1" dirty="0" err="1" smtClean="0">
                <a:solidFill>
                  <a:srgbClr val="FF0000"/>
                </a:solidFill>
              </a:rPr>
              <a:t>struct</a:t>
            </a:r>
            <a:r>
              <a:rPr lang="en-US" altLang="zh-CN" b="1" dirty="0" smtClean="0">
                <a:solidFill>
                  <a:srgbClr val="FF0000"/>
                </a:solidFill>
              </a:rPr>
              <a:t> </a:t>
            </a:r>
            <a:r>
              <a:rPr lang="en-US" altLang="zh-CN" b="1" dirty="0" smtClean="0">
                <a:solidFill>
                  <a:srgbClr val="0000FF"/>
                </a:solidFill>
              </a:rPr>
              <a:t>date</a:t>
            </a:r>
          </a:p>
          <a:p>
            <a:pPr>
              <a:lnSpc>
                <a:spcPct val="100000"/>
              </a:lnSpc>
              <a:spcBef>
                <a:spcPts val="0"/>
              </a:spcBef>
            </a:pPr>
            <a:r>
              <a:rPr lang="en-US" altLang="zh-CN" dirty="0" smtClean="0"/>
              <a:t>{</a:t>
            </a:r>
          </a:p>
          <a:p>
            <a:pPr indent="363538">
              <a:lnSpc>
                <a:spcPct val="100000"/>
              </a:lnSpc>
              <a:spcBef>
                <a:spcPts val="0"/>
              </a:spcBef>
            </a:pPr>
            <a:r>
              <a:rPr lang="en-US" altLang="zh-CN" dirty="0" err="1" smtClean="0">
                <a:solidFill>
                  <a:srgbClr val="0000FF"/>
                </a:solidFill>
              </a:rPr>
              <a:t>int</a:t>
            </a:r>
            <a:r>
              <a:rPr lang="en-US" altLang="zh-CN" dirty="0" smtClean="0">
                <a:solidFill>
                  <a:srgbClr val="0000FF"/>
                </a:solidFill>
              </a:rPr>
              <a:t> </a:t>
            </a:r>
            <a:r>
              <a:rPr lang="en-US" altLang="zh-CN" dirty="0" smtClean="0"/>
              <a:t>day;         </a:t>
            </a:r>
            <a:r>
              <a:rPr lang="en-US" altLang="zh-CN" dirty="0" smtClean="0">
                <a:solidFill>
                  <a:srgbClr val="00B050"/>
                </a:solidFill>
              </a:rPr>
              <a:t>// </a:t>
            </a:r>
            <a:r>
              <a:rPr lang="zh-CN" altLang="en-US" dirty="0" smtClean="0">
                <a:solidFill>
                  <a:srgbClr val="00B050"/>
                </a:solidFill>
              </a:rPr>
              <a:t>日</a:t>
            </a:r>
            <a:endParaRPr lang="en-US" altLang="zh-CN" dirty="0" smtClean="0">
              <a:solidFill>
                <a:srgbClr val="00B050"/>
              </a:solidFill>
            </a:endParaRPr>
          </a:p>
          <a:p>
            <a:pPr indent="363538">
              <a:lnSpc>
                <a:spcPct val="100000"/>
              </a:lnSpc>
              <a:spcBef>
                <a:spcPts val="0"/>
              </a:spcBef>
            </a:pPr>
            <a:r>
              <a:rPr lang="en-US" altLang="zh-CN" dirty="0" err="1" smtClean="0">
                <a:solidFill>
                  <a:srgbClr val="0000FF"/>
                </a:solidFill>
              </a:rPr>
              <a:t>int</a:t>
            </a:r>
            <a:r>
              <a:rPr lang="en-US" altLang="zh-CN" dirty="0" smtClean="0">
                <a:solidFill>
                  <a:srgbClr val="0000FF"/>
                </a:solidFill>
              </a:rPr>
              <a:t> </a:t>
            </a:r>
            <a:r>
              <a:rPr lang="en-US" altLang="zh-CN" dirty="0" smtClean="0"/>
              <a:t>month;     </a:t>
            </a:r>
            <a:r>
              <a:rPr lang="en-US" altLang="zh-CN" dirty="0" smtClean="0">
                <a:solidFill>
                  <a:srgbClr val="00B050"/>
                </a:solidFill>
              </a:rPr>
              <a:t>// </a:t>
            </a:r>
            <a:r>
              <a:rPr lang="zh-CN" altLang="en-US" dirty="0" smtClean="0">
                <a:solidFill>
                  <a:srgbClr val="00B050"/>
                </a:solidFill>
              </a:rPr>
              <a:t>月</a:t>
            </a:r>
            <a:endParaRPr lang="en-US" altLang="zh-CN" dirty="0" smtClean="0">
              <a:solidFill>
                <a:srgbClr val="00B050"/>
              </a:solidFill>
            </a:endParaRPr>
          </a:p>
          <a:p>
            <a:pPr indent="363538">
              <a:lnSpc>
                <a:spcPct val="100000"/>
              </a:lnSpc>
              <a:spcBef>
                <a:spcPts val="0"/>
              </a:spcBef>
            </a:pPr>
            <a:r>
              <a:rPr lang="en-US" altLang="zh-CN" dirty="0" err="1" smtClean="0">
                <a:solidFill>
                  <a:srgbClr val="0000FF"/>
                </a:solidFill>
              </a:rPr>
              <a:t>int</a:t>
            </a:r>
            <a:r>
              <a:rPr lang="en-US" altLang="zh-CN" dirty="0" smtClean="0">
                <a:solidFill>
                  <a:srgbClr val="0000FF"/>
                </a:solidFill>
              </a:rPr>
              <a:t> </a:t>
            </a:r>
            <a:r>
              <a:rPr lang="en-US" altLang="zh-CN" dirty="0" smtClean="0"/>
              <a:t>year;        </a:t>
            </a:r>
            <a:r>
              <a:rPr lang="en-US" altLang="zh-CN" dirty="0" smtClean="0">
                <a:solidFill>
                  <a:srgbClr val="00B050"/>
                </a:solidFill>
              </a:rPr>
              <a:t>// </a:t>
            </a:r>
            <a:r>
              <a:rPr lang="zh-CN" altLang="en-US" dirty="0" smtClean="0">
                <a:solidFill>
                  <a:srgbClr val="00B050"/>
                </a:solidFill>
              </a:rPr>
              <a:t>年</a:t>
            </a:r>
            <a:endParaRPr lang="en-US" altLang="zh-CN" dirty="0" smtClean="0">
              <a:solidFill>
                <a:srgbClr val="00B050"/>
              </a:solidFill>
            </a:endParaRPr>
          </a:p>
          <a:p>
            <a:pPr>
              <a:lnSpc>
                <a:spcPct val="100000"/>
              </a:lnSpc>
              <a:spcBef>
                <a:spcPts val="0"/>
              </a:spcBef>
              <a:spcAft>
                <a:spcPts val="1200"/>
              </a:spcAft>
            </a:pPr>
            <a:r>
              <a:rPr lang="en-US" altLang="zh-CN" dirty="0" smtClean="0"/>
              <a:t>}</a:t>
            </a:r>
            <a:r>
              <a:rPr lang="en-US" altLang="zh-CN" b="1" dirty="0" smtClean="0">
                <a:solidFill>
                  <a:srgbClr val="0000FF"/>
                </a:solidFill>
              </a:rPr>
              <a:t>;</a:t>
            </a:r>
          </a:p>
          <a:p>
            <a:pPr>
              <a:spcAft>
                <a:spcPts val="600"/>
              </a:spcAft>
            </a:pPr>
            <a:r>
              <a:rPr lang="en-US" altLang="zh-CN" dirty="0" smtClean="0"/>
              <a:t>(f) </a:t>
            </a:r>
            <a:r>
              <a:rPr lang="zh-CN" altLang="en-US" b="1" dirty="0" smtClean="0"/>
              <a:t>复数</a:t>
            </a:r>
            <a:r>
              <a:rPr lang="en-US" altLang="zh-CN" dirty="0" smtClean="0"/>
              <a:t>(</a:t>
            </a:r>
            <a:r>
              <a:rPr lang="en-US" altLang="zh-CN" dirty="0" err="1" smtClean="0"/>
              <a:t>a+b</a:t>
            </a:r>
            <a:r>
              <a:rPr lang="en-US" altLang="zh-CN" b="1" dirty="0" err="1" smtClean="0">
                <a:solidFill>
                  <a:srgbClr val="FF0000"/>
                </a:solidFill>
              </a:rPr>
              <a:t>i</a:t>
            </a:r>
            <a:r>
              <a:rPr lang="en-US" altLang="zh-CN" dirty="0" smtClean="0"/>
              <a:t>): </a:t>
            </a:r>
            <a:r>
              <a:rPr lang="zh-CN" altLang="en-US" dirty="0" smtClean="0"/>
              <a:t>包含实部和虚部。</a:t>
            </a:r>
            <a:endParaRPr lang="en-US" altLang="zh-CN" dirty="0" smtClean="0"/>
          </a:p>
          <a:p>
            <a:pPr>
              <a:lnSpc>
                <a:spcPct val="100000"/>
              </a:lnSpc>
              <a:spcBef>
                <a:spcPts val="0"/>
              </a:spcBef>
            </a:pPr>
            <a:r>
              <a:rPr lang="en-US" altLang="zh-CN" b="1" dirty="0" err="1" smtClean="0">
                <a:solidFill>
                  <a:srgbClr val="FF0000"/>
                </a:solidFill>
              </a:rPr>
              <a:t>struct</a:t>
            </a:r>
            <a:r>
              <a:rPr lang="en-US" altLang="zh-CN" b="1" dirty="0" smtClean="0">
                <a:solidFill>
                  <a:srgbClr val="FF0000"/>
                </a:solidFill>
              </a:rPr>
              <a:t> </a:t>
            </a:r>
            <a:r>
              <a:rPr lang="en-US" altLang="zh-CN" b="1" dirty="0" smtClean="0">
                <a:solidFill>
                  <a:srgbClr val="0000FF"/>
                </a:solidFill>
              </a:rPr>
              <a:t>complex</a:t>
            </a:r>
          </a:p>
          <a:p>
            <a:pPr>
              <a:lnSpc>
                <a:spcPct val="100000"/>
              </a:lnSpc>
              <a:spcBef>
                <a:spcPts val="0"/>
              </a:spcBef>
            </a:pPr>
            <a:r>
              <a:rPr lang="en-US" altLang="zh-CN" dirty="0" smtClean="0"/>
              <a:t>{</a:t>
            </a:r>
          </a:p>
          <a:p>
            <a:pPr indent="363538">
              <a:lnSpc>
                <a:spcPct val="100000"/>
              </a:lnSpc>
              <a:spcBef>
                <a:spcPts val="0"/>
              </a:spcBef>
            </a:pPr>
            <a:r>
              <a:rPr lang="en-US" altLang="zh-CN" dirty="0" smtClean="0">
                <a:solidFill>
                  <a:srgbClr val="0000FF"/>
                </a:solidFill>
              </a:rPr>
              <a:t>double</a:t>
            </a:r>
            <a:r>
              <a:rPr lang="en-US" altLang="zh-CN" dirty="0" smtClean="0"/>
              <a:t> real;          </a:t>
            </a:r>
            <a:r>
              <a:rPr lang="en-US" altLang="zh-CN" dirty="0" smtClean="0">
                <a:solidFill>
                  <a:srgbClr val="00B050"/>
                </a:solidFill>
              </a:rPr>
              <a:t>// </a:t>
            </a:r>
            <a:r>
              <a:rPr lang="zh-CN" altLang="en-US" dirty="0" smtClean="0">
                <a:solidFill>
                  <a:srgbClr val="00B050"/>
                </a:solidFill>
              </a:rPr>
              <a:t>实部</a:t>
            </a:r>
            <a:endParaRPr lang="en-US" altLang="zh-CN" dirty="0" smtClean="0">
              <a:solidFill>
                <a:srgbClr val="00B050"/>
              </a:solidFill>
            </a:endParaRPr>
          </a:p>
          <a:p>
            <a:pPr indent="363538">
              <a:lnSpc>
                <a:spcPct val="100000"/>
              </a:lnSpc>
              <a:spcBef>
                <a:spcPts val="0"/>
              </a:spcBef>
            </a:pPr>
            <a:r>
              <a:rPr lang="en-US" altLang="zh-CN" dirty="0" smtClean="0">
                <a:solidFill>
                  <a:srgbClr val="0000FF"/>
                </a:solidFill>
              </a:rPr>
              <a:t>double</a:t>
            </a:r>
            <a:r>
              <a:rPr lang="en-US" altLang="zh-CN" dirty="0" smtClean="0"/>
              <a:t> imagery;   </a:t>
            </a:r>
            <a:r>
              <a:rPr lang="en-US" altLang="zh-CN" dirty="0" smtClean="0">
                <a:solidFill>
                  <a:srgbClr val="00B050"/>
                </a:solidFill>
              </a:rPr>
              <a:t>// </a:t>
            </a:r>
            <a:r>
              <a:rPr lang="zh-CN" altLang="en-US" dirty="0" smtClean="0">
                <a:solidFill>
                  <a:srgbClr val="00B050"/>
                </a:solidFill>
              </a:rPr>
              <a:t>虚部</a:t>
            </a:r>
            <a:endParaRPr lang="en-US" altLang="zh-CN" dirty="0" smtClean="0">
              <a:solidFill>
                <a:srgbClr val="00B050"/>
              </a:solidFill>
            </a:endParaRPr>
          </a:p>
          <a:p>
            <a:pPr>
              <a:lnSpc>
                <a:spcPct val="100000"/>
              </a:lnSpc>
              <a:spcBef>
                <a:spcPts val="0"/>
              </a:spcBef>
            </a:pPr>
            <a:r>
              <a:rPr lang="en-US" altLang="zh-CN" dirty="0" smtClean="0"/>
              <a:t>}</a:t>
            </a:r>
            <a:r>
              <a:rPr lang="en-US" altLang="zh-CN" b="1" dirty="0" smtClean="0">
                <a:solidFill>
                  <a:srgbClr val="0000FF"/>
                </a:solidFill>
              </a:rPr>
              <a:t>;</a:t>
            </a:r>
            <a:endParaRPr lang="zh-CN" altLang="en-US" b="1" dirty="0">
              <a:solidFill>
                <a:srgbClr val="0000FF"/>
              </a:solidFill>
            </a:endParaRPr>
          </a:p>
        </p:txBody>
      </p:sp>
      <p:sp>
        <p:nvSpPr>
          <p:cNvPr id="3" name="标题 2"/>
          <p:cNvSpPr>
            <a:spLocks noGrp="1"/>
          </p:cNvSpPr>
          <p:nvPr>
            <p:ph type="title"/>
          </p:nvPr>
        </p:nvSpPr>
        <p:spPr/>
        <p:txBody>
          <a:bodyPr/>
          <a:lstStyle/>
          <a:p>
            <a:r>
              <a:rPr lang="en-US" altLang="zh-CN" dirty="0"/>
              <a:t>1. </a:t>
            </a:r>
            <a:r>
              <a:rPr lang="zh-CN" altLang="en-US" dirty="0"/>
              <a:t>结构</a:t>
            </a:r>
          </a:p>
        </p:txBody>
      </p:sp>
      <p:sp>
        <p:nvSpPr>
          <p:cNvPr id="4" name="矩形 3"/>
          <p:cNvSpPr/>
          <p:nvPr/>
        </p:nvSpPr>
        <p:spPr>
          <a:xfrm>
            <a:off x="5508104" y="1571308"/>
            <a:ext cx="3456384" cy="1569660"/>
          </a:xfrm>
          <a:prstGeom prst="rect">
            <a:avLst/>
          </a:prstGeom>
        </p:spPr>
        <p:txBody>
          <a:bodyPr wrap="square">
            <a:spAutoFit/>
          </a:bodyPr>
          <a:lstStyle/>
          <a:p>
            <a:pPr>
              <a:lnSpc>
                <a:spcPct val="100000"/>
              </a:lnSpc>
              <a:spcBef>
                <a:spcPts val="0"/>
              </a:spcBef>
            </a:pPr>
            <a:r>
              <a:rPr lang="en-US" altLang="zh-CN" sz="2400" b="1" dirty="0" err="1">
                <a:solidFill>
                  <a:srgbClr val="FF0000"/>
                </a:solidFill>
                <a:latin typeface="Arial" panose="020B0604020202020204" pitchFamily="34" charset="0"/>
                <a:cs typeface="Arial" panose="020B0604020202020204" pitchFamily="34" charset="0"/>
              </a:rPr>
              <a:t>struct</a:t>
            </a:r>
            <a:r>
              <a:rPr lang="en-US" altLang="zh-CN" sz="2400" b="1" dirty="0">
                <a:solidFill>
                  <a:srgbClr val="FF0000"/>
                </a:solidFill>
                <a:latin typeface="Arial" panose="020B0604020202020204" pitchFamily="34" charset="0"/>
                <a:cs typeface="Arial" panose="020B0604020202020204" pitchFamily="34" charset="0"/>
              </a:rPr>
              <a:t> </a:t>
            </a:r>
            <a:r>
              <a:rPr lang="en-US" altLang="zh-CN" sz="2400" b="1" dirty="0">
                <a:solidFill>
                  <a:srgbClr val="0000FF"/>
                </a:solidFill>
                <a:latin typeface="Arial" panose="020B0604020202020204" pitchFamily="34" charset="0"/>
                <a:cs typeface="Arial" panose="020B0604020202020204" pitchFamily="34" charset="0"/>
              </a:rPr>
              <a:t>date</a:t>
            </a:r>
          </a:p>
          <a:p>
            <a:pPr>
              <a:lnSpc>
                <a:spcPct val="100000"/>
              </a:lnSpc>
              <a:spcBef>
                <a:spcPts val="0"/>
              </a:spcBef>
            </a:pPr>
            <a:r>
              <a:rPr lang="en-US" altLang="zh-CN" sz="2400" dirty="0">
                <a:latin typeface="Arial" panose="020B0604020202020204" pitchFamily="34" charset="0"/>
                <a:cs typeface="Arial" panose="020B0604020202020204" pitchFamily="34" charset="0"/>
              </a:rPr>
              <a:t>{</a:t>
            </a:r>
          </a:p>
          <a:p>
            <a:pPr indent="363538">
              <a:lnSpc>
                <a:spcPct val="100000"/>
              </a:lnSpc>
              <a:spcBef>
                <a:spcPts val="0"/>
              </a:spcBef>
            </a:pPr>
            <a:r>
              <a:rPr lang="en-US" altLang="zh-CN" sz="2400" dirty="0" err="1">
                <a:solidFill>
                  <a:srgbClr val="0000FF"/>
                </a:solidFill>
                <a:latin typeface="Arial" panose="020B0604020202020204" pitchFamily="34" charset="0"/>
                <a:cs typeface="Arial" panose="020B0604020202020204" pitchFamily="34" charset="0"/>
              </a:rPr>
              <a:t>int</a:t>
            </a:r>
            <a:r>
              <a:rPr lang="en-US" altLang="zh-CN" sz="2400" dirty="0">
                <a:solidFill>
                  <a:srgbClr val="0000FF"/>
                </a:solidFill>
                <a:latin typeface="Arial" panose="020B0604020202020204" pitchFamily="34" charset="0"/>
                <a:cs typeface="Arial" panose="020B0604020202020204" pitchFamily="34" charset="0"/>
              </a:rPr>
              <a:t> </a:t>
            </a:r>
            <a:r>
              <a:rPr lang="en-US" altLang="zh-CN" sz="2400" dirty="0" smtClean="0">
                <a:latin typeface="Arial" panose="020B0604020202020204" pitchFamily="34" charset="0"/>
                <a:cs typeface="Arial" panose="020B0604020202020204" pitchFamily="34" charset="0"/>
              </a:rPr>
              <a:t>day, month, year;</a:t>
            </a:r>
            <a:endParaRPr lang="en-US" altLang="zh-CN" sz="2400" dirty="0">
              <a:solidFill>
                <a:srgbClr val="00B050"/>
              </a:solidFill>
              <a:latin typeface="Arial" panose="020B0604020202020204" pitchFamily="34" charset="0"/>
              <a:cs typeface="Arial" panose="020B0604020202020204" pitchFamily="34" charset="0"/>
            </a:endParaRPr>
          </a:p>
          <a:p>
            <a:pPr>
              <a:lnSpc>
                <a:spcPct val="100000"/>
              </a:lnSpc>
              <a:spcBef>
                <a:spcPts val="0"/>
              </a:spcBef>
            </a:pPr>
            <a:r>
              <a:rPr lang="en-US" altLang="zh-CN" sz="2400" dirty="0" smtClean="0">
                <a:latin typeface="Arial" panose="020B0604020202020204" pitchFamily="34" charset="0"/>
                <a:cs typeface="Arial" panose="020B0604020202020204" pitchFamily="34" charset="0"/>
              </a:rPr>
              <a:t>}</a:t>
            </a:r>
            <a:r>
              <a:rPr lang="en-US" altLang="zh-CN" sz="2400" b="1" dirty="0" smtClean="0">
                <a:solidFill>
                  <a:srgbClr val="0000FF"/>
                </a:solidFill>
                <a:latin typeface="Arial" panose="020B0604020202020204" pitchFamily="34" charset="0"/>
                <a:cs typeface="Arial" panose="020B0604020202020204" pitchFamily="34" charset="0"/>
              </a:rPr>
              <a:t>;</a:t>
            </a:r>
            <a:endParaRPr lang="en-US" altLang="zh-CN" sz="2400" b="1" dirty="0">
              <a:solidFill>
                <a:srgbClr val="0000FF"/>
              </a:solidFill>
              <a:latin typeface="Arial" panose="020B0604020202020204" pitchFamily="34" charset="0"/>
              <a:cs typeface="Arial" panose="020B0604020202020204" pitchFamily="34" charset="0"/>
            </a:endParaRPr>
          </a:p>
        </p:txBody>
      </p:sp>
      <p:sp>
        <p:nvSpPr>
          <p:cNvPr id="5" name="矩形 4"/>
          <p:cNvSpPr/>
          <p:nvPr/>
        </p:nvSpPr>
        <p:spPr>
          <a:xfrm>
            <a:off x="5425752" y="4523636"/>
            <a:ext cx="3682752" cy="1569660"/>
          </a:xfrm>
          <a:prstGeom prst="rect">
            <a:avLst/>
          </a:prstGeom>
        </p:spPr>
        <p:txBody>
          <a:bodyPr wrap="square">
            <a:spAutoFit/>
          </a:bodyPr>
          <a:lstStyle/>
          <a:p>
            <a:pPr>
              <a:lnSpc>
                <a:spcPct val="100000"/>
              </a:lnSpc>
              <a:spcBef>
                <a:spcPts val="0"/>
              </a:spcBef>
            </a:pPr>
            <a:r>
              <a:rPr lang="en-US" altLang="zh-CN" sz="2400" b="1" dirty="0" err="1">
                <a:solidFill>
                  <a:srgbClr val="FF0000"/>
                </a:solidFill>
                <a:latin typeface="Arial" panose="020B0604020202020204" pitchFamily="34" charset="0"/>
                <a:cs typeface="Arial" panose="020B0604020202020204" pitchFamily="34" charset="0"/>
              </a:rPr>
              <a:t>struct</a:t>
            </a:r>
            <a:r>
              <a:rPr lang="en-US" altLang="zh-CN" sz="2400" b="1" dirty="0">
                <a:solidFill>
                  <a:srgbClr val="FF0000"/>
                </a:solidFill>
                <a:latin typeface="Arial" panose="020B0604020202020204" pitchFamily="34" charset="0"/>
                <a:cs typeface="Arial" panose="020B0604020202020204" pitchFamily="34" charset="0"/>
              </a:rPr>
              <a:t> </a:t>
            </a:r>
            <a:r>
              <a:rPr lang="en-US" altLang="zh-CN" sz="2400" b="1" dirty="0">
                <a:solidFill>
                  <a:srgbClr val="0000FF"/>
                </a:solidFill>
                <a:latin typeface="Arial" panose="020B0604020202020204" pitchFamily="34" charset="0"/>
                <a:cs typeface="Arial" panose="020B0604020202020204" pitchFamily="34" charset="0"/>
              </a:rPr>
              <a:t>complex</a:t>
            </a:r>
          </a:p>
          <a:p>
            <a:pPr>
              <a:lnSpc>
                <a:spcPct val="100000"/>
              </a:lnSpc>
              <a:spcBef>
                <a:spcPts val="0"/>
              </a:spcBef>
            </a:pPr>
            <a:r>
              <a:rPr lang="en-US" altLang="zh-CN" sz="2400" dirty="0">
                <a:latin typeface="Arial" panose="020B0604020202020204" pitchFamily="34" charset="0"/>
                <a:cs typeface="Arial" panose="020B0604020202020204" pitchFamily="34" charset="0"/>
              </a:rPr>
              <a:t>{</a:t>
            </a:r>
          </a:p>
          <a:p>
            <a:pPr indent="363538">
              <a:lnSpc>
                <a:spcPct val="100000"/>
              </a:lnSpc>
              <a:spcBef>
                <a:spcPts val="0"/>
              </a:spcBef>
            </a:pPr>
            <a:r>
              <a:rPr lang="en-US" altLang="zh-CN" sz="2400" dirty="0">
                <a:solidFill>
                  <a:srgbClr val="0000FF"/>
                </a:solidFill>
                <a:latin typeface="Arial" panose="020B0604020202020204" pitchFamily="34" charset="0"/>
                <a:cs typeface="Arial" panose="020B0604020202020204" pitchFamily="34" charset="0"/>
              </a:rPr>
              <a:t>double</a:t>
            </a:r>
            <a:r>
              <a:rPr lang="en-US" altLang="zh-CN" sz="2400" dirty="0">
                <a:latin typeface="Arial" panose="020B0604020202020204" pitchFamily="34" charset="0"/>
                <a:cs typeface="Arial" panose="020B0604020202020204" pitchFamily="34" charset="0"/>
              </a:rPr>
              <a:t> </a:t>
            </a:r>
            <a:r>
              <a:rPr lang="en-US" altLang="zh-CN" sz="2400" dirty="0" smtClean="0">
                <a:latin typeface="Arial" panose="020B0604020202020204" pitchFamily="34" charset="0"/>
                <a:cs typeface="Arial" panose="020B0604020202020204" pitchFamily="34" charset="0"/>
              </a:rPr>
              <a:t>real, imagery;</a:t>
            </a:r>
            <a:endParaRPr lang="en-US" altLang="zh-CN" sz="2400" dirty="0">
              <a:solidFill>
                <a:srgbClr val="00B050"/>
              </a:solidFill>
              <a:latin typeface="Arial" panose="020B0604020202020204" pitchFamily="34" charset="0"/>
              <a:cs typeface="Arial" panose="020B0604020202020204" pitchFamily="34" charset="0"/>
            </a:endParaRPr>
          </a:p>
          <a:p>
            <a:pPr>
              <a:lnSpc>
                <a:spcPct val="100000"/>
              </a:lnSpc>
              <a:spcBef>
                <a:spcPts val="0"/>
              </a:spcBef>
            </a:pPr>
            <a:r>
              <a:rPr lang="en-US" altLang="zh-CN" sz="2400" dirty="0" smtClean="0">
                <a:latin typeface="Arial" panose="020B0604020202020204" pitchFamily="34" charset="0"/>
                <a:cs typeface="Arial" panose="020B0604020202020204" pitchFamily="34" charset="0"/>
              </a:rPr>
              <a:t>}</a:t>
            </a:r>
            <a:r>
              <a:rPr lang="en-US" altLang="zh-CN" sz="2400" b="1" dirty="0" smtClean="0">
                <a:solidFill>
                  <a:srgbClr val="0000FF"/>
                </a:solidFill>
                <a:latin typeface="Arial" panose="020B0604020202020204" pitchFamily="34" charset="0"/>
                <a:cs typeface="Arial" panose="020B0604020202020204" pitchFamily="34" charset="0"/>
              </a:rPr>
              <a:t>;    </a:t>
            </a:r>
            <a:endParaRPr lang="zh-CN" altLang="en-US" sz="2400" b="1" dirty="0">
              <a:solidFill>
                <a:srgbClr val="0000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32108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7" dur="500"/>
                                        <p:tgtEl>
                                          <p:spTgt spid="2">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0" dur="500"/>
                                        <p:tgtEl>
                                          <p:spTgt spid="2">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3" dur="500"/>
                                        <p:tgtEl>
                                          <p:spTgt spid="2">
                                            <p:txEl>
                                              <p:pRg st="3" end="3"/>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6" dur="500"/>
                                        <p:tgtEl>
                                          <p:spTgt spid="2">
                                            <p:txEl>
                                              <p:pRg st="4" end="4"/>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animEffect transition="in" filter="randombar(horizontal)">
                                      <p:cBhvr>
                                        <p:cTn id="19" dur="500"/>
                                        <p:tgtEl>
                                          <p:spTgt spid="2">
                                            <p:txEl>
                                              <p:pRg st="5" end="5"/>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randombar(horizontal)">
                                      <p:cBhvr>
                                        <p:cTn id="22" dur="500"/>
                                        <p:tgtEl>
                                          <p:spTgt spid="2">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randombar(horizontal)">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2">
                                            <p:txEl>
                                              <p:pRg st="7" end="7"/>
                                            </p:txEl>
                                          </p:spTgt>
                                        </p:tgtEl>
                                        <p:attrNameLst>
                                          <p:attrName>style.visibility</p:attrName>
                                        </p:attrNameLst>
                                      </p:cBhvr>
                                      <p:to>
                                        <p:strVal val="visible"/>
                                      </p:to>
                                    </p:set>
                                    <p:animEffect transition="in" filter="randombar(horizontal)">
                                      <p:cBhvr>
                                        <p:cTn id="32" dur="500"/>
                                        <p:tgtEl>
                                          <p:spTgt spid="2">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animEffect transition="in" filter="randombar(horizontal)">
                                      <p:cBhvr>
                                        <p:cTn id="37" dur="500"/>
                                        <p:tgtEl>
                                          <p:spTgt spid="2">
                                            <p:txEl>
                                              <p:pRg st="8" end="8"/>
                                            </p:txEl>
                                          </p:spTgt>
                                        </p:tgtEl>
                                      </p:cBhvr>
                                    </p:animEffect>
                                  </p:childTnLst>
                                </p:cTn>
                              </p:par>
                              <p:par>
                                <p:cTn id="38" presetID="14" presetClass="entr" presetSubtype="10" fill="hold" nodeType="withEffect">
                                  <p:stCondLst>
                                    <p:cond delay="0"/>
                                  </p:stCondLst>
                                  <p:childTnLst>
                                    <p:set>
                                      <p:cBhvr>
                                        <p:cTn id="39" dur="1" fill="hold">
                                          <p:stCondLst>
                                            <p:cond delay="0"/>
                                          </p:stCondLst>
                                        </p:cTn>
                                        <p:tgtEl>
                                          <p:spTgt spid="2">
                                            <p:txEl>
                                              <p:pRg st="9" end="9"/>
                                            </p:txEl>
                                          </p:spTgt>
                                        </p:tgtEl>
                                        <p:attrNameLst>
                                          <p:attrName>style.visibility</p:attrName>
                                        </p:attrNameLst>
                                      </p:cBhvr>
                                      <p:to>
                                        <p:strVal val="visible"/>
                                      </p:to>
                                    </p:set>
                                    <p:animEffect transition="in" filter="randombar(horizontal)">
                                      <p:cBhvr>
                                        <p:cTn id="40" dur="500"/>
                                        <p:tgtEl>
                                          <p:spTgt spid="2">
                                            <p:txEl>
                                              <p:pRg st="9" end="9"/>
                                            </p:txEl>
                                          </p:spTgt>
                                        </p:tgtEl>
                                      </p:cBhvr>
                                    </p:animEffect>
                                  </p:childTnLst>
                                </p:cTn>
                              </p:par>
                              <p:par>
                                <p:cTn id="41" presetID="14" presetClass="entr" presetSubtype="10" fill="hold" nodeType="withEffect">
                                  <p:stCondLst>
                                    <p:cond delay="0"/>
                                  </p:stCondLst>
                                  <p:childTnLst>
                                    <p:set>
                                      <p:cBhvr>
                                        <p:cTn id="42" dur="1" fill="hold">
                                          <p:stCondLst>
                                            <p:cond delay="0"/>
                                          </p:stCondLst>
                                        </p:cTn>
                                        <p:tgtEl>
                                          <p:spTgt spid="2">
                                            <p:txEl>
                                              <p:pRg st="10" end="10"/>
                                            </p:txEl>
                                          </p:spTgt>
                                        </p:tgtEl>
                                        <p:attrNameLst>
                                          <p:attrName>style.visibility</p:attrName>
                                        </p:attrNameLst>
                                      </p:cBhvr>
                                      <p:to>
                                        <p:strVal val="visible"/>
                                      </p:to>
                                    </p:set>
                                    <p:animEffect transition="in" filter="randombar(horizontal)">
                                      <p:cBhvr>
                                        <p:cTn id="43" dur="500"/>
                                        <p:tgtEl>
                                          <p:spTgt spid="2">
                                            <p:txEl>
                                              <p:pRg st="10" end="10"/>
                                            </p:txEl>
                                          </p:spTgt>
                                        </p:tgtEl>
                                      </p:cBhvr>
                                    </p:animEffect>
                                  </p:childTnLst>
                                </p:cTn>
                              </p:par>
                              <p:par>
                                <p:cTn id="44" presetID="14" presetClass="entr" presetSubtype="10" fill="hold" nodeType="withEffect">
                                  <p:stCondLst>
                                    <p:cond delay="0"/>
                                  </p:stCondLst>
                                  <p:childTnLst>
                                    <p:set>
                                      <p:cBhvr>
                                        <p:cTn id="45" dur="1" fill="hold">
                                          <p:stCondLst>
                                            <p:cond delay="0"/>
                                          </p:stCondLst>
                                        </p:cTn>
                                        <p:tgtEl>
                                          <p:spTgt spid="2">
                                            <p:txEl>
                                              <p:pRg st="11" end="11"/>
                                            </p:txEl>
                                          </p:spTgt>
                                        </p:tgtEl>
                                        <p:attrNameLst>
                                          <p:attrName>style.visibility</p:attrName>
                                        </p:attrNameLst>
                                      </p:cBhvr>
                                      <p:to>
                                        <p:strVal val="visible"/>
                                      </p:to>
                                    </p:set>
                                    <p:animEffect transition="in" filter="randombar(horizontal)">
                                      <p:cBhvr>
                                        <p:cTn id="46" dur="500"/>
                                        <p:tgtEl>
                                          <p:spTgt spid="2">
                                            <p:txEl>
                                              <p:pRg st="11" end="11"/>
                                            </p:txEl>
                                          </p:spTgt>
                                        </p:tgtEl>
                                      </p:cBhvr>
                                    </p:animEffect>
                                  </p:childTnLst>
                                </p:cTn>
                              </p:par>
                              <p:par>
                                <p:cTn id="47" presetID="14" presetClass="entr" presetSubtype="10" fill="hold" nodeType="withEffect">
                                  <p:stCondLst>
                                    <p:cond delay="0"/>
                                  </p:stCondLst>
                                  <p:childTnLst>
                                    <p:set>
                                      <p:cBhvr>
                                        <p:cTn id="48" dur="1" fill="hold">
                                          <p:stCondLst>
                                            <p:cond delay="0"/>
                                          </p:stCondLst>
                                        </p:cTn>
                                        <p:tgtEl>
                                          <p:spTgt spid="2">
                                            <p:txEl>
                                              <p:pRg st="12" end="12"/>
                                            </p:txEl>
                                          </p:spTgt>
                                        </p:tgtEl>
                                        <p:attrNameLst>
                                          <p:attrName>style.visibility</p:attrName>
                                        </p:attrNameLst>
                                      </p:cBhvr>
                                      <p:to>
                                        <p:strVal val="visible"/>
                                      </p:to>
                                    </p:set>
                                    <p:animEffect transition="in" filter="randombar(horizontal)">
                                      <p:cBhvr>
                                        <p:cTn id="49" dur="500"/>
                                        <p:tgtEl>
                                          <p:spTgt spid="2">
                                            <p:txEl>
                                              <p:pRg st="12" end="12"/>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4" presetClass="entr" presetSubtype="10" fill="hold" grpId="0" nodeType="clickEffect">
                                  <p:stCondLst>
                                    <p:cond delay="0"/>
                                  </p:stCondLst>
                                  <p:childTnLst>
                                    <p:set>
                                      <p:cBhvr>
                                        <p:cTn id="53" dur="1" fill="hold">
                                          <p:stCondLst>
                                            <p:cond delay="0"/>
                                          </p:stCondLst>
                                        </p:cTn>
                                        <p:tgtEl>
                                          <p:spTgt spid="5"/>
                                        </p:tgtEl>
                                        <p:attrNameLst>
                                          <p:attrName>style.visibility</p:attrName>
                                        </p:attrNameLst>
                                      </p:cBhvr>
                                      <p:to>
                                        <p:strVal val="visible"/>
                                      </p:to>
                                    </p:set>
                                    <p:animEffect transition="in" filter="randombar(horizontal)">
                                      <p:cBhvr>
                                        <p:cTn id="5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z="2800" b="1" dirty="0" smtClean="0"/>
              <a:t>结构成员初始化</a:t>
            </a:r>
            <a:endParaRPr lang="en-US" altLang="zh-CN" sz="2800" b="1" dirty="0" smtClean="0"/>
          </a:p>
          <a:p>
            <a:r>
              <a:rPr lang="zh-CN" altLang="en-US" dirty="0" smtClean="0"/>
              <a:t>在定义结构时</a:t>
            </a:r>
            <a:r>
              <a:rPr lang="en-US" altLang="zh-CN" dirty="0" smtClean="0"/>
              <a:t>, </a:t>
            </a:r>
            <a:r>
              <a:rPr lang="zh-CN" altLang="en-US" dirty="0" smtClean="0"/>
              <a:t>可以为结构的数据成员提供一个</a:t>
            </a:r>
            <a:r>
              <a:rPr lang="zh-CN" altLang="en-US" b="1" dirty="0" smtClean="0">
                <a:solidFill>
                  <a:srgbClr val="FF0000"/>
                </a:solidFill>
              </a:rPr>
              <a:t>初始值</a:t>
            </a:r>
            <a:r>
              <a:rPr lang="zh-CN" altLang="en-US" dirty="0" smtClean="0"/>
              <a:t>。当定义结构类型的变量时</a:t>
            </a:r>
            <a:r>
              <a:rPr lang="en-US" altLang="zh-CN" dirty="0" smtClean="0"/>
              <a:t>, </a:t>
            </a:r>
            <a:r>
              <a:rPr lang="zh-CN" altLang="en-US" dirty="0" smtClean="0"/>
              <a:t>该初始值将用于初始化数据成员。</a:t>
            </a:r>
            <a:endParaRPr lang="en-US" altLang="zh-CN" dirty="0" smtClean="0"/>
          </a:p>
          <a:p>
            <a:pPr>
              <a:spcAft>
                <a:spcPts val="1200"/>
              </a:spcAft>
            </a:pPr>
            <a:r>
              <a:rPr lang="zh-CN" altLang="en-US" b="1" dirty="0" smtClean="0"/>
              <a:t>注</a:t>
            </a:r>
            <a:r>
              <a:rPr lang="en-US" altLang="zh-CN" dirty="0" smtClean="0"/>
              <a:t>: </a:t>
            </a:r>
            <a:r>
              <a:rPr lang="zh-CN" altLang="en-US" dirty="0" smtClean="0"/>
              <a:t>只能采用</a:t>
            </a:r>
            <a:r>
              <a:rPr lang="zh-CN" altLang="en-US" dirty="0" smtClean="0">
                <a:solidFill>
                  <a:srgbClr val="0000FF"/>
                </a:solidFill>
              </a:rPr>
              <a:t>复制初始化</a:t>
            </a:r>
            <a:r>
              <a:rPr lang="zh-CN" altLang="en-US" dirty="0" smtClean="0"/>
              <a:t>和</a:t>
            </a:r>
            <a:r>
              <a:rPr lang="zh-CN" altLang="en-US" dirty="0" smtClean="0">
                <a:solidFill>
                  <a:srgbClr val="0000FF"/>
                </a:solidFill>
              </a:rPr>
              <a:t>列表初始化</a:t>
            </a:r>
            <a:r>
              <a:rPr lang="zh-CN" altLang="en-US" dirty="0" smtClean="0"/>
              <a:t>的形式提供初始值。</a:t>
            </a:r>
            <a:endParaRPr lang="en-US" altLang="zh-CN" dirty="0" smtClean="0"/>
          </a:p>
          <a:p>
            <a:pPr>
              <a:spcAft>
                <a:spcPts val="1200"/>
              </a:spcAft>
            </a:pPr>
            <a:r>
              <a:rPr lang="zh-CN" altLang="en-US" b="1" dirty="0" smtClean="0"/>
              <a:t>例如</a:t>
            </a:r>
            <a:r>
              <a:rPr lang="en-US" altLang="zh-CN" dirty="0" smtClean="0"/>
              <a:t>:</a:t>
            </a:r>
          </a:p>
          <a:p>
            <a:pPr indent="361950">
              <a:lnSpc>
                <a:spcPct val="100000"/>
              </a:lnSpc>
              <a:spcBef>
                <a:spcPts val="0"/>
              </a:spcBef>
            </a:pPr>
            <a:r>
              <a:rPr lang="en-US" altLang="zh-CN" b="1" dirty="0" err="1">
                <a:solidFill>
                  <a:srgbClr val="FF0000"/>
                </a:solidFill>
              </a:rPr>
              <a:t>struct</a:t>
            </a:r>
            <a:r>
              <a:rPr lang="en-US" altLang="zh-CN" b="1" dirty="0">
                <a:solidFill>
                  <a:srgbClr val="FF0000"/>
                </a:solidFill>
              </a:rPr>
              <a:t> </a:t>
            </a:r>
            <a:r>
              <a:rPr lang="en-US" altLang="zh-CN" b="1" dirty="0">
                <a:solidFill>
                  <a:srgbClr val="0000FF"/>
                </a:solidFill>
              </a:rPr>
              <a:t>date</a:t>
            </a:r>
          </a:p>
          <a:p>
            <a:pPr indent="361950">
              <a:lnSpc>
                <a:spcPct val="100000"/>
              </a:lnSpc>
              <a:spcBef>
                <a:spcPts val="0"/>
              </a:spcBef>
            </a:pPr>
            <a:r>
              <a:rPr lang="en-US" altLang="zh-CN" dirty="0"/>
              <a:t>{</a:t>
            </a:r>
          </a:p>
          <a:p>
            <a:pPr indent="715963">
              <a:lnSpc>
                <a:spcPct val="100000"/>
              </a:lnSpc>
              <a:spcBef>
                <a:spcPts val="0"/>
              </a:spcBef>
            </a:pPr>
            <a:r>
              <a:rPr lang="en-US" altLang="zh-CN" dirty="0" err="1">
                <a:solidFill>
                  <a:srgbClr val="0000FF"/>
                </a:solidFill>
              </a:rPr>
              <a:t>int</a:t>
            </a:r>
            <a:r>
              <a:rPr lang="en-US" altLang="zh-CN" dirty="0">
                <a:solidFill>
                  <a:srgbClr val="0000FF"/>
                </a:solidFill>
              </a:rPr>
              <a:t> </a:t>
            </a:r>
            <a:r>
              <a:rPr lang="en-US" altLang="zh-CN" dirty="0" smtClean="0"/>
              <a:t>day </a:t>
            </a:r>
            <a:r>
              <a:rPr lang="en-US" altLang="zh-CN" b="1" dirty="0" smtClean="0">
                <a:solidFill>
                  <a:srgbClr val="FF0000"/>
                </a:solidFill>
              </a:rPr>
              <a:t>=</a:t>
            </a:r>
            <a:r>
              <a:rPr lang="en-US" altLang="zh-CN" dirty="0" smtClean="0"/>
              <a:t> 20;            </a:t>
            </a:r>
            <a:r>
              <a:rPr lang="en-US" altLang="zh-CN" dirty="0" smtClean="0">
                <a:solidFill>
                  <a:srgbClr val="00B050"/>
                </a:solidFill>
              </a:rPr>
              <a:t>// </a:t>
            </a:r>
            <a:r>
              <a:rPr lang="zh-CN" altLang="en-US" dirty="0" smtClean="0">
                <a:solidFill>
                  <a:srgbClr val="00B050"/>
                </a:solidFill>
              </a:rPr>
              <a:t>复制初始化</a:t>
            </a:r>
            <a:endParaRPr lang="en-US" altLang="zh-CN" dirty="0">
              <a:solidFill>
                <a:srgbClr val="00B050"/>
              </a:solidFill>
            </a:endParaRPr>
          </a:p>
          <a:p>
            <a:pPr indent="715963">
              <a:lnSpc>
                <a:spcPct val="100000"/>
              </a:lnSpc>
              <a:spcBef>
                <a:spcPts val="0"/>
              </a:spcBef>
            </a:pPr>
            <a:r>
              <a:rPr lang="en-US" altLang="zh-CN" dirty="0" err="1">
                <a:solidFill>
                  <a:srgbClr val="0000FF"/>
                </a:solidFill>
              </a:rPr>
              <a:t>int</a:t>
            </a:r>
            <a:r>
              <a:rPr lang="en-US" altLang="zh-CN" dirty="0">
                <a:solidFill>
                  <a:srgbClr val="0000FF"/>
                </a:solidFill>
              </a:rPr>
              <a:t> </a:t>
            </a:r>
            <a:r>
              <a:rPr lang="en-US" altLang="zh-CN" dirty="0" smtClean="0"/>
              <a:t>month = </a:t>
            </a:r>
            <a:r>
              <a:rPr lang="en-US" altLang="zh-CN" b="1" dirty="0" smtClean="0">
                <a:solidFill>
                  <a:srgbClr val="FF0000"/>
                </a:solidFill>
              </a:rPr>
              <a:t>{</a:t>
            </a:r>
            <a:r>
              <a:rPr lang="en-US" altLang="zh-CN" dirty="0" smtClean="0"/>
              <a:t>5</a:t>
            </a:r>
            <a:r>
              <a:rPr lang="en-US" altLang="zh-CN" b="1" dirty="0" smtClean="0">
                <a:solidFill>
                  <a:srgbClr val="FF0000"/>
                </a:solidFill>
              </a:rPr>
              <a:t>}</a:t>
            </a:r>
            <a:r>
              <a:rPr lang="en-US" altLang="zh-CN" dirty="0" smtClean="0"/>
              <a:t>;       </a:t>
            </a:r>
            <a:r>
              <a:rPr lang="en-US" altLang="zh-CN" dirty="0" smtClean="0">
                <a:solidFill>
                  <a:srgbClr val="00B050"/>
                </a:solidFill>
              </a:rPr>
              <a:t>// </a:t>
            </a:r>
            <a:r>
              <a:rPr lang="zh-CN" altLang="en-US" dirty="0" smtClean="0">
                <a:solidFill>
                  <a:srgbClr val="00B050"/>
                </a:solidFill>
              </a:rPr>
              <a:t>列表初始化</a:t>
            </a:r>
            <a:endParaRPr lang="en-US" altLang="zh-CN" dirty="0">
              <a:solidFill>
                <a:srgbClr val="00B050"/>
              </a:solidFill>
            </a:endParaRPr>
          </a:p>
          <a:p>
            <a:pPr indent="715963">
              <a:lnSpc>
                <a:spcPct val="100000"/>
              </a:lnSpc>
              <a:spcBef>
                <a:spcPts val="0"/>
              </a:spcBef>
            </a:pPr>
            <a:r>
              <a:rPr lang="en-US" altLang="zh-CN" dirty="0" err="1">
                <a:solidFill>
                  <a:srgbClr val="0000FF"/>
                </a:solidFill>
              </a:rPr>
              <a:t>int</a:t>
            </a:r>
            <a:r>
              <a:rPr lang="en-US" altLang="zh-CN" dirty="0">
                <a:solidFill>
                  <a:srgbClr val="0000FF"/>
                </a:solidFill>
              </a:rPr>
              <a:t> </a:t>
            </a:r>
            <a:r>
              <a:rPr lang="en-US" altLang="zh-CN" dirty="0" smtClean="0"/>
              <a:t>year</a:t>
            </a:r>
            <a:r>
              <a:rPr lang="en-US" altLang="zh-CN" b="1" dirty="0" smtClean="0">
                <a:solidFill>
                  <a:srgbClr val="FF0000"/>
                </a:solidFill>
              </a:rPr>
              <a:t>{</a:t>
            </a:r>
            <a:r>
              <a:rPr lang="en-US" altLang="zh-CN" dirty="0" smtClean="0"/>
              <a:t>2016</a:t>
            </a:r>
            <a:r>
              <a:rPr lang="en-US" altLang="zh-CN" b="1" dirty="0" smtClean="0">
                <a:solidFill>
                  <a:srgbClr val="FF0000"/>
                </a:solidFill>
              </a:rPr>
              <a:t>}</a:t>
            </a:r>
            <a:r>
              <a:rPr lang="en-US" altLang="zh-CN" dirty="0" smtClean="0"/>
              <a:t>;        </a:t>
            </a:r>
            <a:r>
              <a:rPr lang="en-US" altLang="zh-CN" dirty="0">
                <a:solidFill>
                  <a:srgbClr val="00B050"/>
                </a:solidFill>
              </a:rPr>
              <a:t>// </a:t>
            </a:r>
            <a:r>
              <a:rPr lang="zh-CN" altLang="en-US" dirty="0" smtClean="0">
                <a:solidFill>
                  <a:srgbClr val="00B050"/>
                </a:solidFill>
              </a:rPr>
              <a:t>列表初始化</a:t>
            </a:r>
            <a:endParaRPr lang="en-US" altLang="zh-CN" dirty="0">
              <a:solidFill>
                <a:srgbClr val="00B050"/>
              </a:solidFill>
            </a:endParaRPr>
          </a:p>
          <a:p>
            <a:pPr indent="361950">
              <a:lnSpc>
                <a:spcPct val="100000"/>
              </a:lnSpc>
              <a:spcBef>
                <a:spcPts val="0"/>
              </a:spcBef>
              <a:spcAft>
                <a:spcPts val="1200"/>
              </a:spcAft>
            </a:pPr>
            <a:r>
              <a:rPr lang="en-US" altLang="zh-CN" dirty="0"/>
              <a:t>}</a:t>
            </a:r>
            <a:r>
              <a:rPr lang="en-US" altLang="zh-CN" b="1" dirty="0">
                <a:solidFill>
                  <a:srgbClr val="0000FF"/>
                </a:solidFill>
              </a:rPr>
              <a:t>;</a:t>
            </a:r>
          </a:p>
          <a:p>
            <a:endParaRPr lang="zh-CN" altLang="en-US" dirty="0"/>
          </a:p>
        </p:txBody>
      </p:sp>
      <p:sp>
        <p:nvSpPr>
          <p:cNvPr id="3" name="标题 2"/>
          <p:cNvSpPr>
            <a:spLocks noGrp="1"/>
          </p:cNvSpPr>
          <p:nvPr>
            <p:ph type="title"/>
          </p:nvPr>
        </p:nvSpPr>
        <p:spPr/>
        <p:txBody>
          <a:bodyPr/>
          <a:lstStyle/>
          <a:p>
            <a:r>
              <a:rPr lang="en-US" altLang="zh-CN" dirty="0"/>
              <a:t>1. </a:t>
            </a:r>
            <a:r>
              <a:rPr lang="zh-CN" altLang="en-US" dirty="0"/>
              <a:t>结构</a:t>
            </a:r>
          </a:p>
        </p:txBody>
      </p:sp>
    </p:spTree>
    <p:extLst>
      <p:ext uri="{BB962C8B-B14F-4D97-AF65-F5344CB8AC3E}">
        <p14:creationId xmlns:p14="http://schemas.microsoft.com/office/powerpoint/2010/main" val="1358904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randombar(horizontal)">
                                      <p:cBhvr>
                                        <p:cTn id="7" dur="500"/>
                                        <p:tgtEl>
                                          <p:spTgt spid="2">
                                            <p:txEl>
                                              <p:pRg st="3" end="3"/>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0" dur="500"/>
                                        <p:tgtEl>
                                          <p:spTgt spid="2">
                                            <p:txEl>
                                              <p:pRg st="4" end="4"/>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animEffect transition="in" filter="randombar(horizontal)">
                                      <p:cBhvr>
                                        <p:cTn id="13" dur="500"/>
                                        <p:tgtEl>
                                          <p:spTgt spid="2">
                                            <p:txEl>
                                              <p:pRg st="5" end="5"/>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2">
                                            <p:txEl>
                                              <p:pRg st="6" end="6"/>
                                            </p:txEl>
                                          </p:spTgt>
                                        </p:tgtEl>
                                        <p:attrNameLst>
                                          <p:attrName>style.visibility</p:attrName>
                                        </p:attrNameLst>
                                      </p:cBhvr>
                                      <p:to>
                                        <p:strVal val="visible"/>
                                      </p:to>
                                    </p:set>
                                    <p:animEffect transition="in" filter="randombar(horizontal)">
                                      <p:cBhvr>
                                        <p:cTn id="16" dur="500"/>
                                        <p:tgtEl>
                                          <p:spTgt spid="2">
                                            <p:txEl>
                                              <p:pRg st="6" end="6"/>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2">
                                            <p:txEl>
                                              <p:pRg st="7" end="7"/>
                                            </p:txEl>
                                          </p:spTgt>
                                        </p:tgtEl>
                                        <p:attrNameLst>
                                          <p:attrName>style.visibility</p:attrName>
                                        </p:attrNameLst>
                                      </p:cBhvr>
                                      <p:to>
                                        <p:strVal val="visible"/>
                                      </p:to>
                                    </p:set>
                                    <p:animEffect transition="in" filter="randombar(horizontal)">
                                      <p:cBhvr>
                                        <p:cTn id="19" dur="500"/>
                                        <p:tgtEl>
                                          <p:spTgt spid="2">
                                            <p:txEl>
                                              <p:pRg st="7" end="7"/>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2">
                                            <p:txEl>
                                              <p:pRg st="8" end="8"/>
                                            </p:txEl>
                                          </p:spTgt>
                                        </p:tgtEl>
                                        <p:attrNameLst>
                                          <p:attrName>style.visibility</p:attrName>
                                        </p:attrNameLst>
                                      </p:cBhvr>
                                      <p:to>
                                        <p:strVal val="visible"/>
                                      </p:to>
                                    </p:set>
                                    <p:animEffect transition="in" filter="randombar(horizontal)">
                                      <p:cBhvr>
                                        <p:cTn id="22" dur="500"/>
                                        <p:tgtEl>
                                          <p:spTgt spid="2">
                                            <p:txEl>
                                              <p:pRg st="8" end="8"/>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2">
                                            <p:txEl>
                                              <p:pRg st="9" end="9"/>
                                            </p:txEl>
                                          </p:spTgt>
                                        </p:tgtEl>
                                        <p:attrNameLst>
                                          <p:attrName>style.visibility</p:attrName>
                                        </p:attrNameLst>
                                      </p:cBhvr>
                                      <p:to>
                                        <p:strVal val="visible"/>
                                      </p:to>
                                    </p:set>
                                    <p:animEffect transition="in" filter="randombar(horizontal)">
                                      <p:cBhvr>
                                        <p:cTn id="25"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resentationMode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演示文稿1" id="{B5E81477-45DF-4A35-832B-9D4EEF420904}" vid="{C1A612DF-C4CA-4900-8FD7-BA18C86CBE96}"/>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Presentation-Model2(En)</Template>
  <TotalTime>24766</TotalTime>
  <Words>5817</Words>
  <Application>Microsoft Office PowerPoint</Application>
  <PresentationFormat>全屏显示(4:3)</PresentationFormat>
  <Paragraphs>964</Paragraphs>
  <Slides>61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61</vt:i4>
      </vt:variant>
    </vt:vector>
  </HeadingPairs>
  <TitlesOfParts>
    <vt:vector size="68" baseType="lpstr">
      <vt:lpstr>宋体</vt:lpstr>
      <vt:lpstr>微软雅黑</vt:lpstr>
      <vt:lpstr>Arial</vt:lpstr>
      <vt:lpstr>Calibri</vt:lpstr>
      <vt:lpstr>Times New Roman</vt:lpstr>
      <vt:lpstr>Wingdings</vt:lpstr>
      <vt:lpstr>PresentationModel</vt:lpstr>
      <vt:lpstr>结     构</vt:lpstr>
      <vt:lpstr>本章内容</vt:lpstr>
      <vt:lpstr>1. 结构</vt:lpstr>
      <vt:lpstr>1. 结构</vt:lpstr>
      <vt:lpstr>1. 结构</vt:lpstr>
      <vt:lpstr>1. 结构</vt:lpstr>
      <vt:lpstr>1. 结构</vt:lpstr>
      <vt:lpstr>1. 结构</vt:lpstr>
      <vt:lpstr>1. 结构</vt:lpstr>
      <vt:lpstr>1. 结构</vt:lpstr>
      <vt:lpstr>1. 结构</vt:lpstr>
      <vt:lpstr>1. 结构</vt:lpstr>
      <vt:lpstr>1. 结构</vt:lpstr>
      <vt:lpstr>1. 结构</vt:lpstr>
      <vt:lpstr>1. 结构</vt:lpstr>
      <vt:lpstr>1. 结构</vt:lpstr>
      <vt:lpstr>1. 结构</vt:lpstr>
      <vt:lpstr>2. 结构与指针</vt:lpstr>
      <vt:lpstr>2. 结构与指针</vt:lpstr>
      <vt:lpstr>2. 结构与指针</vt:lpstr>
      <vt:lpstr>2. 结构与指针</vt:lpstr>
      <vt:lpstr>2. 结构与指针</vt:lpstr>
      <vt:lpstr>3. 结构与数组</vt:lpstr>
      <vt:lpstr>3. 结构与数组</vt:lpstr>
      <vt:lpstr>3. 结构与数组</vt:lpstr>
      <vt:lpstr>3. 结构与数组</vt:lpstr>
      <vt:lpstr>4. 结构与函数</vt:lpstr>
      <vt:lpstr>4. 结构与函数</vt:lpstr>
      <vt:lpstr>4. 结构与函数</vt:lpstr>
      <vt:lpstr>4. 结构与函数</vt:lpstr>
      <vt:lpstr>4. 结构与函数</vt:lpstr>
      <vt:lpstr>4. 结构与函数</vt:lpstr>
      <vt:lpstr>4. 结构与函数</vt:lpstr>
      <vt:lpstr>4. 结构与函数</vt:lpstr>
      <vt:lpstr>4. 结构与函数</vt:lpstr>
      <vt:lpstr>4. 结构与函数</vt:lpstr>
      <vt:lpstr>5. 结构嵌套</vt:lpstr>
      <vt:lpstr>5. 结构嵌套</vt:lpstr>
      <vt:lpstr>5. 结构嵌套</vt:lpstr>
      <vt:lpstr>6. 链表结构</vt:lpstr>
      <vt:lpstr>6. 链表结构</vt:lpstr>
      <vt:lpstr>6. 链表结构</vt:lpstr>
      <vt:lpstr>6. 链表结构</vt:lpstr>
      <vt:lpstr>6. 链表结构</vt:lpstr>
      <vt:lpstr>6. 链表结构</vt:lpstr>
      <vt:lpstr>6. 链表结构</vt:lpstr>
      <vt:lpstr>6. 链表结构</vt:lpstr>
      <vt:lpstr>6. 链表结构</vt:lpstr>
      <vt:lpstr>6. 链表结构</vt:lpstr>
      <vt:lpstr>6. 链表结构</vt:lpstr>
      <vt:lpstr>6. 链表结构</vt:lpstr>
      <vt:lpstr>6. 链表结构</vt:lpstr>
      <vt:lpstr>6. 链表结构</vt:lpstr>
      <vt:lpstr>6. 链表结构</vt:lpstr>
      <vt:lpstr>6. 链表结构</vt:lpstr>
      <vt:lpstr>6. 链表结构</vt:lpstr>
      <vt:lpstr>6. 链表结构</vt:lpstr>
      <vt:lpstr>7. 枚举类型</vt:lpstr>
      <vt:lpstr>7. 枚举类型</vt:lpstr>
      <vt:lpstr>7. 枚举类型</vt:lpstr>
      <vt:lpstr>7. 枚举类型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Journal to Deep Learning</dc:title>
  <dc:creator>Allennessy</dc:creator>
  <cp:lastModifiedBy>Allennessy</cp:lastModifiedBy>
  <cp:revision>1144</cp:revision>
  <cp:lastPrinted>2015-01-14T13:07:52Z</cp:lastPrinted>
  <dcterms:created xsi:type="dcterms:W3CDTF">2014-02-27T13:03:11Z</dcterms:created>
  <dcterms:modified xsi:type="dcterms:W3CDTF">2018-10-12T07:44:34Z</dcterms:modified>
</cp:coreProperties>
</file>