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F7990A"/>
    <a:srgbClr val="FF0000"/>
    <a:srgbClr val="F7992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5" d="100"/>
          <a:sy n="85" d="100"/>
        </p:scale>
        <p:origin x="153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baseline="0" dirty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Chapter Tittle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4000" b="1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Teacher Name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1772816"/>
            <a:ext cx="633670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HUAIYIN</a:t>
            </a:r>
            <a:r>
              <a:rPr lang="en-US" altLang="zh-CN" sz="1400" b="1" baseline="0" dirty="0" smtClean="0"/>
              <a:t> INSTITUTE OF TECHNOLOGY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 baseline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580673"/>
          </a:xfrm>
        </p:spPr>
        <p:txBody>
          <a:bodyPr anchor="b">
            <a:normAutofit/>
          </a:bodyPr>
          <a:lstStyle>
            <a:lvl1pPr marL="0" indent="0">
              <a:buNone/>
              <a:defRPr lang="zh-CN" altLang="en-US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692499"/>
            <a:ext cx="4245868" cy="4760838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58898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err="1" smtClean="0"/>
              <a:t>Subtittle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692499"/>
            <a:ext cx="4247455" cy="476083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Insert Contents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Here to Edit Template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2" y="3244089"/>
            <a:ext cx="7340352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  序  结  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名字的作用域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一个 </a:t>
            </a:r>
            <a:r>
              <a:rPr lang="zh-CN" altLang="en-US" dirty="0" smtClean="0">
                <a:solidFill>
                  <a:srgbClr val="FF0000"/>
                </a:solidFill>
              </a:rPr>
              <a:t>名字的作用域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指的是该名字的使用是有意义的并且可以被使用的那个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程序片段</a:t>
            </a:r>
            <a:r>
              <a:rPr lang="zh-CN" altLang="en-US" dirty="0" smtClean="0"/>
              <a:t>。一个名字的作用域开始于该名字的 </a:t>
            </a:r>
            <a:r>
              <a:rPr lang="zh-CN" altLang="en-US" dirty="0" smtClean="0">
                <a:solidFill>
                  <a:srgbClr val="0000FF"/>
                </a:solidFill>
              </a:rPr>
              <a:t>声明处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作用域分类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局部作用域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定义在函数内部。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块作用域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定义在语句块内部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定义在一对花括号内部。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全局作用域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定义在函数外部。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</a:rPr>
              <a:t>语句作用域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定义在语句内部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…</a:t>
            </a:r>
            <a:endParaRPr lang="en-US" altLang="zh-CN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8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94928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局部作用域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/>
              <a:t>定义在函数内部的名字具有</a:t>
            </a:r>
            <a:r>
              <a:rPr lang="zh-CN" altLang="en-US" dirty="0" smtClean="0">
                <a:solidFill>
                  <a:srgbClr val="FF0000"/>
                </a:solidFill>
              </a:rPr>
              <a:t>局部作用域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该名字只在该函数中是可见的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并且只能在该函数中使用。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void</a:t>
            </a:r>
            <a:r>
              <a:rPr lang="en-US" altLang="zh-CN" sz="2200" dirty="0" smtClean="0"/>
              <a:t> fun(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x)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x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y = x + 1;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y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&lt;&lt;y&lt;&lt;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z = x – 1;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z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&lt;&lt;z&lt;&lt;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x, y, z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sz="2200" dirty="0" smtClean="0">
                <a:solidFill>
                  <a:srgbClr val="00B050"/>
                </a:solidFill>
              </a:rPr>
              <a:t>此处结束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a = 10;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a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fun(a);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200" dirty="0" smtClean="0"/>
              <a:t>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a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sz="2200" dirty="0" smtClean="0">
                <a:solidFill>
                  <a:srgbClr val="00B050"/>
                </a:solidFill>
              </a:rPr>
              <a:t>此处结束</a:t>
            </a:r>
            <a:endParaRPr lang="en-US" altLang="zh-CN" sz="2200" dirty="0" smtClean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337069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94928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块作用域</a:t>
            </a:r>
            <a:endParaRPr lang="en-US" altLang="zh-CN" b="1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 smtClean="0"/>
              <a:t>定义在由一对花括号括起来的语句块中的名字具有</a:t>
            </a:r>
            <a:r>
              <a:rPr lang="zh-CN" altLang="en-US" dirty="0" smtClean="0">
                <a:solidFill>
                  <a:srgbClr val="FF0000"/>
                </a:solidFill>
              </a:rPr>
              <a:t>块作用域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该名字只在该语句块中有效。</a:t>
            </a:r>
            <a:endParaRPr lang="en-US" altLang="zh-CN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FF3399"/>
                </a:solidFill>
              </a:rPr>
              <a:t>#include 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iostream</a:t>
            </a:r>
            <a:r>
              <a:rPr lang="en-US" altLang="zh-CN" sz="22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2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200" dirty="0" smtClean="0"/>
              <a:t> main()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long </a:t>
            </a:r>
            <a:r>
              <a:rPr lang="en-US" altLang="zh-CN" sz="2200" dirty="0" smtClean="0"/>
              <a:t>sum = 0,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= 1;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sum </a:t>
            </a:r>
            <a:r>
              <a:rPr lang="zh-CN" altLang="en-US" sz="2200" dirty="0" smtClean="0">
                <a:solidFill>
                  <a:srgbClr val="00B050"/>
                </a:solidFill>
              </a:rPr>
              <a:t>和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while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&lt;=10)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{</a:t>
            </a:r>
          </a:p>
          <a:p>
            <a:pPr indent="7143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long</a:t>
            </a:r>
            <a:r>
              <a:rPr lang="en-US" altLang="zh-CN" sz="2200" dirty="0" smtClean="0"/>
              <a:t> item =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*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;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item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</a:t>
            </a:r>
            <a:r>
              <a:rPr lang="zh-CN" altLang="en-US" sz="2200" dirty="0" smtClean="0">
                <a:solidFill>
                  <a:srgbClr val="00B050"/>
                </a:solidFill>
              </a:rPr>
              <a:t>从此处开始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7143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sum += item;</a:t>
            </a:r>
          </a:p>
          <a:p>
            <a:pPr indent="714375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++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;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item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sz="2200" dirty="0" smtClean="0">
                <a:solidFill>
                  <a:srgbClr val="00B050"/>
                </a:solidFill>
              </a:rPr>
              <a:t>此处结束</a:t>
            </a:r>
            <a:endParaRPr lang="en-US" altLang="zh-CN" sz="2200" dirty="0" smtClean="0">
              <a:solidFill>
                <a:srgbClr val="00B050"/>
              </a:solidFill>
            </a:endParaRP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&lt;&lt;sum&lt;&lt;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</a:t>
            </a:r>
          </a:p>
          <a:p>
            <a:pPr indent="357188"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2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200" dirty="0" smtClean="0"/>
              <a:t>}                                     </a:t>
            </a:r>
            <a:r>
              <a:rPr lang="en-US" altLang="zh-CN" sz="2200" dirty="0" smtClean="0">
                <a:solidFill>
                  <a:srgbClr val="00B050"/>
                </a:solidFill>
              </a:rPr>
              <a:t>// sum </a:t>
            </a:r>
            <a:r>
              <a:rPr lang="zh-CN" altLang="en-US" sz="2200" dirty="0" smtClean="0">
                <a:solidFill>
                  <a:srgbClr val="00B050"/>
                </a:solidFill>
              </a:rPr>
              <a:t>和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en-US" altLang="zh-CN" sz="22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200" dirty="0" smtClean="0">
                <a:solidFill>
                  <a:srgbClr val="00B050"/>
                </a:solidFill>
              </a:rPr>
              <a:t> </a:t>
            </a:r>
            <a:r>
              <a:rPr lang="zh-CN" altLang="en-US" sz="2200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sz="2200" dirty="0" smtClean="0">
                <a:solidFill>
                  <a:srgbClr val="00B050"/>
                </a:solidFill>
              </a:rPr>
              <a:t>此处结束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344553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640960" cy="581925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全局作用域 </a:t>
            </a:r>
            <a:r>
              <a:rPr lang="en-US" altLang="zh-CN" b="1" dirty="0" smtClean="0"/>
              <a:t>&amp; </a:t>
            </a:r>
            <a:r>
              <a:rPr lang="zh-CN" altLang="en-US" b="1" dirty="0" smtClean="0"/>
              <a:t>语句作用域</a:t>
            </a:r>
            <a:endParaRPr lang="en-US" altLang="zh-CN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smtClean="0"/>
              <a:t>sum = 0;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sum </a:t>
            </a:r>
            <a:r>
              <a:rPr lang="zh-CN" altLang="en-US" dirty="0" smtClean="0">
                <a:solidFill>
                  <a:srgbClr val="00B050"/>
                </a:solidFill>
              </a:rPr>
              <a:t>的作用域</a:t>
            </a:r>
            <a:r>
              <a:rPr lang="zh-CN" altLang="en-US" dirty="0" smtClean="0">
                <a:solidFill>
                  <a:srgbClr val="00B050"/>
                </a:solidFill>
              </a:rPr>
              <a:t>从此处开始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long </a:t>
            </a:r>
            <a:r>
              <a:rPr lang="en-US" altLang="zh-CN" dirty="0" err="1" smtClean="0"/>
              <a:t>qsum</a:t>
            </a:r>
            <a:r>
              <a:rPr lang="en-US" altLang="zh-CN" dirty="0" smtClean="0"/>
              <a:t> = 0;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qsum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的作用域</a:t>
            </a:r>
            <a:r>
              <a:rPr lang="zh-CN" altLang="en-US" dirty="0" smtClean="0">
                <a:solidFill>
                  <a:srgbClr val="00B050"/>
                </a:solidFill>
              </a:rPr>
              <a:t>从此处开始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for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&lt;=10;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的作用域</a:t>
            </a:r>
            <a:r>
              <a:rPr lang="zh-CN" altLang="en-US" dirty="0" smtClean="0">
                <a:solidFill>
                  <a:srgbClr val="00B050"/>
                </a:solidFill>
              </a:rPr>
              <a:t>从此处开始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第一部分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{</a:t>
            </a:r>
            <a:endParaRPr lang="en-US" altLang="zh-CN" dirty="0" smtClean="0"/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sum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indent="714375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qsum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dirty="0" smtClean="0">
                <a:solidFill>
                  <a:srgbClr val="00B050"/>
                </a:solidFill>
              </a:rPr>
              <a:t>此处结束 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整个 </a:t>
            </a:r>
            <a:r>
              <a:rPr lang="en-US" altLang="zh-CN" dirty="0" smtClean="0">
                <a:solidFill>
                  <a:srgbClr val="00B050"/>
                </a:solidFill>
              </a:rPr>
              <a:t>for </a:t>
            </a:r>
            <a:r>
              <a:rPr lang="zh-CN" altLang="en-US" dirty="0" smtClean="0">
                <a:solidFill>
                  <a:srgbClr val="00B050"/>
                </a:solidFill>
              </a:rPr>
              <a:t>语句结束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&lt;&lt;sum&lt;&lt;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“, ”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qsum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357188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}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sum </a:t>
            </a:r>
            <a:r>
              <a:rPr lang="zh-CN" altLang="en-US" dirty="0" smtClean="0">
                <a:solidFill>
                  <a:srgbClr val="00B050"/>
                </a:solidFill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qsum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的作用域到</a:t>
            </a:r>
            <a:r>
              <a:rPr lang="zh-CN" altLang="en-US" dirty="0" smtClean="0">
                <a:solidFill>
                  <a:srgbClr val="00B050"/>
                </a:solidFill>
              </a:rPr>
              <a:t>此处结束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作用域</a:t>
            </a:r>
          </a:p>
        </p:txBody>
      </p:sp>
    </p:spTree>
    <p:extLst>
      <p:ext uri="{BB962C8B-B14F-4D97-AF65-F5344CB8AC3E}">
        <p14:creationId xmlns:p14="http://schemas.microsoft.com/office/powerpoint/2010/main" val="35122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可见性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可见性</a:t>
            </a:r>
            <a:r>
              <a:rPr lang="zh-CN" altLang="en-US" dirty="0" smtClean="0"/>
              <a:t>从另一个角度描述了一个名字的有效性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一个名字在某个位置可见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表示该名字可以被引用。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可见性</a:t>
            </a:r>
            <a:r>
              <a:rPr lang="zh-CN" altLang="en-US" dirty="0" smtClean="0"/>
              <a:t>在分析两个</a:t>
            </a:r>
            <a:r>
              <a:rPr lang="zh-CN" altLang="en-US" dirty="0" smtClean="0">
                <a:solidFill>
                  <a:srgbClr val="0000FF"/>
                </a:solidFill>
              </a:rPr>
              <a:t>同名标识符</a:t>
            </a:r>
            <a:r>
              <a:rPr lang="zh-CN" altLang="en-US" dirty="0" smtClean="0"/>
              <a:t>作用域嵌套的特殊情况时非常有用。</a:t>
            </a:r>
            <a:endParaRPr lang="en-US" altLang="zh-CN" dirty="0" smtClean="0"/>
          </a:p>
          <a:p>
            <a:pPr indent="358775">
              <a:spcBef>
                <a:spcPts val="0"/>
              </a:spcBef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 indent="358775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</a:rPr>
              <a:t>std</a:t>
            </a:r>
            <a:r>
              <a:rPr lang="en-US" altLang="zh-CN" dirty="0" smtClean="0"/>
              <a:t>;</a:t>
            </a:r>
          </a:p>
          <a:p>
            <a:pPr indent="358775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id = 3;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全局作用域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main( ){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id = 5;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局部作用域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(id&lt;10){</a:t>
            </a:r>
          </a:p>
          <a:p>
            <a:pPr indent="1077913">
              <a:spcBef>
                <a:spcPts val="0"/>
              </a:spcBef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id = 11;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块作用域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077913"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“id = ”</a:t>
            </a:r>
            <a:r>
              <a:rPr lang="en-US" altLang="zh-CN" dirty="0" smtClean="0"/>
              <a:t>&lt;&lt;id&lt;&lt;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smtClean="0"/>
              <a:t>}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“id = ”</a:t>
            </a:r>
            <a:r>
              <a:rPr lang="en-US" altLang="zh-CN" dirty="0" smtClean="0"/>
              <a:t>&lt;&lt;id&lt;&lt;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“id = ”</a:t>
            </a:r>
            <a:r>
              <a:rPr lang="en-US" altLang="zh-CN" dirty="0" smtClean="0"/>
              <a:t>&lt;&lt;</a:t>
            </a:r>
            <a:r>
              <a:rPr lang="en-US" altLang="zh-CN" b="1" dirty="0" smtClean="0">
                <a:solidFill>
                  <a:srgbClr val="FF0000"/>
                </a:solidFill>
              </a:rPr>
              <a:t>::id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indent="719138"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 indent="358775"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051720" y="3068960"/>
            <a:ext cx="5904656" cy="3456294"/>
            <a:chOff x="2051720" y="2996952"/>
            <a:chExt cx="5904656" cy="3602692"/>
          </a:xfrm>
        </p:grpSpPr>
        <p:sp>
          <p:nvSpPr>
            <p:cNvPr id="7" name="矩形 6"/>
            <p:cNvSpPr/>
            <p:nvPr/>
          </p:nvSpPr>
          <p:spPr>
            <a:xfrm>
              <a:off x="5220072" y="2996952"/>
              <a:ext cx="2736304" cy="3600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2051720" y="2996952"/>
              <a:ext cx="31683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2051720" y="6599644"/>
              <a:ext cx="31683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335590" y="3028601"/>
              <a:ext cx="5052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id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09664" y="3690699"/>
            <a:ext cx="5188768" cy="2834646"/>
            <a:chOff x="2409664" y="3645024"/>
            <a:chExt cx="5188768" cy="2952328"/>
          </a:xfrm>
        </p:grpSpPr>
        <p:sp>
          <p:nvSpPr>
            <p:cNvPr id="12" name="矩形 11"/>
            <p:cNvSpPr/>
            <p:nvPr/>
          </p:nvSpPr>
          <p:spPr>
            <a:xfrm>
              <a:off x="5578016" y="3645024"/>
              <a:ext cx="2020416" cy="2952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2555776" y="3645024"/>
              <a:ext cx="302224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409664" y="6597352"/>
              <a:ext cx="316835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335590" y="3702411"/>
              <a:ext cx="5052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id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31840" y="4337628"/>
            <a:ext cx="4145632" cy="819563"/>
            <a:chOff x="3131840" y="4293096"/>
            <a:chExt cx="4145632" cy="936104"/>
          </a:xfrm>
        </p:grpSpPr>
        <p:sp>
          <p:nvSpPr>
            <p:cNvPr id="17" name="矩形 16"/>
            <p:cNvSpPr/>
            <p:nvPr/>
          </p:nvSpPr>
          <p:spPr>
            <a:xfrm>
              <a:off x="5909320" y="4293096"/>
              <a:ext cx="1368152" cy="9361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3131840" y="5229200"/>
              <a:ext cx="2777480" cy="0"/>
            </a:xfrm>
            <a:prstGeom prst="straightConnector1">
              <a:avLst/>
            </a:prstGeom>
            <a:ln w="38100">
              <a:solidFill>
                <a:srgbClr val="F799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3131840" y="4294976"/>
              <a:ext cx="2777480" cy="0"/>
            </a:xfrm>
            <a:prstGeom prst="straightConnector1">
              <a:avLst/>
            </a:prstGeom>
            <a:ln w="38100">
              <a:solidFill>
                <a:srgbClr val="F799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35590" y="4424046"/>
              <a:ext cx="5052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</a:rPr>
                <a:t>id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思考</a:t>
            </a:r>
            <a:r>
              <a:rPr lang="en-US" altLang="zh-CN" sz="2800" b="1" dirty="0" smtClean="0"/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某些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en-US" altLang="zh-CN" dirty="0" smtClean="0"/>
              <a:t> </a:t>
            </a:r>
            <a:r>
              <a:rPr lang="zh-CN" altLang="en-US" dirty="0" smtClean="0"/>
              <a:t>经常在其他多个源文件中使用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某些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全局变量 </a:t>
            </a:r>
            <a:r>
              <a:rPr lang="zh-CN" altLang="en-US" dirty="0" smtClean="0"/>
              <a:t>经常在其他多个源文件中使用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某些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经常在其他多个源文件中使用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多个源文件都包含 </a:t>
            </a:r>
            <a:r>
              <a:rPr lang="zh-CN" altLang="en-US" dirty="0" smtClean="0">
                <a:solidFill>
                  <a:srgbClr val="FF0000"/>
                </a:solidFill>
              </a:rPr>
              <a:t>某个结构类型 </a:t>
            </a:r>
            <a:r>
              <a:rPr lang="zh-CN" altLang="en-US" dirty="0" smtClean="0"/>
              <a:t>的变量定义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头文件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92" y="4365104"/>
            <a:ext cx="2343070" cy="18119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89248" y="4883877"/>
            <a:ext cx="5040534" cy="9933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有没有更好的方式来简化程序设计？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头文件</a:t>
            </a:r>
            <a:endParaRPr lang="en-US" altLang="zh-CN" sz="2800" b="1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头文件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为多文件操作提供了一种有效机制。可以将某些名字的定义或声明放在头文件中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使其能够在其他多个源文件中进行使用。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dirty="0" smtClean="0"/>
              <a:t>一个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头文件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需要通过 </a:t>
            </a:r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zh-CN" altLang="en-US" dirty="0" smtClean="0"/>
              <a:t>指令将其包含到源程序中。</a:t>
            </a:r>
            <a:endParaRPr lang="en-US" altLang="zh-CN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 smtClean="0"/>
              <a:t>头文件一般包含</a:t>
            </a:r>
            <a:r>
              <a:rPr lang="en-US" altLang="zh-CN" dirty="0" smtClean="0"/>
              <a:t>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函数声明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0000FF"/>
                </a:solidFill>
              </a:rPr>
              <a:t> void </a:t>
            </a:r>
            <a:r>
              <a:rPr lang="en-US" altLang="zh-CN" dirty="0" smtClean="0"/>
              <a:t>exchange(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a,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b);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inline </a:t>
            </a:r>
            <a:r>
              <a:rPr lang="zh-CN" altLang="en-US" dirty="0" smtClean="0"/>
              <a:t>函数定义</a:t>
            </a:r>
            <a:r>
              <a:rPr lang="en-US" altLang="zh-CN" dirty="0" smtClean="0"/>
              <a:t>:  </a:t>
            </a:r>
            <a:r>
              <a:rPr lang="en-US" altLang="zh-CN" dirty="0" smtClean="0">
                <a:solidFill>
                  <a:srgbClr val="FF0000"/>
                </a:solidFill>
              </a:rPr>
              <a:t>inline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/>
              <a:t>inc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en-US" altLang="zh-CN" dirty="0" smtClean="0"/>
              <a:t>p) { </a:t>
            </a: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++p; 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符号常量定义</a:t>
            </a:r>
            <a:r>
              <a:rPr lang="en-US" altLang="zh-CN" dirty="0" smtClean="0"/>
              <a:t>: 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PI = 3.14;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:  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:   </a:t>
            </a:r>
            <a:r>
              <a:rPr lang="en-US" altLang="zh-CN" dirty="0" smtClean="0">
                <a:solidFill>
                  <a:srgbClr val="FF3399"/>
                </a:solidFill>
              </a:rPr>
              <a:t> #include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cstring</a:t>
            </a:r>
            <a:r>
              <a:rPr lang="en-US" altLang="zh-CN" dirty="0" smtClean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结构和类的定义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29248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头文件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395536" y="980728"/>
            <a:ext cx="3816424" cy="23762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052736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符号常量定义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PI = 3.1415;</a:t>
            </a:r>
          </a:p>
          <a:p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area(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radius);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perimeter(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radius);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9792" y="2935565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circle.h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3485495"/>
            <a:ext cx="3816424" cy="311185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3501008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circle.h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包含头文件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area(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radius)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*radius*radius;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perimeter(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radius)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2*</a:t>
            </a: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PI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*radius;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6183310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circle.cpp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0520" y="1988840"/>
            <a:ext cx="4067944" cy="35283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80520" y="2004353"/>
            <a:ext cx="4067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circle.h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包含头文件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main()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double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radius;</a:t>
            </a:r>
          </a:p>
          <a:p>
            <a:pPr indent="358775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“Please input a radius: ”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&gt;&gt;radius;</a:t>
            </a:r>
          </a:p>
          <a:p>
            <a:pPr indent="358775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area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(radius)&lt;&lt;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perimeter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(radius)&lt;&lt;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358775"/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6296" y="5107787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54525" y="5940427"/>
            <a:ext cx="1892559" cy="635715"/>
            <a:chOff x="6534472" y="5759475"/>
            <a:chExt cx="2286000" cy="7524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Ch10_03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0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FF3399"/>
                </a:solidFill>
              </a:rPr>
              <a:t>#include </a:t>
            </a:r>
            <a:r>
              <a:rPr lang="zh-CN" altLang="en-US" sz="2800" b="1" dirty="0" smtClean="0"/>
              <a:t>指令</a:t>
            </a:r>
            <a:endParaRPr lang="en-US" altLang="zh-CN" sz="2800" b="1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zh-CN" altLang="en-US" dirty="0" smtClean="0"/>
              <a:t>指令只包含一个参数</a:t>
            </a:r>
            <a:r>
              <a:rPr lang="en-US" altLang="zh-CN" dirty="0" smtClean="0"/>
              <a:t>: </a:t>
            </a:r>
            <a:r>
              <a:rPr lang="zh-CN" altLang="en-US" b="1" dirty="0" smtClean="0">
                <a:solidFill>
                  <a:srgbClr val="0000FF"/>
                </a:solidFill>
              </a:rPr>
              <a:t>头文件的名字</a:t>
            </a:r>
            <a:r>
              <a:rPr lang="zh-CN" altLang="en-US" dirty="0" smtClean="0"/>
              <a:t>。预处理器将每一个 </a:t>
            </a:r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zh-CN" altLang="en-US" dirty="0" smtClean="0"/>
              <a:t>指令用其所包含 </a:t>
            </a:r>
            <a:r>
              <a:rPr lang="zh-CN" altLang="en-US" dirty="0" smtClean="0">
                <a:solidFill>
                  <a:srgbClr val="0000FF"/>
                </a:solidFill>
              </a:rPr>
              <a:t>文件中的内容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进行替换。</a:t>
            </a:r>
            <a:r>
              <a:rPr lang="en-US" altLang="zh-CN" dirty="0" smtClean="0"/>
              <a:t> </a:t>
            </a:r>
          </a:p>
          <a:p>
            <a:r>
              <a:rPr lang="zh-CN" altLang="en-US" b="1" dirty="0" smtClean="0"/>
              <a:t>格式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b="1" dirty="0" smtClean="0">
                <a:solidFill>
                  <a:srgbClr val="0000FF"/>
                </a:solidFill>
              </a:rPr>
              <a:t>&lt;</a:t>
            </a:r>
            <a:r>
              <a:rPr lang="en-US" altLang="zh-CN" dirty="0" smtClean="0"/>
              <a:t>header name</a:t>
            </a:r>
            <a:r>
              <a:rPr lang="en-US" altLang="zh-CN" b="1" dirty="0" smtClean="0">
                <a:solidFill>
                  <a:srgbClr val="0000FF"/>
                </a:solidFill>
              </a:rPr>
              <a:t>&gt;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一对尖括号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FF3399"/>
                </a:solidFill>
              </a:rPr>
              <a:t>#include </a:t>
            </a:r>
            <a:r>
              <a:rPr lang="en-US" altLang="zh-CN" b="1" dirty="0" smtClean="0">
                <a:solidFill>
                  <a:srgbClr val="0000FF"/>
                </a:solidFill>
              </a:rPr>
              <a:t>“</a:t>
            </a:r>
            <a:r>
              <a:rPr lang="en-US" altLang="zh-CN" dirty="0" smtClean="0"/>
              <a:t>header name</a:t>
            </a:r>
            <a:r>
              <a:rPr lang="en-US" altLang="zh-CN" b="1" dirty="0" smtClean="0">
                <a:solidFill>
                  <a:srgbClr val="0000FF"/>
                </a:solidFill>
              </a:rPr>
              <a:t>”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一对双引号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en-US" altLang="zh-CN" b="1" dirty="0">
                <a:solidFill>
                  <a:srgbClr val="0000FF"/>
                </a:solidFill>
              </a:rPr>
              <a:t>&lt;</a:t>
            </a:r>
            <a:r>
              <a:rPr lang="en-US" altLang="zh-CN" dirty="0"/>
              <a:t>header </a:t>
            </a:r>
            <a:r>
              <a:rPr lang="en-US" altLang="zh-CN" dirty="0" smtClean="0"/>
              <a:t>name</a:t>
            </a:r>
            <a:r>
              <a:rPr lang="en-US" altLang="zh-CN" b="1" dirty="0" smtClean="0">
                <a:solidFill>
                  <a:srgbClr val="0000FF"/>
                </a:solidFill>
              </a:rPr>
              <a:t>&gt; </a:t>
            </a:r>
            <a:r>
              <a:rPr lang="zh-CN" altLang="en-US" dirty="0" smtClean="0"/>
              <a:t>格式常用于包含 </a:t>
            </a:r>
            <a:r>
              <a:rPr lang="en-US" altLang="zh-CN" dirty="0" smtClean="0">
                <a:solidFill>
                  <a:srgbClr val="0000FF"/>
                </a:solidFill>
              </a:rPr>
              <a:t>C++ </a:t>
            </a:r>
            <a:r>
              <a:rPr lang="zh-CN" altLang="en-US" dirty="0" smtClean="0">
                <a:solidFill>
                  <a:srgbClr val="0000FF"/>
                </a:solidFill>
              </a:rPr>
              <a:t>标准库文件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3399"/>
                </a:solidFill>
              </a:rPr>
              <a:t>#</a:t>
            </a:r>
            <a:r>
              <a:rPr lang="en-US" altLang="zh-CN" dirty="0">
                <a:solidFill>
                  <a:srgbClr val="FF3399"/>
                </a:solidFill>
              </a:rPr>
              <a:t>include </a:t>
            </a:r>
            <a:r>
              <a:rPr lang="en-US" altLang="zh-CN" b="1" dirty="0">
                <a:solidFill>
                  <a:srgbClr val="0000FF"/>
                </a:solidFill>
              </a:rPr>
              <a:t>“</a:t>
            </a:r>
            <a:r>
              <a:rPr lang="en-US" altLang="zh-CN" dirty="0"/>
              <a:t>header name</a:t>
            </a:r>
            <a:r>
              <a:rPr lang="en-US" altLang="zh-CN" b="1" dirty="0">
                <a:solidFill>
                  <a:srgbClr val="0000FF"/>
                </a:solidFill>
              </a:rPr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格式常用于包含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用户自定义头文件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头文件</a:t>
            </a:r>
          </a:p>
        </p:txBody>
      </p:sp>
    </p:spTree>
    <p:extLst>
      <p:ext uri="{BB962C8B-B14F-4D97-AF65-F5344CB8AC3E}">
        <p14:creationId xmlns:p14="http://schemas.microsoft.com/office/powerpoint/2010/main" val="23210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多文件结构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54" y="1004463"/>
            <a:ext cx="6714762" cy="56097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7544" y="1772816"/>
            <a:ext cx="615553" cy="3960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</a:t>
            </a:r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++</a:t>
            </a:r>
            <a:r>
              <a:rPr lang="zh-CN" altLang="en-US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程序开发示意图</a:t>
            </a:r>
            <a:endParaRPr lang="zh-CN" altLang="en-US" sz="2800" b="1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171182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800" dirty="0" smtClean="0"/>
              <a:t>存储类型</a:t>
            </a:r>
            <a:endParaRPr lang="en-US" altLang="zh-CN" sz="28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800" dirty="0" smtClean="0"/>
              <a:t>作用域</a:t>
            </a:r>
            <a:endParaRPr lang="en-US" altLang="zh-CN" sz="28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800" dirty="0" smtClean="0"/>
              <a:t>可见性</a:t>
            </a:r>
            <a:endParaRPr lang="en-US" altLang="zh-CN" sz="28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800" dirty="0" smtClean="0"/>
              <a:t>头文件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8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在实际的应用程序开发中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一般具有应用价值的程序都是由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多个源文件 </a:t>
            </a:r>
            <a:r>
              <a:rPr lang="zh-CN" altLang="en-US" dirty="0" smtClean="0"/>
              <a:t>组成的。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每个源文件包含若干个 </a:t>
            </a:r>
            <a:r>
              <a:rPr lang="zh-CN" altLang="en-US" dirty="0" smtClean="0">
                <a:solidFill>
                  <a:srgbClr val="FF0000"/>
                </a:solidFill>
              </a:rPr>
              <a:t>函数的定义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其中 </a:t>
            </a:r>
            <a:r>
              <a:rPr lang="zh-CN" altLang="en-US" dirty="0" smtClean="0">
                <a:solidFill>
                  <a:srgbClr val="FF0000"/>
                </a:solidFill>
              </a:rPr>
              <a:t>有且仅有一个源文件 </a:t>
            </a:r>
            <a:r>
              <a:rPr lang="zh-CN" altLang="en-US" dirty="0" smtClean="0"/>
              <a:t>包含主函数 </a:t>
            </a:r>
            <a:r>
              <a:rPr lang="en-US" altLang="zh-CN" b="1" dirty="0" smtClean="0">
                <a:solidFill>
                  <a:srgbClr val="0000FF"/>
                </a:solidFill>
              </a:rPr>
              <a:t>main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而其他文件不能包含 </a:t>
            </a:r>
            <a:r>
              <a:rPr lang="en-US" altLang="zh-CN" b="1" dirty="0">
                <a:solidFill>
                  <a:srgbClr val="0000FF"/>
                </a:solidFill>
              </a:rPr>
              <a:t>main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存储类型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35697"/>
            <a:ext cx="1728192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57" y="3435697"/>
            <a:ext cx="1728192" cy="17281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9" y="5013176"/>
            <a:ext cx="1728192" cy="17281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013176"/>
            <a:ext cx="1728192" cy="17281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24855" y="4068959"/>
            <a:ext cx="970115" cy="4001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  <a:endParaRPr lang="zh-CN" alt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83" y="4663840"/>
            <a:ext cx="1905000" cy="1905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54628" y="3666529"/>
            <a:ext cx="4683867" cy="9404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不同文件之间如何相互沟通、相互协调工作呢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08721"/>
            <a:ext cx="8496944" cy="560323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extern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存储类型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外部存储类型</a:t>
            </a:r>
            <a:r>
              <a:rPr lang="en-US" altLang="zh-CN" sz="2800" b="1" dirty="0" smtClean="0"/>
              <a:t>)</a:t>
            </a:r>
          </a:p>
          <a:p>
            <a:r>
              <a:rPr lang="zh-CN" altLang="en-US" dirty="0" smtClean="0"/>
              <a:t>构成一个程序的 </a:t>
            </a:r>
            <a:r>
              <a:rPr lang="zh-CN" altLang="en-US" dirty="0" smtClean="0">
                <a:solidFill>
                  <a:srgbClr val="FF0000"/>
                </a:solidFill>
              </a:rPr>
              <a:t>多个源文件之间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通过声明 </a:t>
            </a:r>
            <a:r>
              <a:rPr lang="zh-CN" altLang="en-US" dirty="0" smtClean="0">
                <a:solidFill>
                  <a:srgbClr val="0000FF"/>
                </a:solidFill>
              </a:rPr>
              <a:t>变量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 </a:t>
            </a:r>
            <a:r>
              <a:rPr lang="en-US" altLang="zh-CN" u="sng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(</a:t>
            </a:r>
            <a:r>
              <a:rPr lang="zh-CN" altLang="en-US" dirty="0" smtClean="0">
                <a:solidFill>
                  <a:srgbClr val="0000FF"/>
                </a:solidFill>
              </a:rPr>
              <a:t>外部的</a:t>
            </a:r>
            <a:r>
              <a:rPr lang="en-US" altLang="zh-CN" dirty="0" smtClean="0"/>
              <a:t>) </a:t>
            </a:r>
            <a:r>
              <a:rPr lang="zh-CN" altLang="en-US" dirty="0" smtClean="0"/>
              <a:t>来进行沟通。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2492896"/>
            <a:ext cx="439248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9552" y="2564904"/>
            <a:ext cx="446449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fun1( );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extern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fun2( );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extern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n;        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3;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fun1( );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fun1( 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fun2( );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056" y="2492896"/>
            <a:ext cx="367240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8064" y="256490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extern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n;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extern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函数用于其他源文件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fun2( 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8;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2692" y="627738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36296" y="627738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236296" y="926181"/>
            <a:ext cx="1892559" cy="635715"/>
            <a:chOff x="6534472" y="5759475"/>
            <a:chExt cx="2286000" cy="75247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Ch10_01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4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 animBg="1"/>
      <p:bldP spid="9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关键字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只是用于 </a:t>
            </a:r>
            <a:r>
              <a:rPr lang="zh-CN" altLang="en-US" b="1" dirty="0" smtClean="0">
                <a:solidFill>
                  <a:srgbClr val="0000FF"/>
                </a:solidFill>
              </a:rPr>
              <a:t>声明</a:t>
            </a:r>
            <a:r>
              <a:rPr lang="en-US" altLang="zh-CN" dirty="0" smtClean="0"/>
              <a:t> (</a:t>
            </a:r>
            <a:r>
              <a:rPr lang="zh-CN" altLang="en-US" dirty="0" smtClean="0"/>
              <a:t>而非定义</a:t>
            </a:r>
            <a:r>
              <a:rPr lang="en-US" altLang="zh-CN" dirty="0" smtClean="0"/>
              <a:t>) </a:t>
            </a:r>
            <a:r>
              <a:rPr lang="zh-CN" altLang="en-US" dirty="0" smtClean="0"/>
              <a:t>外部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变量</a:t>
            </a:r>
            <a:r>
              <a:rPr lang="zh-CN" altLang="en-US" dirty="0" smtClean="0"/>
              <a:t> 或 </a:t>
            </a: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被声明的 </a:t>
            </a:r>
            <a:r>
              <a:rPr lang="zh-CN" altLang="en-US" dirty="0" smtClean="0">
                <a:solidFill>
                  <a:srgbClr val="0000FF"/>
                </a:solidFill>
              </a:rPr>
              <a:t>变量</a:t>
            </a:r>
            <a:r>
              <a:rPr lang="zh-CN" altLang="en-US" dirty="0" smtClean="0"/>
              <a:t> 或</a:t>
            </a:r>
            <a:r>
              <a:rPr lang="zh-CN" altLang="en-US" dirty="0" smtClean="0">
                <a:solidFill>
                  <a:srgbClr val="0000FF"/>
                </a:solidFill>
              </a:rPr>
              <a:t> 函数 </a:t>
            </a:r>
            <a:r>
              <a:rPr lang="zh-CN" altLang="en-US" dirty="0" smtClean="0"/>
              <a:t>已经存在了。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只是一个 </a:t>
            </a:r>
            <a:r>
              <a:rPr lang="zh-CN" altLang="en-US" dirty="0" smtClean="0">
                <a:solidFill>
                  <a:srgbClr val="0000FF"/>
                </a:solidFill>
              </a:rPr>
              <a:t>外部变量声明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而非变量定义。该声明表明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已存在的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类型全局变量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已经在其他某个源文件中定义过了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void</a:t>
            </a:r>
            <a:r>
              <a:rPr lang="en-US" altLang="zh-CN" dirty="0" smtClean="0"/>
              <a:t> fun2()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 </a:t>
            </a:r>
            <a:r>
              <a:rPr lang="zh-CN" altLang="en-US" dirty="0" smtClean="0"/>
              <a:t>只是一个 </a:t>
            </a:r>
            <a:r>
              <a:rPr lang="zh-CN" altLang="en-US" dirty="0" smtClean="0">
                <a:solidFill>
                  <a:srgbClr val="0000FF"/>
                </a:solidFill>
              </a:rPr>
              <a:t>外部函数声明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该声明表明函数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fun2()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已存在的函数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已经在其他某个源文件中定义过了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, </a:t>
            </a:r>
            <a:r>
              <a:rPr lang="zh-CN" altLang="en-US" dirty="0" smtClean="0">
                <a:solidFill>
                  <a:srgbClr val="0000FF"/>
                </a:solidFill>
              </a:rPr>
              <a:t>全局变量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solidFill>
                  <a:srgbClr val="0000FF"/>
                </a:solidFill>
              </a:rPr>
              <a:t>函数 </a:t>
            </a:r>
            <a:r>
              <a:rPr lang="zh-CN" altLang="en-US" dirty="0" smtClean="0"/>
              <a:t>可以在 </a:t>
            </a:r>
            <a:r>
              <a:rPr lang="zh-CN" altLang="en-US" dirty="0" smtClean="0">
                <a:solidFill>
                  <a:srgbClr val="0000FF"/>
                </a:solidFill>
              </a:rPr>
              <a:t>多个源文件中进行使用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实现了不同源文件之间的相互沟通、相互协调工作。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</p:spTree>
    <p:extLst>
      <p:ext uri="{BB962C8B-B14F-4D97-AF65-F5344CB8AC3E}">
        <p14:creationId xmlns:p14="http://schemas.microsoft.com/office/powerpoint/2010/main" val="38433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函数声明 </a:t>
            </a:r>
            <a:r>
              <a:rPr lang="en-US" altLang="zh-CN" dirty="0" smtClean="0"/>
              <a:t>/ </a:t>
            </a:r>
            <a:r>
              <a:rPr lang="zh-CN" altLang="en-US" dirty="0" smtClean="0">
                <a:solidFill>
                  <a:srgbClr val="FF0000"/>
                </a:solidFill>
              </a:rPr>
              <a:t>函数定义</a:t>
            </a:r>
            <a:r>
              <a:rPr lang="en-US" altLang="zh-CN" dirty="0" smtClean="0"/>
              <a:t> </a:t>
            </a:r>
            <a:r>
              <a:rPr lang="zh-CN" altLang="en-US" dirty="0" smtClean="0"/>
              <a:t>默认总是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的。</a:t>
            </a:r>
            <a:endParaRPr lang="en-US" altLang="zh-CN" dirty="0"/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fun1();</a:t>
            </a:r>
          </a:p>
          <a:p>
            <a:pPr indent="363538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void</a:t>
            </a:r>
            <a:r>
              <a:rPr lang="en-US" altLang="zh-CN" dirty="0"/>
              <a:t> fun2();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5184576" y="1556792"/>
            <a:ext cx="277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fun1();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fun2();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7980" y="174145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等价于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2492896"/>
            <a:ext cx="439248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9552" y="2564904"/>
            <a:ext cx="446449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fun1( );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fun2( );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默认是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extern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n;        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3;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fun1( );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fun1( 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fun2( );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2492896"/>
            <a:ext cx="367240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8064" y="256490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extern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n;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extern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函数用于其他源文件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fun2( 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8;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692" y="627738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36296" y="627738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static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存储类型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静态存储类型</a:t>
            </a:r>
            <a:r>
              <a:rPr lang="en-US" altLang="zh-CN" sz="28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static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全局变量</a:t>
            </a:r>
            <a:endParaRPr lang="en-US" altLang="zh-CN" b="1" dirty="0" smtClean="0"/>
          </a:p>
          <a:p>
            <a:r>
              <a:rPr lang="zh-CN" altLang="en-US" dirty="0" smtClean="0"/>
              <a:t>在全局变量的定义前加上关键字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就得到一个 </a:t>
            </a:r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>
                <a:solidFill>
                  <a:srgbClr val="FF0000"/>
                </a:solidFill>
              </a:rPr>
              <a:t>全局变量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静态全局变量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indent="358775">
              <a:spcAft>
                <a:spcPts val="1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n;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>
                <a:solidFill>
                  <a:srgbClr val="FF0000"/>
                </a:solidFill>
              </a:rPr>
              <a:t>全局变量 </a:t>
            </a:r>
            <a:r>
              <a:rPr lang="zh-CN" altLang="en-US" dirty="0" smtClean="0"/>
              <a:t>只在</a:t>
            </a:r>
            <a:r>
              <a:rPr lang="zh-CN" altLang="en-US" dirty="0" smtClean="0">
                <a:solidFill>
                  <a:srgbClr val="0000FF"/>
                </a:solidFill>
              </a:rPr>
              <a:t>定义它的源文件中是可见的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并且</a:t>
            </a:r>
            <a:r>
              <a:rPr lang="zh-CN" altLang="en-US" dirty="0" smtClean="0">
                <a:solidFill>
                  <a:srgbClr val="0000FF"/>
                </a:solidFill>
              </a:rPr>
              <a:t>只能在定义它的源文件中使用</a:t>
            </a:r>
            <a:r>
              <a:rPr lang="zh-CN" altLang="en-US" dirty="0" smtClean="0"/>
              <a:t>。不能将 </a:t>
            </a:r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>
                <a:solidFill>
                  <a:srgbClr val="FF0000"/>
                </a:solidFill>
              </a:rPr>
              <a:t>全局变量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声明用于其他源文件。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</p:spTree>
    <p:extLst>
      <p:ext uri="{BB962C8B-B14F-4D97-AF65-F5344CB8AC3E}">
        <p14:creationId xmlns:p14="http://schemas.microsoft.com/office/powerpoint/2010/main" val="19256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052736"/>
            <a:ext cx="439248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552" y="1124744"/>
            <a:ext cx="446449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fun( );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默认是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extern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0;  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10;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fun( );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20;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fun( ); 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定义在其他源文件中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076056" y="1052736"/>
            <a:ext cx="3672408" cy="418107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48064" y="1124744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 = 0;  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static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全局变量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n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只能在本文件中使用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函数用于其他源文件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fun( 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++n;   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定义在本文件中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&lt;&lt;n&lt;&lt;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692" y="483722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6296" y="4837223"/>
            <a:ext cx="1512168" cy="3600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func.cpp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61747" y="5951254"/>
            <a:ext cx="1892559" cy="635715"/>
            <a:chOff x="6534472" y="5759475"/>
            <a:chExt cx="2286000" cy="7524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Ch10_02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67544" y="5377164"/>
            <a:ext cx="8280920" cy="11481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static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全局变量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只在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定义它的源文件中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是可用的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对其他源文件是不可见的</a:t>
            </a:r>
            <a:r>
              <a:rPr lang="en-US" altLang="zh-CN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不能用于其他源文件。</a:t>
            </a:r>
            <a:endParaRPr lang="zh-CN" altLang="en-US" sz="2400" u="sng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b="1" dirty="0"/>
              <a:t> </a:t>
            </a:r>
            <a:r>
              <a:rPr lang="zh-CN" altLang="en-US" b="1" dirty="0" smtClean="0"/>
              <a:t>函数</a:t>
            </a:r>
            <a:endParaRPr lang="en-US" altLang="zh-CN" b="1" dirty="0"/>
          </a:p>
          <a:p>
            <a:r>
              <a:rPr lang="zh-CN" altLang="en-US" dirty="0" smtClean="0"/>
              <a:t>函数的声明或定义默认情况下在整个程序中是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extern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的。如果我们需要使某个函数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只在定义它的源文件中有效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不能被其他源文件</a:t>
            </a:r>
            <a:r>
              <a:rPr lang="zh-CN" altLang="en-US" dirty="0" smtClean="0">
                <a:solidFill>
                  <a:srgbClr val="0000FF"/>
                </a:solidFill>
              </a:rPr>
              <a:t>所使用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我们可以在函数定义或声明前加上关键字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将其变为 </a:t>
            </a:r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>
                <a:solidFill>
                  <a:srgbClr val="FF0000"/>
                </a:solidFill>
              </a:rPr>
              <a:t>函数 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0000FF"/>
                </a:solidFill>
              </a:rPr>
              <a:t>静态函数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存储类型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429000"/>
            <a:ext cx="3744416" cy="31628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568" y="3507973"/>
            <a:ext cx="3672408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fun( )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static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63538">
              <a:lnSpc>
                <a:spcPct val="9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“Hello World”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fun( );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只能在本文件中使用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4788024" y="3429000"/>
            <a:ext cx="3816424" cy="31628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60032" y="3507973"/>
            <a:ext cx="374441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#include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 namespace 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static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fun();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static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函数声明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fun( );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只能在本文件中使用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358775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static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void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fun( 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static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函数定义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indent="363538">
              <a:lnSpc>
                <a:spcPct val="90000"/>
              </a:lnSpc>
            </a:pP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“Hello World”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23939</TotalTime>
  <Words>1910</Words>
  <Application>Microsoft Office PowerPoint</Application>
  <PresentationFormat>全屏显示(4:3)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程  序  结  构</vt:lpstr>
      <vt:lpstr>本章内容</vt:lpstr>
      <vt:lpstr>1. 存储类型</vt:lpstr>
      <vt:lpstr>1. 存储类型</vt:lpstr>
      <vt:lpstr>1. 存储类型</vt:lpstr>
      <vt:lpstr>1. 存储类型</vt:lpstr>
      <vt:lpstr>1. 存储类型</vt:lpstr>
      <vt:lpstr>1. 存储类型</vt:lpstr>
      <vt:lpstr>1. 存储类型</vt:lpstr>
      <vt:lpstr>2. 作用域</vt:lpstr>
      <vt:lpstr>2. 作用域</vt:lpstr>
      <vt:lpstr>2. 作用域</vt:lpstr>
      <vt:lpstr>2. 作用域</vt:lpstr>
      <vt:lpstr>3. 可见性</vt:lpstr>
      <vt:lpstr>4. 头文件</vt:lpstr>
      <vt:lpstr>4. 头文件</vt:lpstr>
      <vt:lpstr>4. 头文件</vt:lpstr>
      <vt:lpstr>4. 头文件</vt:lpstr>
      <vt:lpstr>多文件结构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Allennessy</cp:lastModifiedBy>
  <cp:revision>1028</cp:revision>
  <cp:lastPrinted>2015-01-14T13:07:52Z</cp:lastPrinted>
  <dcterms:created xsi:type="dcterms:W3CDTF">2014-02-27T13:03:11Z</dcterms:created>
  <dcterms:modified xsi:type="dcterms:W3CDTF">2016-09-20T11:14:44Z</dcterms:modified>
</cp:coreProperties>
</file>