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89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80" r:id="rId21"/>
    <p:sldId id="287" r:id="rId22"/>
    <p:sldId id="288" r:id="rId23"/>
    <p:sldId id="279" r:id="rId24"/>
    <p:sldId id="292" r:id="rId25"/>
    <p:sldId id="293" r:id="rId26"/>
    <p:sldId id="267" r:id="rId27"/>
    <p:sldId id="270" r:id="rId28"/>
    <p:sldId id="276" r:id="rId29"/>
    <p:sldId id="278" r:id="rId30"/>
    <p:sldId id="277" r:id="rId31"/>
    <p:sldId id="290" r:id="rId32"/>
    <p:sldId id="281" r:id="rId33"/>
    <p:sldId id="286" r:id="rId34"/>
    <p:sldId id="282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FF3399"/>
    <a:srgbClr val="F7990A"/>
    <a:srgbClr val="F7992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71" d="100"/>
          <a:sy n="71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例：定义一个日期类  </a:t>
            </a:r>
            <a:r>
              <a:rPr lang="en-US" altLang="zh-CN" b="1" dirty="0" smtClean="0">
                <a:solidFill>
                  <a:srgbClr val="0070C0"/>
                </a:solidFill>
              </a:rPr>
              <a:t>Tdate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类的定义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1916832"/>
            <a:ext cx="6804756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Tdate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620" y="2420888"/>
            <a:ext cx="680475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year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年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month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月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day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4221088"/>
            <a:ext cx="680475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y,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设置日期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IsLeapYear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判断是否闰年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Print();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输出日期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8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Tdate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以下是公有成员函数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SetDate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y,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d){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设置日期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year = y; month = m; day = d;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IsLeapYear</a:t>
            </a:r>
            <a:r>
              <a:rPr lang="en-US" altLang="zh-CN" dirty="0" smtClean="0"/>
              <a:t>(){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判断是否闰年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(year%4==0&amp;&amp;year%100!=0)||(year%400==0);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Print(){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输出日期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&lt;&lt;year&lt;&lt;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dirty="0" smtClean="0"/>
              <a:t>&lt;&lt;month&lt;&lt;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dirty="0" smtClean="0"/>
              <a:t>&lt;&lt;day&lt;&lt;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以下是私有数据成员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year;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month;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day;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日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类的定义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3491880" y="5301208"/>
            <a:ext cx="5544616" cy="12241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必须为每一个成员指定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访问权限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，访问限定符的作用具有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延续性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880" y="3429000"/>
            <a:ext cx="5544616" cy="12241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在成员函数中可以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直接访问类的成员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（数据成员和成员函数）。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3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Tdate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以下是私有数据成员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year;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年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month;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月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day;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以下是公有成员函数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SetDate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y,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d){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设置日期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year = y; month = m; day = d;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IsLeapYear</a:t>
            </a:r>
            <a:r>
              <a:rPr lang="en-US" altLang="zh-CN" dirty="0" smtClean="0"/>
              <a:t>(){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判断是否闰年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(year%4==0&amp;&amp;year%100!=0)||(year%400==0);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Print(){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输出日期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&lt;&lt;year&lt;&lt;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dirty="0" smtClean="0"/>
              <a:t>&lt;&lt;month&lt;&lt;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“/”</a:t>
            </a:r>
            <a:r>
              <a:rPr lang="en-US" altLang="zh-CN" dirty="0" smtClean="0"/>
              <a:t>&lt;&lt;day&lt;&lt;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类的定义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5805264"/>
            <a:ext cx="7560840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如果不写访问限定符，那么类默认是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private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556792"/>
            <a:ext cx="3456384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8004" y="1916832"/>
            <a:ext cx="1528767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private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0910" y="980728"/>
            <a:ext cx="2879913" cy="222984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建议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不要依赖类的默认访问权限，最好为每个成员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显式指定访问限定符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例：定义一个圆类  </a:t>
            </a:r>
            <a:r>
              <a:rPr lang="en-US" altLang="zh-CN" b="1" dirty="0" smtClean="0">
                <a:solidFill>
                  <a:srgbClr val="0070C0"/>
                </a:solidFill>
              </a:rPr>
              <a:t>Circle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类的定义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1844824"/>
            <a:ext cx="6804756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Circle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620" y="2348880"/>
            <a:ext cx="680475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radius;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半径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4149080"/>
            <a:ext cx="680475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SetRadius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r);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设置半径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CalculateArea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计算圆的面积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CalculatePerimeter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计算圆的周长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PI = 3.1415;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常量定义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Circle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以下是公有成员函数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SetRadius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smtClean="0"/>
              <a:t>r){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设置半径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radius = r;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CalculateArea</a:t>
            </a:r>
            <a:r>
              <a:rPr lang="en-US" altLang="zh-CN" dirty="0" smtClean="0"/>
              <a:t>(){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计算圆的面积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PI*radius*radius;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err="1" smtClean="0"/>
              <a:t>CalculatePerimeter</a:t>
            </a:r>
            <a:r>
              <a:rPr lang="en-US" altLang="zh-CN" dirty="0" smtClean="0"/>
              <a:t>(){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计算圆的周长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PI*radius;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以下是私有数据成员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smtClean="0"/>
              <a:t>radius;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半径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类的定义</a:t>
            </a:r>
          </a:p>
        </p:txBody>
      </p:sp>
    </p:spTree>
    <p:extLst>
      <p:ext uri="{BB962C8B-B14F-4D97-AF65-F5344CB8AC3E}">
        <p14:creationId xmlns:p14="http://schemas.microsoft.com/office/powerpoint/2010/main" val="13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类</a:t>
            </a:r>
            <a:r>
              <a:rPr lang="zh-CN" altLang="en-US" dirty="0">
                <a:solidFill>
                  <a:srgbClr val="0070C0"/>
                </a:solidFill>
              </a:rPr>
              <a:t>的成员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与</a:t>
            </a:r>
            <a:r>
              <a:rPr lang="zh-CN" altLang="en-US" dirty="0"/>
              <a:t>以前介绍的普通</a:t>
            </a:r>
            <a:r>
              <a:rPr lang="zh-CN" altLang="en-US" dirty="0" smtClean="0"/>
              <a:t>函数的</a:t>
            </a:r>
            <a:r>
              <a:rPr lang="zh-CN" altLang="en-US" dirty="0" smtClean="0">
                <a:solidFill>
                  <a:srgbClr val="0070C0"/>
                </a:solidFill>
              </a:rPr>
              <a:t>结构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用法</a:t>
            </a:r>
            <a:r>
              <a:rPr lang="zh-CN" altLang="en-US" dirty="0"/>
              <a:t>基本一样。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成员函数由</a:t>
            </a:r>
            <a:r>
              <a:rPr lang="zh-CN" altLang="en-US" dirty="0">
                <a:solidFill>
                  <a:srgbClr val="0070C0"/>
                </a:solidFill>
              </a:rPr>
              <a:t>函数头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函数体</a:t>
            </a:r>
            <a:r>
              <a:rPr lang="zh-CN" altLang="en-US" dirty="0"/>
              <a:t>组成，函数头包括函数名、函数的</a:t>
            </a:r>
            <a:r>
              <a:rPr lang="zh-CN" altLang="en-US" dirty="0" smtClean="0"/>
              <a:t>参数列表及</a:t>
            </a:r>
            <a:r>
              <a:rPr lang="zh-CN" altLang="en-US" dirty="0"/>
              <a:t>函数</a:t>
            </a:r>
            <a:r>
              <a:rPr lang="zh-CN" altLang="en-US" dirty="0" smtClean="0"/>
              <a:t>的返回值类型</a:t>
            </a:r>
            <a:r>
              <a:rPr lang="zh-CN" altLang="en-US" dirty="0"/>
              <a:t>。函数体主要说明函数实现的功能。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成员函数与一般函数的区别</a:t>
            </a:r>
            <a:r>
              <a:rPr lang="zh-CN" altLang="en-US" dirty="0"/>
              <a:t>在于：它属于类的成员，出现在类体中，是类的</a:t>
            </a:r>
            <a:r>
              <a:rPr lang="zh-CN" altLang="en-US" dirty="0" smtClean="0"/>
              <a:t>一部分，</a:t>
            </a:r>
            <a:r>
              <a:rPr lang="zh-CN" altLang="en-US" dirty="0" smtClean="0">
                <a:solidFill>
                  <a:srgbClr val="0070C0"/>
                </a:solidFill>
              </a:rPr>
              <a:t>可以直接访问类的成员</a:t>
            </a:r>
            <a:r>
              <a:rPr lang="zh-CN" altLang="en-US" dirty="0" smtClean="0"/>
              <a:t>。在外部使用</a:t>
            </a:r>
            <a:r>
              <a:rPr lang="zh-CN" altLang="en-US" dirty="0"/>
              <a:t>类的成员函数时，要考虑类成员函数的</a:t>
            </a:r>
            <a:r>
              <a:rPr lang="zh-CN" altLang="en-US" dirty="0">
                <a:solidFill>
                  <a:srgbClr val="0070C0"/>
                </a:solidFill>
              </a:rPr>
              <a:t>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/>
            <a:r>
              <a:rPr lang="zh-CN" altLang="en-US" dirty="0" smtClean="0"/>
              <a:t>例如：成员函数</a:t>
            </a:r>
            <a:r>
              <a:rPr lang="en-US" altLang="zh-CN" dirty="0" err="1" smtClean="0">
                <a:solidFill>
                  <a:srgbClr val="006600"/>
                </a:solidFill>
              </a:rPr>
              <a:t>IsLeapYear</a:t>
            </a:r>
            <a:r>
              <a:rPr lang="zh-CN" altLang="en-US" dirty="0" smtClean="0"/>
              <a:t>的全名是</a:t>
            </a:r>
            <a:r>
              <a:rPr lang="en-US" altLang="zh-CN" b="1" dirty="0" err="1" smtClean="0">
                <a:solidFill>
                  <a:srgbClr val="0000FF"/>
                </a:solidFill>
              </a:rPr>
              <a:t>Tdate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006600"/>
                </a:solidFill>
              </a:rPr>
              <a:t>IsLeapYear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类的成员函数可以在类体中定义，也可以</a:t>
            </a:r>
            <a:r>
              <a:rPr lang="zh-CN" altLang="en-US" dirty="0">
                <a:solidFill>
                  <a:srgbClr val="0070C0"/>
                </a:solidFill>
              </a:rPr>
              <a:t>在类体中声明类成员函数，成员函数的</a:t>
            </a:r>
            <a:r>
              <a:rPr lang="zh-CN" altLang="en-US" dirty="0" smtClean="0">
                <a:solidFill>
                  <a:srgbClr val="0070C0"/>
                </a:solidFill>
              </a:rPr>
              <a:t>实现放在类的外部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32648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sz="3400" b="1" dirty="0" smtClean="0"/>
              <a:t>在类中定义成员函数</a:t>
            </a:r>
            <a:endParaRPr lang="en-US" altLang="zh-CN" sz="3400" b="1" dirty="0" smtClean="0"/>
          </a:p>
          <a:p>
            <a:pPr indent="174625">
              <a:spcBef>
                <a:spcPts val="0"/>
              </a:spcBef>
            </a:pPr>
            <a:r>
              <a:rPr lang="en-US" altLang="zh-CN" sz="2600" dirty="0" smtClean="0">
                <a:solidFill>
                  <a:srgbClr val="FF0000"/>
                </a:solidFill>
              </a:rPr>
              <a:t>class</a:t>
            </a:r>
            <a:r>
              <a:rPr lang="en-US" altLang="zh-CN" sz="2600" dirty="0" smtClean="0"/>
              <a:t> 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Account</a:t>
            </a:r>
          </a:p>
          <a:p>
            <a:pPr indent="174625">
              <a:spcBef>
                <a:spcPts val="0"/>
              </a:spcBef>
            </a:pPr>
            <a:r>
              <a:rPr lang="en-US" altLang="zh-CN" sz="2600" dirty="0" smtClean="0"/>
              <a:t>{</a:t>
            </a:r>
          </a:p>
          <a:p>
            <a:pPr indent="446088">
              <a:spcBef>
                <a:spcPts val="0"/>
              </a:spcBef>
            </a:pPr>
            <a:r>
              <a:rPr lang="en-US" altLang="zh-CN" sz="26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600" dirty="0" smtClean="0"/>
              <a:t>:     </a:t>
            </a:r>
            <a:r>
              <a:rPr lang="en-US" altLang="zh-CN" sz="2600" dirty="0" smtClean="0">
                <a:solidFill>
                  <a:srgbClr val="00B050"/>
                </a:solidFill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</a:rPr>
              <a:t>以下是公有成员函数</a:t>
            </a:r>
            <a:endParaRPr lang="en-US" altLang="zh-CN" sz="2600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>
                <a:solidFill>
                  <a:srgbClr val="0000FF"/>
                </a:solidFill>
              </a:rPr>
              <a:t>void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SetAccount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600" dirty="0" smtClean="0"/>
              <a:t> d, </a:t>
            </a:r>
            <a:r>
              <a:rPr lang="en-US" altLang="zh-CN" sz="26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600" dirty="0" smtClean="0"/>
              <a:t> m){</a:t>
            </a:r>
          </a:p>
          <a:p>
            <a:pPr indent="1077913">
              <a:spcBef>
                <a:spcPts val="0"/>
              </a:spcBef>
            </a:pPr>
            <a:r>
              <a:rPr lang="en-US" altLang="zh-CN" sz="2600" dirty="0" smtClean="0"/>
              <a:t>id = d; money = m;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/>
              <a:t>}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>
                <a:solidFill>
                  <a:srgbClr val="0000FF"/>
                </a:solidFill>
              </a:rPr>
              <a:t>void </a:t>
            </a:r>
            <a:r>
              <a:rPr lang="en-US" altLang="zh-CN" sz="2600" dirty="0" smtClean="0"/>
              <a:t>Deposit(</a:t>
            </a:r>
            <a:r>
              <a:rPr lang="en-US" altLang="zh-CN" sz="26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600" dirty="0" smtClean="0"/>
              <a:t> m){</a:t>
            </a:r>
          </a:p>
          <a:p>
            <a:pPr indent="1077913">
              <a:spcBef>
                <a:spcPts val="0"/>
              </a:spcBef>
            </a:pPr>
            <a:r>
              <a:rPr lang="en-US" altLang="zh-CN" sz="2600" dirty="0" smtClean="0"/>
              <a:t>money = money + m;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/>
              <a:t>}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>
                <a:solidFill>
                  <a:srgbClr val="0000FF"/>
                </a:solidFill>
              </a:rPr>
              <a:t>void</a:t>
            </a:r>
            <a:r>
              <a:rPr lang="en-US" altLang="zh-CN" sz="2600" dirty="0" smtClean="0"/>
              <a:t> Withdraw(</a:t>
            </a:r>
            <a:r>
              <a:rPr lang="en-US" altLang="zh-CN" sz="26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600" dirty="0" smtClean="0"/>
              <a:t> m){</a:t>
            </a:r>
          </a:p>
          <a:p>
            <a:pPr indent="1077913">
              <a:spcBef>
                <a:spcPts val="0"/>
              </a:spcBef>
            </a:pPr>
            <a:r>
              <a:rPr lang="en-US" altLang="zh-CN" sz="2600" dirty="0" smtClean="0"/>
              <a:t>money = money – m;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/>
              <a:t>}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>
                <a:solidFill>
                  <a:srgbClr val="0000FF"/>
                </a:solidFill>
              </a:rPr>
              <a:t>void</a:t>
            </a:r>
            <a:r>
              <a:rPr lang="en-US" altLang="zh-CN" sz="2600" dirty="0" smtClean="0"/>
              <a:t> Print(){</a:t>
            </a:r>
          </a:p>
          <a:p>
            <a:pPr indent="1077913">
              <a:spcBef>
                <a:spcPts val="0"/>
              </a:spcBef>
            </a:pPr>
            <a:r>
              <a:rPr lang="en-US" altLang="zh-CN" sz="2600" dirty="0" err="1" smtClean="0"/>
              <a:t>cout</a:t>
            </a:r>
            <a:r>
              <a:rPr lang="en-US" altLang="zh-CN" sz="2600" dirty="0" smtClean="0"/>
              <a:t>&lt;&lt;id&lt;&lt;</a:t>
            </a:r>
            <a:r>
              <a:rPr lang="en-US" altLang="zh-CN" sz="2600" dirty="0" smtClean="0">
                <a:solidFill>
                  <a:schemeClr val="accent6">
                    <a:lumMod val="75000"/>
                  </a:schemeClr>
                </a:solidFill>
              </a:rPr>
              <a:t>“, ”</a:t>
            </a:r>
            <a:r>
              <a:rPr lang="en-US" altLang="zh-CN" sz="2600" dirty="0" smtClean="0"/>
              <a:t>&lt;&lt;money&lt;&lt;</a:t>
            </a:r>
            <a:r>
              <a:rPr lang="en-US" altLang="zh-CN" sz="2600" dirty="0" err="1" smtClean="0"/>
              <a:t>endl</a:t>
            </a:r>
            <a:r>
              <a:rPr lang="en-US" altLang="zh-CN" sz="2600" dirty="0" smtClean="0"/>
              <a:t>;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/>
              <a:t>}</a:t>
            </a:r>
            <a:endParaRPr lang="en-US" altLang="zh-CN" sz="2600" dirty="0" smtClean="0"/>
          </a:p>
          <a:p>
            <a:pPr indent="446088">
              <a:spcBef>
                <a:spcPts val="0"/>
              </a:spcBef>
            </a:pPr>
            <a:r>
              <a:rPr lang="en-US" altLang="zh-CN" sz="26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600" dirty="0"/>
              <a:t>: </a:t>
            </a:r>
            <a:r>
              <a:rPr lang="en-US" altLang="zh-CN" sz="2600" dirty="0" smtClean="0"/>
              <a:t>  </a:t>
            </a:r>
            <a:r>
              <a:rPr lang="en-US" altLang="zh-CN" sz="2600" dirty="0" smtClean="0">
                <a:solidFill>
                  <a:srgbClr val="00B050"/>
                </a:solidFill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</a:rPr>
              <a:t>以下是私有数据</a:t>
            </a:r>
            <a:r>
              <a:rPr lang="zh-CN" altLang="en-US" sz="2600" dirty="0" smtClean="0">
                <a:solidFill>
                  <a:srgbClr val="00B050"/>
                </a:solidFill>
              </a:rPr>
              <a:t>成员</a:t>
            </a:r>
            <a:endParaRPr lang="en-US" altLang="zh-CN" sz="2600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sz="26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600" dirty="0" smtClean="0"/>
              <a:t> id;</a:t>
            </a:r>
          </a:p>
          <a:p>
            <a:pPr indent="719138">
              <a:spcBef>
                <a:spcPts val="0"/>
              </a:spcBef>
            </a:pPr>
            <a:r>
              <a:rPr lang="en-US" altLang="zh-CN" sz="26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600" dirty="0" smtClean="0"/>
              <a:t> money;</a:t>
            </a:r>
          </a:p>
          <a:p>
            <a:pPr indent="174625">
              <a:spcBef>
                <a:spcPts val="0"/>
              </a:spcBef>
            </a:pPr>
            <a:r>
              <a:rPr lang="en-US" altLang="zh-CN" sz="2600" dirty="0" smtClean="0"/>
              <a:t>}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;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6056" y="1916832"/>
            <a:ext cx="3456384" cy="341965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在类中定义的成员函数一般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规模都比较小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，语句只有</a:t>
            </a: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1~5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句，而且特别的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switch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语句不允许使用。它们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一般被当作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内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联函数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，即使没有明确用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inline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表示。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945734"/>
            <a:ext cx="1456726" cy="16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326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 smtClean="0"/>
              <a:t>在类外定义成员函数（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建议使用方式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indent="174625"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</a:p>
          <a:p>
            <a:pPr indent="174625"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446088"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以下是公有成员函数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SetAccount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d,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m)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Deposit(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m)</a:t>
            </a:r>
            <a:r>
              <a:rPr lang="en-US" altLang="zh-CN" b="1" dirty="0" smtClean="0">
                <a:solidFill>
                  <a:srgbClr val="FF0000"/>
                </a:solidFill>
              </a:rPr>
              <a:t>; </a:t>
            </a:r>
            <a:r>
              <a:rPr lang="en-US" altLang="zh-CN" dirty="0" smtClean="0"/>
              <a:t>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Withdraw(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m)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Print()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函数声明</a:t>
            </a:r>
            <a:endParaRPr lang="en-US" altLang="zh-CN" dirty="0" smtClean="0"/>
          </a:p>
          <a:p>
            <a:pPr indent="446088"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以下是私有数据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id;</a:t>
            </a:r>
          </a:p>
          <a:p>
            <a:pPr indent="71913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money;</a:t>
            </a:r>
          </a:p>
          <a:p>
            <a:pPr indent="174625">
              <a:spcBef>
                <a:spcPts val="0"/>
              </a:spcBef>
            </a:pPr>
            <a:r>
              <a:rPr lang="en-US" altLang="zh-CN" dirty="0" smtClean="0"/>
              <a:t>}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47864" y="5157192"/>
            <a:ext cx="5616624" cy="141731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类体中只包含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数据成员的定义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函数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的声明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将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成员函数的实现写在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类外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96336" y="2492896"/>
            <a:ext cx="648072" cy="2232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定义部分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8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 dirty="0" smtClean="0"/>
              <a:t>成员函数实现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err="1" smtClean="0"/>
              <a:t>SetAccount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d,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</a:t>
            </a:r>
            <a:r>
              <a:rPr lang="en-US" altLang="zh-CN" dirty="0" smtClean="0"/>
              <a:t>){</a:t>
            </a:r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id = d; </a:t>
            </a:r>
            <a:endParaRPr lang="en-US" altLang="zh-CN" dirty="0" smtClean="0"/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money </a:t>
            </a:r>
            <a:r>
              <a:rPr lang="en-US" altLang="zh-CN" dirty="0"/>
              <a:t>= m</a:t>
            </a:r>
            <a:r>
              <a:rPr lang="en-US" altLang="zh-CN" dirty="0" smtClean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/>
              <a:t>Deposit(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){</a:t>
            </a:r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money = money + m;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/>
              <a:t>Withdraw(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){</a:t>
            </a:r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money = money – m;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/>
              <a:t>Print(){</a:t>
            </a:r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&lt;&lt;id&lt;&lt;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“, ”</a:t>
            </a:r>
            <a:r>
              <a:rPr lang="en-US" altLang="zh-CN" dirty="0"/>
              <a:t>&lt;&lt;money&lt;&lt;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7168210" y="2564904"/>
            <a:ext cx="648072" cy="2232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实现部分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8064" y="5229200"/>
            <a:ext cx="3812502" cy="12797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：在成员函数内部，访问类的数据成员或成员函数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无须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加类名。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1988840"/>
            <a:ext cx="31683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43808" y="2084206"/>
            <a:ext cx="3812502" cy="8547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：在成员函数名前加上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进行限定。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19257"/>
          </a:xfrm>
        </p:spPr>
        <p:txBody>
          <a:bodyPr>
            <a:normAutofit/>
          </a:bodyPr>
          <a:lstStyle/>
          <a:p>
            <a:r>
              <a:rPr lang="zh-CN" altLang="en-US" b="1" dirty="0"/>
              <a:t>说明</a:t>
            </a:r>
            <a:r>
              <a:rPr lang="zh-CN" altLang="en-US" dirty="0"/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类</a:t>
            </a:r>
            <a:r>
              <a:rPr lang="zh-CN" altLang="en-US" b="1" dirty="0"/>
              <a:t>声明部分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数据成员的定义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成员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>
                <a:solidFill>
                  <a:srgbClr val="0070C0"/>
                </a:solidFill>
              </a:rPr>
              <a:t>的</a:t>
            </a:r>
            <a:r>
              <a:rPr lang="zh-CN" altLang="en-US" dirty="0" smtClean="0">
                <a:solidFill>
                  <a:srgbClr val="0070C0"/>
                </a:solidFill>
              </a:rPr>
              <a:t>声明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函数</a:t>
            </a:r>
            <a:r>
              <a:rPr lang="zh-CN" altLang="en-US" b="1" dirty="0"/>
              <a:t>实现部分</a:t>
            </a:r>
            <a:r>
              <a:rPr lang="zh-CN" altLang="en-US" dirty="0"/>
              <a:t>：是对在类中定义的成员</a:t>
            </a:r>
            <a:r>
              <a:rPr lang="zh-CN" altLang="en-US" dirty="0" smtClean="0"/>
              <a:t>函数功能</a:t>
            </a:r>
            <a:r>
              <a:rPr lang="zh-CN" altLang="en-US" dirty="0"/>
              <a:t>的</a:t>
            </a:r>
            <a:r>
              <a:rPr lang="zh-CN" altLang="en-US" dirty="0" smtClean="0"/>
              <a:t>实现。</a:t>
            </a:r>
            <a:r>
              <a:rPr lang="zh-CN" altLang="en-US" dirty="0"/>
              <a:t>在类体中直接定义函数时，不需要在函数名前面加上类</a:t>
            </a:r>
            <a:r>
              <a:rPr lang="zh-CN" altLang="en-US" dirty="0" smtClean="0"/>
              <a:t>名进行限定。</a:t>
            </a:r>
            <a:r>
              <a:rPr lang="zh-CN" altLang="en-US" dirty="0"/>
              <a:t>但成员函数在类外定义时，必须</a:t>
            </a:r>
            <a:r>
              <a:rPr lang="zh-CN" altLang="en-US" dirty="0">
                <a:solidFill>
                  <a:srgbClr val="0070C0"/>
                </a:solidFill>
              </a:rPr>
              <a:t>在函数名前面加上类</a:t>
            </a:r>
            <a:r>
              <a:rPr lang="zh-CN" altLang="en-US" dirty="0" smtClean="0">
                <a:solidFill>
                  <a:srgbClr val="0070C0"/>
                </a:solidFill>
              </a:rPr>
              <a:t>名</a:t>
            </a:r>
            <a:r>
              <a:rPr lang="zh-CN" altLang="en-US" dirty="0" smtClean="0"/>
              <a:t>进行限定。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“∷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70C0"/>
                </a:solidFill>
              </a:rPr>
              <a:t>作用域限定符</a:t>
            </a:r>
            <a:r>
              <a:rPr lang="zh-CN" altLang="en-US" dirty="0"/>
              <a:t>或称</a:t>
            </a:r>
            <a:r>
              <a:rPr lang="zh-CN" altLang="en-US" dirty="0">
                <a:solidFill>
                  <a:srgbClr val="0070C0"/>
                </a:solidFill>
              </a:rPr>
              <a:t>作用域运算符</a:t>
            </a:r>
            <a:r>
              <a:rPr lang="zh-CN" altLang="en-US" dirty="0"/>
              <a:t>，用它声明函数是属于哪个类的。如果在作用域</a:t>
            </a:r>
            <a:r>
              <a:rPr lang="zh-CN" altLang="en-US" dirty="0" smtClean="0"/>
              <a:t>运算符</a:t>
            </a:r>
            <a:r>
              <a:rPr lang="en-US" altLang="zh-CN" b="1" dirty="0">
                <a:solidFill>
                  <a:srgbClr val="FF0000"/>
                </a:solidFill>
              </a:rPr>
              <a:t>“∷”</a:t>
            </a:r>
            <a:r>
              <a:rPr lang="zh-CN" altLang="en-US" dirty="0" smtClean="0"/>
              <a:t>的</a:t>
            </a:r>
            <a:r>
              <a:rPr lang="zh-CN" altLang="en-US" dirty="0"/>
              <a:t>前面没有类名，或者函数名前面既无类名又无作用域</a:t>
            </a:r>
            <a:r>
              <a:rPr lang="zh-CN" altLang="en-US" dirty="0" smtClean="0"/>
              <a:t>运算符</a:t>
            </a:r>
            <a:r>
              <a:rPr lang="en-US" altLang="zh-CN" b="1" dirty="0">
                <a:solidFill>
                  <a:srgbClr val="FF0000"/>
                </a:solidFill>
              </a:rPr>
              <a:t>“∷” </a:t>
            </a:r>
            <a:r>
              <a:rPr lang="zh-CN" altLang="en-US" dirty="0" smtClean="0"/>
              <a:t>，</a:t>
            </a:r>
            <a:r>
              <a:rPr lang="zh-CN" altLang="en-US" dirty="0"/>
              <a:t>则表示函数不属于任何类，该函数不是成员函数，而是</a:t>
            </a:r>
            <a:r>
              <a:rPr lang="zh-CN" altLang="en-US" dirty="0">
                <a:solidFill>
                  <a:srgbClr val="0070C0"/>
                </a:solidFill>
              </a:rPr>
              <a:t>全局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</a:t>
            </a:r>
            <a:r>
              <a:rPr lang="zh-CN" altLang="en-US" dirty="0" smtClean="0">
                <a:solidFill>
                  <a:srgbClr val="0070C0"/>
                </a:solidFill>
              </a:rPr>
              <a:t>类</a:t>
            </a:r>
            <a:r>
              <a:rPr lang="zh-CN" altLang="en-US" dirty="0">
                <a:solidFill>
                  <a:srgbClr val="0070C0"/>
                </a:solidFill>
              </a:rPr>
              <a:t>定义</a:t>
            </a:r>
            <a:r>
              <a:rPr lang="zh-CN" altLang="en-US" dirty="0" smtClean="0">
                <a:solidFill>
                  <a:srgbClr val="0070C0"/>
                </a:solidFill>
              </a:rPr>
              <a:t>部分</a:t>
            </a:r>
            <a:r>
              <a:rPr lang="zh-CN" altLang="en-US" dirty="0" smtClean="0"/>
              <a:t>通常放在</a:t>
            </a:r>
            <a:r>
              <a:rPr lang="zh-CN" altLang="en-US" dirty="0" smtClean="0">
                <a:solidFill>
                  <a:srgbClr val="0070C0"/>
                </a:solidFill>
              </a:rPr>
              <a:t>头文件</a:t>
            </a:r>
            <a:r>
              <a:rPr lang="en-US" altLang="zh-CN" dirty="0" smtClean="0">
                <a:solidFill>
                  <a:srgbClr val="0070C0"/>
                </a:solidFill>
              </a:rPr>
              <a:t>(.h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中，而</a:t>
            </a:r>
            <a:r>
              <a:rPr lang="zh-CN" altLang="en-US" dirty="0" smtClean="0">
                <a:solidFill>
                  <a:srgbClr val="0070C0"/>
                </a:solidFill>
              </a:rPr>
              <a:t>实现部分</a:t>
            </a:r>
            <a:r>
              <a:rPr lang="zh-CN" altLang="en-US" dirty="0" smtClean="0"/>
              <a:t>通常放在</a:t>
            </a:r>
            <a:r>
              <a:rPr lang="zh-CN" altLang="en-US" dirty="0" smtClean="0">
                <a:solidFill>
                  <a:srgbClr val="0070C0"/>
                </a:solidFill>
              </a:rPr>
              <a:t>源文件</a:t>
            </a:r>
            <a:r>
              <a:rPr lang="en-US" altLang="zh-CN" dirty="0" smtClean="0">
                <a:solidFill>
                  <a:srgbClr val="0070C0"/>
                </a:solidFill>
              </a:rPr>
              <a:t>(.</a:t>
            </a:r>
            <a:r>
              <a:rPr lang="en-US" altLang="zh-CN" dirty="0" err="1" smtClean="0">
                <a:solidFill>
                  <a:srgbClr val="0070C0"/>
                </a:solidFill>
              </a:rPr>
              <a:t>cpp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</p:spTree>
    <p:extLst>
      <p:ext uri="{BB962C8B-B14F-4D97-AF65-F5344CB8AC3E}">
        <p14:creationId xmlns:p14="http://schemas.microsoft.com/office/powerpoint/2010/main" val="23575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/>
          </a:p>
          <a:p>
            <a:pPr marL="2057400" indent="-708025">
              <a:buFont typeface="Wingdings" panose="05000000000000000000" pitchFamily="2" charset="2"/>
              <a:buChar char="u"/>
              <a:tabLst>
                <a:tab pos="1252538" algn="l"/>
              </a:tabLst>
            </a:pPr>
            <a:r>
              <a:rPr lang="zh-CN" altLang="en-US" sz="3600" b="1" dirty="0" smtClean="0"/>
              <a:t>理论：</a:t>
            </a:r>
            <a:r>
              <a:rPr lang="en-US" altLang="zh-CN" sz="3600" b="1" dirty="0" smtClean="0"/>
              <a:t>32</a:t>
            </a:r>
            <a:r>
              <a:rPr lang="zh-CN" altLang="en-US" sz="3600" b="1" dirty="0" smtClean="0"/>
              <a:t>学时</a:t>
            </a:r>
            <a:endParaRPr lang="en-US" altLang="zh-CN" sz="3600" b="1" dirty="0" smtClean="0"/>
          </a:p>
          <a:p>
            <a:pPr marL="2057400" indent="-708025">
              <a:buFont typeface="Wingdings" panose="05000000000000000000" pitchFamily="2" charset="2"/>
              <a:buChar char="u"/>
              <a:tabLst>
                <a:tab pos="1252538" algn="l"/>
              </a:tabLst>
            </a:pPr>
            <a:endParaRPr lang="en-US" altLang="zh-CN" sz="3600" b="1" dirty="0" smtClean="0"/>
          </a:p>
          <a:p>
            <a:pPr marL="2057400" indent="-708025">
              <a:buFont typeface="Wingdings" panose="05000000000000000000" pitchFamily="2" charset="2"/>
              <a:buChar char="u"/>
              <a:tabLst>
                <a:tab pos="1252538" algn="l"/>
              </a:tabLst>
            </a:pPr>
            <a:r>
              <a:rPr lang="zh-CN" altLang="en-US" sz="3600" b="1" dirty="0" smtClean="0"/>
              <a:t>实验：</a:t>
            </a:r>
            <a:r>
              <a:rPr lang="en-US" altLang="zh-CN" sz="3600" b="1" dirty="0" smtClean="0"/>
              <a:t>24</a:t>
            </a:r>
            <a:r>
              <a:rPr lang="zh-CN" altLang="en-US" sz="3600" b="1" dirty="0" smtClean="0"/>
              <a:t>学时</a:t>
            </a:r>
            <a:endParaRPr lang="zh-CN" altLang="en-US" sz="36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课程总体安排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1671531"/>
            <a:ext cx="1404156" cy="1872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78" y="3594580"/>
            <a:ext cx="2185374" cy="16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58609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this</a:t>
            </a:r>
            <a:r>
              <a:rPr lang="zh-CN" altLang="en-US" b="1" dirty="0" smtClean="0"/>
              <a:t>指针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每一个类都隐含着一个</a:t>
            </a:r>
            <a:r>
              <a:rPr lang="en-US" altLang="zh-CN" b="1" dirty="0" smtClean="0">
                <a:solidFill>
                  <a:srgbClr val="FF0000"/>
                </a:solidFill>
              </a:rPr>
              <a:t>this</a:t>
            </a:r>
            <a:r>
              <a:rPr lang="zh-CN" altLang="en-US" dirty="0" smtClean="0"/>
              <a:t>指针，在类的成员函数中，所有对该类的数据成员或成员函数的访问都隐含地被加上前缀</a:t>
            </a:r>
            <a:r>
              <a:rPr lang="en-US" altLang="zh-CN" b="1" dirty="0" smtClean="0">
                <a:solidFill>
                  <a:srgbClr val="FF0000"/>
                </a:solidFill>
              </a:rPr>
              <a:t>this-&gt;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所以：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b="1" dirty="0">
                <a:solidFill>
                  <a:srgbClr val="FF0000"/>
                </a:solidFill>
              </a:rPr>
              <a:t>::</a:t>
            </a:r>
            <a:r>
              <a:rPr lang="en-US" altLang="zh-CN" dirty="0" err="1"/>
              <a:t>SetAccount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d,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id = d; 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money = m;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  <a:p>
            <a:r>
              <a:rPr lang="zh-CN" altLang="en-US" dirty="0" smtClean="0"/>
              <a:t>相当于：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b="1" dirty="0">
                <a:solidFill>
                  <a:srgbClr val="FF0000"/>
                </a:solidFill>
              </a:rPr>
              <a:t>::</a:t>
            </a:r>
            <a:r>
              <a:rPr lang="en-US" altLang="zh-CN" dirty="0" err="1"/>
              <a:t>SetAccount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d,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this-&gt;</a:t>
            </a:r>
            <a:r>
              <a:rPr lang="en-US" altLang="zh-CN" dirty="0" smtClean="0"/>
              <a:t>id </a:t>
            </a:r>
            <a:r>
              <a:rPr lang="en-US" altLang="zh-CN" dirty="0"/>
              <a:t>= d; 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this-&gt;</a:t>
            </a:r>
            <a:r>
              <a:rPr lang="en-US" altLang="zh-CN" dirty="0" smtClean="0"/>
              <a:t>money </a:t>
            </a:r>
            <a:r>
              <a:rPr lang="en-US" altLang="zh-CN" dirty="0"/>
              <a:t>= m;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796171"/>
            <a:ext cx="1905000" cy="1905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27913" y="5876235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Ch11_01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2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Account </a:t>
            </a:r>
            <a:r>
              <a:rPr lang="zh-CN" altLang="en-US" dirty="0" smtClean="0">
                <a:solidFill>
                  <a:srgbClr val="00B050"/>
                </a:solidFill>
              </a:rPr>
              <a:t>类定义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Account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以下是公有成员函数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SetAccount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id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smtClean="0"/>
              <a:t>money)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函数声明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>
                <a:solidFill>
                  <a:srgbClr val="0000FF"/>
                </a:solidFill>
              </a:rPr>
              <a:t>void </a:t>
            </a:r>
            <a:r>
              <a:rPr lang="en-US" altLang="zh-CN" dirty="0"/>
              <a:t>Deposit(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smtClean="0"/>
              <a:t>money)</a:t>
            </a:r>
            <a:r>
              <a:rPr lang="en-US" altLang="zh-CN" b="1" dirty="0" smtClean="0">
                <a:solidFill>
                  <a:srgbClr val="FF0000"/>
                </a:solidFill>
              </a:rPr>
              <a:t>; </a:t>
            </a:r>
            <a:r>
              <a:rPr lang="en-US" altLang="zh-CN" dirty="0" smtClean="0"/>
              <a:t>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函数声明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Withdraw(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smtClean="0"/>
              <a:t>money)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函数声明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Print()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en-US" altLang="zh-CN" dirty="0">
                <a:solidFill>
                  <a:srgbClr val="00B050"/>
                </a:solidFill>
              </a:rPr>
              <a:t>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         // 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 smtClean="0">
                <a:solidFill>
                  <a:srgbClr val="00B050"/>
                </a:solidFill>
              </a:rPr>
              <a:t>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getAccount</a:t>
            </a:r>
            <a:r>
              <a:rPr lang="en-US" altLang="zh-CN" dirty="0" smtClean="0"/>
              <a:t>();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以下是私有数据成员</a:t>
            </a:r>
            <a:endParaRPr lang="en-US" altLang="zh-CN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id;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money;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zh-CN" dirty="0"/>
              <a:t>}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3300399" y="5733256"/>
            <a:ext cx="5592081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成员函数形参名与数据成员名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相同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89248" y="4869160"/>
            <a:ext cx="37547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 smtClean="0">
                <a:solidFill>
                  <a:srgbClr val="00B050"/>
                </a:solidFill>
              </a:rPr>
              <a:t>实现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Account</a:t>
            </a:r>
            <a:r>
              <a:rPr lang="en-US" altLang="zh-CN" sz="2000" b="1" dirty="0">
                <a:solidFill>
                  <a:srgbClr val="FF0000"/>
                </a:solidFill>
              </a:rPr>
              <a:t>::</a:t>
            </a:r>
            <a:r>
              <a:rPr lang="en-US" altLang="zh-CN" sz="2000" dirty="0" err="1"/>
              <a:t>SetAccount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id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money){</a:t>
            </a:r>
            <a:endParaRPr lang="en-US" altLang="zh-CN" sz="2000" dirty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this-&gt;</a:t>
            </a:r>
            <a:r>
              <a:rPr lang="en-US" altLang="zh-CN" sz="2000" dirty="0" smtClean="0"/>
              <a:t>id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id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通过</a:t>
            </a:r>
            <a:r>
              <a:rPr lang="en-US" altLang="zh-CN" sz="2000" dirty="0" smtClean="0">
                <a:solidFill>
                  <a:srgbClr val="00B050"/>
                </a:solidFill>
              </a:rPr>
              <a:t>this</a:t>
            </a:r>
            <a:r>
              <a:rPr lang="zh-CN" altLang="en-US" sz="2000" dirty="0" smtClean="0">
                <a:solidFill>
                  <a:srgbClr val="00B050"/>
                </a:solidFill>
              </a:rPr>
              <a:t>指针来区分类成员和形参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this-&gt;</a:t>
            </a:r>
            <a:r>
              <a:rPr lang="en-US" altLang="zh-CN" sz="2000" dirty="0" smtClean="0"/>
              <a:t>money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money;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Account</a:t>
            </a:r>
            <a:r>
              <a:rPr lang="en-US" altLang="zh-CN" sz="2000" b="1" dirty="0">
                <a:solidFill>
                  <a:srgbClr val="FF0000"/>
                </a:solidFill>
              </a:rPr>
              <a:t>::</a:t>
            </a:r>
            <a:r>
              <a:rPr lang="en-US" altLang="zh-CN" sz="2000" dirty="0"/>
              <a:t>Deposit(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money){</a:t>
            </a:r>
            <a:endParaRPr lang="en-US" altLang="zh-CN" sz="2000" dirty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this-&gt;</a:t>
            </a:r>
            <a:r>
              <a:rPr lang="en-US" altLang="zh-CN" sz="2000" dirty="0" smtClean="0"/>
              <a:t>money </a:t>
            </a:r>
            <a:r>
              <a:rPr lang="en-US" altLang="zh-CN" sz="2000" dirty="0"/>
              <a:t>= </a:t>
            </a:r>
            <a:r>
              <a:rPr lang="en-US" altLang="zh-CN" sz="2000" dirty="0" smtClean="0">
                <a:solidFill>
                  <a:srgbClr val="FF0000"/>
                </a:solidFill>
              </a:rPr>
              <a:t>this-&gt;</a:t>
            </a:r>
            <a:r>
              <a:rPr lang="en-US" altLang="zh-CN" sz="2000" dirty="0" smtClean="0"/>
              <a:t>money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money;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Account</a:t>
            </a:r>
            <a:r>
              <a:rPr lang="en-US" altLang="zh-CN" sz="2000" b="1" dirty="0">
                <a:solidFill>
                  <a:srgbClr val="FF0000"/>
                </a:solidFill>
              </a:rPr>
              <a:t>::</a:t>
            </a:r>
            <a:r>
              <a:rPr lang="en-US" altLang="zh-CN" sz="2000" dirty="0"/>
              <a:t>Withdraw(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money){</a:t>
            </a:r>
            <a:endParaRPr lang="en-US" altLang="zh-CN" sz="2000" dirty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this-&gt;</a:t>
            </a:r>
            <a:r>
              <a:rPr lang="en-US" altLang="zh-CN" sz="2000" dirty="0" smtClean="0"/>
              <a:t>money </a:t>
            </a:r>
            <a:r>
              <a:rPr lang="en-US" altLang="zh-CN" sz="2000" dirty="0"/>
              <a:t>= </a:t>
            </a:r>
            <a:r>
              <a:rPr lang="en-US" altLang="zh-CN" sz="2000" dirty="0" smtClean="0">
                <a:solidFill>
                  <a:srgbClr val="FF0000"/>
                </a:solidFill>
              </a:rPr>
              <a:t>this-&gt;</a:t>
            </a:r>
            <a:r>
              <a:rPr lang="en-US" altLang="zh-CN" sz="2000" dirty="0" smtClean="0"/>
              <a:t>money – money;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 </a:t>
            </a:r>
            <a:r>
              <a:rPr lang="en-US" altLang="zh-CN" sz="2000" b="1" dirty="0">
                <a:solidFill>
                  <a:srgbClr val="0000FF"/>
                </a:solidFill>
              </a:rPr>
              <a:t>Account</a:t>
            </a:r>
            <a:r>
              <a:rPr lang="en-US" altLang="zh-CN" sz="2000" b="1" dirty="0">
                <a:solidFill>
                  <a:srgbClr val="FF0000"/>
                </a:solidFill>
              </a:rPr>
              <a:t>::</a:t>
            </a:r>
            <a:r>
              <a:rPr lang="en-US" altLang="zh-CN" sz="2000" dirty="0"/>
              <a:t>Print(){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&lt;&lt;id&lt;&lt;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“, ”</a:t>
            </a:r>
            <a:r>
              <a:rPr lang="en-US" altLang="zh-CN" sz="2000" dirty="0"/>
              <a:t>&lt;&lt;money&lt;&lt;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Account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err="1" smtClean="0"/>
              <a:t>getAccount</a:t>
            </a:r>
            <a:r>
              <a:rPr lang="en-US" altLang="zh-CN" sz="2000" dirty="0" smtClean="0"/>
              <a:t>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*this</a:t>
            </a:r>
            <a:r>
              <a:rPr lang="en-US" altLang="zh-CN" sz="2000" dirty="0" smtClean="0"/>
              <a:t>;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通过</a:t>
            </a:r>
            <a:r>
              <a:rPr lang="en-US" altLang="zh-CN" sz="2000" dirty="0">
                <a:solidFill>
                  <a:srgbClr val="00B050"/>
                </a:solidFill>
              </a:rPr>
              <a:t>this</a:t>
            </a:r>
            <a:r>
              <a:rPr lang="zh-CN" altLang="en-US" sz="2000" dirty="0">
                <a:solidFill>
                  <a:srgbClr val="00B050"/>
                </a:solidFill>
              </a:rPr>
              <a:t>指针</a:t>
            </a:r>
            <a:r>
              <a:rPr lang="zh-CN" altLang="en-US" sz="2000" dirty="0" smtClean="0">
                <a:solidFill>
                  <a:srgbClr val="00B050"/>
                </a:solidFill>
              </a:rPr>
              <a:t>来返回本类对象的引用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20072" y="2348880"/>
            <a:ext cx="3456384" cy="308084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说明</a:t>
            </a:r>
            <a:r>
              <a:rPr lang="zh-CN" altLang="en-US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当形参名与类成员同名时，可以通过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this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指针加以区分。</a:t>
            </a:r>
            <a:endParaRPr lang="en-US" altLang="zh-CN" sz="24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this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指针，可以将一个对象作为整体引用（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this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*this</a:t>
            </a:r>
            <a:r>
              <a:rPr lang="zh-CN" altLang="en-US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）。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重载成员函数</a:t>
            </a:r>
            <a:endParaRPr lang="en-US" altLang="zh-CN" b="1" dirty="0" smtClean="0"/>
          </a:p>
          <a:p>
            <a:r>
              <a:rPr lang="zh-CN" altLang="en-US" dirty="0" smtClean="0"/>
              <a:t>成员函数可以用与普通函数一样的方法</a:t>
            </a:r>
            <a:r>
              <a:rPr lang="zh-CN" altLang="en-US" dirty="0" smtClean="0">
                <a:solidFill>
                  <a:srgbClr val="0070C0"/>
                </a:solidFill>
              </a:rPr>
              <a:t>重载</a:t>
            </a:r>
            <a:r>
              <a:rPr lang="zh-CN" altLang="en-US" dirty="0" smtClean="0"/>
              <a:t>。但由于</a:t>
            </a:r>
            <a:r>
              <a:rPr lang="zh-CN" altLang="en-US" dirty="0" smtClean="0">
                <a:solidFill>
                  <a:srgbClr val="0070C0"/>
                </a:solidFill>
              </a:rPr>
              <a:t>类名是成员函数名的一部分</a:t>
            </a:r>
            <a:r>
              <a:rPr lang="zh-CN" altLang="en-US" dirty="0" smtClean="0"/>
              <a:t>，所以一个类的成员函数与另一个类的成员函数即使同名，也不能认为是重载。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2200" dirty="0" smtClean="0"/>
              <a:t>{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run(){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重载成员函数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12525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distance += 10;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run(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d){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重载成员函数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12525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distance += d;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200" dirty="0" smtClean="0"/>
              <a:t>: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distance;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</p:spTree>
    <p:extLst>
      <p:ext uri="{BB962C8B-B14F-4D97-AF65-F5344CB8AC3E}">
        <p14:creationId xmlns:p14="http://schemas.microsoft.com/office/powerpoint/2010/main" val="29522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默认参数成员函数</a:t>
            </a:r>
            <a:endParaRPr lang="en-US" altLang="zh-CN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与普通默认参数函数一样，可以为类定义</a:t>
            </a:r>
            <a:r>
              <a:rPr lang="zh-CN" altLang="en-US" dirty="0" smtClean="0">
                <a:solidFill>
                  <a:srgbClr val="0070C0"/>
                </a:solidFill>
              </a:rPr>
              <a:t>默认参数的成员函数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2200" dirty="0" smtClean="0"/>
              <a:t>{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run(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d = 10){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默认参数成员</a:t>
            </a:r>
            <a:r>
              <a:rPr lang="zh-CN" altLang="en-US" sz="2200" dirty="0">
                <a:solidFill>
                  <a:srgbClr val="00B050"/>
                </a:solidFill>
              </a:rPr>
              <a:t>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12525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distance += d;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sleep(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h = 1){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默认参数成员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</a:t>
            </a:r>
            <a:endParaRPr lang="en-US" altLang="zh-CN" sz="2200" dirty="0" smtClean="0"/>
          </a:p>
          <a:p>
            <a:pPr indent="12525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hour += h;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en-US" altLang="zh-CN" sz="2200" dirty="0" smtClean="0"/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200" dirty="0" smtClean="0"/>
              <a:t>: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distance;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hour;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3491880" y="5517232"/>
            <a:ext cx="5592081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带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默认参数的成员函数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在类外实现时不允许再带默认参数！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22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run(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d = 10);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默认参数成员</a:t>
            </a:r>
            <a:r>
              <a:rPr lang="zh-CN" altLang="en-US" sz="2200" dirty="0">
                <a:solidFill>
                  <a:srgbClr val="00B050"/>
                </a:solidFill>
              </a:rPr>
              <a:t>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sleep(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h = 1);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>
                <a:solidFill>
                  <a:srgbClr val="00B050"/>
                </a:solidFill>
              </a:rPr>
              <a:t>默认参数成员</a:t>
            </a:r>
            <a:r>
              <a:rPr lang="zh-CN" altLang="en-US" sz="2200" dirty="0" smtClean="0">
                <a:solidFill>
                  <a:srgbClr val="00B050"/>
                </a:solidFill>
              </a:rPr>
              <a:t>函数</a:t>
            </a:r>
            <a:endParaRPr lang="en-US" altLang="zh-CN" sz="22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200" dirty="0" smtClean="0"/>
              <a:t>: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distance;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hour;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200" dirty="0" smtClean="0"/>
              <a:t>run(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d) {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不允许再带默认参数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distance += 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200" dirty="0" smtClean="0"/>
              <a:t>sleep(</a:t>
            </a:r>
            <a:r>
              <a:rPr lang="en-US" altLang="zh-CN" sz="22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200" dirty="0" smtClean="0"/>
              <a:t> h) {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不允许再带默认参数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/>
              <a:t>hour += h;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en-US" dirty="0"/>
              <a:t>类的成员函数定义</a:t>
            </a:r>
          </a:p>
        </p:txBody>
      </p:sp>
    </p:spTree>
    <p:extLst>
      <p:ext uri="{BB962C8B-B14F-4D97-AF65-F5344CB8AC3E}">
        <p14:creationId xmlns:p14="http://schemas.microsoft.com/office/powerpoint/2010/main" val="18740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先定义类</a:t>
            </a:r>
            <a:r>
              <a:rPr lang="zh-CN" altLang="en-US" b="1" dirty="0"/>
              <a:t>类型，然后定义类的</a:t>
            </a:r>
            <a:r>
              <a:rPr lang="zh-CN" altLang="en-US" b="1" dirty="0" smtClean="0"/>
              <a:t>对象（</a:t>
            </a:r>
            <a:r>
              <a:rPr lang="zh-CN" altLang="en-US" b="1" dirty="0" smtClean="0">
                <a:solidFill>
                  <a:srgbClr val="FF0000"/>
                </a:solidFill>
              </a:rPr>
              <a:t>建议使用方式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indent="990600">
              <a:spcAft>
                <a:spcPts val="600"/>
              </a:spcAft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class ]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</a:t>
            </a:r>
            <a:r>
              <a:rPr lang="zh-CN" altLang="en-US" b="1" dirty="0">
                <a:solidFill>
                  <a:srgbClr val="0000FF"/>
                </a:solidFill>
              </a:rPr>
              <a:t>名</a:t>
            </a: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00B050"/>
                </a:solidFill>
              </a:rPr>
              <a:t>对象</a:t>
            </a:r>
            <a:r>
              <a:rPr lang="zh-CN" altLang="en-US" b="1" dirty="0" smtClean="0">
                <a:solidFill>
                  <a:srgbClr val="00B050"/>
                </a:solidFill>
              </a:rPr>
              <a:t>列表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zh-CN" altLang="en-US" b="1" dirty="0"/>
              <a:t>说明</a:t>
            </a:r>
            <a:r>
              <a:rPr lang="zh-CN" altLang="en-US" dirty="0"/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class] </a:t>
            </a:r>
            <a:r>
              <a:rPr lang="zh-CN" altLang="en-US" dirty="0" smtClean="0"/>
              <a:t>是可选的，</a:t>
            </a:r>
            <a:r>
              <a:rPr lang="zh-CN" altLang="en-US" dirty="0"/>
              <a:t>可以写，也可以</a:t>
            </a:r>
            <a:r>
              <a:rPr lang="zh-CN" altLang="en-US" dirty="0" smtClean="0"/>
              <a:t>省略。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类</a:t>
            </a:r>
            <a:r>
              <a:rPr lang="zh-CN" altLang="en-US" b="1" dirty="0">
                <a:solidFill>
                  <a:srgbClr val="0000FF"/>
                </a:solidFill>
              </a:rPr>
              <a:t>名</a:t>
            </a:r>
            <a:r>
              <a:rPr lang="zh-CN" altLang="en-US" dirty="0" smtClean="0"/>
              <a:t>是已经定义</a:t>
            </a:r>
            <a:r>
              <a:rPr lang="zh-CN" altLang="en-US" dirty="0"/>
              <a:t>好的类。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B050"/>
                </a:solidFill>
              </a:rPr>
              <a:t>对象</a:t>
            </a:r>
            <a:r>
              <a:rPr lang="zh-CN" altLang="en-US" b="1" dirty="0">
                <a:solidFill>
                  <a:srgbClr val="00B050"/>
                </a:solidFill>
              </a:rPr>
              <a:t>列表</a:t>
            </a:r>
            <a:r>
              <a:rPr lang="zh-CN" altLang="en-US" dirty="0"/>
              <a:t>的格式为：对象名</a:t>
            </a:r>
            <a:r>
              <a:rPr lang="en-US" altLang="zh-CN" dirty="0"/>
              <a:t>[</a:t>
            </a:r>
            <a:r>
              <a:rPr lang="zh-CN" altLang="en-US" dirty="0"/>
              <a:t>，对象名，对象名</a:t>
            </a:r>
            <a:r>
              <a:rPr lang="en-US" altLang="zh-CN" dirty="0"/>
              <a:t>……]</a:t>
            </a:r>
            <a:r>
              <a:rPr lang="zh-CN" altLang="en-US" dirty="0"/>
              <a:t>。定义多个对象时，各对象</a:t>
            </a:r>
            <a:r>
              <a:rPr lang="zh-CN" altLang="en-US" dirty="0" smtClean="0"/>
              <a:t>名之间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70C0"/>
                </a:solidFill>
              </a:rPr>
              <a:t>逗号</a:t>
            </a:r>
            <a:r>
              <a:rPr lang="zh-CN" altLang="en-US" dirty="0" smtClean="0"/>
              <a:t>隔开。</a:t>
            </a:r>
            <a:endParaRPr lang="zh-CN" altLang="en-US" dirty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Tdate</a:t>
            </a:r>
            <a:r>
              <a:rPr lang="en-US" altLang="zh-CN" dirty="0" smtClean="0"/>
              <a:t> date;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建议使用方法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Tdate</a:t>
            </a:r>
            <a:r>
              <a:rPr lang="en-US" altLang="zh-CN" dirty="0" smtClean="0"/>
              <a:t> date;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同样可行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Tdate</a:t>
            </a:r>
            <a:r>
              <a:rPr lang="en-US" altLang="zh-CN" dirty="0" smtClean="0"/>
              <a:t> date1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date2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date3; </a:t>
            </a:r>
            <a:r>
              <a:rPr lang="en-US" altLang="zh-CN" dirty="0" smtClean="0">
                <a:solidFill>
                  <a:srgbClr val="00B050"/>
                </a:solidFill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</a:rPr>
              <a:t>多个对象名用逗号分隔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 </a:t>
            </a:r>
            <a:r>
              <a:rPr lang="zh-CN" altLang="en-US" dirty="0" smtClean="0"/>
              <a:t>类对象的定义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00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在定义类</a:t>
            </a:r>
            <a:r>
              <a:rPr lang="zh-CN" altLang="en-US" b="1" dirty="0"/>
              <a:t>类型的同时定义</a:t>
            </a:r>
            <a:r>
              <a:rPr lang="zh-CN" altLang="en-US" b="1" dirty="0" smtClean="0"/>
              <a:t>对象（</a:t>
            </a:r>
            <a:r>
              <a:rPr lang="zh-CN" altLang="en-US" b="1" dirty="0" smtClean="0">
                <a:solidFill>
                  <a:srgbClr val="FF0000"/>
                </a:solidFill>
              </a:rPr>
              <a:t>不建议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indent="358775"/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类名</a:t>
            </a:r>
          </a:p>
          <a:p>
            <a:pPr indent="358775"/>
            <a:r>
              <a:rPr lang="en-US" altLang="zh-CN" dirty="0" smtClean="0"/>
              <a:t>{</a:t>
            </a:r>
            <a:endParaRPr lang="en-US" altLang="zh-CN" dirty="0"/>
          </a:p>
          <a:p>
            <a:pPr indent="631825"/>
            <a:r>
              <a:rPr lang="zh-CN" altLang="en-US" dirty="0" smtClean="0"/>
              <a:t>数据</a:t>
            </a:r>
            <a:r>
              <a:rPr lang="zh-CN" altLang="en-US" dirty="0"/>
              <a:t>成员和成员函数实现</a:t>
            </a:r>
          </a:p>
          <a:p>
            <a:pPr indent="358775">
              <a:spcAft>
                <a:spcPts val="600"/>
              </a:spcAft>
            </a:pPr>
            <a:r>
              <a:rPr lang="en-US" altLang="zh-CN" dirty="0" smtClean="0"/>
              <a:t>} </a:t>
            </a:r>
            <a:r>
              <a:rPr lang="zh-CN" altLang="en-US" b="1" dirty="0">
                <a:solidFill>
                  <a:srgbClr val="00B050"/>
                </a:solidFill>
              </a:rPr>
              <a:t>对象列表</a:t>
            </a:r>
            <a:r>
              <a:rPr lang="zh-CN" altLang="en-US" dirty="0"/>
              <a:t>；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不</a:t>
            </a:r>
            <a:r>
              <a:rPr lang="zh-CN" altLang="en-US" b="1" dirty="0"/>
              <a:t>写类名，直接定义类</a:t>
            </a:r>
            <a:r>
              <a:rPr lang="zh-CN" altLang="en-US" b="1" dirty="0" smtClean="0"/>
              <a:t>对象（</a:t>
            </a:r>
            <a:r>
              <a:rPr lang="zh-CN" altLang="en-US" b="1" dirty="0" smtClean="0">
                <a:solidFill>
                  <a:srgbClr val="FF0000"/>
                </a:solidFill>
              </a:rPr>
              <a:t>不建议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indent="358775"/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 </a:t>
            </a:r>
          </a:p>
          <a:p>
            <a:pPr indent="358775"/>
            <a:r>
              <a:rPr lang="en-US" altLang="zh-CN" dirty="0"/>
              <a:t>{ </a:t>
            </a:r>
          </a:p>
          <a:p>
            <a:pPr indent="631825"/>
            <a:r>
              <a:rPr lang="zh-CN" altLang="en-US" dirty="0" smtClean="0"/>
              <a:t>数据</a:t>
            </a:r>
            <a:r>
              <a:rPr lang="zh-CN" altLang="en-US" dirty="0"/>
              <a:t>成员和成员函数实现</a:t>
            </a:r>
          </a:p>
          <a:p>
            <a:pPr indent="358775"/>
            <a:r>
              <a:rPr lang="en-US" altLang="zh-CN" dirty="0"/>
              <a:t>} </a:t>
            </a:r>
            <a:r>
              <a:rPr lang="zh-CN" altLang="en-US" b="1" dirty="0">
                <a:solidFill>
                  <a:srgbClr val="00B050"/>
                </a:solidFill>
              </a:rPr>
              <a:t>对象列表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 </a:t>
            </a:r>
            <a:r>
              <a:rPr lang="zh-CN" altLang="en-US" dirty="0"/>
              <a:t>类对象的定义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5148064" y="1772816"/>
            <a:ext cx="2736304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746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Tdate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746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4460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成员函数实现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460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数据成员定义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746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 date1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date2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8064" y="4581128"/>
            <a:ext cx="2736304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746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746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4460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成员函数实现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44608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数据成员定义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746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 date1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date2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通过对象名和成员运算符访问对象中的</a:t>
            </a:r>
            <a:r>
              <a:rPr lang="zh-CN" altLang="en-US" sz="2800" b="1" dirty="0" smtClean="0"/>
              <a:t>成员</a:t>
            </a:r>
            <a:endParaRPr lang="en-US" altLang="zh-CN" sz="2800" b="1" dirty="0" smtClean="0"/>
          </a:p>
          <a:p>
            <a:pPr indent="1252538"/>
            <a:r>
              <a:rPr lang="zh-CN" altLang="en-US" b="1" dirty="0" smtClean="0">
                <a:solidFill>
                  <a:srgbClr val="0000FF"/>
                </a:solidFill>
              </a:rPr>
              <a:t>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数据成员名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252538"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成员函数名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参数列表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dirty="0" smtClean="0"/>
              <a:t> ac;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类对象定义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err="1" smtClean="0"/>
              <a:t>ac</a:t>
            </a:r>
            <a:r>
              <a:rPr lang="en-US" altLang="zh-CN" b="1" dirty="0" err="1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/>
              <a:t>SetAccount</a:t>
            </a:r>
            <a:r>
              <a:rPr lang="en-US" altLang="zh-CN" dirty="0" smtClean="0"/>
              <a:t>(201601, 10000);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成员函数访问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只能访问对象的</a:t>
            </a:r>
            <a:r>
              <a:rPr lang="zh-CN" altLang="en-US" dirty="0" smtClean="0">
                <a:solidFill>
                  <a:srgbClr val="0070C0"/>
                </a:solidFill>
              </a:rPr>
              <a:t>公有数据成员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公有成员函数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ac</a:t>
            </a:r>
            <a:r>
              <a:rPr lang="en-US" altLang="zh-CN" b="1" dirty="0" err="1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/>
              <a:t>money</a:t>
            </a:r>
            <a:r>
              <a:rPr lang="en-US" altLang="zh-CN" dirty="0" smtClean="0"/>
              <a:t> -= 20;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错误！不能访问私有数据成员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</a:t>
            </a:r>
            <a:r>
              <a:rPr lang="zh-CN" altLang="en-US" dirty="0"/>
              <a:t>对象成员的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通过指向对象的指针和指针运算符访问对象中的成员</a:t>
            </a:r>
          </a:p>
          <a:p>
            <a:pPr indent="1252538"/>
            <a:r>
              <a:rPr lang="zh-CN" altLang="en-US" b="1" dirty="0" smtClean="0">
                <a:solidFill>
                  <a:srgbClr val="0000FF"/>
                </a:solidFill>
              </a:rPr>
              <a:t>对象</a:t>
            </a:r>
            <a:r>
              <a:rPr lang="zh-CN" altLang="en-US" b="1" dirty="0">
                <a:solidFill>
                  <a:srgbClr val="0000FF"/>
                </a:solidFill>
              </a:rPr>
              <a:t>指针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b="1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00B050"/>
                </a:solidFill>
              </a:rPr>
              <a:t>数据</a:t>
            </a:r>
            <a:r>
              <a:rPr lang="zh-CN" altLang="en-US" dirty="0">
                <a:solidFill>
                  <a:srgbClr val="00B050"/>
                </a:solidFill>
              </a:rPr>
              <a:t>成员名</a:t>
            </a:r>
            <a:endParaRPr lang="en-US" altLang="zh-CN" dirty="0">
              <a:solidFill>
                <a:srgbClr val="00B050"/>
              </a:solidFill>
            </a:endParaRPr>
          </a:p>
          <a:p>
            <a:pPr indent="1252538"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对象</a:t>
            </a:r>
            <a:r>
              <a:rPr lang="zh-CN" altLang="en-US" b="1" dirty="0">
                <a:solidFill>
                  <a:srgbClr val="0000FF"/>
                </a:solidFill>
              </a:rPr>
              <a:t>指针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b="1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 smtClean="0">
                <a:solidFill>
                  <a:srgbClr val="00B050"/>
                </a:solidFill>
              </a:rPr>
              <a:t>名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参数列表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dirty="0"/>
              <a:t> ac;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类对象</a:t>
            </a:r>
            <a:r>
              <a:rPr lang="zh-CN" altLang="en-US" dirty="0" smtClean="0">
                <a:solidFill>
                  <a:srgbClr val="00B050"/>
                </a:solidFill>
              </a:rPr>
              <a:t>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Account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pac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ac;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对象</a:t>
            </a:r>
            <a:r>
              <a:rPr lang="zh-CN" altLang="en-US" dirty="0">
                <a:solidFill>
                  <a:srgbClr val="00B050"/>
                </a:solidFill>
              </a:rPr>
              <a:t>指针</a:t>
            </a:r>
            <a:r>
              <a:rPr lang="zh-CN" altLang="en-US" dirty="0" smtClean="0">
                <a:solidFill>
                  <a:srgbClr val="00B050"/>
                </a:solidFill>
              </a:rPr>
              <a:t>定义并初始化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err="1" smtClean="0"/>
              <a:t>pac</a:t>
            </a:r>
            <a:r>
              <a:rPr lang="en-US" altLang="zh-CN" b="1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err="1" smtClean="0"/>
              <a:t>SetAccount</a:t>
            </a:r>
            <a:r>
              <a:rPr lang="en-US" altLang="zh-CN" dirty="0" smtClean="0"/>
              <a:t>(201601</a:t>
            </a:r>
            <a:r>
              <a:rPr lang="en-US" altLang="zh-CN" dirty="0"/>
              <a:t>, 10000);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成员函数访问</a:t>
            </a:r>
          </a:p>
          <a:p>
            <a:r>
              <a:rPr lang="zh-CN" altLang="en-US" b="1" dirty="0"/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只能访问对象的</a:t>
            </a:r>
            <a:r>
              <a:rPr lang="zh-CN" altLang="en-US" dirty="0">
                <a:solidFill>
                  <a:srgbClr val="0070C0"/>
                </a:solidFill>
              </a:rPr>
              <a:t>公有数据成员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公有成员函数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 smtClean="0"/>
              <a:t>pac</a:t>
            </a:r>
            <a:r>
              <a:rPr lang="en-US" altLang="zh-CN" b="1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smtClean="0"/>
              <a:t>money </a:t>
            </a:r>
            <a:r>
              <a:rPr lang="en-US" altLang="zh-CN" dirty="0"/>
              <a:t>-= 20;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错误！不能访问私有数据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</a:t>
            </a:r>
            <a:r>
              <a:rPr lang="zh-CN" altLang="en-US" dirty="0"/>
              <a:t>对象成员的引用</a:t>
            </a:r>
          </a:p>
        </p:txBody>
      </p:sp>
    </p:spTree>
    <p:extLst>
      <p:ext uri="{BB962C8B-B14F-4D97-AF65-F5344CB8AC3E}">
        <p14:creationId xmlns:p14="http://schemas.microsoft.com/office/powerpoint/2010/main" val="42225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2431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11.1  </a:t>
            </a:r>
            <a:r>
              <a:rPr lang="zh-CN" altLang="en-US" sz="2800" dirty="0" smtClean="0"/>
              <a:t>类和对象的概念</a:t>
            </a:r>
            <a:endParaRPr lang="en-US" altLang="zh-CN" sz="2800" dirty="0" smtClean="0"/>
          </a:p>
          <a:p>
            <a:r>
              <a:rPr lang="en-US" altLang="zh-CN" sz="2800" dirty="0" smtClean="0"/>
              <a:t>11.2  </a:t>
            </a:r>
            <a:r>
              <a:rPr lang="zh-CN" altLang="en-US" sz="2800" dirty="0" smtClean="0"/>
              <a:t>类的定义</a:t>
            </a:r>
            <a:endParaRPr lang="en-US" altLang="zh-CN" sz="2800" dirty="0" smtClean="0"/>
          </a:p>
          <a:p>
            <a:r>
              <a:rPr lang="en-US" altLang="zh-CN" sz="2800" dirty="0" smtClean="0"/>
              <a:t>11.3  </a:t>
            </a:r>
            <a:r>
              <a:rPr lang="zh-CN" altLang="en-US" sz="2800" dirty="0" smtClean="0"/>
              <a:t>类的成员函数定义</a:t>
            </a:r>
            <a:endParaRPr lang="en-US" altLang="zh-CN" sz="2800" dirty="0" smtClean="0"/>
          </a:p>
          <a:p>
            <a:r>
              <a:rPr lang="en-US" altLang="zh-CN" sz="2800" dirty="0" smtClean="0"/>
              <a:t>11.4  </a:t>
            </a:r>
            <a:r>
              <a:rPr lang="zh-CN" altLang="en-US" sz="2800" dirty="0" smtClean="0"/>
              <a:t>类对象的定义</a:t>
            </a:r>
            <a:endParaRPr lang="en-US" altLang="zh-CN" sz="2800" dirty="0" smtClean="0"/>
          </a:p>
          <a:p>
            <a:r>
              <a:rPr lang="en-US" altLang="zh-CN" sz="2800" dirty="0" smtClean="0"/>
              <a:t>11.5  </a:t>
            </a:r>
            <a:r>
              <a:rPr lang="zh-CN" altLang="en-US" sz="2800" dirty="0" smtClean="0"/>
              <a:t>对象成员的引用</a:t>
            </a:r>
            <a:endParaRPr lang="en-US" altLang="zh-CN" sz="2800" dirty="0" smtClean="0"/>
          </a:p>
          <a:p>
            <a:r>
              <a:rPr lang="en-US" altLang="zh-CN" sz="2800" dirty="0" smtClean="0"/>
              <a:t>11.6  </a:t>
            </a:r>
            <a:r>
              <a:rPr lang="zh-CN" altLang="en-US" sz="2800" dirty="0" smtClean="0"/>
              <a:t>面向对象程序设计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通过</a:t>
            </a:r>
            <a:r>
              <a:rPr lang="zh-CN" altLang="en-US" sz="2800" b="1" dirty="0"/>
              <a:t>对象的引用变量访问对象中的成员</a:t>
            </a:r>
          </a:p>
          <a:p>
            <a:pPr indent="1252538"/>
            <a:r>
              <a:rPr lang="zh-CN" altLang="en-US" b="1" dirty="0" smtClean="0">
                <a:solidFill>
                  <a:srgbClr val="0000FF"/>
                </a:solidFill>
              </a:rPr>
              <a:t>对象引用名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数据</a:t>
            </a:r>
            <a:r>
              <a:rPr lang="zh-CN" altLang="en-US" dirty="0">
                <a:solidFill>
                  <a:srgbClr val="00B050"/>
                </a:solidFill>
              </a:rPr>
              <a:t>成员名</a:t>
            </a:r>
            <a:endParaRPr lang="en-US" altLang="zh-CN" dirty="0">
              <a:solidFill>
                <a:srgbClr val="00B050"/>
              </a:solidFill>
            </a:endParaRPr>
          </a:p>
          <a:p>
            <a:pPr indent="1252538"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对象</a:t>
            </a:r>
            <a:r>
              <a:rPr lang="zh-CN" altLang="en-US" b="1" dirty="0">
                <a:solidFill>
                  <a:srgbClr val="0000FF"/>
                </a:solidFill>
              </a:rPr>
              <a:t>引用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 smtClean="0">
                <a:solidFill>
                  <a:srgbClr val="00B050"/>
                </a:solidFill>
              </a:rPr>
              <a:t>名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参数列表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b="1" dirty="0">
                <a:solidFill>
                  <a:srgbClr val="0000FF"/>
                </a:solidFill>
              </a:rPr>
              <a:t>Account</a:t>
            </a:r>
            <a:r>
              <a:rPr lang="en-US" altLang="zh-CN" dirty="0"/>
              <a:t> ac;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类对象定义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Account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ac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ac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对象引用声明并</a:t>
            </a:r>
            <a:r>
              <a:rPr lang="zh-CN" altLang="en-US" dirty="0">
                <a:solidFill>
                  <a:srgbClr val="00B050"/>
                </a:solidFill>
              </a:rPr>
              <a:t>初始化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err="1" smtClean="0"/>
              <a:t>rac</a:t>
            </a:r>
            <a:r>
              <a:rPr lang="en-US" altLang="zh-CN" b="1" dirty="0" err="1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/>
              <a:t>SetAccount</a:t>
            </a:r>
            <a:r>
              <a:rPr lang="en-US" altLang="zh-CN" dirty="0" smtClean="0"/>
              <a:t>(201601</a:t>
            </a:r>
            <a:r>
              <a:rPr lang="en-US" altLang="zh-CN" dirty="0"/>
              <a:t>, 10000);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成员函数访问</a:t>
            </a:r>
          </a:p>
          <a:p>
            <a:r>
              <a:rPr lang="zh-CN" altLang="en-US" b="1" dirty="0"/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只能访问对象的</a:t>
            </a:r>
            <a:r>
              <a:rPr lang="zh-CN" altLang="en-US" dirty="0">
                <a:solidFill>
                  <a:srgbClr val="0070C0"/>
                </a:solidFill>
              </a:rPr>
              <a:t>公有数据成员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公有成员函数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 smtClean="0"/>
              <a:t>rac</a:t>
            </a:r>
            <a:r>
              <a:rPr lang="en-US" altLang="zh-CN" b="1" dirty="0" err="1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/>
              <a:t>money</a:t>
            </a:r>
            <a:r>
              <a:rPr lang="en-US" altLang="zh-CN" dirty="0" smtClean="0"/>
              <a:t> </a:t>
            </a:r>
            <a:r>
              <a:rPr lang="en-US" altLang="zh-CN" dirty="0"/>
              <a:t>-= 20;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错误！不能访问私有数据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 </a:t>
            </a:r>
            <a:r>
              <a:rPr lang="zh-CN" altLang="en-US" dirty="0"/>
              <a:t>对象成员的引用</a:t>
            </a:r>
          </a:p>
        </p:txBody>
      </p:sp>
    </p:spTree>
    <p:extLst>
      <p:ext uri="{BB962C8B-B14F-4D97-AF65-F5344CB8AC3E}">
        <p14:creationId xmlns:p14="http://schemas.microsoft.com/office/powerpoint/2010/main" val="2145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struct</a:t>
            </a:r>
            <a:r>
              <a:rPr lang="zh-CN" altLang="en-US" sz="2800" b="1" dirty="0" smtClean="0"/>
              <a:t>与</a:t>
            </a:r>
            <a:r>
              <a:rPr lang="en-US" altLang="zh-CN" sz="2800" b="1" dirty="0" smtClean="0"/>
              <a:t>class</a:t>
            </a:r>
            <a:r>
              <a:rPr lang="zh-CN" altLang="en-US" sz="2800" b="1" dirty="0" smtClean="0"/>
              <a:t>的比较</a:t>
            </a:r>
            <a:endParaRPr lang="en-US" altLang="zh-CN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70C0"/>
                </a:solidFill>
              </a:rPr>
              <a:t>相同点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可以用</a:t>
            </a:r>
            <a:r>
              <a:rPr lang="en-US" altLang="zh-CN" dirty="0" smtClean="0">
                <a:solidFill>
                  <a:srgbClr val="FF0000"/>
                </a:solidFill>
              </a:rPr>
              <a:t>struct</a:t>
            </a:r>
            <a:r>
              <a:rPr lang="zh-CN" altLang="en-US" dirty="0" smtClean="0"/>
              <a:t>来定义一个类，与</a:t>
            </a: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zh-CN" altLang="en-US" dirty="0" smtClean="0"/>
              <a:t>的作用完全相同。</a:t>
            </a:r>
            <a:endParaRPr lang="en-US" altLang="zh-CN" dirty="0" smtClean="0"/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struct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{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公有成员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set(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b) { real = a; image = b; 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getReal</a:t>
            </a:r>
            <a:r>
              <a:rPr lang="en-US" altLang="zh-CN" sz="2000" dirty="0" smtClean="0"/>
              <a:t>()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real; 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getImage</a:t>
            </a:r>
            <a:r>
              <a:rPr lang="en-US" altLang="zh-CN" sz="2000" dirty="0" smtClean="0"/>
              <a:t>()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image; }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</a:t>
            </a:r>
            <a:r>
              <a:rPr lang="zh-CN" altLang="en-US" sz="2000" dirty="0">
                <a:solidFill>
                  <a:srgbClr val="00B050"/>
                </a:solidFill>
              </a:rPr>
              <a:t>成员</a:t>
            </a:r>
            <a:endParaRPr lang="en-US" altLang="zh-CN" sz="2000" dirty="0" smtClean="0"/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real;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image;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70C0"/>
                </a:solidFill>
              </a:rPr>
              <a:t>不同点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70C0"/>
                </a:solidFill>
              </a:rPr>
              <a:t>缺省</a:t>
            </a:r>
            <a:r>
              <a:rPr lang="zh-CN" altLang="en-US" dirty="0"/>
              <a:t>情况下结构</a:t>
            </a:r>
            <a:r>
              <a:rPr lang="zh-CN" altLang="en-US" dirty="0" smtClean="0"/>
              <a:t>内</a:t>
            </a:r>
            <a:r>
              <a:rPr lang="zh-CN" altLang="en-US" dirty="0"/>
              <a:t>的</a:t>
            </a:r>
            <a:r>
              <a:rPr lang="zh-CN" altLang="en-US" dirty="0" smtClean="0"/>
              <a:t>数据</a:t>
            </a:r>
            <a:r>
              <a:rPr lang="zh-CN" altLang="en-US" dirty="0"/>
              <a:t>成员和成员函数是</a:t>
            </a:r>
            <a:r>
              <a:rPr lang="zh-CN" altLang="en-US" dirty="0">
                <a:solidFill>
                  <a:srgbClr val="0070C0"/>
                </a:solidFill>
              </a:rPr>
              <a:t>公有</a:t>
            </a:r>
            <a:r>
              <a:rPr lang="zh-CN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，</a:t>
            </a:r>
            <a:r>
              <a:rPr lang="zh-CN" altLang="en-US" dirty="0"/>
              <a:t>而类中的数据成员和成员函数是</a:t>
            </a:r>
            <a:r>
              <a:rPr lang="zh-CN" altLang="en-US" dirty="0">
                <a:solidFill>
                  <a:srgbClr val="0070C0"/>
                </a:solidFill>
              </a:rPr>
              <a:t>私有的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class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24200" y="4509120"/>
            <a:ext cx="4032448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建议用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class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来定义类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面向对象程序设计：</a:t>
            </a:r>
            <a:endParaRPr lang="en-US" altLang="zh-CN" sz="2800" b="1" dirty="0" smtClean="0"/>
          </a:p>
          <a:p>
            <a:r>
              <a:rPr lang="zh-CN" altLang="en-US" dirty="0" smtClean="0"/>
              <a:t>面向对象程序设计中，</a:t>
            </a:r>
            <a:r>
              <a:rPr lang="zh-CN" altLang="en-US" dirty="0" smtClean="0">
                <a:solidFill>
                  <a:srgbClr val="0070C0"/>
                </a:solidFill>
              </a:rPr>
              <a:t>算法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操作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0070C0"/>
                </a:solidFill>
              </a:rPr>
              <a:t>数据结构</a:t>
            </a:r>
            <a:r>
              <a:rPr lang="zh-CN" altLang="en-US" dirty="0" smtClean="0"/>
              <a:t>被捆绑成一个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ctr">
              <a:spcAft>
                <a:spcPts val="1200"/>
              </a:spcAft>
            </a:pPr>
            <a:r>
              <a:rPr lang="zh-CN" altLang="en-US" b="1" dirty="0" smtClean="0"/>
              <a:t>对象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b="1" dirty="0" smtClean="0"/>
              <a:t>算法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b="1" dirty="0" smtClean="0"/>
              <a:t>数据结构</a:t>
            </a:r>
            <a:endParaRPr lang="en-US" altLang="zh-CN" b="1" dirty="0" smtClean="0"/>
          </a:p>
          <a:p>
            <a:r>
              <a:rPr lang="zh-CN" altLang="en-US" sz="2800" b="1" dirty="0" smtClean="0"/>
              <a:t>面向对象程序设计三</a:t>
            </a:r>
            <a:r>
              <a:rPr lang="zh-CN" altLang="en-US" sz="2800" b="1" dirty="0"/>
              <a:t>步</a:t>
            </a:r>
            <a:r>
              <a:rPr lang="zh-CN" altLang="en-US" sz="2800" b="1" dirty="0" smtClean="0"/>
              <a:t>曲：</a:t>
            </a:r>
            <a:endParaRPr lang="en-US" altLang="zh-CN" sz="2800" b="1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第一步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设计类</a:t>
            </a:r>
            <a:r>
              <a:rPr lang="zh-CN" altLang="en-US" dirty="0"/>
              <a:t>。在</a:t>
            </a:r>
            <a:r>
              <a:rPr lang="zh-CN" altLang="en-US" dirty="0">
                <a:solidFill>
                  <a:srgbClr val="0070C0"/>
                </a:solidFill>
              </a:rPr>
              <a:t>头文件</a:t>
            </a:r>
            <a:r>
              <a:rPr lang="zh-CN" altLang="en-US" dirty="0" smtClean="0"/>
              <a:t>中</a:t>
            </a:r>
            <a:r>
              <a:rPr lang="zh-CN" altLang="en-US" dirty="0"/>
              <a:t>定义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第二</a:t>
            </a:r>
            <a:r>
              <a:rPr lang="zh-CN" altLang="en-US" dirty="0">
                <a:solidFill>
                  <a:srgbClr val="FF0000"/>
                </a:solidFill>
              </a:rPr>
              <a:t>步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实现类的成员函数</a:t>
            </a:r>
            <a:r>
              <a:rPr lang="zh-CN" altLang="en-US" dirty="0"/>
              <a:t>。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70C0"/>
                </a:solidFill>
              </a:rPr>
              <a:t>源文件</a:t>
            </a:r>
            <a:r>
              <a:rPr lang="zh-CN" altLang="en-US" dirty="0"/>
              <a:t>中实现类的成员</a:t>
            </a:r>
            <a:r>
              <a:rPr lang="zh-CN" altLang="en-US" dirty="0" smtClean="0"/>
              <a:t>函数。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第三步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设计对象驱动程序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0070C0"/>
                </a:solidFill>
              </a:rPr>
              <a:t>main</a:t>
            </a:r>
            <a:r>
              <a:rPr lang="zh-CN" altLang="en-US" dirty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，完成</a:t>
            </a:r>
            <a:r>
              <a:rPr lang="zh-CN" altLang="en-US" dirty="0"/>
              <a:t>相应的</a:t>
            </a:r>
            <a:r>
              <a:rPr lang="zh-CN" altLang="en-US" dirty="0" smtClean="0"/>
              <a:t>功能。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5517232"/>
            <a:ext cx="7776864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通过对象只能访问类的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公有（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public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）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成员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第一步：设计</a:t>
            </a:r>
            <a:r>
              <a:rPr lang="zh-CN" altLang="en-US" sz="2800" b="1" dirty="0" smtClean="0"/>
              <a:t>类</a:t>
            </a:r>
            <a:r>
              <a:rPr lang="en-US" altLang="zh-CN" sz="2800" b="1" dirty="0" smtClean="0"/>
              <a:t>  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Point2D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面向对象程序设计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1772816"/>
            <a:ext cx="6804756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Point2D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620" y="2276872"/>
            <a:ext cx="6804756" cy="1453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x;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X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坐标分量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y;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Y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坐标分量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3730426"/>
            <a:ext cx="6804756" cy="2722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_x,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_y);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设置坐标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getX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坐标分量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getY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坐标分量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angle();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取点的极坐标角度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radius();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取点的极坐标半径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80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 b="1" dirty="0"/>
              <a:t>第一步：设计</a:t>
            </a:r>
            <a:r>
              <a:rPr lang="zh-CN" altLang="en-US" sz="2800" b="1" dirty="0" smtClean="0"/>
              <a:t>类</a:t>
            </a:r>
            <a:endParaRPr lang="en-US" altLang="zh-CN" sz="2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Point2D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set(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_x,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_y);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设置坐标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getX</a:t>
            </a:r>
            <a:r>
              <a:rPr lang="en-US" altLang="zh-CN" dirty="0" smtClean="0"/>
              <a:t>();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取</a:t>
            </a:r>
            <a:r>
              <a:rPr lang="en-US" altLang="zh-CN" dirty="0" smtClean="0">
                <a:solidFill>
                  <a:srgbClr val="00B050"/>
                </a:solidFill>
              </a:rPr>
              <a:t>X</a:t>
            </a:r>
            <a:r>
              <a:rPr lang="zh-CN" altLang="en-US" dirty="0" smtClean="0">
                <a:solidFill>
                  <a:srgbClr val="00B050"/>
                </a:solidFill>
              </a:rPr>
              <a:t>坐标分量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getY</a:t>
            </a:r>
            <a:r>
              <a:rPr lang="en-US" altLang="zh-CN" dirty="0" smtClean="0"/>
              <a:t>();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取</a:t>
            </a:r>
            <a:r>
              <a:rPr lang="en-US" altLang="zh-CN" dirty="0" smtClean="0">
                <a:solidFill>
                  <a:srgbClr val="00B050"/>
                </a:solidFill>
              </a:rPr>
              <a:t>Y</a:t>
            </a:r>
            <a:r>
              <a:rPr lang="zh-CN" altLang="en-US" dirty="0" smtClean="0">
                <a:solidFill>
                  <a:srgbClr val="00B050"/>
                </a:solidFill>
              </a:rPr>
              <a:t>坐标分量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angle();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取点的极坐标角度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radius();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取点的极坐标半径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:</a:t>
            </a: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x;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X</a:t>
            </a:r>
            <a:r>
              <a:rPr lang="zh-CN" altLang="en-US" dirty="0" smtClean="0">
                <a:solidFill>
                  <a:srgbClr val="00B050"/>
                </a:solidFill>
              </a:rPr>
              <a:t>坐标分量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8048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y;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Y</a:t>
            </a:r>
            <a:r>
              <a:rPr lang="zh-CN" altLang="en-US" dirty="0" smtClean="0">
                <a:solidFill>
                  <a:srgbClr val="00B050"/>
                </a:solidFill>
              </a:rPr>
              <a:t>坐标分量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面向对象程序设计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1082421"/>
            <a:ext cx="2016224" cy="5180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Point2D.h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 smtClean="0"/>
              <a:t>第二</a:t>
            </a:r>
            <a:r>
              <a:rPr lang="zh-CN" altLang="en-US" sz="2800" b="1" dirty="0"/>
              <a:t>步</a:t>
            </a:r>
            <a:r>
              <a:rPr lang="zh-CN" altLang="en-US" sz="2800" b="1" dirty="0" smtClean="0"/>
              <a:t>：实现</a:t>
            </a:r>
            <a:r>
              <a:rPr lang="zh-CN" altLang="en-US" sz="2800" b="1" dirty="0"/>
              <a:t>类的成员函数</a:t>
            </a:r>
            <a:endParaRPr lang="en-US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“Point2D.h”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类</a:t>
            </a:r>
            <a:r>
              <a:rPr lang="zh-CN" altLang="en-US" sz="1800" dirty="0">
                <a:solidFill>
                  <a:srgbClr val="00B050"/>
                </a:solidFill>
              </a:rPr>
              <a:t>定义</a:t>
            </a:r>
            <a:r>
              <a:rPr lang="zh-CN" altLang="en-US" sz="1800" dirty="0" smtClean="0">
                <a:solidFill>
                  <a:srgbClr val="00B050"/>
                </a:solidFill>
              </a:rPr>
              <a:t>头文件包含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cmath</a:t>
            </a:r>
            <a:r>
              <a:rPr lang="en-US" altLang="zh-CN" sz="1800" dirty="0" smtClean="0"/>
              <a:t>&gt;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Point2D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800" dirty="0" smtClean="0"/>
              <a:t>set(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_x,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_y</a:t>
            </a:r>
            <a:r>
              <a:rPr lang="en-US" altLang="zh-CN" sz="1800" dirty="0" smtClean="0"/>
              <a:t>){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设置</a:t>
            </a:r>
            <a:r>
              <a:rPr lang="zh-CN" altLang="en-US" sz="1800" dirty="0" smtClean="0">
                <a:solidFill>
                  <a:srgbClr val="00B050"/>
                </a:solidFill>
              </a:rPr>
              <a:t>坐标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x = _x;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y = _y;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Point2D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800" dirty="0" err="1" smtClean="0"/>
              <a:t>getX</a:t>
            </a:r>
            <a:r>
              <a:rPr lang="en-US" altLang="zh-CN" sz="1800" dirty="0" smtClean="0"/>
              <a:t>(){      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取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坐标</a:t>
            </a:r>
            <a:r>
              <a:rPr lang="zh-CN" altLang="en-US" sz="1800" dirty="0" smtClean="0">
                <a:solidFill>
                  <a:srgbClr val="00B050"/>
                </a:solidFill>
              </a:rPr>
              <a:t>分量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1800" dirty="0" smtClean="0"/>
              <a:t>x;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Point2D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800" dirty="0" err="1" smtClean="0"/>
              <a:t>getY</a:t>
            </a:r>
            <a:r>
              <a:rPr lang="en-US" altLang="zh-CN" sz="1800" dirty="0" smtClean="0"/>
              <a:t>(){      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取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坐标</a:t>
            </a:r>
            <a:r>
              <a:rPr lang="zh-CN" altLang="en-US" sz="1800" dirty="0" smtClean="0">
                <a:solidFill>
                  <a:srgbClr val="00B050"/>
                </a:solidFill>
              </a:rPr>
              <a:t>分量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Point2D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800" dirty="0" smtClean="0"/>
              <a:t>angle(){     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取点的极坐标</a:t>
            </a:r>
            <a:r>
              <a:rPr lang="zh-CN" altLang="en-US" sz="1800" dirty="0" smtClean="0">
                <a:solidFill>
                  <a:srgbClr val="00B050"/>
                </a:solidFill>
              </a:rPr>
              <a:t>角度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(180/3.14150)*atan2(</a:t>
            </a:r>
            <a:r>
              <a:rPr lang="en-US" altLang="zh-CN" sz="1800" dirty="0" err="1" smtClean="0"/>
              <a:t>y,x</a:t>
            </a:r>
            <a:r>
              <a:rPr lang="en-US" altLang="zh-CN" sz="18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Point2D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800" dirty="0" smtClean="0"/>
              <a:t>radius(){    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取点的极坐标</a:t>
            </a:r>
            <a:r>
              <a:rPr lang="zh-CN" altLang="en-US" sz="1800" dirty="0" smtClean="0">
                <a:solidFill>
                  <a:srgbClr val="00B050"/>
                </a:solidFill>
              </a:rPr>
              <a:t>半径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sqrt</a:t>
            </a:r>
            <a:r>
              <a:rPr lang="en-US" altLang="zh-CN" sz="1800" dirty="0" smtClean="0"/>
              <a:t>(x*</a:t>
            </a:r>
            <a:r>
              <a:rPr lang="en-US" altLang="zh-CN" sz="1800" dirty="0" err="1" smtClean="0"/>
              <a:t>x+y</a:t>
            </a:r>
            <a:r>
              <a:rPr lang="en-US" altLang="zh-CN" sz="1800" dirty="0" smtClean="0"/>
              <a:t>*y);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面向对象程序设计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932040" y="1038743"/>
            <a:ext cx="2448272" cy="5180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Point2D.cpp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916832"/>
            <a:ext cx="21602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第三步：设计对象</a:t>
            </a:r>
            <a:r>
              <a:rPr lang="zh-CN" altLang="en-US" sz="2800" b="1" dirty="0" smtClean="0"/>
              <a:t>驱动程序</a:t>
            </a:r>
            <a:endParaRPr lang="en-US" altLang="zh-CN" sz="2800" b="1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100" dirty="0" smtClean="0"/>
              <a:t>&lt;</a:t>
            </a:r>
            <a:r>
              <a:rPr lang="en-US" altLang="zh-CN" sz="2100" dirty="0" err="1" smtClean="0"/>
              <a:t>iostream</a:t>
            </a:r>
            <a:r>
              <a:rPr lang="en-US" altLang="zh-CN" sz="21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100" dirty="0" smtClean="0"/>
              <a:t>“Point2D.h”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类</a:t>
            </a:r>
            <a:r>
              <a:rPr lang="zh-CN" altLang="en-US" sz="2100" dirty="0">
                <a:solidFill>
                  <a:srgbClr val="00B050"/>
                </a:solidFill>
              </a:rPr>
              <a:t>定义</a:t>
            </a:r>
            <a:r>
              <a:rPr lang="zh-CN" altLang="en-US" sz="2100" dirty="0" smtClean="0">
                <a:solidFill>
                  <a:srgbClr val="00B050"/>
                </a:solidFill>
              </a:rPr>
              <a:t>头文件包含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100" dirty="0" smtClean="0">
                <a:solidFill>
                  <a:srgbClr val="0000FF"/>
                </a:solidFill>
              </a:rPr>
              <a:t>using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0000FF"/>
                </a:solidFill>
              </a:rPr>
              <a:t>namespace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std</a:t>
            </a:r>
            <a:r>
              <a:rPr lang="en-US" altLang="zh-CN" sz="21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100" dirty="0" smtClean="0"/>
              <a:t> 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 smtClean="0">
                <a:solidFill>
                  <a:srgbClr val="0000FF"/>
                </a:solidFill>
              </a:rPr>
              <a:t>Point2D</a:t>
            </a:r>
            <a:r>
              <a:rPr lang="en-US" altLang="zh-CN" sz="2100" dirty="0" smtClean="0"/>
              <a:t> point;</a:t>
            </a:r>
            <a:r>
              <a:rPr lang="en-US" altLang="zh-CN" sz="2100" dirty="0">
                <a:solidFill>
                  <a:srgbClr val="00B050"/>
                </a:solidFill>
              </a:rPr>
              <a:t> </a:t>
            </a:r>
            <a:r>
              <a:rPr lang="en-US" altLang="zh-CN" sz="2100" dirty="0" smtClean="0">
                <a:solidFill>
                  <a:srgbClr val="00B050"/>
                </a:solidFill>
              </a:rPr>
              <a:t>           // </a:t>
            </a:r>
            <a:r>
              <a:rPr lang="zh-CN" altLang="en-US" sz="2100" dirty="0" smtClean="0">
                <a:solidFill>
                  <a:srgbClr val="00B050"/>
                </a:solidFill>
              </a:rPr>
              <a:t>类对象定义</a:t>
            </a:r>
            <a:endParaRPr lang="en-US" altLang="zh-CN" sz="21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x, 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“Please input x and y: ”</a:t>
            </a:r>
            <a:r>
              <a:rPr lang="en-US" altLang="zh-CN" sz="21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cin</a:t>
            </a:r>
            <a:r>
              <a:rPr lang="en-US" altLang="zh-CN" sz="2100" dirty="0" smtClean="0"/>
              <a:t>&gt;&gt;x&gt;&gt;y;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point.set</a:t>
            </a:r>
            <a:r>
              <a:rPr lang="en-US" altLang="zh-CN" sz="2100" dirty="0" smtClean="0"/>
              <a:t>(x, y);          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调用类成员函数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“X: ”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point.getX</a:t>
            </a:r>
            <a:r>
              <a:rPr lang="en-US" altLang="zh-CN" sz="2100" dirty="0" smtClean="0"/>
              <a:t>()&lt;&lt;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“, Y: ”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point.getY</a:t>
            </a:r>
            <a:r>
              <a:rPr lang="en-US" altLang="zh-CN" sz="2100" dirty="0" smtClean="0"/>
              <a:t>()&lt;&lt;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“Angle: ”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point.angle</a:t>
            </a:r>
            <a:r>
              <a:rPr lang="en-US" altLang="zh-CN" sz="2100" dirty="0" smtClean="0"/>
              <a:t>()&lt;&lt;</a:t>
            </a:r>
            <a:r>
              <a:rPr lang="en-US" altLang="zh-CN" sz="2100" dirty="0" smtClean="0">
                <a:solidFill>
                  <a:schemeClr val="accent6">
                    <a:lumMod val="75000"/>
                  </a:schemeClr>
                </a:solidFill>
              </a:rPr>
              <a:t>“, Radius: ”</a:t>
            </a:r>
            <a:r>
              <a:rPr lang="en-US" altLang="zh-CN" sz="2100" dirty="0" smtClean="0"/>
              <a:t>&lt;&lt;</a:t>
            </a:r>
            <a:r>
              <a:rPr lang="en-US" altLang="zh-CN" sz="2100" dirty="0" err="1" smtClean="0"/>
              <a:t>point.radius</a:t>
            </a:r>
            <a:r>
              <a:rPr lang="en-US" altLang="zh-CN" sz="2100" dirty="0" smtClean="0"/>
              <a:t>()&lt;&lt;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1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面向对象程序设计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60032" y="1038743"/>
            <a:ext cx="2448272" cy="5180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main.cpp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2348880"/>
            <a:ext cx="23762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927913" y="5876235"/>
            <a:ext cx="1892559" cy="635715"/>
            <a:chOff x="6534472" y="5759475"/>
            <a:chExt cx="2286000" cy="7524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Ch11_02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4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理论教程：</a:t>
            </a:r>
            <a:r>
              <a:rPr lang="en-US" altLang="zh-CN" dirty="0" smtClean="0"/>
              <a:t>11.3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设计一个 </a:t>
            </a:r>
            <a:r>
              <a:rPr lang="en-US" altLang="zh-CN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1620" y="2132856"/>
            <a:ext cx="6804756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Rectangle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620" y="2636912"/>
            <a:ext cx="6804756" cy="1453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width; 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矩形宽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height;  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矩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形高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1620" y="4090466"/>
            <a:ext cx="6804756" cy="2434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设置边长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getWidth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取矩形宽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getHeight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取矩形高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area();   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计算矩形面积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perimeter();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计算矩形周长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3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什么是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结构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将多种</a:t>
            </a:r>
            <a:r>
              <a:rPr lang="zh-CN" altLang="en-US" dirty="0" smtClean="0">
                <a:solidFill>
                  <a:srgbClr val="0070C0"/>
                </a:solidFill>
              </a:rPr>
              <a:t>不同类型的数据</a:t>
            </a:r>
            <a:r>
              <a:rPr lang="zh-CN" altLang="en-US" dirty="0" smtClean="0"/>
              <a:t>封装在一起构成一个独立的</a:t>
            </a:r>
            <a:r>
              <a:rPr lang="zh-CN" altLang="en-US" dirty="0" smtClean="0">
                <a:solidFill>
                  <a:srgbClr val="0070C0"/>
                </a:solidFill>
              </a:rPr>
              <a:t>数据类型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结构</a:t>
            </a:r>
            <a:r>
              <a:rPr lang="zh-CN" altLang="en-US" dirty="0" smtClean="0">
                <a:solidFill>
                  <a:srgbClr val="00B050"/>
                </a:solidFill>
              </a:rPr>
              <a:t>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Account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char</a:t>
            </a:r>
            <a:r>
              <a:rPr lang="en-US" altLang="zh-CN" dirty="0" smtClean="0"/>
              <a:t> name[20];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id;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money;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}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Account</a:t>
            </a:r>
            <a:r>
              <a:rPr lang="en-US" altLang="zh-CN" dirty="0" smtClean="0"/>
              <a:t> jenny={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“Jenny”</a:t>
            </a:r>
            <a:r>
              <a:rPr lang="en-US" altLang="zh-CN" dirty="0" smtClean="0"/>
              <a:t>, 1151, 100};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结构变量定义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deposit(jenny, 100);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函数调用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结构回顾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3888" y="2221121"/>
            <a:ext cx="52565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函数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定义</a:t>
            </a: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void 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deposit(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Account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ac,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m)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.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money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=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.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money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+ m;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 </a:t>
            </a:r>
            <a:endParaRPr lang="en-US" altLang="zh-CN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59732" y="5966649"/>
            <a:ext cx="4644516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与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操作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相分离</a:t>
            </a:r>
          </a:p>
        </p:txBody>
      </p:sp>
      <p:sp>
        <p:nvSpPr>
          <p:cNvPr id="8" name="矩形 7"/>
          <p:cNvSpPr/>
          <p:nvPr/>
        </p:nvSpPr>
        <p:spPr>
          <a:xfrm>
            <a:off x="5580112" y="4348261"/>
            <a:ext cx="3384376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能否将对结构数据成员的操作也封装到结构中？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86048"/>
            <a:ext cx="1760175" cy="13612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520" y="2128597"/>
            <a:ext cx="2808312" cy="281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5328" y="2128597"/>
            <a:ext cx="5325144" cy="202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75283" y="4453955"/>
            <a:ext cx="984549" cy="4872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数据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35923" y="3661867"/>
            <a:ext cx="984549" cy="4872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829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类（</a:t>
            </a:r>
            <a:r>
              <a:rPr lang="en-US" altLang="zh-CN" sz="2800" b="1" dirty="0" smtClean="0"/>
              <a:t>class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是一种复杂的</a:t>
            </a:r>
            <a:r>
              <a:rPr lang="zh-CN" altLang="en-US" dirty="0">
                <a:solidFill>
                  <a:srgbClr val="0070C0"/>
                </a:solidFill>
              </a:rPr>
              <a:t>数据类型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封装的基本单元。它</a:t>
            </a:r>
            <a:r>
              <a:rPr lang="zh-CN" altLang="en-US" dirty="0"/>
              <a:t>将不同类型的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zh-CN" altLang="en-US" dirty="0"/>
              <a:t>和与这些数据相关的</a:t>
            </a:r>
            <a:r>
              <a:rPr lang="zh-CN" altLang="en-US" dirty="0">
                <a:solidFill>
                  <a:srgbClr val="0070C0"/>
                </a:solidFill>
              </a:rPr>
              <a:t>操作</a:t>
            </a:r>
            <a:r>
              <a:rPr lang="zh-CN" altLang="en-US" dirty="0"/>
              <a:t>封装在一起。类是对现实世界客观事物的抽象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要素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en-US" altLang="zh-CN" dirty="0" smtClean="0">
                <a:solidFill>
                  <a:srgbClr val="FF0000"/>
                </a:solidFill>
              </a:rPr>
              <a:t>(attribute) </a:t>
            </a:r>
            <a:r>
              <a:rPr lang="en-US" altLang="zh-CN" dirty="0" smtClean="0"/>
              <a:t>------ 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行为</a:t>
            </a:r>
            <a:r>
              <a:rPr lang="en-US" altLang="zh-CN" dirty="0">
                <a:solidFill>
                  <a:srgbClr val="FF0000"/>
                </a:solidFill>
              </a:rPr>
              <a:t>(behavior)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数据</a:t>
            </a:r>
            <a:r>
              <a:rPr lang="zh-CN" altLang="en-US" dirty="0"/>
              <a:t>的操作 （</a:t>
            </a:r>
            <a:r>
              <a:rPr lang="zh-CN" altLang="en-US" dirty="0" smtClean="0"/>
              <a:t>函数、方法）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对象（</a:t>
            </a:r>
            <a:r>
              <a:rPr lang="en-US" altLang="zh-CN" sz="2800" b="1" dirty="0" smtClean="0"/>
              <a:t>object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是类的一个实体，又称为</a:t>
            </a:r>
            <a:r>
              <a:rPr lang="zh-CN" altLang="en-US" dirty="0" smtClean="0">
                <a:solidFill>
                  <a:srgbClr val="0070C0"/>
                </a:solidFill>
              </a:rPr>
              <a:t>实例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 </a:t>
            </a:r>
            <a:r>
              <a:rPr lang="zh-CN" altLang="en-US" dirty="0" smtClean="0"/>
              <a:t>类和对象的概念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4128" y="5431628"/>
            <a:ext cx="2664296" cy="1080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类</a:t>
            </a:r>
            <a:r>
              <a:rPr lang="zh-CN" altLang="en-US" sz="3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：抽象</a:t>
            </a:r>
            <a:endParaRPr lang="en-US" altLang="zh-CN" sz="3200" b="1" dirty="0" smtClean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sz="3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对象</a:t>
            </a:r>
            <a:r>
              <a:rPr lang="zh-CN" altLang="en-US" sz="3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：具体</a:t>
            </a:r>
            <a:endParaRPr lang="zh-CN" altLang="en-US" sz="32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 </a:t>
            </a:r>
            <a:r>
              <a:rPr lang="zh-CN" altLang="en-US" dirty="0"/>
              <a:t>类和</a:t>
            </a:r>
            <a:r>
              <a:rPr lang="zh-CN" altLang="en-US" dirty="0" smtClean="0"/>
              <a:t>对象的概念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4" y="3168694"/>
            <a:ext cx="1916490" cy="1916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51" y="1124744"/>
            <a:ext cx="1154800" cy="1834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18" y="3212976"/>
            <a:ext cx="1152557" cy="16167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18" y="4985450"/>
            <a:ext cx="1152557" cy="15398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684" y="2257463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12631" y="1812902"/>
            <a:ext cx="1363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小韩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62072" y="3636623"/>
            <a:ext cx="1363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12631" y="5405501"/>
            <a:ext cx="1363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老李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048" y="980728"/>
            <a:ext cx="3816424" cy="56166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3528" y="1916832"/>
            <a:ext cx="2942336" cy="39604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1575" y="3764359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4385" y="3450485"/>
            <a:ext cx="792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左箭头 15"/>
          <p:cNvSpPr/>
          <p:nvPr/>
        </p:nvSpPr>
        <p:spPr>
          <a:xfrm rot="10800000">
            <a:off x="3450880" y="3760978"/>
            <a:ext cx="1368152" cy="512457"/>
          </a:xfrm>
          <a:prstGeom prst="leftArrow">
            <a:avLst/>
          </a:prstGeom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4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类定义组成：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数据成员</a:t>
            </a:r>
            <a:r>
              <a:rPr lang="zh-CN" altLang="en-US" dirty="0"/>
              <a:t>：说明类的属性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成员</a:t>
            </a:r>
            <a:r>
              <a:rPr lang="zh-CN" altLang="en-US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（又称</a:t>
            </a:r>
            <a:r>
              <a:rPr lang="zh-CN" altLang="en-US" dirty="0">
                <a:solidFill>
                  <a:srgbClr val="0070C0"/>
                </a:solidFill>
              </a:rPr>
              <a:t>函数成员</a:t>
            </a:r>
            <a:r>
              <a:rPr lang="zh-CN" altLang="en-US" dirty="0"/>
              <a:t>）：对类数据成员操作的类的函数，又称为方法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sz="2800" b="1" dirty="0" smtClean="0"/>
              <a:t>类定义的一般格式：</a:t>
            </a:r>
            <a:endParaRPr lang="en-US" altLang="zh-CN" sz="2800" b="1" dirty="0" smtClean="0"/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        </a:t>
            </a:r>
            <a:r>
              <a:rPr lang="zh-CN" altLang="en-US" dirty="0" smtClean="0"/>
              <a:t>成员表</a:t>
            </a:r>
            <a:r>
              <a:rPr lang="en-US" altLang="zh-CN" dirty="0" smtClean="0"/>
              <a:t>1;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公有成员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成员表</a:t>
            </a:r>
            <a:r>
              <a:rPr lang="en-US" altLang="zh-CN" dirty="0" smtClean="0"/>
              <a:t>2;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保护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:      </a:t>
            </a:r>
            <a:r>
              <a:rPr lang="zh-CN" altLang="en-US" dirty="0" smtClean="0"/>
              <a:t>成员表</a:t>
            </a:r>
            <a:r>
              <a:rPr lang="en-US" altLang="zh-CN" dirty="0" smtClean="0"/>
              <a:t>3;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私有</a:t>
            </a:r>
            <a:r>
              <a:rPr lang="zh-CN" altLang="en-US" dirty="0" smtClean="0">
                <a:solidFill>
                  <a:srgbClr val="00B050"/>
                </a:solidFill>
              </a:rPr>
              <a:t>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 </a:t>
            </a:r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84168" y="4293096"/>
            <a:ext cx="1800200" cy="1800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</a:p>
        </p:txBody>
      </p:sp>
      <p:sp>
        <p:nvSpPr>
          <p:cNvPr id="5" name="矩形 4"/>
          <p:cNvSpPr/>
          <p:nvPr/>
        </p:nvSpPr>
        <p:spPr>
          <a:xfrm>
            <a:off x="6084168" y="3789040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类头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4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说明</a:t>
            </a:r>
            <a:r>
              <a:rPr lang="zh-CN" altLang="en-US" dirty="0"/>
              <a:t>：</a:t>
            </a:r>
          </a:p>
          <a:p>
            <a:pPr marL="342900" indent="-342900">
              <a:spcBef>
                <a:spcPts val="7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</a:t>
            </a:r>
            <a:r>
              <a:rPr lang="zh-CN" altLang="en-US" dirty="0"/>
              <a:t>一个类时，使用关键字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spcBef>
                <a:spcPts val="7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类</a:t>
            </a:r>
            <a:r>
              <a:rPr lang="zh-CN" altLang="en-US" dirty="0">
                <a:solidFill>
                  <a:srgbClr val="0070C0"/>
                </a:solidFill>
              </a:rPr>
              <a:t>名</a:t>
            </a:r>
            <a:r>
              <a:rPr lang="zh-CN" altLang="en-US" dirty="0"/>
              <a:t>是一个</a:t>
            </a:r>
            <a:r>
              <a:rPr lang="zh-CN" altLang="en-US" dirty="0" smtClean="0"/>
              <a:t>标识符</a:t>
            </a:r>
            <a:r>
              <a:rPr lang="zh-CN" altLang="en-US" dirty="0"/>
              <a:t>；</a:t>
            </a:r>
          </a:p>
          <a:p>
            <a:pPr marL="342900" indent="-342900">
              <a:spcBef>
                <a:spcPts val="7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一</a:t>
            </a:r>
            <a:r>
              <a:rPr lang="zh-CN" altLang="en-US" dirty="0"/>
              <a:t>个类包括</a:t>
            </a:r>
            <a:r>
              <a:rPr lang="zh-CN" altLang="en-US" dirty="0">
                <a:solidFill>
                  <a:srgbClr val="0070C0"/>
                </a:solidFill>
              </a:rPr>
              <a:t>类头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类体</a:t>
            </a:r>
            <a:r>
              <a:rPr lang="zh-CN" altLang="en-US" dirty="0"/>
              <a:t>两</a:t>
            </a:r>
            <a:r>
              <a:rPr lang="zh-CN" altLang="en-US" dirty="0" smtClean="0"/>
              <a:t>部分；</a:t>
            </a:r>
            <a:endParaRPr lang="zh-CN" altLang="en-US" dirty="0"/>
          </a:p>
          <a:p>
            <a:pPr marL="342900" indent="-342900">
              <a:spcBef>
                <a:spcPts val="7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大括号</a:t>
            </a:r>
            <a:r>
              <a:rPr lang="zh-CN" altLang="en-US" dirty="0"/>
              <a:t>中定义的是类的</a:t>
            </a:r>
            <a:r>
              <a:rPr lang="zh-CN" altLang="en-US" dirty="0">
                <a:solidFill>
                  <a:srgbClr val="0070C0"/>
                </a:solidFill>
              </a:rPr>
              <a:t>数据成员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成员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spcBef>
                <a:spcPts val="7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关键字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70C0"/>
                </a:solidFill>
              </a:rPr>
              <a:t>成员访问属性</a:t>
            </a:r>
            <a:r>
              <a:rPr lang="zh-CN" altLang="en-US" dirty="0" smtClean="0">
                <a:solidFill>
                  <a:srgbClr val="0070C0"/>
                </a:solidFill>
              </a:rPr>
              <a:t>限定符</a:t>
            </a:r>
            <a:r>
              <a:rPr lang="zh-CN" altLang="en-US" dirty="0" smtClean="0"/>
              <a:t>，用来声明</a:t>
            </a:r>
            <a:r>
              <a:rPr lang="zh-CN" altLang="en-US" dirty="0"/>
              <a:t>各个数据成员和成员函数的</a:t>
            </a:r>
            <a:r>
              <a:rPr lang="zh-CN" altLang="en-US" dirty="0">
                <a:solidFill>
                  <a:srgbClr val="0070C0"/>
                </a:solidFill>
              </a:rPr>
              <a:t>访问</a:t>
            </a:r>
            <a:r>
              <a:rPr lang="zh-CN" altLang="en-US" dirty="0" smtClean="0">
                <a:solidFill>
                  <a:srgbClr val="0070C0"/>
                </a:solidFill>
              </a:rPr>
              <a:t>权限</a:t>
            </a:r>
            <a:r>
              <a:rPr lang="zh-CN" altLang="en-US" dirty="0" smtClean="0"/>
              <a:t>；必须为类的每一个成员指定访问权限；</a:t>
            </a:r>
            <a:endParaRPr lang="en-US" altLang="zh-CN" dirty="0" smtClean="0"/>
          </a:p>
          <a:p>
            <a:pPr marL="342900" indent="-342900">
              <a:spcBef>
                <a:spcPts val="7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类定义要以“ 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dirty="0"/>
              <a:t>”</a:t>
            </a:r>
            <a:r>
              <a:rPr lang="zh-CN" altLang="en-US" dirty="0" smtClean="0"/>
              <a:t>结束。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类的定义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5508104" y="1070589"/>
            <a:ext cx="3168352" cy="1920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类名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public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1; 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protected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2;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private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3; 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869160"/>
            <a:ext cx="1951057" cy="17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访问</a:t>
            </a:r>
            <a:r>
              <a:rPr lang="zh-CN" altLang="en-US" sz="2800" b="1" dirty="0"/>
              <a:t>限定符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</a:rPr>
              <a:t>公有（</a:t>
            </a:r>
            <a:r>
              <a:rPr lang="en-US" altLang="zh-CN" b="1" dirty="0">
                <a:solidFill>
                  <a:srgbClr val="0070C0"/>
                </a:solidFill>
              </a:rPr>
              <a:t>public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提供</a:t>
            </a:r>
            <a:r>
              <a:rPr lang="zh-CN" altLang="en-US" dirty="0">
                <a:solidFill>
                  <a:srgbClr val="FF0000"/>
                </a:solidFill>
              </a:rPr>
              <a:t>了与外界的接口功能</a:t>
            </a:r>
            <a:r>
              <a:rPr lang="zh-CN" altLang="en-US" dirty="0"/>
              <a:t>。公有成员可以被本类中的成员使用和访问，还可以被</a:t>
            </a:r>
            <a:r>
              <a:rPr lang="zh-CN" altLang="en-US" dirty="0">
                <a:solidFill>
                  <a:srgbClr val="0070C0"/>
                </a:solidFill>
              </a:rPr>
              <a:t>类作用域内的其他</a:t>
            </a:r>
            <a:r>
              <a:rPr lang="zh-CN" altLang="en-US" dirty="0" smtClean="0">
                <a:solidFill>
                  <a:srgbClr val="0070C0"/>
                </a:solidFill>
              </a:rPr>
              <a:t>外部函数</a:t>
            </a:r>
            <a:r>
              <a:rPr lang="zh-CN" altLang="en-US" dirty="0">
                <a:solidFill>
                  <a:srgbClr val="0070C0"/>
                </a:solidFill>
              </a:rPr>
              <a:t>使用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</a:rPr>
              <a:t>私有（</a:t>
            </a:r>
            <a:r>
              <a:rPr lang="en-US" altLang="zh-CN" b="1" dirty="0">
                <a:solidFill>
                  <a:srgbClr val="0070C0"/>
                </a:solidFill>
              </a:rPr>
              <a:t>private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  <a:r>
              <a:rPr lang="zh-CN" altLang="en-US" dirty="0"/>
              <a:t>：封装在类内部的，</a:t>
            </a:r>
            <a:r>
              <a:rPr lang="zh-CN" altLang="en-US" dirty="0">
                <a:solidFill>
                  <a:srgbClr val="FF0000"/>
                </a:solidFill>
              </a:rPr>
              <a:t>只能被该类的成员和该类友元函数或友元类访问</a:t>
            </a:r>
            <a:r>
              <a:rPr lang="zh-CN" altLang="en-US" dirty="0"/>
              <a:t>，任何类以外的函数对私有成员的访问都是非法的。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</a:rPr>
              <a:t>保护（</a:t>
            </a:r>
            <a:r>
              <a:rPr lang="en-US" altLang="zh-CN" b="1" dirty="0">
                <a:solidFill>
                  <a:srgbClr val="0070C0"/>
                </a:solidFill>
              </a:rPr>
              <a:t>protected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  <a:r>
              <a:rPr lang="zh-CN" altLang="en-US" dirty="0"/>
              <a:t>：访问权限介于私有和公有中间，类的成员可以访问，类以外的其他函数不能访问保护</a:t>
            </a:r>
            <a:r>
              <a:rPr lang="zh-CN" altLang="en-US" dirty="0" smtClean="0"/>
              <a:t>成员。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类的定义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5733256"/>
            <a:ext cx="7776864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如果不写访问限定符，那么类默认是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private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24328</TotalTime>
  <Words>3424</Words>
  <Application>Microsoft Office PowerPoint</Application>
  <PresentationFormat>全屏显示(4:3)</PresentationFormat>
  <Paragraphs>499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PresentationModel</vt:lpstr>
      <vt:lpstr>类和对象</vt:lpstr>
      <vt:lpstr>课程总体安排</vt:lpstr>
      <vt:lpstr>本章内容</vt:lpstr>
      <vt:lpstr>结构回顾</vt:lpstr>
      <vt:lpstr>11.1  类和对象的概念</vt:lpstr>
      <vt:lpstr>11.1  类和对象的概念</vt:lpstr>
      <vt:lpstr>11.2  类的定义</vt:lpstr>
      <vt:lpstr>11.2  类的定义</vt:lpstr>
      <vt:lpstr>11.2  类的定义</vt:lpstr>
      <vt:lpstr>11.2  类的定义</vt:lpstr>
      <vt:lpstr>11.2  类的定义</vt:lpstr>
      <vt:lpstr>11.2  类的定义</vt:lpstr>
      <vt:lpstr>11.2  类的定义</vt:lpstr>
      <vt:lpstr>11.2  类的定义</vt:lpstr>
      <vt:lpstr>11.3  类的成员函数定义</vt:lpstr>
      <vt:lpstr>11.3  类的成员函数定义</vt:lpstr>
      <vt:lpstr>11.3  类的成员函数定义</vt:lpstr>
      <vt:lpstr>11.3  类的成员函数定义</vt:lpstr>
      <vt:lpstr>11.3  类的成员函数定义</vt:lpstr>
      <vt:lpstr>11.3  类的成员函数定义</vt:lpstr>
      <vt:lpstr>11.3  类的成员函数定义</vt:lpstr>
      <vt:lpstr>11.3  类的成员函数定义</vt:lpstr>
      <vt:lpstr>11.3  类的成员函数定义</vt:lpstr>
      <vt:lpstr>11.3  类的成员函数定义</vt:lpstr>
      <vt:lpstr>11.3  类的成员函数定义</vt:lpstr>
      <vt:lpstr>11.4  类对象的定义</vt:lpstr>
      <vt:lpstr>11.4  类对象的定义</vt:lpstr>
      <vt:lpstr>11.5  对象成员的引用</vt:lpstr>
      <vt:lpstr>11.5  对象成员的引用</vt:lpstr>
      <vt:lpstr>11.5  对象成员的引用</vt:lpstr>
      <vt:lpstr>struct v.s. class</vt:lpstr>
      <vt:lpstr>11.6  面向对象程序设计</vt:lpstr>
      <vt:lpstr>11.6  面向对象程序设计</vt:lpstr>
      <vt:lpstr>11.6  面向对象程序设计</vt:lpstr>
      <vt:lpstr>11.6  面向对象程序设计</vt:lpstr>
      <vt:lpstr>11.6  面向对象程序设计</vt:lpstr>
      <vt:lpstr>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win</cp:lastModifiedBy>
  <cp:revision>1135</cp:revision>
  <cp:lastPrinted>2015-01-14T13:07:52Z</cp:lastPrinted>
  <dcterms:created xsi:type="dcterms:W3CDTF">2014-02-27T13:03:11Z</dcterms:created>
  <dcterms:modified xsi:type="dcterms:W3CDTF">2017-01-05T13:43:46Z</dcterms:modified>
</cp:coreProperties>
</file>