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5.jpg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7" r:id="rId9"/>
    <p:sldId id="265" r:id="rId10"/>
    <p:sldId id="266" r:id="rId11"/>
    <p:sldId id="263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7" r:id="rId29"/>
    <p:sldId id="284" r:id="rId30"/>
    <p:sldId id="285" r:id="rId31"/>
    <p:sldId id="286" r:id="rId32"/>
    <p:sldId id="257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99"/>
    <a:srgbClr val="F79928"/>
    <a:srgbClr val="00FF00"/>
    <a:srgbClr val="F799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8" autoAdjust="0"/>
    <p:restoredTop sz="95161" autoAdjust="0"/>
  </p:normalViewPr>
  <p:slideViewPr>
    <p:cSldViewPr>
      <p:cViewPr varScale="1">
        <p:scale>
          <a:sx n="88" d="100"/>
          <a:sy n="88" d="100"/>
        </p:scale>
        <p:origin x="1620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32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4FB98-12F8-42D0-BD22-3E79A7A5EBCD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75FF-108E-4E14-899A-0964B7DE7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629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D2CAC-268A-4249-AD13-74DA1F5D8F4D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84E63-3FB6-4D25-A608-C543CEFE0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882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gradFill>
          <a:gsLst>
            <a:gs pos="53000">
              <a:schemeClr val="bg1"/>
            </a:gs>
            <a:gs pos="0">
              <a:srgbClr val="00B0F0">
                <a:alpha val="9000"/>
              </a:srgbClr>
            </a:gs>
            <a:gs pos="100000">
              <a:srgbClr val="00B0F0">
                <a:alpha val="11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41"/>
            <a:ext cx="9144000" cy="263318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624136" y="3244089"/>
            <a:ext cx="5828184" cy="1470025"/>
          </a:xfrm>
        </p:spPr>
        <p:txBody>
          <a:bodyPr>
            <a:normAutofit/>
          </a:bodyPr>
          <a:lstStyle>
            <a:lvl1pPr marL="0" algn="ctr" defTabSz="914400" rtl="0" eaLnBrk="1" latinLnBrk="0" hangingPunct="1">
              <a:defRPr lang="zh-CN" altLang="en-US" sz="6000" b="1" kern="1200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dirty="0" smtClean="0"/>
              <a:t>章       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436096" y="4828265"/>
            <a:ext cx="3528392" cy="504056"/>
          </a:xfrm>
        </p:spPr>
        <p:txBody>
          <a:bodyPr>
            <a:normAutofit/>
          </a:bodyPr>
          <a:lstStyle>
            <a:lvl1pPr marL="0" indent="0" algn="ctr">
              <a:buNone/>
              <a:defRPr lang="zh-CN" altLang="en-US" sz="24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主讲教师：</a:t>
            </a:r>
            <a:endParaRPr lang="zh-CN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07504" y="1844824"/>
            <a:ext cx="4104456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6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《C++</a:t>
            </a:r>
            <a:r>
              <a:rPr lang="zh-CN" altLang="en-US" sz="36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程序设计</a:t>
            </a:r>
            <a:r>
              <a:rPr lang="en-US" altLang="zh-CN" sz="36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》</a:t>
            </a:r>
            <a:endParaRPr lang="zh-CN" altLang="en-US" sz="3600" b="1" kern="1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3573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0" y="1412776"/>
            <a:ext cx="9144000" cy="540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7308304" y="6556456"/>
            <a:ext cx="1835696" cy="11290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3" y="402753"/>
            <a:ext cx="2592470" cy="5810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20836"/>
            <a:ext cx="943897" cy="947054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1043608" y="960983"/>
            <a:ext cx="2876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HUAIYIN</a:t>
            </a:r>
            <a:r>
              <a:rPr lang="en-US" altLang="zh-CN" sz="1400" baseline="0" dirty="0" smtClean="0"/>
              <a:t> INSTITUTE OF TECHNOLOGY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5390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23528" y="1038743"/>
            <a:ext cx="8496944" cy="5473207"/>
          </a:xfrm>
        </p:spPr>
        <p:txBody>
          <a:bodyPr>
            <a:normAutofit/>
          </a:bodyPr>
          <a:lstStyle>
            <a:lvl1pPr marL="0" indent="0" algn="just">
              <a:lnSpc>
                <a:spcPct val="120000"/>
              </a:lnSpc>
              <a:buFontTx/>
              <a:buNone/>
              <a:defRPr sz="24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4572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2pPr>
            <a:lvl3pPr marL="9144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3pPr>
            <a:lvl4pPr marL="13716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4pPr>
            <a:lvl5pPr marL="18288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插入内容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23528" y="1061521"/>
            <a:ext cx="4172272" cy="5450429"/>
          </a:xfrm>
        </p:spPr>
        <p:txBody>
          <a:bodyPr>
            <a:normAutofit/>
          </a:bodyPr>
          <a:lstStyle>
            <a:lvl1pPr marL="0" indent="0" algn="just"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插入内容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061521"/>
            <a:ext cx="4172272" cy="5450429"/>
          </a:xfrm>
        </p:spPr>
        <p:txBody>
          <a:bodyPr>
            <a:normAutofit/>
          </a:bodyPr>
          <a:lstStyle>
            <a:lvl1pPr marL="0" indent="0" algn="just"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插入内容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20" name="矩形 19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1520" y="1061046"/>
            <a:ext cx="4245868" cy="639762"/>
          </a:xfrm>
        </p:spPr>
        <p:txBody>
          <a:bodyPr anchor="b"/>
          <a:lstStyle>
            <a:lvl1pPr marL="0" indent="0">
              <a:buNone/>
              <a:defRPr sz="2400" b="1" baseline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插入次标题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251520" y="1857743"/>
            <a:ext cx="4245868" cy="4595593"/>
          </a:xfrm>
        </p:spPr>
        <p:txBody>
          <a:bodyPr>
            <a:normAutofit/>
          </a:bodyPr>
          <a:lstStyle>
            <a:lvl1pPr marL="0" indent="0" algn="just"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插入内容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052736"/>
            <a:ext cx="4247455" cy="63976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插入次标题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871136"/>
            <a:ext cx="4247455" cy="4582200"/>
          </a:xfrm>
        </p:spPr>
        <p:txBody>
          <a:bodyPr>
            <a:normAutofit/>
          </a:bodyPr>
          <a:lstStyle>
            <a:lvl1pPr marL="0" indent="0" algn="just"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插入内容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平行四边形 18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52" r:id="rId3"/>
    <p:sldLayoutId id="2147483653" r:id="rId4"/>
    <p:sldLayoutId id="2147483654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1640" y="3244089"/>
            <a:ext cx="6476256" cy="147002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构造函数和析构函数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主讲教师：于永涛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15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在类外定义构造函数</a:t>
            </a:r>
            <a:endParaRPr lang="en-US" altLang="zh-CN" b="1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 smtClean="0"/>
              <a:t>类</a:t>
            </a:r>
            <a:r>
              <a:rPr lang="zh-CN" altLang="en-US" b="1" dirty="0"/>
              <a:t>定义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class</a:t>
            </a:r>
            <a:r>
              <a:rPr lang="en-US" altLang="zh-CN" dirty="0" smtClean="0"/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Account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public</a:t>
            </a:r>
            <a:r>
              <a:rPr lang="en-US" altLang="zh-CN" dirty="0"/>
              <a:t>:    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公有成员函数</a:t>
            </a:r>
            <a:endParaRPr lang="en-US" altLang="zh-CN" dirty="0">
              <a:solidFill>
                <a:srgbClr val="00B050"/>
              </a:solidFill>
            </a:endParaRP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0000FF"/>
                </a:solidFill>
              </a:rPr>
              <a:t>Account</a:t>
            </a:r>
            <a:r>
              <a:rPr lang="en-US" altLang="zh-CN" dirty="0" smtClean="0"/>
              <a:t>();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无参构造函数</a:t>
            </a:r>
            <a:endParaRPr lang="en-US" altLang="zh-CN" dirty="0">
              <a:solidFill>
                <a:srgbClr val="00B050"/>
              </a:solidFill>
            </a:endParaRP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0000FF"/>
                </a:solidFill>
              </a:rPr>
              <a:t>Account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d, </a:t>
            </a: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m</a:t>
            </a:r>
            <a:r>
              <a:rPr lang="en-US" altLang="zh-CN" dirty="0" smtClean="0"/>
              <a:t>);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有参构造函数</a:t>
            </a:r>
            <a:endParaRPr lang="en-US" altLang="zh-CN" dirty="0">
              <a:solidFill>
                <a:srgbClr val="00B050"/>
              </a:solidFill>
            </a:endParaRP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void </a:t>
            </a:r>
            <a:r>
              <a:rPr lang="en-US" altLang="zh-CN" dirty="0"/>
              <a:t>deposit(</a:t>
            </a: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m</a:t>
            </a:r>
            <a:r>
              <a:rPr lang="en-US" altLang="zh-CN" dirty="0" smtClean="0"/>
              <a:t>);   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一般成员函数</a:t>
            </a:r>
            <a:endParaRPr lang="en-US" altLang="zh-CN" dirty="0">
              <a:solidFill>
                <a:srgbClr val="00B050"/>
              </a:solidFill>
            </a:endParaRP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dirty="0"/>
              <a:t>withdraw(</a:t>
            </a: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m</a:t>
            </a:r>
            <a:r>
              <a:rPr lang="en-US" altLang="zh-CN" dirty="0" smtClean="0"/>
              <a:t>);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一般成员函数</a:t>
            </a:r>
            <a:endParaRPr lang="en-US" altLang="zh-CN" dirty="0">
              <a:solidFill>
                <a:srgbClr val="00B050"/>
              </a:solidFill>
            </a:endParaRP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void </a:t>
            </a:r>
            <a:r>
              <a:rPr lang="en-US" altLang="zh-CN" dirty="0"/>
              <a:t>print</a:t>
            </a:r>
            <a:r>
              <a:rPr lang="en-US" altLang="zh-CN" dirty="0" smtClean="0"/>
              <a:t>();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一般成员函数</a:t>
            </a:r>
            <a:endParaRPr lang="en-US" altLang="zh-CN" dirty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private</a:t>
            </a:r>
            <a:r>
              <a:rPr lang="en-US" altLang="zh-CN" dirty="0"/>
              <a:t>:  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私有数据成员</a:t>
            </a:r>
            <a:endParaRPr lang="en-US" altLang="zh-CN" dirty="0">
              <a:solidFill>
                <a:srgbClr val="00B050"/>
              </a:solidFill>
            </a:endParaRP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int </a:t>
            </a:r>
            <a:r>
              <a:rPr lang="en-US" altLang="zh-CN" dirty="0"/>
              <a:t>id;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money;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};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  </a:t>
            </a:r>
            <a:r>
              <a:rPr lang="zh-CN" altLang="en-US" dirty="0"/>
              <a:t>构造函数</a:t>
            </a:r>
          </a:p>
        </p:txBody>
      </p:sp>
    </p:spTree>
    <p:extLst>
      <p:ext uri="{BB962C8B-B14F-4D97-AF65-F5344CB8AC3E}">
        <p14:creationId xmlns:p14="http://schemas.microsoft.com/office/powerpoint/2010/main" val="373065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zh-CN" altLang="en-US" sz="2600" b="1" dirty="0" smtClean="0"/>
              <a:t>成员函数实现</a:t>
            </a:r>
            <a:r>
              <a:rPr lang="zh-CN" altLang="en-US" sz="2600" dirty="0" smtClean="0"/>
              <a:t>：</a:t>
            </a:r>
            <a:endParaRPr lang="en-US" altLang="zh-CN" sz="26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0000FF"/>
                </a:solidFill>
              </a:rPr>
              <a:t>Account</a:t>
            </a:r>
            <a:r>
              <a:rPr lang="en-US" altLang="zh-CN" b="1" dirty="0" smtClean="0">
                <a:solidFill>
                  <a:srgbClr val="FF0000"/>
                </a:solidFill>
              </a:rPr>
              <a:t>::</a:t>
            </a:r>
            <a:r>
              <a:rPr lang="en-US" altLang="zh-CN" b="1" dirty="0" smtClean="0">
                <a:solidFill>
                  <a:srgbClr val="0000FF"/>
                </a:solidFill>
              </a:rPr>
              <a:t>Account</a:t>
            </a:r>
            <a:r>
              <a:rPr lang="en-US" altLang="zh-CN" dirty="0" smtClean="0"/>
              <a:t>(){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无参构造</a:t>
            </a:r>
            <a:r>
              <a:rPr lang="zh-CN" altLang="en-US" dirty="0" smtClean="0">
                <a:solidFill>
                  <a:srgbClr val="00B050"/>
                </a:solidFill>
              </a:rPr>
              <a:t>函数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id = 1151; money = 0.0;  </a:t>
            </a:r>
            <a:r>
              <a:rPr lang="en-US" altLang="zh-CN" dirty="0" smtClean="0"/>
              <a:t>               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初始化数据</a:t>
            </a:r>
            <a:r>
              <a:rPr lang="zh-CN" altLang="en-US" dirty="0" smtClean="0">
                <a:solidFill>
                  <a:srgbClr val="00B050"/>
                </a:solidFill>
              </a:rPr>
              <a:t>成员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0000FF"/>
                </a:solidFill>
              </a:rPr>
              <a:t>Account</a:t>
            </a:r>
            <a:r>
              <a:rPr lang="en-US" altLang="zh-CN" b="1" dirty="0" smtClean="0">
                <a:solidFill>
                  <a:srgbClr val="FF0000"/>
                </a:solidFill>
              </a:rPr>
              <a:t>::</a:t>
            </a:r>
            <a:r>
              <a:rPr lang="en-US" altLang="zh-CN" b="1" dirty="0" smtClean="0">
                <a:solidFill>
                  <a:srgbClr val="0000FF"/>
                </a:solidFill>
              </a:rPr>
              <a:t>Account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d, </a:t>
            </a: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m</a:t>
            </a:r>
            <a:r>
              <a:rPr lang="en-US" altLang="zh-CN" dirty="0" smtClean="0"/>
              <a:t>){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有参构造</a:t>
            </a:r>
            <a:r>
              <a:rPr lang="zh-CN" altLang="en-US" dirty="0" smtClean="0">
                <a:solidFill>
                  <a:srgbClr val="00B050"/>
                </a:solidFill>
              </a:rPr>
              <a:t>函数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id = d; money = m;          </a:t>
            </a:r>
            <a:r>
              <a:rPr lang="en-US" altLang="zh-CN" dirty="0" smtClean="0"/>
              <a:t>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初始化数据</a:t>
            </a:r>
            <a:r>
              <a:rPr lang="zh-CN" altLang="en-US" dirty="0" smtClean="0">
                <a:solidFill>
                  <a:srgbClr val="00B050"/>
                </a:solidFill>
              </a:rPr>
              <a:t>成员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void </a:t>
            </a:r>
            <a:r>
              <a:rPr lang="en-US" altLang="zh-CN" b="1" dirty="0">
                <a:solidFill>
                  <a:srgbClr val="0000FF"/>
                </a:solidFill>
              </a:rPr>
              <a:t>Account</a:t>
            </a:r>
            <a:r>
              <a:rPr lang="en-US" altLang="zh-CN" b="1" dirty="0" smtClean="0">
                <a:solidFill>
                  <a:srgbClr val="FF0000"/>
                </a:solidFill>
              </a:rPr>
              <a:t>::</a:t>
            </a:r>
            <a:r>
              <a:rPr lang="en-US" altLang="zh-CN" dirty="0" smtClean="0"/>
              <a:t>deposit(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</a:t>
            </a:r>
            <a:r>
              <a:rPr lang="en-US" altLang="zh-CN" dirty="0"/>
              <a:t>m</a:t>
            </a:r>
            <a:r>
              <a:rPr lang="en-US" altLang="zh-CN" dirty="0" smtClean="0"/>
              <a:t>){   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一般成员</a:t>
            </a:r>
            <a:r>
              <a:rPr lang="zh-CN" altLang="en-US" dirty="0" smtClean="0">
                <a:solidFill>
                  <a:srgbClr val="00B050"/>
                </a:solidFill>
              </a:rPr>
              <a:t>函数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money += m</a:t>
            </a:r>
            <a:r>
              <a:rPr lang="en-US" altLang="zh-CN" dirty="0" smtClean="0"/>
              <a:t>;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void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Account</a:t>
            </a:r>
            <a:r>
              <a:rPr lang="en-US" altLang="zh-CN" b="1" dirty="0" smtClean="0">
                <a:solidFill>
                  <a:srgbClr val="FF0000"/>
                </a:solidFill>
              </a:rPr>
              <a:t>::</a:t>
            </a:r>
            <a:r>
              <a:rPr lang="en-US" altLang="zh-CN" dirty="0" smtClean="0"/>
              <a:t>withdraw(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</a:t>
            </a:r>
            <a:r>
              <a:rPr lang="en-US" altLang="zh-CN" dirty="0"/>
              <a:t>m</a:t>
            </a:r>
            <a:r>
              <a:rPr lang="en-US" altLang="zh-CN" dirty="0" smtClean="0"/>
              <a:t>){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一般成员</a:t>
            </a:r>
            <a:r>
              <a:rPr lang="zh-CN" altLang="en-US" dirty="0" smtClean="0">
                <a:solidFill>
                  <a:srgbClr val="00B050"/>
                </a:solidFill>
              </a:rPr>
              <a:t>函数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money </a:t>
            </a:r>
            <a:r>
              <a:rPr lang="en-US" altLang="zh-CN" dirty="0" smtClean="0"/>
              <a:t>-= </a:t>
            </a:r>
            <a:r>
              <a:rPr lang="en-US" altLang="zh-CN" dirty="0"/>
              <a:t>m</a:t>
            </a:r>
            <a:r>
              <a:rPr lang="en-US" altLang="zh-CN" dirty="0" smtClean="0"/>
              <a:t>;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void </a:t>
            </a:r>
            <a:r>
              <a:rPr lang="en-US" altLang="zh-CN" b="1" dirty="0">
                <a:solidFill>
                  <a:srgbClr val="0000FF"/>
                </a:solidFill>
              </a:rPr>
              <a:t>Account</a:t>
            </a:r>
            <a:r>
              <a:rPr lang="en-US" altLang="zh-CN" b="1" dirty="0" smtClean="0">
                <a:solidFill>
                  <a:srgbClr val="FF0000"/>
                </a:solidFill>
              </a:rPr>
              <a:t>::</a:t>
            </a:r>
            <a:r>
              <a:rPr lang="en-US" altLang="zh-CN" dirty="0" smtClean="0"/>
              <a:t>print(){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一般成员</a:t>
            </a:r>
            <a:r>
              <a:rPr lang="zh-CN" altLang="en-US" dirty="0" smtClean="0">
                <a:solidFill>
                  <a:srgbClr val="00B050"/>
                </a:solidFill>
              </a:rPr>
              <a:t>函数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“ID: ”</a:t>
            </a:r>
            <a:r>
              <a:rPr lang="en-US" altLang="zh-CN" dirty="0"/>
              <a:t>&lt;&lt;id&lt;&lt;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“, Money: ”</a:t>
            </a:r>
            <a:r>
              <a:rPr lang="en-US" altLang="zh-CN" dirty="0"/>
              <a:t>&lt;&lt;money&lt;&lt;</a:t>
            </a:r>
            <a:r>
              <a:rPr lang="en-US" altLang="zh-CN" dirty="0" err="1"/>
              <a:t>endl</a:t>
            </a:r>
            <a:r>
              <a:rPr lang="en-US" altLang="zh-CN" dirty="0" smtClean="0"/>
              <a:t>;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}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  </a:t>
            </a:r>
            <a:r>
              <a:rPr lang="zh-CN" altLang="en-US" dirty="0"/>
              <a:t>构造函数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916832"/>
            <a:ext cx="25922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5536" y="2852936"/>
            <a:ext cx="44644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971600" y="5949280"/>
            <a:ext cx="7725711" cy="61648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构造函数在类体外实现时要通过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进行限定！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93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702625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一个类的对象作为另一个类的数据成员</a:t>
            </a:r>
            <a:endParaRPr lang="en-US" altLang="zh-CN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00"/>
                </a:solidFill>
              </a:rPr>
              <a:t>class 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Student</a:t>
            </a:r>
            <a:r>
              <a:rPr lang="en-US" altLang="zh-CN" sz="1800" dirty="0" smtClean="0"/>
              <a:t>{</a:t>
            </a:r>
          </a:p>
          <a:p>
            <a:pPr indent="17462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00"/>
                </a:solidFill>
              </a:rPr>
              <a:t>public</a:t>
            </a:r>
            <a:r>
              <a:rPr lang="en-US" altLang="zh-CN" sz="1800" dirty="0" smtClean="0"/>
              <a:t>: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1" dirty="0" smtClean="0">
                <a:solidFill>
                  <a:srgbClr val="0000FF"/>
                </a:solidFill>
              </a:rPr>
              <a:t>Student</a:t>
            </a:r>
            <a:r>
              <a:rPr lang="en-US" altLang="zh-CN" sz="1800" dirty="0" smtClean="0"/>
              <a:t>(){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默认构造函数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“Student Constructor!”</a:t>
            </a:r>
            <a:r>
              <a:rPr lang="en-US" altLang="zh-CN" sz="1800" dirty="0" smtClean="0"/>
              <a:t>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/>
              <a:t>}</a:t>
            </a:r>
            <a:endParaRPr lang="en-US" altLang="zh-CN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/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FF0000"/>
                </a:solidFill>
              </a:rPr>
              <a:t>c</a:t>
            </a:r>
            <a:r>
              <a:rPr lang="en-US" altLang="zh-CN" sz="1800" dirty="0" smtClean="0">
                <a:solidFill>
                  <a:srgbClr val="FF0000"/>
                </a:solidFill>
              </a:rPr>
              <a:t>lass</a:t>
            </a:r>
            <a:r>
              <a:rPr lang="en-US" altLang="zh-CN" sz="1800" dirty="0" smtClean="0"/>
              <a:t> 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Teacher</a:t>
            </a:r>
            <a:r>
              <a:rPr lang="en-US" altLang="zh-CN" sz="1800" dirty="0" smtClean="0"/>
              <a:t>{</a:t>
            </a:r>
          </a:p>
          <a:p>
            <a:pPr indent="17462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00"/>
                </a:solidFill>
              </a:rPr>
              <a:t>public</a:t>
            </a:r>
            <a:r>
              <a:rPr lang="en-US" altLang="zh-CN" sz="1800" dirty="0" smtClean="0"/>
              <a:t>: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1" dirty="0" smtClean="0">
                <a:solidFill>
                  <a:srgbClr val="0000FF"/>
                </a:solidFill>
              </a:rPr>
              <a:t>Teacher</a:t>
            </a:r>
            <a:r>
              <a:rPr lang="en-US" altLang="zh-CN" sz="1800" dirty="0" smtClean="0"/>
              <a:t>(){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>
                <a:solidFill>
                  <a:srgbClr val="00B050"/>
                </a:solidFill>
              </a:rPr>
              <a:t>默认构造函数</a:t>
            </a:r>
            <a:endParaRPr lang="en-US" altLang="zh-CN" sz="1800" dirty="0" smtClean="0"/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“Teacher Constructor!”</a:t>
            </a:r>
            <a:r>
              <a:rPr lang="en-US" altLang="zh-CN" sz="1800" dirty="0" smtClean="0"/>
              <a:t>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/>
              <a:t>}</a:t>
            </a:r>
            <a:r>
              <a:rPr lang="en-US" altLang="zh-CN" sz="1800" dirty="0" smtClean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/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00"/>
                </a:solidFill>
              </a:rPr>
              <a:t>class</a:t>
            </a:r>
            <a:r>
              <a:rPr lang="en-US" altLang="zh-CN" sz="1800" dirty="0" smtClean="0"/>
              <a:t> 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Supervisor</a:t>
            </a:r>
            <a:r>
              <a:rPr lang="en-US" altLang="zh-CN" sz="1800" dirty="0" smtClean="0"/>
              <a:t>{</a:t>
            </a:r>
          </a:p>
          <a:p>
            <a:pPr indent="17462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00"/>
                </a:solidFill>
              </a:rPr>
              <a:t>public</a:t>
            </a:r>
            <a:r>
              <a:rPr lang="en-US" altLang="zh-CN" sz="1800" dirty="0" smtClean="0"/>
              <a:t>: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1" dirty="0" smtClean="0">
                <a:solidFill>
                  <a:srgbClr val="0000FF"/>
                </a:solidFill>
              </a:rPr>
              <a:t>Supervisor</a:t>
            </a:r>
            <a:r>
              <a:rPr lang="en-US" altLang="zh-CN" sz="1800" dirty="0" smtClean="0"/>
              <a:t>(){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>
                <a:solidFill>
                  <a:srgbClr val="00B050"/>
                </a:solidFill>
              </a:rPr>
              <a:t>默认构造函数</a:t>
            </a:r>
            <a:endParaRPr lang="en-US" altLang="zh-CN" sz="1800" dirty="0" smtClean="0"/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“Supervisor Constructor!”</a:t>
            </a:r>
            <a:r>
              <a:rPr lang="en-US" altLang="zh-CN" sz="1800" dirty="0" smtClean="0"/>
              <a:t>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/>
              <a:t>}</a:t>
            </a:r>
          </a:p>
          <a:p>
            <a:pPr indent="17462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00"/>
                </a:solidFill>
              </a:rPr>
              <a:t>private</a:t>
            </a:r>
            <a:r>
              <a:rPr lang="en-US" altLang="zh-CN" sz="1800" dirty="0" smtClean="0"/>
              <a:t>: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私有对象数据成员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1" dirty="0" smtClean="0">
                <a:solidFill>
                  <a:srgbClr val="0000FF"/>
                </a:solidFill>
              </a:rPr>
              <a:t>Student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st</a:t>
            </a:r>
            <a:r>
              <a:rPr lang="en-US" altLang="zh-CN" sz="1800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1" dirty="0" smtClean="0">
                <a:solidFill>
                  <a:srgbClr val="0000FF"/>
                </a:solidFill>
              </a:rPr>
              <a:t>Teacher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tc</a:t>
            </a:r>
            <a:r>
              <a:rPr lang="en-US" altLang="zh-CN" sz="18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/>
              <a:t>};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  </a:t>
            </a:r>
            <a:r>
              <a:rPr lang="zh-CN" altLang="en-US" dirty="0"/>
              <a:t>构造函数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927913" y="6047638"/>
            <a:ext cx="1892559" cy="635715"/>
            <a:chOff x="6534472" y="5759475"/>
            <a:chExt cx="2286000" cy="7524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Ch12_04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163717" y="2419101"/>
            <a:ext cx="3744416" cy="3554819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zh-CN" altLang="en-US" sz="22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说明</a:t>
            </a:r>
            <a:r>
              <a:rPr lang="zh-CN" altLang="en-US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：</a:t>
            </a:r>
            <a:endParaRPr lang="en-US" altLang="zh-CN" sz="2200" dirty="0" smtClean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200"/>
              </a:spcAft>
            </a:pPr>
            <a:r>
              <a:rPr lang="zh-CN" altLang="en-US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如果一个类包含</a:t>
            </a:r>
            <a:r>
              <a:rPr lang="zh-CN" altLang="en-US" sz="22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类对象成员</a:t>
            </a:r>
            <a:r>
              <a:rPr lang="zh-CN" altLang="en-US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，则在该类的对象创建所调用的构造函数中，自动调用对象成员的</a:t>
            </a:r>
            <a:r>
              <a:rPr lang="zh-CN" altLang="en-US" sz="22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默认构造函数</a:t>
            </a:r>
            <a:r>
              <a:rPr lang="zh-CN" altLang="en-US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。</a:t>
            </a:r>
            <a:endParaRPr lang="en-US" altLang="zh-CN" sz="2200" dirty="0" smtClean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200"/>
              </a:spcAft>
            </a:pPr>
            <a:r>
              <a:rPr lang="zh-CN" altLang="en-US" sz="22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调用顺序：</a:t>
            </a:r>
            <a:endParaRPr lang="en-US" altLang="zh-CN" sz="2200" b="1" dirty="0" smtClean="0">
              <a:solidFill>
                <a:srgbClr val="FF00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marL="271463" indent="-271463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按类对象成员的</a:t>
            </a:r>
            <a:r>
              <a:rPr lang="zh-CN" altLang="en-US" sz="22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声明顺序</a:t>
            </a:r>
            <a:r>
              <a:rPr lang="zh-CN" altLang="en-US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依次调用对象成员的构造函数。</a:t>
            </a:r>
            <a:endParaRPr lang="en-US" altLang="zh-CN" sz="2200" dirty="0" smtClean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marL="271463" indent="-271463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调用类自身的构造函数。</a:t>
            </a:r>
            <a:endParaRPr lang="en-US" altLang="zh-CN" sz="2200" dirty="0" smtClean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63717" y="1532112"/>
            <a:ext cx="3528392" cy="769441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zh-CN" altLang="en-US" sz="22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定义对象：</a:t>
            </a:r>
            <a:endParaRPr lang="en-US" altLang="zh-CN" sz="2200" b="1" dirty="0">
              <a:solidFill>
                <a:schemeClr val="tx1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algn="just"/>
            <a:r>
              <a:rPr lang="en-US" altLang="zh-CN" sz="22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Supervisor </a:t>
            </a:r>
            <a:r>
              <a:rPr lang="en-US" altLang="zh-CN" sz="22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sp</a:t>
            </a:r>
            <a:r>
              <a:rPr lang="en-US" altLang="zh-CN" sz="22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;</a:t>
            </a:r>
            <a:endParaRPr lang="en-US" altLang="zh-CN" sz="2200" dirty="0" smtClean="0">
              <a:solidFill>
                <a:schemeClr val="tx1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52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默认构造函数：</a:t>
            </a:r>
            <a:endParaRPr lang="en-US" altLang="zh-CN" sz="28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C++</a:t>
            </a:r>
            <a:r>
              <a:rPr lang="zh-CN" altLang="en-US" dirty="0" smtClean="0"/>
              <a:t>规定，每个类</a:t>
            </a:r>
            <a:r>
              <a:rPr lang="zh-CN" altLang="en-US" dirty="0" smtClean="0">
                <a:solidFill>
                  <a:srgbClr val="0070C0"/>
                </a:solidFill>
              </a:rPr>
              <a:t>必须</a:t>
            </a:r>
            <a:r>
              <a:rPr lang="zh-CN" altLang="en-US" dirty="0" smtClean="0"/>
              <a:t>有一个构造函数，没有构造函数，就不能创建任何对象。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若未提供一个类的构造函数，则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提供一个</a:t>
            </a:r>
            <a:r>
              <a:rPr lang="zh-CN" altLang="en-US" dirty="0" smtClean="0">
                <a:solidFill>
                  <a:srgbClr val="0070C0"/>
                </a:solidFill>
              </a:rPr>
              <a:t>默认的构造函数</a:t>
            </a:r>
            <a:r>
              <a:rPr lang="zh-CN" altLang="en-US" dirty="0" smtClean="0"/>
              <a:t>，该默认构造函数是个</a:t>
            </a:r>
            <a:r>
              <a:rPr lang="zh-CN" altLang="en-US" dirty="0" smtClean="0">
                <a:solidFill>
                  <a:srgbClr val="0070C0"/>
                </a:solidFill>
              </a:rPr>
              <a:t>无参构造函数</a:t>
            </a:r>
            <a:r>
              <a:rPr lang="zh-CN" altLang="en-US" dirty="0" smtClean="0"/>
              <a:t>，它仅负责创建对象，而不做任何初始化工作。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只要一个类定义了一个构造函数，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就</a:t>
            </a:r>
            <a:r>
              <a:rPr lang="zh-CN" altLang="en-US" dirty="0" smtClean="0">
                <a:solidFill>
                  <a:srgbClr val="0070C0"/>
                </a:solidFill>
              </a:rPr>
              <a:t>不再提供</a:t>
            </a:r>
            <a:r>
              <a:rPr lang="zh-CN" altLang="en-US" dirty="0" smtClean="0"/>
              <a:t>默认的构造函数。也就是说，如果为类定义了一个带参数的构造函数，还想要无参构造函数，则必须自己定义。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在用默认构造函数创建对象时，如果创建的是</a:t>
            </a:r>
            <a:r>
              <a:rPr lang="zh-CN" altLang="en-US" dirty="0" smtClean="0">
                <a:solidFill>
                  <a:srgbClr val="0070C0"/>
                </a:solidFill>
              </a:rPr>
              <a:t>全局对象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0070C0"/>
                </a:solidFill>
              </a:rPr>
              <a:t>静态对象</a:t>
            </a:r>
            <a:r>
              <a:rPr lang="zh-CN" altLang="en-US" dirty="0" smtClean="0"/>
              <a:t>，则对象的位模式全为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，否则，对象值是随机的。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  </a:t>
            </a:r>
            <a:r>
              <a:rPr lang="zh-CN" altLang="en-US" dirty="0"/>
              <a:t>构造函数</a:t>
            </a:r>
          </a:p>
        </p:txBody>
      </p:sp>
    </p:spTree>
    <p:extLst>
      <p:ext uri="{BB962C8B-B14F-4D97-AF65-F5344CB8AC3E}">
        <p14:creationId xmlns:p14="http://schemas.microsoft.com/office/powerpoint/2010/main" val="327748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182758"/>
            <a:ext cx="4248472" cy="5126561"/>
          </a:xfr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class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Complex</a:t>
            </a:r>
            <a:r>
              <a:rPr lang="en-US" altLang="zh-CN" sz="2000" dirty="0"/>
              <a:t>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public</a:t>
            </a:r>
            <a:r>
              <a:rPr lang="en-US" altLang="zh-CN" sz="2000" dirty="0"/>
              <a:t>: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void</a:t>
            </a:r>
            <a:r>
              <a:rPr lang="en-US" altLang="zh-CN" sz="2000" dirty="0"/>
              <a:t> set(</a:t>
            </a: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r, </a:t>
            </a: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img</a:t>
            </a:r>
            <a:r>
              <a:rPr lang="en-US" altLang="zh-CN" sz="2000" dirty="0"/>
              <a:t>){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real = r;   image = </a:t>
            </a:r>
            <a:r>
              <a:rPr lang="en-US" altLang="zh-CN" sz="2000" dirty="0" err="1"/>
              <a:t>img</a:t>
            </a:r>
            <a:r>
              <a:rPr lang="en-US" altLang="zh-CN" sz="2000" dirty="0"/>
              <a:t>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getReal</a:t>
            </a:r>
            <a:r>
              <a:rPr lang="en-US" altLang="zh-CN" sz="2000" dirty="0"/>
              <a:t>(){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return</a:t>
            </a:r>
            <a:r>
              <a:rPr lang="en-US" altLang="zh-CN" sz="2000" dirty="0"/>
              <a:t> real;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getImage</a:t>
            </a:r>
            <a:r>
              <a:rPr lang="en-US" altLang="zh-CN" sz="2000" dirty="0"/>
              <a:t>(){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return</a:t>
            </a:r>
            <a:r>
              <a:rPr lang="en-US" altLang="zh-CN" sz="2000" dirty="0"/>
              <a:t> image;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private</a:t>
            </a:r>
            <a:r>
              <a:rPr lang="en-US" altLang="zh-CN" sz="2000" dirty="0"/>
              <a:t>: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real;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image;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};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  </a:t>
            </a:r>
            <a:r>
              <a:rPr lang="zh-CN" altLang="en-US" dirty="0"/>
              <a:t>构造函数</a:t>
            </a:r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4644008" y="1180188"/>
            <a:ext cx="4248472" cy="5126562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just" defTabSz="914400" rtl="0" eaLnBrk="1" latinLnBrk="0" hangingPunct="1">
              <a:lnSpc>
                <a:spcPct val="12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457200" indent="0" algn="just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2pPr>
            <a:lvl3pPr marL="914400" indent="0" algn="just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3pPr>
            <a:lvl4pPr marL="1371600" indent="0" algn="just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4pPr>
            <a:lvl5pPr marL="1828800" indent="0" algn="just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class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2000" dirty="0" smtClean="0"/>
              <a:t>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000" dirty="0" smtClean="0"/>
              <a:t>: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2000" dirty="0" smtClean="0"/>
              <a:t>() { 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void</a:t>
            </a:r>
            <a:r>
              <a:rPr lang="en-US" altLang="zh-CN" sz="2000" dirty="0" smtClean="0"/>
              <a:t> set(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r, 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img</a:t>
            </a:r>
            <a:r>
              <a:rPr lang="en-US" altLang="zh-CN" sz="2000" dirty="0" smtClean="0"/>
              <a:t>){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real = r;   image = </a:t>
            </a:r>
            <a:r>
              <a:rPr lang="en-US" altLang="zh-CN" sz="2000" dirty="0" err="1" smtClean="0"/>
              <a:t>img</a:t>
            </a:r>
            <a:r>
              <a:rPr lang="en-US" altLang="zh-CN" sz="2000" dirty="0" smtClean="0"/>
              <a:t>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getReal</a:t>
            </a:r>
            <a:r>
              <a:rPr lang="en-US" altLang="zh-CN" sz="2000" dirty="0" smtClean="0"/>
              <a:t>(){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real;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getImage</a:t>
            </a:r>
            <a:r>
              <a:rPr lang="en-US" altLang="zh-CN" sz="2000" dirty="0" smtClean="0"/>
              <a:t>(){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image;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private</a:t>
            </a:r>
            <a:r>
              <a:rPr lang="en-US" altLang="zh-CN" sz="2000" dirty="0" smtClean="0"/>
              <a:t>: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real;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image;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};</a:t>
            </a:r>
            <a:endParaRPr lang="zh-CN" altLang="en-US" sz="2000" dirty="0"/>
          </a:p>
        </p:txBody>
      </p:sp>
      <p:sp>
        <p:nvSpPr>
          <p:cNvPr id="5" name="右箭头 4"/>
          <p:cNvSpPr/>
          <p:nvPr/>
        </p:nvSpPr>
        <p:spPr>
          <a:xfrm>
            <a:off x="3635896" y="3356992"/>
            <a:ext cx="1512168" cy="864096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相当于</a:t>
            </a:r>
            <a:endParaRPr lang="zh-CN" altLang="en-US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92080" y="1844824"/>
            <a:ext cx="1800200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91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581422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zh-CN" altLang="en-US" sz="2600" dirty="0" smtClean="0"/>
              <a:t>如果一个类中包含用户自定义的</a:t>
            </a:r>
            <a:r>
              <a:rPr lang="zh-CN" altLang="en-US" sz="2600" dirty="0" smtClean="0">
                <a:solidFill>
                  <a:srgbClr val="0070C0"/>
                </a:solidFill>
              </a:rPr>
              <a:t>类对象作为其成员</a:t>
            </a:r>
            <a:r>
              <a:rPr lang="zh-CN" altLang="en-US" sz="2600" dirty="0" smtClean="0"/>
              <a:t>，那么该类的构造函数如何调用类对象的构造函数对其进行初始化？</a:t>
            </a:r>
            <a:endParaRPr lang="en-US" altLang="zh-CN" sz="26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FF0000"/>
                </a:solidFill>
              </a:rPr>
              <a:t>class </a:t>
            </a:r>
            <a:r>
              <a:rPr lang="en-US" altLang="zh-CN" sz="2200" b="1" dirty="0" smtClean="0">
                <a:solidFill>
                  <a:srgbClr val="0000FF"/>
                </a:solidFill>
              </a:rPr>
              <a:t>Birthday</a:t>
            </a:r>
            <a:r>
              <a:rPr lang="en-US" altLang="zh-CN" sz="2200" dirty="0" smtClean="0"/>
              <a:t>{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200" dirty="0" smtClean="0"/>
              <a:t>: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公有成员函数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0000FF"/>
                </a:solidFill>
              </a:rPr>
              <a:t>Birthday</a:t>
            </a:r>
            <a:r>
              <a:rPr lang="en-US" altLang="zh-CN" sz="2200" dirty="0" smtClean="0"/>
              <a:t>(){                                  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默认构造函数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804863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year = 0; month = 0; day = 0;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}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0000FF"/>
                </a:solidFill>
              </a:rPr>
              <a:t>Birthday</a:t>
            </a:r>
            <a:r>
              <a:rPr lang="en-US" altLang="zh-CN" sz="2200" dirty="0" smtClean="0"/>
              <a:t>(</a:t>
            </a:r>
            <a:r>
              <a:rPr lang="en-US" altLang="zh-CN" sz="2200" dirty="0" smtClean="0">
                <a:solidFill>
                  <a:srgbClr val="0000FF"/>
                </a:solidFill>
              </a:rPr>
              <a:t>int </a:t>
            </a:r>
            <a:r>
              <a:rPr lang="en-US" altLang="zh-CN" sz="2200" dirty="0" smtClean="0"/>
              <a:t>y, </a:t>
            </a:r>
            <a:r>
              <a:rPr lang="en-US" altLang="zh-CN" sz="2200" dirty="0" smtClean="0">
                <a:solidFill>
                  <a:srgbClr val="0000FF"/>
                </a:solidFill>
              </a:rPr>
              <a:t>int </a:t>
            </a:r>
            <a:r>
              <a:rPr lang="en-US" altLang="zh-CN" sz="2200" dirty="0" smtClean="0"/>
              <a:t>m,</a:t>
            </a:r>
            <a:r>
              <a:rPr lang="en-US" altLang="zh-CN" sz="2200" dirty="0" smtClean="0">
                <a:solidFill>
                  <a:srgbClr val="0000FF"/>
                </a:solidFill>
              </a:rPr>
              <a:t> int </a:t>
            </a:r>
            <a:r>
              <a:rPr lang="en-US" altLang="zh-CN" sz="2200" dirty="0" smtClean="0"/>
              <a:t>d){        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带参数的构造函数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804863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year = y; month = m; day = d;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}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void </a:t>
            </a:r>
            <a:r>
              <a:rPr lang="en-US" altLang="zh-CN" sz="2200" dirty="0" smtClean="0"/>
              <a:t>print(){</a:t>
            </a:r>
          </a:p>
          <a:p>
            <a:pPr indent="804863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err="1" smtClean="0"/>
              <a:t>cout</a:t>
            </a:r>
            <a:r>
              <a:rPr lang="en-US" altLang="zh-CN" sz="2200" dirty="0" smtClean="0"/>
              <a:t>&lt;&lt;year&lt;&lt;</a:t>
            </a:r>
            <a:r>
              <a:rPr lang="en-US" altLang="zh-CN" sz="2200" dirty="0" smtClean="0">
                <a:solidFill>
                  <a:schemeClr val="accent6">
                    <a:lumMod val="75000"/>
                  </a:schemeClr>
                </a:solidFill>
              </a:rPr>
              <a:t>“/”</a:t>
            </a:r>
            <a:r>
              <a:rPr lang="en-US" altLang="zh-CN" sz="2200" dirty="0" smtClean="0"/>
              <a:t>&lt;&lt;month&lt;&lt;</a:t>
            </a:r>
            <a:r>
              <a:rPr lang="en-US" altLang="zh-CN" sz="2200" dirty="0" smtClean="0">
                <a:solidFill>
                  <a:schemeClr val="accent6">
                    <a:lumMod val="75000"/>
                  </a:schemeClr>
                </a:solidFill>
              </a:rPr>
              <a:t>“/”</a:t>
            </a:r>
            <a:r>
              <a:rPr lang="en-US" altLang="zh-CN" sz="2200" dirty="0" smtClean="0"/>
              <a:t>&lt;&lt;day&lt;&lt;</a:t>
            </a:r>
            <a:r>
              <a:rPr lang="en-US" altLang="zh-CN" sz="2200" dirty="0" err="1" smtClean="0"/>
              <a:t>endl</a:t>
            </a:r>
            <a:r>
              <a:rPr lang="en-US" altLang="zh-CN" sz="2200" dirty="0" smtClean="0"/>
              <a:t>;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/>
              <a:t>}</a:t>
            </a:r>
            <a:endParaRPr lang="en-US" altLang="zh-CN" sz="2200" dirty="0" smtClean="0"/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FF0000"/>
                </a:solidFill>
              </a:rPr>
              <a:t>private</a:t>
            </a:r>
            <a:r>
              <a:rPr lang="en-US" altLang="zh-CN" sz="2200" dirty="0" smtClean="0"/>
              <a:t>: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私有数据成员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/>
              <a:t> year;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int </a:t>
            </a:r>
            <a:r>
              <a:rPr lang="en-US" altLang="zh-CN" sz="2200" dirty="0" smtClean="0"/>
              <a:t>month;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int </a:t>
            </a:r>
            <a:r>
              <a:rPr lang="en-US" altLang="zh-CN" sz="2200" dirty="0" smtClean="0"/>
              <a:t>day;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};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12.3  </a:t>
            </a:r>
            <a:r>
              <a:rPr lang="zh-CN" altLang="en-US" dirty="0"/>
              <a:t>类成员</a:t>
            </a:r>
            <a:r>
              <a:rPr lang="zh-CN" altLang="en-US" dirty="0" smtClean="0"/>
              <a:t>初始化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176" y="4869160"/>
            <a:ext cx="2264231" cy="175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0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FF0000"/>
                </a:solidFill>
              </a:rPr>
              <a:t>class</a:t>
            </a:r>
            <a:r>
              <a:rPr lang="en-US" altLang="zh-CN" sz="2200" dirty="0" smtClean="0"/>
              <a:t> </a:t>
            </a:r>
            <a:r>
              <a:rPr lang="en-US" altLang="zh-CN" sz="2200" b="1" dirty="0" smtClean="0">
                <a:solidFill>
                  <a:srgbClr val="0000FF"/>
                </a:solidFill>
              </a:rPr>
              <a:t>Person</a:t>
            </a:r>
            <a:r>
              <a:rPr lang="en-US" altLang="zh-CN" sz="2200" dirty="0" smtClean="0"/>
              <a:t>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200" dirty="0" smtClean="0"/>
              <a:t>:</a:t>
            </a:r>
          </a:p>
          <a:p>
            <a:pPr indent="71913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0000FF"/>
                </a:solidFill>
              </a:rPr>
              <a:t>Person</a:t>
            </a:r>
            <a:r>
              <a:rPr lang="en-US" altLang="zh-CN" sz="2200" dirty="0" smtClean="0"/>
              <a:t>(</a:t>
            </a:r>
            <a:r>
              <a:rPr lang="en-US" altLang="zh-CN" sz="2200" dirty="0" smtClean="0">
                <a:solidFill>
                  <a:srgbClr val="0000FF"/>
                </a:solidFill>
              </a:rPr>
              <a:t>char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olidFill>
                  <a:srgbClr val="FF0000"/>
                </a:solidFill>
              </a:rPr>
              <a:t>*</a:t>
            </a:r>
            <a:r>
              <a:rPr lang="en-US" altLang="zh-CN" sz="2200" dirty="0" smtClean="0"/>
              <a:t>n, </a:t>
            </a:r>
            <a:r>
              <a:rPr lang="en-US" altLang="zh-CN" sz="2200" dirty="0" smtClean="0">
                <a:solidFill>
                  <a:srgbClr val="0000FF"/>
                </a:solidFill>
              </a:rPr>
              <a:t>int </a:t>
            </a:r>
            <a:r>
              <a:rPr lang="en-US" altLang="zh-CN" sz="2200" dirty="0" smtClean="0"/>
              <a:t>h, </a:t>
            </a:r>
            <a:r>
              <a:rPr lang="en-US" altLang="zh-CN" sz="2200" dirty="0" smtClean="0">
                <a:solidFill>
                  <a:srgbClr val="0000FF"/>
                </a:solidFill>
              </a:rPr>
              <a:t>int </a:t>
            </a:r>
            <a:r>
              <a:rPr lang="en-US" altLang="zh-CN" sz="2200" dirty="0" smtClean="0"/>
              <a:t>y, </a:t>
            </a:r>
            <a:r>
              <a:rPr lang="en-US" altLang="zh-CN" sz="2200" dirty="0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/>
              <a:t> m,</a:t>
            </a:r>
            <a:r>
              <a:rPr lang="en-US" altLang="zh-CN" sz="2200" dirty="0" smtClean="0">
                <a:solidFill>
                  <a:srgbClr val="0000FF"/>
                </a:solidFill>
              </a:rPr>
              <a:t> int </a:t>
            </a:r>
            <a:r>
              <a:rPr lang="en-US" altLang="zh-CN" sz="2200" dirty="0" smtClean="0"/>
              <a:t>d){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构造函数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err="1" smtClean="0"/>
              <a:t>strcpy</a:t>
            </a:r>
            <a:r>
              <a:rPr lang="en-US" altLang="zh-CN" sz="2200" dirty="0" smtClean="0"/>
              <a:t>(name, n);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height = h;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endParaRPr lang="en-US" altLang="zh-CN" sz="2200" dirty="0" smtClean="0"/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如何对</a:t>
            </a:r>
            <a:r>
              <a:rPr lang="en-US" altLang="zh-CN" sz="2200" dirty="0" smtClean="0">
                <a:solidFill>
                  <a:srgbClr val="00B050"/>
                </a:solidFill>
              </a:rPr>
              <a:t>birth</a:t>
            </a:r>
            <a:r>
              <a:rPr lang="zh-CN" altLang="en-US" sz="2200" dirty="0" smtClean="0">
                <a:solidFill>
                  <a:srgbClr val="00B050"/>
                </a:solidFill>
              </a:rPr>
              <a:t>进行初始化？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birth(y, m, d);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错误</a:t>
            </a:r>
            <a:r>
              <a:rPr lang="en-US" altLang="zh-CN" sz="2200" dirty="0" smtClean="0">
                <a:solidFill>
                  <a:srgbClr val="00B050"/>
                </a:solidFill>
              </a:rPr>
              <a:t>! </a:t>
            </a:r>
            <a:r>
              <a:rPr lang="zh-CN" altLang="en-US" sz="2200" dirty="0" smtClean="0">
                <a:solidFill>
                  <a:srgbClr val="00B050"/>
                </a:solidFill>
              </a:rPr>
              <a:t>不能在这调用构造函数！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71913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/>
              <a:t>}</a:t>
            </a:r>
            <a:endParaRPr lang="en-US" altLang="zh-CN" sz="2200" dirty="0" smtClean="0"/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FF0000"/>
                </a:solidFill>
              </a:rPr>
              <a:t>private</a:t>
            </a:r>
            <a:r>
              <a:rPr lang="en-US" altLang="zh-CN" sz="2200" dirty="0" smtClean="0"/>
              <a:t>: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私有数据成员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71913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char</a:t>
            </a:r>
            <a:r>
              <a:rPr lang="en-US" altLang="zh-CN" sz="2200" dirty="0" smtClean="0"/>
              <a:t> name[20];</a:t>
            </a:r>
          </a:p>
          <a:p>
            <a:pPr indent="71913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int </a:t>
            </a:r>
            <a:r>
              <a:rPr lang="en-US" altLang="zh-CN" sz="2200" dirty="0" smtClean="0"/>
              <a:t>height;</a:t>
            </a:r>
          </a:p>
          <a:p>
            <a:pPr indent="71913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0000FF"/>
                </a:solidFill>
              </a:rPr>
              <a:t>Birthday</a:t>
            </a:r>
            <a:r>
              <a:rPr lang="en-US" altLang="zh-CN" sz="2200" b="1" dirty="0" smtClean="0"/>
              <a:t> </a:t>
            </a:r>
            <a:r>
              <a:rPr lang="en-US" altLang="zh-CN" sz="2200" dirty="0" smtClean="0"/>
              <a:t>birth;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类对象数据成员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};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12.3  </a:t>
            </a:r>
            <a:r>
              <a:rPr lang="zh-CN" altLang="en-US" dirty="0"/>
              <a:t>类成员初始化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293096"/>
            <a:ext cx="2327711" cy="232771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94761" y="5517232"/>
            <a:ext cx="5256584" cy="104853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对象成员构造函数的调用发生在类的构造函数调用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</a:t>
            </a: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635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FF0000"/>
                </a:solidFill>
              </a:rPr>
              <a:t>class</a:t>
            </a:r>
            <a:r>
              <a:rPr lang="en-US" altLang="zh-CN" sz="2200" dirty="0" smtClean="0"/>
              <a:t> </a:t>
            </a:r>
            <a:r>
              <a:rPr lang="en-US" altLang="zh-CN" sz="2200" b="1" dirty="0" smtClean="0">
                <a:solidFill>
                  <a:srgbClr val="0000FF"/>
                </a:solidFill>
              </a:rPr>
              <a:t>Person</a:t>
            </a:r>
            <a:r>
              <a:rPr lang="en-US" altLang="zh-CN" sz="2200" dirty="0" smtClean="0"/>
              <a:t>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200" dirty="0" smtClean="0"/>
              <a:t>:</a:t>
            </a:r>
          </a:p>
          <a:p>
            <a:pPr indent="71913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0000FF"/>
                </a:solidFill>
              </a:rPr>
              <a:t>Person</a:t>
            </a:r>
            <a:r>
              <a:rPr lang="en-US" altLang="zh-CN" sz="2200" dirty="0" smtClean="0"/>
              <a:t>(</a:t>
            </a:r>
            <a:r>
              <a:rPr lang="en-US" altLang="zh-CN" sz="2200" dirty="0" smtClean="0">
                <a:solidFill>
                  <a:srgbClr val="0000FF"/>
                </a:solidFill>
              </a:rPr>
              <a:t>char</a:t>
            </a:r>
            <a:r>
              <a:rPr lang="en-US" altLang="zh-CN" sz="2200" dirty="0" smtClean="0"/>
              <a:t> *n, </a:t>
            </a:r>
            <a:r>
              <a:rPr lang="en-US" altLang="zh-CN" sz="2200" dirty="0" smtClean="0">
                <a:solidFill>
                  <a:srgbClr val="0000FF"/>
                </a:solidFill>
              </a:rPr>
              <a:t>int </a:t>
            </a:r>
            <a:r>
              <a:rPr lang="en-US" altLang="zh-CN" sz="2200" dirty="0" smtClean="0"/>
              <a:t>h){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构造函数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err="1" smtClean="0"/>
              <a:t>strcpy</a:t>
            </a:r>
            <a:r>
              <a:rPr lang="en-US" altLang="zh-CN" sz="2200" dirty="0" smtClean="0"/>
              <a:t>(name, n);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height = h;</a:t>
            </a:r>
          </a:p>
          <a:p>
            <a:pPr indent="71913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}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FF0000"/>
                </a:solidFill>
              </a:rPr>
              <a:t>private</a:t>
            </a:r>
            <a:r>
              <a:rPr lang="en-US" altLang="zh-CN" sz="2200" dirty="0" smtClean="0"/>
              <a:t>:</a:t>
            </a:r>
            <a:r>
              <a:rPr lang="en-US" altLang="zh-CN" sz="2200" dirty="0">
                <a:solidFill>
                  <a:srgbClr val="00B050"/>
                </a:solidFill>
              </a:rPr>
              <a:t> </a:t>
            </a:r>
            <a:r>
              <a:rPr lang="en-US" altLang="zh-CN" sz="2200" dirty="0" smtClean="0">
                <a:solidFill>
                  <a:srgbClr val="00B050"/>
                </a:solidFill>
              </a:rPr>
              <a:t>     // </a:t>
            </a:r>
            <a:r>
              <a:rPr lang="zh-CN" altLang="en-US" sz="2200" dirty="0">
                <a:solidFill>
                  <a:srgbClr val="00B050"/>
                </a:solidFill>
              </a:rPr>
              <a:t>私有数据成员</a:t>
            </a:r>
            <a:endParaRPr lang="en-US" altLang="zh-CN" sz="2200" dirty="0" smtClean="0"/>
          </a:p>
          <a:p>
            <a:pPr indent="71913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char</a:t>
            </a:r>
            <a:r>
              <a:rPr lang="en-US" altLang="zh-CN" sz="2200" dirty="0" smtClean="0"/>
              <a:t> name[20];</a:t>
            </a:r>
          </a:p>
          <a:p>
            <a:pPr indent="71913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>
                <a:solidFill>
                  <a:srgbClr val="0000FF"/>
                </a:solidFill>
              </a:rPr>
              <a:t> </a:t>
            </a:r>
            <a:r>
              <a:rPr lang="en-US" altLang="zh-CN" sz="2200" dirty="0" smtClean="0"/>
              <a:t>height;</a:t>
            </a:r>
          </a:p>
          <a:p>
            <a:pPr indent="71913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0000FF"/>
                </a:solidFill>
              </a:rPr>
              <a:t>Birthday</a:t>
            </a:r>
            <a:r>
              <a:rPr lang="en-US" altLang="zh-CN" sz="2200" b="1" dirty="0" smtClean="0"/>
              <a:t> </a:t>
            </a:r>
            <a:r>
              <a:rPr lang="en-US" altLang="zh-CN" sz="2200" dirty="0" smtClean="0"/>
              <a:t>birth(2016, 2, 24);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错误！只能进行声明！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};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12.3  </a:t>
            </a:r>
            <a:r>
              <a:rPr lang="zh-CN" altLang="en-US" dirty="0"/>
              <a:t>类成员初始化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437112"/>
            <a:ext cx="2327711" cy="232771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94761" y="5732644"/>
            <a:ext cx="5256584" cy="83312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如何对类对象成员进行初始化</a:t>
            </a:r>
            <a:r>
              <a:rPr lang="en-US" altLang="zh-CN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94761" y="4725144"/>
            <a:ext cx="5256584" cy="77031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类定义不</a:t>
            </a: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分配空间！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965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08721"/>
            <a:ext cx="8496944" cy="583264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b="1" dirty="0" smtClean="0"/>
              <a:t>通过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初始化表</a:t>
            </a:r>
            <a:r>
              <a:rPr lang="zh-CN" altLang="en-US" sz="2800" b="1" dirty="0" smtClean="0"/>
              <a:t>实现</a:t>
            </a:r>
            <a:r>
              <a:rPr lang="zh-CN" altLang="en-US" sz="2800" b="1" dirty="0"/>
              <a:t>对数据成员的</a:t>
            </a:r>
            <a:r>
              <a:rPr lang="zh-CN" altLang="en-US" sz="2800" b="1" dirty="0" smtClean="0"/>
              <a:t>初始化</a:t>
            </a:r>
            <a:endParaRPr lang="en-US" altLang="zh-CN" sz="28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需要一种机制来表示“</a:t>
            </a:r>
            <a:r>
              <a:rPr lang="zh-CN" altLang="en-US" dirty="0" smtClean="0">
                <a:solidFill>
                  <a:srgbClr val="0070C0"/>
                </a:solidFill>
              </a:rPr>
              <a:t>构造已分配了空间的对象成员，而不是创建一个新对象成员</a:t>
            </a:r>
            <a:r>
              <a:rPr lang="zh-CN" altLang="en-US" dirty="0" smtClean="0"/>
              <a:t>”。</a:t>
            </a:r>
            <a:endParaRPr lang="en-US" altLang="zh-CN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/>
              <a:t>该机制应该在建立对象空间的结构时反映出来，即需要出现在构造函数调用刚刚转入之时，</a:t>
            </a:r>
            <a:r>
              <a:rPr lang="zh-CN" altLang="en-US" dirty="0" smtClean="0">
                <a:solidFill>
                  <a:srgbClr val="0070C0"/>
                </a:solidFill>
              </a:rPr>
              <a:t>构造函数体执行（开括号）之前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FF0000"/>
                </a:solidFill>
              </a:rPr>
              <a:t>class</a:t>
            </a:r>
            <a:r>
              <a:rPr lang="en-US" altLang="zh-CN" sz="2200" dirty="0"/>
              <a:t> </a:t>
            </a:r>
            <a:r>
              <a:rPr lang="en-US" altLang="zh-CN" sz="2200" b="1" dirty="0">
                <a:solidFill>
                  <a:srgbClr val="0000FF"/>
                </a:solidFill>
              </a:rPr>
              <a:t>Person</a:t>
            </a:r>
            <a:r>
              <a:rPr lang="en-US" altLang="zh-CN" sz="2200" dirty="0"/>
              <a:t>{</a:t>
            </a:r>
          </a:p>
          <a:p>
            <a:pPr marL="358775" indent="27305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FF0000"/>
                </a:solidFill>
              </a:rPr>
              <a:t>public</a:t>
            </a:r>
            <a:r>
              <a:rPr lang="en-US" altLang="zh-CN" sz="2200" dirty="0"/>
              <a:t>:</a:t>
            </a:r>
          </a:p>
          <a:p>
            <a:pPr marL="358775"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0000FF"/>
                </a:solidFill>
              </a:rPr>
              <a:t>Person</a:t>
            </a:r>
            <a:r>
              <a:rPr lang="en-US" altLang="zh-CN" sz="2200" dirty="0"/>
              <a:t>(</a:t>
            </a:r>
            <a:r>
              <a:rPr lang="en-US" altLang="zh-CN" sz="2200" dirty="0">
                <a:solidFill>
                  <a:srgbClr val="0000FF"/>
                </a:solidFill>
              </a:rPr>
              <a:t>char</a:t>
            </a:r>
            <a:r>
              <a:rPr lang="en-US" altLang="zh-CN" sz="2200" dirty="0"/>
              <a:t> </a:t>
            </a:r>
            <a:r>
              <a:rPr lang="en-US" altLang="zh-CN" sz="2200" dirty="0">
                <a:solidFill>
                  <a:srgbClr val="FF0000"/>
                </a:solidFill>
              </a:rPr>
              <a:t>*</a:t>
            </a:r>
            <a:r>
              <a:rPr lang="en-US" altLang="zh-CN" sz="2200" dirty="0"/>
              <a:t>n, </a:t>
            </a:r>
            <a:r>
              <a:rPr lang="en-US" altLang="zh-CN" sz="2200" dirty="0">
                <a:solidFill>
                  <a:srgbClr val="0000FF"/>
                </a:solidFill>
              </a:rPr>
              <a:t>int </a:t>
            </a:r>
            <a:r>
              <a:rPr lang="en-US" altLang="zh-CN" sz="2200" dirty="0"/>
              <a:t>h, </a:t>
            </a:r>
            <a:r>
              <a:rPr lang="en-US" altLang="zh-CN" sz="2200" dirty="0">
                <a:solidFill>
                  <a:srgbClr val="0000FF"/>
                </a:solidFill>
              </a:rPr>
              <a:t>int </a:t>
            </a:r>
            <a:r>
              <a:rPr lang="en-US" altLang="zh-CN" sz="2200" dirty="0"/>
              <a:t>y, </a:t>
            </a:r>
            <a:r>
              <a:rPr lang="en-US" altLang="zh-CN" sz="2200" dirty="0">
                <a:solidFill>
                  <a:srgbClr val="0000FF"/>
                </a:solidFill>
              </a:rPr>
              <a:t>int</a:t>
            </a:r>
            <a:r>
              <a:rPr lang="en-US" altLang="zh-CN" sz="2200" dirty="0"/>
              <a:t> m,</a:t>
            </a:r>
            <a:r>
              <a:rPr lang="en-US" altLang="zh-CN" sz="2200" dirty="0">
                <a:solidFill>
                  <a:srgbClr val="0000FF"/>
                </a:solidFill>
              </a:rPr>
              <a:t> int </a:t>
            </a:r>
            <a:r>
              <a:rPr lang="en-US" altLang="zh-CN" sz="2200" dirty="0"/>
              <a:t>d</a:t>
            </a:r>
            <a:r>
              <a:rPr lang="en-US" altLang="zh-CN" sz="2200" dirty="0" smtClean="0"/>
              <a:t>)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:</a:t>
            </a:r>
            <a:r>
              <a:rPr lang="en-US" altLang="zh-CN" sz="2200" dirty="0" smtClean="0"/>
              <a:t> 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birth(y, m, d)</a:t>
            </a:r>
          </a:p>
          <a:p>
            <a:pPr marL="358775"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{     </a:t>
            </a:r>
            <a:endParaRPr lang="en-US" altLang="zh-CN" sz="2200" dirty="0">
              <a:solidFill>
                <a:srgbClr val="00B050"/>
              </a:solidFill>
            </a:endParaRPr>
          </a:p>
          <a:p>
            <a:pPr marL="358775"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err="1"/>
              <a:t>strcpy</a:t>
            </a:r>
            <a:r>
              <a:rPr lang="en-US" altLang="zh-CN" sz="2200" dirty="0"/>
              <a:t>(name, n);</a:t>
            </a:r>
          </a:p>
          <a:p>
            <a:pPr marL="358775"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/>
              <a:t>height = h;</a:t>
            </a:r>
          </a:p>
          <a:p>
            <a:pPr marL="358775"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}</a:t>
            </a:r>
            <a:endParaRPr lang="en-US" altLang="zh-CN" sz="2200" dirty="0"/>
          </a:p>
          <a:p>
            <a:pPr marL="358775" indent="27305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FF0000"/>
                </a:solidFill>
              </a:rPr>
              <a:t>private</a:t>
            </a:r>
            <a:r>
              <a:rPr lang="en-US" altLang="zh-CN" sz="2200" dirty="0"/>
              <a:t>:</a:t>
            </a:r>
          </a:p>
          <a:p>
            <a:pPr marL="358775"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0000FF"/>
                </a:solidFill>
              </a:rPr>
              <a:t>char</a:t>
            </a:r>
            <a:r>
              <a:rPr lang="en-US" altLang="zh-CN" sz="2200" dirty="0"/>
              <a:t> name[20];</a:t>
            </a:r>
          </a:p>
          <a:p>
            <a:pPr marL="358775"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0000FF"/>
                </a:solidFill>
              </a:rPr>
              <a:t>int </a:t>
            </a:r>
            <a:r>
              <a:rPr lang="en-US" altLang="zh-CN" sz="2200" dirty="0"/>
              <a:t>height;</a:t>
            </a:r>
          </a:p>
          <a:p>
            <a:pPr marL="358775"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0000FF"/>
                </a:solidFill>
              </a:rPr>
              <a:t>Birthday</a:t>
            </a:r>
            <a:r>
              <a:rPr lang="en-US" altLang="zh-CN" sz="2200" b="1" dirty="0"/>
              <a:t> </a:t>
            </a:r>
            <a:r>
              <a:rPr lang="en-US" altLang="zh-CN" sz="2200" dirty="0"/>
              <a:t>birth;</a:t>
            </a:r>
          </a:p>
          <a:p>
            <a:pPr marL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/>
              <a:t>};</a:t>
            </a:r>
            <a:endParaRPr lang="zh-CN" altLang="en-US" sz="22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12.3  </a:t>
            </a:r>
            <a:r>
              <a:rPr lang="zh-CN" altLang="en-US" dirty="0"/>
              <a:t>类成员初始化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99858" y="4293096"/>
            <a:ext cx="4608512" cy="212365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zh-CN" altLang="en-US" sz="22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说明</a:t>
            </a:r>
            <a:r>
              <a:rPr lang="zh-CN" altLang="en-US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：</a:t>
            </a:r>
            <a:endParaRPr lang="en-US" altLang="zh-CN" sz="2200" dirty="0" smtClean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冒号</a:t>
            </a:r>
            <a:r>
              <a:rPr lang="zh-CN" altLang="en-US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表示后面要对类的</a:t>
            </a:r>
            <a:r>
              <a:rPr lang="zh-CN" altLang="en-US" sz="22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数据成员</a:t>
            </a:r>
            <a:r>
              <a:rPr lang="zh-CN" altLang="en-US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的构造函数进行调用。</a:t>
            </a:r>
            <a:endParaRPr lang="en-US" altLang="zh-CN" sz="2200" dirty="0" smtClean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birth()</a:t>
            </a:r>
            <a:r>
              <a:rPr lang="zh-CN" altLang="en-US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表示调用</a:t>
            </a:r>
            <a:r>
              <a:rPr lang="zh-CN" altLang="en-US" sz="22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默认构造函数</a:t>
            </a:r>
            <a:r>
              <a:rPr lang="zh-CN" altLang="en-US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，并且可以省略。</a:t>
            </a:r>
            <a:endParaRPr lang="en-US" altLang="zh-CN" sz="2200" dirty="0" smtClean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多个初始化项用</a:t>
            </a:r>
            <a:r>
              <a:rPr lang="zh-CN" altLang="en-US" sz="22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逗号</a:t>
            </a:r>
            <a:r>
              <a:rPr lang="zh-CN" altLang="en-US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分隔。</a:t>
            </a:r>
            <a:endParaRPr lang="en-US" altLang="zh-CN" sz="2200" dirty="0" smtClean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80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6306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2800" b="1" dirty="0" smtClean="0"/>
              <a:t>通过初始化表也可以对普通数据成员进行初始化</a:t>
            </a:r>
            <a:endParaRPr lang="en-US" altLang="zh-CN" sz="2800" b="1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class </a:t>
            </a:r>
            <a:r>
              <a:rPr lang="en-US" altLang="zh-CN" sz="2000" b="1" dirty="0">
                <a:solidFill>
                  <a:srgbClr val="0000FF"/>
                </a:solidFill>
              </a:rPr>
              <a:t>Birthday</a:t>
            </a:r>
            <a:r>
              <a:rPr lang="en-US" altLang="zh-CN" sz="2000" dirty="0"/>
              <a:t>{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public</a:t>
            </a:r>
            <a:r>
              <a:rPr lang="en-US" altLang="zh-CN" sz="2000" dirty="0"/>
              <a:t>: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FF"/>
                </a:solidFill>
              </a:rPr>
              <a:t>Birthday</a:t>
            </a:r>
            <a:r>
              <a:rPr lang="en-US" altLang="zh-CN" sz="2000" dirty="0" smtClean="0"/>
              <a:t>()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 year(0), month(0), day(0)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初始化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{                                         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  <a:endParaRPr lang="en-US" altLang="zh-CN" sz="2000" dirty="0"/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FF"/>
                </a:solidFill>
              </a:rPr>
              <a:t>Birthday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0000FF"/>
                </a:solidFill>
              </a:rPr>
              <a:t>int </a:t>
            </a:r>
            <a:r>
              <a:rPr lang="en-US" altLang="zh-CN" sz="2000" dirty="0"/>
              <a:t>y, </a:t>
            </a:r>
            <a:r>
              <a:rPr lang="en-US" altLang="zh-CN" sz="2000" dirty="0">
                <a:solidFill>
                  <a:srgbClr val="0000FF"/>
                </a:solidFill>
              </a:rPr>
              <a:t>int </a:t>
            </a:r>
            <a:r>
              <a:rPr lang="en-US" altLang="zh-CN" sz="2000" dirty="0"/>
              <a:t>m,</a:t>
            </a:r>
            <a:r>
              <a:rPr lang="en-US" altLang="zh-CN" sz="2000" dirty="0">
                <a:solidFill>
                  <a:srgbClr val="0000FF"/>
                </a:solidFill>
              </a:rPr>
              <a:t> int </a:t>
            </a:r>
            <a:r>
              <a:rPr lang="en-US" altLang="zh-CN" sz="2000" dirty="0"/>
              <a:t>d</a:t>
            </a:r>
            <a:r>
              <a:rPr lang="en-US" altLang="zh-CN" sz="2000" dirty="0" smtClean="0"/>
              <a:t>)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 year(y), month(m), day(d)</a:t>
            </a:r>
            <a:r>
              <a:rPr lang="en-US" altLang="zh-CN" sz="2000" dirty="0" smtClean="0"/>
              <a:t>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初始化</a:t>
            </a:r>
            <a:r>
              <a:rPr lang="en-US" altLang="zh-CN" sz="2000" dirty="0" smtClean="0"/>
              <a:t> 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/>
              <a:t>{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  <a:endParaRPr lang="en-US" altLang="zh-CN" sz="2000" dirty="0"/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void </a:t>
            </a:r>
            <a:r>
              <a:rPr lang="en-US" altLang="zh-CN" sz="2000" dirty="0"/>
              <a:t>print(){</a:t>
            </a:r>
          </a:p>
          <a:p>
            <a:pPr indent="804863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/>
              <a:t>cout</a:t>
            </a:r>
            <a:r>
              <a:rPr lang="en-US" altLang="zh-CN" sz="2000" dirty="0"/>
              <a:t>&lt;&lt;year&lt;&lt;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“/”</a:t>
            </a:r>
            <a:r>
              <a:rPr lang="en-US" altLang="zh-CN" sz="2000" dirty="0"/>
              <a:t>&lt;&lt;month&lt;&lt;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“/”</a:t>
            </a:r>
            <a:r>
              <a:rPr lang="en-US" altLang="zh-CN" sz="2000" dirty="0"/>
              <a:t>&lt;&lt;day&lt;&lt;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private</a:t>
            </a:r>
            <a:r>
              <a:rPr lang="en-US" altLang="zh-CN" sz="2000" dirty="0" smtClean="0"/>
              <a:t>: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私有数据成员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int</a:t>
            </a:r>
            <a:r>
              <a:rPr lang="en-US" altLang="zh-CN" sz="2000" dirty="0"/>
              <a:t> year;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int </a:t>
            </a:r>
            <a:r>
              <a:rPr lang="en-US" altLang="zh-CN" sz="2000" dirty="0"/>
              <a:t>month;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int </a:t>
            </a:r>
            <a:r>
              <a:rPr lang="en-US" altLang="zh-CN" sz="2000" dirty="0"/>
              <a:t>day;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};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12.3  </a:t>
            </a:r>
            <a:r>
              <a:rPr lang="zh-CN" altLang="en-US" dirty="0"/>
              <a:t>类成员初始化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719938" y="4869160"/>
            <a:ext cx="2876398" cy="1581972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2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说明</a:t>
            </a:r>
            <a:r>
              <a:rPr lang="zh-CN" altLang="en-US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：</a:t>
            </a:r>
            <a:endParaRPr lang="en-US" altLang="zh-CN" sz="2200" dirty="0" smtClean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变量初始化形式：</a:t>
            </a:r>
            <a:endParaRPr lang="en-US" altLang="zh-CN" sz="2200" dirty="0" smtClean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2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int </a:t>
            </a:r>
            <a:r>
              <a:rPr lang="en-US" altLang="zh-CN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m = 20;</a:t>
            </a:r>
          </a:p>
          <a:p>
            <a:pPr algn="just">
              <a:lnSpc>
                <a:spcPct val="110000"/>
              </a:lnSpc>
            </a:pPr>
            <a:r>
              <a:rPr lang="en-US" altLang="zh-CN" sz="22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int</a:t>
            </a:r>
            <a:r>
              <a:rPr lang="en-US" altLang="zh-CN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m(20);</a:t>
            </a:r>
          </a:p>
        </p:txBody>
      </p:sp>
    </p:spTree>
    <p:extLst>
      <p:ext uri="{BB962C8B-B14F-4D97-AF65-F5344CB8AC3E}">
        <p14:creationId xmlns:p14="http://schemas.microsoft.com/office/powerpoint/2010/main" val="289969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268760"/>
            <a:ext cx="8280920" cy="524319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12.1  </a:t>
            </a:r>
            <a:r>
              <a:rPr lang="zh-CN" altLang="en-US" sz="2800" dirty="0" smtClean="0"/>
              <a:t>类与对象</a:t>
            </a:r>
            <a:endParaRPr lang="en-US" altLang="zh-CN" sz="2800" dirty="0" smtClean="0"/>
          </a:p>
          <a:p>
            <a:r>
              <a:rPr lang="en-US" altLang="zh-CN" sz="2800" dirty="0" smtClean="0"/>
              <a:t>12.2  </a:t>
            </a:r>
            <a:r>
              <a:rPr lang="zh-CN" altLang="en-US" sz="2800" dirty="0" smtClean="0"/>
              <a:t>构造函数</a:t>
            </a:r>
            <a:endParaRPr lang="en-US" altLang="zh-CN" sz="2800" dirty="0" smtClean="0"/>
          </a:p>
          <a:p>
            <a:r>
              <a:rPr lang="en-US" altLang="zh-CN" sz="2800" dirty="0" smtClean="0"/>
              <a:t>12.3  </a:t>
            </a:r>
            <a:r>
              <a:rPr lang="zh-CN" altLang="en-US" sz="2800" dirty="0" smtClean="0"/>
              <a:t>类成员初始化</a:t>
            </a:r>
            <a:endParaRPr lang="en-US" altLang="zh-CN" sz="2800" dirty="0" smtClean="0"/>
          </a:p>
          <a:p>
            <a:r>
              <a:rPr lang="en-US" altLang="zh-CN" sz="2800" dirty="0" smtClean="0"/>
              <a:t>12.4  </a:t>
            </a:r>
            <a:r>
              <a:rPr lang="zh-CN" altLang="en-US" sz="2800" dirty="0" smtClean="0"/>
              <a:t>析构函数</a:t>
            </a:r>
            <a:endParaRPr lang="en-US" altLang="zh-CN" sz="2800" dirty="0" smtClean="0"/>
          </a:p>
          <a:p>
            <a:r>
              <a:rPr lang="en-US" altLang="zh-CN" sz="2800" dirty="0" smtClean="0"/>
              <a:t>12.5  </a:t>
            </a:r>
            <a:r>
              <a:rPr lang="zh-CN" altLang="en-US" sz="2800" dirty="0" smtClean="0"/>
              <a:t>类的设计举例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36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74633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zh-CN" altLang="en-US" b="1" dirty="0" smtClean="0"/>
              <a:t>冒号语法可以实现对常量数据成员和引用数据成员的初始化</a:t>
            </a:r>
            <a:endParaRPr lang="en-US" altLang="zh-CN" b="1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class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Circle</a:t>
            </a:r>
            <a:r>
              <a:rPr lang="en-US" altLang="zh-CN" sz="2000" dirty="0" smtClean="0"/>
              <a:t>{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000" dirty="0" smtClean="0"/>
              <a:t>: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Circle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&amp;</a:t>
            </a:r>
            <a:r>
              <a:rPr lang="en-US" altLang="zh-CN" sz="2000" dirty="0" smtClean="0"/>
              <a:t>r)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 radius(r), PI(3.1415) </a:t>
            </a:r>
            <a:r>
              <a:rPr lang="en-US" altLang="zh-CN" sz="2000" dirty="0" smtClean="0">
                <a:solidFill>
                  <a:srgbClr val="00B050"/>
                </a:solidFill>
              </a:rPr>
              <a:t>//</a:t>
            </a:r>
            <a:r>
              <a:rPr lang="zh-CN" altLang="en-US" sz="2000" dirty="0" smtClean="0">
                <a:solidFill>
                  <a:srgbClr val="00B050"/>
                </a:solidFill>
              </a:rPr>
              <a:t>引用和常量数据成员初始化 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{ }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area(){</a:t>
            </a:r>
          </a:p>
          <a:p>
            <a:pPr indent="804863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PI*radius*radius;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 </a:t>
            </a:r>
            <a:r>
              <a:rPr lang="en-US" altLang="zh-CN" sz="2000" dirty="0" smtClean="0"/>
              <a:t>perimeter(){</a:t>
            </a:r>
          </a:p>
          <a:p>
            <a:pPr indent="804863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2*PI*radius;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>
                <a:solidFill>
                  <a:srgbClr val="FF0000"/>
                </a:solidFill>
              </a:rPr>
              <a:t>&amp;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getRadius</a:t>
            </a:r>
            <a:r>
              <a:rPr lang="en-US" altLang="zh-CN" sz="2000" dirty="0" smtClean="0"/>
              <a:t>(){</a:t>
            </a:r>
          </a:p>
          <a:p>
            <a:pPr indent="804863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radius;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  <a:endParaRPr lang="en-US" altLang="zh-CN" sz="2000" dirty="0" smtClean="0"/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private</a:t>
            </a:r>
            <a:r>
              <a:rPr lang="en-US" altLang="zh-CN" sz="2000" dirty="0" smtClean="0"/>
              <a:t>: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&amp;</a:t>
            </a:r>
            <a:r>
              <a:rPr lang="en-US" altLang="zh-CN" sz="2000" dirty="0" smtClean="0"/>
              <a:t>radius;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引用数据成员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 </a:t>
            </a:r>
            <a:r>
              <a:rPr lang="en-US" altLang="zh-CN" sz="2000" dirty="0" smtClean="0"/>
              <a:t>PI;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常量数据成员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};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12.3  </a:t>
            </a:r>
            <a:r>
              <a:rPr lang="zh-CN" altLang="en-US" dirty="0"/>
              <a:t>类成员初始化</a:t>
            </a:r>
          </a:p>
        </p:txBody>
      </p:sp>
      <p:sp>
        <p:nvSpPr>
          <p:cNvPr id="4" name="矩形 3"/>
          <p:cNvSpPr/>
          <p:nvPr/>
        </p:nvSpPr>
        <p:spPr>
          <a:xfrm>
            <a:off x="3563551" y="3717032"/>
            <a:ext cx="5472945" cy="11303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初始化表</a:t>
            </a: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是对类的</a:t>
            </a:r>
            <a:r>
              <a:rPr lang="en-US" altLang="zh-CN" sz="2800" b="1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和引用类型数据成员初始化的唯一途径！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660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class </a:t>
            </a:r>
            <a:r>
              <a:rPr lang="en-US" altLang="zh-CN" b="1" dirty="0">
                <a:solidFill>
                  <a:srgbClr val="0000FF"/>
                </a:solidFill>
              </a:rPr>
              <a:t>Student</a:t>
            </a:r>
            <a:r>
              <a:rPr lang="en-US" altLang="zh-CN" dirty="0"/>
              <a:t>{</a:t>
            </a:r>
          </a:p>
          <a:p>
            <a:pPr indent="174625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public</a:t>
            </a:r>
            <a:r>
              <a:rPr lang="en-US" altLang="zh-CN" dirty="0"/>
              <a:t>: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0000FF"/>
                </a:solidFill>
              </a:rPr>
              <a:t>Student</a:t>
            </a:r>
            <a:r>
              <a:rPr lang="en-US" altLang="zh-CN" dirty="0" smtClean="0"/>
              <a:t>(){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默认构造函数</a:t>
            </a:r>
            <a:endParaRPr lang="en-US" altLang="zh-CN" dirty="0">
              <a:solidFill>
                <a:srgbClr val="00B050"/>
              </a:solidFill>
            </a:endParaRP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“Student Constructor!”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class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Teacher</a:t>
            </a:r>
            <a:r>
              <a:rPr lang="en-US" altLang="zh-CN" dirty="0"/>
              <a:t>{</a:t>
            </a:r>
          </a:p>
          <a:p>
            <a:pPr indent="174625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public</a:t>
            </a:r>
            <a:r>
              <a:rPr lang="en-US" altLang="zh-CN" dirty="0"/>
              <a:t>: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0000FF"/>
                </a:solidFill>
              </a:rPr>
              <a:t>Teacher</a:t>
            </a:r>
            <a:r>
              <a:rPr lang="en-US" altLang="zh-CN" dirty="0" smtClean="0"/>
              <a:t>(){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默认构造函数</a:t>
            </a:r>
            <a:endParaRPr lang="en-US" altLang="zh-CN" dirty="0">
              <a:solidFill>
                <a:srgbClr val="00B050"/>
              </a:solidFill>
            </a:endParaRP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“Teacher Constructor!”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}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class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Supervisor</a:t>
            </a:r>
            <a:r>
              <a:rPr lang="en-US" altLang="zh-CN" dirty="0"/>
              <a:t>{</a:t>
            </a:r>
          </a:p>
          <a:p>
            <a:pPr indent="174625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public</a:t>
            </a:r>
            <a:r>
              <a:rPr lang="en-US" altLang="zh-CN" dirty="0"/>
              <a:t>: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0000FF"/>
                </a:solidFill>
              </a:rPr>
              <a:t>Supervisor</a:t>
            </a:r>
            <a:r>
              <a:rPr lang="en-US" altLang="zh-CN" dirty="0" smtClean="0"/>
              <a:t>()</a:t>
            </a:r>
            <a:r>
              <a:rPr lang="en-US" altLang="zh-CN" b="1" dirty="0" smtClean="0">
                <a:solidFill>
                  <a:srgbClr val="FF0000"/>
                </a:solidFill>
              </a:rPr>
              <a:t>: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tc</a:t>
            </a:r>
            <a:r>
              <a:rPr lang="en-US" altLang="zh-CN" b="1" dirty="0" smtClean="0">
                <a:solidFill>
                  <a:srgbClr val="FF0000"/>
                </a:solidFill>
              </a:rPr>
              <a:t>(),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st</a:t>
            </a:r>
            <a:r>
              <a:rPr lang="en-US" altLang="zh-CN" b="1" dirty="0" smtClean="0">
                <a:solidFill>
                  <a:srgbClr val="FF0000"/>
                </a:solidFill>
              </a:rPr>
              <a:t>()</a:t>
            </a: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调用默认构造函数进行初始化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{</a:t>
            </a:r>
            <a:endParaRPr lang="en-US" altLang="zh-CN" dirty="0"/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“Supervisor Constructor!”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}</a:t>
            </a:r>
          </a:p>
          <a:p>
            <a:pPr indent="174625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en-US" altLang="zh-CN" dirty="0" smtClean="0"/>
              <a:t>: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私有对象数据成员</a:t>
            </a:r>
            <a:endParaRPr lang="en-US" altLang="zh-CN" dirty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0000FF"/>
                </a:solidFill>
              </a:rPr>
              <a:t>Student</a:t>
            </a:r>
            <a:r>
              <a:rPr lang="en-US" altLang="zh-CN" dirty="0"/>
              <a:t> </a:t>
            </a:r>
            <a:r>
              <a:rPr lang="en-US" altLang="zh-CN" dirty="0" err="1"/>
              <a:t>st</a:t>
            </a:r>
            <a:r>
              <a:rPr lang="en-US" altLang="zh-CN" dirty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0000FF"/>
                </a:solidFill>
              </a:rPr>
              <a:t>Teacher</a:t>
            </a:r>
            <a:r>
              <a:rPr lang="en-US" altLang="zh-CN" dirty="0"/>
              <a:t> </a:t>
            </a:r>
            <a:r>
              <a:rPr lang="en-US" altLang="zh-CN" dirty="0" err="1"/>
              <a:t>tc</a:t>
            </a:r>
            <a:r>
              <a:rPr lang="en-US" altLang="zh-CN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12.3  </a:t>
            </a:r>
            <a:r>
              <a:rPr lang="zh-CN" altLang="en-US" dirty="0"/>
              <a:t>类成员初始化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04995" y="2255006"/>
            <a:ext cx="3744416" cy="18364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Aft>
                <a:spcPts val="200"/>
              </a:spcAft>
            </a:pPr>
            <a:r>
              <a:rPr lang="zh-CN" altLang="en-US" sz="22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初始化顺序：</a:t>
            </a:r>
            <a:endParaRPr lang="en-US" altLang="zh-CN" sz="2200" b="1" dirty="0" smtClean="0">
              <a:solidFill>
                <a:srgbClr val="FF00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marL="271463" indent="-271463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按类对象成员的</a:t>
            </a:r>
            <a:r>
              <a:rPr lang="zh-CN" altLang="en-US" sz="22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声明顺序</a:t>
            </a:r>
            <a:r>
              <a:rPr lang="zh-CN" altLang="en-US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依次调用对象成员的构造函数进行初始化。</a:t>
            </a:r>
            <a:endParaRPr lang="en-US" altLang="zh-CN" sz="2200" dirty="0" smtClean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marL="271463" indent="-271463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调用类自身的构造函数。</a:t>
            </a:r>
            <a:endParaRPr lang="en-US" altLang="zh-CN" sz="2200" dirty="0" smtClean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92080" y="1193524"/>
            <a:ext cx="3528392" cy="769441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zh-CN" altLang="en-US" sz="22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定义对象：</a:t>
            </a:r>
            <a:endParaRPr lang="en-US" altLang="zh-CN" sz="2200" b="1" dirty="0">
              <a:solidFill>
                <a:schemeClr val="tx1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algn="just"/>
            <a:r>
              <a:rPr lang="en-US" altLang="zh-CN" sz="22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Supervisor </a:t>
            </a:r>
            <a:r>
              <a:rPr lang="en-US" altLang="zh-CN" sz="22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sp</a:t>
            </a:r>
            <a:r>
              <a:rPr lang="en-US" altLang="zh-CN" sz="22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;</a:t>
            </a:r>
            <a:endParaRPr lang="en-US" altLang="zh-CN" sz="2200" dirty="0" smtClean="0">
              <a:solidFill>
                <a:schemeClr val="tx1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901680" y="5933816"/>
            <a:ext cx="1892559" cy="635715"/>
            <a:chOff x="6534472" y="5759475"/>
            <a:chExt cx="2286000" cy="75247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Ch12_05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974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2800" b="1" dirty="0" smtClean="0"/>
              <a:t>构造对象的顺序</a:t>
            </a:r>
            <a:endParaRPr lang="en-US" altLang="zh-CN" sz="2800" b="1" dirty="0" smtClean="0"/>
          </a:p>
          <a:p>
            <a:pPr marL="271463" indent="-2714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</a:rPr>
              <a:t>全局对象</a:t>
            </a:r>
            <a:r>
              <a:rPr lang="zh-CN" altLang="en-US" dirty="0" smtClean="0"/>
              <a:t>构造时</a:t>
            </a:r>
            <a:r>
              <a:rPr lang="zh-CN" altLang="en-US" dirty="0" smtClean="0">
                <a:solidFill>
                  <a:srgbClr val="0070C0"/>
                </a:solidFill>
              </a:rPr>
              <a:t>无特殊顺序</a:t>
            </a:r>
            <a:r>
              <a:rPr lang="zh-CN" altLang="en-US" dirty="0" smtClean="0"/>
              <a:t>（在主函数之前被构造）</a:t>
            </a:r>
            <a:endParaRPr lang="en-US" altLang="zh-CN" dirty="0" smtClean="0"/>
          </a:p>
          <a:p>
            <a:pPr marL="271463" indent="-2714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</a:rPr>
              <a:t>局部和静态对象</a:t>
            </a:r>
            <a:r>
              <a:rPr lang="zh-CN" altLang="en-US" dirty="0" smtClean="0"/>
              <a:t>以</a:t>
            </a:r>
            <a:r>
              <a:rPr lang="zh-CN" altLang="en-US" dirty="0" smtClean="0">
                <a:solidFill>
                  <a:srgbClr val="0070C0"/>
                </a:solidFill>
              </a:rPr>
              <a:t>声明的顺序</a:t>
            </a:r>
            <a:r>
              <a:rPr lang="zh-CN" altLang="en-US" dirty="0" smtClean="0"/>
              <a:t>构造（静态对象只被构造一次）</a:t>
            </a:r>
            <a:endParaRPr lang="en-US" altLang="zh-CN" dirty="0" smtClean="0"/>
          </a:p>
          <a:p>
            <a:pPr marL="271463" indent="-2714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</a:rPr>
              <a:t>成员对象</a:t>
            </a:r>
            <a:r>
              <a:rPr lang="zh-CN" altLang="en-US" dirty="0" smtClean="0"/>
              <a:t>以其在类中</a:t>
            </a:r>
            <a:r>
              <a:rPr lang="zh-CN" altLang="en-US" dirty="0" smtClean="0">
                <a:solidFill>
                  <a:srgbClr val="0070C0"/>
                </a:solidFill>
              </a:rPr>
              <a:t>声明的顺序</a:t>
            </a:r>
            <a:r>
              <a:rPr lang="zh-CN" altLang="en-US" dirty="0" smtClean="0"/>
              <a:t>构造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12.3  </a:t>
            </a:r>
            <a:r>
              <a:rPr lang="zh-CN" altLang="en-US" dirty="0"/>
              <a:t>类成员初始化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869" y="3645024"/>
            <a:ext cx="2464838" cy="277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7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7026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7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1700" dirty="0" smtClean="0"/>
              <a:t>&lt;</a:t>
            </a:r>
            <a:r>
              <a:rPr lang="en-US" altLang="zh-CN" sz="1700" dirty="0" err="1" smtClean="0"/>
              <a:t>iostream</a:t>
            </a:r>
            <a:r>
              <a:rPr lang="en-US" altLang="zh-CN" sz="17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7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1700" dirty="0" smtClean="0"/>
              <a:t>&lt;</a:t>
            </a:r>
            <a:r>
              <a:rPr lang="en-US" altLang="zh-CN" sz="1700" dirty="0" err="1" smtClean="0"/>
              <a:t>cstdlib</a:t>
            </a:r>
            <a:r>
              <a:rPr lang="en-US" altLang="zh-CN" sz="17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7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17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17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700" dirty="0" smtClean="0">
                <a:solidFill>
                  <a:srgbClr val="FF0000"/>
                </a:solidFill>
              </a:rPr>
              <a:t>class</a:t>
            </a:r>
            <a:r>
              <a:rPr lang="en-US" altLang="zh-CN" sz="1700" dirty="0" smtClean="0"/>
              <a:t> </a:t>
            </a:r>
            <a:r>
              <a:rPr lang="en-US" altLang="zh-CN" sz="17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1700" dirty="0" smtClean="0"/>
              <a:t>{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1700" dirty="0" smtClean="0">
                <a:solidFill>
                  <a:srgbClr val="FF0000"/>
                </a:solidFill>
              </a:rPr>
              <a:t>public</a:t>
            </a:r>
            <a:r>
              <a:rPr lang="en-US" altLang="zh-CN" sz="1700" dirty="0" smtClean="0"/>
              <a:t>: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17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1700" dirty="0" smtClean="0"/>
              <a:t>(</a:t>
            </a:r>
            <a:r>
              <a:rPr lang="en-US" altLang="zh-CN" sz="1700" dirty="0" smtClean="0">
                <a:solidFill>
                  <a:srgbClr val="0000FF"/>
                </a:solidFill>
              </a:rPr>
              <a:t>int</a:t>
            </a:r>
            <a:r>
              <a:rPr lang="en-US" altLang="zh-CN" sz="1700" dirty="0" smtClean="0"/>
              <a:t> n): </a:t>
            </a:r>
            <a:r>
              <a:rPr lang="en-US" altLang="zh-CN" sz="1700" dirty="0" err="1" smtClean="0"/>
              <a:t>num</a:t>
            </a:r>
            <a:r>
              <a:rPr lang="en-US" altLang="zh-CN" sz="1700" dirty="0" smtClean="0"/>
              <a:t>(n){</a:t>
            </a:r>
          </a:p>
          <a:p>
            <a:pPr indent="892175">
              <a:lnSpc>
                <a:spcPct val="100000"/>
              </a:lnSpc>
              <a:spcBef>
                <a:spcPts val="0"/>
              </a:spcBef>
            </a:pPr>
            <a:r>
              <a:rPr lang="en-US" altLang="zh-CN" sz="1700" dirty="0" err="1" smtClean="0"/>
              <a:t>vec</a:t>
            </a:r>
            <a:r>
              <a:rPr lang="en-US" altLang="zh-CN" sz="1700" dirty="0" smtClean="0"/>
              <a:t> = </a:t>
            </a:r>
            <a:r>
              <a:rPr lang="en-US" altLang="zh-CN" sz="1700" dirty="0" smtClean="0">
                <a:solidFill>
                  <a:srgbClr val="FF0000"/>
                </a:solidFill>
              </a:rPr>
              <a:t>new</a:t>
            </a:r>
            <a:r>
              <a:rPr lang="en-US" altLang="zh-CN" sz="1700" dirty="0" smtClean="0"/>
              <a:t> </a:t>
            </a:r>
            <a:r>
              <a:rPr lang="en-US" altLang="zh-CN" sz="17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700" dirty="0" smtClean="0"/>
              <a:t>[</a:t>
            </a:r>
            <a:r>
              <a:rPr lang="en-US" altLang="zh-CN" sz="1700" dirty="0" err="1" smtClean="0"/>
              <a:t>num</a:t>
            </a:r>
            <a:r>
              <a:rPr lang="en-US" altLang="zh-CN" sz="1700" dirty="0" smtClean="0"/>
              <a:t>]; </a:t>
            </a:r>
            <a:r>
              <a:rPr lang="en-US" altLang="zh-CN" sz="1700" dirty="0" smtClean="0">
                <a:solidFill>
                  <a:srgbClr val="00B050"/>
                </a:solidFill>
              </a:rPr>
              <a:t>// </a:t>
            </a:r>
            <a:r>
              <a:rPr lang="zh-CN" altLang="en-US" sz="1700" dirty="0" smtClean="0">
                <a:solidFill>
                  <a:srgbClr val="00B050"/>
                </a:solidFill>
              </a:rPr>
              <a:t>堆空间</a:t>
            </a:r>
            <a:endParaRPr lang="en-US" altLang="zh-CN" sz="1700" dirty="0" smtClean="0">
              <a:solidFill>
                <a:srgbClr val="00B050"/>
              </a:solidFill>
            </a:endParaRPr>
          </a:p>
          <a:p>
            <a:pPr indent="892175">
              <a:lnSpc>
                <a:spcPct val="100000"/>
              </a:lnSpc>
              <a:spcBef>
                <a:spcPts val="0"/>
              </a:spcBef>
            </a:pPr>
            <a:r>
              <a:rPr lang="en-US" altLang="zh-CN" sz="1700" dirty="0" smtClean="0">
                <a:solidFill>
                  <a:srgbClr val="0000FF"/>
                </a:solidFill>
              </a:rPr>
              <a:t>for</a:t>
            </a:r>
            <a:r>
              <a:rPr lang="en-US" altLang="zh-CN" sz="1700" dirty="0" smtClean="0"/>
              <a:t>(</a:t>
            </a:r>
            <a:r>
              <a:rPr lang="en-US" altLang="zh-CN" sz="1700" dirty="0" smtClean="0">
                <a:solidFill>
                  <a:srgbClr val="0000FF"/>
                </a:solidFill>
              </a:rPr>
              <a:t>int </a:t>
            </a:r>
            <a:r>
              <a:rPr lang="en-US" altLang="zh-CN" sz="1700" dirty="0" err="1" smtClean="0"/>
              <a:t>i</a:t>
            </a:r>
            <a:r>
              <a:rPr lang="en-US" altLang="zh-CN" sz="1700" dirty="0" smtClean="0"/>
              <a:t>=0; </a:t>
            </a:r>
            <a:r>
              <a:rPr lang="en-US" altLang="zh-CN" sz="1700" dirty="0" err="1" smtClean="0"/>
              <a:t>i</a:t>
            </a:r>
            <a:r>
              <a:rPr lang="en-US" altLang="zh-CN" sz="1700" dirty="0" smtClean="0"/>
              <a:t>&lt;</a:t>
            </a:r>
            <a:r>
              <a:rPr lang="en-US" altLang="zh-CN" sz="1700" dirty="0" err="1" smtClean="0"/>
              <a:t>num</a:t>
            </a:r>
            <a:r>
              <a:rPr lang="en-US" altLang="zh-CN" sz="1700" dirty="0" smtClean="0"/>
              <a:t>; </a:t>
            </a:r>
            <a:r>
              <a:rPr lang="en-US" altLang="zh-CN" sz="1700" dirty="0" err="1" smtClean="0"/>
              <a:t>i</a:t>
            </a:r>
            <a:r>
              <a:rPr lang="en-US" altLang="zh-CN" sz="1700" dirty="0" smtClean="0"/>
              <a:t>++)</a:t>
            </a:r>
          </a:p>
          <a:p>
            <a:pPr indent="1165225">
              <a:lnSpc>
                <a:spcPct val="100000"/>
              </a:lnSpc>
              <a:spcBef>
                <a:spcPts val="0"/>
              </a:spcBef>
            </a:pPr>
            <a:r>
              <a:rPr lang="en-US" altLang="zh-CN" sz="1700" dirty="0" err="1" smtClean="0"/>
              <a:t>vec</a:t>
            </a:r>
            <a:r>
              <a:rPr lang="en-US" altLang="zh-CN" sz="1700" dirty="0" smtClean="0"/>
              <a:t>[</a:t>
            </a:r>
            <a:r>
              <a:rPr lang="en-US" altLang="zh-CN" sz="1700" dirty="0" err="1" smtClean="0"/>
              <a:t>i</a:t>
            </a:r>
            <a:r>
              <a:rPr lang="en-US" altLang="zh-CN" sz="1700" dirty="0" smtClean="0"/>
              <a:t>] = rand()%100;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1700" dirty="0"/>
              <a:t>}</a:t>
            </a:r>
            <a:endParaRPr lang="en-US" altLang="zh-CN" sz="1700" dirty="0" smtClean="0"/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1700" dirty="0" smtClean="0">
                <a:solidFill>
                  <a:srgbClr val="0000FF"/>
                </a:solidFill>
              </a:rPr>
              <a:t>int </a:t>
            </a:r>
            <a:r>
              <a:rPr lang="en-US" altLang="zh-CN" sz="1700" dirty="0" smtClean="0"/>
              <a:t>get(</a:t>
            </a:r>
            <a:r>
              <a:rPr lang="en-US" altLang="zh-CN" sz="1700" dirty="0" smtClean="0">
                <a:solidFill>
                  <a:srgbClr val="0000FF"/>
                </a:solidFill>
              </a:rPr>
              <a:t>int </a:t>
            </a:r>
            <a:r>
              <a:rPr lang="en-US" altLang="zh-CN" sz="1700" dirty="0" err="1" smtClean="0"/>
              <a:t>i</a:t>
            </a:r>
            <a:r>
              <a:rPr lang="en-US" altLang="zh-CN" sz="1700" dirty="0" smtClean="0"/>
              <a:t>){</a:t>
            </a:r>
          </a:p>
          <a:p>
            <a:pPr indent="892175">
              <a:lnSpc>
                <a:spcPct val="100000"/>
              </a:lnSpc>
              <a:spcBef>
                <a:spcPts val="0"/>
              </a:spcBef>
            </a:pPr>
            <a:r>
              <a:rPr lang="en-US" altLang="zh-CN" sz="17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700" dirty="0" smtClean="0"/>
              <a:t> </a:t>
            </a:r>
            <a:r>
              <a:rPr lang="en-US" altLang="zh-CN" sz="1700" dirty="0" err="1" smtClean="0"/>
              <a:t>vec</a:t>
            </a:r>
            <a:r>
              <a:rPr lang="en-US" altLang="zh-CN" sz="1700" dirty="0" smtClean="0"/>
              <a:t>[</a:t>
            </a:r>
            <a:r>
              <a:rPr lang="en-US" altLang="zh-CN" sz="1700" dirty="0" err="1" smtClean="0"/>
              <a:t>i</a:t>
            </a:r>
            <a:r>
              <a:rPr lang="en-US" altLang="zh-CN" sz="1700" dirty="0" smtClean="0"/>
              <a:t>];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1700" dirty="0"/>
              <a:t>}</a:t>
            </a:r>
            <a:endParaRPr lang="en-US" altLang="zh-CN" sz="1700" dirty="0" smtClean="0"/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1700" dirty="0" smtClean="0">
                <a:solidFill>
                  <a:srgbClr val="0000FF"/>
                </a:solidFill>
              </a:rPr>
              <a:t>int </a:t>
            </a:r>
            <a:r>
              <a:rPr lang="en-US" altLang="zh-CN" sz="1700" dirty="0" err="1" smtClean="0"/>
              <a:t>getNum</a:t>
            </a:r>
            <a:r>
              <a:rPr lang="en-US" altLang="zh-CN" sz="1700" dirty="0" smtClean="0"/>
              <a:t>(){</a:t>
            </a:r>
          </a:p>
          <a:p>
            <a:pPr indent="892175">
              <a:lnSpc>
                <a:spcPct val="100000"/>
              </a:lnSpc>
              <a:spcBef>
                <a:spcPts val="0"/>
              </a:spcBef>
            </a:pPr>
            <a:r>
              <a:rPr lang="en-US" altLang="zh-CN" sz="17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700" dirty="0" smtClean="0"/>
              <a:t> </a:t>
            </a:r>
            <a:r>
              <a:rPr lang="en-US" altLang="zh-CN" sz="1700" dirty="0" err="1" smtClean="0"/>
              <a:t>num</a:t>
            </a:r>
            <a:r>
              <a:rPr lang="en-US" altLang="zh-CN" sz="1700" dirty="0" smtClean="0"/>
              <a:t>;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1700" dirty="0"/>
              <a:t>}</a:t>
            </a:r>
            <a:endParaRPr lang="en-US" altLang="zh-CN" sz="1700" dirty="0" smtClean="0"/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1700" dirty="0" smtClean="0">
                <a:solidFill>
                  <a:srgbClr val="0000FF"/>
                </a:solidFill>
              </a:rPr>
              <a:t>void </a:t>
            </a:r>
            <a:r>
              <a:rPr lang="en-US" altLang="zh-CN" sz="1700" dirty="0" smtClean="0"/>
              <a:t>print(){</a:t>
            </a:r>
          </a:p>
          <a:p>
            <a:pPr indent="892175">
              <a:lnSpc>
                <a:spcPct val="100000"/>
              </a:lnSpc>
              <a:spcBef>
                <a:spcPts val="0"/>
              </a:spcBef>
            </a:pPr>
            <a:r>
              <a:rPr lang="en-US" altLang="zh-CN" sz="1700" dirty="0" smtClean="0">
                <a:solidFill>
                  <a:srgbClr val="0000FF"/>
                </a:solidFill>
              </a:rPr>
              <a:t>for</a:t>
            </a:r>
            <a:r>
              <a:rPr lang="en-US" altLang="zh-CN" sz="1700" dirty="0" smtClean="0"/>
              <a:t>(</a:t>
            </a:r>
            <a:r>
              <a:rPr lang="en-US" altLang="zh-CN" sz="1700" dirty="0" smtClean="0">
                <a:solidFill>
                  <a:srgbClr val="0000FF"/>
                </a:solidFill>
              </a:rPr>
              <a:t>int</a:t>
            </a:r>
            <a:r>
              <a:rPr lang="en-US" altLang="zh-CN" sz="1700" dirty="0" smtClean="0"/>
              <a:t> </a:t>
            </a:r>
            <a:r>
              <a:rPr lang="en-US" altLang="zh-CN" sz="1700" dirty="0" err="1" smtClean="0"/>
              <a:t>i</a:t>
            </a:r>
            <a:r>
              <a:rPr lang="en-US" altLang="zh-CN" sz="1700" dirty="0" smtClean="0"/>
              <a:t>=0; </a:t>
            </a:r>
            <a:r>
              <a:rPr lang="en-US" altLang="zh-CN" sz="1700" dirty="0" err="1" smtClean="0"/>
              <a:t>i</a:t>
            </a:r>
            <a:r>
              <a:rPr lang="en-US" altLang="zh-CN" sz="1700" dirty="0" smtClean="0"/>
              <a:t>&lt;</a:t>
            </a:r>
            <a:r>
              <a:rPr lang="en-US" altLang="zh-CN" sz="1700" dirty="0" err="1" smtClean="0"/>
              <a:t>num</a:t>
            </a:r>
            <a:r>
              <a:rPr lang="en-US" altLang="zh-CN" sz="1700" dirty="0" smtClean="0"/>
              <a:t>; </a:t>
            </a:r>
            <a:r>
              <a:rPr lang="en-US" altLang="zh-CN" sz="1700" dirty="0" err="1" smtClean="0"/>
              <a:t>i</a:t>
            </a:r>
            <a:r>
              <a:rPr lang="en-US" altLang="zh-CN" sz="1700" dirty="0" smtClean="0"/>
              <a:t>++)</a:t>
            </a:r>
          </a:p>
          <a:p>
            <a:pPr indent="1165225">
              <a:lnSpc>
                <a:spcPct val="100000"/>
              </a:lnSpc>
              <a:spcBef>
                <a:spcPts val="0"/>
              </a:spcBef>
            </a:pPr>
            <a:r>
              <a:rPr lang="en-US" altLang="zh-CN" sz="1700" dirty="0" err="1" smtClean="0"/>
              <a:t>cout</a:t>
            </a:r>
            <a:r>
              <a:rPr lang="en-US" altLang="zh-CN" sz="1700" dirty="0" smtClean="0"/>
              <a:t>&lt;&lt;</a:t>
            </a:r>
            <a:r>
              <a:rPr lang="en-US" altLang="zh-CN" sz="1700" dirty="0" err="1" smtClean="0"/>
              <a:t>vec</a:t>
            </a:r>
            <a:r>
              <a:rPr lang="en-US" altLang="zh-CN" sz="1700" dirty="0" smtClean="0"/>
              <a:t>[</a:t>
            </a:r>
            <a:r>
              <a:rPr lang="en-US" altLang="zh-CN" sz="1700" dirty="0" err="1" smtClean="0"/>
              <a:t>i</a:t>
            </a:r>
            <a:r>
              <a:rPr lang="en-US" altLang="zh-CN" sz="1700" dirty="0" smtClean="0"/>
              <a:t>]&lt;&lt;</a:t>
            </a:r>
            <a:r>
              <a:rPr lang="en-US" altLang="zh-CN" sz="1700" dirty="0" smtClean="0">
                <a:solidFill>
                  <a:schemeClr val="accent6">
                    <a:lumMod val="75000"/>
                  </a:schemeClr>
                </a:solidFill>
              </a:rPr>
              <a:t>“\t”</a:t>
            </a:r>
            <a:r>
              <a:rPr lang="en-US" altLang="zh-CN" sz="1700" dirty="0" smtClean="0"/>
              <a:t>;</a:t>
            </a:r>
          </a:p>
          <a:p>
            <a:pPr indent="892175">
              <a:lnSpc>
                <a:spcPct val="100000"/>
              </a:lnSpc>
              <a:spcBef>
                <a:spcPts val="0"/>
              </a:spcBef>
            </a:pPr>
            <a:r>
              <a:rPr lang="en-US" altLang="zh-CN" sz="1700" dirty="0" err="1" smtClean="0"/>
              <a:t>cout</a:t>
            </a:r>
            <a:r>
              <a:rPr lang="en-US" altLang="zh-CN" sz="1700" dirty="0" smtClean="0"/>
              <a:t>&lt;&lt;</a:t>
            </a:r>
            <a:r>
              <a:rPr lang="en-US" altLang="zh-CN" sz="1700" dirty="0" err="1" smtClean="0"/>
              <a:t>endl</a:t>
            </a:r>
            <a:r>
              <a:rPr lang="en-US" altLang="zh-CN" sz="1700" dirty="0" smtClean="0"/>
              <a:t>;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1700" dirty="0" smtClean="0"/>
              <a:t>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12.4  </a:t>
            </a:r>
            <a:r>
              <a:rPr lang="zh-CN" altLang="en-US" dirty="0"/>
              <a:t>析构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61858" y="980728"/>
            <a:ext cx="41145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vec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;  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指针数据成员</a:t>
            </a:r>
            <a:endParaRPr lang="en-US" altLang="zh-CN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 smtClean="0">
              <a:solidFill>
                <a:srgbClr val="0000FF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algn="just"/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main()</a:t>
            </a:r>
          </a:p>
          <a:p>
            <a:pPr algn="just"/>
            <a:r>
              <a:rPr lang="en-US" altLang="zh-CN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{</a:t>
            </a:r>
          </a:p>
          <a:p>
            <a:pPr indent="271463" algn="just"/>
            <a:r>
              <a:rPr lang="en-US" altLang="zh-CN" b="1" dirty="0" err="1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RandNumber</a:t>
            </a:r>
            <a:r>
              <a:rPr lang="en-US" altLang="zh-CN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rn</a:t>
            </a:r>
            <a:r>
              <a:rPr lang="en-US" altLang="zh-CN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(5);</a:t>
            </a:r>
          </a:p>
          <a:p>
            <a:pPr indent="271463" algn="just"/>
            <a:r>
              <a:rPr lang="en-US" altLang="zh-CN" dirty="0" err="1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rn.print</a:t>
            </a:r>
            <a:r>
              <a:rPr lang="en-US" altLang="zh-CN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();</a:t>
            </a:r>
          </a:p>
          <a:p>
            <a:pPr indent="271463" algn="just"/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return</a:t>
            </a:r>
            <a:r>
              <a:rPr lang="en-US" altLang="zh-CN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0;</a:t>
            </a:r>
          </a:p>
          <a:p>
            <a:pPr algn="just"/>
            <a:r>
              <a:rPr lang="en-US" altLang="zh-CN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}</a:t>
            </a:r>
            <a:endParaRPr lang="zh-CN" altLang="en-US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26700" y="4343122"/>
            <a:ext cx="4649755" cy="172418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Aft>
                <a:spcPts val="1200"/>
              </a:spcAft>
            </a:pP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当程序结束后，通过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动态开辟的堆空间并未释放掉。</a:t>
            </a:r>
            <a:endParaRPr lang="en-US" altLang="zh-CN" sz="24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如何将空间释放掉？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404591"/>
            <a:ext cx="1694490" cy="131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3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析构函数（</a:t>
            </a:r>
            <a:r>
              <a:rPr lang="en-US" altLang="zh-CN" sz="2800" b="1" dirty="0" smtClean="0"/>
              <a:t>Destructor</a:t>
            </a:r>
            <a:r>
              <a:rPr lang="zh-CN" altLang="en-US" sz="2800" b="1" dirty="0" smtClean="0"/>
              <a:t>）：</a:t>
            </a:r>
            <a:endParaRPr lang="en-US" altLang="zh-CN" sz="28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析构函数</a:t>
            </a:r>
            <a:r>
              <a:rPr lang="zh-CN" altLang="en-US" dirty="0" smtClean="0"/>
              <a:t>是</a:t>
            </a:r>
            <a:r>
              <a:rPr lang="zh-CN" altLang="en-US" dirty="0"/>
              <a:t>一个</a:t>
            </a:r>
            <a:r>
              <a:rPr lang="zh-CN" altLang="en-US" dirty="0" smtClean="0"/>
              <a:t>特殊的</a:t>
            </a:r>
            <a:r>
              <a:rPr lang="zh-CN" altLang="en-US" dirty="0" smtClean="0">
                <a:solidFill>
                  <a:srgbClr val="0070C0"/>
                </a:solidFill>
              </a:rPr>
              <a:t>类</a:t>
            </a:r>
            <a:r>
              <a:rPr lang="zh-CN" altLang="en-US" dirty="0">
                <a:solidFill>
                  <a:srgbClr val="0070C0"/>
                </a:solidFill>
              </a:rPr>
              <a:t>成员</a:t>
            </a:r>
            <a:r>
              <a:rPr lang="zh-CN" altLang="en-US" dirty="0" smtClean="0">
                <a:solidFill>
                  <a:srgbClr val="0070C0"/>
                </a:solidFill>
              </a:rPr>
              <a:t>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析</a:t>
            </a:r>
            <a:r>
              <a:rPr lang="zh-CN" altLang="en-US" dirty="0"/>
              <a:t>构</a:t>
            </a:r>
            <a:r>
              <a:rPr lang="zh-CN" altLang="en-US" dirty="0" smtClean="0"/>
              <a:t>函数在</a:t>
            </a:r>
            <a:r>
              <a:rPr lang="zh-CN" altLang="en-US" dirty="0"/>
              <a:t>对象生存期结束之前</a:t>
            </a:r>
            <a:r>
              <a:rPr lang="zh-CN" altLang="en-US" dirty="0" smtClean="0">
                <a:solidFill>
                  <a:srgbClr val="0070C0"/>
                </a:solidFill>
              </a:rPr>
              <a:t>自动被调用</a:t>
            </a:r>
            <a:r>
              <a:rPr lang="zh-CN" altLang="en-US" dirty="0" smtClean="0"/>
              <a:t>，</a:t>
            </a:r>
            <a:r>
              <a:rPr lang="zh-CN" altLang="en-US" dirty="0"/>
              <a:t>做清理工作。</a:t>
            </a:r>
          </a:p>
          <a:p>
            <a:pPr marL="358775"/>
            <a:r>
              <a:rPr lang="zh-CN" altLang="en-US" dirty="0" smtClean="0"/>
              <a:t>例如</a:t>
            </a:r>
            <a:r>
              <a:rPr lang="zh-CN" altLang="en-US" dirty="0"/>
              <a:t>：</a:t>
            </a:r>
          </a:p>
          <a:p>
            <a:pPr marL="358775"/>
            <a:r>
              <a:rPr lang="zh-CN" altLang="en-US" dirty="0" smtClean="0"/>
              <a:t>一</a:t>
            </a:r>
            <a:r>
              <a:rPr lang="zh-CN" altLang="en-US" dirty="0"/>
              <a:t>个类可能在构造函数中分配资源，这些资源要在对象的生存期结束以前释放，释放资源的工作就是自动调用类的析构函数完成的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析构函数的形式</a:t>
            </a:r>
            <a:r>
              <a:rPr lang="zh-CN" altLang="en-US" dirty="0"/>
              <a:t>： </a:t>
            </a:r>
            <a:r>
              <a:rPr lang="en-US" altLang="zh-CN" b="1" dirty="0">
                <a:solidFill>
                  <a:srgbClr val="0070C0"/>
                </a:solidFill>
              </a:rPr>
              <a:t>~</a:t>
            </a:r>
            <a:r>
              <a:rPr lang="zh-CN" altLang="en-US" b="1" dirty="0">
                <a:solidFill>
                  <a:srgbClr val="0070C0"/>
                </a:solidFill>
              </a:rPr>
              <a:t>类名</a:t>
            </a:r>
            <a:r>
              <a:rPr lang="en-US" altLang="zh-CN" b="1" dirty="0">
                <a:solidFill>
                  <a:srgbClr val="0070C0"/>
                </a:solidFill>
              </a:rPr>
              <a:t>( </a:t>
            </a:r>
            <a:r>
              <a:rPr lang="en-US" altLang="zh-CN" b="1" dirty="0" smtClean="0">
                <a:solidFill>
                  <a:srgbClr val="0070C0"/>
                </a:solidFill>
              </a:rPr>
              <a:t>)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析构函数</a:t>
            </a:r>
            <a:r>
              <a:rPr lang="zh-CN" altLang="en-US" dirty="0" smtClean="0">
                <a:solidFill>
                  <a:srgbClr val="0070C0"/>
                </a:solidFill>
              </a:rPr>
              <a:t>没有返回类型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0070C0"/>
                </a:solidFill>
              </a:rPr>
              <a:t>没有参数</a:t>
            </a:r>
            <a:r>
              <a:rPr lang="zh-CN" altLang="en-US" dirty="0" smtClean="0"/>
              <a:t>，不能随意调用。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析</a:t>
            </a:r>
            <a:r>
              <a:rPr lang="zh-CN" altLang="en-US" dirty="0" smtClean="0"/>
              <a:t>构函数的访问权限应为</a:t>
            </a:r>
            <a:r>
              <a:rPr lang="en-US" altLang="zh-CN" dirty="0" smtClean="0">
                <a:solidFill>
                  <a:srgbClr val="FF0000"/>
                </a:solidFill>
              </a:rPr>
              <a:t>public</a:t>
            </a:r>
            <a:r>
              <a:rPr lang="zh-CN" altLang="en-US" dirty="0" smtClean="0"/>
              <a:t>（由操作系统调用）。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一个类中</a:t>
            </a:r>
            <a:r>
              <a:rPr lang="zh-CN" altLang="en-US" dirty="0">
                <a:solidFill>
                  <a:srgbClr val="0070C0"/>
                </a:solidFill>
              </a:rPr>
              <a:t>只能定义一个析构函数</a:t>
            </a:r>
            <a:r>
              <a:rPr lang="zh-CN" altLang="en-US" dirty="0"/>
              <a:t>，所以析构函数</a:t>
            </a:r>
            <a:r>
              <a:rPr lang="zh-CN" altLang="en-US" dirty="0">
                <a:solidFill>
                  <a:srgbClr val="0070C0"/>
                </a:solidFill>
              </a:rPr>
              <a:t>不能</a:t>
            </a:r>
            <a:r>
              <a:rPr lang="zh-CN" altLang="en-US" dirty="0" smtClean="0">
                <a:solidFill>
                  <a:srgbClr val="0070C0"/>
                </a:solidFill>
              </a:rPr>
              <a:t>重载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12.4  </a:t>
            </a:r>
            <a:r>
              <a:rPr lang="zh-CN" altLang="en-US" dirty="0"/>
              <a:t>析构函数</a:t>
            </a:r>
          </a:p>
        </p:txBody>
      </p:sp>
    </p:spTree>
    <p:extLst>
      <p:ext uri="{BB962C8B-B14F-4D97-AF65-F5344CB8AC3E}">
        <p14:creationId xmlns:p14="http://schemas.microsoft.com/office/powerpoint/2010/main" val="224986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558609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800" b="1" dirty="0" smtClean="0"/>
              <a:t>析构函数</a:t>
            </a:r>
            <a:r>
              <a:rPr lang="zh-CN" altLang="en-US" sz="2800" b="1" dirty="0"/>
              <a:t>的格式：</a:t>
            </a:r>
            <a:endParaRPr lang="en-US" altLang="zh-CN" sz="2800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class</a:t>
            </a:r>
            <a:r>
              <a:rPr lang="en-US" altLang="zh-CN" dirty="0"/>
              <a:t> </a:t>
            </a:r>
            <a:r>
              <a:rPr lang="zh-CN" altLang="en-US" b="1" dirty="0">
                <a:solidFill>
                  <a:srgbClr val="0000FF"/>
                </a:solidFill>
              </a:rPr>
              <a:t>类名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{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public</a:t>
            </a:r>
            <a:r>
              <a:rPr lang="en-US" altLang="zh-CN" dirty="0"/>
              <a:t>: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0000FF"/>
                </a:solidFill>
              </a:rPr>
              <a:t>~</a:t>
            </a:r>
            <a:r>
              <a:rPr lang="zh-CN" altLang="en-US" b="1" dirty="0">
                <a:solidFill>
                  <a:srgbClr val="0000FF"/>
                </a:solidFill>
              </a:rPr>
              <a:t>类</a:t>
            </a:r>
            <a:r>
              <a:rPr lang="zh-CN" altLang="en-US" b="1" dirty="0" smtClean="0">
                <a:solidFill>
                  <a:srgbClr val="0000FF"/>
                </a:solidFill>
              </a:rPr>
              <a:t>名</a:t>
            </a:r>
            <a:r>
              <a:rPr lang="en-US" altLang="zh-CN" dirty="0" smtClean="0"/>
              <a:t>(</a:t>
            </a:r>
            <a:r>
              <a:rPr lang="zh-CN" altLang="en-US" dirty="0"/>
              <a:t> 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smtClean="0">
                <a:solidFill>
                  <a:srgbClr val="00B050"/>
                </a:solidFill>
              </a:rPr>
              <a:t>…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zh-CN" dirty="0" smtClean="0"/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 smtClean="0"/>
              <a:t>例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class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dirty="0" smtClean="0"/>
              <a:t>{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public</a:t>
            </a:r>
            <a:r>
              <a:rPr lang="en-US" altLang="zh-CN" dirty="0" smtClean="0"/>
              <a:t>: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B050"/>
                </a:solidFill>
              </a:rPr>
              <a:t>// …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0000FF"/>
                </a:solidFill>
              </a:rPr>
              <a:t>~</a:t>
            </a:r>
            <a:r>
              <a:rPr lang="en-US" altLang="zh-CN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dirty="0" smtClean="0"/>
              <a:t>() {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12.4  </a:t>
            </a:r>
            <a:r>
              <a:rPr lang="zh-CN" altLang="en-US" dirty="0"/>
              <a:t>析构函数</a:t>
            </a:r>
          </a:p>
        </p:txBody>
      </p:sp>
      <p:sp>
        <p:nvSpPr>
          <p:cNvPr id="4" name="矩形 3"/>
          <p:cNvSpPr/>
          <p:nvPr/>
        </p:nvSpPr>
        <p:spPr>
          <a:xfrm>
            <a:off x="3995936" y="3861048"/>
            <a:ext cx="489654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实现放在类外：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RandNumber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 </a:t>
            </a:r>
            <a:r>
              <a:rPr lang="en-US" altLang="zh-CN" sz="24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n-US" altLang="zh-CN" sz="24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RandNumber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indent="271463"/>
            <a:r>
              <a:rPr lang="en-US" altLang="zh-CN" sz="2400" dirty="0">
                <a:solidFill>
                  <a:srgbClr val="00B050"/>
                </a:solidFill>
              </a:rPr>
              <a:t>// </a:t>
            </a:r>
            <a:r>
              <a:rPr lang="en-US" altLang="zh-CN" sz="2400" dirty="0" smtClean="0">
                <a:solidFill>
                  <a:srgbClr val="00B050"/>
                </a:solidFill>
              </a:rPr>
              <a:t>…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07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52736"/>
            <a:ext cx="8496944" cy="563061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1800" dirty="0" smtClean="0"/>
              <a:t>&lt;</a:t>
            </a:r>
            <a:r>
              <a:rPr lang="en-US" altLang="zh-CN" sz="1800" dirty="0" err="1" smtClean="0"/>
              <a:t>iostream</a:t>
            </a:r>
            <a:r>
              <a:rPr lang="en-US" altLang="zh-CN" sz="18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1800" dirty="0" smtClean="0"/>
              <a:t>&lt;</a:t>
            </a:r>
            <a:r>
              <a:rPr lang="en-US" altLang="zh-CN" sz="1800" dirty="0" err="1" smtClean="0"/>
              <a:t>cstdlib</a:t>
            </a:r>
            <a:r>
              <a:rPr lang="en-US" altLang="zh-CN" sz="18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8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18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00"/>
                </a:solidFill>
              </a:rPr>
              <a:t>class</a:t>
            </a:r>
            <a:r>
              <a:rPr lang="en-US" altLang="zh-CN" sz="1800" dirty="0" smtClean="0"/>
              <a:t> </a:t>
            </a:r>
            <a:r>
              <a:rPr lang="en-US" altLang="zh-CN" sz="18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1800" dirty="0" smtClean="0"/>
              <a:t>{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00"/>
                </a:solidFill>
              </a:rPr>
              <a:t>public</a:t>
            </a:r>
            <a:r>
              <a:rPr lang="en-US" altLang="zh-CN" sz="1800" dirty="0" smtClean="0"/>
              <a:t>: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1800" dirty="0" smtClean="0"/>
              <a:t>(</a:t>
            </a:r>
            <a:r>
              <a:rPr lang="en-US" altLang="zh-CN" sz="1800" dirty="0" smtClean="0">
                <a:solidFill>
                  <a:srgbClr val="0000FF"/>
                </a:solidFill>
              </a:rPr>
              <a:t>int</a:t>
            </a:r>
            <a:r>
              <a:rPr lang="en-US" altLang="zh-CN" sz="1800" dirty="0" smtClean="0"/>
              <a:t> n): </a:t>
            </a:r>
            <a:r>
              <a:rPr lang="en-US" altLang="zh-CN" sz="1800" dirty="0" err="1" smtClean="0"/>
              <a:t>num</a:t>
            </a:r>
            <a:r>
              <a:rPr lang="en-US" altLang="zh-CN" sz="1800" dirty="0" smtClean="0"/>
              <a:t>(n){</a:t>
            </a:r>
          </a:p>
          <a:p>
            <a:pPr indent="89217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err="1" smtClean="0"/>
              <a:t>vec</a:t>
            </a:r>
            <a:r>
              <a:rPr lang="en-US" altLang="zh-CN" sz="1800" dirty="0" smtClean="0"/>
              <a:t> = </a:t>
            </a:r>
            <a:r>
              <a:rPr lang="en-US" altLang="zh-CN" sz="1800" dirty="0" smtClean="0">
                <a:solidFill>
                  <a:srgbClr val="FF0000"/>
                </a:solidFill>
              </a:rPr>
              <a:t>new</a:t>
            </a:r>
            <a:r>
              <a:rPr lang="en-US" altLang="zh-CN" sz="1800" dirty="0" smtClean="0"/>
              <a:t> </a:t>
            </a:r>
            <a:r>
              <a:rPr lang="en-US" altLang="zh-CN" sz="1800" dirty="0" smtClean="0">
                <a:solidFill>
                  <a:srgbClr val="0000FF"/>
                </a:solidFill>
              </a:rPr>
              <a:t>int</a:t>
            </a:r>
            <a:r>
              <a:rPr lang="en-US" altLang="zh-CN" sz="1800" dirty="0" smtClean="0"/>
              <a:t>[</a:t>
            </a:r>
            <a:r>
              <a:rPr lang="en-US" altLang="zh-CN" sz="1800" dirty="0" err="1" smtClean="0"/>
              <a:t>num</a:t>
            </a:r>
            <a:r>
              <a:rPr lang="en-US" altLang="zh-CN" sz="1800" dirty="0" smtClean="0"/>
              <a:t>];</a:t>
            </a:r>
          </a:p>
          <a:p>
            <a:pPr indent="89217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for</a:t>
            </a:r>
            <a:r>
              <a:rPr lang="en-US" altLang="zh-CN" sz="1800" dirty="0" smtClean="0"/>
              <a:t>(</a:t>
            </a:r>
            <a:r>
              <a:rPr lang="en-US" altLang="zh-CN" sz="1800" dirty="0" smtClean="0">
                <a:solidFill>
                  <a:srgbClr val="0000FF"/>
                </a:solidFill>
              </a:rPr>
              <a:t>int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=0;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&lt;</a:t>
            </a:r>
            <a:r>
              <a:rPr lang="en-US" altLang="zh-CN" sz="1800" dirty="0" err="1" smtClean="0"/>
              <a:t>num</a:t>
            </a:r>
            <a:r>
              <a:rPr lang="en-US" altLang="zh-CN" sz="1800" dirty="0" smtClean="0"/>
              <a:t>;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++)</a:t>
            </a:r>
          </a:p>
          <a:p>
            <a:pPr indent="116522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err="1" smtClean="0"/>
              <a:t>vec</a:t>
            </a:r>
            <a:r>
              <a:rPr lang="en-US" altLang="zh-CN" sz="1800" dirty="0" smtClean="0"/>
              <a:t>[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] = rand()%100;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/>
              <a:t>}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1" dirty="0" smtClean="0">
                <a:solidFill>
                  <a:srgbClr val="0000FF"/>
                </a:solidFill>
              </a:rPr>
              <a:t>~</a:t>
            </a:r>
            <a:r>
              <a:rPr lang="en-US" altLang="zh-CN" sz="18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1800" dirty="0" smtClean="0"/>
              <a:t>(){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析构函数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89217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if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vec</a:t>
            </a:r>
            <a:r>
              <a:rPr lang="en-US" altLang="zh-CN" sz="1800" dirty="0" smtClean="0"/>
              <a:t>!=</a:t>
            </a:r>
            <a:r>
              <a:rPr lang="en-US" altLang="zh-CN" sz="1800" dirty="0" smtClean="0">
                <a:solidFill>
                  <a:srgbClr val="FF3399"/>
                </a:solidFill>
              </a:rPr>
              <a:t>NULL</a:t>
            </a:r>
            <a:r>
              <a:rPr lang="en-US" altLang="zh-CN" sz="1800" dirty="0" smtClean="0"/>
              <a:t>)</a:t>
            </a:r>
          </a:p>
          <a:p>
            <a:pPr indent="116522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00"/>
                </a:solidFill>
              </a:rPr>
              <a:t>delete</a:t>
            </a:r>
            <a:r>
              <a:rPr lang="en-US" altLang="zh-CN" sz="1800" dirty="0" smtClean="0"/>
              <a:t> [ ] </a:t>
            </a:r>
            <a:r>
              <a:rPr lang="en-US" altLang="zh-CN" sz="1800" dirty="0" err="1" smtClean="0"/>
              <a:t>vec</a:t>
            </a:r>
            <a:r>
              <a:rPr lang="en-US" altLang="zh-CN" sz="1800" dirty="0" smtClean="0"/>
              <a:t>;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/>
              <a:t>}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</a:rPr>
              <a:t> </a:t>
            </a:r>
            <a:r>
              <a:rPr lang="en-US" altLang="zh-CN" sz="1800" dirty="0" smtClean="0"/>
              <a:t>get(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</a:rPr>
              <a:t>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){</a:t>
            </a:r>
          </a:p>
          <a:p>
            <a:pPr indent="89217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vec</a:t>
            </a:r>
            <a:r>
              <a:rPr lang="en-US" altLang="zh-CN" sz="1800" dirty="0" smtClean="0"/>
              <a:t>[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];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/>
              <a:t>}</a:t>
            </a:r>
            <a:endParaRPr lang="en-US" altLang="zh-CN" sz="1800" dirty="0" smtClean="0"/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int </a:t>
            </a:r>
            <a:r>
              <a:rPr lang="en-US" altLang="zh-CN" sz="1800" dirty="0" err="1" smtClean="0"/>
              <a:t>getNum</a:t>
            </a:r>
            <a:r>
              <a:rPr lang="en-US" altLang="zh-CN" sz="1800" dirty="0" smtClean="0"/>
              <a:t>(){</a:t>
            </a:r>
          </a:p>
          <a:p>
            <a:pPr indent="89217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num</a:t>
            </a:r>
            <a:r>
              <a:rPr lang="en-US" altLang="zh-CN" sz="1800" dirty="0" smtClean="0"/>
              <a:t>;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/>
              <a:t>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12.4  </a:t>
            </a:r>
            <a:r>
              <a:rPr lang="zh-CN" altLang="en-US" dirty="0"/>
              <a:t>析构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61858" y="1052736"/>
            <a:ext cx="41145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print(){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=0;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++)</a:t>
            </a:r>
          </a:p>
          <a:p>
            <a:pPr indent="804863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vec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]&lt;&lt;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“\t”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vec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;  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指针数据成员</a:t>
            </a:r>
            <a:endParaRPr lang="en-US" altLang="zh-CN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 smtClean="0">
              <a:solidFill>
                <a:srgbClr val="0000FF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algn="just"/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int </a:t>
            </a:r>
            <a:r>
              <a:rPr lang="en-US" altLang="zh-CN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main()</a:t>
            </a:r>
          </a:p>
          <a:p>
            <a:pPr algn="just"/>
            <a:r>
              <a:rPr lang="en-US" altLang="zh-CN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{</a:t>
            </a:r>
          </a:p>
          <a:p>
            <a:pPr indent="271463" algn="just"/>
            <a:r>
              <a:rPr lang="en-US" altLang="zh-CN" b="1" dirty="0" err="1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RandNumber</a:t>
            </a:r>
            <a:r>
              <a:rPr lang="en-US" altLang="zh-CN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rn</a:t>
            </a:r>
            <a:r>
              <a:rPr lang="en-US" altLang="zh-CN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(5);</a:t>
            </a:r>
          </a:p>
          <a:p>
            <a:pPr indent="271463" algn="just"/>
            <a:r>
              <a:rPr lang="en-US" altLang="zh-CN" dirty="0" err="1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rn.print</a:t>
            </a:r>
            <a:r>
              <a:rPr lang="en-US" altLang="zh-CN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();</a:t>
            </a:r>
          </a:p>
          <a:p>
            <a:pPr indent="271463" algn="just"/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return</a:t>
            </a:r>
            <a:r>
              <a:rPr lang="en-US" altLang="zh-CN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0;</a:t>
            </a:r>
          </a:p>
          <a:p>
            <a:pPr algn="just"/>
            <a:r>
              <a:rPr lang="en-US" altLang="zh-CN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}</a:t>
            </a:r>
            <a:endParaRPr lang="zh-CN" altLang="en-US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901680" y="5933816"/>
            <a:ext cx="1892559" cy="635715"/>
            <a:chOff x="6534472" y="5759475"/>
            <a:chExt cx="2286000" cy="752475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Ch12_06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755576" y="3933056"/>
            <a:ext cx="3312368" cy="1080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88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496" y="1052736"/>
            <a:ext cx="4608512" cy="568863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1800" dirty="0" smtClean="0"/>
              <a:t>&lt;</a:t>
            </a:r>
            <a:r>
              <a:rPr lang="en-US" altLang="zh-CN" sz="1800" dirty="0" err="1" smtClean="0"/>
              <a:t>iostream</a:t>
            </a:r>
            <a:r>
              <a:rPr lang="en-US" altLang="zh-CN" sz="18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18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18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00"/>
                </a:solidFill>
              </a:rPr>
              <a:t>class </a:t>
            </a:r>
            <a:r>
              <a:rPr lang="en-US" altLang="zh-CN" sz="1800" b="1" dirty="0">
                <a:solidFill>
                  <a:srgbClr val="0000FF"/>
                </a:solidFill>
              </a:rPr>
              <a:t>Student</a:t>
            </a:r>
            <a:r>
              <a:rPr lang="en-US" altLang="zh-CN" sz="1800" dirty="0"/>
              <a:t>{</a:t>
            </a:r>
          </a:p>
          <a:p>
            <a:pPr indent="17462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FF0000"/>
                </a:solidFill>
              </a:rPr>
              <a:t>public</a:t>
            </a:r>
            <a:r>
              <a:rPr lang="en-US" altLang="zh-CN" sz="1800" dirty="0"/>
              <a:t>: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1" dirty="0">
                <a:solidFill>
                  <a:srgbClr val="0000FF"/>
                </a:solidFill>
              </a:rPr>
              <a:t>Student</a:t>
            </a:r>
            <a:r>
              <a:rPr lang="en-US" altLang="zh-CN" sz="1800" dirty="0" smtClean="0"/>
              <a:t>(){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构造函数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err="1"/>
              <a:t>cout</a:t>
            </a:r>
            <a:r>
              <a:rPr lang="en-US" altLang="zh-CN" sz="1800" dirty="0"/>
              <a:t>&lt;&lt;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</a:rPr>
              <a:t>“Student Constructor!”</a:t>
            </a:r>
            <a:r>
              <a:rPr lang="en-US" altLang="zh-CN" sz="1800" dirty="0"/>
              <a:t>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/>
              <a:t>}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1" dirty="0" smtClean="0">
                <a:solidFill>
                  <a:srgbClr val="0000FF"/>
                </a:solidFill>
              </a:rPr>
              <a:t>~Student</a:t>
            </a:r>
            <a:r>
              <a:rPr lang="en-US" altLang="zh-CN" sz="1800" dirty="0" smtClean="0"/>
              <a:t>(){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析构函数</a:t>
            </a:r>
            <a:endParaRPr lang="en-US" altLang="zh-CN" sz="1800" dirty="0" smtClean="0"/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“Student Destructor!”</a:t>
            </a:r>
            <a:r>
              <a:rPr lang="en-US" altLang="zh-CN" sz="1800" dirty="0" smtClean="0"/>
              <a:t>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/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FF0000"/>
                </a:solidFill>
              </a:rPr>
              <a:t>class</a:t>
            </a:r>
            <a:r>
              <a:rPr lang="en-US" altLang="zh-CN" sz="1800" dirty="0"/>
              <a:t> </a:t>
            </a:r>
            <a:r>
              <a:rPr lang="en-US" altLang="zh-CN" sz="1800" b="1" dirty="0">
                <a:solidFill>
                  <a:srgbClr val="0000FF"/>
                </a:solidFill>
              </a:rPr>
              <a:t>Teacher</a:t>
            </a:r>
            <a:r>
              <a:rPr lang="en-US" altLang="zh-CN" sz="1800" dirty="0"/>
              <a:t>{</a:t>
            </a:r>
          </a:p>
          <a:p>
            <a:pPr indent="17462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FF0000"/>
                </a:solidFill>
              </a:rPr>
              <a:t>public</a:t>
            </a:r>
            <a:r>
              <a:rPr lang="en-US" altLang="zh-CN" sz="1800" dirty="0"/>
              <a:t>: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1" dirty="0">
                <a:solidFill>
                  <a:srgbClr val="0000FF"/>
                </a:solidFill>
              </a:rPr>
              <a:t>Teacher</a:t>
            </a:r>
            <a:r>
              <a:rPr lang="en-US" altLang="zh-CN" sz="1800" dirty="0" smtClean="0"/>
              <a:t>(){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>
                <a:solidFill>
                  <a:srgbClr val="00B050"/>
                </a:solidFill>
              </a:rPr>
              <a:t>构造函数</a:t>
            </a:r>
            <a:endParaRPr lang="en-US" altLang="zh-CN" sz="1800" dirty="0"/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err="1"/>
              <a:t>cout</a:t>
            </a:r>
            <a:r>
              <a:rPr lang="en-US" altLang="zh-CN" sz="1800" dirty="0"/>
              <a:t>&lt;&lt;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</a:rPr>
              <a:t>“Teacher Constructor!”</a:t>
            </a:r>
            <a:r>
              <a:rPr lang="en-US" altLang="zh-CN" sz="1800" dirty="0"/>
              <a:t>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/>
              <a:t>} </a:t>
            </a:r>
            <a:endParaRPr lang="en-US" altLang="zh-CN" sz="1800" dirty="0" smtClean="0"/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1" dirty="0" smtClean="0">
                <a:solidFill>
                  <a:srgbClr val="0000FF"/>
                </a:solidFill>
              </a:rPr>
              <a:t>~Teacher</a:t>
            </a:r>
            <a:r>
              <a:rPr lang="en-US" altLang="zh-CN" sz="1800" dirty="0" smtClean="0"/>
              <a:t>(){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>
                <a:solidFill>
                  <a:srgbClr val="00B050"/>
                </a:solidFill>
              </a:rPr>
              <a:t>析构</a:t>
            </a:r>
            <a:r>
              <a:rPr lang="zh-CN" altLang="en-US" sz="1800" dirty="0" smtClean="0">
                <a:solidFill>
                  <a:srgbClr val="00B050"/>
                </a:solidFill>
              </a:rPr>
              <a:t>函数</a:t>
            </a:r>
            <a:endParaRPr lang="en-US" altLang="zh-CN" sz="1800" dirty="0" smtClean="0"/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“Teacher Destructor!”</a:t>
            </a:r>
            <a:r>
              <a:rPr lang="en-US" altLang="zh-CN" sz="1800" dirty="0" smtClean="0"/>
              <a:t>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/>
              <a:t>};</a:t>
            </a:r>
            <a:endParaRPr lang="en-US" altLang="zh-CN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12.4  </a:t>
            </a:r>
            <a:r>
              <a:rPr lang="zh-CN" altLang="en-US" dirty="0"/>
              <a:t>析构函数</a:t>
            </a:r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4427984" y="1074440"/>
            <a:ext cx="4824536" cy="5473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 defTabSz="914400" rtl="0" eaLnBrk="1" latinLnBrk="0" hangingPunct="1">
              <a:lnSpc>
                <a:spcPct val="12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457200" indent="0" algn="just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2pPr>
            <a:lvl3pPr marL="914400" indent="0" algn="just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3pPr>
            <a:lvl4pPr marL="1371600" indent="0" algn="just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4pPr>
            <a:lvl5pPr marL="1828800" indent="0" algn="just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00"/>
                </a:solidFill>
              </a:rPr>
              <a:t>class</a:t>
            </a:r>
            <a:r>
              <a:rPr lang="en-US" altLang="zh-CN" sz="1800" dirty="0" smtClean="0"/>
              <a:t> 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Supervisor</a:t>
            </a:r>
            <a:r>
              <a:rPr lang="en-US" altLang="zh-CN" sz="1800" dirty="0" smtClean="0"/>
              <a:t>{</a:t>
            </a:r>
          </a:p>
          <a:p>
            <a:pPr indent="17462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00"/>
                </a:solidFill>
              </a:rPr>
              <a:t>public</a:t>
            </a:r>
            <a:r>
              <a:rPr lang="en-US" altLang="zh-CN" sz="1800" dirty="0" smtClean="0"/>
              <a:t>: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1" dirty="0" smtClean="0">
                <a:solidFill>
                  <a:srgbClr val="0000FF"/>
                </a:solidFill>
              </a:rPr>
              <a:t>Supervisor</a:t>
            </a:r>
            <a:r>
              <a:rPr lang="en-US" altLang="zh-CN" sz="1800" dirty="0" smtClean="0"/>
              <a:t>()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: </a:t>
            </a:r>
            <a:r>
              <a:rPr lang="en-US" altLang="zh-CN" sz="1800" b="1" dirty="0" err="1" smtClean="0">
                <a:solidFill>
                  <a:srgbClr val="FF0000"/>
                </a:solidFill>
              </a:rPr>
              <a:t>tc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(), </a:t>
            </a:r>
            <a:r>
              <a:rPr lang="en-US" altLang="zh-CN" sz="1800" b="1" dirty="0" err="1" smtClean="0">
                <a:solidFill>
                  <a:srgbClr val="FF0000"/>
                </a:solidFill>
              </a:rPr>
              <a:t>st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()</a:t>
            </a:r>
            <a:r>
              <a:rPr lang="en-US" altLang="zh-CN" sz="1800" dirty="0" smtClean="0"/>
              <a:t>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>
                <a:solidFill>
                  <a:srgbClr val="00B050"/>
                </a:solidFill>
              </a:rPr>
              <a:t>构造函数</a:t>
            </a:r>
            <a:endParaRPr lang="en-US" altLang="zh-CN" sz="1800" dirty="0" smtClean="0"/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/>
              <a:t>{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“Supervisor Constructor!”</a:t>
            </a:r>
            <a:r>
              <a:rPr lang="en-US" altLang="zh-CN" sz="1800" dirty="0" smtClean="0"/>
              <a:t>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/>
              <a:t>}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1" dirty="0" smtClean="0">
                <a:solidFill>
                  <a:srgbClr val="0000FF"/>
                </a:solidFill>
              </a:rPr>
              <a:t>~Supervisor</a:t>
            </a:r>
            <a:r>
              <a:rPr lang="en-US" altLang="zh-CN" sz="1800" dirty="0" smtClean="0"/>
              <a:t>(){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>
                <a:solidFill>
                  <a:srgbClr val="00B050"/>
                </a:solidFill>
              </a:rPr>
              <a:t>析构</a:t>
            </a:r>
            <a:r>
              <a:rPr lang="zh-CN" altLang="en-US" sz="1800" dirty="0" smtClean="0">
                <a:solidFill>
                  <a:srgbClr val="00B050"/>
                </a:solidFill>
              </a:rPr>
              <a:t>函数</a:t>
            </a:r>
            <a:endParaRPr lang="en-US" altLang="zh-CN" sz="1800" dirty="0" smtClean="0"/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“Supervisor Destructor!”</a:t>
            </a:r>
            <a:r>
              <a:rPr lang="en-US" altLang="zh-CN" sz="1800" dirty="0" smtClean="0"/>
              <a:t>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/>
              <a:t>}</a:t>
            </a:r>
            <a:endParaRPr lang="en-US" altLang="zh-CN" sz="1800" dirty="0" smtClean="0"/>
          </a:p>
          <a:p>
            <a:pPr indent="17462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00"/>
                </a:solidFill>
              </a:rPr>
              <a:t>private</a:t>
            </a:r>
            <a:r>
              <a:rPr lang="en-US" altLang="zh-CN" sz="1800" dirty="0" smtClean="0"/>
              <a:t>: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私有对象数据成员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1" dirty="0" smtClean="0">
                <a:solidFill>
                  <a:srgbClr val="0000FF"/>
                </a:solidFill>
              </a:rPr>
              <a:t>Student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st</a:t>
            </a:r>
            <a:r>
              <a:rPr lang="en-US" altLang="zh-CN" sz="1800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1" dirty="0" smtClean="0">
                <a:solidFill>
                  <a:srgbClr val="0000FF"/>
                </a:solidFill>
              </a:rPr>
              <a:t>Teacher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tc</a:t>
            </a:r>
            <a:r>
              <a:rPr lang="en-US" altLang="zh-CN" sz="18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800" dirty="0" smtClean="0"/>
              <a:t>};</a:t>
            </a:r>
            <a:endParaRPr lang="zh-CN" altLang="en-US" sz="1800" dirty="0" smtClean="0"/>
          </a:p>
          <a:p>
            <a:r>
              <a:rPr lang="en-US" altLang="zh-CN" sz="1800" dirty="0" smtClean="0">
                <a:solidFill>
                  <a:srgbClr val="0000FF"/>
                </a:solidFill>
              </a:rPr>
              <a:t>int </a:t>
            </a:r>
            <a:r>
              <a:rPr lang="en-US" altLang="zh-CN" sz="1800" dirty="0" smtClean="0"/>
              <a:t>main(){</a:t>
            </a:r>
          </a:p>
          <a:p>
            <a:pPr indent="174625"/>
            <a:r>
              <a:rPr lang="en-US" altLang="zh-CN" sz="1800" b="1" dirty="0" smtClean="0">
                <a:solidFill>
                  <a:srgbClr val="0000FF"/>
                </a:solidFill>
              </a:rPr>
              <a:t>Supervisor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sp</a:t>
            </a:r>
            <a:r>
              <a:rPr lang="en-US" altLang="zh-CN" sz="1800" dirty="0" smtClean="0"/>
              <a:t>;</a:t>
            </a:r>
          </a:p>
          <a:p>
            <a:pPr indent="174625"/>
            <a:r>
              <a:rPr lang="en-US" altLang="zh-CN" sz="18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800" dirty="0" smtClean="0"/>
              <a:t> 0;</a:t>
            </a:r>
          </a:p>
          <a:p>
            <a:r>
              <a:rPr lang="en-US" altLang="zh-CN" sz="1800" dirty="0"/>
              <a:t>}</a:t>
            </a:r>
            <a:endParaRPr lang="zh-CN" altLang="en-US" sz="1800" dirty="0"/>
          </a:p>
        </p:txBody>
      </p:sp>
      <p:grpSp>
        <p:nvGrpSpPr>
          <p:cNvPr id="5" name="组合 4"/>
          <p:cNvGrpSpPr/>
          <p:nvPr/>
        </p:nvGrpSpPr>
        <p:grpSpPr>
          <a:xfrm>
            <a:off x="6901680" y="5933816"/>
            <a:ext cx="1892559" cy="635715"/>
            <a:chOff x="6534472" y="5759475"/>
            <a:chExt cx="2286000" cy="75247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Ch12_07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4427984" y="3645024"/>
            <a:ext cx="3744416" cy="1836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Aft>
                <a:spcPts val="200"/>
              </a:spcAft>
            </a:pPr>
            <a:r>
              <a:rPr lang="zh-CN" altLang="en-US" sz="22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调用顺序：</a:t>
            </a:r>
            <a:endParaRPr lang="en-US" altLang="zh-CN" sz="2200" b="1" dirty="0" smtClean="0">
              <a:solidFill>
                <a:srgbClr val="FF00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marL="271463" indent="-271463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调用类自身的析构函数。</a:t>
            </a:r>
            <a:endParaRPr lang="en-US" altLang="zh-CN" sz="2200" dirty="0" smtClean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marL="271463" indent="-271463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按类对象成员的声明</a:t>
            </a:r>
            <a:r>
              <a:rPr lang="zh-CN" altLang="en-US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顺序的</a:t>
            </a:r>
            <a:r>
              <a:rPr lang="zh-CN" altLang="en-US" sz="22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相反顺序</a:t>
            </a:r>
            <a:r>
              <a:rPr lang="zh-CN" altLang="en-US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依次</a:t>
            </a:r>
            <a:r>
              <a:rPr lang="zh-CN" altLang="en-US" sz="22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调用对象</a:t>
            </a:r>
            <a:r>
              <a:rPr lang="zh-CN" altLang="en-US" sz="22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成员</a:t>
            </a:r>
            <a:r>
              <a:rPr lang="zh-CN" altLang="en-US" sz="220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的析构函数</a:t>
            </a:r>
            <a:r>
              <a:rPr lang="zh-CN" altLang="en-US" sz="22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。</a:t>
            </a:r>
            <a:endParaRPr lang="en-US" altLang="zh-CN" sz="2200" dirty="0" smtClean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01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052736"/>
            <a:ext cx="4248472" cy="5472608"/>
          </a:xfr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class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Complex</a:t>
            </a:r>
            <a:r>
              <a:rPr lang="en-US" altLang="zh-CN" sz="2000" dirty="0"/>
              <a:t>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public</a:t>
            </a:r>
            <a:r>
              <a:rPr lang="en-US" altLang="zh-CN" sz="2000" dirty="0"/>
              <a:t>: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void</a:t>
            </a:r>
            <a:r>
              <a:rPr lang="en-US" altLang="zh-CN" sz="2000" dirty="0"/>
              <a:t> set(</a:t>
            </a: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r, </a:t>
            </a: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img</a:t>
            </a:r>
            <a:r>
              <a:rPr lang="en-US" altLang="zh-CN" sz="2000" dirty="0"/>
              <a:t>){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real = r;   image = </a:t>
            </a:r>
            <a:r>
              <a:rPr lang="en-US" altLang="zh-CN" sz="2000" dirty="0" err="1"/>
              <a:t>img</a:t>
            </a:r>
            <a:r>
              <a:rPr lang="en-US" altLang="zh-CN" sz="2000" dirty="0"/>
              <a:t>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getReal</a:t>
            </a:r>
            <a:r>
              <a:rPr lang="en-US" altLang="zh-CN" sz="2000" dirty="0"/>
              <a:t>(){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return</a:t>
            </a:r>
            <a:r>
              <a:rPr lang="en-US" altLang="zh-CN" sz="2000" dirty="0"/>
              <a:t> real;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getImage</a:t>
            </a:r>
            <a:r>
              <a:rPr lang="en-US" altLang="zh-CN" sz="2000" dirty="0"/>
              <a:t>(){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return</a:t>
            </a:r>
            <a:r>
              <a:rPr lang="en-US" altLang="zh-CN" sz="2000" dirty="0"/>
              <a:t> image;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private</a:t>
            </a:r>
            <a:r>
              <a:rPr lang="en-US" altLang="zh-CN" sz="2000" dirty="0"/>
              <a:t>: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real;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image;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};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12.4  </a:t>
            </a:r>
            <a:r>
              <a:rPr lang="zh-CN" altLang="en-US" dirty="0"/>
              <a:t>析构函数</a:t>
            </a:r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4644008" y="1052736"/>
            <a:ext cx="4248472" cy="547260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just" defTabSz="914400" rtl="0" eaLnBrk="1" latinLnBrk="0" hangingPunct="1">
              <a:lnSpc>
                <a:spcPct val="12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457200" indent="0" algn="just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2pPr>
            <a:lvl3pPr marL="914400" indent="0" algn="just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3pPr>
            <a:lvl4pPr marL="1371600" indent="0" algn="just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4pPr>
            <a:lvl5pPr marL="1828800" indent="0" algn="just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class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2000" dirty="0" smtClean="0"/>
              <a:t>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000" dirty="0" smtClean="0"/>
              <a:t>: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2000" dirty="0" smtClean="0"/>
              <a:t>() { 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~Complex</a:t>
            </a:r>
            <a:r>
              <a:rPr lang="en-US" altLang="zh-CN" sz="2000" dirty="0" smtClean="0"/>
              <a:t>() { 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void</a:t>
            </a:r>
            <a:r>
              <a:rPr lang="en-US" altLang="zh-CN" sz="2000" dirty="0" smtClean="0"/>
              <a:t> set(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r, 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img</a:t>
            </a:r>
            <a:r>
              <a:rPr lang="en-US" altLang="zh-CN" sz="2000" dirty="0" smtClean="0"/>
              <a:t>){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real = r;   image = </a:t>
            </a:r>
            <a:r>
              <a:rPr lang="en-US" altLang="zh-CN" sz="2000" dirty="0" err="1" smtClean="0"/>
              <a:t>img</a:t>
            </a:r>
            <a:r>
              <a:rPr lang="en-US" altLang="zh-CN" sz="2000" dirty="0" smtClean="0"/>
              <a:t>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getReal</a:t>
            </a:r>
            <a:r>
              <a:rPr lang="en-US" altLang="zh-CN" sz="2000" dirty="0" smtClean="0"/>
              <a:t>(){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real;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getImage</a:t>
            </a:r>
            <a:r>
              <a:rPr lang="en-US" altLang="zh-CN" sz="2000" dirty="0" smtClean="0"/>
              <a:t>(){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image;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private</a:t>
            </a:r>
            <a:r>
              <a:rPr lang="en-US" altLang="zh-CN" sz="2000" dirty="0" smtClean="0"/>
              <a:t>: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real;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image;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};</a:t>
            </a:r>
            <a:endParaRPr lang="zh-CN" altLang="en-US" sz="2000" dirty="0"/>
          </a:p>
        </p:txBody>
      </p:sp>
      <p:sp>
        <p:nvSpPr>
          <p:cNvPr id="5" name="右箭头 4"/>
          <p:cNvSpPr/>
          <p:nvPr/>
        </p:nvSpPr>
        <p:spPr>
          <a:xfrm>
            <a:off x="3635896" y="3356992"/>
            <a:ext cx="1512168" cy="864096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相当于</a:t>
            </a:r>
            <a:endParaRPr lang="zh-CN" altLang="en-US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92080" y="1700808"/>
            <a:ext cx="1800200" cy="648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9512" y="5733256"/>
            <a:ext cx="4320480" cy="102131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每个类必须有一个析构函数，若未提供类的析构函数，则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会提供一个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默认的析构函数</a:t>
            </a:r>
            <a:r>
              <a:rPr lang="zh-CN" altLang="en-US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444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设计一个字符串类：</a:t>
            </a:r>
            <a:r>
              <a:rPr lang="en-US" altLang="zh-CN" b="1" dirty="0" smtClean="0">
                <a:solidFill>
                  <a:srgbClr val="0000FF"/>
                </a:solidFill>
              </a:rPr>
              <a:t>CString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12.5  </a:t>
            </a:r>
            <a:r>
              <a:rPr lang="zh-CN" altLang="en-US" dirty="0"/>
              <a:t>类的设计举例</a:t>
            </a:r>
          </a:p>
        </p:txBody>
      </p:sp>
      <p:sp>
        <p:nvSpPr>
          <p:cNvPr id="4" name="矩形 3"/>
          <p:cNvSpPr/>
          <p:nvPr/>
        </p:nvSpPr>
        <p:spPr>
          <a:xfrm>
            <a:off x="1151620" y="1772816"/>
            <a:ext cx="6804756" cy="50405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类名： </a:t>
            </a:r>
            <a:r>
              <a:rPr lang="en-US" altLang="zh-CN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CString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51620" y="2276872"/>
            <a:ext cx="6804756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数据成员：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char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*</a:t>
            </a:r>
            <a:r>
              <a:rPr lang="en-US" altLang="zh-CN" sz="2400" dirty="0" err="1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str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;       </a:t>
            </a:r>
            <a:r>
              <a:rPr lang="en-US" altLang="zh-CN" sz="24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// </a:t>
            </a:r>
            <a:r>
              <a:rPr lang="zh-CN" altLang="en-US" sz="24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存储字符串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int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dirty="0" err="1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len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;           </a:t>
            </a:r>
            <a:r>
              <a:rPr lang="en-US" altLang="zh-CN" sz="24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// </a:t>
            </a:r>
            <a:r>
              <a:rPr lang="zh-CN" altLang="en-US" sz="24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字符串长度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51620" y="3789040"/>
            <a:ext cx="6804756" cy="2592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CString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s);              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  <a:endParaRPr lang="en-US" altLang="zh-CN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~</a:t>
            </a:r>
            <a:r>
              <a:rPr lang="en-US" altLang="zh-CN" sz="2400" dirty="0" err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CString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                      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构函数</a:t>
            </a:r>
            <a:endParaRPr lang="en-US" altLang="zh-CN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getLength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             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取字符串长度</a:t>
            </a:r>
            <a:endParaRPr lang="en-US" altLang="zh-CN" sz="24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getString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char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*&amp;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 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取字符串内容</a:t>
            </a:r>
            <a:endParaRPr lang="en-US" altLang="zh-CN" sz="24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029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81925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类</a:t>
            </a:r>
            <a:r>
              <a:rPr lang="zh-CN" altLang="en-US" dirty="0" smtClean="0"/>
              <a:t>：描述一类事物，描述这些事物所应具有的属性。（</a:t>
            </a:r>
            <a:r>
              <a:rPr lang="zh-CN" altLang="en-US" dirty="0" smtClean="0">
                <a:solidFill>
                  <a:srgbClr val="0070C0"/>
                </a:solidFill>
              </a:rPr>
              <a:t>抽象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对象</a:t>
            </a:r>
            <a:r>
              <a:rPr lang="zh-CN" altLang="en-US" dirty="0" smtClean="0"/>
              <a:t>：类的一个实例，具有确定的属性。（</a:t>
            </a:r>
            <a:r>
              <a:rPr lang="zh-CN" altLang="en-US" dirty="0" smtClean="0">
                <a:solidFill>
                  <a:srgbClr val="0070C0"/>
                </a:solidFill>
              </a:rPr>
              <a:t>具体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spcAft>
                <a:spcPts val="1200"/>
              </a:spcAft>
            </a:pPr>
            <a:r>
              <a:rPr lang="zh-CN" altLang="en-US" sz="2800" b="1" dirty="0" smtClean="0"/>
              <a:t>定义</a:t>
            </a:r>
            <a:r>
              <a:rPr lang="zh-CN" altLang="en-US" sz="2800" b="1" dirty="0"/>
              <a:t>类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class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2000" dirty="0" smtClean="0"/>
              <a:t>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000" dirty="0" smtClean="0"/>
              <a:t>: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void</a:t>
            </a:r>
            <a:r>
              <a:rPr lang="en-US" altLang="zh-CN" sz="2000" dirty="0" smtClean="0"/>
              <a:t> set(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r, 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img</a:t>
            </a:r>
            <a:r>
              <a:rPr lang="en-US" altLang="zh-CN" sz="2000" dirty="0" smtClean="0"/>
              <a:t>){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real = r;   image = </a:t>
            </a:r>
            <a:r>
              <a:rPr lang="en-US" altLang="zh-CN" sz="2000" dirty="0" err="1" smtClean="0"/>
              <a:t>img</a:t>
            </a:r>
            <a:r>
              <a:rPr lang="en-US" altLang="zh-CN" sz="2000" dirty="0" smtClean="0"/>
              <a:t>;</a:t>
            </a:r>
            <a:endParaRPr lang="en-US" altLang="zh-CN" sz="2000" dirty="0"/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getReal</a:t>
            </a:r>
            <a:r>
              <a:rPr lang="en-US" altLang="zh-CN" sz="2000" dirty="0" smtClean="0"/>
              <a:t>(){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r</a:t>
            </a:r>
            <a:r>
              <a:rPr lang="en-US" altLang="zh-CN" sz="2000" dirty="0" smtClean="0">
                <a:solidFill>
                  <a:srgbClr val="0000FF"/>
                </a:solidFill>
              </a:rPr>
              <a:t>eturn</a:t>
            </a:r>
            <a:r>
              <a:rPr lang="en-US" altLang="zh-CN" sz="2000" dirty="0" smtClean="0"/>
              <a:t> real;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getImage</a:t>
            </a:r>
            <a:r>
              <a:rPr lang="en-US" altLang="zh-CN" sz="2000" dirty="0" smtClean="0"/>
              <a:t>(){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image;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private</a:t>
            </a:r>
            <a:r>
              <a:rPr lang="en-US" altLang="zh-CN" sz="2000" dirty="0" smtClean="0"/>
              <a:t>: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real;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image;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};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12.1  </a:t>
            </a:r>
            <a:r>
              <a:rPr lang="zh-CN" altLang="en-US" dirty="0"/>
              <a:t>类与对象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716016" y="1928445"/>
            <a:ext cx="37689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6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定义</a:t>
            </a:r>
            <a:r>
              <a:rPr lang="zh-CN" altLang="en-US" sz="26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对象</a:t>
            </a:r>
            <a:r>
              <a:rPr lang="en-US" altLang="zh-CN" sz="26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:</a:t>
            </a:r>
          </a:p>
          <a:p>
            <a:r>
              <a:rPr lang="en-US" altLang="zh-CN" sz="1900" b="1" dirty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Complex </a:t>
            </a:r>
            <a:r>
              <a:rPr lang="en-US" altLang="zh-CN" sz="1900" dirty="0" err="1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cp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;</a:t>
            </a:r>
          </a:p>
          <a:p>
            <a:r>
              <a:rPr lang="en-US" altLang="zh-CN" sz="19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cp.set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(1.0, 2.0);</a:t>
            </a:r>
          </a:p>
          <a:p>
            <a:r>
              <a:rPr lang="en-US" altLang="zh-CN" sz="19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cout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sz="19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cp.getReal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()&lt;&lt;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“+”</a:t>
            </a:r>
          </a:p>
          <a:p>
            <a:r>
              <a:rPr lang="en-US" altLang="zh-CN" sz="19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     &lt;&lt;</a:t>
            </a:r>
            <a:r>
              <a:rPr lang="en-US" altLang="zh-CN" sz="19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cp.getImage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()&lt;&lt;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“</a:t>
            </a:r>
            <a:r>
              <a:rPr lang="en-US" altLang="zh-CN" sz="19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”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sz="19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endl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;</a:t>
            </a:r>
            <a:endParaRPr lang="zh-CN" altLang="en-US" sz="19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84307" y="3876144"/>
            <a:ext cx="4767474" cy="178510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zh-CN" altLang="en-US" sz="22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说明</a:t>
            </a:r>
            <a:r>
              <a:rPr lang="zh-CN" altLang="en-US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：</a:t>
            </a:r>
            <a:endParaRPr lang="en-US" altLang="zh-CN" sz="2200" dirty="0" smtClean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可以定义不同类型的类对象（</a:t>
            </a:r>
            <a:r>
              <a:rPr lang="zh-CN" altLang="en-US" sz="22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全局对象</a:t>
            </a:r>
            <a:r>
              <a:rPr lang="zh-CN" altLang="en-US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，</a:t>
            </a:r>
            <a:r>
              <a:rPr lang="zh-CN" altLang="en-US" sz="22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局部对象</a:t>
            </a:r>
            <a:r>
              <a:rPr lang="zh-CN" altLang="en-US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，</a:t>
            </a:r>
            <a:r>
              <a:rPr lang="zh-CN" altLang="en-US" sz="22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静态对象</a:t>
            </a:r>
            <a:r>
              <a:rPr lang="zh-CN" altLang="en-US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，</a:t>
            </a:r>
            <a:r>
              <a:rPr lang="zh-CN" altLang="en-US" sz="22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堆对象</a:t>
            </a:r>
            <a:r>
              <a:rPr lang="zh-CN" altLang="en-US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）。</a:t>
            </a:r>
            <a:endParaRPr lang="en-US" altLang="zh-CN" sz="2200" dirty="0" smtClean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定义</a:t>
            </a:r>
            <a:r>
              <a:rPr lang="zh-CN" altLang="en-US" sz="22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对象时，</a:t>
            </a:r>
            <a:r>
              <a:rPr lang="en-US" altLang="zh-CN" sz="22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C++</a:t>
            </a:r>
            <a:r>
              <a:rPr lang="zh-CN" altLang="en-US" sz="22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为其分配</a:t>
            </a:r>
            <a:r>
              <a:rPr lang="zh-CN" altLang="en-US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空间。</a:t>
            </a:r>
            <a:endParaRPr lang="zh-CN" altLang="en-US" sz="22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43808" y="5805264"/>
            <a:ext cx="6048672" cy="7200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类对象所占的内存空间由它的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数据成员所占的空间总和</a:t>
            </a:r>
            <a:r>
              <a:rPr lang="zh-CN" altLang="en-US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所决定。类的成员函数不占对象的内存空间。</a:t>
            </a:r>
            <a:endParaRPr lang="zh-CN" altLang="en-US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545907"/>
            <a:ext cx="1368152" cy="136815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855525" y="2914059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空间</a:t>
            </a:r>
          </a:p>
        </p:txBody>
      </p:sp>
    </p:spTree>
    <p:extLst>
      <p:ext uri="{BB962C8B-B14F-4D97-AF65-F5344CB8AC3E}">
        <p14:creationId xmlns:p14="http://schemas.microsoft.com/office/powerpoint/2010/main" val="271864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614807"/>
            <a:ext cx="3888432" cy="49825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200" dirty="0" smtClean="0"/>
              <a:t>&lt;</a:t>
            </a:r>
            <a:r>
              <a:rPr lang="en-US" altLang="zh-CN" sz="2200" dirty="0" err="1" smtClean="0"/>
              <a:t>iostream</a:t>
            </a:r>
            <a:r>
              <a:rPr lang="en-US" altLang="zh-CN" sz="22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200" dirty="0" smtClean="0"/>
              <a:t>&lt;</a:t>
            </a:r>
            <a:r>
              <a:rPr lang="en-US" altLang="zh-CN" sz="2200" dirty="0" err="1" smtClean="0"/>
              <a:t>cstring</a:t>
            </a:r>
            <a:r>
              <a:rPr lang="en-US" altLang="zh-CN" sz="22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2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2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FF0000"/>
                </a:solidFill>
              </a:rPr>
              <a:t>class</a:t>
            </a:r>
            <a:r>
              <a:rPr lang="en-US" altLang="zh-CN" sz="2200" dirty="0" smtClean="0"/>
              <a:t> </a:t>
            </a:r>
            <a:r>
              <a:rPr lang="en-US" altLang="zh-CN" sz="2200" b="1" dirty="0" smtClean="0">
                <a:solidFill>
                  <a:srgbClr val="0000FF"/>
                </a:solidFill>
              </a:rPr>
              <a:t>CString</a:t>
            </a:r>
            <a:r>
              <a:rPr lang="en-US" altLang="zh-CN" sz="2200" dirty="0" smtClean="0"/>
              <a:t>{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200" dirty="0" smtClean="0"/>
              <a:t>: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0000FF"/>
                </a:solidFill>
              </a:rPr>
              <a:t>CString</a:t>
            </a:r>
            <a:r>
              <a:rPr lang="en-US" altLang="zh-CN" sz="2200" dirty="0" smtClean="0"/>
              <a:t>(</a:t>
            </a:r>
            <a:r>
              <a:rPr lang="en-US" altLang="zh-CN" sz="2200" dirty="0" smtClean="0">
                <a:solidFill>
                  <a:srgbClr val="0000FF"/>
                </a:solidFill>
              </a:rPr>
              <a:t>char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olidFill>
                  <a:srgbClr val="FF0000"/>
                </a:solidFill>
              </a:rPr>
              <a:t>*</a:t>
            </a:r>
            <a:r>
              <a:rPr lang="en-US" altLang="zh-CN" sz="2200" dirty="0" smtClean="0"/>
              <a:t>s);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0000FF"/>
                </a:solidFill>
              </a:rPr>
              <a:t>~</a:t>
            </a:r>
            <a:r>
              <a:rPr lang="en-US" altLang="zh-CN" sz="2200" b="1" dirty="0" err="1" smtClean="0">
                <a:solidFill>
                  <a:srgbClr val="0000FF"/>
                </a:solidFill>
              </a:rPr>
              <a:t>CString</a:t>
            </a:r>
            <a:r>
              <a:rPr lang="en-US" altLang="zh-CN" sz="2200" dirty="0" smtClean="0"/>
              <a:t>();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int </a:t>
            </a:r>
            <a:r>
              <a:rPr lang="en-US" altLang="zh-CN" sz="2200" dirty="0" err="1" smtClean="0"/>
              <a:t>getLength</a:t>
            </a:r>
            <a:r>
              <a:rPr lang="en-US" altLang="zh-CN" sz="2200" dirty="0" smtClean="0"/>
              <a:t>();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void </a:t>
            </a:r>
            <a:r>
              <a:rPr lang="en-US" altLang="zh-CN" sz="2200" dirty="0" err="1" smtClean="0"/>
              <a:t>getString</a:t>
            </a:r>
            <a:r>
              <a:rPr lang="en-US" altLang="zh-CN" sz="2200" dirty="0" smtClean="0"/>
              <a:t>(</a:t>
            </a:r>
            <a:r>
              <a:rPr lang="en-US" altLang="zh-CN" sz="2200" dirty="0" smtClean="0">
                <a:solidFill>
                  <a:srgbClr val="0000FF"/>
                </a:solidFill>
              </a:rPr>
              <a:t>char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olidFill>
                  <a:srgbClr val="FF0000"/>
                </a:solidFill>
              </a:rPr>
              <a:t>*&amp;</a:t>
            </a:r>
            <a:r>
              <a:rPr lang="en-US" altLang="zh-CN" sz="2200" dirty="0" smtClean="0"/>
              <a:t>s);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FF0000"/>
                </a:solidFill>
              </a:rPr>
              <a:t>private</a:t>
            </a:r>
            <a:r>
              <a:rPr lang="en-US" altLang="zh-CN" sz="2200" dirty="0" smtClean="0"/>
              <a:t>: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char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olidFill>
                  <a:srgbClr val="FF0000"/>
                </a:solidFill>
              </a:rPr>
              <a:t>*</a:t>
            </a:r>
            <a:r>
              <a:rPr lang="en-US" altLang="zh-CN" sz="2200" dirty="0" err="1" smtClean="0"/>
              <a:t>str</a:t>
            </a:r>
            <a:r>
              <a:rPr lang="en-US" altLang="zh-CN" sz="2200" dirty="0" smtClean="0"/>
              <a:t>;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len</a:t>
            </a:r>
            <a:r>
              <a:rPr lang="en-US" altLang="zh-CN" sz="22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};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12.5  </a:t>
            </a:r>
            <a:r>
              <a:rPr lang="zh-CN" altLang="en-US" dirty="0"/>
              <a:t>类的设计举例</a:t>
            </a:r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4283968" y="1412776"/>
            <a:ext cx="4536504" cy="5126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 defTabSz="914400" rtl="0" eaLnBrk="1" latinLnBrk="0" hangingPunct="1">
              <a:lnSpc>
                <a:spcPct val="12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457200" indent="0" algn="just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2pPr>
            <a:lvl3pPr marL="914400" indent="0" algn="just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3pPr>
            <a:lvl4pPr marL="1371600" indent="0" algn="just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4pPr>
            <a:lvl5pPr marL="1828800" indent="0" algn="just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0000FF"/>
                </a:solidFill>
              </a:rPr>
              <a:t>CString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::</a:t>
            </a:r>
            <a:r>
              <a:rPr lang="en-US" altLang="zh-CN" sz="2200" b="1" dirty="0" smtClean="0">
                <a:solidFill>
                  <a:srgbClr val="0000FF"/>
                </a:solidFill>
              </a:rPr>
              <a:t>CString</a:t>
            </a:r>
            <a:r>
              <a:rPr lang="en-US" altLang="zh-CN" sz="2200" dirty="0" smtClean="0"/>
              <a:t>(</a:t>
            </a:r>
            <a:r>
              <a:rPr lang="en-US" altLang="zh-CN" sz="2200" dirty="0" smtClean="0">
                <a:solidFill>
                  <a:srgbClr val="0000FF"/>
                </a:solidFill>
              </a:rPr>
              <a:t>char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olidFill>
                  <a:srgbClr val="FF0000"/>
                </a:solidFill>
              </a:rPr>
              <a:t>*</a:t>
            </a:r>
            <a:r>
              <a:rPr lang="en-US" altLang="zh-CN" sz="2200" dirty="0" smtClean="0"/>
              <a:t>s){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err="1" smtClean="0"/>
              <a:t>len</a:t>
            </a:r>
            <a:r>
              <a:rPr lang="en-US" altLang="zh-CN" sz="2200" dirty="0" smtClean="0"/>
              <a:t> = </a:t>
            </a:r>
            <a:r>
              <a:rPr lang="en-US" altLang="zh-CN" sz="2200" dirty="0" err="1" smtClean="0"/>
              <a:t>strlen</a:t>
            </a:r>
            <a:r>
              <a:rPr lang="en-US" altLang="zh-CN" sz="2200" dirty="0" smtClean="0"/>
              <a:t>(s);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err="1" smtClean="0"/>
              <a:t>str</a:t>
            </a:r>
            <a:r>
              <a:rPr lang="en-US" altLang="zh-CN" sz="2200" dirty="0" smtClean="0"/>
              <a:t> = </a:t>
            </a:r>
            <a:r>
              <a:rPr lang="en-US" altLang="zh-CN" sz="2200" dirty="0" smtClean="0">
                <a:solidFill>
                  <a:srgbClr val="FF0000"/>
                </a:solidFill>
              </a:rPr>
              <a:t>new </a:t>
            </a:r>
            <a:r>
              <a:rPr lang="en-US" altLang="zh-CN" sz="2200" dirty="0" smtClean="0">
                <a:solidFill>
                  <a:srgbClr val="0000FF"/>
                </a:solidFill>
              </a:rPr>
              <a:t>char</a:t>
            </a:r>
            <a:r>
              <a:rPr lang="en-US" altLang="zh-CN" sz="2200" dirty="0" smtClean="0"/>
              <a:t>[len+1];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err="1" smtClean="0"/>
              <a:t>strcpy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str</a:t>
            </a:r>
            <a:r>
              <a:rPr lang="en-US" altLang="zh-CN" sz="2200" dirty="0" smtClean="0"/>
              <a:t>, s);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/>
              <a:t>}</a:t>
            </a:r>
            <a:endParaRPr lang="en-US" altLang="zh-CN" sz="22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0000FF"/>
                </a:solidFill>
              </a:rPr>
              <a:t>CString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::</a:t>
            </a:r>
            <a:r>
              <a:rPr lang="en-US" altLang="zh-CN" sz="2200" b="1" dirty="0" smtClean="0">
                <a:solidFill>
                  <a:srgbClr val="0000FF"/>
                </a:solidFill>
              </a:rPr>
              <a:t>~CString</a:t>
            </a:r>
            <a:r>
              <a:rPr lang="en-US" altLang="zh-CN" sz="2200" dirty="0" smtClean="0"/>
              <a:t>(){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if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str</a:t>
            </a:r>
            <a:r>
              <a:rPr lang="en-US" altLang="zh-CN" sz="2200" dirty="0" smtClean="0"/>
              <a:t>!=</a:t>
            </a:r>
            <a:r>
              <a:rPr lang="en-US" altLang="zh-CN" sz="2200" dirty="0" smtClean="0">
                <a:solidFill>
                  <a:srgbClr val="FF3399"/>
                </a:solidFill>
              </a:rPr>
              <a:t>NULL</a:t>
            </a:r>
            <a:r>
              <a:rPr lang="en-US" altLang="zh-CN" sz="2200" dirty="0" smtClean="0"/>
              <a:t>)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FF0000"/>
                </a:solidFill>
              </a:rPr>
              <a:t>delete</a:t>
            </a:r>
            <a:r>
              <a:rPr lang="en-US" altLang="zh-CN" sz="2200" dirty="0" smtClean="0"/>
              <a:t> [ ] </a:t>
            </a:r>
            <a:r>
              <a:rPr lang="en-US" altLang="zh-CN" sz="2200" dirty="0" err="1" smtClean="0"/>
              <a:t>str</a:t>
            </a:r>
            <a:r>
              <a:rPr lang="en-US" altLang="zh-CN" sz="22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/>
              <a:t>}</a:t>
            </a:r>
            <a:endParaRPr lang="en-US" altLang="zh-CN" sz="22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int </a:t>
            </a:r>
            <a:r>
              <a:rPr lang="en-US" altLang="zh-CN" sz="2200" b="1" dirty="0" smtClean="0">
                <a:solidFill>
                  <a:srgbClr val="0000FF"/>
                </a:solidFill>
              </a:rPr>
              <a:t>CString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::</a:t>
            </a:r>
            <a:r>
              <a:rPr lang="en-US" altLang="zh-CN" sz="2200" dirty="0" err="1" smtClean="0"/>
              <a:t>getLength</a:t>
            </a:r>
            <a:r>
              <a:rPr lang="en-US" altLang="zh-CN" sz="2200" dirty="0" smtClean="0"/>
              <a:t>(){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len</a:t>
            </a:r>
            <a:r>
              <a:rPr lang="en-US" altLang="zh-CN" sz="22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/>
              <a:t>}</a:t>
            </a:r>
            <a:endParaRPr lang="en-US" altLang="zh-CN" sz="22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void </a:t>
            </a:r>
            <a:r>
              <a:rPr lang="en-US" altLang="zh-CN" sz="2200" b="1" dirty="0" smtClean="0">
                <a:solidFill>
                  <a:srgbClr val="0000FF"/>
                </a:solidFill>
              </a:rPr>
              <a:t>CString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::</a:t>
            </a:r>
            <a:r>
              <a:rPr lang="en-US" altLang="zh-CN" sz="2200" dirty="0" err="1" smtClean="0"/>
              <a:t>getString</a:t>
            </a:r>
            <a:r>
              <a:rPr lang="en-US" altLang="zh-CN" sz="2200" dirty="0" smtClean="0"/>
              <a:t>(</a:t>
            </a:r>
            <a:r>
              <a:rPr lang="en-US" altLang="zh-CN" sz="2200" dirty="0" smtClean="0">
                <a:solidFill>
                  <a:srgbClr val="0000FF"/>
                </a:solidFill>
              </a:rPr>
              <a:t>char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olidFill>
                  <a:srgbClr val="FF0000"/>
                </a:solidFill>
              </a:rPr>
              <a:t>*&amp;</a:t>
            </a:r>
            <a:r>
              <a:rPr lang="en-US" altLang="zh-CN" sz="2200" dirty="0" smtClean="0"/>
              <a:t>s){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err="1" smtClean="0"/>
              <a:t>strcpy</a:t>
            </a:r>
            <a:r>
              <a:rPr lang="en-US" altLang="zh-CN" sz="2200" dirty="0" smtClean="0"/>
              <a:t>(s, </a:t>
            </a:r>
            <a:r>
              <a:rPr lang="en-US" altLang="zh-CN" sz="2200" dirty="0" err="1" smtClean="0"/>
              <a:t>str</a:t>
            </a:r>
            <a:r>
              <a:rPr lang="en-US" altLang="zh-CN" sz="2200" dirty="0" smtClean="0"/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/>
              <a:t>}</a:t>
            </a:r>
            <a:endParaRPr lang="en-US" altLang="zh-CN" sz="2200" dirty="0" smtClean="0"/>
          </a:p>
        </p:txBody>
      </p:sp>
      <p:sp>
        <p:nvSpPr>
          <p:cNvPr id="5" name="矩形 4"/>
          <p:cNvSpPr/>
          <p:nvPr/>
        </p:nvSpPr>
        <p:spPr>
          <a:xfrm>
            <a:off x="431540" y="1002559"/>
            <a:ext cx="1908212" cy="50405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实现类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48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628800"/>
            <a:ext cx="8712968" cy="48831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dirty="0" smtClean="0"/>
              <a:t>main()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0000FF"/>
                </a:solidFill>
              </a:rPr>
              <a:t>CString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Huaiyin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Institute of Technology”</a:t>
            </a:r>
            <a:r>
              <a:rPr lang="en-US" altLang="zh-CN" dirty="0" smtClean="0"/>
              <a:t>);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定义类对象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n = </a:t>
            </a:r>
            <a:r>
              <a:rPr lang="en-US" altLang="zh-CN" dirty="0" err="1" smtClean="0"/>
              <a:t>str.getLength</a:t>
            </a:r>
            <a:r>
              <a:rPr lang="en-US" altLang="zh-CN" dirty="0" smtClean="0"/>
              <a:t>();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调用类成员函数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err="1" smtClean="0"/>
              <a:t>nstr</a:t>
            </a:r>
            <a:r>
              <a:rPr lang="en-US" altLang="zh-CN" dirty="0" smtClean="0"/>
              <a:t> = </a:t>
            </a:r>
            <a:r>
              <a:rPr lang="en-US" altLang="zh-CN" dirty="0" smtClean="0">
                <a:solidFill>
                  <a:srgbClr val="FF0000"/>
                </a:solidFill>
              </a:rPr>
              <a:t>new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[n+1];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str.getString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nstr</a:t>
            </a:r>
            <a:r>
              <a:rPr lang="en-US" altLang="zh-CN" dirty="0" smtClean="0"/>
              <a:t>);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调用类成员函数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“Length: ”</a:t>
            </a:r>
            <a:r>
              <a:rPr lang="en-US" altLang="zh-CN" dirty="0" smtClean="0"/>
              <a:t>&lt;&lt;n&lt;&lt;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“, Content: ”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nstr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delete </a:t>
            </a:r>
            <a:r>
              <a:rPr lang="en-US" altLang="zh-CN" dirty="0" smtClean="0"/>
              <a:t>[ ] </a:t>
            </a:r>
            <a:r>
              <a:rPr lang="en-US" altLang="zh-CN" dirty="0" err="1" smtClean="0"/>
              <a:t>nstr</a:t>
            </a:r>
            <a:r>
              <a:rPr lang="en-US" altLang="zh-CN" dirty="0" smtClean="0"/>
              <a:t>; 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0;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endParaRPr lang="en-US" altLang="zh-CN" dirty="0"/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调用</a:t>
            </a:r>
            <a:r>
              <a:rPr lang="zh-CN" altLang="en-US" dirty="0" smtClean="0">
                <a:solidFill>
                  <a:srgbClr val="00B050"/>
                </a:solidFill>
              </a:rPr>
              <a:t>类的析构函数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12.5  </a:t>
            </a:r>
            <a:r>
              <a:rPr lang="zh-CN" altLang="en-US" dirty="0"/>
              <a:t>类的设计举例</a:t>
            </a:r>
          </a:p>
        </p:txBody>
      </p:sp>
      <p:sp>
        <p:nvSpPr>
          <p:cNvPr id="4" name="矩形 3"/>
          <p:cNvSpPr/>
          <p:nvPr/>
        </p:nvSpPr>
        <p:spPr>
          <a:xfrm>
            <a:off x="431540" y="1002559"/>
            <a:ext cx="1908212" cy="50405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测试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程序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901680" y="5933816"/>
            <a:ext cx="1892559" cy="635715"/>
            <a:chOff x="6534472" y="5759475"/>
            <a:chExt cx="2286000" cy="75247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Ch12_08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795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08720"/>
            <a:ext cx="8496944" cy="5473207"/>
          </a:xfrm>
        </p:spPr>
        <p:txBody>
          <a:bodyPr/>
          <a:lstStyle/>
          <a:p>
            <a:r>
              <a:rPr lang="zh-CN" altLang="en-US" dirty="0"/>
              <a:t>理论教程：</a:t>
            </a:r>
            <a:r>
              <a:rPr lang="en-US" altLang="zh-CN" dirty="0" smtClean="0"/>
              <a:t>12.2</a:t>
            </a:r>
          </a:p>
          <a:p>
            <a:pPr>
              <a:spcBef>
                <a:spcPts val="0"/>
              </a:spcBef>
            </a:pPr>
            <a:r>
              <a:rPr lang="zh-CN" altLang="en-US" dirty="0" smtClean="0"/>
              <a:t>设计一个动态</a:t>
            </a:r>
            <a:r>
              <a:rPr lang="zh-CN" altLang="en-US" dirty="0"/>
              <a:t>整型</a:t>
            </a:r>
            <a:r>
              <a:rPr lang="zh-CN" altLang="en-US" dirty="0" smtClean="0"/>
              <a:t>数组类 </a:t>
            </a:r>
            <a:r>
              <a:rPr lang="en-US" altLang="zh-CN" b="1" dirty="0" err="1" smtClean="0">
                <a:solidFill>
                  <a:srgbClr val="0070C0"/>
                </a:solidFill>
              </a:rPr>
              <a:t>CArray</a:t>
            </a:r>
            <a:r>
              <a:rPr lang="en-US" altLang="zh-CN" b="1" dirty="0" smtClean="0">
                <a:solidFill>
                  <a:srgbClr val="0070C0"/>
                </a:solidFill>
              </a:rPr>
              <a:t> </a:t>
            </a:r>
          </a:p>
          <a:p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1916832"/>
            <a:ext cx="7236804" cy="50405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类名： </a:t>
            </a:r>
            <a:r>
              <a:rPr lang="en-US" altLang="zh-CN" sz="2400" b="1" dirty="0" err="1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CArray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1600" y="2420888"/>
            <a:ext cx="7236804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数据成员：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*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vec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;           </a:t>
            </a:r>
            <a:r>
              <a:rPr lang="en-US" altLang="zh-CN" sz="20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存储数组元素</a:t>
            </a:r>
            <a:endParaRPr lang="en-US" altLang="zh-CN" sz="2000" dirty="0">
              <a:solidFill>
                <a:srgbClr val="00B05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num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;           </a:t>
            </a:r>
            <a:r>
              <a:rPr lang="en-US" altLang="zh-CN" sz="20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数组元素个数</a:t>
            </a:r>
            <a:endParaRPr lang="en-US" altLang="zh-CN" sz="2000" dirty="0">
              <a:solidFill>
                <a:srgbClr val="00B05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1600" y="3573016"/>
            <a:ext cx="7236804" cy="295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CArray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n);                     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构造函数，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为数组大小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~</a:t>
            </a:r>
            <a:r>
              <a:rPr lang="en-US" altLang="zh-CN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CArray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                         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构函数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length();                       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取数组元素个数</a:t>
            </a:r>
            <a:endParaRPr lang="en-US" altLang="zh-CN" sz="20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get(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                      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取数组第</a:t>
            </a:r>
            <a:r>
              <a:rPr lang="en-US" altLang="zh-CN" sz="2000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</a:t>
            </a:r>
            <a:endParaRPr lang="en-US" altLang="zh-CN" sz="20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set(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value);    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设置数组第</a:t>
            </a:r>
            <a:r>
              <a:rPr lang="en-US" altLang="zh-CN" sz="2000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</a:t>
            </a:r>
            <a:endParaRPr lang="en-US" altLang="zh-CN" sz="20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getMax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                    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取数组最大元素</a:t>
            </a:r>
            <a:endParaRPr lang="en-US" altLang="zh-CN" sz="20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getMin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                     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取数组最小元素</a:t>
            </a:r>
            <a:endParaRPr lang="en-US" altLang="zh-CN" sz="20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print();                       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打印数组元素</a:t>
            </a:r>
            <a:endParaRPr lang="en-US" altLang="zh-CN" sz="20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604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变量初始化</a:t>
            </a:r>
            <a:endParaRPr lang="en-US" altLang="zh-CN" sz="28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普通类型变量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dvar</a:t>
            </a:r>
            <a:r>
              <a:rPr lang="en-US" altLang="zh-CN" dirty="0" smtClean="0"/>
              <a:t> = 13.14;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name[20] =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“Jonathan”</a:t>
            </a:r>
            <a:r>
              <a:rPr lang="en-US" altLang="zh-CN" dirty="0" smtClean="0"/>
              <a:t>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结构变量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struct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Person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/>
              <a:t>{</a:t>
            </a:r>
          </a:p>
          <a:p>
            <a:pPr indent="358775"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name[20];</a:t>
            </a:r>
          </a:p>
          <a:p>
            <a:pPr indent="358775"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dirty="0" smtClean="0"/>
              <a:t>age;</a:t>
            </a:r>
          </a:p>
          <a:p>
            <a:pPr indent="358775"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height;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/>
              <a:t>};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Person</a:t>
            </a:r>
            <a:r>
              <a:rPr lang="en-US" altLang="zh-CN" dirty="0" smtClean="0"/>
              <a:t> Jenny = {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“Jenny”</a:t>
            </a:r>
            <a:r>
              <a:rPr lang="en-US" altLang="zh-CN" dirty="0" smtClean="0"/>
              <a:t>, 20, 170.0};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12.2  </a:t>
            </a:r>
            <a:r>
              <a:rPr lang="zh-CN" altLang="en-US" dirty="0" smtClean="0"/>
              <a:t>构造函数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172" y="975572"/>
            <a:ext cx="2264231" cy="17510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99992" y="2726577"/>
            <a:ext cx="4248472" cy="70242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如何对类的对象进行初始化？</a:t>
            </a:r>
            <a:endParaRPr lang="en-US" altLang="zh-CN" sz="24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15816" y="4297105"/>
            <a:ext cx="6048672" cy="172418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建立和初始化对象的过程专门由该类的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来完成。如果一个类没有专门定义构造函数，那么</a:t>
            </a:r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就仅仅创建对象而不做任何初始化。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99992" y="3630652"/>
            <a:ext cx="4248472" cy="430887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zh-CN" sz="22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Complex</a:t>
            </a:r>
            <a:r>
              <a:rPr lang="en-US" altLang="zh-CN" sz="22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2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cp</a:t>
            </a:r>
            <a:r>
              <a:rPr lang="en-US" altLang="zh-CN" sz="22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= {1.0, 2.0}; </a:t>
            </a:r>
            <a:r>
              <a:rPr lang="en-US" altLang="zh-CN" sz="2200" b="1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// </a:t>
            </a:r>
            <a:r>
              <a:rPr lang="zh-CN" altLang="en-US" sz="2200" b="1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错误</a:t>
            </a:r>
            <a:endParaRPr lang="zh-CN" altLang="en-US" sz="2200" dirty="0">
              <a:solidFill>
                <a:srgbClr val="00B05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67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/>
          <a:lstStyle/>
          <a:p>
            <a:r>
              <a:rPr lang="zh-CN" altLang="en-US" sz="2800" b="1" dirty="0" smtClean="0"/>
              <a:t>构造函数（</a:t>
            </a:r>
            <a:r>
              <a:rPr lang="en-US" altLang="zh-CN" sz="2800" b="1" dirty="0" smtClean="0"/>
              <a:t>Constructor</a:t>
            </a:r>
            <a:r>
              <a:rPr lang="zh-CN" altLang="en-US" sz="2800" b="1" dirty="0" smtClean="0"/>
              <a:t>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构造函数是一种特殊的类</a:t>
            </a:r>
            <a:r>
              <a:rPr lang="zh-CN" altLang="en-US" dirty="0" smtClean="0">
                <a:solidFill>
                  <a:srgbClr val="0070C0"/>
                </a:solidFill>
              </a:rPr>
              <a:t>成员函数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在</a:t>
            </a:r>
            <a:r>
              <a:rPr lang="zh-CN" altLang="en-US" dirty="0"/>
              <a:t>创建对象时，系统</a:t>
            </a:r>
            <a:r>
              <a:rPr lang="zh-CN" altLang="en-US" dirty="0">
                <a:solidFill>
                  <a:srgbClr val="0070C0"/>
                </a:solidFill>
              </a:rPr>
              <a:t>自动</a:t>
            </a:r>
            <a:r>
              <a:rPr lang="zh-CN" altLang="en-US" dirty="0" smtClean="0">
                <a:solidFill>
                  <a:srgbClr val="0070C0"/>
                </a:solidFill>
              </a:rPr>
              <a:t>调用构造函数</a:t>
            </a:r>
            <a:r>
              <a:rPr lang="zh-CN" altLang="en-US" dirty="0" smtClean="0"/>
              <a:t>来</a:t>
            </a:r>
            <a:r>
              <a:rPr lang="zh-CN" altLang="en-US" dirty="0"/>
              <a:t>初始化数据</a:t>
            </a:r>
            <a:r>
              <a:rPr lang="zh-CN" altLang="en-US" dirty="0" smtClean="0"/>
              <a:t>成员。</a:t>
            </a:r>
            <a:endParaRPr lang="en-US" altLang="zh-CN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C</a:t>
            </a:r>
            <a:r>
              <a:rPr lang="en-US" altLang="zh-CN" dirty="0" smtClean="0"/>
              <a:t>++</a:t>
            </a:r>
            <a:r>
              <a:rPr lang="zh-CN" altLang="en-US" dirty="0" smtClean="0"/>
              <a:t>规定与</a:t>
            </a:r>
            <a:r>
              <a:rPr lang="zh-CN" altLang="en-US" dirty="0" smtClean="0">
                <a:solidFill>
                  <a:srgbClr val="0070C0"/>
                </a:solidFill>
              </a:rPr>
              <a:t>类同名的成员函数</a:t>
            </a:r>
            <a:r>
              <a:rPr lang="zh-CN" altLang="en-US" dirty="0" smtClean="0"/>
              <a:t>是构造函数。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zh-CN" altLang="en-US" sz="2800" b="1" dirty="0" smtClean="0"/>
              <a:t>构造函数的格式：</a:t>
            </a:r>
            <a:endParaRPr lang="en-US" altLang="zh-CN" sz="2800" b="1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class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0000FF"/>
                </a:solidFill>
              </a:rPr>
              <a:t>类名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{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public</a:t>
            </a:r>
            <a:r>
              <a:rPr lang="en-US" altLang="zh-CN" dirty="0" smtClean="0"/>
              <a:t>: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0000FF"/>
                </a:solidFill>
              </a:rPr>
              <a:t>类名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参数列表</a:t>
            </a:r>
            <a:r>
              <a:rPr lang="en-US" altLang="zh-CN" dirty="0" smtClean="0"/>
              <a:t>);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B050"/>
                </a:solidFill>
              </a:rPr>
              <a:t>// 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  </a:t>
            </a:r>
            <a:r>
              <a:rPr lang="zh-CN" altLang="en-US" dirty="0"/>
              <a:t>构造函数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65506" y="3284984"/>
            <a:ext cx="4970989" cy="3267561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zh-CN" altLang="en-US" sz="22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说明</a:t>
            </a:r>
            <a:r>
              <a:rPr lang="zh-CN" altLang="en-US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：</a:t>
            </a:r>
            <a:endParaRPr lang="en-US" altLang="zh-CN" sz="2200" dirty="0" smtClean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构造函数名</a:t>
            </a:r>
            <a:r>
              <a:rPr lang="zh-CN" altLang="en-US" sz="22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与类名相同</a:t>
            </a:r>
            <a:r>
              <a:rPr lang="zh-CN" altLang="en-US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。</a:t>
            </a:r>
            <a:endParaRPr lang="en-US" altLang="zh-CN" sz="2200" dirty="0" smtClean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构造函数的访问权限应为</a:t>
            </a:r>
            <a:r>
              <a:rPr lang="en-US" altLang="zh-CN" sz="22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public</a:t>
            </a:r>
            <a:r>
              <a:rPr lang="zh-CN" altLang="en-US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。</a:t>
            </a:r>
            <a:endParaRPr lang="en-US" altLang="zh-CN" sz="2200" dirty="0" smtClean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在构造函数中只对</a:t>
            </a:r>
            <a:r>
              <a:rPr lang="zh-CN" altLang="en-US" sz="22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数据成员</a:t>
            </a:r>
            <a:r>
              <a:rPr lang="zh-CN" altLang="en-US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进行初始化，数据成员一般为</a:t>
            </a:r>
            <a:r>
              <a:rPr lang="en-US" altLang="zh-CN" sz="22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private</a:t>
            </a:r>
            <a:r>
              <a:rPr lang="zh-CN" altLang="en-US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成员。</a:t>
            </a:r>
            <a:endParaRPr lang="en-US" altLang="zh-CN" sz="2200" dirty="0" smtClean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构造函数</a:t>
            </a:r>
            <a:r>
              <a:rPr lang="zh-CN" altLang="en-US" sz="22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无函数返回类型</a:t>
            </a:r>
            <a:r>
              <a:rPr lang="zh-CN" altLang="en-US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。</a:t>
            </a:r>
            <a:endParaRPr lang="en-US" altLang="zh-CN" sz="2200" dirty="0" smtClean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构造函数可以</a:t>
            </a:r>
            <a:r>
              <a:rPr lang="zh-CN" altLang="en-US" sz="22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重载</a:t>
            </a:r>
            <a:r>
              <a:rPr lang="zh-CN" altLang="en-US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。</a:t>
            </a:r>
            <a:endParaRPr lang="en-US" altLang="zh-CN" sz="2200" dirty="0" smtClean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构造函数可以在类内定义也可以在类外定义。</a:t>
            </a:r>
            <a:endParaRPr lang="zh-CN" altLang="en-US" sz="22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67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600" b="1" dirty="0" smtClean="0"/>
              <a:t>定义一个不带参数的构造函数</a:t>
            </a:r>
            <a:r>
              <a:rPr lang="zh-CN" altLang="en-US" sz="2600" dirty="0" smtClean="0"/>
              <a:t>（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默认构造函数</a:t>
            </a:r>
            <a:r>
              <a:rPr lang="zh-CN" altLang="en-US" sz="2600" dirty="0" smtClean="0"/>
              <a:t>）</a:t>
            </a:r>
            <a:endParaRPr lang="en-US" altLang="zh-CN" sz="26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FF0000"/>
                </a:solidFill>
              </a:rPr>
              <a:t>class</a:t>
            </a:r>
            <a:r>
              <a:rPr lang="en-US" altLang="zh-CN" sz="2100" dirty="0" smtClean="0"/>
              <a:t> </a:t>
            </a:r>
            <a:r>
              <a:rPr lang="en-US" altLang="zh-CN" sz="2100" b="1" dirty="0" smtClean="0">
                <a:solidFill>
                  <a:srgbClr val="0000FF"/>
                </a:solidFill>
              </a:rPr>
              <a:t>Account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/>
              <a:t>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100" dirty="0" smtClean="0"/>
              <a:t>:       </a:t>
            </a:r>
            <a:r>
              <a:rPr lang="en-US" altLang="zh-CN" sz="2100" dirty="0" smtClean="0">
                <a:solidFill>
                  <a:srgbClr val="00B050"/>
                </a:solidFill>
              </a:rPr>
              <a:t>// </a:t>
            </a:r>
            <a:r>
              <a:rPr lang="zh-CN" altLang="en-US" sz="2100" dirty="0" smtClean="0">
                <a:solidFill>
                  <a:srgbClr val="00B050"/>
                </a:solidFill>
              </a:rPr>
              <a:t>公有成员函数</a:t>
            </a:r>
            <a:endParaRPr lang="en-US" altLang="zh-CN" sz="2100" dirty="0" smtClean="0">
              <a:solidFill>
                <a:srgbClr val="00B050"/>
              </a:solidFill>
            </a:endParaRP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b="1" dirty="0" smtClean="0">
                <a:solidFill>
                  <a:srgbClr val="0000FF"/>
                </a:solidFill>
              </a:rPr>
              <a:t>Account</a:t>
            </a:r>
            <a:r>
              <a:rPr lang="en-US" altLang="zh-CN" sz="2100" dirty="0" smtClean="0"/>
              <a:t>(){      </a:t>
            </a:r>
            <a:r>
              <a:rPr lang="en-US" altLang="zh-CN" sz="2100" dirty="0" smtClean="0">
                <a:solidFill>
                  <a:srgbClr val="00B050"/>
                </a:solidFill>
              </a:rPr>
              <a:t>// </a:t>
            </a:r>
            <a:r>
              <a:rPr lang="zh-CN" altLang="en-US" sz="2100" dirty="0" smtClean="0">
                <a:solidFill>
                  <a:srgbClr val="00B050"/>
                </a:solidFill>
              </a:rPr>
              <a:t>构造函数，与类名相同，无返回类型</a:t>
            </a:r>
            <a:endParaRPr lang="en-US" altLang="zh-CN" sz="2100" dirty="0" smtClean="0">
              <a:solidFill>
                <a:srgbClr val="00B050"/>
              </a:solidFill>
            </a:endParaRPr>
          </a:p>
          <a:p>
            <a:pPr indent="89217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/>
              <a:t>id = 1151; money = 0.0;   </a:t>
            </a:r>
            <a:r>
              <a:rPr lang="en-US" altLang="zh-CN" sz="2100" dirty="0" smtClean="0">
                <a:solidFill>
                  <a:srgbClr val="00B050"/>
                </a:solidFill>
              </a:rPr>
              <a:t>// </a:t>
            </a:r>
            <a:r>
              <a:rPr lang="zh-CN" altLang="en-US" sz="2100" dirty="0" smtClean="0">
                <a:solidFill>
                  <a:srgbClr val="00B050"/>
                </a:solidFill>
              </a:rPr>
              <a:t>初始化数据成员</a:t>
            </a:r>
            <a:endParaRPr lang="en-US" altLang="zh-CN" sz="2100" dirty="0" smtClean="0">
              <a:solidFill>
                <a:srgbClr val="00B050"/>
              </a:solidFill>
            </a:endParaRP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/>
              <a:t>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0000FF"/>
                </a:solidFill>
              </a:rPr>
              <a:t>void </a:t>
            </a:r>
            <a:r>
              <a:rPr lang="en-US" altLang="zh-CN" sz="2100" dirty="0" smtClean="0"/>
              <a:t>deposit(</a:t>
            </a:r>
            <a:r>
              <a:rPr lang="en-US" altLang="zh-CN" sz="21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100" dirty="0" smtClean="0"/>
              <a:t> m){      </a:t>
            </a:r>
            <a:r>
              <a:rPr lang="en-US" altLang="zh-CN" sz="2100" dirty="0" smtClean="0">
                <a:solidFill>
                  <a:srgbClr val="00B050"/>
                </a:solidFill>
              </a:rPr>
              <a:t>// </a:t>
            </a:r>
            <a:r>
              <a:rPr lang="zh-CN" altLang="en-US" sz="2100" dirty="0" smtClean="0">
                <a:solidFill>
                  <a:srgbClr val="00B050"/>
                </a:solidFill>
              </a:rPr>
              <a:t>一般成员</a:t>
            </a:r>
            <a:r>
              <a:rPr lang="zh-CN" altLang="en-US" sz="2100" dirty="0">
                <a:solidFill>
                  <a:srgbClr val="00B050"/>
                </a:solidFill>
              </a:rPr>
              <a:t>函数</a:t>
            </a:r>
            <a:endParaRPr lang="en-US" altLang="zh-CN" sz="2100" dirty="0" smtClean="0">
              <a:solidFill>
                <a:srgbClr val="00B050"/>
              </a:solidFill>
            </a:endParaRPr>
          </a:p>
          <a:p>
            <a:pPr indent="89217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/>
              <a:t>money += m;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/>
              <a:t>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0000FF"/>
                </a:solidFill>
              </a:rPr>
              <a:t>void</a:t>
            </a:r>
            <a:r>
              <a:rPr lang="en-US" altLang="zh-CN" sz="2100" dirty="0" smtClean="0"/>
              <a:t> withdraw(</a:t>
            </a:r>
            <a:r>
              <a:rPr lang="en-US" altLang="zh-CN" sz="21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100" dirty="0" smtClean="0"/>
              <a:t> m){   </a:t>
            </a:r>
            <a:r>
              <a:rPr lang="en-US" altLang="zh-CN" sz="2100" dirty="0" smtClean="0">
                <a:solidFill>
                  <a:srgbClr val="00B050"/>
                </a:solidFill>
              </a:rPr>
              <a:t>// </a:t>
            </a:r>
            <a:r>
              <a:rPr lang="zh-CN" altLang="en-US" sz="2100" dirty="0">
                <a:solidFill>
                  <a:srgbClr val="00B050"/>
                </a:solidFill>
              </a:rPr>
              <a:t>一般成员函数</a:t>
            </a:r>
            <a:endParaRPr lang="en-US" altLang="zh-CN" sz="2100" dirty="0" smtClean="0">
              <a:solidFill>
                <a:srgbClr val="00B050"/>
              </a:solidFill>
            </a:endParaRPr>
          </a:p>
          <a:p>
            <a:pPr indent="89217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/>
              <a:t>money -= m;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/>
              <a:t>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0000FF"/>
                </a:solidFill>
              </a:rPr>
              <a:t>void </a:t>
            </a:r>
            <a:r>
              <a:rPr lang="en-US" altLang="zh-CN" sz="2100" dirty="0" smtClean="0"/>
              <a:t>print(){                         </a:t>
            </a:r>
            <a:r>
              <a:rPr lang="en-US" altLang="zh-CN" sz="2100" dirty="0" smtClean="0">
                <a:solidFill>
                  <a:srgbClr val="00B050"/>
                </a:solidFill>
              </a:rPr>
              <a:t>// </a:t>
            </a:r>
            <a:r>
              <a:rPr lang="zh-CN" altLang="en-US" sz="2100" dirty="0">
                <a:solidFill>
                  <a:srgbClr val="00B050"/>
                </a:solidFill>
              </a:rPr>
              <a:t>一般成员函数</a:t>
            </a:r>
            <a:endParaRPr lang="en-US" altLang="zh-CN" sz="2100" dirty="0" smtClean="0">
              <a:solidFill>
                <a:srgbClr val="00B050"/>
              </a:solidFill>
            </a:endParaRPr>
          </a:p>
          <a:p>
            <a:pPr indent="89217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err="1" smtClean="0"/>
              <a:t>cout</a:t>
            </a:r>
            <a:r>
              <a:rPr lang="en-US" altLang="zh-CN" sz="2100" dirty="0" smtClean="0"/>
              <a:t>&lt;&lt;</a:t>
            </a:r>
            <a:r>
              <a:rPr lang="en-US" altLang="zh-CN" sz="2100" dirty="0" smtClean="0">
                <a:solidFill>
                  <a:schemeClr val="accent6">
                    <a:lumMod val="75000"/>
                  </a:schemeClr>
                </a:solidFill>
              </a:rPr>
              <a:t>“ID: ”</a:t>
            </a:r>
            <a:r>
              <a:rPr lang="en-US" altLang="zh-CN" sz="2100" dirty="0" smtClean="0"/>
              <a:t>&lt;&lt;id&lt;&lt;</a:t>
            </a:r>
            <a:r>
              <a:rPr lang="en-US" altLang="zh-CN" sz="2100" dirty="0" smtClean="0">
                <a:solidFill>
                  <a:schemeClr val="accent6">
                    <a:lumMod val="75000"/>
                  </a:schemeClr>
                </a:solidFill>
              </a:rPr>
              <a:t>“, Money: ”</a:t>
            </a:r>
            <a:r>
              <a:rPr lang="en-US" altLang="zh-CN" sz="2100" dirty="0" smtClean="0"/>
              <a:t>&lt;&lt;money&lt;&lt;</a:t>
            </a:r>
            <a:r>
              <a:rPr lang="en-US" altLang="zh-CN" sz="2100" dirty="0" err="1" smtClean="0"/>
              <a:t>endl</a:t>
            </a:r>
            <a:r>
              <a:rPr lang="en-US" altLang="zh-CN" sz="2100" dirty="0" smtClean="0"/>
              <a:t>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/>
              <a:t>}</a:t>
            </a:r>
            <a:endParaRPr lang="en-US" altLang="zh-CN" sz="2100" dirty="0" smtClean="0"/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FF0000"/>
                </a:solidFill>
              </a:rPr>
              <a:t>private</a:t>
            </a:r>
            <a:r>
              <a:rPr lang="en-US" altLang="zh-CN" sz="2100" dirty="0" smtClean="0"/>
              <a:t>:     </a:t>
            </a:r>
            <a:r>
              <a:rPr lang="en-US" altLang="zh-CN" sz="2100" dirty="0" smtClean="0">
                <a:solidFill>
                  <a:srgbClr val="00B050"/>
                </a:solidFill>
              </a:rPr>
              <a:t>// </a:t>
            </a:r>
            <a:r>
              <a:rPr lang="zh-CN" altLang="en-US" sz="2100" dirty="0" smtClean="0">
                <a:solidFill>
                  <a:srgbClr val="00B050"/>
                </a:solidFill>
              </a:rPr>
              <a:t>私有数据成员</a:t>
            </a:r>
            <a:endParaRPr lang="en-US" altLang="zh-CN" sz="2100" dirty="0" smtClean="0">
              <a:solidFill>
                <a:srgbClr val="00B050"/>
              </a:solidFill>
            </a:endParaRP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0000FF"/>
                </a:solidFill>
              </a:rPr>
              <a:t>int </a:t>
            </a:r>
            <a:r>
              <a:rPr lang="en-US" altLang="zh-CN" sz="2100" dirty="0" smtClean="0"/>
              <a:t>id;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100" dirty="0" smtClean="0"/>
              <a:t> money;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/>
              <a:t>};</a:t>
            </a:r>
            <a:endParaRPr lang="zh-CN" altLang="en-US" sz="21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  </a:t>
            </a:r>
            <a:r>
              <a:rPr lang="zh-CN" altLang="en-US" dirty="0"/>
              <a:t>构造函数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927913" y="5876235"/>
            <a:ext cx="1892559" cy="635715"/>
            <a:chOff x="6534472" y="5759475"/>
            <a:chExt cx="2286000" cy="7524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Ch12_01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066302" y="3089836"/>
            <a:ext cx="2898186" cy="1677382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sz="22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定义对象：</a:t>
            </a:r>
            <a:endParaRPr lang="en-US" altLang="zh-CN" sz="2200" b="1" dirty="0" smtClean="0">
              <a:solidFill>
                <a:srgbClr val="FF00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altLang="zh-CN" sz="22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Account</a:t>
            </a:r>
            <a:r>
              <a:rPr lang="en-US" altLang="zh-CN" sz="22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2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ac;</a:t>
            </a:r>
          </a:p>
          <a:p>
            <a:pPr algn="just"/>
            <a:r>
              <a:rPr lang="en-US" altLang="zh-CN" sz="22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// </a:t>
            </a:r>
            <a:r>
              <a:rPr lang="zh-CN" altLang="en-US" sz="22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调用</a:t>
            </a:r>
            <a:r>
              <a:rPr lang="zh-CN" altLang="en-US" sz="2200" dirty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默认</a:t>
            </a:r>
            <a:r>
              <a:rPr lang="zh-CN" altLang="en-US" sz="22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构造函数</a:t>
            </a:r>
            <a:endParaRPr lang="en-US" altLang="zh-CN" sz="2200" dirty="0" smtClean="0">
              <a:solidFill>
                <a:srgbClr val="00B05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algn="just"/>
            <a:r>
              <a:rPr lang="en-US" altLang="zh-CN" sz="22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// </a:t>
            </a:r>
            <a:r>
              <a:rPr lang="zh-CN" altLang="en-US" sz="22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进行初始化</a:t>
            </a:r>
            <a:endParaRPr lang="zh-CN" altLang="en-US" sz="2200" dirty="0">
              <a:solidFill>
                <a:srgbClr val="00B05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7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600" b="1" dirty="0" smtClean="0"/>
              <a:t>定义一个带参数的构造函数</a:t>
            </a:r>
            <a:endParaRPr lang="en-US" altLang="zh-CN" sz="26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FF0000"/>
                </a:solidFill>
              </a:rPr>
              <a:t>class</a:t>
            </a:r>
            <a:r>
              <a:rPr lang="en-US" altLang="zh-CN" sz="2100" dirty="0" smtClean="0"/>
              <a:t> </a:t>
            </a:r>
            <a:r>
              <a:rPr lang="en-US" altLang="zh-CN" sz="2100" b="1" dirty="0" smtClean="0">
                <a:solidFill>
                  <a:srgbClr val="0000FF"/>
                </a:solidFill>
              </a:rPr>
              <a:t>Account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/>
              <a:t>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100" dirty="0" smtClean="0"/>
              <a:t>:       </a:t>
            </a:r>
            <a:r>
              <a:rPr lang="en-US" altLang="zh-CN" sz="2100" dirty="0" smtClean="0">
                <a:solidFill>
                  <a:srgbClr val="00B050"/>
                </a:solidFill>
              </a:rPr>
              <a:t>// </a:t>
            </a:r>
            <a:r>
              <a:rPr lang="zh-CN" altLang="en-US" sz="2100" dirty="0" smtClean="0">
                <a:solidFill>
                  <a:srgbClr val="00B050"/>
                </a:solidFill>
              </a:rPr>
              <a:t>公有成员函数</a:t>
            </a:r>
            <a:endParaRPr lang="en-US" altLang="zh-CN" sz="2100" dirty="0" smtClean="0">
              <a:solidFill>
                <a:srgbClr val="00B050"/>
              </a:solidFill>
            </a:endParaRP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b="1" dirty="0" smtClean="0">
                <a:solidFill>
                  <a:srgbClr val="0000FF"/>
                </a:solidFill>
              </a:rPr>
              <a:t>Account</a:t>
            </a:r>
            <a:r>
              <a:rPr lang="en-US" altLang="zh-CN" sz="2100" dirty="0" smtClean="0"/>
              <a:t>(</a:t>
            </a:r>
            <a:r>
              <a:rPr lang="en-US" altLang="zh-CN" sz="2100" dirty="0" smtClean="0">
                <a:solidFill>
                  <a:srgbClr val="0000FF"/>
                </a:solidFill>
              </a:rPr>
              <a:t>int</a:t>
            </a:r>
            <a:r>
              <a:rPr lang="en-US" altLang="zh-CN" sz="2100" dirty="0" smtClean="0"/>
              <a:t> d, </a:t>
            </a:r>
            <a:r>
              <a:rPr lang="en-US" altLang="zh-CN" sz="21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100" dirty="0" smtClean="0"/>
              <a:t> m){  </a:t>
            </a:r>
            <a:r>
              <a:rPr lang="en-US" altLang="zh-CN" sz="2100" dirty="0" smtClean="0">
                <a:solidFill>
                  <a:srgbClr val="00B050"/>
                </a:solidFill>
              </a:rPr>
              <a:t>// </a:t>
            </a:r>
            <a:r>
              <a:rPr lang="zh-CN" altLang="en-US" sz="2100" dirty="0" smtClean="0">
                <a:solidFill>
                  <a:srgbClr val="00B050"/>
                </a:solidFill>
              </a:rPr>
              <a:t>构造函数，与类名相同，无返回类型</a:t>
            </a:r>
            <a:endParaRPr lang="en-US" altLang="zh-CN" sz="2100" dirty="0" smtClean="0">
              <a:solidFill>
                <a:srgbClr val="00B050"/>
              </a:solidFill>
            </a:endParaRPr>
          </a:p>
          <a:p>
            <a:pPr indent="89217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/>
              <a:t>id = d; money = m;   </a:t>
            </a:r>
            <a:r>
              <a:rPr lang="en-US" altLang="zh-CN" sz="2100" dirty="0" smtClean="0">
                <a:solidFill>
                  <a:srgbClr val="00B050"/>
                </a:solidFill>
              </a:rPr>
              <a:t>// </a:t>
            </a:r>
            <a:r>
              <a:rPr lang="zh-CN" altLang="en-US" sz="2100" dirty="0" smtClean="0">
                <a:solidFill>
                  <a:srgbClr val="00B050"/>
                </a:solidFill>
              </a:rPr>
              <a:t>初始化数据成员</a:t>
            </a:r>
            <a:endParaRPr lang="en-US" altLang="zh-CN" sz="2100" dirty="0" smtClean="0">
              <a:solidFill>
                <a:srgbClr val="00B050"/>
              </a:solidFill>
            </a:endParaRP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/>
              <a:t>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0000FF"/>
                </a:solidFill>
              </a:rPr>
              <a:t>void </a:t>
            </a:r>
            <a:r>
              <a:rPr lang="en-US" altLang="zh-CN" sz="2100" dirty="0" smtClean="0"/>
              <a:t>deposit(</a:t>
            </a:r>
            <a:r>
              <a:rPr lang="en-US" altLang="zh-CN" sz="21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100" dirty="0" smtClean="0"/>
              <a:t> m){      </a:t>
            </a:r>
            <a:r>
              <a:rPr lang="en-US" altLang="zh-CN" sz="2100" dirty="0" smtClean="0">
                <a:solidFill>
                  <a:srgbClr val="00B050"/>
                </a:solidFill>
              </a:rPr>
              <a:t>// </a:t>
            </a:r>
            <a:r>
              <a:rPr lang="zh-CN" altLang="en-US" sz="2100" dirty="0" smtClean="0">
                <a:solidFill>
                  <a:srgbClr val="00B050"/>
                </a:solidFill>
              </a:rPr>
              <a:t>一般成员</a:t>
            </a:r>
            <a:r>
              <a:rPr lang="zh-CN" altLang="en-US" sz="2100" dirty="0">
                <a:solidFill>
                  <a:srgbClr val="00B050"/>
                </a:solidFill>
              </a:rPr>
              <a:t>函数</a:t>
            </a:r>
            <a:endParaRPr lang="en-US" altLang="zh-CN" sz="2100" dirty="0" smtClean="0">
              <a:solidFill>
                <a:srgbClr val="00B050"/>
              </a:solidFill>
            </a:endParaRPr>
          </a:p>
          <a:p>
            <a:pPr indent="89217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/>
              <a:t>money += m;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/>
              <a:t>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0000FF"/>
                </a:solidFill>
              </a:rPr>
              <a:t>void</a:t>
            </a:r>
            <a:r>
              <a:rPr lang="en-US" altLang="zh-CN" sz="2100" dirty="0" smtClean="0"/>
              <a:t> withdraw(</a:t>
            </a:r>
            <a:r>
              <a:rPr lang="en-US" altLang="zh-CN" sz="21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100" dirty="0" smtClean="0"/>
              <a:t> m){   </a:t>
            </a:r>
            <a:r>
              <a:rPr lang="en-US" altLang="zh-CN" sz="2100" dirty="0" smtClean="0">
                <a:solidFill>
                  <a:srgbClr val="00B050"/>
                </a:solidFill>
              </a:rPr>
              <a:t>// </a:t>
            </a:r>
            <a:r>
              <a:rPr lang="zh-CN" altLang="en-US" sz="2100" dirty="0">
                <a:solidFill>
                  <a:srgbClr val="00B050"/>
                </a:solidFill>
              </a:rPr>
              <a:t>一般成员函数</a:t>
            </a:r>
            <a:endParaRPr lang="en-US" altLang="zh-CN" sz="2100" dirty="0" smtClean="0">
              <a:solidFill>
                <a:srgbClr val="00B050"/>
              </a:solidFill>
            </a:endParaRPr>
          </a:p>
          <a:p>
            <a:pPr indent="89217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/>
              <a:t>money -= m;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/>
              <a:t>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0000FF"/>
                </a:solidFill>
              </a:rPr>
              <a:t>void </a:t>
            </a:r>
            <a:r>
              <a:rPr lang="en-US" altLang="zh-CN" sz="2100" dirty="0" smtClean="0"/>
              <a:t>print(){                         </a:t>
            </a:r>
            <a:r>
              <a:rPr lang="en-US" altLang="zh-CN" sz="2100" dirty="0" smtClean="0">
                <a:solidFill>
                  <a:srgbClr val="00B050"/>
                </a:solidFill>
              </a:rPr>
              <a:t>// </a:t>
            </a:r>
            <a:r>
              <a:rPr lang="zh-CN" altLang="en-US" sz="2100" dirty="0">
                <a:solidFill>
                  <a:srgbClr val="00B050"/>
                </a:solidFill>
              </a:rPr>
              <a:t>一般成员函数</a:t>
            </a:r>
            <a:endParaRPr lang="en-US" altLang="zh-CN" sz="2100" dirty="0" smtClean="0">
              <a:solidFill>
                <a:srgbClr val="00B050"/>
              </a:solidFill>
            </a:endParaRPr>
          </a:p>
          <a:p>
            <a:pPr indent="89217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err="1" smtClean="0"/>
              <a:t>cout</a:t>
            </a:r>
            <a:r>
              <a:rPr lang="en-US" altLang="zh-CN" sz="2100" dirty="0" smtClean="0"/>
              <a:t>&lt;&lt;</a:t>
            </a:r>
            <a:r>
              <a:rPr lang="en-US" altLang="zh-CN" sz="2100" dirty="0" smtClean="0">
                <a:solidFill>
                  <a:schemeClr val="accent6">
                    <a:lumMod val="75000"/>
                  </a:schemeClr>
                </a:solidFill>
              </a:rPr>
              <a:t>“ID: ”</a:t>
            </a:r>
            <a:r>
              <a:rPr lang="en-US" altLang="zh-CN" sz="2100" dirty="0" smtClean="0"/>
              <a:t>&lt;&lt;id&lt;&lt;</a:t>
            </a:r>
            <a:r>
              <a:rPr lang="en-US" altLang="zh-CN" sz="2100" dirty="0" smtClean="0">
                <a:solidFill>
                  <a:schemeClr val="accent6">
                    <a:lumMod val="75000"/>
                  </a:schemeClr>
                </a:solidFill>
              </a:rPr>
              <a:t>“, Money: ”</a:t>
            </a:r>
            <a:r>
              <a:rPr lang="en-US" altLang="zh-CN" sz="2100" dirty="0" smtClean="0"/>
              <a:t>&lt;&lt;money&lt;&lt;</a:t>
            </a:r>
            <a:r>
              <a:rPr lang="en-US" altLang="zh-CN" sz="2100" dirty="0" err="1" smtClean="0"/>
              <a:t>endl</a:t>
            </a:r>
            <a:r>
              <a:rPr lang="en-US" altLang="zh-CN" sz="2100" dirty="0" smtClean="0"/>
              <a:t>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/>
              <a:t>}</a:t>
            </a:r>
            <a:endParaRPr lang="en-US" altLang="zh-CN" sz="2100" dirty="0" smtClean="0"/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FF0000"/>
                </a:solidFill>
              </a:rPr>
              <a:t>private</a:t>
            </a:r>
            <a:r>
              <a:rPr lang="en-US" altLang="zh-CN" sz="2100" dirty="0" smtClean="0"/>
              <a:t>:     </a:t>
            </a:r>
            <a:r>
              <a:rPr lang="en-US" altLang="zh-CN" sz="2100" dirty="0" smtClean="0">
                <a:solidFill>
                  <a:srgbClr val="00B050"/>
                </a:solidFill>
              </a:rPr>
              <a:t>// </a:t>
            </a:r>
            <a:r>
              <a:rPr lang="zh-CN" altLang="en-US" sz="2100" dirty="0" smtClean="0">
                <a:solidFill>
                  <a:srgbClr val="00B050"/>
                </a:solidFill>
              </a:rPr>
              <a:t>私有数据成员</a:t>
            </a:r>
            <a:endParaRPr lang="en-US" altLang="zh-CN" sz="2100" dirty="0" smtClean="0">
              <a:solidFill>
                <a:srgbClr val="00B050"/>
              </a:solidFill>
            </a:endParaRP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0000FF"/>
                </a:solidFill>
              </a:rPr>
              <a:t>int </a:t>
            </a:r>
            <a:r>
              <a:rPr lang="en-US" altLang="zh-CN" sz="2100" dirty="0" smtClean="0"/>
              <a:t>id;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100" dirty="0" smtClean="0"/>
              <a:t> money;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/>
              <a:t>};</a:t>
            </a:r>
            <a:endParaRPr lang="zh-CN" altLang="en-US" sz="21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  </a:t>
            </a:r>
            <a:r>
              <a:rPr lang="zh-CN" altLang="en-US" dirty="0"/>
              <a:t>构造函数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927913" y="5876235"/>
            <a:ext cx="1892559" cy="635715"/>
            <a:chOff x="6534472" y="5759475"/>
            <a:chExt cx="2286000" cy="7524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Ch12_02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868144" y="2707117"/>
            <a:ext cx="3096344" cy="2092881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sz="22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定义对象：</a:t>
            </a:r>
            <a:endParaRPr lang="en-US" altLang="zh-CN" sz="2200" b="1" dirty="0" smtClean="0">
              <a:solidFill>
                <a:srgbClr val="FF00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altLang="zh-CN" sz="22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Account</a:t>
            </a:r>
            <a:r>
              <a:rPr lang="en-US" altLang="zh-CN" sz="22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2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ac(1151,10);</a:t>
            </a:r>
          </a:p>
          <a:p>
            <a:pPr algn="just"/>
            <a:r>
              <a:rPr lang="en-US" altLang="zh-CN" sz="22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// </a:t>
            </a:r>
            <a:r>
              <a:rPr lang="zh-CN" altLang="en-US" sz="22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调用有参构造函数</a:t>
            </a:r>
            <a:endParaRPr lang="en-US" altLang="zh-CN" sz="2200" dirty="0" smtClean="0">
              <a:solidFill>
                <a:srgbClr val="00B05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altLang="zh-CN" sz="22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// </a:t>
            </a:r>
            <a:r>
              <a:rPr lang="zh-CN" altLang="en-US" sz="22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进行初始化</a:t>
            </a:r>
            <a:endParaRPr lang="en-US" altLang="zh-CN" sz="2200" dirty="0" smtClean="0">
              <a:solidFill>
                <a:srgbClr val="00B05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algn="just"/>
            <a:r>
              <a:rPr lang="en-US" altLang="zh-CN" sz="22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Account </a:t>
            </a:r>
            <a:r>
              <a:rPr lang="en-US" altLang="zh-CN" sz="2200" dirty="0" err="1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bc</a:t>
            </a:r>
            <a:r>
              <a:rPr lang="en-US" altLang="zh-CN" sz="2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;</a:t>
            </a:r>
            <a:r>
              <a:rPr lang="en-US" altLang="zh-CN" sz="22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 // </a:t>
            </a:r>
            <a:r>
              <a:rPr lang="zh-CN" altLang="en-US" sz="22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错误</a:t>
            </a:r>
            <a:endParaRPr lang="zh-CN" altLang="en-US" sz="2200" dirty="0">
              <a:solidFill>
                <a:srgbClr val="00B05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05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600" b="1" dirty="0" smtClean="0"/>
              <a:t>定义一个默认参数的构造函数</a:t>
            </a:r>
            <a:endParaRPr lang="en-US" altLang="zh-CN" sz="26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FF0000"/>
                </a:solidFill>
              </a:rPr>
              <a:t>class</a:t>
            </a:r>
            <a:r>
              <a:rPr lang="en-US" altLang="zh-CN" sz="2100" dirty="0" smtClean="0"/>
              <a:t> </a:t>
            </a:r>
            <a:r>
              <a:rPr lang="en-US" altLang="zh-CN" sz="2100" b="1" dirty="0" smtClean="0">
                <a:solidFill>
                  <a:srgbClr val="0000FF"/>
                </a:solidFill>
              </a:rPr>
              <a:t>Account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/>
              <a:t>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100" dirty="0" smtClean="0"/>
              <a:t>:       </a:t>
            </a:r>
            <a:r>
              <a:rPr lang="en-US" altLang="zh-CN" sz="2100" dirty="0" smtClean="0">
                <a:solidFill>
                  <a:srgbClr val="00B050"/>
                </a:solidFill>
              </a:rPr>
              <a:t>// </a:t>
            </a:r>
            <a:r>
              <a:rPr lang="zh-CN" altLang="en-US" sz="2100" dirty="0" smtClean="0">
                <a:solidFill>
                  <a:srgbClr val="00B050"/>
                </a:solidFill>
              </a:rPr>
              <a:t>公有成员函数</a:t>
            </a:r>
            <a:endParaRPr lang="en-US" altLang="zh-CN" sz="2100" dirty="0" smtClean="0">
              <a:solidFill>
                <a:srgbClr val="00B050"/>
              </a:solidFill>
            </a:endParaRP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b="1" dirty="0" smtClean="0">
                <a:solidFill>
                  <a:srgbClr val="0000FF"/>
                </a:solidFill>
              </a:rPr>
              <a:t>Account</a:t>
            </a:r>
            <a:r>
              <a:rPr lang="en-US" altLang="zh-CN" sz="2100" dirty="0" smtClean="0"/>
              <a:t>(</a:t>
            </a:r>
            <a:r>
              <a:rPr lang="en-US" altLang="zh-CN" sz="2100" dirty="0" smtClean="0">
                <a:solidFill>
                  <a:srgbClr val="0000FF"/>
                </a:solidFill>
              </a:rPr>
              <a:t>int</a:t>
            </a:r>
            <a:r>
              <a:rPr lang="en-US" altLang="zh-CN" sz="2100" dirty="0" smtClean="0"/>
              <a:t> d=1151, </a:t>
            </a:r>
            <a:r>
              <a:rPr lang="en-US" altLang="zh-CN" sz="21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100" dirty="0" smtClean="0"/>
              <a:t> m=0.0){  </a:t>
            </a:r>
            <a:r>
              <a:rPr lang="en-US" altLang="zh-CN" sz="2100" dirty="0" smtClean="0">
                <a:solidFill>
                  <a:srgbClr val="00B050"/>
                </a:solidFill>
              </a:rPr>
              <a:t>// </a:t>
            </a:r>
            <a:r>
              <a:rPr lang="zh-CN" altLang="en-US" sz="2100" dirty="0" smtClean="0">
                <a:solidFill>
                  <a:srgbClr val="00B050"/>
                </a:solidFill>
              </a:rPr>
              <a:t>默认参数构造函数</a:t>
            </a:r>
            <a:endParaRPr lang="en-US" altLang="zh-CN" sz="2100" dirty="0" smtClean="0">
              <a:solidFill>
                <a:srgbClr val="00B050"/>
              </a:solidFill>
            </a:endParaRPr>
          </a:p>
          <a:p>
            <a:pPr indent="89217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/>
              <a:t>id = d; money = m;   </a:t>
            </a:r>
            <a:r>
              <a:rPr lang="en-US" altLang="zh-CN" sz="2100" dirty="0" smtClean="0">
                <a:solidFill>
                  <a:srgbClr val="00B050"/>
                </a:solidFill>
              </a:rPr>
              <a:t>// </a:t>
            </a:r>
            <a:r>
              <a:rPr lang="zh-CN" altLang="en-US" sz="2100" dirty="0" smtClean="0">
                <a:solidFill>
                  <a:srgbClr val="00B050"/>
                </a:solidFill>
              </a:rPr>
              <a:t>初始化数据成员</a:t>
            </a:r>
            <a:endParaRPr lang="en-US" altLang="zh-CN" sz="2100" dirty="0" smtClean="0">
              <a:solidFill>
                <a:srgbClr val="00B050"/>
              </a:solidFill>
            </a:endParaRP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/>
              <a:t>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0000FF"/>
                </a:solidFill>
              </a:rPr>
              <a:t>void </a:t>
            </a:r>
            <a:r>
              <a:rPr lang="en-US" altLang="zh-CN" sz="2100" dirty="0" smtClean="0"/>
              <a:t>deposit(</a:t>
            </a:r>
            <a:r>
              <a:rPr lang="en-US" altLang="zh-CN" sz="21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100" dirty="0" smtClean="0"/>
              <a:t> m){      </a:t>
            </a:r>
            <a:r>
              <a:rPr lang="en-US" altLang="zh-CN" sz="2100" dirty="0" smtClean="0">
                <a:solidFill>
                  <a:srgbClr val="00B050"/>
                </a:solidFill>
              </a:rPr>
              <a:t>// </a:t>
            </a:r>
            <a:r>
              <a:rPr lang="zh-CN" altLang="en-US" sz="2100" dirty="0" smtClean="0">
                <a:solidFill>
                  <a:srgbClr val="00B050"/>
                </a:solidFill>
              </a:rPr>
              <a:t>一般成员</a:t>
            </a:r>
            <a:r>
              <a:rPr lang="zh-CN" altLang="en-US" sz="2100" dirty="0">
                <a:solidFill>
                  <a:srgbClr val="00B050"/>
                </a:solidFill>
              </a:rPr>
              <a:t>函数</a:t>
            </a:r>
            <a:endParaRPr lang="en-US" altLang="zh-CN" sz="2100" dirty="0" smtClean="0">
              <a:solidFill>
                <a:srgbClr val="00B050"/>
              </a:solidFill>
            </a:endParaRPr>
          </a:p>
          <a:p>
            <a:pPr indent="89217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/>
              <a:t>money += m;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/>
              <a:t>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0000FF"/>
                </a:solidFill>
              </a:rPr>
              <a:t>void</a:t>
            </a:r>
            <a:r>
              <a:rPr lang="en-US" altLang="zh-CN" sz="2100" dirty="0" smtClean="0"/>
              <a:t> withdraw(</a:t>
            </a:r>
            <a:r>
              <a:rPr lang="en-US" altLang="zh-CN" sz="21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100" dirty="0" smtClean="0"/>
              <a:t> m){   </a:t>
            </a:r>
            <a:r>
              <a:rPr lang="en-US" altLang="zh-CN" sz="2100" dirty="0" smtClean="0">
                <a:solidFill>
                  <a:srgbClr val="00B050"/>
                </a:solidFill>
              </a:rPr>
              <a:t>// </a:t>
            </a:r>
            <a:r>
              <a:rPr lang="zh-CN" altLang="en-US" sz="2100" dirty="0">
                <a:solidFill>
                  <a:srgbClr val="00B050"/>
                </a:solidFill>
              </a:rPr>
              <a:t>一般成员函数</a:t>
            </a:r>
            <a:endParaRPr lang="en-US" altLang="zh-CN" sz="2100" dirty="0" smtClean="0">
              <a:solidFill>
                <a:srgbClr val="00B050"/>
              </a:solidFill>
            </a:endParaRPr>
          </a:p>
          <a:p>
            <a:pPr indent="89217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/>
              <a:t>money -= m;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/>
              <a:t>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0000FF"/>
                </a:solidFill>
              </a:rPr>
              <a:t>void </a:t>
            </a:r>
            <a:r>
              <a:rPr lang="en-US" altLang="zh-CN" sz="2100" dirty="0" smtClean="0"/>
              <a:t>print(){                         </a:t>
            </a:r>
            <a:r>
              <a:rPr lang="en-US" altLang="zh-CN" sz="2100" dirty="0" smtClean="0">
                <a:solidFill>
                  <a:srgbClr val="00B050"/>
                </a:solidFill>
              </a:rPr>
              <a:t>// </a:t>
            </a:r>
            <a:r>
              <a:rPr lang="zh-CN" altLang="en-US" sz="2100" dirty="0">
                <a:solidFill>
                  <a:srgbClr val="00B050"/>
                </a:solidFill>
              </a:rPr>
              <a:t>一般成员函数</a:t>
            </a:r>
            <a:endParaRPr lang="en-US" altLang="zh-CN" sz="2100" dirty="0" smtClean="0">
              <a:solidFill>
                <a:srgbClr val="00B050"/>
              </a:solidFill>
            </a:endParaRPr>
          </a:p>
          <a:p>
            <a:pPr indent="89217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err="1" smtClean="0"/>
              <a:t>cout</a:t>
            </a:r>
            <a:r>
              <a:rPr lang="en-US" altLang="zh-CN" sz="2100" dirty="0" smtClean="0"/>
              <a:t>&lt;&lt;</a:t>
            </a:r>
            <a:r>
              <a:rPr lang="en-US" altLang="zh-CN" sz="2100" dirty="0" smtClean="0">
                <a:solidFill>
                  <a:schemeClr val="accent6">
                    <a:lumMod val="75000"/>
                  </a:schemeClr>
                </a:solidFill>
              </a:rPr>
              <a:t>“ID: ”</a:t>
            </a:r>
            <a:r>
              <a:rPr lang="en-US" altLang="zh-CN" sz="2100" dirty="0" smtClean="0"/>
              <a:t>&lt;&lt;id&lt;&lt;</a:t>
            </a:r>
            <a:r>
              <a:rPr lang="en-US" altLang="zh-CN" sz="2100" dirty="0" smtClean="0">
                <a:solidFill>
                  <a:schemeClr val="accent6">
                    <a:lumMod val="75000"/>
                  </a:schemeClr>
                </a:solidFill>
              </a:rPr>
              <a:t>“, Money: ”</a:t>
            </a:r>
            <a:r>
              <a:rPr lang="en-US" altLang="zh-CN" sz="2100" dirty="0" smtClean="0"/>
              <a:t>&lt;&lt;money&lt;&lt;</a:t>
            </a:r>
            <a:r>
              <a:rPr lang="en-US" altLang="zh-CN" sz="2100" dirty="0" err="1" smtClean="0"/>
              <a:t>endl</a:t>
            </a:r>
            <a:r>
              <a:rPr lang="en-US" altLang="zh-CN" sz="2100" dirty="0" smtClean="0"/>
              <a:t>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/>
              <a:t>}</a:t>
            </a:r>
            <a:endParaRPr lang="en-US" altLang="zh-CN" sz="2100" dirty="0" smtClean="0"/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FF0000"/>
                </a:solidFill>
              </a:rPr>
              <a:t>private</a:t>
            </a:r>
            <a:r>
              <a:rPr lang="en-US" altLang="zh-CN" sz="2100" dirty="0" smtClean="0"/>
              <a:t>:     </a:t>
            </a:r>
            <a:r>
              <a:rPr lang="en-US" altLang="zh-CN" sz="2100" dirty="0" smtClean="0">
                <a:solidFill>
                  <a:srgbClr val="00B050"/>
                </a:solidFill>
              </a:rPr>
              <a:t>// </a:t>
            </a:r>
            <a:r>
              <a:rPr lang="zh-CN" altLang="en-US" sz="2100" dirty="0" smtClean="0">
                <a:solidFill>
                  <a:srgbClr val="00B050"/>
                </a:solidFill>
              </a:rPr>
              <a:t>私有数据成员</a:t>
            </a:r>
            <a:endParaRPr lang="en-US" altLang="zh-CN" sz="2100" dirty="0" smtClean="0">
              <a:solidFill>
                <a:srgbClr val="00B050"/>
              </a:solidFill>
            </a:endParaRP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0000FF"/>
                </a:solidFill>
              </a:rPr>
              <a:t>int </a:t>
            </a:r>
            <a:r>
              <a:rPr lang="en-US" altLang="zh-CN" sz="2100" dirty="0" smtClean="0"/>
              <a:t>id;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100" dirty="0" smtClean="0"/>
              <a:t> money;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/>
              <a:t>};</a:t>
            </a:r>
            <a:endParaRPr lang="zh-CN" altLang="en-US" sz="21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  </a:t>
            </a:r>
            <a:r>
              <a:rPr lang="zh-CN" altLang="en-US" dirty="0"/>
              <a:t>构造函数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68144" y="2924944"/>
            <a:ext cx="3096344" cy="1754326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sz="22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定义对象：</a:t>
            </a:r>
            <a:endParaRPr lang="en-US" altLang="zh-CN" sz="2200" b="1" dirty="0" smtClean="0">
              <a:solidFill>
                <a:srgbClr val="FF00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altLang="zh-CN" sz="22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Account </a:t>
            </a:r>
            <a:r>
              <a:rPr lang="en-US" altLang="zh-CN" sz="22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ac;</a:t>
            </a:r>
          </a:p>
          <a:p>
            <a:pPr algn="just">
              <a:spcAft>
                <a:spcPts val="600"/>
              </a:spcAft>
            </a:pPr>
            <a:r>
              <a:rPr lang="en-US" altLang="zh-CN" sz="22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Account </a:t>
            </a:r>
            <a:r>
              <a:rPr lang="en-US" altLang="zh-CN" sz="22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bc</a:t>
            </a:r>
            <a:r>
              <a:rPr lang="en-US" altLang="zh-CN" sz="22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(1151);</a:t>
            </a:r>
            <a:endParaRPr lang="en-US" altLang="zh-CN" sz="2200" b="1" dirty="0" smtClean="0">
              <a:solidFill>
                <a:srgbClr val="0000FF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altLang="zh-CN" sz="22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Account</a:t>
            </a:r>
            <a:r>
              <a:rPr lang="en-US" altLang="zh-CN" sz="22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200" b="1" dirty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</a:t>
            </a:r>
            <a:r>
              <a:rPr lang="en-US" altLang="zh-CN" sz="22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c(1151,10);</a:t>
            </a:r>
            <a:endParaRPr lang="en-US" altLang="zh-CN" sz="2200" dirty="0">
              <a:solidFill>
                <a:srgbClr val="00B05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23928" y="5733256"/>
            <a:ext cx="5016017" cy="7920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带</a:t>
            </a: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默认参数</a:t>
            </a: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的构造函数</a:t>
            </a:r>
            <a:r>
              <a:rPr lang="zh-CN" alt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在类外实现时不允许再带默认参数！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15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重载构造函数</a:t>
            </a:r>
            <a:endParaRPr lang="en-US" altLang="zh-CN" sz="2800" b="1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FF0000"/>
                </a:solidFill>
              </a:rPr>
              <a:t>class</a:t>
            </a:r>
            <a:r>
              <a:rPr lang="en-US" altLang="zh-CN" sz="2100" dirty="0" smtClean="0"/>
              <a:t> </a:t>
            </a:r>
            <a:r>
              <a:rPr lang="en-US" altLang="zh-CN" sz="2100" b="1" dirty="0" smtClean="0">
                <a:solidFill>
                  <a:srgbClr val="0000FF"/>
                </a:solidFill>
              </a:rPr>
              <a:t>Account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/>
              <a:t>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100" dirty="0" smtClean="0"/>
              <a:t>:       </a:t>
            </a:r>
            <a:r>
              <a:rPr lang="en-US" altLang="zh-CN" sz="2100" dirty="0" smtClean="0">
                <a:solidFill>
                  <a:srgbClr val="00B050"/>
                </a:solidFill>
              </a:rPr>
              <a:t>// </a:t>
            </a:r>
            <a:r>
              <a:rPr lang="zh-CN" altLang="en-US" sz="2100" dirty="0" smtClean="0">
                <a:solidFill>
                  <a:srgbClr val="00B050"/>
                </a:solidFill>
              </a:rPr>
              <a:t>公有成员函数</a:t>
            </a:r>
            <a:endParaRPr lang="en-US" altLang="zh-CN" sz="2100" dirty="0" smtClean="0">
              <a:solidFill>
                <a:srgbClr val="00B050"/>
              </a:solidFill>
            </a:endParaRP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b="1" dirty="0" smtClean="0">
                <a:solidFill>
                  <a:srgbClr val="0000FF"/>
                </a:solidFill>
              </a:rPr>
              <a:t>Account</a:t>
            </a:r>
            <a:r>
              <a:rPr lang="en-US" altLang="zh-CN" sz="2100" dirty="0" smtClean="0"/>
              <a:t>(){                          </a:t>
            </a:r>
            <a:r>
              <a:rPr lang="en-US" altLang="zh-CN" sz="2100" dirty="0" smtClean="0">
                <a:solidFill>
                  <a:srgbClr val="00B050"/>
                </a:solidFill>
              </a:rPr>
              <a:t>// </a:t>
            </a:r>
            <a:r>
              <a:rPr lang="zh-CN" altLang="en-US" sz="2100" dirty="0" smtClean="0">
                <a:solidFill>
                  <a:srgbClr val="00B050"/>
                </a:solidFill>
              </a:rPr>
              <a:t>无参构造函数</a:t>
            </a:r>
            <a:endParaRPr lang="en-US" altLang="zh-CN" sz="2100" dirty="0" smtClean="0">
              <a:solidFill>
                <a:srgbClr val="00B050"/>
              </a:solidFill>
            </a:endParaRPr>
          </a:p>
          <a:p>
            <a:pPr indent="89217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/>
              <a:t>id = 1151; money = 0.0;   </a:t>
            </a:r>
            <a:r>
              <a:rPr lang="en-US" altLang="zh-CN" sz="2100" dirty="0">
                <a:solidFill>
                  <a:srgbClr val="00B050"/>
                </a:solidFill>
              </a:rPr>
              <a:t>// </a:t>
            </a:r>
            <a:r>
              <a:rPr lang="zh-CN" altLang="en-US" sz="2100" dirty="0">
                <a:solidFill>
                  <a:srgbClr val="00B050"/>
                </a:solidFill>
              </a:rPr>
              <a:t>初始化数据</a:t>
            </a:r>
            <a:r>
              <a:rPr lang="zh-CN" altLang="en-US" sz="2100" dirty="0" smtClean="0">
                <a:solidFill>
                  <a:srgbClr val="00B050"/>
                </a:solidFill>
              </a:rPr>
              <a:t>成员</a:t>
            </a:r>
            <a:endParaRPr lang="en-US" altLang="zh-CN" sz="2100" b="1" dirty="0" smtClean="0">
              <a:solidFill>
                <a:srgbClr val="0000FF"/>
              </a:solidFill>
            </a:endParaRP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b="1" dirty="0"/>
              <a:t>}</a:t>
            </a:r>
            <a:endParaRPr lang="en-US" altLang="zh-CN" sz="2100" b="1" dirty="0" smtClean="0"/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b="1" dirty="0" smtClean="0">
                <a:solidFill>
                  <a:srgbClr val="0000FF"/>
                </a:solidFill>
              </a:rPr>
              <a:t>Account</a:t>
            </a:r>
            <a:r>
              <a:rPr lang="en-US" altLang="zh-CN" sz="2100" dirty="0" smtClean="0"/>
              <a:t>(</a:t>
            </a:r>
            <a:r>
              <a:rPr lang="en-US" altLang="zh-CN" sz="2100" dirty="0" smtClean="0">
                <a:solidFill>
                  <a:srgbClr val="0000FF"/>
                </a:solidFill>
              </a:rPr>
              <a:t>int</a:t>
            </a:r>
            <a:r>
              <a:rPr lang="en-US" altLang="zh-CN" sz="2100" dirty="0" smtClean="0"/>
              <a:t> d, </a:t>
            </a:r>
            <a:r>
              <a:rPr lang="en-US" altLang="zh-CN" sz="21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100" dirty="0" smtClean="0"/>
              <a:t> m){  </a:t>
            </a:r>
            <a:r>
              <a:rPr lang="en-US" altLang="zh-CN" sz="2100" dirty="0" smtClean="0">
                <a:solidFill>
                  <a:srgbClr val="00B050"/>
                </a:solidFill>
              </a:rPr>
              <a:t>// </a:t>
            </a:r>
            <a:r>
              <a:rPr lang="zh-CN" altLang="en-US" sz="2100" dirty="0" smtClean="0">
                <a:solidFill>
                  <a:srgbClr val="00B050"/>
                </a:solidFill>
              </a:rPr>
              <a:t>有参构造函数</a:t>
            </a:r>
            <a:endParaRPr lang="en-US" altLang="zh-CN" sz="2100" dirty="0" smtClean="0">
              <a:solidFill>
                <a:srgbClr val="00B050"/>
              </a:solidFill>
            </a:endParaRPr>
          </a:p>
          <a:p>
            <a:pPr indent="89217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/>
              <a:t>id = d; money = m;          </a:t>
            </a:r>
            <a:r>
              <a:rPr lang="en-US" altLang="zh-CN" sz="2100" dirty="0" smtClean="0">
                <a:solidFill>
                  <a:srgbClr val="00B050"/>
                </a:solidFill>
              </a:rPr>
              <a:t>// </a:t>
            </a:r>
            <a:r>
              <a:rPr lang="zh-CN" altLang="en-US" sz="2100" dirty="0" smtClean="0">
                <a:solidFill>
                  <a:srgbClr val="00B050"/>
                </a:solidFill>
              </a:rPr>
              <a:t>初始化数据成员</a:t>
            </a:r>
            <a:endParaRPr lang="en-US" altLang="zh-CN" sz="2100" dirty="0" smtClean="0">
              <a:solidFill>
                <a:srgbClr val="00B050"/>
              </a:solidFill>
            </a:endParaRP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/>
              <a:t>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0000FF"/>
                </a:solidFill>
              </a:rPr>
              <a:t>void </a:t>
            </a:r>
            <a:r>
              <a:rPr lang="en-US" altLang="zh-CN" sz="2100" dirty="0" smtClean="0"/>
              <a:t>deposit(</a:t>
            </a:r>
            <a:r>
              <a:rPr lang="en-US" altLang="zh-CN" sz="21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100" dirty="0" smtClean="0"/>
              <a:t> m){      </a:t>
            </a:r>
            <a:r>
              <a:rPr lang="en-US" altLang="zh-CN" sz="2100" dirty="0" smtClean="0">
                <a:solidFill>
                  <a:srgbClr val="00B050"/>
                </a:solidFill>
              </a:rPr>
              <a:t>// </a:t>
            </a:r>
            <a:r>
              <a:rPr lang="zh-CN" altLang="en-US" sz="2100" dirty="0" smtClean="0">
                <a:solidFill>
                  <a:srgbClr val="00B050"/>
                </a:solidFill>
              </a:rPr>
              <a:t>一般成员</a:t>
            </a:r>
            <a:r>
              <a:rPr lang="zh-CN" altLang="en-US" sz="2100" dirty="0">
                <a:solidFill>
                  <a:srgbClr val="00B050"/>
                </a:solidFill>
              </a:rPr>
              <a:t>函数</a:t>
            </a:r>
            <a:endParaRPr lang="en-US" altLang="zh-CN" sz="2100" dirty="0" smtClean="0">
              <a:solidFill>
                <a:srgbClr val="00B050"/>
              </a:solidFill>
            </a:endParaRPr>
          </a:p>
          <a:p>
            <a:pPr indent="89217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/>
              <a:t>money += m;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/>
              <a:t>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0000FF"/>
                </a:solidFill>
              </a:rPr>
              <a:t>void</a:t>
            </a:r>
            <a:r>
              <a:rPr lang="en-US" altLang="zh-CN" sz="2100" dirty="0" smtClean="0"/>
              <a:t> withdraw(</a:t>
            </a:r>
            <a:r>
              <a:rPr lang="en-US" altLang="zh-CN" sz="21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100" dirty="0" smtClean="0"/>
              <a:t> m){   </a:t>
            </a:r>
            <a:r>
              <a:rPr lang="en-US" altLang="zh-CN" sz="2100" dirty="0" smtClean="0">
                <a:solidFill>
                  <a:srgbClr val="00B050"/>
                </a:solidFill>
              </a:rPr>
              <a:t>// </a:t>
            </a:r>
            <a:r>
              <a:rPr lang="zh-CN" altLang="en-US" sz="2100" dirty="0">
                <a:solidFill>
                  <a:srgbClr val="00B050"/>
                </a:solidFill>
              </a:rPr>
              <a:t>一般成员函数</a:t>
            </a:r>
            <a:endParaRPr lang="en-US" altLang="zh-CN" sz="2100" dirty="0" smtClean="0">
              <a:solidFill>
                <a:srgbClr val="00B050"/>
              </a:solidFill>
            </a:endParaRPr>
          </a:p>
          <a:p>
            <a:pPr indent="89217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/>
              <a:t>money -= m;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/>
              <a:t>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0000FF"/>
                </a:solidFill>
              </a:rPr>
              <a:t>void </a:t>
            </a:r>
            <a:r>
              <a:rPr lang="en-US" altLang="zh-CN" sz="2100" dirty="0" smtClean="0"/>
              <a:t>print(){                         </a:t>
            </a:r>
            <a:r>
              <a:rPr lang="en-US" altLang="zh-CN" sz="2100" dirty="0" smtClean="0">
                <a:solidFill>
                  <a:srgbClr val="00B050"/>
                </a:solidFill>
              </a:rPr>
              <a:t>// </a:t>
            </a:r>
            <a:r>
              <a:rPr lang="zh-CN" altLang="en-US" sz="2100" dirty="0">
                <a:solidFill>
                  <a:srgbClr val="00B050"/>
                </a:solidFill>
              </a:rPr>
              <a:t>一般成员函数</a:t>
            </a:r>
            <a:endParaRPr lang="en-US" altLang="zh-CN" sz="2100" dirty="0" smtClean="0">
              <a:solidFill>
                <a:srgbClr val="00B050"/>
              </a:solidFill>
            </a:endParaRPr>
          </a:p>
          <a:p>
            <a:pPr indent="89217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err="1" smtClean="0"/>
              <a:t>cout</a:t>
            </a:r>
            <a:r>
              <a:rPr lang="en-US" altLang="zh-CN" sz="2100" dirty="0" smtClean="0"/>
              <a:t>&lt;&lt;</a:t>
            </a:r>
            <a:r>
              <a:rPr lang="en-US" altLang="zh-CN" sz="2100" dirty="0" smtClean="0">
                <a:solidFill>
                  <a:schemeClr val="accent6">
                    <a:lumMod val="75000"/>
                  </a:schemeClr>
                </a:solidFill>
              </a:rPr>
              <a:t>“ID: ”</a:t>
            </a:r>
            <a:r>
              <a:rPr lang="en-US" altLang="zh-CN" sz="2100" dirty="0" smtClean="0"/>
              <a:t>&lt;&lt;id&lt;&lt;</a:t>
            </a:r>
            <a:r>
              <a:rPr lang="en-US" altLang="zh-CN" sz="2100" dirty="0" smtClean="0">
                <a:solidFill>
                  <a:schemeClr val="accent6">
                    <a:lumMod val="75000"/>
                  </a:schemeClr>
                </a:solidFill>
              </a:rPr>
              <a:t>“, Money: ”</a:t>
            </a:r>
            <a:r>
              <a:rPr lang="en-US" altLang="zh-CN" sz="2100" dirty="0" smtClean="0"/>
              <a:t>&lt;&lt;money&lt;&lt;</a:t>
            </a:r>
            <a:r>
              <a:rPr lang="en-US" altLang="zh-CN" sz="2100" dirty="0" err="1" smtClean="0"/>
              <a:t>endl</a:t>
            </a:r>
            <a:r>
              <a:rPr lang="en-US" altLang="zh-CN" sz="2100" dirty="0" smtClean="0"/>
              <a:t>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/>
              <a:t>}</a:t>
            </a:r>
            <a:endParaRPr lang="en-US" altLang="zh-CN" sz="2100" dirty="0" smtClean="0"/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FF0000"/>
                </a:solidFill>
              </a:rPr>
              <a:t>private</a:t>
            </a:r>
            <a:r>
              <a:rPr lang="en-US" altLang="zh-CN" sz="2100" dirty="0" smtClean="0"/>
              <a:t>:     </a:t>
            </a:r>
            <a:r>
              <a:rPr lang="en-US" altLang="zh-CN" sz="2100" dirty="0" smtClean="0">
                <a:solidFill>
                  <a:srgbClr val="00B050"/>
                </a:solidFill>
              </a:rPr>
              <a:t>// </a:t>
            </a:r>
            <a:r>
              <a:rPr lang="zh-CN" altLang="en-US" sz="2100" dirty="0" smtClean="0">
                <a:solidFill>
                  <a:srgbClr val="00B050"/>
                </a:solidFill>
              </a:rPr>
              <a:t>私有数据成员</a:t>
            </a:r>
            <a:endParaRPr lang="en-US" altLang="zh-CN" sz="2100" dirty="0" smtClean="0">
              <a:solidFill>
                <a:srgbClr val="00B050"/>
              </a:solidFill>
            </a:endParaRP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0000FF"/>
                </a:solidFill>
              </a:rPr>
              <a:t>int </a:t>
            </a:r>
            <a:r>
              <a:rPr lang="en-US" altLang="zh-CN" sz="2100" dirty="0" smtClean="0"/>
              <a:t>id;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100" dirty="0" smtClean="0"/>
              <a:t> money;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/>
              <a:t>};</a:t>
            </a:r>
            <a:endParaRPr lang="zh-CN" altLang="en-US" sz="21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  </a:t>
            </a:r>
            <a:r>
              <a:rPr lang="zh-CN" altLang="en-US" dirty="0"/>
              <a:t>构造函数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927913" y="5876235"/>
            <a:ext cx="1892559" cy="635715"/>
            <a:chOff x="6534472" y="5759475"/>
            <a:chExt cx="2286000" cy="7524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Ch12_03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796136" y="1674869"/>
            <a:ext cx="3096344" cy="3185487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sz="22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定义对象：</a:t>
            </a:r>
            <a:endParaRPr lang="en-US" altLang="zh-CN" sz="2200" b="1" dirty="0" smtClean="0">
              <a:solidFill>
                <a:srgbClr val="FF00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altLang="zh-CN" sz="22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Account</a:t>
            </a:r>
            <a:r>
              <a:rPr lang="en-US" altLang="zh-CN" sz="22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200" b="1" dirty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ac;</a:t>
            </a:r>
          </a:p>
          <a:p>
            <a:pPr algn="just"/>
            <a:r>
              <a:rPr lang="en-US" altLang="zh-CN" sz="22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// </a:t>
            </a:r>
            <a:r>
              <a:rPr lang="zh-CN" altLang="en-US" sz="2200" dirty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调用无参构造函数</a:t>
            </a:r>
            <a:endParaRPr lang="en-US" altLang="zh-CN" sz="2200" dirty="0">
              <a:solidFill>
                <a:srgbClr val="00B05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algn="just"/>
            <a:r>
              <a:rPr lang="en-US" altLang="zh-CN" sz="22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// </a:t>
            </a:r>
            <a:r>
              <a:rPr lang="zh-CN" altLang="en-US" sz="2200" dirty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进行初始化</a:t>
            </a:r>
          </a:p>
          <a:p>
            <a:pPr algn="just">
              <a:spcAft>
                <a:spcPts val="600"/>
              </a:spcAft>
            </a:pPr>
            <a:r>
              <a:rPr lang="en-US" altLang="zh-CN" sz="22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</a:p>
          <a:p>
            <a:pPr algn="just">
              <a:spcAft>
                <a:spcPts val="600"/>
              </a:spcAft>
            </a:pPr>
            <a:r>
              <a:rPr lang="en-US" altLang="zh-CN" sz="22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Account</a:t>
            </a:r>
            <a:r>
              <a:rPr lang="en-US" altLang="zh-CN" sz="22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200" b="1" dirty="0" err="1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b</a:t>
            </a:r>
            <a:r>
              <a:rPr lang="en-US" altLang="zh-CN" sz="22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</a:t>
            </a:r>
            <a:r>
              <a:rPr lang="en-US" altLang="zh-CN" sz="22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(1151,10);</a:t>
            </a:r>
          </a:p>
          <a:p>
            <a:pPr algn="just"/>
            <a:r>
              <a:rPr lang="en-US" altLang="zh-CN" sz="22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// </a:t>
            </a:r>
            <a:r>
              <a:rPr lang="zh-CN" altLang="en-US" sz="22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调用有参构造函数</a:t>
            </a:r>
            <a:endParaRPr lang="en-US" altLang="zh-CN" sz="2200" dirty="0" smtClean="0">
              <a:solidFill>
                <a:srgbClr val="00B05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algn="just"/>
            <a:r>
              <a:rPr lang="en-US" altLang="zh-CN" sz="22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// </a:t>
            </a:r>
            <a:r>
              <a:rPr lang="zh-CN" altLang="en-US" sz="22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进行初始化</a:t>
            </a:r>
            <a:endParaRPr lang="zh-CN" altLang="en-US" sz="2200" dirty="0">
              <a:solidFill>
                <a:srgbClr val="00B05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79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PresentationMod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B5E81477-45DF-4A35-832B-9D4EEF420904}" vid="{C1A612DF-C4CA-4900-8FD7-BA18C86CBE9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Presentation-Model2(En)</Template>
  <TotalTime>24376</TotalTime>
  <Words>3561</Words>
  <Application>Microsoft Office PowerPoint</Application>
  <PresentationFormat>全屏显示(4:3)</PresentationFormat>
  <Paragraphs>683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宋体</vt:lpstr>
      <vt:lpstr>微软雅黑</vt:lpstr>
      <vt:lpstr>Arial</vt:lpstr>
      <vt:lpstr>Calibri</vt:lpstr>
      <vt:lpstr>Times New Roman</vt:lpstr>
      <vt:lpstr>Wingdings</vt:lpstr>
      <vt:lpstr>PresentationModel</vt:lpstr>
      <vt:lpstr>构造函数和析构函数</vt:lpstr>
      <vt:lpstr>本章内容</vt:lpstr>
      <vt:lpstr>12.1  类与对象</vt:lpstr>
      <vt:lpstr>12.2  构造函数</vt:lpstr>
      <vt:lpstr>12.2  构造函数</vt:lpstr>
      <vt:lpstr>12.2  构造函数</vt:lpstr>
      <vt:lpstr>12.2  构造函数</vt:lpstr>
      <vt:lpstr>12.2  构造函数</vt:lpstr>
      <vt:lpstr>12.2  构造函数</vt:lpstr>
      <vt:lpstr>12.2  构造函数</vt:lpstr>
      <vt:lpstr>12.2  构造函数</vt:lpstr>
      <vt:lpstr>12.2  构造函数</vt:lpstr>
      <vt:lpstr>12.2  构造函数</vt:lpstr>
      <vt:lpstr>12.2  构造函数</vt:lpstr>
      <vt:lpstr>12.3  类成员初始化</vt:lpstr>
      <vt:lpstr>12.3  类成员初始化</vt:lpstr>
      <vt:lpstr>12.3  类成员初始化</vt:lpstr>
      <vt:lpstr>12.3  类成员初始化</vt:lpstr>
      <vt:lpstr>12.3  类成员初始化</vt:lpstr>
      <vt:lpstr>12.3  类成员初始化</vt:lpstr>
      <vt:lpstr>12.3  类成员初始化</vt:lpstr>
      <vt:lpstr>12.3  类成员初始化</vt:lpstr>
      <vt:lpstr>12.4  析构函数</vt:lpstr>
      <vt:lpstr>12.4  析构函数</vt:lpstr>
      <vt:lpstr>12.4  析构函数</vt:lpstr>
      <vt:lpstr>12.4  析构函数</vt:lpstr>
      <vt:lpstr>12.4  析构函数</vt:lpstr>
      <vt:lpstr>12.4  析构函数</vt:lpstr>
      <vt:lpstr>12.5  类的设计举例</vt:lpstr>
      <vt:lpstr>12.5  类的设计举例</vt:lpstr>
      <vt:lpstr>12.5  类的设计举例</vt:lpstr>
      <vt:lpstr>作业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Journal to Deep Learning</dc:title>
  <dc:creator>Allennessy</dc:creator>
  <cp:lastModifiedBy>Allennessy</cp:lastModifiedBy>
  <cp:revision>1161</cp:revision>
  <cp:lastPrinted>2015-01-14T13:07:52Z</cp:lastPrinted>
  <dcterms:created xsi:type="dcterms:W3CDTF">2014-02-27T13:03:11Z</dcterms:created>
  <dcterms:modified xsi:type="dcterms:W3CDTF">2016-03-10T13:57:33Z</dcterms:modified>
</cp:coreProperties>
</file>