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9.jpg" ContentType="image/gif"/>
  <Override PartName="/ppt/media/image10.jpg" ContentType="image/gif"/>
  <Override PartName="/ppt/media/image11.jpg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4" r:id="rId18"/>
    <p:sldId id="275" r:id="rId19"/>
    <p:sldId id="276" r:id="rId20"/>
    <p:sldId id="273" r:id="rId21"/>
    <p:sldId id="283" r:id="rId22"/>
    <p:sldId id="284" r:id="rId23"/>
    <p:sldId id="277" r:id="rId24"/>
    <p:sldId id="279" r:id="rId25"/>
    <p:sldId id="280" r:id="rId26"/>
    <p:sldId id="281" r:id="rId27"/>
    <p:sldId id="278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00FF"/>
    <a:srgbClr val="006600"/>
    <a:srgbClr val="FF0000"/>
    <a:srgbClr val="F79928"/>
    <a:srgbClr val="00FF00"/>
    <a:srgbClr val="F799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8" autoAdjust="0"/>
    <p:restoredTop sz="95161" autoAdjust="0"/>
  </p:normalViewPr>
  <p:slideViewPr>
    <p:cSldViewPr>
      <p:cViewPr varScale="1">
        <p:scale>
          <a:sx n="85" d="100"/>
          <a:sy n="85" d="100"/>
        </p:scale>
        <p:origin x="1531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32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4FB98-12F8-42D0-BD22-3E79A7A5EBCD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75FF-108E-4E14-899A-0964B7DE7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629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D2CAC-268A-4249-AD13-74DA1F5D8F4D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84E63-3FB6-4D25-A608-C543CEFE0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882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gradFill>
          <a:gsLst>
            <a:gs pos="53000">
              <a:schemeClr val="bg1"/>
            </a:gs>
            <a:gs pos="0">
              <a:srgbClr val="00B0F0">
                <a:alpha val="9000"/>
              </a:srgbClr>
            </a:gs>
            <a:gs pos="100000">
              <a:srgbClr val="00B0F0">
                <a:alpha val="11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41"/>
            <a:ext cx="9144000" cy="263318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624136" y="3244089"/>
            <a:ext cx="5828184" cy="1470025"/>
          </a:xfrm>
        </p:spPr>
        <p:txBody>
          <a:bodyPr>
            <a:normAutofit/>
          </a:bodyPr>
          <a:lstStyle>
            <a:lvl1pPr marL="0" algn="ctr" defTabSz="914400" rtl="0" eaLnBrk="1" latinLnBrk="0" hangingPunct="1">
              <a:defRPr lang="zh-CN" altLang="en-US" sz="6000" b="1" kern="1200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dirty="0" smtClean="0"/>
              <a:t>章       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436096" y="4828265"/>
            <a:ext cx="3528392" cy="504056"/>
          </a:xfrm>
        </p:spPr>
        <p:txBody>
          <a:bodyPr>
            <a:normAutofit/>
          </a:bodyPr>
          <a:lstStyle>
            <a:lvl1pPr marL="0" indent="0" algn="ctr">
              <a:buNone/>
              <a:defRPr lang="zh-CN" altLang="en-US" sz="24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主讲教师：</a:t>
            </a:r>
            <a:endParaRPr lang="zh-CN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07504" y="1844824"/>
            <a:ext cx="4104456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6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《C++</a:t>
            </a:r>
            <a:r>
              <a:rPr lang="zh-CN" altLang="en-US" sz="36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程序设计</a:t>
            </a:r>
            <a:r>
              <a:rPr lang="en-US" altLang="zh-CN" sz="36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》</a:t>
            </a:r>
            <a:endParaRPr lang="zh-CN" altLang="en-US" sz="3600" b="1" kern="1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3573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0" y="1412776"/>
            <a:ext cx="9144000" cy="540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7308304" y="6556456"/>
            <a:ext cx="1835696" cy="11290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3" y="402753"/>
            <a:ext cx="2592470" cy="5810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20836"/>
            <a:ext cx="943897" cy="947054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1043608" y="960983"/>
            <a:ext cx="2876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HUAIYIN</a:t>
            </a:r>
            <a:r>
              <a:rPr lang="en-US" altLang="zh-CN" sz="1400" baseline="0" dirty="0" smtClean="0"/>
              <a:t> INSTITUTE OF TECHNOLOGY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5390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23528" y="1038743"/>
            <a:ext cx="8496944" cy="5473207"/>
          </a:xfrm>
        </p:spPr>
        <p:txBody>
          <a:bodyPr>
            <a:normAutofit/>
          </a:bodyPr>
          <a:lstStyle>
            <a:lvl1pPr marL="0" indent="0" algn="just">
              <a:lnSpc>
                <a:spcPct val="120000"/>
              </a:lnSpc>
              <a:buFontTx/>
              <a:buNone/>
              <a:defRPr sz="24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4572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2pPr>
            <a:lvl3pPr marL="9144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3pPr>
            <a:lvl4pPr marL="13716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4pPr>
            <a:lvl5pPr marL="18288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插入内容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23528" y="1061521"/>
            <a:ext cx="4172272" cy="5450429"/>
          </a:xfrm>
        </p:spPr>
        <p:txBody>
          <a:bodyPr>
            <a:normAutofit/>
          </a:bodyPr>
          <a:lstStyle>
            <a:lvl1pPr marL="0" indent="0" algn="just"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插入内容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061521"/>
            <a:ext cx="4172272" cy="5450429"/>
          </a:xfrm>
        </p:spPr>
        <p:txBody>
          <a:bodyPr>
            <a:normAutofit/>
          </a:bodyPr>
          <a:lstStyle>
            <a:lvl1pPr marL="0" indent="0" algn="just"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插入内容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20" name="矩形 19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1520" y="1061046"/>
            <a:ext cx="4245868" cy="639762"/>
          </a:xfrm>
        </p:spPr>
        <p:txBody>
          <a:bodyPr anchor="b"/>
          <a:lstStyle>
            <a:lvl1pPr marL="0" indent="0">
              <a:buNone/>
              <a:defRPr sz="2400" b="1" baseline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插入次标题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251520" y="1857743"/>
            <a:ext cx="4245868" cy="4595593"/>
          </a:xfrm>
        </p:spPr>
        <p:txBody>
          <a:bodyPr>
            <a:normAutofit/>
          </a:bodyPr>
          <a:lstStyle>
            <a:lvl1pPr marL="0" indent="0" algn="just"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插入内容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052736"/>
            <a:ext cx="4247455" cy="63976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插入次标题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871136"/>
            <a:ext cx="4247455" cy="4582200"/>
          </a:xfrm>
        </p:spPr>
        <p:txBody>
          <a:bodyPr>
            <a:normAutofit/>
          </a:bodyPr>
          <a:lstStyle>
            <a:lvl1pPr marL="0" indent="0" algn="just"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插入内容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平行四边形 18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52" r:id="rId3"/>
    <p:sldLayoutId id="2147483653" r:id="rId4"/>
    <p:sldLayoutId id="2147483654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08112" y="3244089"/>
            <a:ext cx="6404248" cy="14700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堆与拷贝构造函数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主讲教师：于永涛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15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说明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可以用一个对象的值</a:t>
            </a:r>
            <a:r>
              <a:rPr lang="zh-CN" altLang="en-US" dirty="0" smtClean="0">
                <a:solidFill>
                  <a:srgbClr val="0070C0"/>
                </a:solidFill>
              </a:rPr>
              <a:t>初始化</a:t>
            </a:r>
            <a:r>
              <a:rPr lang="zh-CN" altLang="en-US" dirty="0" smtClean="0"/>
              <a:t>一个新构造的对象（</a:t>
            </a:r>
            <a:r>
              <a:rPr lang="zh-CN" altLang="en-US" b="1" dirty="0" smtClean="0">
                <a:solidFill>
                  <a:srgbClr val="FF0000"/>
                </a:solidFill>
              </a:rPr>
              <a:t>对象拷贝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对象拷贝实现</a:t>
            </a:r>
            <a:r>
              <a:rPr lang="zh-CN" altLang="en-US" dirty="0" smtClean="0">
                <a:solidFill>
                  <a:srgbClr val="0070C0"/>
                </a:solidFill>
              </a:rPr>
              <a:t>对象数据成员值的一一拷贝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对象拷贝过程中</a:t>
            </a:r>
            <a:r>
              <a:rPr lang="zh-CN" altLang="en-US" dirty="0" smtClean="0">
                <a:solidFill>
                  <a:srgbClr val="0070C0"/>
                </a:solidFill>
              </a:rPr>
              <a:t>似乎</a:t>
            </a:r>
            <a:r>
              <a:rPr lang="zh-CN" altLang="en-US" dirty="0" smtClean="0"/>
              <a:t>没有调用类的</a:t>
            </a:r>
            <a:r>
              <a:rPr lang="zh-CN" altLang="en-US" dirty="0" smtClean="0">
                <a:solidFill>
                  <a:srgbClr val="0070C0"/>
                </a:solidFill>
              </a:rPr>
              <a:t>构造函数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13.2  </a:t>
            </a:r>
            <a:r>
              <a:rPr lang="zh-CN" altLang="en-US" dirty="0"/>
              <a:t>拷贝构造函数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803238"/>
            <a:ext cx="1944216" cy="194421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83568" y="3517285"/>
            <a:ext cx="5976664" cy="10852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创建一个类的对象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</a:t>
            </a: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要调用类的构造函数啊？？？！！！</a:t>
            </a:r>
            <a:endParaRPr lang="en-US" altLang="zh-CN" sz="28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5229200"/>
            <a:ext cx="5976664" cy="10852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</a:t>
            </a: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调用了类的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默认拷贝构造函数</a:t>
            </a: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28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446" y="4680442"/>
            <a:ext cx="1513993" cy="189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2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默认拷贝构造函数</a:t>
            </a:r>
            <a:endParaRPr lang="en-US" altLang="zh-CN" sz="28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在类定义中，如果未提供拷贝构造函数，则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会提供一个</a:t>
            </a:r>
            <a:r>
              <a:rPr lang="zh-CN" altLang="en-US" dirty="0" smtClean="0">
                <a:solidFill>
                  <a:srgbClr val="0070C0"/>
                </a:solidFill>
              </a:rPr>
              <a:t>默认拷贝构造函数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默认拷贝构造函数在</a:t>
            </a:r>
            <a:r>
              <a:rPr lang="zh-CN" altLang="en-US" dirty="0" smtClean="0">
                <a:solidFill>
                  <a:srgbClr val="0070C0"/>
                </a:solidFill>
              </a:rPr>
              <a:t>类对象拷贝时自动被调用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例： </a:t>
            </a:r>
            <a:endParaRPr lang="en-US" altLang="zh-CN" dirty="0" smtClean="0"/>
          </a:p>
          <a:p>
            <a:pPr indent="719138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dirty="0" smtClean="0"/>
              <a:t> </a:t>
            </a:r>
            <a:r>
              <a:rPr lang="en-US" altLang="zh-CN" dirty="0"/>
              <a:t>cp1(2.0, 3.0);</a:t>
            </a:r>
          </a:p>
          <a:p>
            <a:pPr indent="719138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0000FF"/>
                </a:solidFill>
              </a:rPr>
              <a:t>Complex</a:t>
            </a:r>
            <a:r>
              <a:rPr lang="en-US" altLang="zh-CN" dirty="0"/>
              <a:t> cp2 = cp1</a:t>
            </a:r>
            <a:r>
              <a:rPr lang="en-US" altLang="zh-CN" dirty="0" smtClean="0"/>
              <a:t>;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类对象初始化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719138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0000FF"/>
                </a:solidFill>
              </a:rPr>
              <a:t>Complex</a:t>
            </a:r>
            <a:r>
              <a:rPr lang="en-US" altLang="zh-CN" dirty="0"/>
              <a:t> </a:t>
            </a:r>
            <a:r>
              <a:rPr lang="en-US" altLang="zh-CN" dirty="0" smtClean="0"/>
              <a:t>cp2(cp1);       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类对象</a:t>
            </a:r>
            <a:r>
              <a:rPr lang="zh-CN" altLang="en-US" dirty="0" smtClean="0">
                <a:solidFill>
                  <a:srgbClr val="00B050"/>
                </a:solidFill>
              </a:rPr>
              <a:t>初始化</a:t>
            </a:r>
            <a:endParaRPr lang="en-US" altLang="zh-CN" dirty="0">
              <a:solidFill>
                <a:srgbClr val="00B050"/>
              </a:solidFill>
            </a:endParaRPr>
          </a:p>
          <a:p>
            <a:pPr indent="7191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pfunc</a:t>
            </a:r>
            <a:r>
              <a:rPr lang="en-US" altLang="zh-CN" dirty="0" smtClean="0"/>
              <a:t>(</a:t>
            </a:r>
            <a:r>
              <a:rPr lang="en-US" altLang="zh-CN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);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函数形参为类对象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7191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func</a:t>
            </a:r>
            <a:r>
              <a:rPr lang="en-US" altLang="zh-CN" dirty="0" smtClean="0"/>
              <a:t>(cp1);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函数调用传参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71913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err="1" smtClean="0"/>
              <a:t>rfunc</a:t>
            </a:r>
            <a:r>
              <a:rPr lang="en-US" altLang="zh-CN" dirty="0" smtClean="0"/>
              <a:t>();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函数返回类型为类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默认拷贝构造函数实现</a:t>
            </a:r>
            <a:r>
              <a:rPr lang="zh-CN" altLang="en-US" dirty="0" smtClean="0">
                <a:solidFill>
                  <a:srgbClr val="0070C0"/>
                </a:solidFill>
              </a:rPr>
              <a:t>一个成员一个成员的拷贝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浅拷贝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13.2  </a:t>
            </a:r>
            <a:r>
              <a:rPr lang="zh-CN" altLang="en-US" dirty="0"/>
              <a:t>拷贝构造函数</a:t>
            </a:r>
          </a:p>
        </p:txBody>
      </p:sp>
    </p:spTree>
    <p:extLst>
      <p:ext uri="{BB962C8B-B14F-4D97-AF65-F5344CB8AC3E}">
        <p14:creationId xmlns:p14="http://schemas.microsoft.com/office/powerpoint/2010/main" val="313012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966735"/>
            <a:ext cx="8496944" cy="563061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#include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#include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cstdlib</a:t>
            </a:r>
            <a:r>
              <a:rPr lang="en-US" altLang="zh-CN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dirty="0" err="1" smtClean="0">
                <a:solidFill>
                  <a:srgbClr val="0000FF"/>
                </a:solidFill>
              </a:rPr>
              <a:t>std</a:t>
            </a:r>
            <a:r>
              <a:rPr lang="en-US" altLang="zh-CN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class</a:t>
            </a:r>
            <a:r>
              <a:rPr lang="en-US" altLang="zh-CN" dirty="0" smtClean="0"/>
              <a:t>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dirty="0" smtClean="0"/>
              <a:t>{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类</a:t>
            </a:r>
            <a:r>
              <a:rPr lang="zh-CN" altLang="en-US" dirty="0">
                <a:solidFill>
                  <a:srgbClr val="00B050"/>
                </a:solidFill>
              </a:rPr>
              <a:t>定义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public</a:t>
            </a:r>
            <a:r>
              <a:rPr lang="en-US" altLang="zh-CN" dirty="0" smtClean="0"/>
              <a:t>: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smtClean="0"/>
              <a:t>n=5);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构造函数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0000FF"/>
                </a:solidFill>
              </a:rPr>
              <a:t>~</a:t>
            </a:r>
            <a:r>
              <a:rPr lang="en-US" altLang="zh-CN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dirty="0" smtClean="0"/>
              <a:t>();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析构函数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int </a:t>
            </a:r>
            <a:r>
              <a:rPr lang="en-US" altLang="zh-CN" dirty="0"/>
              <a:t>get(</a:t>
            </a:r>
            <a:r>
              <a:rPr lang="en-US" altLang="zh-CN" dirty="0">
                <a:solidFill>
                  <a:srgbClr val="0000FF"/>
                </a:solidFill>
              </a:rPr>
              <a:t>int </a:t>
            </a:r>
            <a:r>
              <a:rPr lang="en-US" altLang="zh-CN" dirty="0" err="1"/>
              <a:t>i</a:t>
            </a:r>
            <a:r>
              <a:rPr lang="en-US" altLang="zh-CN" dirty="0" smtClean="0"/>
              <a:t>);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取第</a:t>
            </a:r>
            <a:r>
              <a:rPr lang="en-US" altLang="zh-CN" dirty="0" err="1" smtClean="0">
                <a:solidFill>
                  <a:srgbClr val="00B050"/>
                </a:solidFill>
              </a:rPr>
              <a:t>i</a:t>
            </a:r>
            <a:r>
              <a:rPr lang="zh-CN" altLang="en-US" dirty="0" smtClean="0">
                <a:solidFill>
                  <a:srgbClr val="00B050"/>
                </a:solidFill>
              </a:rPr>
              <a:t>个随机数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int </a:t>
            </a:r>
            <a:r>
              <a:rPr lang="en-US" altLang="zh-CN" dirty="0" err="1"/>
              <a:t>getNum</a:t>
            </a:r>
            <a:r>
              <a:rPr lang="en-US" altLang="zh-CN" dirty="0" smtClean="0"/>
              <a:t>();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取随机数个数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void</a:t>
            </a:r>
            <a:r>
              <a:rPr lang="en-US" altLang="zh-CN" dirty="0" smtClean="0"/>
              <a:t> set(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);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设置第</a:t>
            </a:r>
            <a:r>
              <a:rPr lang="en-US" altLang="zh-CN" dirty="0" err="1" smtClean="0">
                <a:solidFill>
                  <a:srgbClr val="00B050"/>
                </a:solidFill>
              </a:rPr>
              <a:t>i</a:t>
            </a:r>
            <a:r>
              <a:rPr lang="zh-CN" altLang="en-US" dirty="0" smtClean="0">
                <a:solidFill>
                  <a:srgbClr val="00B050"/>
                </a:solidFill>
              </a:rPr>
              <a:t>个随机数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void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/>
              <a:t>print();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打印随机数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en-US" altLang="zh-CN" dirty="0"/>
              <a:t>: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int 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vec;  </a:t>
            </a:r>
            <a:r>
              <a:rPr lang="en-US" altLang="zh-CN" dirty="0" smtClean="0"/>
              <a:t> 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</a:rPr>
              <a:t>存放随机数</a:t>
            </a:r>
            <a:endParaRPr lang="en-US" altLang="zh-CN" dirty="0">
              <a:solidFill>
                <a:srgbClr val="00B050"/>
              </a:solidFill>
              <a:latin typeface="微软雅黑" panose="020B0503020204020204" pitchFamily="34" charset="-122"/>
            </a:endParaRP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int </a:t>
            </a:r>
            <a:r>
              <a:rPr lang="en-US" altLang="zh-CN" dirty="0" err="1"/>
              <a:t>num</a:t>
            </a:r>
            <a:r>
              <a:rPr lang="en-US" altLang="zh-CN" dirty="0" smtClean="0"/>
              <a:t>;   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随机数个数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dirty="0"/>
              <a:t>};</a:t>
            </a:r>
            <a:endParaRPr lang="en-US" altLang="zh-CN" dirty="0">
              <a:solidFill>
                <a:srgbClr val="0000FF"/>
              </a:solidFill>
            </a:endParaRP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endParaRPr lang="en-US" altLang="zh-CN" sz="1800" dirty="0" smtClean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13.2  </a:t>
            </a:r>
            <a:r>
              <a:rPr lang="zh-CN" altLang="en-US" dirty="0"/>
              <a:t>拷贝构造函数</a:t>
            </a:r>
          </a:p>
        </p:txBody>
      </p:sp>
    </p:spTree>
    <p:extLst>
      <p:ext uri="{BB962C8B-B14F-4D97-AF65-F5344CB8AC3E}">
        <p14:creationId xmlns:p14="http://schemas.microsoft.com/office/powerpoint/2010/main" val="9893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5586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成员函数实现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2200" b="1" dirty="0" smtClean="0">
                <a:solidFill>
                  <a:srgbClr val="0000FF"/>
                </a:solidFill>
              </a:rPr>
              <a:t>::</a:t>
            </a:r>
            <a:r>
              <a:rPr lang="en-US" altLang="zh-CN" sz="22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2200" dirty="0" smtClean="0"/>
              <a:t>(</a:t>
            </a:r>
            <a:r>
              <a:rPr lang="en-US" altLang="zh-CN" sz="2200" dirty="0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n</a:t>
            </a:r>
            <a:r>
              <a:rPr lang="en-US" altLang="zh-CN" sz="2200" dirty="0" smtClean="0"/>
              <a:t>): </a:t>
            </a:r>
            <a:r>
              <a:rPr lang="en-US" altLang="zh-CN" sz="2200" dirty="0" err="1" smtClean="0"/>
              <a:t>num</a:t>
            </a:r>
            <a:r>
              <a:rPr lang="en-US" altLang="zh-CN" sz="2200" dirty="0" smtClean="0"/>
              <a:t>(n) {       </a:t>
            </a:r>
            <a:r>
              <a:rPr lang="en-US" altLang="zh-CN" sz="2200" dirty="0">
                <a:solidFill>
                  <a:srgbClr val="00B050"/>
                </a:solidFill>
              </a:rPr>
              <a:t>// </a:t>
            </a:r>
            <a:r>
              <a:rPr lang="zh-CN" altLang="en-US" sz="2200" dirty="0">
                <a:solidFill>
                  <a:srgbClr val="00B050"/>
                </a:solidFill>
              </a:rPr>
              <a:t>构造</a:t>
            </a:r>
            <a:r>
              <a:rPr lang="zh-CN" altLang="en-US" sz="2200" dirty="0" smtClean="0">
                <a:solidFill>
                  <a:srgbClr val="00B050"/>
                </a:solidFill>
              </a:rPr>
              <a:t>函数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/>
              <a:t>vec = </a:t>
            </a:r>
            <a:r>
              <a:rPr lang="en-US" altLang="zh-CN" sz="2200" dirty="0">
                <a:solidFill>
                  <a:srgbClr val="FF0000"/>
                </a:solidFill>
              </a:rPr>
              <a:t>new</a:t>
            </a:r>
            <a:r>
              <a:rPr lang="en-US" altLang="zh-CN" sz="2200" dirty="0"/>
              <a:t> </a:t>
            </a:r>
            <a:r>
              <a:rPr lang="en-US" altLang="zh-CN" sz="2200" dirty="0">
                <a:solidFill>
                  <a:srgbClr val="0000FF"/>
                </a:solidFill>
              </a:rPr>
              <a:t>int</a:t>
            </a:r>
            <a:r>
              <a:rPr lang="en-US" altLang="zh-CN" sz="2200" dirty="0"/>
              <a:t>[</a:t>
            </a:r>
            <a:r>
              <a:rPr lang="en-US" altLang="zh-CN" sz="2200" dirty="0" err="1"/>
              <a:t>num</a:t>
            </a:r>
            <a:r>
              <a:rPr lang="en-US" altLang="zh-CN" sz="2200" dirty="0"/>
              <a:t>];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0000FF"/>
                </a:solidFill>
              </a:rPr>
              <a:t>for</a:t>
            </a:r>
            <a:r>
              <a:rPr lang="en-US" altLang="zh-CN" sz="2200" dirty="0"/>
              <a:t>(</a:t>
            </a:r>
            <a:r>
              <a:rPr lang="en-US" altLang="zh-CN" sz="2200" dirty="0">
                <a:solidFill>
                  <a:srgbClr val="0000FF"/>
                </a:solidFill>
              </a:rPr>
              <a:t>int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=0;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&lt;</a:t>
            </a:r>
            <a:r>
              <a:rPr lang="en-US" altLang="zh-CN" sz="2200" dirty="0" err="1"/>
              <a:t>num</a:t>
            </a:r>
            <a:r>
              <a:rPr lang="en-US" altLang="zh-CN" sz="2200" dirty="0"/>
              <a:t>;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++)</a:t>
            </a:r>
          </a:p>
          <a:p>
            <a:pPr indent="71913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/>
              <a:t>vec[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] = rand()%100</a:t>
            </a:r>
            <a:r>
              <a:rPr lang="en-US" altLang="zh-CN" sz="22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}</a:t>
            </a:r>
            <a:endParaRPr lang="en-US" altLang="zh-CN" sz="2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2200" b="1" dirty="0" smtClean="0">
                <a:solidFill>
                  <a:srgbClr val="0000FF"/>
                </a:solidFill>
              </a:rPr>
              <a:t>::~</a:t>
            </a:r>
            <a:r>
              <a:rPr lang="en-US" altLang="zh-CN" sz="22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2200" dirty="0" smtClean="0"/>
              <a:t>(){                 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>
                <a:solidFill>
                  <a:srgbClr val="00B050"/>
                </a:solidFill>
              </a:rPr>
              <a:t>析构</a:t>
            </a:r>
            <a:r>
              <a:rPr lang="zh-CN" altLang="en-US" sz="2200" dirty="0" smtClean="0">
                <a:solidFill>
                  <a:srgbClr val="00B050"/>
                </a:solidFill>
              </a:rPr>
              <a:t>函数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0000FF"/>
                </a:solidFill>
              </a:rPr>
              <a:t>if</a:t>
            </a:r>
            <a:r>
              <a:rPr lang="en-US" altLang="zh-CN" sz="2200" dirty="0"/>
              <a:t>(vec!=</a:t>
            </a:r>
            <a:r>
              <a:rPr lang="en-US" altLang="zh-CN" sz="2200" dirty="0">
                <a:solidFill>
                  <a:srgbClr val="FF3399"/>
                </a:solidFill>
              </a:rPr>
              <a:t>NULL</a:t>
            </a:r>
            <a:r>
              <a:rPr lang="en-US" altLang="zh-CN" sz="2200" dirty="0"/>
              <a:t>)</a:t>
            </a:r>
          </a:p>
          <a:p>
            <a:pPr indent="71913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FF0000"/>
                </a:solidFill>
              </a:rPr>
              <a:t>delete</a:t>
            </a:r>
            <a:r>
              <a:rPr lang="en-US" altLang="zh-CN" sz="2200" dirty="0"/>
              <a:t> [ ] vec;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}</a:t>
            </a:r>
            <a:endParaRPr lang="en-US" altLang="zh-CN" sz="2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0000FF"/>
                </a:solidFill>
              </a:rPr>
              <a:t>int </a:t>
            </a:r>
            <a:r>
              <a:rPr lang="en-US" altLang="zh-CN" sz="22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2200" b="1" dirty="0" smtClean="0">
                <a:solidFill>
                  <a:srgbClr val="0000FF"/>
                </a:solidFill>
              </a:rPr>
              <a:t>::</a:t>
            </a:r>
            <a:r>
              <a:rPr lang="en-US" altLang="zh-CN" sz="2200" dirty="0" smtClean="0"/>
              <a:t>get(</a:t>
            </a:r>
            <a:r>
              <a:rPr lang="en-US" altLang="zh-CN" sz="2200" dirty="0" smtClean="0">
                <a:solidFill>
                  <a:srgbClr val="0000FF"/>
                </a:solidFill>
              </a:rPr>
              <a:t>int </a:t>
            </a:r>
            <a:r>
              <a:rPr lang="en-US" altLang="zh-CN" sz="2200" dirty="0" err="1"/>
              <a:t>i</a:t>
            </a:r>
            <a:r>
              <a:rPr lang="en-US" altLang="zh-CN" sz="2200" dirty="0" smtClean="0"/>
              <a:t>){                         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>
                <a:solidFill>
                  <a:srgbClr val="00B050"/>
                </a:solidFill>
              </a:rPr>
              <a:t>取第</a:t>
            </a:r>
            <a:r>
              <a:rPr lang="en-US" altLang="zh-CN" sz="2200" dirty="0" err="1">
                <a:solidFill>
                  <a:srgbClr val="00B050"/>
                </a:solidFill>
              </a:rPr>
              <a:t>i</a:t>
            </a:r>
            <a:r>
              <a:rPr lang="zh-CN" altLang="en-US" sz="2200" dirty="0">
                <a:solidFill>
                  <a:srgbClr val="00B050"/>
                </a:solidFill>
              </a:rPr>
              <a:t>个</a:t>
            </a:r>
            <a:r>
              <a:rPr lang="zh-CN" altLang="en-US" sz="2200" dirty="0" smtClean="0">
                <a:solidFill>
                  <a:srgbClr val="00B050"/>
                </a:solidFill>
              </a:rPr>
              <a:t>随机数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200" dirty="0" smtClean="0"/>
              <a:t> vec[</a:t>
            </a:r>
            <a:r>
              <a:rPr lang="en-US" altLang="zh-CN" sz="2200" dirty="0" err="1" smtClean="0"/>
              <a:t>i</a:t>
            </a:r>
            <a:r>
              <a:rPr lang="en-US" altLang="zh-CN" sz="2200" dirty="0" smtClean="0"/>
              <a:t>];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}</a:t>
            </a:r>
            <a:endParaRPr lang="en-US" altLang="zh-CN" sz="2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0000FF"/>
                </a:solidFill>
              </a:rPr>
              <a:t>int </a:t>
            </a:r>
            <a:r>
              <a:rPr lang="en-US" altLang="zh-CN" sz="22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2200" b="1" dirty="0" smtClean="0">
                <a:solidFill>
                  <a:srgbClr val="0000FF"/>
                </a:solidFill>
              </a:rPr>
              <a:t>::</a:t>
            </a:r>
            <a:r>
              <a:rPr lang="en-US" altLang="zh-CN" sz="2200" dirty="0" err="1" smtClean="0"/>
              <a:t>getNum</a:t>
            </a:r>
            <a:r>
              <a:rPr lang="en-US" altLang="zh-CN" sz="2200" dirty="0" smtClean="0"/>
              <a:t>(){                               </a:t>
            </a:r>
            <a:r>
              <a:rPr lang="en-US" altLang="zh-CN" sz="2200" dirty="0">
                <a:solidFill>
                  <a:srgbClr val="00B050"/>
                </a:solidFill>
              </a:rPr>
              <a:t>// </a:t>
            </a:r>
            <a:r>
              <a:rPr lang="zh-CN" altLang="en-US" sz="2200" dirty="0">
                <a:solidFill>
                  <a:srgbClr val="00B050"/>
                </a:solidFill>
              </a:rPr>
              <a:t>取随机数</a:t>
            </a:r>
            <a:r>
              <a:rPr lang="zh-CN" altLang="en-US" sz="2200" dirty="0" smtClean="0">
                <a:solidFill>
                  <a:srgbClr val="00B050"/>
                </a:solidFill>
              </a:rPr>
              <a:t>个数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num</a:t>
            </a:r>
            <a:r>
              <a:rPr lang="en-US" altLang="zh-CN" sz="22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}</a:t>
            </a:r>
            <a:endParaRPr lang="en-US" altLang="zh-CN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13.2  </a:t>
            </a:r>
            <a:r>
              <a:rPr lang="zh-CN" altLang="en-US" dirty="0"/>
              <a:t>拷贝构造函数</a:t>
            </a:r>
          </a:p>
        </p:txBody>
      </p:sp>
      <p:sp>
        <p:nvSpPr>
          <p:cNvPr id="4" name="矩形 3"/>
          <p:cNvSpPr/>
          <p:nvPr/>
        </p:nvSpPr>
        <p:spPr>
          <a:xfrm>
            <a:off x="4067944" y="1412776"/>
            <a:ext cx="792088" cy="504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67944" y="2060848"/>
            <a:ext cx="4104456" cy="7200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实现部分不出现默认参数值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729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7463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void</a:t>
            </a:r>
            <a:r>
              <a:rPr lang="en-US" altLang="zh-CN" sz="2000" dirty="0"/>
              <a:t> </a:t>
            </a:r>
            <a:r>
              <a:rPr lang="en-US" altLang="zh-CN" sz="2000" b="1" dirty="0" err="1">
                <a:solidFill>
                  <a:srgbClr val="0000FF"/>
                </a:solidFill>
              </a:rPr>
              <a:t>RandNumber</a:t>
            </a:r>
            <a:r>
              <a:rPr lang="en-US" altLang="zh-CN" sz="2000" b="1" dirty="0">
                <a:solidFill>
                  <a:srgbClr val="0000FF"/>
                </a:solidFill>
              </a:rPr>
              <a:t>::</a:t>
            </a:r>
            <a:r>
              <a:rPr lang="en-US" altLang="zh-CN" sz="2000" dirty="0"/>
              <a:t>set(</a:t>
            </a:r>
            <a:r>
              <a:rPr lang="en-US" altLang="zh-CN" sz="2000" dirty="0">
                <a:solidFill>
                  <a:srgbClr val="0000FF"/>
                </a:solidFill>
              </a:rPr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</a:t>
            </a:r>
            <a:r>
              <a:rPr lang="en-US" altLang="zh-CN" sz="2000" dirty="0">
                <a:solidFill>
                  <a:srgbClr val="0000FF"/>
                </a:solidFill>
              </a:rPr>
              <a:t>int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){      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设置第</a:t>
            </a:r>
            <a:r>
              <a:rPr lang="en-US" altLang="zh-CN" sz="2000" dirty="0" err="1">
                <a:solidFill>
                  <a:srgbClr val="00B050"/>
                </a:solidFill>
              </a:rPr>
              <a:t>i</a:t>
            </a:r>
            <a:r>
              <a:rPr lang="zh-CN" altLang="en-US" sz="2000" dirty="0">
                <a:solidFill>
                  <a:srgbClr val="00B050"/>
                </a:solidFill>
              </a:rPr>
              <a:t>个随机数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vec[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=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void</a:t>
            </a:r>
            <a:r>
              <a:rPr lang="en-US" altLang="zh-CN" sz="2000" dirty="0">
                <a:solidFill>
                  <a:srgbClr val="00B050"/>
                </a:solidFill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</a:rPr>
              <a:t>RandNumber</a:t>
            </a:r>
            <a:r>
              <a:rPr lang="en-US" altLang="zh-CN" sz="2000" b="1" dirty="0">
                <a:solidFill>
                  <a:srgbClr val="0000FF"/>
                </a:solidFill>
              </a:rPr>
              <a:t>::</a:t>
            </a:r>
            <a:r>
              <a:rPr lang="en-US" altLang="zh-CN" sz="2000" dirty="0"/>
              <a:t>print(){   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打印随机数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for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=0;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++)</a:t>
            </a:r>
          </a:p>
          <a:p>
            <a:pPr indent="804863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&lt;&lt;vec[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“\t”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/>
              <a:t>c</a:t>
            </a:r>
            <a:r>
              <a:rPr lang="en-US" altLang="zh-CN" sz="2000" dirty="0" err="1" smtClean="0"/>
              <a:t>out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  <a:endParaRPr lang="zh-CN" alt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int </a:t>
            </a:r>
            <a:r>
              <a:rPr lang="en-US" altLang="zh-CN" sz="2000" dirty="0" smtClean="0"/>
              <a:t>main(){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/>
              <a:t>rn1(5);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2000" dirty="0" smtClean="0"/>
              <a:t> rn2 = rn1;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调用默认拷贝构造函数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rn1.print();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rn2.print();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rn1.set(2, 100);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设置</a:t>
            </a:r>
            <a:r>
              <a:rPr lang="en-US" altLang="zh-CN" sz="2000" dirty="0" smtClean="0">
                <a:solidFill>
                  <a:srgbClr val="00B050"/>
                </a:solidFill>
              </a:rPr>
              <a:t>rn1</a:t>
            </a:r>
            <a:r>
              <a:rPr lang="zh-CN" altLang="en-US" sz="2000" dirty="0" smtClean="0">
                <a:solidFill>
                  <a:srgbClr val="00B050"/>
                </a:solidFill>
              </a:rPr>
              <a:t>的随机数的值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rn1.print();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rn2.print</a:t>
            </a:r>
            <a:r>
              <a:rPr lang="en-US" altLang="zh-CN" sz="2000" dirty="0" smtClean="0"/>
              <a:t>();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13.2  </a:t>
            </a:r>
            <a:r>
              <a:rPr lang="zh-CN" altLang="en-US" dirty="0"/>
              <a:t>拷贝构造函数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901680" y="5961637"/>
            <a:ext cx="1892559" cy="635715"/>
            <a:chOff x="6534472" y="5759475"/>
            <a:chExt cx="2286000" cy="7524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Ch13_03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256" y="1412776"/>
            <a:ext cx="1609006" cy="160900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799089" y="3135279"/>
            <a:ext cx="4205182" cy="72982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为什么会出问题？</a:t>
            </a:r>
            <a:endParaRPr lang="en-US" altLang="zh-CN" sz="24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267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13.2  </a:t>
            </a:r>
            <a:r>
              <a:rPr lang="zh-CN" altLang="en-US" dirty="0"/>
              <a:t>拷贝构造函数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187624" y="1628800"/>
            <a:ext cx="2448272" cy="2304256"/>
            <a:chOff x="913656" y="1628800"/>
            <a:chExt cx="2448272" cy="2304256"/>
          </a:xfrm>
        </p:grpSpPr>
        <p:sp>
          <p:nvSpPr>
            <p:cNvPr id="4" name="矩形 3"/>
            <p:cNvSpPr/>
            <p:nvPr/>
          </p:nvSpPr>
          <p:spPr>
            <a:xfrm>
              <a:off x="913656" y="1628800"/>
              <a:ext cx="2448272" cy="64807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rn1</a:t>
              </a:r>
              <a:endParaRPr lang="zh-CN" alt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913656" y="2276872"/>
              <a:ext cx="2448272" cy="165618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</a:t>
              </a:r>
              <a:r>
                <a:rPr lang="en-US" altLang="zh-CN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(5)</a:t>
              </a:r>
              <a:endPara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zh-CN" sz="3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vec (int *)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220072" y="1628800"/>
            <a:ext cx="2448272" cy="2304256"/>
            <a:chOff x="913656" y="1628800"/>
            <a:chExt cx="2448272" cy="2304256"/>
          </a:xfrm>
        </p:grpSpPr>
        <p:sp>
          <p:nvSpPr>
            <p:cNvPr id="8" name="矩形 7"/>
            <p:cNvSpPr/>
            <p:nvPr/>
          </p:nvSpPr>
          <p:spPr>
            <a:xfrm>
              <a:off x="913656" y="1628800"/>
              <a:ext cx="2448272" cy="64807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rn2</a:t>
              </a:r>
              <a:endParaRPr lang="zh-CN" alt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13656" y="2276872"/>
              <a:ext cx="2448272" cy="165618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</a:t>
              </a:r>
              <a:r>
                <a:rPr lang="en-US" altLang="zh-CN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(5</a:t>
              </a:r>
              <a:r>
                <a:rPr lang="en-US" altLang="zh-CN" sz="3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algn="ctr"/>
              <a:r>
                <a:rPr lang="en-US" altLang="zh-CN" sz="3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vec (int *)</a:t>
              </a:r>
            </a:p>
          </p:txBody>
        </p:sp>
      </p:grpSp>
      <p:sp>
        <p:nvSpPr>
          <p:cNvPr id="10" name="云形 9"/>
          <p:cNvSpPr/>
          <p:nvPr/>
        </p:nvSpPr>
        <p:spPr>
          <a:xfrm>
            <a:off x="2699792" y="4581128"/>
            <a:ext cx="3816424" cy="1728192"/>
          </a:xfrm>
          <a:prstGeom prst="cloud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527884" y="5157192"/>
            <a:ext cx="437840" cy="43715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959932" y="5157192"/>
            <a:ext cx="437840" cy="43715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391980" y="5157192"/>
            <a:ext cx="437840" cy="43715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824028" y="5157192"/>
            <a:ext cx="437840" cy="43715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256076" y="5157192"/>
            <a:ext cx="437840" cy="43715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267744" y="3573016"/>
            <a:ext cx="1224136" cy="18002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3434978" y="3573016"/>
            <a:ext cx="2826432" cy="18002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右箭头 21"/>
          <p:cNvSpPr/>
          <p:nvPr/>
        </p:nvSpPr>
        <p:spPr>
          <a:xfrm>
            <a:off x="3813020" y="2636912"/>
            <a:ext cx="1335044" cy="64807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对象拷贝</a:t>
            </a:r>
            <a:endParaRPr lang="zh-CN" altLang="en-US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391980" y="5157192"/>
            <a:ext cx="437840" cy="43715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90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22" grpId="0" animBg="1"/>
      <p:bldP spid="23" grpId="0" animBg="1"/>
      <p:bldP spid="2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/>
          <a:lstStyle/>
          <a:p>
            <a:r>
              <a:rPr lang="zh-CN" altLang="en-US" sz="2800" b="1" dirty="0" smtClean="0"/>
              <a:t>拷贝构造函数</a:t>
            </a:r>
            <a:endParaRPr lang="en-US" altLang="zh-CN" sz="2800" b="1" dirty="0" smtClean="0"/>
          </a:p>
          <a:p>
            <a:r>
              <a:rPr lang="zh-CN" altLang="en-US" b="1" dirty="0" smtClean="0"/>
              <a:t>格式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class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0000FF"/>
                </a:solidFill>
              </a:rPr>
              <a:t>类名</a:t>
            </a:r>
            <a:r>
              <a:rPr lang="en-US" altLang="zh-CN" dirty="0" smtClean="0"/>
              <a:t>{</a:t>
            </a:r>
          </a:p>
          <a:p>
            <a:pPr indent="174625">
              <a:lnSpc>
                <a:spcPct val="10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public</a:t>
            </a:r>
            <a:r>
              <a:rPr lang="en-US" altLang="zh-CN" dirty="0" smtClean="0"/>
              <a:t>:</a:t>
            </a:r>
          </a:p>
          <a:p>
            <a:pPr indent="446088">
              <a:lnSpc>
                <a:spcPct val="100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类</a:t>
            </a:r>
            <a:r>
              <a:rPr lang="zh-CN" altLang="en-US" b="1" dirty="0" smtClean="0">
                <a:solidFill>
                  <a:srgbClr val="0000FF"/>
                </a:solidFill>
              </a:rPr>
              <a:t>名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0000FF"/>
                </a:solidFill>
              </a:rPr>
              <a:t>类名 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zh-CN" altLang="en-US" dirty="0" smtClean="0"/>
              <a:t>引用名</a:t>
            </a:r>
            <a:r>
              <a:rPr lang="en-US" altLang="zh-CN" dirty="0" smtClean="0"/>
              <a:t>){</a:t>
            </a:r>
          </a:p>
          <a:p>
            <a:pPr indent="719138">
              <a:lnSpc>
                <a:spcPct val="100000"/>
              </a:lnSpc>
            </a:pPr>
            <a:r>
              <a:rPr lang="en-US" altLang="zh-CN" dirty="0" smtClean="0">
                <a:solidFill>
                  <a:srgbClr val="00B050"/>
                </a:solidFill>
              </a:rPr>
              <a:t>// …</a:t>
            </a:r>
          </a:p>
          <a:p>
            <a:pPr indent="446088">
              <a:lnSpc>
                <a:spcPct val="100000"/>
              </a:lnSpc>
            </a:pPr>
            <a:r>
              <a:rPr lang="en-US" altLang="zh-CN" dirty="0"/>
              <a:t>}</a:t>
            </a:r>
            <a:endParaRPr lang="en-US" altLang="zh-CN" dirty="0" smtClean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zh-CN" dirty="0" smtClean="0"/>
              <a:t>}</a:t>
            </a:r>
          </a:p>
          <a:p>
            <a:pPr>
              <a:lnSpc>
                <a:spcPct val="100000"/>
              </a:lnSpc>
            </a:pPr>
            <a:r>
              <a:rPr lang="zh-CN" altLang="en-US" b="1" dirty="0" smtClean="0"/>
              <a:t>在类外实现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类</a:t>
            </a:r>
            <a:r>
              <a:rPr lang="zh-CN" altLang="en-US" b="1" dirty="0" smtClean="0">
                <a:solidFill>
                  <a:srgbClr val="0000FF"/>
                </a:solidFill>
              </a:rPr>
              <a:t>名</a:t>
            </a:r>
            <a:r>
              <a:rPr lang="en-US" altLang="zh-CN" b="1" dirty="0" smtClean="0">
                <a:solidFill>
                  <a:srgbClr val="FF0000"/>
                </a:solidFill>
              </a:rPr>
              <a:t>::</a:t>
            </a:r>
            <a:r>
              <a:rPr lang="zh-CN" altLang="en-US" b="1" dirty="0" smtClean="0">
                <a:solidFill>
                  <a:srgbClr val="0000FF"/>
                </a:solidFill>
              </a:rPr>
              <a:t>类名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</a:rPr>
              <a:t>类名 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zh-CN" altLang="en-US" dirty="0" smtClean="0"/>
              <a:t>引用名</a:t>
            </a:r>
            <a:r>
              <a:rPr lang="en-US" altLang="zh-CN" dirty="0" smtClean="0"/>
              <a:t>){</a:t>
            </a:r>
          </a:p>
          <a:p>
            <a:pPr indent="271463">
              <a:lnSpc>
                <a:spcPct val="100000"/>
              </a:lnSpc>
            </a:pPr>
            <a:r>
              <a:rPr lang="en-US" altLang="zh-CN" dirty="0" smtClean="0">
                <a:solidFill>
                  <a:srgbClr val="00B050"/>
                </a:solidFill>
              </a:rPr>
              <a:t>// …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13.2  </a:t>
            </a:r>
            <a:r>
              <a:rPr lang="zh-CN" altLang="en-US" dirty="0"/>
              <a:t>拷贝构造函数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67944" y="1141986"/>
            <a:ext cx="4594787" cy="372717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说明</a:t>
            </a:r>
            <a:r>
              <a:rPr lang="zh-CN" altLang="en-US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：</a:t>
            </a:r>
            <a:endParaRPr lang="en-US" altLang="zh-CN" sz="2400" dirty="0" smtClean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拷贝构造函数名与</a:t>
            </a:r>
            <a:r>
              <a:rPr lang="zh-CN" altLang="en-US" sz="24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类名相同</a:t>
            </a:r>
            <a:endParaRPr lang="en-US" altLang="zh-CN" sz="2400" dirty="0" smtClean="0">
              <a:solidFill>
                <a:srgbClr val="0070C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拷贝构造函数</a:t>
            </a:r>
            <a:r>
              <a:rPr lang="zh-CN" altLang="en-US" sz="24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无返回类型</a:t>
            </a:r>
            <a:endParaRPr lang="en-US" altLang="zh-CN" sz="2400" dirty="0" smtClean="0">
              <a:solidFill>
                <a:srgbClr val="0070C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拷贝构造函数的参数必须为</a:t>
            </a:r>
            <a:r>
              <a:rPr lang="zh-CN" altLang="en-US" sz="24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类对象的引用</a:t>
            </a:r>
            <a:r>
              <a:rPr lang="en-US" altLang="zh-CN" sz="24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const</a:t>
            </a:r>
            <a:r>
              <a:rPr lang="zh-CN" altLang="en-US" sz="24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可以省略</a:t>
            </a:r>
            <a:r>
              <a:rPr lang="en-US" altLang="zh-CN" sz="24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)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拷贝构造函数的访问权限应为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public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一个类</a:t>
            </a:r>
            <a:r>
              <a:rPr lang="zh-CN" altLang="en-US" sz="24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只有一个</a:t>
            </a:r>
            <a:r>
              <a:rPr lang="zh-CN" altLang="en-US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拷贝构造函数</a:t>
            </a:r>
            <a:endParaRPr lang="en-US" altLang="zh-CN" sz="2400" dirty="0" smtClean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930146"/>
            <a:ext cx="1592459" cy="179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9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966735"/>
            <a:ext cx="8496944" cy="563061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200" dirty="0" smtClean="0"/>
              <a:t>&lt;</a:t>
            </a:r>
            <a:r>
              <a:rPr lang="en-US" altLang="zh-CN" sz="2200" dirty="0" err="1" smtClean="0"/>
              <a:t>iostream</a:t>
            </a:r>
            <a:r>
              <a:rPr lang="en-US" altLang="zh-CN" sz="22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200" dirty="0" smtClean="0"/>
              <a:t>&lt;</a:t>
            </a:r>
            <a:r>
              <a:rPr lang="en-US" altLang="zh-CN" sz="2200" dirty="0" err="1" smtClean="0"/>
              <a:t>cstdlib</a:t>
            </a:r>
            <a:r>
              <a:rPr lang="en-US" altLang="zh-CN" sz="22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2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2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FF0000"/>
                </a:solidFill>
              </a:rPr>
              <a:t>class</a:t>
            </a:r>
            <a:r>
              <a:rPr lang="en-US" altLang="zh-CN" sz="2200" dirty="0" smtClean="0"/>
              <a:t> </a:t>
            </a:r>
            <a:r>
              <a:rPr lang="en-US" altLang="zh-CN" sz="22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2200" dirty="0" smtClean="0"/>
              <a:t>{      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类</a:t>
            </a:r>
            <a:r>
              <a:rPr lang="zh-CN" altLang="en-US" sz="2200" dirty="0">
                <a:solidFill>
                  <a:srgbClr val="00B050"/>
                </a:solidFill>
              </a:rPr>
              <a:t>定义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200" dirty="0" smtClean="0"/>
              <a:t>: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/>
              <a:t> </a:t>
            </a:r>
            <a:r>
              <a:rPr lang="en-US" altLang="zh-CN" sz="2200" dirty="0" smtClean="0"/>
              <a:t>n=5);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构造函数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2200" dirty="0" smtClean="0"/>
              <a:t>(</a:t>
            </a:r>
            <a:r>
              <a:rPr lang="en-US" altLang="zh-CN" sz="22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olidFill>
                  <a:srgbClr val="FF0000"/>
                </a:solidFill>
              </a:rPr>
              <a:t>&amp;</a:t>
            </a:r>
            <a:r>
              <a:rPr lang="en-US" altLang="zh-CN" sz="2200" dirty="0" err="1" smtClean="0"/>
              <a:t>rn</a:t>
            </a:r>
            <a:r>
              <a:rPr lang="en-US" altLang="zh-CN" sz="2200" dirty="0" smtClean="0"/>
              <a:t>);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拷贝构造函数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0000FF"/>
                </a:solidFill>
              </a:rPr>
              <a:t>~</a:t>
            </a:r>
            <a:r>
              <a:rPr lang="en-US" altLang="zh-CN" sz="22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2200" dirty="0" smtClean="0"/>
              <a:t>();    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析构函数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0000FF"/>
                </a:solidFill>
              </a:rPr>
              <a:t>int </a:t>
            </a:r>
            <a:r>
              <a:rPr lang="en-US" altLang="zh-CN" sz="2200" dirty="0"/>
              <a:t>get(</a:t>
            </a:r>
            <a:r>
              <a:rPr lang="en-US" altLang="zh-CN" sz="2200" dirty="0">
                <a:solidFill>
                  <a:srgbClr val="0000FF"/>
                </a:solidFill>
              </a:rPr>
              <a:t>int </a:t>
            </a:r>
            <a:r>
              <a:rPr lang="en-US" altLang="zh-CN" sz="2200" dirty="0" err="1"/>
              <a:t>i</a:t>
            </a:r>
            <a:r>
              <a:rPr lang="en-US" altLang="zh-CN" sz="2200" dirty="0" smtClean="0"/>
              <a:t>);              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取第</a:t>
            </a:r>
            <a:r>
              <a:rPr lang="en-US" altLang="zh-CN" sz="2200" dirty="0" err="1" smtClean="0">
                <a:solidFill>
                  <a:srgbClr val="00B050"/>
                </a:solidFill>
              </a:rPr>
              <a:t>i</a:t>
            </a:r>
            <a:r>
              <a:rPr lang="zh-CN" altLang="en-US" sz="2200" dirty="0" smtClean="0">
                <a:solidFill>
                  <a:srgbClr val="00B050"/>
                </a:solidFill>
              </a:rPr>
              <a:t>个随机数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0000FF"/>
                </a:solidFill>
              </a:rPr>
              <a:t>int </a:t>
            </a:r>
            <a:r>
              <a:rPr lang="en-US" altLang="zh-CN" sz="2200" dirty="0" err="1"/>
              <a:t>getNum</a:t>
            </a:r>
            <a:r>
              <a:rPr lang="en-US" altLang="zh-CN" sz="2200" dirty="0" smtClean="0"/>
              <a:t>();            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取随机数个数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void</a:t>
            </a:r>
            <a:r>
              <a:rPr lang="en-US" altLang="zh-CN" sz="2200" dirty="0" smtClean="0"/>
              <a:t> set(</a:t>
            </a:r>
            <a:r>
              <a:rPr lang="en-US" altLang="zh-CN" sz="2200" dirty="0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i</a:t>
            </a:r>
            <a:r>
              <a:rPr lang="en-US" altLang="zh-CN" sz="2200" dirty="0" smtClean="0"/>
              <a:t>, </a:t>
            </a:r>
            <a:r>
              <a:rPr lang="en-US" altLang="zh-CN" sz="2200" dirty="0" smtClean="0">
                <a:solidFill>
                  <a:srgbClr val="0000FF"/>
                </a:solidFill>
              </a:rPr>
              <a:t>int </a:t>
            </a:r>
            <a:r>
              <a:rPr lang="en-US" altLang="zh-CN" sz="2200" dirty="0" err="1" smtClean="0"/>
              <a:t>val</a:t>
            </a:r>
            <a:r>
              <a:rPr lang="en-US" altLang="zh-CN" sz="2200" dirty="0" smtClean="0"/>
              <a:t>);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设置第</a:t>
            </a:r>
            <a:r>
              <a:rPr lang="en-US" altLang="zh-CN" sz="2200" dirty="0" err="1" smtClean="0">
                <a:solidFill>
                  <a:srgbClr val="00B050"/>
                </a:solidFill>
              </a:rPr>
              <a:t>i</a:t>
            </a:r>
            <a:r>
              <a:rPr lang="zh-CN" altLang="en-US" sz="2200" dirty="0" smtClean="0">
                <a:solidFill>
                  <a:srgbClr val="00B050"/>
                </a:solidFill>
              </a:rPr>
              <a:t>个随机数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void</a:t>
            </a:r>
            <a:r>
              <a:rPr lang="en-US" altLang="zh-CN" sz="2200" dirty="0" smtClean="0">
                <a:solidFill>
                  <a:srgbClr val="00B050"/>
                </a:solidFill>
              </a:rPr>
              <a:t> </a:t>
            </a:r>
            <a:r>
              <a:rPr lang="en-US" altLang="zh-CN" sz="2200" dirty="0" smtClean="0"/>
              <a:t>print();               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打印随机数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FF0000"/>
                </a:solidFill>
              </a:rPr>
              <a:t>private</a:t>
            </a:r>
            <a:r>
              <a:rPr lang="en-US" altLang="zh-CN" sz="2200" dirty="0"/>
              <a:t>: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0000FF"/>
                </a:solidFill>
              </a:rPr>
              <a:t>int </a:t>
            </a:r>
            <a:r>
              <a:rPr lang="en-US" altLang="zh-CN" sz="2200" dirty="0">
                <a:solidFill>
                  <a:srgbClr val="FF0000"/>
                </a:solidFill>
              </a:rPr>
              <a:t>*</a:t>
            </a:r>
            <a:r>
              <a:rPr lang="en-US" altLang="zh-CN" sz="2200" dirty="0"/>
              <a:t>vec;  </a:t>
            </a:r>
            <a:r>
              <a:rPr lang="en-US" altLang="zh-CN" sz="2200" dirty="0" smtClean="0"/>
              <a:t>                  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</a:t>
            </a:r>
            <a:r>
              <a:rPr lang="en-US" altLang="zh-CN" sz="2200" dirty="0" smtClean="0">
                <a:solidFill>
                  <a:srgbClr val="00B05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200" dirty="0" smtClean="0">
                <a:solidFill>
                  <a:srgbClr val="00B050"/>
                </a:solidFill>
                <a:latin typeface="微软雅黑" panose="020B0503020204020204" pitchFamily="34" charset="-122"/>
              </a:rPr>
              <a:t>存放随机数</a:t>
            </a:r>
            <a:endParaRPr lang="en-US" altLang="zh-CN" sz="2200" dirty="0">
              <a:solidFill>
                <a:srgbClr val="00B050"/>
              </a:solidFill>
              <a:latin typeface="微软雅黑" panose="020B0503020204020204" pitchFamily="34" charset="-122"/>
            </a:endParaRP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0000FF"/>
                </a:solidFill>
              </a:rPr>
              <a:t>int </a:t>
            </a:r>
            <a:r>
              <a:rPr lang="en-US" altLang="zh-CN" sz="2200" dirty="0" err="1"/>
              <a:t>num</a:t>
            </a:r>
            <a:r>
              <a:rPr lang="en-US" altLang="zh-CN" sz="2200" dirty="0" smtClean="0"/>
              <a:t>;                    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随机数个数</a:t>
            </a:r>
            <a:endParaRPr lang="en-US" altLang="zh-CN" sz="2200" dirty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2200" dirty="0"/>
              <a:t>};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endParaRPr lang="en-US" altLang="zh-CN" sz="1800" dirty="0" smtClean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13.2  </a:t>
            </a:r>
            <a:r>
              <a:rPr lang="zh-CN" altLang="en-US" dirty="0"/>
              <a:t>拷贝构造函数</a:t>
            </a:r>
          </a:p>
        </p:txBody>
      </p:sp>
    </p:spTree>
    <p:extLst>
      <p:ext uri="{BB962C8B-B14F-4D97-AF65-F5344CB8AC3E}">
        <p14:creationId xmlns:p14="http://schemas.microsoft.com/office/powerpoint/2010/main" val="9389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76064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成员函数实现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7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1700" b="1" dirty="0" smtClean="0">
                <a:solidFill>
                  <a:srgbClr val="0000FF"/>
                </a:solidFill>
              </a:rPr>
              <a:t>::</a:t>
            </a:r>
            <a:r>
              <a:rPr lang="en-US" altLang="zh-CN" sz="17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1700" dirty="0" smtClean="0"/>
              <a:t>(</a:t>
            </a:r>
            <a:r>
              <a:rPr lang="en-US" altLang="zh-CN" sz="1700" dirty="0" smtClean="0">
                <a:solidFill>
                  <a:srgbClr val="0000FF"/>
                </a:solidFill>
              </a:rPr>
              <a:t>int</a:t>
            </a:r>
            <a:r>
              <a:rPr lang="en-US" altLang="zh-CN" sz="1700" dirty="0" smtClean="0"/>
              <a:t> </a:t>
            </a:r>
            <a:r>
              <a:rPr lang="en-US" altLang="zh-CN" sz="1700" dirty="0"/>
              <a:t>n</a:t>
            </a:r>
            <a:r>
              <a:rPr lang="en-US" altLang="zh-CN" sz="1700" dirty="0" smtClean="0"/>
              <a:t>): </a:t>
            </a:r>
            <a:r>
              <a:rPr lang="en-US" altLang="zh-CN" sz="1700" dirty="0" err="1" smtClean="0"/>
              <a:t>num</a:t>
            </a:r>
            <a:r>
              <a:rPr lang="en-US" altLang="zh-CN" sz="1700" dirty="0" smtClean="0"/>
              <a:t>(n) {       </a:t>
            </a:r>
            <a:r>
              <a:rPr lang="en-US" altLang="zh-CN" sz="1700" dirty="0">
                <a:solidFill>
                  <a:srgbClr val="00B050"/>
                </a:solidFill>
              </a:rPr>
              <a:t>// </a:t>
            </a:r>
            <a:r>
              <a:rPr lang="zh-CN" altLang="en-US" sz="1700" dirty="0">
                <a:solidFill>
                  <a:srgbClr val="00B050"/>
                </a:solidFill>
              </a:rPr>
              <a:t>构造</a:t>
            </a:r>
            <a:r>
              <a:rPr lang="zh-CN" altLang="en-US" sz="1700" dirty="0" smtClean="0">
                <a:solidFill>
                  <a:srgbClr val="00B050"/>
                </a:solidFill>
              </a:rPr>
              <a:t>函数</a:t>
            </a:r>
            <a:endParaRPr lang="en-US" altLang="zh-CN" sz="1700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1700" dirty="0"/>
              <a:t>vec = </a:t>
            </a:r>
            <a:r>
              <a:rPr lang="en-US" altLang="zh-CN" sz="1700" dirty="0">
                <a:solidFill>
                  <a:srgbClr val="FF0000"/>
                </a:solidFill>
              </a:rPr>
              <a:t>new</a:t>
            </a:r>
            <a:r>
              <a:rPr lang="en-US" altLang="zh-CN" sz="1700" dirty="0"/>
              <a:t> </a:t>
            </a:r>
            <a:r>
              <a:rPr lang="en-US" altLang="zh-CN" sz="1700" dirty="0">
                <a:solidFill>
                  <a:srgbClr val="0000FF"/>
                </a:solidFill>
              </a:rPr>
              <a:t>int</a:t>
            </a:r>
            <a:r>
              <a:rPr lang="en-US" altLang="zh-CN" sz="1700" dirty="0"/>
              <a:t>[</a:t>
            </a:r>
            <a:r>
              <a:rPr lang="en-US" altLang="zh-CN" sz="1700" dirty="0" err="1"/>
              <a:t>num</a:t>
            </a:r>
            <a:r>
              <a:rPr lang="en-US" altLang="zh-CN" sz="1700" dirty="0"/>
              <a:t>];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</a:rPr>
              <a:t>for</a:t>
            </a:r>
            <a:r>
              <a:rPr lang="en-US" altLang="zh-CN" sz="1700" dirty="0"/>
              <a:t>(</a:t>
            </a:r>
            <a:r>
              <a:rPr lang="en-US" altLang="zh-CN" sz="1700" dirty="0">
                <a:solidFill>
                  <a:srgbClr val="0000FF"/>
                </a:solidFill>
              </a:rPr>
              <a:t>int </a:t>
            </a:r>
            <a:r>
              <a:rPr lang="en-US" altLang="zh-CN" sz="1700" dirty="0" err="1"/>
              <a:t>i</a:t>
            </a:r>
            <a:r>
              <a:rPr lang="en-US" altLang="zh-CN" sz="1700" dirty="0"/>
              <a:t>=0; </a:t>
            </a:r>
            <a:r>
              <a:rPr lang="en-US" altLang="zh-CN" sz="1700" dirty="0" err="1"/>
              <a:t>i</a:t>
            </a:r>
            <a:r>
              <a:rPr lang="en-US" altLang="zh-CN" sz="1700" dirty="0"/>
              <a:t>&lt;</a:t>
            </a:r>
            <a:r>
              <a:rPr lang="en-US" altLang="zh-CN" sz="1700" dirty="0" err="1"/>
              <a:t>num</a:t>
            </a:r>
            <a:r>
              <a:rPr lang="en-US" altLang="zh-CN" sz="1700" dirty="0"/>
              <a:t>; </a:t>
            </a:r>
            <a:r>
              <a:rPr lang="en-US" altLang="zh-CN" sz="1700" dirty="0" err="1"/>
              <a:t>i</a:t>
            </a:r>
            <a:r>
              <a:rPr lang="en-US" altLang="zh-CN" sz="1700" dirty="0"/>
              <a:t>++)</a:t>
            </a:r>
          </a:p>
          <a:p>
            <a:pPr indent="719138">
              <a:lnSpc>
                <a:spcPct val="90000"/>
              </a:lnSpc>
              <a:spcBef>
                <a:spcPts val="0"/>
              </a:spcBef>
            </a:pPr>
            <a:r>
              <a:rPr lang="en-US" altLang="zh-CN" sz="1700" dirty="0"/>
              <a:t>vec[</a:t>
            </a:r>
            <a:r>
              <a:rPr lang="en-US" altLang="zh-CN" sz="1700" dirty="0" err="1"/>
              <a:t>i</a:t>
            </a:r>
            <a:r>
              <a:rPr lang="en-US" altLang="zh-CN" sz="1700" dirty="0"/>
              <a:t>] = rand()%100</a:t>
            </a:r>
            <a:r>
              <a:rPr lang="en-US" altLang="zh-CN" sz="1700" dirty="0" smtClean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700" dirty="0" smtClean="0"/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17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1700" b="1" dirty="0" smtClean="0">
                <a:solidFill>
                  <a:srgbClr val="FF0000"/>
                </a:solidFill>
              </a:rPr>
              <a:t>::</a:t>
            </a:r>
            <a:r>
              <a:rPr lang="en-US" altLang="zh-CN" sz="17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1700" dirty="0" smtClean="0"/>
              <a:t>(</a:t>
            </a:r>
            <a:r>
              <a:rPr lang="en-US" altLang="zh-CN" sz="17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1700" dirty="0" smtClean="0"/>
              <a:t> </a:t>
            </a:r>
            <a:r>
              <a:rPr lang="en-US" altLang="zh-CN" sz="1700" dirty="0">
                <a:solidFill>
                  <a:srgbClr val="FF0000"/>
                </a:solidFill>
              </a:rPr>
              <a:t>&amp;</a:t>
            </a:r>
            <a:r>
              <a:rPr lang="en-US" altLang="zh-CN" sz="1700" dirty="0" err="1"/>
              <a:t>rn</a:t>
            </a:r>
            <a:r>
              <a:rPr lang="en-US" altLang="zh-CN" sz="1700" dirty="0" smtClean="0"/>
              <a:t>){  </a:t>
            </a:r>
            <a:r>
              <a:rPr lang="en-US" altLang="zh-CN" sz="1700" dirty="0" smtClean="0">
                <a:solidFill>
                  <a:srgbClr val="00B050"/>
                </a:solidFill>
              </a:rPr>
              <a:t>// </a:t>
            </a:r>
            <a:r>
              <a:rPr lang="zh-CN" altLang="en-US" sz="1700" dirty="0" smtClean="0">
                <a:solidFill>
                  <a:srgbClr val="00B050"/>
                </a:solidFill>
              </a:rPr>
              <a:t>拷贝构造函数</a:t>
            </a:r>
            <a:endParaRPr lang="en-US" altLang="zh-CN" sz="1700" dirty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</a:pPr>
            <a:r>
              <a:rPr lang="en-US" altLang="zh-CN" sz="1700" dirty="0" err="1"/>
              <a:t>num</a:t>
            </a:r>
            <a:r>
              <a:rPr lang="en-US" altLang="zh-CN" sz="1700" dirty="0"/>
              <a:t> = </a:t>
            </a:r>
            <a:r>
              <a:rPr lang="en-US" altLang="zh-CN" sz="1700" dirty="0" err="1"/>
              <a:t>rn.getNum</a:t>
            </a:r>
            <a:r>
              <a:rPr lang="en-US" altLang="zh-CN" sz="1700" dirty="0"/>
              <a:t>();</a:t>
            </a:r>
          </a:p>
          <a:p>
            <a:pPr indent="358775">
              <a:lnSpc>
                <a:spcPct val="90000"/>
              </a:lnSpc>
            </a:pPr>
            <a:r>
              <a:rPr lang="en-US" altLang="zh-CN" sz="1700" dirty="0"/>
              <a:t>vec = </a:t>
            </a:r>
            <a:r>
              <a:rPr lang="en-US" altLang="zh-CN" sz="1700" dirty="0">
                <a:solidFill>
                  <a:srgbClr val="FF0000"/>
                </a:solidFill>
              </a:rPr>
              <a:t>new</a:t>
            </a:r>
            <a:r>
              <a:rPr lang="en-US" altLang="zh-CN" sz="1700" dirty="0"/>
              <a:t> </a:t>
            </a:r>
            <a:r>
              <a:rPr lang="en-US" altLang="zh-CN" sz="1700" dirty="0">
                <a:solidFill>
                  <a:srgbClr val="0000FF"/>
                </a:solidFill>
              </a:rPr>
              <a:t>int</a:t>
            </a:r>
            <a:r>
              <a:rPr lang="en-US" altLang="zh-CN" sz="1700" dirty="0"/>
              <a:t>[</a:t>
            </a:r>
            <a:r>
              <a:rPr lang="en-US" altLang="zh-CN" sz="1700" dirty="0" err="1"/>
              <a:t>num</a:t>
            </a:r>
            <a:r>
              <a:rPr lang="en-US" altLang="zh-CN" sz="1700" dirty="0"/>
              <a:t>];                     </a:t>
            </a:r>
            <a:r>
              <a:rPr lang="en-US" altLang="zh-CN" sz="1700" dirty="0" smtClean="0"/>
              <a:t>                    </a:t>
            </a:r>
            <a:r>
              <a:rPr lang="en-US" altLang="zh-CN" sz="1700" dirty="0" smtClean="0">
                <a:solidFill>
                  <a:srgbClr val="00B050"/>
                </a:solidFill>
              </a:rPr>
              <a:t>// </a:t>
            </a:r>
            <a:r>
              <a:rPr lang="zh-CN" altLang="en-US" sz="1700" dirty="0" smtClean="0">
                <a:solidFill>
                  <a:srgbClr val="00B050"/>
                </a:solidFill>
              </a:rPr>
              <a:t>重新申请一个堆空间</a:t>
            </a:r>
            <a:endParaRPr lang="zh-CN" altLang="en-US" sz="1700" dirty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</a:pPr>
            <a:r>
              <a:rPr lang="en-US" altLang="zh-CN" sz="1700" dirty="0">
                <a:solidFill>
                  <a:srgbClr val="0000FF"/>
                </a:solidFill>
              </a:rPr>
              <a:t>for</a:t>
            </a:r>
            <a:r>
              <a:rPr lang="en-US" altLang="zh-CN" sz="1700" dirty="0"/>
              <a:t>(</a:t>
            </a:r>
            <a:r>
              <a:rPr lang="en-US" altLang="zh-CN" sz="1700" dirty="0">
                <a:solidFill>
                  <a:srgbClr val="0000FF"/>
                </a:solidFill>
              </a:rPr>
              <a:t>int</a:t>
            </a:r>
            <a:r>
              <a:rPr lang="en-US" altLang="zh-CN" sz="1700" dirty="0"/>
              <a:t> </a:t>
            </a:r>
            <a:r>
              <a:rPr lang="en-US" altLang="zh-CN" sz="1700" dirty="0" err="1"/>
              <a:t>i</a:t>
            </a:r>
            <a:r>
              <a:rPr lang="en-US" altLang="zh-CN" sz="1700" dirty="0"/>
              <a:t>=0; </a:t>
            </a:r>
            <a:r>
              <a:rPr lang="en-US" altLang="zh-CN" sz="1700" dirty="0" err="1"/>
              <a:t>i</a:t>
            </a:r>
            <a:r>
              <a:rPr lang="en-US" altLang="zh-CN" sz="1700" dirty="0"/>
              <a:t>&lt;</a:t>
            </a:r>
            <a:r>
              <a:rPr lang="en-US" altLang="zh-CN" sz="1700" dirty="0" err="1"/>
              <a:t>num</a:t>
            </a:r>
            <a:r>
              <a:rPr lang="en-US" altLang="zh-CN" sz="1700" dirty="0"/>
              <a:t>; </a:t>
            </a:r>
            <a:r>
              <a:rPr lang="en-US" altLang="zh-CN" sz="1700" dirty="0" err="1"/>
              <a:t>i</a:t>
            </a:r>
            <a:r>
              <a:rPr lang="en-US" altLang="zh-CN" sz="1700" dirty="0"/>
              <a:t>++)                </a:t>
            </a:r>
            <a:r>
              <a:rPr lang="en-US" altLang="zh-CN" sz="1700" dirty="0" smtClean="0"/>
              <a:t>                     </a:t>
            </a:r>
            <a:r>
              <a:rPr lang="en-US" altLang="zh-CN" sz="1700" dirty="0" smtClean="0">
                <a:solidFill>
                  <a:srgbClr val="00B050"/>
                </a:solidFill>
              </a:rPr>
              <a:t>// </a:t>
            </a:r>
            <a:r>
              <a:rPr lang="zh-CN" altLang="en-US" sz="1700" dirty="0" smtClean="0">
                <a:solidFill>
                  <a:srgbClr val="00B050"/>
                </a:solidFill>
              </a:rPr>
              <a:t>依次值拷贝</a:t>
            </a:r>
            <a:endParaRPr lang="zh-CN" altLang="en-US" sz="1700" dirty="0">
              <a:solidFill>
                <a:srgbClr val="00B050"/>
              </a:solidFill>
            </a:endParaRPr>
          </a:p>
          <a:p>
            <a:pPr indent="719138">
              <a:lnSpc>
                <a:spcPct val="90000"/>
              </a:lnSpc>
            </a:pPr>
            <a:r>
              <a:rPr lang="en-US" altLang="zh-CN" sz="1700" dirty="0"/>
              <a:t>vec[</a:t>
            </a:r>
            <a:r>
              <a:rPr lang="en-US" altLang="zh-CN" sz="1700" dirty="0" err="1"/>
              <a:t>i</a:t>
            </a:r>
            <a:r>
              <a:rPr lang="en-US" altLang="zh-CN" sz="1700" dirty="0"/>
              <a:t>] = </a:t>
            </a:r>
            <a:r>
              <a:rPr lang="en-US" altLang="zh-CN" sz="1700" dirty="0" err="1"/>
              <a:t>rn.get</a:t>
            </a:r>
            <a:r>
              <a:rPr lang="en-US" altLang="zh-CN" sz="1700" dirty="0"/>
              <a:t>(</a:t>
            </a:r>
            <a:r>
              <a:rPr lang="en-US" altLang="zh-CN" sz="1700" dirty="0" err="1"/>
              <a:t>i</a:t>
            </a:r>
            <a:r>
              <a:rPr lang="en-US" altLang="zh-CN" sz="1700" dirty="0"/>
              <a:t>);</a:t>
            </a:r>
          </a:p>
          <a:p>
            <a:pPr>
              <a:lnSpc>
                <a:spcPct val="90000"/>
              </a:lnSpc>
            </a:pPr>
            <a:r>
              <a:rPr lang="en-US" altLang="zh-CN" sz="1700" dirty="0" smtClean="0"/>
              <a:t>}</a:t>
            </a:r>
            <a:endParaRPr lang="en-US" altLang="zh-CN" sz="17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7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1700" b="1" dirty="0" smtClean="0">
                <a:solidFill>
                  <a:srgbClr val="0000FF"/>
                </a:solidFill>
              </a:rPr>
              <a:t>::~</a:t>
            </a:r>
            <a:r>
              <a:rPr lang="en-US" altLang="zh-CN" sz="17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1700" dirty="0" smtClean="0"/>
              <a:t>(){                         </a:t>
            </a:r>
            <a:r>
              <a:rPr lang="en-US" altLang="zh-CN" sz="1700" dirty="0" smtClean="0">
                <a:solidFill>
                  <a:srgbClr val="00B050"/>
                </a:solidFill>
              </a:rPr>
              <a:t>// </a:t>
            </a:r>
            <a:r>
              <a:rPr lang="zh-CN" altLang="en-US" sz="1700" dirty="0">
                <a:solidFill>
                  <a:srgbClr val="00B050"/>
                </a:solidFill>
              </a:rPr>
              <a:t>析构</a:t>
            </a:r>
            <a:r>
              <a:rPr lang="zh-CN" altLang="en-US" sz="1700" dirty="0" smtClean="0">
                <a:solidFill>
                  <a:srgbClr val="00B050"/>
                </a:solidFill>
              </a:rPr>
              <a:t>函数</a:t>
            </a:r>
            <a:endParaRPr lang="en-US" altLang="zh-CN" sz="1700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</a:rPr>
              <a:t>if</a:t>
            </a:r>
            <a:r>
              <a:rPr lang="en-US" altLang="zh-CN" sz="1700" dirty="0"/>
              <a:t>(vec!=</a:t>
            </a:r>
            <a:r>
              <a:rPr lang="en-US" altLang="zh-CN" sz="1700" dirty="0">
                <a:solidFill>
                  <a:srgbClr val="FF3399"/>
                </a:solidFill>
              </a:rPr>
              <a:t>NULL</a:t>
            </a:r>
            <a:r>
              <a:rPr lang="en-US" altLang="zh-CN" sz="1700" dirty="0"/>
              <a:t>)</a:t>
            </a:r>
          </a:p>
          <a:p>
            <a:pPr indent="719138">
              <a:lnSpc>
                <a:spcPct val="900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FF0000"/>
                </a:solidFill>
              </a:rPr>
              <a:t>delete</a:t>
            </a:r>
            <a:r>
              <a:rPr lang="en-US" altLang="zh-CN" sz="1700" dirty="0"/>
              <a:t> [ ] vec;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700" dirty="0" smtClean="0"/>
              <a:t>}</a:t>
            </a:r>
            <a:endParaRPr lang="en-US" altLang="zh-CN" sz="17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</a:rPr>
              <a:t>int </a:t>
            </a:r>
            <a:r>
              <a:rPr lang="en-US" altLang="zh-CN" sz="17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1700" b="1" dirty="0" smtClean="0">
                <a:solidFill>
                  <a:srgbClr val="0000FF"/>
                </a:solidFill>
              </a:rPr>
              <a:t>::</a:t>
            </a:r>
            <a:r>
              <a:rPr lang="en-US" altLang="zh-CN" sz="1700" dirty="0" smtClean="0"/>
              <a:t>get(</a:t>
            </a:r>
            <a:r>
              <a:rPr lang="en-US" altLang="zh-CN" sz="1700" dirty="0" smtClean="0">
                <a:solidFill>
                  <a:srgbClr val="0000FF"/>
                </a:solidFill>
              </a:rPr>
              <a:t>int </a:t>
            </a:r>
            <a:r>
              <a:rPr lang="en-US" altLang="zh-CN" sz="1700" dirty="0" err="1"/>
              <a:t>i</a:t>
            </a:r>
            <a:r>
              <a:rPr lang="en-US" altLang="zh-CN" sz="1700" dirty="0" smtClean="0"/>
              <a:t>){                                 </a:t>
            </a:r>
            <a:r>
              <a:rPr lang="en-US" altLang="zh-CN" sz="1700" dirty="0" smtClean="0">
                <a:solidFill>
                  <a:srgbClr val="00B050"/>
                </a:solidFill>
              </a:rPr>
              <a:t>// </a:t>
            </a:r>
            <a:r>
              <a:rPr lang="zh-CN" altLang="en-US" sz="1700" dirty="0">
                <a:solidFill>
                  <a:srgbClr val="00B050"/>
                </a:solidFill>
              </a:rPr>
              <a:t>取第</a:t>
            </a:r>
            <a:r>
              <a:rPr lang="en-US" altLang="zh-CN" sz="1700" dirty="0" err="1">
                <a:solidFill>
                  <a:srgbClr val="00B050"/>
                </a:solidFill>
              </a:rPr>
              <a:t>i</a:t>
            </a:r>
            <a:r>
              <a:rPr lang="zh-CN" altLang="en-US" sz="1700" dirty="0">
                <a:solidFill>
                  <a:srgbClr val="00B050"/>
                </a:solidFill>
              </a:rPr>
              <a:t>个</a:t>
            </a:r>
            <a:r>
              <a:rPr lang="zh-CN" altLang="en-US" sz="1700" dirty="0" smtClean="0">
                <a:solidFill>
                  <a:srgbClr val="00B050"/>
                </a:solidFill>
              </a:rPr>
              <a:t>随机数</a:t>
            </a:r>
            <a:endParaRPr lang="en-US" altLang="zh-CN" sz="1700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17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700" dirty="0" smtClean="0"/>
              <a:t> vec[</a:t>
            </a:r>
            <a:r>
              <a:rPr lang="en-US" altLang="zh-CN" sz="1700" dirty="0" err="1" smtClean="0"/>
              <a:t>i</a:t>
            </a:r>
            <a:r>
              <a:rPr lang="en-US" altLang="zh-CN" sz="1700" dirty="0" smtClean="0"/>
              <a:t>];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700" dirty="0" smtClean="0"/>
              <a:t>}</a:t>
            </a:r>
            <a:endParaRPr lang="en-US" altLang="zh-CN" sz="17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</a:rPr>
              <a:t>int </a:t>
            </a:r>
            <a:r>
              <a:rPr lang="en-US" altLang="zh-CN" sz="17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1700" b="1" dirty="0" smtClean="0">
                <a:solidFill>
                  <a:srgbClr val="0000FF"/>
                </a:solidFill>
              </a:rPr>
              <a:t>::</a:t>
            </a:r>
            <a:r>
              <a:rPr lang="en-US" altLang="zh-CN" sz="1700" dirty="0" err="1" smtClean="0"/>
              <a:t>getNum</a:t>
            </a:r>
            <a:r>
              <a:rPr lang="en-US" altLang="zh-CN" sz="1700" dirty="0" smtClean="0"/>
              <a:t>(){                               </a:t>
            </a:r>
            <a:r>
              <a:rPr lang="en-US" altLang="zh-CN" sz="1700" dirty="0">
                <a:solidFill>
                  <a:srgbClr val="00B050"/>
                </a:solidFill>
              </a:rPr>
              <a:t>// </a:t>
            </a:r>
            <a:r>
              <a:rPr lang="zh-CN" altLang="en-US" sz="1700" dirty="0">
                <a:solidFill>
                  <a:srgbClr val="00B050"/>
                </a:solidFill>
              </a:rPr>
              <a:t>取随机数</a:t>
            </a:r>
            <a:r>
              <a:rPr lang="zh-CN" altLang="en-US" sz="1700" dirty="0" smtClean="0">
                <a:solidFill>
                  <a:srgbClr val="00B050"/>
                </a:solidFill>
              </a:rPr>
              <a:t>个数</a:t>
            </a:r>
            <a:endParaRPr lang="en-US" altLang="zh-CN" sz="1700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17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700" dirty="0" smtClean="0"/>
              <a:t> </a:t>
            </a:r>
            <a:r>
              <a:rPr lang="en-US" altLang="zh-CN" sz="1700" dirty="0" err="1" smtClean="0"/>
              <a:t>num</a:t>
            </a:r>
            <a:r>
              <a:rPr lang="en-US" altLang="zh-CN" sz="1700" dirty="0" smtClean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700" dirty="0" smtClean="0"/>
              <a:t>}</a:t>
            </a:r>
            <a:endParaRPr lang="en-US" altLang="zh-CN" sz="17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13.2  </a:t>
            </a:r>
            <a:r>
              <a:rPr lang="zh-CN" altLang="en-US" dirty="0"/>
              <a:t>拷贝构造函数</a:t>
            </a:r>
          </a:p>
        </p:txBody>
      </p:sp>
    </p:spTree>
    <p:extLst>
      <p:ext uri="{BB962C8B-B14F-4D97-AF65-F5344CB8AC3E}">
        <p14:creationId xmlns:p14="http://schemas.microsoft.com/office/powerpoint/2010/main" val="17372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7463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void</a:t>
            </a:r>
            <a:r>
              <a:rPr lang="en-US" altLang="zh-CN" sz="2000" dirty="0"/>
              <a:t> </a:t>
            </a:r>
            <a:r>
              <a:rPr lang="en-US" altLang="zh-CN" sz="2000" b="1" dirty="0" err="1">
                <a:solidFill>
                  <a:srgbClr val="0000FF"/>
                </a:solidFill>
              </a:rPr>
              <a:t>RandNumber</a:t>
            </a:r>
            <a:r>
              <a:rPr lang="en-US" altLang="zh-CN" sz="2000" b="1" dirty="0">
                <a:solidFill>
                  <a:srgbClr val="0000FF"/>
                </a:solidFill>
              </a:rPr>
              <a:t>::</a:t>
            </a:r>
            <a:r>
              <a:rPr lang="en-US" altLang="zh-CN" sz="2000" dirty="0"/>
              <a:t>set(</a:t>
            </a:r>
            <a:r>
              <a:rPr lang="en-US" altLang="zh-CN" sz="2000" dirty="0">
                <a:solidFill>
                  <a:srgbClr val="0000FF"/>
                </a:solidFill>
              </a:rPr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</a:t>
            </a:r>
            <a:r>
              <a:rPr lang="en-US" altLang="zh-CN" sz="2000" dirty="0">
                <a:solidFill>
                  <a:srgbClr val="0000FF"/>
                </a:solidFill>
              </a:rPr>
              <a:t>int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){      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设置第</a:t>
            </a:r>
            <a:r>
              <a:rPr lang="en-US" altLang="zh-CN" sz="2000" dirty="0" err="1">
                <a:solidFill>
                  <a:srgbClr val="00B050"/>
                </a:solidFill>
              </a:rPr>
              <a:t>i</a:t>
            </a:r>
            <a:r>
              <a:rPr lang="zh-CN" altLang="en-US" sz="2000" dirty="0">
                <a:solidFill>
                  <a:srgbClr val="00B050"/>
                </a:solidFill>
              </a:rPr>
              <a:t>个随机数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vec[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=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void</a:t>
            </a:r>
            <a:r>
              <a:rPr lang="en-US" altLang="zh-CN" sz="2000" dirty="0">
                <a:solidFill>
                  <a:srgbClr val="00B050"/>
                </a:solidFill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</a:rPr>
              <a:t>RandNumber</a:t>
            </a:r>
            <a:r>
              <a:rPr lang="en-US" altLang="zh-CN" sz="2000" b="1" dirty="0">
                <a:solidFill>
                  <a:srgbClr val="0000FF"/>
                </a:solidFill>
              </a:rPr>
              <a:t>::</a:t>
            </a:r>
            <a:r>
              <a:rPr lang="en-US" altLang="zh-CN" sz="2000" dirty="0"/>
              <a:t>print(){   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打印随机数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for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=0;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++)</a:t>
            </a:r>
          </a:p>
          <a:p>
            <a:pPr indent="804863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&lt;&lt;vec[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“\t”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/>
              <a:t>c</a:t>
            </a:r>
            <a:r>
              <a:rPr lang="en-US" altLang="zh-CN" sz="2000" dirty="0" err="1" smtClean="0"/>
              <a:t>out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  <a:endParaRPr lang="zh-CN" alt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int </a:t>
            </a:r>
            <a:r>
              <a:rPr lang="en-US" altLang="zh-CN" sz="2000" dirty="0" smtClean="0"/>
              <a:t>main(){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/>
              <a:t>rn1(5);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2000" dirty="0" smtClean="0"/>
              <a:t> rn2 = rn1;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调用拷贝构造函数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rn1.print();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rn2.print();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rn1.set(2, 100);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设置</a:t>
            </a:r>
            <a:r>
              <a:rPr lang="en-US" altLang="zh-CN" sz="2000" dirty="0" smtClean="0">
                <a:solidFill>
                  <a:srgbClr val="00B050"/>
                </a:solidFill>
              </a:rPr>
              <a:t>rn1</a:t>
            </a:r>
            <a:r>
              <a:rPr lang="zh-CN" altLang="en-US" sz="2000" dirty="0" smtClean="0">
                <a:solidFill>
                  <a:srgbClr val="00B050"/>
                </a:solidFill>
              </a:rPr>
              <a:t>的随机数的值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rn1.print();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rn2.print</a:t>
            </a:r>
            <a:r>
              <a:rPr lang="en-US" altLang="zh-CN" sz="2000" dirty="0" smtClean="0"/>
              <a:t>();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13.2  </a:t>
            </a:r>
            <a:r>
              <a:rPr lang="zh-CN" altLang="en-US" dirty="0"/>
              <a:t>拷贝构造函数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901680" y="5961637"/>
            <a:ext cx="1892559" cy="635715"/>
            <a:chOff x="6534472" y="5759475"/>
            <a:chExt cx="2286000" cy="7524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Ch13_04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508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340768"/>
            <a:ext cx="8280920" cy="517118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13.1  </a:t>
            </a:r>
            <a:r>
              <a:rPr lang="zh-CN" altLang="en-US" sz="2800" dirty="0" smtClean="0"/>
              <a:t>分配堆对象</a:t>
            </a:r>
            <a:endParaRPr lang="en-US" altLang="zh-CN" sz="2800" dirty="0" smtClean="0"/>
          </a:p>
          <a:p>
            <a:r>
              <a:rPr lang="en-US" altLang="zh-CN" sz="2800" dirty="0" smtClean="0"/>
              <a:t>13.2  </a:t>
            </a:r>
            <a:r>
              <a:rPr lang="zh-CN" altLang="en-US" sz="2800" dirty="0" smtClean="0"/>
              <a:t>拷贝构造函数</a:t>
            </a:r>
            <a:endParaRPr lang="en-US" altLang="zh-CN" sz="2800" dirty="0" smtClean="0"/>
          </a:p>
          <a:p>
            <a:r>
              <a:rPr lang="en-US" altLang="zh-CN" sz="2800" dirty="0" smtClean="0"/>
              <a:t>13.3  </a:t>
            </a:r>
            <a:r>
              <a:rPr lang="zh-CN" altLang="en-US" sz="2800" dirty="0" smtClean="0"/>
              <a:t>无名对象</a:t>
            </a:r>
            <a:endParaRPr lang="en-US" altLang="zh-CN" sz="2800" dirty="0" smtClean="0"/>
          </a:p>
          <a:p>
            <a:r>
              <a:rPr lang="en-US" altLang="zh-CN" sz="2800" dirty="0" smtClean="0"/>
              <a:t>13.4  </a:t>
            </a:r>
            <a:r>
              <a:rPr lang="zh-CN" altLang="en-US" sz="2800" dirty="0" smtClean="0"/>
              <a:t>类的设计举例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347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说明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rgbClr val="FF0000"/>
                </a:solidFill>
              </a:rPr>
              <a:t>默认拷贝构造函数</a:t>
            </a:r>
            <a:r>
              <a:rPr lang="zh-CN" altLang="en-US" dirty="0" smtClean="0"/>
              <a:t>中，拷贝的策略是逐个</a:t>
            </a:r>
            <a:r>
              <a:rPr lang="zh-CN" altLang="en-US" dirty="0" smtClean="0">
                <a:solidFill>
                  <a:srgbClr val="0070C0"/>
                </a:solidFill>
              </a:rPr>
              <a:t>成员值</a:t>
            </a:r>
            <a:r>
              <a:rPr lang="zh-CN" altLang="en-US" dirty="0" smtClean="0"/>
              <a:t>的依次拷贝（</a:t>
            </a:r>
            <a:r>
              <a:rPr lang="zh-CN" altLang="en-US" b="1" dirty="0" smtClean="0">
                <a:solidFill>
                  <a:srgbClr val="FF0000"/>
                </a:solidFill>
              </a:rPr>
              <a:t>浅拷贝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marL="719138" indent="-360363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zh-CN" altLang="en-US" dirty="0" smtClean="0"/>
              <a:t>浅拷贝</a:t>
            </a:r>
            <a:r>
              <a:rPr lang="zh-CN" altLang="en-US" b="1" dirty="0" smtClean="0">
                <a:solidFill>
                  <a:srgbClr val="0070C0"/>
                </a:solidFill>
              </a:rPr>
              <a:t>共享资源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当一个对象创建时分配了资源，这时，就需要定义自己的拷贝构造函数，使之不但</a:t>
            </a:r>
            <a:r>
              <a:rPr lang="zh-CN" altLang="en-US" dirty="0" smtClean="0">
                <a:solidFill>
                  <a:srgbClr val="0070C0"/>
                </a:solidFill>
              </a:rPr>
              <a:t>拷贝成员</a:t>
            </a:r>
            <a:r>
              <a:rPr lang="zh-CN" altLang="en-US" dirty="0" smtClean="0"/>
              <a:t>，也</a:t>
            </a:r>
            <a:r>
              <a:rPr lang="zh-CN" altLang="en-US" dirty="0" smtClean="0">
                <a:solidFill>
                  <a:srgbClr val="0070C0"/>
                </a:solidFill>
              </a:rPr>
              <a:t>分配和拷贝资源</a:t>
            </a:r>
            <a:r>
              <a:rPr lang="zh-CN" altLang="en-US" dirty="0" smtClean="0"/>
              <a:t>（</a:t>
            </a:r>
            <a:r>
              <a:rPr lang="zh-CN" altLang="en-US" b="1" dirty="0" smtClean="0">
                <a:solidFill>
                  <a:srgbClr val="FF0000"/>
                </a:solidFill>
              </a:rPr>
              <a:t>深拷贝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marL="719138" indent="-360363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zh-CN" altLang="en-US" dirty="0" smtClean="0"/>
              <a:t>深拷贝</a:t>
            </a:r>
            <a:r>
              <a:rPr lang="zh-CN" altLang="en-US" b="1" dirty="0" smtClean="0">
                <a:solidFill>
                  <a:srgbClr val="0070C0"/>
                </a:solidFill>
              </a:rPr>
              <a:t>复制资源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如果一个类需要</a:t>
            </a:r>
            <a:r>
              <a:rPr lang="zh-CN" altLang="en-US" dirty="0" smtClean="0">
                <a:solidFill>
                  <a:srgbClr val="0070C0"/>
                </a:solidFill>
              </a:rPr>
              <a:t>析构函数</a:t>
            </a:r>
            <a:r>
              <a:rPr lang="zh-CN" altLang="en-US" dirty="0" smtClean="0"/>
              <a:t>来析构资源，则它</a:t>
            </a:r>
            <a:endParaRPr lang="en-US" altLang="zh-CN" dirty="0" smtClean="0"/>
          </a:p>
          <a:p>
            <a:pPr indent="358775"/>
            <a:r>
              <a:rPr lang="zh-CN" altLang="en-US" dirty="0" smtClean="0"/>
              <a:t>也需要一个</a:t>
            </a:r>
            <a:r>
              <a:rPr lang="zh-CN" altLang="en-US" dirty="0" smtClean="0">
                <a:solidFill>
                  <a:srgbClr val="0070C0"/>
                </a:solidFill>
              </a:rPr>
              <a:t>拷贝构造函数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13.2  </a:t>
            </a:r>
            <a:r>
              <a:rPr lang="zh-CN" altLang="en-US" dirty="0"/>
              <a:t>拷贝构造函数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973" y="4316219"/>
            <a:ext cx="2024507" cy="228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3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class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Complex</a:t>
            </a:r>
            <a:r>
              <a:rPr lang="en-US" altLang="zh-CN" sz="2000" dirty="0"/>
              <a:t>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public</a:t>
            </a:r>
            <a:r>
              <a:rPr lang="en-US" altLang="zh-CN" sz="2000" dirty="0"/>
              <a:t>: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r, </a:t>
            </a: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img</a:t>
            </a:r>
            <a:r>
              <a:rPr lang="en-US" altLang="zh-CN" sz="2000" dirty="0" smtClean="0"/>
              <a:t>): real(r), image(</a:t>
            </a:r>
            <a:r>
              <a:rPr lang="en-US" altLang="zh-CN" sz="2000" dirty="0" err="1" smtClean="0"/>
              <a:t>img</a:t>
            </a:r>
            <a:r>
              <a:rPr lang="en-US" altLang="zh-CN" sz="2000" dirty="0" smtClean="0"/>
              <a:t>) { 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&amp;</a:t>
            </a:r>
            <a:r>
              <a:rPr lang="en-US" altLang="zh-CN" sz="2000" dirty="0" err="1" smtClean="0"/>
              <a:t>cp</a:t>
            </a:r>
            <a:r>
              <a:rPr lang="en-US" altLang="zh-CN" sz="2000" dirty="0" smtClean="0"/>
              <a:t>) {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拷贝构造函数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real = </a:t>
            </a:r>
            <a:r>
              <a:rPr lang="en-US" altLang="zh-CN" sz="2000" dirty="0" err="1" smtClean="0"/>
              <a:t>cp.</a:t>
            </a:r>
            <a:r>
              <a:rPr lang="en-US" altLang="zh-CN" sz="2000" dirty="0" err="1" smtClean="0">
                <a:solidFill>
                  <a:srgbClr val="FF3399"/>
                </a:solidFill>
              </a:rPr>
              <a:t>real</a:t>
            </a:r>
            <a:r>
              <a:rPr lang="en-US" altLang="zh-CN" sz="2000" dirty="0" smtClean="0"/>
              <a:t>;  image = </a:t>
            </a:r>
            <a:r>
              <a:rPr lang="en-US" altLang="zh-CN" sz="2000" dirty="0" err="1" smtClean="0"/>
              <a:t>cp.</a:t>
            </a:r>
            <a:r>
              <a:rPr lang="en-US" altLang="zh-CN" sz="2000" dirty="0" err="1" smtClean="0">
                <a:solidFill>
                  <a:srgbClr val="FF3399"/>
                </a:solidFill>
              </a:rPr>
              <a:t>image</a:t>
            </a:r>
            <a:r>
              <a:rPr lang="en-US" altLang="zh-CN" sz="2000" dirty="0" smtClean="0"/>
              <a:t>;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直接访问私有成员？？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~Complex</a:t>
            </a:r>
            <a:r>
              <a:rPr lang="en-US" altLang="zh-CN" sz="2000" dirty="0" smtClean="0"/>
              <a:t>() { }    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double&amp;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getReal</a:t>
            </a:r>
            <a:r>
              <a:rPr lang="en-US" altLang="zh-CN" sz="2000" dirty="0" smtClean="0"/>
              <a:t>(){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real;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double&amp;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getImage</a:t>
            </a:r>
            <a:r>
              <a:rPr lang="en-US" altLang="zh-CN" sz="2000" dirty="0"/>
              <a:t>(){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return</a:t>
            </a:r>
            <a:r>
              <a:rPr lang="en-US" altLang="zh-CN" sz="2000" dirty="0"/>
              <a:t> image;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void</a:t>
            </a:r>
            <a:r>
              <a:rPr lang="en-US" altLang="zh-CN" sz="2000" dirty="0" smtClean="0"/>
              <a:t> print(){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&lt;&lt;real&lt;&lt;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“+”</a:t>
            </a:r>
            <a:r>
              <a:rPr lang="en-US" altLang="zh-CN" sz="2000" dirty="0" smtClean="0"/>
              <a:t>&lt;&lt;image&lt;&lt;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private</a:t>
            </a:r>
            <a:r>
              <a:rPr lang="en-US" altLang="zh-CN" sz="2000" dirty="0" smtClean="0"/>
              <a:t>: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私有数据成员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real;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image;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};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13.2  </a:t>
            </a:r>
            <a:r>
              <a:rPr lang="zh-CN" altLang="en-US" dirty="0"/>
              <a:t>拷贝构造函数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1403648" y="2492896"/>
            <a:ext cx="38164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211960" y="2924944"/>
            <a:ext cx="4320480" cy="1368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拷贝构造函数</a:t>
            </a: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中可以直接访问类的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私有成员</a:t>
            </a: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57463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2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class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Complex</a:t>
            </a:r>
            <a:r>
              <a:rPr lang="en-US" altLang="zh-CN" sz="2000" dirty="0"/>
              <a:t>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public</a:t>
            </a:r>
            <a:r>
              <a:rPr lang="en-US" altLang="zh-CN" sz="2000" dirty="0"/>
              <a:t>: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r, </a:t>
            </a: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img</a:t>
            </a:r>
            <a:r>
              <a:rPr lang="en-US" altLang="zh-CN" sz="2000" dirty="0" smtClean="0"/>
              <a:t>): real(r), image(</a:t>
            </a:r>
            <a:r>
              <a:rPr lang="en-US" altLang="zh-CN" sz="2000" dirty="0" err="1" smtClean="0"/>
              <a:t>img</a:t>
            </a:r>
            <a:r>
              <a:rPr lang="en-US" altLang="zh-CN" sz="2000" dirty="0" smtClean="0"/>
              <a:t>) { 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&amp;</a:t>
            </a:r>
            <a:r>
              <a:rPr lang="en-US" altLang="zh-CN" sz="2000" dirty="0" err="1" smtClean="0"/>
              <a:t>cp</a:t>
            </a:r>
            <a:r>
              <a:rPr lang="en-US" altLang="zh-CN" sz="2000" dirty="0" smtClean="0"/>
              <a:t>)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</a:t>
            </a:r>
            <a:r>
              <a:rPr lang="en-US" altLang="zh-CN" sz="2000" dirty="0" smtClean="0"/>
              <a:t> real(</a:t>
            </a:r>
            <a:r>
              <a:rPr lang="en-US" altLang="zh-CN" sz="2000" dirty="0" err="1" smtClean="0"/>
              <a:t>cp.real</a:t>
            </a:r>
            <a:r>
              <a:rPr lang="en-US" altLang="zh-CN" sz="2000" dirty="0" smtClean="0"/>
              <a:t>), image(</a:t>
            </a:r>
            <a:r>
              <a:rPr lang="en-US" altLang="zh-CN" sz="2000" dirty="0" err="1" smtClean="0"/>
              <a:t>cp.image</a:t>
            </a:r>
            <a:r>
              <a:rPr lang="en-US" altLang="zh-CN" sz="2000" dirty="0" smtClean="0"/>
              <a:t>) {  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~Complex</a:t>
            </a:r>
            <a:r>
              <a:rPr lang="en-US" altLang="zh-CN" sz="2000" dirty="0" smtClean="0"/>
              <a:t>() { }    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double&amp;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getReal</a:t>
            </a:r>
            <a:r>
              <a:rPr lang="en-US" altLang="zh-CN" sz="2000" dirty="0" smtClean="0"/>
              <a:t>(){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real;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double&amp;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getImage</a:t>
            </a:r>
            <a:r>
              <a:rPr lang="en-US" altLang="zh-CN" sz="2000" dirty="0"/>
              <a:t>(){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return</a:t>
            </a:r>
            <a:r>
              <a:rPr lang="en-US" altLang="zh-CN" sz="2000" dirty="0"/>
              <a:t> image;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void</a:t>
            </a:r>
            <a:r>
              <a:rPr lang="en-US" altLang="zh-CN" sz="2000" dirty="0" smtClean="0"/>
              <a:t> print(){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&lt;&lt;real&lt;&lt;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“+”</a:t>
            </a:r>
            <a:r>
              <a:rPr lang="en-US" altLang="zh-CN" sz="2000" dirty="0" smtClean="0"/>
              <a:t>&lt;&lt;image&lt;&lt;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private</a:t>
            </a:r>
            <a:r>
              <a:rPr lang="en-US" altLang="zh-CN" sz="2000" dirty="0" smtClean="0"/>
              <a:t>: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私有数据成员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real;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image;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};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13.2  </a:t>
            </a:r>
            <a:r>
              <a:rPr lang="zh-CN" altLang="en-US" dirty="0"/>
              <a:t>拷贝构造函数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716016" y="2420888"/>
            <a:ext cx="338437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472100" y="2492896"/>
            <a:ext cx="1872208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初始化表</a:t>
            </a:r>
            <a:endParaRPr lang="en-US" altLang="zh-CN" sz="28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093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可以</a:t>
            </a:r>
            <a:r>
              <a:rPr lang="zh-CN" altLang="en-US" dirty="0" smtClean="0">
                <a:solidFill>
                  <a:srgbClr val="0070C0"/>
                </a:solidFill>
              </a:rPr>
              <a:t>不指定对象名</a:t>
            </a:r>
            <a:r>
              <a:rPr lang="zh-CN" altLang="en-US" dirty="0" smtClean="0"/>
              <a:t>而</a:t>
            </a:r>
            <a:r>
              <a:rPr lang="zh-CN" altLang="en-US" dirty="0" smtClean="0">
                <a:solidFill>
                  <a:srgbClr val="0070C0"/>
                </a:solidFill>
              </a:rPr>
              <a:t>直接</a:t>
            </a:r>
            <a:r>
              <a:rPr lang="zh-CN" altLang="en-US" dirty="0" smtClean="0">
                <a:solidFill>
                  <a:srgbClr val="0070C0"/>
                </a:solidFill>
              </a:rPr>
              <a:t>调用构造函数</a:t>
            </a:r>
            <a:r>
              <a:rPr lang="zh-CN" altLang="en-US" dirty="0" smtClean="0"/>
              <a:t>产生一个</a:t>
            </a:r>
            <a:r>
              <a:rPr lang="zh-CN" altLang="en-US" b="1" dirty="0" smtClean="0">
                <a:solidFill>
                  <a:srgbClr val="FF0000"/>
                </a:solidFill>
              </a:rPr>
              <a:t>无名对象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dirty="0" smtClean="0"/>
              <a:t>(2.0, 3.0);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产生一个无名对象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b="1" dirty="0" smtClean="0"/>
              <a:t>用处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无名对象可以作为实参传递给函数</a:t>
            </a:r>
            <a:endParaRPr lang="en-US" altLang="zh-CN" dirty="0" smtClean="0"/>
          </a:p>
          <a:p>
            <a:pPr indent="358775"/>
            <a:r>
              <a:rPr lang="en-US" altLang="zh-CN" dirty="0" smtClean="0">
                <a:solidFill>
                  <a:srgbClr val="0000FF"/>
                </a:solidFill>
              </a:rPr>
              <a:t>void</a:t>
            </a:r>
            <a:r>
              <a:rPr lang="en-US" altLang="zh-CN" dirty="0" smtClean="0"/>
              <a:t> print(</a:t>
            </a:r>
            <a:r>
              <a:rPr lang="en-US" altLang="zh-CN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);         print(</a:t>
            </a:r>
            <a:r>
              <a:rPr lang="en-US" altLang="zh-CN" b="1" dirty="0">
                <a:solidFill>
                  <a:srgbClr val="0000FF"/>
                </a:solidFill>
              </a:rPr>
              <a:t>Complex</a:t>
            </a:r>
            <a:r>
              <a:rPr lang="en-US" altLang="zh-CN" dirty="0"/>
              <a:t>(2.0, 3.0</a:t>
            </a:r>
            <a:r>
              <a:rPr lang="en-US" altLang="zh-CN" dirty="0" smtClean="0"/>
              <a:t>));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无名对象可以用来拷贝构造一个新对象</a:t>
            </a:r>
            <a:endParaRPr lang="en-US" altLang="zh-CN" dirty="0" smtClean="0"/>
          </a:p>
          <a:p>
            <a:pPr indent="358775">
              <a:lnSpc>
                <a:spcPct val="100000"/>
              </a:lnSpc>
            </a:pPr>
            <a:r>
              <a:rPr lang="en-US" altLang="zh-CN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 = </a:t>
            </a:r>
            <a:r>
              <a:rPr lang="en-US" altLang="zh-CN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dirty="0" smtClean="0"/>
              <a:t>(2.0, 3.0);</a:t>
            </a:r>
          </a:p>
          <a:p>
            <a:pPr indent="358775">
              <a:lnSpc>
                <a:spcPct val="100000"/>
              </a:lnSpc>
            </a:pPr>
            <a:r>
              <a:rPr lang="en-US" altLang="zh-CN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(</a:t>
            </a:r>
            <a:r>
              <a:rPr lang="en-US" altLang="zh-CN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dirty="0" smtClean="0"/>
              <a:t>(2.0, 3.0));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无名对象可以初始化一个引用的声明</a:t>
            </a:r>
            <a:endParaRPr lang="en-US" altLang="zh-CN" dirty="0" smtClean="0"/>
          </a:p>
          <a:p>
            <a:pPr indent="358775"/>
            <a:r>
              <a:rPr lang="en-US" altLang="zh-CN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 = </a:t>
            </a:r>
            <a:r>
              <a:rPr lang="en-US" altLang="zh-CN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dirty="0" smtClean="0"/>
              <a:t>(2.0, 3.0);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13.3  </a:t>
            </a:r>
            <a:r>
              <a:rPr lang="zh-CN" altLang="en-US" dirty="0"/>
              <a:t>无名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338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设计一个字符串类：</a:t>
            </a:r>
            <a:r>
              <a:rPr lang="en-US" altLang="zh-CN" b="1" dirty="0" smtClean="0">
                <a:solidFill>
                  <a:srgbClr val="0000FF"/>
                </a:solidFill>
              </a:rPr>
              <a:t>CString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13.4  </a:t>
            </a:r>
            <a:r>
              <a:rPr lang="zh-CN" altLang="en-US" dirty="0"/>
              <a:t>类的设计举例</a:t>
            </a:r>
          </a:p>
        </p:txBody>
      </p:sp>
      <p:sp>
        <p:nvSpPr>
          <p:cNvPr id="4" name="矩形 3"/>
          <p:cNvSpPr/>
          <p:nvPr/>
        </p:nvSpPr>
        <p:spPr>
          <a:xfrm>
            <a:off x="1151620" y="1556792"/>
            <a:ext cx="6804756" cy="50405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类名： </a:t>
            </a:r>
            <a:r>
              <a:rPr lang="en-US" altLang="zh-CN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CString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51620" y="2060848"/>
            <a:ext cx="6804756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数据成员：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char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*</a:t>
            </a:r>
            <a:r>
              <a:rPr lang="en-US" altLang="zh-CN" sz="2400" dirty="0" err="1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str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;       </a:t>
            </a:r>
            <a:r>
              <a:rPr lang="en-US" altLang="zh-CN" sz="24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// </a:t>
            </a:r>
            <a:r>
              <a:rPr lang="zh-CN" altLang="en-US" sz="24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存储字符串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int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dirty="0" err="1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len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;           </a:t>
            </a:r>
            <a:r>
              <a:rPr lang="en-US" altLang="zh-CN" sz="24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// </a:t>
            </a:r>
            <a:r>
              <a:rPr lang="zh-CN" altLang="en-US" sz="24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字符串长度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51620" y="3356991"/>
            <a:ext cx="6804756" cy="3230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CString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s);              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  <a:endParaRPr lang="en-US" altLang="zh-CN" sz="24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 err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CString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2400" dirty="0" err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CString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&amp;</a:t>
            </a:r>
            <a:r>
              <a:rPr lang="en-US" altLang="zh-CN" sz="2400" dirty="0" err="1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cs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       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拷贝构造函数</a:t>
            </a:r>
            <a:endParaRPr lang="en-US" altLang="zh-CN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~</a:t>
            </a:r>
            <a:r>
              <a:rPr lang="en-US" altLang="zh-CN" sz="2400" dirty="0" err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CString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                      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构函数</a:t>
            </a:r>
            <a:endParaRPr lang="en-US" altLang="zh-CN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getLength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             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取字符串长度</a:t>
            </a:r>
            <a:endParaRPr lang="en-US" altLang="zh-CN" sz="24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getString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char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*&amp;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 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取字符串内容</a:t>
            </a:r>
            <a:endParaRPr lang="en-US" altLang="zh-CN" sz="24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print();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// 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打印字符串</a:t>
            </a:r>
            <a:endParaRPr lang="en-US" altLang="zh-CN" sz="24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176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614807"/>
            <a:ext cx="3888432" cy="498254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100" dirty="0" smtClean="0"/>
              <a:t>&lt;</a:t>
            </a:r>
            <a:r>
              <a:rPr lang="en-US" altLang="zh-CN" sz="2100" dirty="0" err="1" smtClean="0"/>
              <a:t>iostream</a:t>
            </a:r>
            <a:r>
              <a:rPr lang="en-US" altLang="zh-CN" sz="21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100" dirty="0" smtClean="0"/>
              <a:t>&lt;</a:t>
            </a:r>
            <a:r>
              <a:rPr lang="en-US" altLang="zh-CN" sz="2100" dirty="0" err="1" smtClean="0"/>
              <a:t>cstring</a:t>
            </a:r>
            <a:r>
              <a:rPr lang="en-US" altLang="zh-CN" sz="21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1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1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1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FF0000"/>
                </a:solidFill>
              </a:rPr>
              <a:t>class</a:t>
            </a:r>
            <a:r>
              <a:rPr lang="en-US" altLang="zh-CN" sz="2100" dirty="0" smtClean="0"/>
              <a:t> </a:t>
            </a:r>
            <a:r>
              <a:rPr lang="en-US" altLang="zh-CN" sz="2100" b="1" dirty="0" smtClean="0">
                <a:solidFill>
                  <a:srgbClr val="0000FF"/>
                </a:solidFill>
              </a:rPr>
              <a:t>CString</a:t>
            </a:r>
            <a:r>
              <a:rPr lang="en-US" altLang="zh-CN" sz="2100" dirty="0" smtClean="0"/>
              <a:t>{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100" dirty="0" smtClean="0"/>
              <a:t>: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100" b="1" dirty="0" smtClean="0">
                <a:solidFill>
                  <a:srgbClr val="0000FF"/>
                </a:solidFill>
              </a:rPr>
              <a:t>CString</a:t>
            </a:r>
            <a:r>
              <a:rPr lang="en-US" altLang="zh-CN" sz="2100" dirty="0" smtClean="0"/>
              <a:t>(</a:t>
            </a:r>
            <a:r>
              <a:rPr lang="en-US" altLang="zh-CN" sz="2100" dirty="0" smtClean="0">
                <a:solidFill>
                  <a:srgbClr val="0000FF"/>
                </a:solidFill>
              </a:rPr>
              <a:t>char</a:t>
            </a:r>
            <a:r>
              <a:rPr lang="en-US" altLang="zh-CN" sz="2100" dirty="0" smtClean="0"/>
              <a:t> </a:t>
            </a:r>
            <a:r>
              <a:rPr lang="en-US" altLang="zh-CN" sz="2100" dirty="0" smtClean="0">
                <a:solidFill>
                  <a:srgbClr val="FF0000"/>
                </a:solidFill>
              </a:rPr>
              <a:t>*</a:t>
            </a:r>
            <a:r>
              <a:rPr lang="en-US" altLang="zh-CN" sz="2100" dirty="0" smtClean="0"/>
              <a:t>s);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100" b="1" dirty="0" err="1" smtClean="0">
                <a:solidFill>
                  <a:srgbClr val="0000FF"/>
                </a:solidFill>
              </a:rPr>
              <a:t>CString</a:t>
            </a:r>
            <a:r>
              <a:rPr lang="en-US" altLang="zh-CN" sz="2100" dirty="0" smtClean="0"/>
              <a:t>(</a:t>
            </a:r>
            <a:r>
              <a:rPr lang="en-US" altLang="zh-CN" sz="2100" b="1" dirty="0" err="1" smtClean="0">
                <a:solidFill>
                  <a:srgbClr val="0000FF"/>
                </a:solidFill>
              </a:rPr>
              <a:t>CString</a:t>
            </a:r>
            <a:r>
              <a:rPr lang="en-US" altLang="zh-CN" sz="2100" dirty="0" smtClean="0"/>
              <a:t> </a:t>
            </a:r>
            <a:r>
              <a:rPr lang="en-US" altLang="zh-CN" sz="2100" dirty="0" smtClean="0">
                <a:solidFill>
                  <a:srgbClr val="FF0000"/>
                </a:solidFill>
              </a:rPr>
              <a:t>&amp;</a:t>
            </a:r>
            <a:r>
              <a:rPr lang="en-US" altLang="zh-CN" sz="2100" dirty="0" err="1" smtClean="0"/>
              <a:t>cs</a:t>
            </a:r>
            <a:r>
              <a:rPr lang="en-US" altLang="zh-CN" sz="2100" dirty="0" smtClean="0"/>
              <a:t>);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100" b="1" dirty="0" smtClean="0">
                <a:solidFill>
                  <a:srgbClr val="0000FF"/>
                </a:solidFill>
              </a:rPr>
              <a:t>~</a:t>
            </a:r>
            <a:r>
              <a:rPr lang="en-US" altLang="zh-CN" sz="2100" b="1" dirty="0" err="1" smtClean="0">
                <a:solidFill>
                  <a:srgbClr val="0000FF"/>
                </a:solidFill>
              </a:rPr>
              <a:t>CString</a:t>
            </a:r>
            <a:r>
              <a:rPr lang="en-US" altLang="zh-CN" sz="2100" dirty="0" smtClean="0"/>
              <a:t>();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0000FF"/>
                </a:solidFill>
              </a:rPr>
              <a:t>int </a:t>
            </a:r>
            <a:r>
              <a:rPr lang="en-US" altLang="zh-CN" sz="2100" dirty="0" err="1" smtClean="0"/>
              <a:t>getLength</a:t>
            </a:r>
            <a:r>
              <a:rPr lang="en-US" altLang="zh-CN" sz="2100" dirty="0" smtClean="0"/>
              <a:t>();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0000FF"/>
                </a:solidFill>
              </a:rPr>
              <a:t>void </a:t>
            </a:r>
            <a:r>
              <a:rPr lang="en-US" altLang="zh-CN" sz="2100" dirty="0" err="1" smtClean="0"/>
              <a:t>getString</a:t>
            </a:r>
            <a:r>
              <a:rPr lang="en-US" altLang="zh-CN" sz="2100" dirty="0" smtClean="0"/>
              <a:t>(</a:t>
            </a:r>
            <a:r>
              <a:rPr lang="en-US" altLang="zh-CN" sz="2100" dirty="0" smtClean="0">
                <a:solidFill>
                  <a:srgbClr val="0000FF"/>
                </a:solidFill>
              </a:rPr>
              <a:t>char</a:t>
            </a:r>
            <a:r>
              <a:rPr lang="en-US" altLang="zh-CN" sz="2100" dirty="0" smtClean="0"/>
              <a:t> </a:t>
            </a:r>
            <a:r>
              <a:rPr lang="en-US" altLang="zh-CN" sz="2100" dirty="0" smtClean="0">
                <a:solidFill>
                  <a:srgbClr val="FF0000"/>
                </a:solidFill>
              </a:rPr>
              <a:t>*&amp;</a:t>
            </a:r>
            <a:r>
              <a:rPr lang="en-US" altLang="zh-CN" sz="2100" dirty="0" smtClean="0"/>
              <a:t>s);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0000FF"/>
                </a:solidFill>
              </a:rPr>
              <a:t>void</a:t>
            </a:r>
            <a:r>
              <a:rPr lang="en-US" altLang="zh-CN" sz="2100" dirty="0" smtClean="0"/>
              <a:t> print();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FF0000"/>
                </a:solidFill>
              </a:rPr>
              <a:t>private</a:t>
            </a:r>
            <a:r>
              <a:rPr lang="en-US" altLang="zh-CN" sz="2100" dirty="0" smtClean="0"/>
              <a:t>: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0000FF"/>
                </a:solidFill>
              </a:rPr>
              <a:t>char</a:t>
            </a:r>
            <a:r>
              <a:rPr lang="en-US" altLang="zh-CN" sz="2100" dirty="0" smtClean="0"/>
              <a:t> </a:t>
            </a:r>
            <a:r>
              <a:rPr lang="en-US" altLang="zh-CN" sz="2100" dirty="0" smtClean="0">
                <a:solidFill>
                  <a:srgbClr val="FF0000"/>
                </a:solidFill>
              </a:rPr>
              <a:t>*</a:t>
            </a:r>
            <a:r>
              <a:rPr lang="en-US" altLang="zh-CN" sz="2100" dirty="0" err="1" smtClean="0"/>
              <a:t>str</a:t>
            </a:r>
            <a:r>
              <a:rPr lang="en-US" altLang="zh-CN" sz="2100" dirty="0" smtClean="0"/>
              <a:t>;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0000FF"/>
                </a:solidFill>
              </a:rPr>
              <a:t>int</a:t>
            </a:r>
            <a:r>
              <a:rPr lang="en-US" altLang="zh-CN" sz="2100" dirty="0" smtClean="0"/>
              <a:t> </a:t>
            </a:r>
            <a:r>
              <a:rPr lang="en-US" altLang="zh-CN" sz="2100" dirty="0" err="1" smtClean="0"/>
              <a:t>len</a:t>
            </a:r>
            <a:r>
              <a:rPr lang="en-US" altLang="zh-CN" sz="21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/>
              <a:t>};</a:t>
            </a:r>
            <a:endParaRPr lang="zh-CN" altLang="en-US" sz="21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13.4  </a:t>
            </a:r>
            <a:r>
              <a:rPr lang="zh-CN" altLang="en-US" dirty="0"/>
              <a:t>类的设计举例</a:t>
            </a:r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4283968" y="1060573"/>
            <a:ext cx="4536504" cy="5536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just" defTabSz="914400" rtl="0" eaLnBrk="1" latinLnBrk="0" hangingPunct="1">
              <a:lnSpc>
                <a:spcPct val="12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457200" indent="0" algn="just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2pPr>
            <a:lvl3pPr marL="914400" indent="0" algn="just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3pPr>
            <a:lvl4pPr marL="1371600" indent="0" algn="just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4pPr>
            <a:lvl5pPr marL="1828800" indent="0" algn="just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100" b="1" dirty="0" smtClean="0">
                <a:solidFill>
                  <a:srgbClr val="0000FF"/>
                </a:solidFill>
              </a:rPr>
              <a:t>CString</a:t>
            </a:r>
            <a:r>
              <a:rPr lang="en-US" altLang="zh-CN" sz="2100" b="1" dirty="0" smtClean="0">
                <a:solidFill>
                  <a:srgbClr val="FF0000"/>
                </a:solidFill>
              </a:rPr>
              <a:t>::</a:t>
            </a:r>
            <a:r>
              <a:rPr lang="en-US" altLang="zh-CN" sz="2100" b="1" dirty="0" smtClean="0">
                <a:solidFill>
                  <a:srgbClr val="0000FF"/>
                </a:solidFill>
              </a:rPr>
              <a:t>CString</a:t>
            </a:r>
            <a:r>
              <a:rPr lang="en-US" altLang="zh-CN" sz="2100" dirty="0" smtClean="0"/>
              <a:t>(</a:t>
            </a:r>
            <a:r>
              <a:rPr lang="en-US" altLang="zh-CN" sz="2100" dirty="0" smtClean="0">
                <a:solidFill>
                  <a:srgbClr val="0000FF"/>
                </a:solidFill>
              </a:rPr>
              <a:t>char</a:t>
            </a:r>
            <a:r>
              <a:rPr lang="en-US" altLang="zh-CN" sz="2100" dirty="0" smtClean="0"/>
              <a:t> </a:t>
            </a:r>
            <a:r>
              <a:rPr lang="en-US" altLang="zh-CN" sz="2100" dirty="0" smtClean="0">
                <a:solidFill>
                  <a:srgbClr val="FF0000"/>
                </a:solidFill>
              </a:rPr>
              <a:t>*</a:t>
            </a:r>
            <a:r>
              <a:rPr lang="en-US" altLang="zh-CN" sz="2100" dirty="0" smtClean="0"/>
              <a:t>s){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err="1" smtClean="0"/>
              <a:t>len</a:t>
            </a:r>
            <a:r>
              <a:rPr lang="en-US" altLang="zh-CN" sz="2100" dirty="0" smtClean="0"/>
              <a:t> = </a:t>
            </a:r>
            <a:r>
              <a:rPr lang="en-US" altLang="zh-CN" sz="2100" dirty="0" err="1" smtClean="0"/>
              <a:t>strlen</a:t>
            </a:r>
            <a:r>
              <a:rPr lang="en-US" altLang="zh-CN" sz="2100" dirty="0" smtClean="0"/>
              <a:t>(s);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err="1" smtClean="0"/>
              <a:t>str</a:t>
            </a:r>
            <a:r>
              <a:rPr lang="en-US" altLang="zh-CN" sz="2100" dirty="0" smtClean="0"/>
              <a:t> = </a:t>
            </a:r>
            <a:r>
              <a:rPr lang="en-US" altLang="zh-CN" sz="2100" dirty="0" smtClean="0">
                <a:solidFill>
                  <a:srgbClr val="FF0000"/>
                </a:solidFill>
              </a:rPr>
              <a:t>new </a:t>
            </a:r>
            <a:r>
              <a:rPr lang="en-US" altLang="zh-CN" sz="2100" dirty="0" smtClean="0">
                <a:solidFill>
                  <a:srgbClr val="0000FF"/>
                </a:solidFill>
              </a:rPr>
              <a:t>char</a:t>
            </a:r>
            <a:r>
              <a:rPr lang="en-US" altLang="zh-CN" sz="2100" dirty="0" smtClean="0"/>
              <a:t>[len+1];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err="1" smtClean="0"/>
              <a:t>strcpy</a:t>
            </a:r>
            <a:r>
              <a:rPr lang="en-US" altLang="zh-CN" sz="2100" dirty="0" smtClean="0"/>
              <a:t>(</a:t>
            </a:r>
            <a:r>
              <a:rPr lang="en-US" altLang="zh-CN" sz="2100" dirty="0" err="1" smtClean="0"/>
              <a:t>str</a:t>
            </a:r>
            <a:r>
              <a:rPr lang="en-US" altLang="zh-CN" sz="2100" dirty="0" smtClean="0"/>
              <a:t>, s);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100" b="1" dirty="0" err="1" smtClean="0">
                <a:solidFill>
                  <a:srgbClr val="0000FF"/>
                </a:solidFill>
              </a:rPr>
              <a:t>CString</a:t>
            </a:r>
            <a:r>
              <a:rPr lang="en-US" altLang="zh-CN" sz="2100" b="1" dirty="0" smtClean="0">
                <a:solidFill>
                  <a:srgbClr val="FF0000"/>
                </a:solidFill>
              </a:rPr>
              <a:t>::</a:t>
            </a:r>
            <a:r>
              <a:rPr lang="en-US" altLang="zh-CN" sz="2100" b="1" dirty="0" err="1" smtClean="0">
                <a:solidFill>
                  <a:srgbClr val="0000FF"/>
                </a:solidFill>
              </a:rPr>
              <a:t>CString</a:t>
            </a:r>
            <a:r>
              <a:rPr lang="en-US" altLang="zh-CN" sz="2100" dirty="0" smtClean="0"/>
              <a:t>(</a:t>
            </a:r>
            <a:r>
              <a:rPr lang="en-US" altLang="zh-CN" sz="2100" b="1" dirty="0" err="1" smtClean="0">
                <a:solidFill>
                  <a:srgbClr val="0000FF"/>
                </a:solidFill>
              </a:rPr>
              <a:t>CString</a:t>
            </a:r>
            <a:r>
              <a:rPr lang="en-US" altLang="zh-CN" sz="2100" dirty="0" smtClean="0"/>
              <a:t> </a:t>
            </a:r>
            <a:r>
              <a:rPr lang="en-US" altLang="zh-CN" sz="2100" dirty="0" smtClean="0">
                <a:solidFill>
                  <a:srgbClr val="FF0000"/>
                </a:solidFill>
              </a:rPr>
              <a:t>&amp;</a:t>
            </a:r>
            <a:r>
              <a:rPr lang="en-US" altLang="zh-CN" sz="2100" dirty="0" err="1" smtClean="0"/>
              <a:t>cs</a:t>
            </a:r>
            <a:r>
              <a:rPr lang="en-US" altLang="zh-CN" sz="2100" dirty="0" smtClean="0"/>
              <a:t>){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err="1" smtClean="0"/>
              <a:t>len</a:t>
            </a:r>
            <a:r>
              <a:rPr lang="en-US" altLang="zh-CN" sz="2100" dirty="0" smtClean="0"/>
              <a:t> = </a:t>
            </a:r>
            <a:r>
              <a:rPr lang="en-US" altLang="zh-CN" sz="2100" dirty="0" err="1" smtClean="0"/>
              <a:t>cs.getLength</a:t>
            </a:r>
            <a:r>
              <a:rPr lang="en-US" altLang="zh-CN" sz="2100" dirty="0" smtClean="0"/>
              <a:t>();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err="1" smtClean="0"/>
              <a:t>str</a:t>
            </a:r>
            <a:r>
              <a:rPr lang="en-US" altLang="zh-CN" sz="2100" dirty="0" smtClean="0"/>
              <a:t> = </a:t>
            </a:r>
            <a:r>
              <a:rPr lang="en-US" altLang="zh-CN" sz="2100" dirty="0" smtClean="0">
                <a:solidFill>
                  <a:srgbClr val="FF0000"/>
                </a:solidFill>
              </a:rPr>
              <a:t>new</a:t>
            </a:r>
            <a:r>
              <a:rPr lang="en-US" altLang="zh-CN" sz="2100" dirty="0" smtClean="0"/>
              <a:t> </a:t>
            </a:r>
            <a:r>
              <a:rPr lang="en-US" altLang="zh-CN" sz="2100" dirty="0" smtClean="0">
                <a:solidFill>
                  <a:srgbClr val="0000FF"/>
                </a:solidFill>
              </a:rPr>
              <a:t>char</a:t>
            </a:r>
            <a:r>
              <a:rPr lang="en-US" altLang="zh-CN" sz="2100" dirty="0" smtClean="0"/>
              <a:t>[len+1];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err="1" smtClean="0"/>
              <a:t>cs.getString</a:t>
            </a:r>
            <a:r>
              <a:rPr lang="en-US" altLang="zh-CN" sz="2100" dirty="0" smtClean="0"/>
              <a:t>(</a:t>
            </a:r>
            <a:r>
              <a:rPr lang="en-US" altLang="zh-CN" sz="2100" dirty="0" err="1" smtClean="0"/>
              <a:t>str</a:t>
            </a:r>
            <a:r>
              <a:rPr lang="en-US" altLang="zh-CN" sz="2100" dirty="0" smtClean="0"/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/>
              <a:t>}</a:t>
            </a:r>
            <a:endParaRPr lang="en-US" altLang="zh-CN" sz="21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100" b="1" dirty="0" smtClean="0">
                <a:solidFill>
                  <a:srgbClr val="0000FF"/>
                </a:solidFill>
              </a:rPr>
              <a:t>CString</a:t>
            </a:r>
            <a:r>
              <a:rPr lang="en-US" altLang="zh-CN" sz="2100" b="1" dirty="0" smtClean="0">
                <a:solidFill>
                  <a:srgbClr val="FF0000"/>
                </a:solidFill>
              </a:rPr>
              <a:t>::</a:t>
            </a:r>
            <a:r>
              <a:rPr lang="en-US" altLang="zh-CN" sz="2100" b="1" dirty="0" smtClean="0">
                <a:solidFill>
                  <a:srgbClr val="0000FF"/>
                </a:solidFill>
              </a:rPr>
              <a:t>~CString</a:t>
            </a:r>
            <a:r>
              <a:rPr lang="en-US" altLang="zh-CN" sz="2100" dirty="0" smtClean="0"/>
              <a:t>(){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0000FF"/>
                </a:solidFill>
              </a:rPr>
              <a:t>if</a:t>
            </a:r>
            <a:r>
              <a:rPr lang="en-US" altLang="zh-CN" sz="2100" dirty="0" smtClean="0"/>
              <a:t>(</a:t>
            </a:r>
            <a:r>
              <a:rPr lang="en-US" altLang="zh-CN" sz="2100" dirty="0" err="1" smtClean="0"/>
              <a:t>str</a:t>
            </a:r>
            <a:r>
              <a:rPr lang="en-US" altLang="zh-CN" sz="2100" dirty="0" smtClean="0"/>
              <a:t>!=</a:t>
            </a:r>
            <a:r>
              <a:rPr lang="en-US" altLang="zh-CN" sz="2100" dirty="0" smtClean="0">
                <a:solidFill>
                  <a:srgbClr val="FF3399"/>
                </a:solidFill>
              </a:rPr>
              <a:t>NULL</a:t>
            </a:r>
            <a:r>
              <a:rPr lang="en-US" altLang="zh-CN" sz="2100" dirty="0" smtClean="0"/>
              <a:t>)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FF0000"/>
                </a:solidFill>
              </a:rPr>
              <a:t>delete</a:t>
            </a:r>
            <a:r>
              <a:rPr lang="en-US" altLang="zh-CN" sz="2100" dirty="0" smtClean="0"/>
              <a:t> [ ] </a:t>
            </a:r>
            <a:r>
              <a:rPr lang="en-US" altLang="zh-CN" sz="2100" dirty="0" err="1" smtClean="0"/>
              <a:t>str</a:t>
            </a:r>
            <a:r>
              <a:rPr lang="en-US" altLang="zh-CN" sz="21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/>
              <a:t>}</a:t>
            </a:r>
            <a:endParaRPr lang="en-US" altLang="zh-CN" sz="21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0000FF"/>
                </a:solidFill>
              </a:rPr>
              <a:t>int </a:t>
            </a:r>
            <a:r>
              <a:rPr lang="en-US" altLang="zh-CN" sz="2100" b="1" dirty="0" smtClean="0">
                <a:solidFill>
                  <a:srgbClr val="0000FF"/>
                </a:solidFill>
              </a:rPr>
              <a:t>CString</a:t>
            </a:r>
            <a:r>
              <a:rPr lang="en-US" altLang="zh-CN" sz="2100" b="1" dirty="0" smtClean="0">
                <a:solidFill>
                  <a:srgbClr val="FF0000"/>
                </a:solidFill>
              </a:rPr>
              <a:t>::</a:t>
            </a:r>
            <a:r>
              <a:rPr lang="en-US" altLang="zh-CN" sz="2100" dirty="0" err="1" smtClean="0"/>
              <a:t>getLength</a:t>
            </a:r>
            <a:r>
              <a:rPr lang="en-US" altLang="zh-CN" sz="2100" dirty="0" smtClean="0"/>
              <a:t>(){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100" dirty="0" smtClean="0"/>
              <a:t> </a:t>
            </a:r>
            <a:r>
              <a:rPr lang="en-US" altLang="zh-CN" sz="2100" dirty="0" err="1" smtClean="0"/>
              <a:t>len</a:t>
            </a:r>
            <a:r>
              <a:rPr lang="en-US" altLang="zh-CN" sz="21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/>
              <a:t>}</a:t>
            </a:r>
            <a:endParaRPr lang="en-US" altLang="zh-CN" sz="21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0000FF"/>
                </a:solidFill>
              </a:rPr>
              <a:t>void </a:t>
            </a:r>
            <a:r>
              <a:rPr lang="en-US" altLang="zh-CN" sz="2100" b="1" dirty="0" smtClean="0">
                <a:solidFill>
                  <a:srgbClr val="0000FF"/>
                </a:solidFill>
              </a:rPr>
              <a:t>CString</a:t>
            </a:r>
            <a:r>
              <a:rPr lang="en-US" altLang="zh-CN" sz="2100" b="1" dirty="0" smtClean="0">
                <a:solidFill>
                  <a:srgbClr val="FF0000"/>
                </a:solidFill>
              </a:rPr>
              <a:t>::</a:t>
            </a:r>
            <a:r>
              <a:rPr lang="en-US" altLang="zh-CN" sz="2100" dirty="0" err="1" smtClean="0"/>
              <a:t>getString</a:t>
            </a:r>
            <a:r>
              <a:rPr lang="en-US" altLang="zh-CN" sz="2100" dirty="0" smtClean="0"/>
              <a:t>(</a:t>
            </a:r>
            <a:r>
              <a:rPr lang="en-US" altLang="zh-CN" sz="2100" dirty="0" smtClean="0">
                <a:solidFill>
                  <a:srgbClr val="0000FF"/>
                </a:solidFill>
              </a:rPr>
              <a:t>char</a:t>
            </a:r>
            <a:r>
              <a:rPr lang="en-US" altLang="zh-CN" sz="2100" dirty="0" smtClean="0"/>
              <a:t> </a:t>
            </a:r>
            <a:r>
              <a:rPr lang="en-US" altLang="zh-CN" sz="2100" dirty="0" smtClean="0">
                <a:solidFill>
                  <a:srgbClr val="FF0000"/>
                </a:solidFill>
              </a:rPr>
              <a:t>*&amp;</a:t>
            </a:r>
            <a:r>
              <a:rPr lang="en-US" altLang="zh-CN" sz="2100" dirty="0" smtClean="0"/>
              <a:t>s){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err="1" smtClean="0"/>
              <a:t>strcpy</a:t>
            </a:r>
            <a:r>
              <a:rPr lang="en-US" altLang="zh-CN" sz="2100" dirty="0" smtClean="0"/>
              <a:t>(s, </a:t>
            </a:r>
            <a:r>
              <a:rPr lang="en-US" altLang="zh-CN" sz="2100" dirty="0" err="1" smtClean="0"/>
              <a:t>str</a:t>
            </a:r>
            <a:r>
              <a:rPr lang="en-US" altLang="zh-CN" sz="2100" dirty="0" smtClean="0"/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/>
              <a:t>}</a:t>
            </a:r>
            <a:endParaRPr lang="en-US" altLang="zh-CN" sz="21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0000FF"/>
                </a:solidFill>
              </a:rPr>
              <a:t>void</a:t>
            </a:r>
            <a:r>
              <a:rPr lang="en-US" altLang="zh-CN" sz="2100" dirty="0" smtClean="0"/>
              <a:t> </a:t>
            </a:r>
            <a:r>
              <a:rPr lang="en-US" altLang="zh-CN" sz="2100" b="1" dirty="0" err="1" smtClean="0">
                <a:solidFill>
                  <a:srgbClr val="0000FF"/>
                </a:solidFill>
              </a:rPr>
              <a:t>CString</a:t>
            </a:r>
            <a:r>
              <a:rPr lang="en-US" altLang="zh-CN" sz="2100" b="1" dirty="0" smtClean="0">
                <a:solidFill>
                  <a:srgbClr val="FF0000"/>
                </a:solidFill>
              </a:rPr>
              <a:t>::</a:t>
            </a:r>
            <a:r>
              <a:rPr lang="en-US" altLang="zh-CN" sz="2100" dirty="0" smtClean="0"/>
              <a:t>print(){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err="1" smtClean="0"/>
              <a:t>cout</a:t>
            </a:r>
            <a:r>
              <a:rPr lang="en-US" altLang="zh-CN" sz="2100" dirty="0" smtClean="0"/>
              <a:t>&lt;&lt;</a:t>
            </a:r>
            <a:r>
              <a:rPr lang="en-US" altLang="zh-CN" sz="2100" dirty="0" err="1" smtClean="0"/>
              <a:t>str</a:t>
            </a:r>
            <a:r>
              <a:rPr lang="en-US" altLang="zh-CN" sz="2100" dirty="0" smtClean="0"/>
              <a:t>&lt;&lt;</a:t>
            </a:r>
            <a:r>
              <a:rPr lang="en-US" altLang="zh-CN" sz="2100" dirty="0" err="1" smtClean="0"/>
              <a:t>endl</a:t>
            </a:r>
            <a:r>
              <a:rPr lang="en-US" altLang="zh-CN" sz="21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/>
              <a:t>}</a:t>
            </a:r>
            <a:endParaRPr lang="en-US" altLang="zh-CN" sz="2100" dirty="0" smtClean="0"/>
          </a:p>
        </p:txBody>
      </p:sp>
      <p:sp>
        <p:nvSpPr>
          <p:cNvPr id="5" name="矩形 4"/>
          <p:cNvSpPr/>
          <p:nvPr/>
        </p:nvSpPr>
        <p:spPr>
          <a:xfrm>
            <a:off x="431540" y="1002559"/>
            <a:ext cx="1908212" cy="50405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实现类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0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628800"/>
            <a:ext cx="8712968" cy="48831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dirty="0" smtClean="0"/>
              <a:t>main()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 err="1" smtClean="0">
                <a:solidFill>
                  <a:srgbClr val="0000FF"/>
                </a:solidFill>
              </a:rPr>
              <a:t>CString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Huaiyin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Institute of Technology”</a:t>
            </a:r>
            <a:r>
              <a:rPr lang="en-US" altLang="zh-CN" dirty="0" smtClean="0"/>
              <a:t>);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定义类对象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 err="1" smtClean="0">
                <a:solidFill>
                  <a:srgbClr val="0000FF"/>
                </a:solidFill>
              </a:rPr>
              <a:t>CString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 smtClean="0"/>
              <a:t>cstr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;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调用拷贝构造函数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endParaRPr lang="en-US" altLang="zh-CN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str.print</a:t>
            </a:r>
            <a:r>
              <a:rPr lang="en-US" altLang="zh-CN" dirty="0" smtClean="0"/>
              <a:t>();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cstr.print</a:t>
            </a:r>
            <a:r>
              <a:rPr lang="en-US" altLang="zh-CN" dirty="0" smtClean="0"/>
              <a:t>();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endParaRPr lang="en-US" altLang="zh-CN" dirty="0" smtClean="0"/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0;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endParaRPr lang="en-US" altLang="zh-CN" dirty="0" smtClean="0"/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调用析构函数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13.4  </a:t>
            </a:r>
            <a:r>
              <a:rPr lang="zh-CN" altLang="en-US" dirty="0"/>
              <a:t>类的设计举例</a:t>
            </a:r>
          </a:p>
        </p:txBody>
      </p:sp>
      <p:sp>
        <p:nvSpPr>
          <p:cNvPr id="4" name="矩形 3"/>
          <p:cNvSpPr/>
          <p:nvPr/>
        </p:nvSpPr>
        <p:spPr>
          <a:xfrm>
            <a:off x="431540" y="1002559"/>
            <a:ext cx="1908212" cy="50405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测试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程序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901680" y="5933816"/>
            <a:ext cx="1892559" cy="635715"/>
            <a:chOff x="6534472" y="5759475"/>
            <a:chExt cx="2286000" cy="75247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Ch13_05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435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47320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 smtClean="0"/>
              <a:t>理论教程：</a:t>
            </a:r>
            <a:r>
              <a:rPr lang="en-US" altLang="zh-CN" dirty="0" smtClean="0"/>
              <a:t>14.2</a:t>
            </a:r>
          </a:p>
          <a:p>
            <a:pPr>
              <a:spcBef>
                <a:spcPts val="0"/>
              </a:spcBef>
            </a:pPr>
            <a:r>
              <a:rPr lang="zh-CN" altLang="en-US" dirty="0" smtClean="0"/>
              <a:t>设计一个动态</a:t>
            </a:r>
            <a:r>
              <a:rPr lang="zh-CN" altLang="en-US" dirty="0"/>
              <a:t>整型</a:t>
            </a:r>
            <a:r>
              <a:rPr lang="zh-CN" altLang="en-US" dirty="0" smtClean="0"/>
              <a:t>数组类：</a:t>
            </a:r>
            <a:r>
              <a:rPr lang="en-US" altLang="zh-CN" b="1" dirty="0" smtClean="0">
                <a:solidFill>
                  <a:srgbClr val="0000FF"/>
                </a:solidFill>
              </a:rPr>
              <a:t>CArray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89248" y="1988840"/>
            <a:ext cx="7236804" cy="50405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类名： </a:t>
            </a:r>
            <a:r>
              <a:rPr lang="en-US" altLang="zh-CN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CArray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9248" y="2492896"/>
            <a:ext cx="7236804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数据成员：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*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vec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;           </a:t>
            </a:r>
            <a:r>
              <a:rPr lang="en-US" altLang="zh-CN" sz="20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存储数组元素</a:t>
            </a:r>
            <a:endParaRPr lang="en-US" altLang="zh-CN" sz="2000" dirty="0">
              <a:solidFill>
                <a:srgbClr val="00B05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num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;           </a:t>
            </a:r>
            <a:r>
              <a:rPr lang="en-US" altLang="zh-CN" sz="20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数组元素个数</a:t>
            </a:r>
            <a:endParaRPr lang="en-US" altLang="zh-CN" sz="2000" dirty="0">
              <a:solidFill>
                <a:srgbClr val="00B05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9248" y="3501008"/>
            <a:ext cx="7236804" cy="309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CArray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n);                     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构造函数，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为数组大小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CArray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CArray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&amp;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arr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           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拷贝构造函数</a:t>
            </a:r>
            <a:endParaRPr lang="en-US" altLang="zh-CN" sz="20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~CArray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                         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构函数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length();                       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取数组元素个数</a:t>
            </a:r>
            <a:endParaRPr lang="en-US" altLang="zh-CN" sz="20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get(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                      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取数组第</a:t>
            </a:r>
            <a:r>
              <a:rPr lang="en-US" altLang="zh-CN" sz="2000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</a:t>
            </a:r>
            <a:endParaRPr lang="en-US" altLang="zh-CN" sz="20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set(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value);    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设置数组第</a:t>
            </a:r>
            <a:r>
              <a:rPr lang="en-US" altLang="zh-CN" sz="2000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</a:t>
            </a:r>
            <a:endParaRPr lang="en-US" altLang="zh-CN" sz="20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getMax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                    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取数组最大元素</a:t>
            </a:r>
            <a:endParaRPr lang="en-US" altLang="zh-CN" sz="20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getMin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                     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取数组最小元素</a:t>
            </a:r>
            <a:endParaRPr lang="en-US" altLang="zh-CN" sz="20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print();                       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打印数组元素</a:t>
            </a:r>
            <a:endParaRPr lang="en-US" altLang="zh-CN" sz="20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80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2800" b="1" dirty="0" smtClean="0"/>
              <a:t>普通类型变量的堆操作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b="1" dirty="0" smtClean="0"/>
              <a:t>申请堆空间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err="1" smtClean="0"/>
              <a:t>dptr</a:t>
            </a:r>
            <a:r>
              <a:rPr lang="en-US" altLang="zh-CN" dirty="0" smtClean="0"/>
              <a:t> = </a:t>
            </a:r>
            <a:r>
              <a:rPr lang="en-US" altLang="zh-CN" dirty="0" smtClean="0">
                <a:solidFill>
                  <a:srgbClr val="FF0000"/>
                </a:solidFill>
              </a:rPr>
              <a:t>new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;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在堆上申请单个变量空间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err="1" smtClean="0"/>
              <a:t>dptr</a:t>
            </a:r>
            <a:r>
              <a:rPr lang="en-US" altLang="zh-CN" dirty="0" smtClean="0"/>
              <a:t> = </a:t>
            </a:r>
            <a:r>
              <a:rPr lang="en-US" altLang="zh-CN" dirty="0" smtClean="0">
                <a:solidFill>
                  <a:srgbClr val="FF0000"/>
                </a:solidFill>
              </a:rPr>
              <a:t>new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(13.14);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在堆上申请空间并初始化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spcAft>
                <a:spcPts val="1200"/>
              </a:spcAft>
            </a:pP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 = </a:t>
            </a:r>
            <a:r>
              <a:rPr lang="en-US" altLang="zh-CN" dirty="0" smtClean="0">
                <a:solidFill>
                  <a:srgbClr val="FF0000"/>
                </a:solidFill>
              </a:rPr>
              <a:t>new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[20];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在堆上申请数组空间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b="1" dirty="0" smtClean="0"/>
              <a:t>释放堆空间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delete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dptr</a:t>
            </a:r>
            <a:r>
              <a:rPr lang="en-US" altLang="zh-CN" dirty="0" smtClean="0"/>
              <a:t>;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释放单个变量空间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delete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[ ]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;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释放数组空间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13.1  </a:t>
            </a:r>
            <a:r>
              <a:rPr lang="zh-CN" altLang="en-US" dirty="0"/>
              <a:t>分配堆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005064"/>
            <a:ext cx="2264231" cy="17510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843808" y="5756069"/>
            <a:ext cx="5976664" cy="70242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如何在堆上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</a:t>
            </a: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类对象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</a:t>
            </a: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8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417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966735"/>
            <a:ext cx="8496944" cy="563061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1800" dirty="0" smtClean="0"/>
              <a:t>&lt;</a:t>
            </a:r>
            <a:r>
              <a:rPr lang="en-US" altLang="zh-CN" sz="1800" dirty="0" err="1" smtClean="0"/>
              <a:t>iostream</a:t>
            </a:r>
            <a:r>
              <a:rPr lang="en-US" altLang="zh-CN" sz="18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1800" dirty="0" smtClean="0"/>
              <a:t>&lt;</a:t>
            </a:r>
            <a:r>
              <a:rPr lang="en-US" altLang="zh-CN" sz="1800" dirty="0" err="1" smtClean="0"/>
              <a:t>cstdlib</a:t>
            </a:r>
            <a:r>
              <a:rPr lang="en-US" altLang="zh-CN" sz="18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8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18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00"/>
                </a:solidFill>
              </a:rPr>
              <a:t>class</a:t>
            </a:r>
            <a:r>
              <a:rPr lang="en-US" altLang="zh-CN" sz="1800" dirty="0" smtClean="0"/>
              <a:t> </a:t>
            </a:r>
            <a:r>
              <a:rPr lang="en-US" altLang="zh-CN" sz="18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1800" dirty="0" smtClean="0"/>
              <a:t>{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00"/>
                </a:solidFill>
              </a:rPr>
              <a:t>public</a:t>
            </a:r>
            <a:r>
              <a:rPr lang="en-US" altLang="zh-CN" sz="1800" dirty="0" smtClean="0"/>
              <a:t>: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1800" dirty="0" smtClean="0"/>
              <a:t>()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: </a:t>
            </a:r>
            <a:r>
              <a:rPr lang="en-US" altLang="zh-CN" sz="1800" dirty="0" err="1" smtClean="0"/>
              <a:t>num</a:t>
            </a:r>
            <a:r>
              <a:rPr lang="en-US" altLang="zh-CN" sz="1800" dirty="0" smtClean="0"/>
              <a:t>(5){</a:t>
            </a:r>
          </a:p>
          <a:p>
            <a:pPr indent="89217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/>
              <a:t>vec = </a:t>
            </a:r>
            <a:r>
              <a:rPr lang="en-US" altLang="zh-CN" sz="1800" dirty="0">
                <a:solidFill>
                  <a:srgbClr val="FF0000"/>
                </a:solidFill>
              </a:rPr>
              <a:t>new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0000FF"/>
                </a:solidFill>
              </a:rPr>
              <a:t>int</a:t>
            </a:r>
            <a:r>
              <a:rPr lang="en-US" altLang="zh-CN" sz="1800" dirty="0"/>
              <a:t>[</a:t>
            </a:r>
            <a:r>
              <a:rPr lang="en-US" altLang="zh-CN" sz="1800" dirty="0" err="1"/>
              <a:t>num</a:t>
            </a:r>
            <a:r>
              <a:rPr lang="en-US" altLang="zh-CN" sz="1800" dirty="0"/>
              <a:t>];</a:t>
            </a:r>
          </a:p>
          <a:p>
            <a:pPr indent="89217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</a:rPr>
              <a:t>for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0000FF"/>
                </a:solidFill>
              </a:rPr>
              <a:t>int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=0;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num</a:t>
            </a:r>
            <a:r>
              <a:rPr lang="en-US" altLang="zh-CN" sz="1800" dirty="0"/>
              <a:t>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++)</a:t>
            </a:r>
          </a:p>
          <a:p>
            <a:pPr indent="116522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err="1"/>
              <a:t>vec</a:t>
            </a:r>
            <a:r>
              <a:rPr lang="en-US" altLang="zh-CN" sz="1800" dirty="0"/>
              <a:t>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 = rand()%100</a:t>
            </a:r>
            <a:r>
              <a:rPr lang="en-US" altLang="zh-CN" sz="1800" dirty="0" smtClean="0"/>
              <a:t>;</a:t>
            </a:r>
            <a:endParaRPr lang="en-US" altLang="zh-CN" sz="1800" b="1" dirty="0" smtClean="0">
              <a:solidFill>
                <a:srgbClr val="0000FF"/>
              </a:solidFill>
            </a:endParaRP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/>
              <a:t>}</a:t>
            </a:r>
            <a:endParaRPr lang="en-US" altLang="zh-CN" sz="1800" dirty="0" smtClean="0"/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800" dirty="0" smtClean="0"/>
              <a:t> n)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: </a:t>
            </a:r>
            <a:r>
              <a:rPr lang="en-US" altLang="zh-CN" sz="1800" dirty="0" err="1" smtClean="0"/>
              <a:t>num</a:t>
            </a:r>
            <a:r>
              <a:rPr lang="en-US" altLang="zh-CN" sz="1800" dirty="0" smtClean="0"/>
              <a:t>(n){</a:t>
            </a:r>
          </a:p>
          <a:p>
            <a:pPr indent="89217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/>
              <a:t>vec = </a:t>
            </a:r>
            <a:r>
              <a:rPr lang="en-US" altLang="zh-CN" sz="1800" dirty="0" smtClean="0">
                <a:solidFill>
                  <a:srgbClr val="FF0000"/>
                </a:solidFill>
              </a:rPr>
              <a:t>new</a:t>
            </a:r>
            <a:r>
              <a:rPr lang="en-US" altLang="zh-CN" sz="1800" dirty="0" smtClean="0"/>
              <a:t> </a:t>
            </a:r>
            <a:r>
              <a:rPr lang="en-US" altLang="zh-CN" sz="1800" dirty="0" smtClean="0">
                <a:solidFill>
                  <a:srgbClr val="0000FF"/>
                </a:solidFill>
              </a:rPr>
              <a:t>int</a:t>
            </a:r>
            <a:r>
              <a:rPr lang="en-US" altLang="zh-CN" sz="1800" dirty="0" smtClean="0"/>
              <a:t>[</a:t>
            </a:r>
            <a:r>
              <a:rPr lang="en-US" altLang="zh-CN" sz="1800" dirty="0" err="1" smtClean="0"/>
              <a:t>num</a:t>
            </a:r>
            <a:r>
              <a:rPr lang="en-US" altLang="zh-CN" sz="1800" dirty="0" smtClean="0"/>
              <a:t>];</a:t>
            </a:r>
          </a:p>
          <a:p>
            <a:pPr indent="89217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for</a:t>
            </a:r>
            <a:r>
              <a:rPr lang="en-US" altLang="zh-CN" sz="1800" dirty="0" smtClean="0"/>
              <a:t>(</a:t>
            </a:r>
            <a:r>
              <a:rPr lang="en-US" altLang="zh-CN" sz="1800" dirty="0" smtClean="0">
                <a:solidFill>
                  <a:srgbClr val="0000FF"/>
                </a:solidFill>
              </a:rPr>
              <a:t>int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=0;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&lt;</a:t>
            </a:r>
            <a:r>
              <a:rPr lang="en-US" altLang="zh-CN" sz="1800" dirty="0" err="1" smtClean="0"/>
              <a:t>num</a:t>
            </a:r>
            <a:r>
              <a:rPr lang="en-US" altLang="zh-CN" sz="1800" dirty="0" smtClean="0"/>
              <a:t>;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++)</a:t>
            </a:r>
          </a:p>
          <a:p>
            <a:pPr indent="116522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err="1" smtClean="0"/>
              <a:t>vec</a:t>
            </a:r>
            <a:r>
              <a:rPr lang="en-US" altLang="zh-CN" sz="1800" dirty="0" smtClean="0"/>
              <a:t>[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] = rand()%100;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/>
              <a:t>}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1" dirty="0" smtClean="0">
                <a:solidFill>
                  <a:srgbClr val="0000FF"/>
                </a:solidFill>
              </a:rPr>
              <a:t>~</a:t>
            </a:r>
            <a:r>
              <a:rPr lang="en-US" altLang="zh-CN" sz="18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1800" dirty="0" smtClean="0"/>
              <a:t>(){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析构函数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89217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if</a:t>
            </a:r>
            <a:r>
              <a:rPr lang="en-US" altLang="zh-CN" sz="1800" dirty="0" smtClean="0"/>
              <a:t>(vec!=</a:t>
            </a:r>
            <a:r>
              <a:rPr lang="en-US" altLang="zh-CN" sz="1800" dirty="0" smtClean="0">
                <a:solidFill>
                  <a:srgbClr val="FF3399"/>
                </a:solidFill>
              </a:rPr>
              <a:t>NULL</a:t>
            </a:r>
            <a:r>
              <a:rPr lang="en-US" altLang="zh-CN" sz="1800" dirty="0" smtClean="0"/>
              <a:t>)</a:t>
            </a:r>
          </a:p>
          <a:p>
            <a:pPr indent="116522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00"/>
                </a:solidFill>
              </a:rPr>
              <a:t>delete</a:t>
            </a:r>
            <a:r>
              <a:rPr lang="en-US" altLang="zh-CN" sz="1800" dirty="0" smtClean="0"/>
              <a:t> [ ] vec;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/>
              <a:t>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13.1  </a:t>
            </a:r>
            <a:r>
              <a:rPr lang="zh-CN" altLang="en-US" dirty="0"/>
              <a:t>分配堆对象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95936" y="908720"/>
            <a:ext cx="5148064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get(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vec[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getNum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(){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vec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;  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指针数据成员</a:t>
            </a:r>
            <a:endParaRPr lang="en-US" altLang="zh-CN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lang="en-US" altLang="zh-CN" dirty="0" smtClean="0">
              <a:solidFill>
                <a:srgbClr val="0000FF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algn="just"/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int </a:t>
            </a:r>
            <a:r>
              <a:rPr lang="en-US" altLang="zh-CN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main()</a:t>
            </a:r>
          </a:p>
          <a:p>
            <a:pPr algn="just"/>
            <a:r>
              <a:rPr lang="en-US" altLang="zh-CN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{</a:t>
            </a:r>
          </a:p>
          <a:p>
            <a:pPr indent="271463" algn="just"/>
            <a:r>
              <a:rPr lang="en-US" altLang="zh-CN" b="1" dirty="0" err="1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RandNumber</a:t>
            </a:r>
            <a:r>
              <a:rPr lang="en-US" altLang="zh-CN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*</a:t>
            </a:r>
            <a:r>
              <a:rPr lang="en-US" altLang="zh-CN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pn1 = 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new</a:t>
            </a:r>
            <a:r>
              <a:rPr lang="en-US" altLang="zh-CN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b="1" dirty="0" err="1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RandNumber</a:t>
            </a:r>
            <a:r>
              <a:rPr lang="en-US" altLang="zh-CN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;</a:t>
            </a:r>
            <a:endParaRPr lang="en-US" altLang="zh-CN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indent="271463" algn="just"/>
            <a:r>
              <a:rPr lang="en-US" altLang="zh-CN" b="1" dirty="0" err="1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RandNumber</a:t>
            </a:r>
            <a:r>
              <a:rPr lang="en-US" altLang="zh-CN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*</a:t>
            </a:r>
            <a:r>
              <a:rPr lang="en-US" altLang="zh-CN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pn2 </a:t>
            </a:r>
            <a:r>
              <a:rPr lang="en-US" altLang="zh-CN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=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new</a:t>
            </a:r>
            <a:r>
              <a:rPr lang="en-US" altLang="zh-CN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b="1" dirty="0" err="1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RandNumber</a:t>
            </a:r>
            <a:r>
              <a:rPr lang="en-US" altLang="zh-CN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(10);</a:t>
            </a:r>
          </a:p>
          <a:p>
            <a:pPr indent="271463" algn="just"/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delete</a:t>
            </a:r>
            <a:r>
              <a:rPr lang="en-US" altLang="zh-CN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pn1;</a:t>
            </a:r>
          </a:p>
          <a:p>
            <a:pPr indent="271463" algn="just"/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delete</a:t>
            </a:r>
            <a:r>
              <a:rPr lang="en-US" altLang="zh-CN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pn2;</a:t>
            </a:r>
            <a:endParaRPr lang="en-US" altLang="zh-CN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indent="271463" algn="just"/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return</a:t>
            </a:r>
            <a:r>
              <a:rPr lang="en-US" altLang="zh-CN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0;</a:t>
            </a:r>
          </a:p>
          <a:p>
            <a:pPr algn="just"/>
            <a:r>
              <a:rPr lang="en-US" altLang="zh-CN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}</a:t>
            </a:r>
            <a:endParaRPr lang="zh-CN" altLang="en-US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901680" y="5961637"/>
            <a:ext cx="1892559" cy="635715"/>
            <a:chOff x="6534472" y="5759475"/>
            <a:chExt cx="2286000" cy="752475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Ch13_01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168272" y="6158095"/>
            <a:ext cx="5544616" cy="4972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堆对象空间时发生了什么？</a:t>
            </a:r>
            <a:endParaRPr lang="en-US" altLang="zh-CN" sz="24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3968" y="4365104"/>
            <a:ext cx="4752528" cy="5760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283968" y="4978383"/>
            <a:ext cx="4752528" cy="576064"/>
          </a:xfrm>
          <a:prstGeom prst="rect">
            <a:avLst/>
          </a:prstGeom>
          <a:noFill/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639221" y="3813130"/>
            <a:ext cx="864501" cy="4972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endParaRPr lang="en-US" altLang="zh-CN" sz="24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27779" y="5002340"/>
            <a:ext cx="864501" cy="4972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</a:t>
            </a:r>
            <a:endParaRPr lang="en-US" altLang="zh-CN" sz="24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969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800" b="1" dirty="0" smtClean="0"/>
              <a:t>说明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通过</a:t>
            </a:r>
            <a:r>
              <a:rPr lang="en-US" altLang="zh-CN" b="1" dirty="0" smtClean="0">
                <a:solidFill>
                  <a:srgbClr val="FF0000"/>
                </a:solidFill>
              </a:rPr>
              <a:t>new</a:t>
            </a:r>
            <a:r>
              <a:rPr lang="zh-CN" altLang="en-US" dirty="0" smtClean="0">
                <a:solidFill>
                  <a:srgbClr val="0070C0"/>
                </a:solidFill>
              </a:rPr>
              <a:t>申请</a:t>
            </a:r>
            <a:r>
              <a:rPr lang="zh-CN" altLang="en-US" dirty="0" smtClean="0"/>
              <a:t>堆对象空间时，返回一个</a:t>
            </a:r>
            <a:r>
              <a:rPr lang="zh-CN" altLang="en-US" dirty="0" smtClean="0">
                <a:solidFill>
                  <a:srgbClr val="0070C0"/>
                </a:solidFill>
              </a:rPr>
              <a:t>对应类的指针类型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通过</a:t>
            </a:r>
            <a:r>
              <a:rPr lang="en-US" altLang="zh-CN" b="1" dirty="0" smtClean="0">
                <a:solidFill>
                  <a:srgbClr val="FF0000"/>
                </a:solidFill>
              </a:rPr>
              <a:t>new</a:t>
            </a:r>
            <a:r>
              <a:rPr lang="zh-CN" altLang="en-US" dirty="0" smtClean="0">
                <a:solidFill>
                  <a:srgbClr val="0070C0"/>
                </a:solidFill>
              </a:rPr>
              <a:t>申请</a:t>
            </a:r>
            <a:r>
              <a:rPr lang="zh-CN" altLang="en-US" dirty="0" smtClean="0"/>
              <a:t>堆对象空间时，</a:t>
            </a:r>
            <a:r>
              <a:rPr lang="zh-CN" altLang="en-US" dirty="0"/>
              <a:t>自动</a:t>
            </a:r>
            <a:r>
              <a:rPr lang="zh-CN" altLang="en-US" dirty="0" smtClean="0"/>
              <a:t>调用类的</a:t>
            </a:r>
            <a:r>
              <a:rPr lang="zh-CN" altLang="en-US" dirty="0" smtClean="0">
                <a:solidFill>
                  <a:srgbClr val="0070C0"/>
                </a:solidFill>
              </a:rPr>
              <a:t>构造函数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申请堆对象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804863" indent="-446088">
              <a:buFont typeface="Wingdings" panose="05000000000000000000" pitchFamily="2" charset="2"/>
              <a:buChar char="ü"/>
            </a:pPr>
            <a:r>
              <a:rPr lang="en-US" altLang="zh-CN" b="1" dirty="0" smtClean="0">
                <a:solidFill>
                  <a:srgbClr val="FF0000"/>
                </a:solidFill>
              </a:rPr>
              <a:t>new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0000FF"/>
                </a:solidFill>
              </a:rPr>
              <a:t>类名</a:t>
            </a:r>
            <a:r>
              <a:rPr lang="en-US" altLang="zh-CN" b="1" dirty="0" smtClean="0"/>
              <a:t>;</a:t>
            </a:r>
            <a:r>
              <a:rPr lang="en-US" altLang="zh-CN" dirty="0" smtClean="0"/>
              <a:t>  </a:t>
            </a:r>
            <a:r>
              <a:rPr lang="zh-CN" altLang="en-US" dirty="0" smtClean="0"/>
              <a:t>或  </a:t>
            </a:r>
            <a:r>
              <a:rPr lang="en-US" altLang="zh-CN" b="1" dirty="0" smtClean="0">
                <a:solidFill>
                  <a:srgbClr val="FF0000"/>
                </a:solidFill>
              </a:rPr>
              <a:t>new</a:t>
            </a:r>
            <a:r>
              <a:rPr lang="en-US" altLang="zh-CN" b="1" dirty="0" smtClean="0"/>
              <a:t> </a:t>
            </a:r>
            <a:r>
              <a:rPr lang="zh-CN" altLang="en-US" b="1" dirty="0" smtClean="0">
                <a:solidFill>
                  <a:srgbClr val="0000FF"/>
                </a:solidFill>
              </a:rPr>
              <a:t>类名</a:t>
            </a:r>
            <a:r>
              <a:rPr lang="en-US" altLang="zh-CN" dirty="0" smtClean="0"/>
              <a:t>()</a:t>
            </a:r>
            <a:r>
              <a:rPr lang="en-US" altLang="zh-CN" b="1" dirty="0" smtClean="0"/>
              <a:t>;</a:t>
            </a:r>
            <a:r>
              <a:rPr lang="en-US" altLang="zh-CN" dirty="0" smtClean="0"/>
              <a:t>  </a:t>
            </a:r>
            <a:r>
              <a:rPr lang="en-US" altLang="zh-CN" dirty="0" smtClean="0"/>
              <a:t>---&gt;</a:t>
            </a:r>
            <a:r>
              <a:rPr lang="zh-CN" altLang="en-US" b="1" dirty="0" smtClean="0">
                <a:solidFill>
                  <a:srgbClr val="FF0000"/>
                </a:solidFill>
              </a:rPr>
              <a:t>调用默认构造函数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indent="804863"/>
            <a:r>
              <a:rPr lang="en-US" altLang="zh-CN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err="1" smtClean="0"/>
              <a:t>pn</a:t>
            </a:r>
            <a:r>
              <a:rPr lang="en-US" altLang="zh-CN" dirty="0" smtClean="0"/>
              <a:t> = </a:t>
            </a:r>
            <a:r>
              <a:rPr lang="en-US" altLang="zh-CN" dirty="0" smtClean="0">
                <a:solidFill>
                  <a:srgbClr val="FF0000"/>
                </a:solidFill>
              </a:rPr>
              <a:t>new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dirty="0" smtClean="0"/>
              <a:t>;</a:t>
            </a:r>
          </a:p>
          <a:p>
            <a:pPr indent="804863"/>
            <a:r>
              <a:rPr lang="en-US" altLang="zh-CN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err="1" smtClean="0"/>
              <a:t>pn</a:t>
            </a:r>
            <a:r>
              <a:rPr lang="en-US" altLang="zh-CN" dirty="0" smtClean="0"/>
              <a:t> = </a:t>
            </a:r>
            <a:r>
              <a:rPr lang="en-US" altLang="zh-CN" dirty="0" smtClean="0">
                <a:solidFill>
                  <a:srgbClr val="FF0000"/>
                </a:solidFill>
              </a:rPr>
              <a:t>new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dirty="0" smtClean="0"/>
              <a:t>();</a:t>
            </a:r>
          </a:p>
          <a:p>
            <a:pPr marL="804863" indent="-446088">
              <a:buFont typeface="Wingdings" panose="05000000000000000000" pitchFamily="2" charset="2"/>
              <a:buChar char="ü"/>
            </a:pPr>
            <a:r>
              <a:rPr lang="en-US" altLang="zh-CN" b="1" dirty="0" smtClean="0">
                <a:solidFill>
                  <a:srgbClr val="FF0000"/>
                </a:solidFill>
              </a:rPr>
              <a:t>new </a:t>
            </a:r>
            <a:r>
              <a:rPr lang="zh-CN" altLang="en-US" b="1" dirty="0" smtClean="0">
                <a:solidFill>
                  <a:srgbClr val="0000FF"/>
                </a:solidFill>
              </a:rPr>
              <a:t>类名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参数表</a:t>
            </a:r>
            <a:r>
              <a:rPr lang="en-US" altLang="zh-CN" b="1" dirty="0" smtClean="0"/>
              <a:t>); </a:t>
            </a:r>
            <a:r>
              <a:rPr lang="en-US" altLang="zh-CN" dirty="0" smtClean="0"/>
              <a:t> </a:t>
            </a:r>
            <a:r>
              <a:rPr lang="en-US" altLang="zh-CN" dirty="0" smtClean="0"/>
              <a:t>---&gt;</a:t>
            </a:r>
            <a:r>
              <a:rPr lang="zh-CN" altLang="en-US" b="1" dirty="0" smtClean="0">
                <a:solidFill>
                  <a:srgbClr val="FF0000"/>
                </a:solidFill>
              </a:rPr>
              <a:t>调用带参数的构造函数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indent="804863"/>
            <a:r>
              <a:rPr lang="en-US" altLang="zh-CN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err="1" smtClean="0"/>
              <a:t>pn</a:t>
            </a:r>
            <a:r>
              <a:rPr lang="en-US" altLang="zh-CN" dirty="0" smtClean="0"/>
              <a:t> = </a:t>
            </a:r>
            <a:r>
              <a:rPr lang="en-US" altLang="zh-CN" dirty="0" smtClean="0">
                <a:solidFill>
                  <a:srgbClr val="FF0000"/>
                </a:solidFill>
              </a:rPr>
              <a:t>new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dirty="0" smtClean="0"/>
              <a:t>(10)</a:t>
            </a:r>
            <a:r>
              <a:rPr lang="en-US" altLang="zh-CN" b="1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通过</a:t>
            </a:r>
            <a:r>
              <a:rPr lang="en-US" altLang="zh-CN" b="1" dirty="0">
                <a:solidFill>
                  <a:srgbClr val="FF0000"/>
                </a:solidFill>
              </a:rPr>
              <a:t>delete</a:t>
            </a:r>
            <a:r>
              <a:rPr lang="zh-CN" altLang="en-US" dirty="0">
                <a:solidFill>
                  <a:srgbClr val="0070C0"/>
                </a:solidFill>
              </a:rPr>
              <a:t>释放</a:t>
            </a:r>
            <a:r>
              <a:rPr lang="zh-CN" altLang="en-US" dirty="0"/>
              <a:t>堆对象空间时，自动调用类的</a:t>
            </a:r>
            <a:r>
              <a:rPr lang="zh-CN" altLang="en-US" dirty="0">
                <a:solidFill>
                  <a:srgbClr val="0070C0"/>
                </a:solidFill>
              </a:rPr>
              <a:t>析构函数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13.1  </a:t>
            </a:r>
            <a:r>
              <a:rPr lang="zh-CN" altLang="en-US" dirty="0"/>
              <a:t>分配堆对象</a:t>
            </a:r>
          </a:p>
        </p:txBody>
      </p:sp>
    </p:spTree>
    <p:extLst>
      <p:ext uri="{BB962C8B-B14F-4D97-AF65-F5344CB8AC3E}">
        <p14:creationId xmlns:p14="http://schemas.microsoft.com/office/powerpoint/2010/main" val="293178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630617"/>
          </a:xfrm>
        </p:spPr>
        <p:txBody>
          <a:bodyPr/>
          <a:lstStyle/>
          <a:p>
            <a:r>
              <a:rPr lang="zh-CN" altLang="en-US" sz="2800" b="1" dirty="0"/>
              <a:t>普通</a:t>
            </a:r>
            <a:r>
              <a:rPr lang="zh-CN" altLang="en-US" sz="2800" b="1" dirty="0" smtClean="0"/>
              <a:t>类型数组</a:t>
            </a:r>
            <a:r>
              <a:rPr lang="zh-CN" altLang="en-US" sz="2800" dirty="0" smtClean="0"/>
              <a:t>：</a:t>
            </a:r>
            <a:endParaRPr lang="en-US" altLang="zh-CN" sz="2800" dirty="0"/>
          </a:p>
          <a:p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darr</a:t>
            </a:r>
            <a:r>
              <a:rPr lang="en-US" altLang="zh-CN" dirty="0" smtClean="0"/>
              <a:t>[20];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double </a:t>
            </a:r>
            <a:r>
              <a:rPr lang="zh-CN" altLang="en-US" dirty="0" smtClean="0">
                <a:solidFill>
                  <a:srgbClr val="00B050"/>
                </a:solidFill>
              </a:rPr>
              <a:t>类型数组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carr</a:t>
            </a:r>
            <a:r>
              <a:rPr lang="en-US" altLang="zh-CN" dirty="0" smtClean="0"/>
              <a:t>[20];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char </a:t>
            </a:r>
            <a:r>
              <a:rPr lang="zh-CN" altLang="en-US" dirty="0" smtClean="0">
                <a:solidFill>
                  <a:srgbClr val="00B050"/>
                </a:solidFill>
              </a:rPr>
              <a:t>类型数组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sz="2800" b="1" dirty="0" smtClean="0"/>
              <a:t>类对象数组：</a:t>
            </a:r>
            <a:endParaRPr lang="en-US" altLang="zh-CN" sz="2800" b="1" dirty="0" smtClean="0"/>
          </a:p>
          <a:p>
            <a:r>
              <a:rPr lang="zh-CN" altLang="en-US" b="1" dirty="0" smtClean="0"/>
              <a:t>格式</a:t>
            </a:r>
            <a:r>
              <a:rPr lang="zh-CN" altLang="en-US" dirty="0" smtClean="0"/>
              <a:t>：   </a:t>
            </a:r>
            <a:r>
              <a:rPr lang="zh-CN" altLang="en-US" b="1" dirty="0">
                <a:solidFill>
                  <a:srgbClr val="0000FF"/>
                </a:solidFill>
              </a:rPr>
              <a:t>类</a:t>
            </a:r>
            <a:r>
              <a:rPr lang="zh-CN" altLang="en-US" b="1" dirty="0" smtClean="0">
                <a:solidFill>
                  <a:srgbClr val="0000FF"/>
                </a:solidFill>
              </a:rPr>
              <a:t>名   数组名</a:t>
            </a:r>
            <a:r>
              <a:rPr lang="en-US" altLang="zh-CN" b="1" dirty="0" smtClean="0">
                <a:solidFill>
                  <a:srgbClr val="0000FF"/>
                </a:solidFill>
              </a:rPr>
              <a:t>[</a:t>
            </a:r>
            <a:r>
              <a:rPr lang="zh-CN" altLang="en-US" b="1" dirty="0" smtClean="0">
                <a:solidFill>
                  <a:srgbClr val="0000FF"/>
                </a:solidFill>
              </a:rPr>
              <a:t>常量表达式</a:t>
            </a:r>
            <a:r>
              <a:rPr lang="en-US" altLang="zh-CN" b="1" dirty="0" smtClean="0">
                <a:solidFill>
                  <a:srgbClr val="0000FF"/>
                </a:solidFill>
              </a:rPr>
              <a:t>];</a:t>
            </a:r>
          </a:p>
          <a:p>
            <a:pPr>
              <a:spcAft>
                <a:spcPts val="1200"/>
              </a:spcAft>
            </a:pPr>
            <a:r>
              <a:rPr lang="zh-CN" altLang="en-US" dirty="0" smtClean="0"/>
              <a:t>例：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rn</a:t>
            </a:r>
            <a:r>
              <a:rPr lang="en-US" altLang="zh-CN" dirty="0" smtClean="0"/>
              <a:t>[10];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对象数组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b="1" dirty="0" smtClean="0"/>
              <a:t>说明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对象数组中的每一个元素都是一个</a:t>
            </a:r>
            <a:r>
              <a:rPr lang="zh-CN" altLang="en-US" dirty="0" smtClean="0">
                <a:solidFill>
                  <a:srgbClr val="0070C0"/>
                </a:solidFill>
              </a:rPr>
              <a:t>类的对象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要求类必须要有</a:t>
            </a:r>
            <a:r>
              <a:rPr lang="zh-CN" altLang="en-US" dirty="0" smtClean="0">
                <a:solidFill>
                  <a:srgbClr val="0070C0"/>
                </a:solidFill>
              </a:rPr>
              <a:t>默认构造函数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按</a:t>
            </a:r>
            <a:r>
              <a:rPr lang="zh-CN" altLang="en-US" dirty="0" smtClean="0">
                <a:solidFill>
                  <a:srgbClr val="0070C0"/>
                </a:solidFill>
              </a:rPr>
              <a:t>元素的下标顺序</a:t>
            </a:r>
            <a:r>
              <a:rPr lang="zh-CN" altLang="en-US" dirty="0" smtClean="0"/>
              <a:t>依次调用默认构造函数。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13.1  </a:t>
            </a:r>
            <a:r>
              <a:rPr lang="zh-CN" altLang="en-US" dirty="0"/>
              <a:t>分配堆对象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76257" y="4941168"/>
            <a:ext cx="1440159" cy="158607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24128" y="2564904"/>
            <a:ext cx="3312368" cy="1286506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zh-CN" altLang="en-US" sz="22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访问对象数组元素成员</a:t>
            </a:r>
            <a:r>
              <a:rPr lang="zh-CN" altLang="en-US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：</a:t>
            </a:r>
            <a:endParaRPr lang="en-US" altLang="zh-CN" sz="2200" dirty="0" smtClean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2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数组名</a:t>
            </a:r>
            <a:r>
              <a:rPr lang="en-US" altLang="zh-CN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[</a:t>
            </a:r>
            <a:r>
              <a:rPr lang="zh-CN" altLang="en-US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下标</a:t>
            </a:r>
            <a:r>
              <a:rPr lang="en-US" altLang="zh-CN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]</a:t>
            </a:r>
            <a:r>
              <a:rPr lang="en-US" altLang="zh-CN" sz="22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.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数据成员</a:t>
            </a:r>
            <a:endParaRPr lang="en-US" altLang="zh-CN" sz="2200" dirty="0" smtClean="0">
              <a:solidFill>
                <a:srgbClr val="0066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2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数组名</a:t>
            </a:r>
            <a:r>
              <a:rPr lang="en-US" altLang="zh-CN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[</a:t>
            </a:r>
            <a:r>
              <a:rPr lang="zh-CN" altLang="en-US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下标</a:t>
            </a:r>
            <a:r>
              <a:rPr lang="en-US" altLang="zh-CN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]</a:t>
            </a:r>
            <a:r>
              <a:rPr lang="en-US" altLang="zh-CN" sz="22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.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成员函数</a:t>
            </a:r>
            <a:endParaRPr lang="en-US" altLang="zh-CN" sz="2200" dirty="0" smtClean="0">
              <a:solidFill>
                <a:srgbClr val="0066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55576" y="6021288"/>
            <a:ext cx="40324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66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630617"/>
          </a:xfrm>
        </p:spPr>
        <p:txBody>
          <a:bodyPr>
            <a:normAutofit lnSpcReduction="10000"/>
          </a:bodyPr>
          <a:lstStyle/>
          <a:p>
            <a:r>
              <a:rPr lang="zh-CN" altLang="en-US" sz="2800" b="1" dirty="0" smtClean="0"/>
              <a:t>在堆上申请和释放类对象数组空间：</a:t>
            </a:r>
            <a:endParaRPr lang="en-US" altLang="zh-CN" sz="2800" b="1" dirty="0" smtClean="0"/>
          </a:p>
          <a:p>
            <a:r>
              <a:rPr lang="zh-CN" altLang="en-US" b="1" dirty="0" smtClean="0"/>
              <a:t>格式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0070C0"/>
                </a:solidFill>
              </a:rPr>
              <a:t>申请</a:t>
            </a:r>
            <a:r>
              <a:rPr lang="zh-CN" altLang="en-US" dirty="0" smtClean="0"/>
              <a:t>：  </a:t>
            </a:r>
            <a:r>
              <a:rPr lang="zh-CN" altLang="en-US" b="1" dirty="0" smtClean="0">
                <a:solidFill>
                  <a:srgbClr val="0000FF"/>
                </a:solidFill>
              </a:rPr>
              <a:t>类名 </a:t>
            </a:r>
            <a:r>
              <a:rPr lang="en-US" altLang="zh-CN" b="1" dirty="0" smtClean="0">
                <a:solidFill>
                  <a:srgbClr val="FF0000"/>
                </a:solidFill>
              </a:rPr>
              <a:t>* </a:t>
            </a:r>
            <a:r>
              <a:rPr lang="zh-CN" altLang="en-US" b="1" dirty="0" smtClean="0">
                <a:solidFill>
                  <a:srgbClr val="0000FF"/>
                </a:solidFill>
              </a:rPr>
              <a:t>对象指针名 </a:t>
            </a:r>
            <a:r>
              <a:rPr lang="en-US" altLang="zh-CN" b="1" dirty="0" smtClean="0">
                <a:solidFill>
                  <a:srgbClr val="0000FF"/>
                </a:solidFill>
              </a:rPr>
              <a:t>= </a:t>
            </a:r>
            <a:r>
              <a:rPr lang="en-US" altLang="zh-CN" b="1" dirty="0" smtClean="0">
                <a:solidFill>
                  <a:srgbClr val="FF0000"/>
                </a:solidFill>
              </a:rPr>
              <a:t>new</a:t>
            </a:r>
            <a:r>
              <a:rPr lang="en-US" altLang="zh-CN" b="1" dirty="0" smtClean="0">
                <a:solidFill>
                  <a:srgbClr val="0000FF"/>
                </a:solidFill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</a:rPr>
              <a:t>类名</a:t>
            </a:r>
            <a:r>
              <a:rPr lang="en-US" altLang="zh-CN" b="1" dirty="0" smtClean="0">
                <a:solidFill>
                  <a:srgbClr val="0000FF"/>
                </a:solidFill>
              </a:rPr>
              <a:t>[</a:t>
            </a:r>
            <a:r>
              <a:rPr lang="zh-CN" altLang="en-US" b="1" dirty="0" smtClean="0">
                <a:solidFill>
                  <a:srgbClr val="0000FF"/>
                </a:solidFill>
              </a:rPr>
              <a:t>整型表达式</a:t>
            </a:r>
            <a:r>
              <a:rPr lang="en-US" altLang="zh-CN" b="1" dirty="0" smtClean="0">
                <a:solidFill>
                  <a:srgbClr val="0000FF"/>
                </a:solidFill>
              </a:rPr>
              <a:t>];</a:t>
            </a:r>
          </a:p>
          <a:p>
            <a:r>
              <a:rPr lang="zh-CN" altLang="en-US" b="1" dirty="0" smtClean="0">
                <a:solidFill>
                  <a:srgbClr val="0070C0"/>
                </a:solidFill>
              </a:rPr>
              <a:t>释放</a:t>
            </a:r>
            <a:r>
              <a:rPr lang="zh-CN" altLang="en-US" dirty="0" smtClean="0"/>
              <a:t>：  </a:t>
            </a:r>
            <a:r>
              <a:rPr lang="en-US" altLang="zh-CN" b="1" dirty="0" smtClean="0">
                <a:solidFill>
                  <a:srgbClr val="FF0000"/>
                </a:solidFill>
              </a:rPr>
              <a:t>delete [ ] </a:t>
            </a:r>
            <a:r>
              <a:rPr lang="zh-CN" altLang="en-US" b="1" dirty="0" smtClean="0">
                <a:solidFill>
                  <a:srgbClr val="0000FF"/>
                </a:solidFill>
              </a:rPr>
              <a:t>对象指针名</a:t>
            </a:r>
            <a:r>
              <a:rPr lang="en-US" altLang="zh-CN" b="1" dirty="0" smtClean="0">
                <a:solidFill>
                  <a:srgbClr val="0000FF"/>
                </a:solidFill>
              </a:rPr>
              <a:t>;</a:t>
            </a:r>
          </a:p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r>
              <a:rPr lang="en-US" altLang="zh-CN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err="1" smtClean="0"/>
              <a:t>pn</a:t>
            </a:r>
            <a:r>
              <a:rPr lang="en-US" altLang="zh-CN" dirty="0" smtClean="0"/>
              <a:t> = </a:t>
            </a:r>
            <a:r>
              <a:rPr lang="en-US" altLang="zh-CN" dirty="0" smtClean="0">
                <a:solidFill>
                  <a:srgbClr val="FF0000"/>
                </a:solidFill>
              </a:rPr>
              <a:t>new</a:t>
            </a:r>
            <a:r>
              <a:rPr lang="en-US" altLang="zh-CN" dirty="0" smtClean="0"/>
              <a:t>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dirty="0" smtClean="0"/>
              <a:t>[10];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申请数组空间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delete [ ] </a:t>
            </a:r>
            <a:r>
              <a:rPr lang="en-US" altLang="zh-CN" dirty="0" err="1" smtClean="0"/>
              <a:t>pn</a:t>
            </a:r>
            <a:r>
              <a:rPr lang="en-US" altLang="zh-CN" dirty="0" smtClean="0"/>
              <a:t>;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释放数组空间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b="1" dirty="0"/>
              <a:t>说明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对象数组中的每一个元素都是一个</a:t>
            </a:r>
            <a:r>
              <a:rPr lang="zh-CN" altLang="en-US" dirty="0">
                <a:solidFill>
                  <a:srgbClr val="0070C0"/>
                </a:solidFill>
              </a:rPr>
              <a:t>类的对象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要求类必须要有</a:t>
            </a:r>
            <a:r>
              <a:rPr lang="zh-CN" altLang="en-US" dirty="0">
                <a:solidFill>
                  <a:srgbClr val="0070C0"/>
                </a:solidFill>
              </a:rPr>
              <a:t>默认构造函数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按</a:t>
            </a:r>
            <a:r>
              <a:rPr lang="zh-CN" altLang="en-US" dirty="0">
                <a:solidFill>
                  <a:srgbClr val="0070C0"/>
                </a:solidFill>
              </a:rPr>
              <a:t>元素的下标顺序</a:t>
            </a:r>
            <a:r>
              <a:rPr lang="zh-CN" altLang="en-US" dirty="0"/>
              <a:t>依次调用默认构造函数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13.1  </a:t>
            </a:r>
            <a:r>
              <a:rPr lang="zh-CN" altLang="en-US" dirty="0"/>
              <a:t>分配堆对象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76257" y="4867257"/>
            <a:ext cx="1440159" cy="158607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48064" y="3372232"/>
            <a:ext cx="3672408" cy="1286506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zh-CN" altLang="en-US" sz="22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访问对象数组元素成员</a:t>
            </a:r>
            <a:r>
              <a:rPr lang="zh-CN" altLang="en-US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：</a:t>
            </a:r>
            <a:endParaRPr lang="en-US" altLang="zh-CN" sz="2200" dirty="0" smtClean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2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对象指针名</a:t>
            </a:r>
            <a:r>
              <a:rPr lang="en-US" altLang="zh-CN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[</a:t>
            </a:r>
            <a:r>
              <a:rPr lang="zh-CN" altLang="en-US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下标</a:t>
            </a:r>
            <a:r>
              <a:rPr lang="en-US" altLang="zh-CN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]</a:t>
            </a:r>
            <a:r>
              <a:rPr lang="en-US" altLang="zh-CN" sz="22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.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数据成员</a:t>
            </a:r>
            <a:endParaRPr lang="en-US" altLang="zh-CN" sz="2200" dirty="0" smtClean="0">
              <a:solidFill>
                <a:srgbClr val="0066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2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对象指针名</a:t>
            </a:r>
            <a:r>
              <a:rPr lang="en-US" altLang="zh-CN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[</a:t>
            </a:r>
            <a:r>
              <a:rPr lang="zh-CN" altLang="en-US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下标</a:t>
            </a:r>
            <a:r>
              <a:rPr lang="en-US" altLang="zh-CN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]</a:t>
            </a:r>
            <a:r>
              <a:rPr lang="en-US" altLang="zh-CN" sz="22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.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成员函数</a:t>
            </a:r>
            <a:endParaRPr lang="en-US" altLang="zh-CN" sz="2200" dirty="0" smtClean="0">
              <a:solidFill>
                <a:srgbClr val="0066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55576" y="5877272"/>
            <a:ext cx="40324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7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普通类型变量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dvar</a:t>
            </a:r>
            <a:r>
              <a:rPr lang="en-US" altLang="zh-CN" dirty="0" smtClean="0"/>
              <a:t> = 10.0;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定义并初始化一个</a:t>
            </a:r>
            <a:r>
              <a:rPr lang="en-US" altLang="zh-CN" dirty="0" smtClean="0">
                <a:solidFill>
                  <a:srgbClr val="00B050"/>
                </a:solidFill>
              </a:rPr>
              <a:t>double</a:t>
            </a:r>
            <a:r>
              <a:rPr lang="zh-CN" altLang="en-US" dirty="0" smtClean="0">
                <a:solidFill>
                  <a:srgbClr val="00B050"/>
                </a:solidFill>
              </a:rPr>
              <a:t>型变量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dval</a:t>
            </a:r>
            <a:r>
              <a:rPr lang="en-US" altLang="zh-CN" dirty="0"/>
              <a:t>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dvar</a:t>
            </a:r>
            <a:r>
              <a:rPr lang="en-US" altLang="zh-CN" dirty="0" smtClean="0"/>
              <a:t>;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定义并用一个</a:t>
            </a:r>
            <a:r>
              <a:rPr lang="en-US" altLang="zh-CN" dirty="0" smtClean="0">
                <a:solidFill>
                  <a:srgbClr val="00B050"/>
                </a:solidFill>
              </a:rPr>
              <a:t>double</a:t>
            </a:r>
            <a:r>
              <a:rPr lang="zh-CN" altLang="en-US" dirty="0" smtClean="0">
                <a:solidFill>
                  <a:srgbClr val="00B050"/>
                </a:solidFill>
              </a:rPr>
              <a:t>型变量进行初始化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endParaRPr lang="en-US" altLang="zh-CN" dirty="0" smtClean="0"/>
          </a:p>
          <a:p>
            <a:r>
              <a:rPr lang="en-US" altLang="zh-CN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dirty="0" smtClean="0"/>
              <a:t> </a:t>
            </a:r>
            <a:r>
              <a:rPr lang="en-US" altLang="zh-CN" dirty="0" err="1"/>
              <a:t>r</a:t>
            </a:r>
            <a:r>
              <a:rPr lang="en-US" altLang="zh-CN" dirty="0" err="1" smtClean="0"/>
              <a:t>n</a:t>
            </a:r>
            <a:r>
              <a:rPr lang="en-US" altLang="zh-CN" dirty="0" smtClean="0"/>
              <a:t>(5);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定义一个对象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pn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rn</a:t>
            </a:r>
            <a:r>
              <a:rPr lang="en-US" altLang="zh-CN" dirty="0" smtClean="0"/>
              <a:t>;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是否可行？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13.2  </a:t>
            </a:r>
            <a:r>
              <a:rPr lang="zh-CN" altLang="en-US" dirty="0"/>
              <a:t>拷贝构造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622211"/>
            <a:ext cx="2264231" cy="17510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843808" y="5373217"/>
            <a:ext cx="5976664" cy="10852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在定义一个类对象时能否用一个已存在的类对象对其进行初始化？</a:t>
            </a:r>
            <a:endParaRPr lang="en-US" altLang="zh-CN" sz="28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43808" y="4289724"/>
            <a:ext cx="1921701" cy="80808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可以的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!!!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48" y="447830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6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class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Complex</a:t>
            </a:r>
            <a:r>
              <a:rPr lang="en-US" altLang="zh-CN" sz="2000" dirty="0"/>
              <a:t>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public</a:t>
            </a:r>
            <a:r>
              <a:rPr lang="en-US" altLang="zh-CN" sz="2000" dirty="0"/>
              <a:t>: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2000" dirty="0" smtClean="0"/>
              <a:t>(): real(0), image(0){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默认构造函数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  <a:endParaRPr lang="en-US" altLang="zh-CN" sz="2000" dirty="0" smtClean="0"/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r, </a:t>
            </a: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img</a:t>
            </a:r>
            <a:r>
              <a:rPr lang="en-US" altLang="zh-CN" sz="2000" dirty="0" smtClean="0"/>
              <a:t>): real(r), image(</a:t>
            </a:r>
            <a:r>
              <a:rPr lang="en-US" altLang="zh-CN" sz="2000" dirty="0" err="1" smtClean="0"/>
              <a:t>img</a:t>
            </a:r>
            <a:r>
              <a:rPr lang="en-US" altLang="zh-CN" sz="2000" dirty="0" smtClean="0"/>
              <a:t>){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有参构造函数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~Complex</a:t>
            </a:r>
            <a:r>
              <a:rPr lang="en-US" altLang="zh-CN" sz="2000" dirty="0" smtClean="0"/>
              <a:t>() { }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析构函数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double&amp;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getReal</a:t>
            </a:r>
            <a:r>
              <a:rPr lang="en-US" altLang="zh-CN" sz="2000" dirty="0"/>
              <a:t>(){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return</a:t>
            </a:r>
            <a:r>
              <a:rPr lang="en-US" altLang="zh-CN" sz="2000" dirty="0"/>
              <a:t> real;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double&amp;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getImage</a:t>
            </a:r>
            <a:r>
              <a:rPr lang="en-US" altLang="zh-CN" sz="2000" dirty="0"/>
              <a:t>(){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return</a:t>
            </a:r>
            <a:r>
              <a:rPr lang="en-US" altLang="zh-CN" sz="2000" dirty="0"/>
              <a:t> image;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void</a:t>
            </a:r>
            <a:r>
              <a:rPr lang="en-US" altLang="zh-CN" sz="2000" dirty="0" smtClean="0"/>
              <a:t> print(){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&lt;&lt;real&lt;&lt;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“+”</a:t>
            </a:r>
            <a:r>
              <a:rPr lang="en-US" altLang="zh-CN" sz="2000" dirty="0" smtClean="0"/>
              <a:t>&lt;&lt;image&lt;&lt;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private</a:t>
            </a:r>
            <a:r>
              <a:rPr lang="en-US" altLang="zh-CN" sz="2000" dirty="0" smtClean="0"/>
              <a:t>: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私有数据成员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real;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image;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};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13.2  </a:t>
            </a:r>
            <a:r>
              <a:rPr lang="zh-CN" altLang="en-US" dirty="0"/>
              <a:t>拷贝构造函数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474349" y="3140968"/>
            <a:ext cx="3319890" cy="914096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altLang="zh-CN" sz="22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Complex</a:t>
            </a:r>
            <a:r>
              <a:rPr lang="en-US" altLang="zh-CN" sz="22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2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cp1(2.0, 3.0);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altLang="zh-CN" sz="22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Complex</a:t>
            </a:r>
            <a:r>
              <a:rPr lang="en-US" altLang="zh-CN" sz="22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2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cp2 = cp1;</a:t>
            </a:r>
            <a:endParaRPr lang="en-US" altLang="zh-CN" sz="2200" dirty="0" smtClean="0">
              <a:solidFill>
                <a:schemeClr val="tx1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901680" y="5961637"/>
            <a:ext cx="1892559" cy="635715"/>
            <a:chOff x="6534472" y="5759475"/>
            <a:chExt cx="2286000" cy="75247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Ch13_02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546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PresentationMod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B5E81477-45DF-4A35-832B-9D4EEF420904}" vid="{C1A612DF-C4CA-4900-8FD7-BA18C86CBE9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Presentation-Model2(En)</Template>
  <TotalTime>24064</TotalTime>
  <Words>2469</Words>
  <Application>Microsoft Office PowerPoint</Application>
  <PresentationFormat>全屏显示(4:3)</PresentationFormat>
  <Paragraphs>440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宋体</vt:lpstr>
      <vt:lpstr>微软雅黑</vt:lpstr>
      <vt:lpstr>Arial</vt:lpstr>
      <vt:lpstr>Calibri</vt:lpstr>
      <vt:lpstr>Times New Roman</vt:lpstr>
      <vt:lpstr>Wingdings</vt:lpstr>
      <vt:lpstr>PresentationModel</vt:lpstr>
      <vt:lpstr>堆与拷贝构造函数</vt:lpstr>
      <vt:lpstr>本章内容</vt:lpstr>
      <vt:lpstr>13.1  分配堆对象</vt:lpstr>
      <vt:lpstr>13.1  分配堆对象</vt:lpstr>
      <vt:lpstr>13.1  分配堆对象</vt:lpstr>
      <vt:lpstr>13.1  分配堆对象</vt:lpstr>
      <vt:lpstr>13.1  分配堆对象</vt:lpstr>
      <vt:lpstr>13.2  拷贝构造函数</vt:lpstr>
      <vt:lpstr>13.2  拷贝构造函数</vt:lpstr>
      <vt:lpstr>13.2  拷贝构造函数</vt:lpstr>
      <vt:lpstr>13.2  拷贝构造函数</vt:lpstr>
      <vt:lpstr>13.2  拷贝构造函数</vt:lpstr>
      <vt:lpstr>13.2  拷贝构造函数</vt:lpstr>
      <vt:lpstr>13.2  拷贝构造函数</vt:lpstr>
      <vt:lpstr>13.2  拷贝构造函数</vt:lpstr>
      <vt:lpstr>13.2  拷贝构造函数</vt:lpstr>
      <vt:lpstr>13.2  拷贝构造函数</vt:lpstr>
      <vt:lpstr>13.2  拷贝构造函数</vt:lpstr>
      <vt:lpstr>13.2  拷贝构造函数</vt:lpstr>
      <vt:lpstr>13.2  拷贝构造函数</vt:lpstr>
      <vt:lpstr>13.2  拷贝构造函数</vt:lpstr>
      <vt:lpstr>13.2  拷贝构造函数</vt:lpstr>
      <vt:lpstr>13.3  无名对象</vt:lpstr>
      <vt:lpstr>13.4  类的设计举例</vt:lpstr>
      <vt:lpstr>13.4  类的设计举例</vt:lpstr>
      <vt:lpstr>13.4  类的设计举例</vt:lpstr>
      <vt:lpstr>作业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Journal to Deep Learning</dc:title>
  <dc:creator>Allennessy</dc:creator>
  <cp:lastModifiedBy>Allennessy</cp:lastModifiedBy>
  <cp:revision>1077</cp:revision>
  <cp:lastPrinted>2015-01-14T13:07:52Z</cp:lastPrinted>
  <dcterms:created xsi:type="dcterms:W3CDTF">2014-02-27T13:03:11Z</dcterms:created>
  <dcterms:modified xsi:type="dcterms:W3CDTF">2016-03-15T13:18:14Z</dcterms:modified>
</cp:coreProperties>
</file>