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1" r:id="rId4"/>
    <p:sldId id="260" r:id="rId5"/>
    <p:sldId id="287" r:id="rId6"/>
    <p:sldId id="262" r:id="rId7"/>
    <p:sldId id="263" r:id="rId8"/>
    <p:sldId id="288" r:id="rId9"/>
    <p:sldId id="264" r:id="rId10"/>
    <p:sldId id="285" r:id="rId11"/>
    <p:sldId id="259" r:id="rId12"/>
    <p:sldId id="265" r:id="rId13"/>
    <p:sldId id="266" r:id="rId14"/>
    <p:sldId id="28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4" r:id="rId26"/>
    <p:sldId id="278" r:id="rId27"/>
    <p:sldId id="279" r:id="rId28"/>
    <p:sldId id="283" r:id="rId29"/>
    <p:sldId id="28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FF0000"/>
    <a:srgbClr val="F79928"/>
    <a:srgbClr val="00FF00"/>
    <a:srgbClr val="F79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5161" autoAdjust="0"/>
  </p:normalViewPr>
  <p:slideViewPr>
    <p:cSldViewPr>
      <p:cViewPr varScale="1">
        <p:scale>
          <a:sx n="88" d="100"/>
          <a:sy n="88" d="100"/>
        </p:scale>
        <p:origin x="162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4FB98-12F8-42D0-BD22-3E79A7A5EBCD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75FF-108E-4E14-899A-0964B7DE7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CAC-268A-4249-AD13-74DA1F5D8F4D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4E63-3FB6-4D25-A608-C543CEFE0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gradFill>
          <a:gsLst>
            <a:gs pos="53000">
              <a:schemeClr val="bg1"/>
            </a:gs>
            <a:gs pos="0">
              <a:srgbClr val="00B0F0">
                <a:alpha val="9000"/>
              </a:srgbClr>
            </a:gs>
            <a:gs pos="100000">
              <a:srgbClr val="00B0F0">
                <a:alpha val="11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041"/>
            <a:ext cx="9144000" cy="26331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4136" y="3244089"/>
            <a:ext cx="5828184" cy="1470025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defRPr lang="zh-CN" altLang="en-US" sz="6000" b="1" kern="1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章       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36096" y="4828265"/>
            <a:ext cx="3528392" cy="504056"/>
          </a:xfrm>
        </p:spPr>
        <p:txBody>
          <a:bodyPr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endParaRPr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1844824"/>
            <a:ext cx="410445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《C++</a:t>
            </a:r>
            <a:r>
              <a:rPr lang="zh-CN" altLang="en-US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程序设计</a:t>
            </a:r>
            <a:r>
              <a:rPr lang="en-US" altLang="zh-CN" sz="36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》</a:t>
            </a:r>
            <a:endParaRPr lang="zh-CN" altLang="en-US" sz="3600" b="1" kern="12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3573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0" y="1412776"/>
            <a:ext cx="9144000" cy="540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308304" y="6556456"/>
            <a:ext cx="1835696" cy="1129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3" y="402753"/>
            <a:ext cx="2592470" cy="5810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20836"/>
            <a:ext cx="943897" cy="94705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1043608" y="960983"/>
            <a:ext cx="287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HUAIYIN</a:t>
            </a:r>
            <a:r>
              <a:rPr lang="en-US" altLang="zh-CN" sz="1400" baseline="0" dirty="0" smtClean="0"/>
              <a:t> INSTITUTE OF TECHNOLOGY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39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23528" y="1038743"/>
            <a:ext cx="8496944" cy="5473207"/>
          </a:xfrm>
        </p:spPr>
        <p:txBody>
          <a:bodyPr>
            <a:normAutofit/>
          </a:bodyPr>
          <a:lstStyle>
            <a:lvl1pPr marL="0" indent="0" algn="just">
              <a:lnSpc>
                <a:spcPct val="120000"/>
              </a:lnSpc>
              <a:buFontTx/>
              <a:buNone/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>
              <a:buFontTx/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528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061521"/>
            <a:ext cx="4172272" cy="5450429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0" name="矩形 19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1520" y="1061046"/>
            <a:ext cx="4245868" cy="63976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251520" y="1857743"/>
            <a:ext cx="4245868" cy="4595593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052736"/>
            <a:ext cx="424745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插入次标题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1871136"/>
            <a:ext cx="4247455" cy="4582200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 marL="4572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 marL="9144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3716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4pPr>
            <a:lvl5pPr marL="1828800" indent="0" algn="just">
              <a:buNone/>
              <a:defRPr sz="24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插入内容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85010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50105"/>
            <a:ext cx="9144000" cy="54006"/>
          </a:xfrm>
          <a:prstGeom prst="rect">
            <a:avLst/>
          </a:prstGeom>
          <a:solidFill>
            <a:srgbClr val="F79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737828" y="188640"/>
            <a:ext cx="6426460" cy="603067"/>
          </a:xfrm>
          <a:prstGeom prst="parallelogram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lang="zh-CN" altLang="en-US" sz="2600" b="1" kern="1200" cap="none" spc="0" dirty="0">
              <a:ln>
                <a:noFill/>
              </a:ln>
              <a:solidFill>
                <a:srgbClr val="F7990A"/>
              </a:solidFill>
              <a:effectLst/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889248" y="242646"/>
            <a:ext cx="6275040" cy="50405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800" b="1" kern="1200" cap="none" spc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695252" cy="697577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0" y="6669360"/>
            <a:ext cx="9144000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3212976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常量成员、静态成员与友元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主讲教师：于永涛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1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dirty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</a:t>
            </a:r>
            <a:r>
              <a:rPr lang="en-US" altLang="zh-CN" sz="2000" dirty="0" smtClean="0"/>
              <a:t>);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构造函数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area</a:t>
            </a:r>
            <a:r>
              <a:rPr lang="en-US" altLang="zh-CN" sz="2000" dirty="0" smtClean="0"/>
              <a:t>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;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常量成员函数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;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常量成员函数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getRadius</a:t>
            </a:r>
            <a:r>
              <a:rPr lang="en-US" altLang="zh-CN" sz="2000" dirty="0" smtClean="0"/>
              <a:t>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常量成员函数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: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radius;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3399"/>
                </a:solidFill>
              </a:rPr>
              <a:t>PI</a:t>
            </a:r>
            <a:r>
              <a:rPr lang="en-US" altLang="zh-CN" sz="2000" dirty="0"/>
              <a:t>;   </a:t>
            </a:r>
            <a:r>
              <a:rPr lang="en-US" altLang="zh-CN" sz="2000" dirty="0" smtClean="0"/>
              <a:t>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常量数据</a:t>
            </a:r>
            <a:r>
              <a:rPr lang="zh-CN" altLang="en-US" sz="2000" dirty="0" smtClean="0">
                <a:solidFill>
                  <a:srgbClr val="00B050"/>
                </a:solidFill>
              </a:rPr>
              <a:t>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::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</a:t>
            </a:r>
            <a:r>
              <a:rPr lang="en-US" altLang="zh-CN" sz="2000" dirty="0" smtClean="0"/>
              <a:t>): </a:t>
            </a:r>
            <a:r>
              <a:rPr lang="en-US" altLang="zh-CN" sz="2000" dirty="0"/>
              <a:t>radius(r), </a:t>
            </a:r>
            <a:r>
              <a:rPr lang="en-US" altLang="zh-CN" sz="2000" b="1" dirty="0">
                <a:solidFill>
                  <a:srgbClr val="FF3399"/>
                </a:solidFill>
              </a:rPr>
              <a:t>PI(3.1415</a:t>
            </a:r>
            <a:r>
              <a:rPr lang="en-US" altLang="zh-CN" sz="2000" b="1" dirty="0" smtClean="0">
                <a:solidFill>
                  <a:srgbClr val="FF3399"/>
                </a:solidFill>
              </a:rPr>
              <a:t>)</a:t>
            </a:r>
            <a:r>
              <a:rPr lang="en-US" altLang="zh-CN" sz="2000" dirty="0"/>
              <a:t> { </a:t>
            </a:r>
            <a:r>
              <a:rPr lang="en-US" altLang="zh-CN" sz="2000" dirty="0" smtClean="0"/>
              <a:t> } 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::area</a:t>
            </a:r>
            <a:r>
              <a:rPr lang="en-US" altLang="zh-CN" sz="2000" dirty="0"/>
              <a:t>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/>
              <a:t>{  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*radius*radius;  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::perimeter</a:t>
            </a:r>
            <a:r>
              <a:rPr lang="en-US" altLang="zh-CN" sz="2000" dirty="0"/>
              <a:t>()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 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2*</a:t>
            </a:r>
            <a:r>
              <a:rPr lang="en-US" altLang="zh-CN" sz="2000" b="1" dirty="0">
                <a:solidFill>
                  <a:srgbClr val="FF3399"/>
                </a:solidFill>
              </a:rPr>
              <a:t>PI</a:t>
            </a:r>
            <a:r>
              <a:rPr lang="en-US" altLang="zh-CN" sz="2000" dirty="0"/>
              <a:t>*radius;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000" dirty="0" smtClean="0"/>
              <a:t>::</a:t>
            </a:r>
            <a:r>
              <a:rPr lang="en-US" altLang="zh-CN" sz="2000" dirty="0" err="1" smtClean="0"/>
              <a:t>getRadius</a:t>
            </a:r>
            <a:r>
              <a:rPr lang="en-US" altLang="zh-CN" sz="2000" dirty="0"/>
              <a:t>()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{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radius;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常量成员函数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2411760" y="6093296"/>
            <a:ext cx="6624736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：在类外实现常量成员函数时也要带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91980" y="4293096"/>
            <a:ext cx="4464496" cy="1008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：将不修改类数据成员值的成员函数定义为常量成员函数。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5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常对象（</a:t>
            </a:r>
            <a:r>
              <a:rPr lang="en-US" altLang="zh-CN" sz="2800" b="1" dirty="0" smtClean="0"/>
              <a:t>const </a:t>
            </a:r>
            <a:r>
              <a:rPr lang="zh-CN" altLang="en-US" sz="2800" b="1" dirty="0" smtClean="0"/>
              <a:t>对象）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常对象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70C0"/>
                </a:solidFill>
              </a:rPr>
              <a:t>所有数据成员</a:t>
            </a:r>
            <a:r>
              <a:rPr lang="zh-CN" altLang="en-US" dirty="0" smtClean="0"/>
              <a:t>在程序执行过程中都不能被修改。</a:t>
            </a:r>
            <a:endParaRPr lang="en-US" altLang="zh-CN" dirty="0" smtClean="0"/>
          </a:p>
          <a:p>
            <a:r>
              <a:rPr lang="zh-CN" altLang="en-US" sz="2800" b="1" dirty="0" smtClean="0"/>
              <a:t>定义形式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446088"/>
            <a:r>
              <a:rPr lang="en-US" altLang="zh-CN" b="1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 对象名</a:t>
            </a:r>
            <a:r>
              <a:rPr lang="en-US" altLang="zh-CN" b="1" dirty="0" smtClean="0">
                <a:solidFill>
                  <a:srgbClr val="0000FF"/>
                </a:solidFill>
              </a:rPr>
              <a:t>;   </a:t>
            </a:r>
            <a:r>
              <a:rPr lang="zh-CN" altLang="en-US" dirty="0" smtClean="0"/>
              <a:t>或   </a:t>
            </a:r>
            <a:r>
              <a:rPr lang="en-US" altLang="zh-CN" b="1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 对象名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</a:rPr>
              <a:t>参数列表</a:t>
            </a:r>
            <a:r>
              <a:rPr lang="en-US" altLang="zh-CN" b="1" dirty="0" smtClean="0">
                <a:solidFill>
                  <a:srgbClr val="0000FF"/>
                </a:solidFill>
              </a:rPr>
              <a:t>);</a:t>
            </a:r>
          </a:p>
          <a:p>
            <a:pPr indent="446088"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对象名</a:t>
            </a:r>
            <a:r>
              <a:rPr lang="en-US" altLang="zh-CN" b="1" dirty="0" smtClean="0">
                <a:solidFill>
                  <a:srgbClr val="0000FF"/>
                </a:solidFill>
              </a:rPr>
              <a:t>;   </a:t>
            </a:r>
            <a:r>
              <a:rPr lang="zh-CN" altLang="en-US" dirty="0" smtClean="0"/>
              <a:t>或   </a:t>
            </a:r>
            <a:r>
              <a:rPr lang="zh-CN" altLang="en-US" b="1" dirty="0" smtClean="0">
                <a:solidFill>
                  <a:srgbClr val="0000FF"/>
                </a:solidFill>
              </a:rPr>
              <a:t>类名 </a:t>
            </a:r>
            <a:r>
              <a:rPr lang="en-US" altLang="zh-CN" b="1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对象名</a:t>
            </a:r>
            <a:r>
              <a:rPr lang="en-US" altLang="zh-CN" b="1" dirty="0" smtClean="0">
                <a:solidFill>
                  <a:srgbClr val="0000FF"/>
                </a:solidFill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</a:rPr>
              <a:t>参数列表</a:t>
            </a:r>
            <a:r>
              <a:rPr lang="en-US" altLang="zh-CN" b="1" dirty="0" smtClean="0">
                <a:solidFill>
                  <a:srgbClr val="0000FF"/>
                </a:solidFill>
              </a:rPr>
              <a:t>);</a:t>
            </a:r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446088">
              <a:spcBef>
                <a:spcPts val="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Circle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(13.14);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常对象定义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446088"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Circle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(13.14);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常对象定义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14.3  </a:t>
            </a:r>
            <a:r>
              <a:rPr lang="zh-CN" altLang="en-US" dirty="0"/>
              <a:t>常对象</a:t>
            </a:r>
          </a:p>
        </p:txBody>
      </p:sp>
      <p:sp>
        <p:nvSpPr>
          <p:cNvPr id="4" name="矩形 3"/>
          <p:cNvSpPr/>
          <p:nvPr/>
        </p:nvSpPr>
        <p:spPr>
          <a:xfrm>
            <a:off x="889248" y="5583007"/>
            <a:ext cx="7200800" cy="9078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只能调用它的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常量成员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，而不能调用其他成员函数。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80728"/>
            <a:ext cx="8496944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class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1800" dirty="0" smtClean="0"/>
              <a:t>{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1800" dirty="0" smtClean="0"/>
              <a:t>(): width(0.0), height(0.0) { }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默认构造函数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w, 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h): width(w), height(h) { }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带参数的构造函数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area() </a:t>
            </a:r>
            <a:r>
              <a:rPr lang="en-US" altLang="zh-CN" sz="1800" dirty="0" smtClean="0">
                <a:solidFill>
                  <a:srgbClr val="FF0000"/>
                </a:solidFill>
              </a:rPr>
              <a:t>const </a:t>
            </a:r>
            <a:r>
              <a:rPr lang="en-US" altLang="zh-CN" sz="1800" dirty="0" smtClean="0"/>
              <a:t>{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常量成员函数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width*height;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en-US" altLang="zh-CN" sz="1800" dirty="0" smtClean="0"/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perimeter() </a:t>
            </a:r>
            <a:r>
              <a:rPr lang="en-US" altLang="zh-CN" sz="1800" dirty="0" smtClean="0">
                <a:solidFill>
                  <a:srgbClr val="FF0000"/>
                </a:solidFill>
              </a:rPr>
              <a:t>const </a:t>
            </a:r>
            <a:r>
              <a:rPr lang="en-US" altLang="zh-CN" sz="1800" dirty="0" smtClean="0"/>
              <a:t>{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常量成员函数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1800" dirty="0" smtClean="0"/>
              <a:t>2*(</a:t>
            </a:r>
            <a:r>
              <a:rPr lang="en-US" altLang="zh-CN" sz="1800" dirty="0" err="1" smtClean="0"/>
              <a:t>width+height</a:t>
            </a:r>
            <a:r>
              <a:rPr lang="en-US" altLang="zh-CN" sz="1800" dirty="0" smtClean="0"/>
              <a:t>);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en-US" altLang="zh-CN" sz="1800" dirty="0" smtClean="0"/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 </a:t>
            </a:r>
            <a:r>
              <a:rPr lang="en-US" altLang="zh-CN" sz="1800" dirty="0" smtClean="0"/>
              <a:t>print(){           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普通成员函数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“Width: ”</a:t>
            </a:r>
            <a:r>
              <a:rPr lang="en-US" altLang="zh-CN" sz="1800" dirty="0" smtClean="0"/>
              <a:t>&lt;&lt;width&lt;&lt;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“, Height: ”</a:t>
            </a:r>
            <a:r>
              <a:rPr lang="en-US" altLang="zh-CN" sz="1800" dirty="0" smtClean="0"/>
              <a:t>&lt;&lt;height&lt;&lt;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en-US" altLang="zh-CN" sz="1800" dirty="0" smtClean="0"/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 </a:t>
            </a:r>
            <a:r>
              <a:rPr lang="en-US" altLang="zh-CN" sz="1800" dirty="0" smtClean="0"/>
              <a:t>print() </a:t>
            </a:r>
            <a:r>
              <a:rPr lang="en-US" altLang="zh-CN" sz="1800" dirty="0" smtClean="0">
                <a:solidFill>
                  <a:srgbClr val="FF0000"/>
                </a:solidFill>
              </a:rPr>
              <a:t>const </a:t>
            </a:r>
            <a:r>
              <a:rPr lang="en-US" altLang="zh-CN" sz="1800" dirty="0" smtClean="0"/>
              <a:t>{              </a:t>
            </a:r>
            <a:r>
              <a:rPr lang="en-US" altLang="zh-CN" sz="1800" dirty="0" smtClean="0">
                <a:solidFill>
                  <a:srgbClr val="00B050"/>
                </a:solidFill>
              </a:rPr>
              <a:t>// </a:t>
            </a:r>
            <a:r>
              <a:rPr lang="zh-CN" altLang="en-US" sz="1800" dirty="0" smtClean="0">
                <a:solidFill>
                  <a:srgbClr val="00B050"/>
                </a:solidFill>
              </a:rPr>
              <a:t>重载常量成员函数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/>
              <a:t>cout</a:t>
            </a:r>
            <a:r>
              <a:rPr lang="en-US" altLang="zh-CN" sz="1800" dirty="0"/>
              <a:t>&lt;&lt;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“Width: ”</a:t>
            </a:r>
            <a:r>
              <a:rPr lang="en-US" altLang="zh-CN" sz="1800" dirty="0"/>
              <a:t>&lt;&lt;width&lt;&lt;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</a:rPr>
              <a:t>“, Height: ”</a:t>
            </a:r>
            <a:r>
              <a:rPr lang="en-US" altLang="zh-CN" sz="1800" dirty="0"/>
              <a:t>&lt;&lt;height&lt;&lt;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1800" dirty="0" smtClean="0"/>
              <a:t>: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1800" dirty="0" smtClean="0"/>
              <a:t>width;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1800" dirty="0" smtClean="0"/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};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 </a:t>
            </a:r>
            <a:r>
              <a:rPr lang="zh-CN" altLang="en-US" dirty="0"/>
              <a:t>常对象</a:t>
            </a:r>
          </a:p>
        </p:txBody>
      </p:sp>
    </p:spTree>
    <p:extLst>
      <p:ext uri="{BB962C8B-B14F-4D97-AF65-F5344CB8AC3E}">
        <p14:creationId xmlns:p14="http://schemas.microsoft.com/office/powerpoint/2010/main" val="2550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int </a:t>
            </a:r>
            <a:r>
              <a:rPr lang="en-US" altLang="zh-CN" dirty="0" smtClean="0"/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dirty="0" smtClean="0"/>
              <a:t> rect1(2.0, 3.0);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普通对象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“Area: ”</a:t>
            </a:r>
            <a:r>
              <a:rPr lang="en-US" altLang="zh-CN" dirty="0" smtClean="0"/>
              <a:t>&lt;&lt;rect1.area()&lt;&lt;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调用常量成员函数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rect1.print();    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调用普通成员函数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endParaRPr lang="en-US" altLang="zh-CN" dirty="0" smtClean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Rectangle</a:t>
            </a:r>
            <a:r>
              <a:rPr lang="en-US" altLang="zh-CN" dirty="0" smtClean="0"/>
              <a:t> rect2(4.0, 5.0);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常对象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“Area: ”</a:t>
            </a:r>
            <a:r>
              <a:rPr lang="en-US" altLang="zh-CN" dirty="0" smtClean="0"/>
              <a:t>&lt;&lt;rect2.area()&lt;&lt;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调用常量成员函数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rect2.print();             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调用常量成员函数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endParaRPr lang="en-US" altLang="zh-CN" dirty="0" smtClean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return</a:t>
            </a:r>
            <a:r>
              <a:rPr lang="en-US" altLang="zh-CN" dirty="0" smtClean="0"/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 </a:t>
            </a:r>
            <a:r>
              <a:rPr lang="zh-CN" altLang="en-US" dirty="0"/>
              <a:t>常对象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903370" y="5899494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Ch14_01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267744" y="4475271"/>
            <a:ext cx="6433341" cy="13299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调用常量成员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而普通对象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既可以调用普通成员函数，也可以调用常量成员函数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。但当发生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时，普通对象调用是非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成员函数，而常对象调用的是带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的成员函数。</a:t>
            </a:r>
            <a:endParaRPr lang="en-US" altLang="zh-CN" sz="20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9"/>
            <a:ext cx="8496944" cy="5832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iostream</a:t>
            </a:r>
            <a:r>
              <a:rPr lang="en-US" altLang="zh-CN" sz="18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18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18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class</a:t>
            </a:r>
            <a:r>
              <a:rPr lang="en-US" altLang="zh-CN" sz="1800" dirty="0" smtClean="0"/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{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public</a:t>
            </a:r>
            <a:r>
              <a:rPr lang="en-US" altLang="zh-CN" sz="18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r = 0.0, 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img</a:t>
            </a:r>
            <a:r>
              <a:rPr lang="en-US" altLang="zh-CN" sz="1800" dirty="0" smtClean="0"/>
              <a:t> = 0.0): real(r), image(</a:t>
            </a:r>
            <a:r>
              <a:rPr lang="en-US" altLang="zh-CN" sz="1800" dirty="0" err="1" smtClean="0"/>
              <a:t>img</a:t>
            </a:r>
            <a:r>
              <a:rPr lang="en-US" altLang="zh-CN" sz="1800" dirty="0" smtClean="0"/>
              <a:t>) { }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</a:t>
            </a:r>
            <a:r>
              <a:rPr lang="en-US" altLang="zh-CN" sz="1800" dirty="0" smtClean="0"/>
              <a:t> set(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r, </a:t>
            </a: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img</a:t>
            </a:r>
            <a:r>
              <a:rPr lang="en-US" altLang="zh-CN" sz="1800" dirty="0" smtClean="0"/>
              <a:t>) { real = r; image = </a:t>
            </a:r>
            <a:r>
              <a:rPr lang="en-US" altLang="zh-CN" sz="1800" dirty="0" err="1" smtClean="0"/>
              <a:t>img</a:t>
            </a:r>
            <a:r>
              <a:rPr lang="en-US" altLang="zh-CN" sz="1800" dirty="0" smtClean="0"/>
              <a:t>; }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getReal</a:t>
            </a:r>
            <a:r>
              <a:rPr lang="en-US" altLang="zh-CN" sz="1800" dirty="0" smtClean="0"/>
              <a:t>()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/>
              <a:t>{</a:t>
            </a:r>
            <a:r>
              <a:rPr lang="en-US" altLang="zh-CN" sz="1800" dirty="0" smtClean="0">
                <a:solidFill>
                  <a:srgbClr val="0000FF"/>
                </a:solidFill>
              </a:rPr>
              <a:t> return </a:t>
            </a:r>
            <a:r>
              <a:rPr lang="en-US" altLang="zh-CN" sz="1800" dirty="0" smtClean="0"/>
              <a:t>real; }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getImage</a:t>
            </a:r>
            <a:r>
              <a:rPr lang="en-US" altLang="zh-CN" sz="1800" dirty="0" smtClean="0"/>
              <a:t>()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/>
              <a:t>{ </a:t>
            </a: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image; }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</a:t>
            </a:r>
            <a:r>
              <a:rPr lang="en-US" altLang="zh-CN" sz="1800" dirty="0" smtClean="0"/>
              <a:t> print()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/>
              <a:t> {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&lt;&lt;real&lt;&lt;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sz="1800" dirty="0" smtClean="0"/>
              <a:t>&lt;&lt;image&lt;&lt;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18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18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}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18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real;</a:t>
            </a:r>
          </a:p>
          <a:p>
            <a:pPr indent="533400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double</a:t>
            </a:r>
            <a:r>
              <a:rPr lang="en-US" altLang="zh-CN" sz="1800" dirty="0" smtClean="0"/>
              <a:t> image;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};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void</a:t>
            </a:r>
            <a:r>
              <a:rPr lang="en-US" altLang="zh-CN" sz="1800" dirty="0" smtClean="0"/>
              <a:t> add(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</a:t>
            </a:r>
            <a:r>
              <a:rPr lang="en-US" altLang="zh-CN" sz="1800" dirty="0" smtClean="0"/>
              <a:t>cp1,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&amp;</a:t>
            </a:r>
            <a:r>
              <a:rPr lang="en-US" altLang="zh-CN" sz="1800" dirty="0" smtClean="0"/>
              <a:t>cp2){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1800" dirty="0" smtClean="0"/>
              <a:t> result;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result.set</a:t>
            </a:r>
            <a:r>
              <a:rPr lang="en-US" altLang="zh-CN" sz="1800" dirty="0" smtClean="0"/>
              <a:t>(cp1.getReal()+cp2.getReal(), cp1.getImage()+cp2.getImage());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/>
              <a:t>result.print</a:t>
            </a:r>
            <a:r>
              <a:rPr lang="en-US" altLang="zh-CN" sz="1800" dirty="0" smtClean="0"/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1800" dirty="0" smtClean="0">
                <a:solidFill>
                  <a:srgbClr val="0000FF"/>
                </a:solidFill>
              </a:rPr>
              <a:t> </a:t>
            </a:r>
            <a:r>
              <a:rPr lang="en-US" altLang="zh-CN" sz="1800" dirty="0" smtClean="0"/>
              <a:t>main(){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1800" dirty="0" smtClean="0"/>
              <a:t>cp1(1.0, 2.0), cp2(3.0, 4.0);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/>
              <a:t>add(cp1, cp2);</a:t>
            </a:r>
          </a:p>
          <a:p>
            <a:pPr indent="271463"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rgbClr val="0000FF"/>
                </a:solidFill>
              </a:rPr>
              <a:t>return</a:t>
            </a:r>
            <a:r>
              <a:rPr lang="en-US" altLang="zh-CN" sz="18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 </a:t>
            </a:r>
            <a:r>
              <a:rPr lang="zh-CN" altLang="en-US" dirty="0"/>
              <a:t>常对象</a:t>
            </a:r>
          </a:p>
        </p:txBody>
      </p:sp>
      <p:sp>
        <p:nvSpPr>
          <p:cNvPr id="4" name="矩形 3"/>
          <p:cNvSpPr/>
          <p:nvPr/>
        </p:nvSpPr>
        <p:spPr>
          <a:xfrm>
            <a:off x="4650093" y="5373216"/>
            <a:ext cx="4314395" cy="9361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引用对象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指针对象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只能访问类的常量成员函数。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31640" y="4509120"/>
            <a:ext cx="44644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533400"/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70C0"/>
                </a:solidFill>
              </a:rPr>
              <a:t>类型</a:t>
            </a:r>
            <a:r>
              <a:rPr lang="zh-CN" altLang="en-US" dirty="0"/>
              <a:t>而不是具体的数据对象，类的对象都是该类的</a:t>
            </a:r>
            <a:r>
              <a:rPr lang="zh-CN" altLang="en-US" dirty="0">
                <a:solidFill>
                  <a:srgbClr val="0070C0"/>
                </a:solidFill>
              </a:rPr>
              <a:t>实例</a:t>
            </a:r>
            <a:r>
              <a:rPr lang="zh-CN" altLang="en-US" dirty="0"/>
              <a:t>，每个类对象都具有</a:t>
            </a:r>
            <a:r>
              <a:rPr lang="zh-CN" altLang="en-US" dirty="0">
                <a:solidFill>
                  <a:srgbClr val="0070C0"/>
                </a:solidFill>
              </a:rPr>
              <a:t>自己的数据成员</a:t>
            </a:r>
            <a:r>
              <a:rPr lang="zh-CN" altLang="en-US" dirty="0"/>
              <a:t>，而且是相互独立，</a:t>
            </a:r>
            <a:r>
              <a:rPr lang="zh-CN" altLang="en-US" dirty="0" smtClean="0"/>
              <a:t>各自占</a:t>
            </a:r>
            <a:r>
              <a:rPr lang="zh-CN" altLang="en-US" dirty="0"/>
              <a:t>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533400"/>
            <a:r>
              <a:rPr lang="zh-CN" altLang="en-US" dirty="0" smtClean="0"/>
              <a:t>然而</a:t>
            </a:r>
            <a:r>
              <a:rPr lang="zh-CN" altLang="en-US" dirty="0"/>
              <a:t>，程序中往往需要让类的所有对象在类的范围内</a:t>
            </a:r>
            <a:r>
              <a:rPr lang="zh-CN" altLang="en-US" dirty="0">
                <a:solidFill>
                  <a:srgbClr val="0070C0"/>
                </a:solidFill>
              </a:rPr>
              <a:t>共享某个数据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  </a:t>
            </a:r>
            <a:r>
              <a:rPr lang="zh-CN" altLang="en-US" dirty="0"/>
              <a:t>静态数据</a:t>
            </a:r>
            <a:r>
              <a:rPr lang="zh-CN" altLang="en-US" dirty="0" smtClean="0"/>
              <a:t>成员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9207" y="3861048"/>
            <a:ext cx="2246649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9206" y="4365104"/>
            <a:ext cx="2246649" cy="144016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indent="358775"/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count;</a:t>
            </a:r>
          </a:p>
          <a:p>
            <a:pPr indent="358775"/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班级人数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241" y="4780891"/>
            <a:ext cx="2264231" cy="17510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23927" y="3581002"/>
            <a:ext cx="4248472" cy="9078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7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静态数据成员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静态数据成员</a:t>
            </a:r>
            <a:r>
              <a:rPr lang="zh-CN" altLang="en-US" dirty="0" smtClean="0"/>
              <a:t>通过 </a:t>
            </a: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关键字进行定义。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所有对象的</a:t>
            </a:r>
            <a:r>
              <a:rPr lang="zh-CN" altLang="en-US" dirty="0" smtClean="0"/>
              <a:t>静态数据成员</a:t>
            </a:r>
            <a:r>
              <a:rPr lang="zh-CN" altLang="en-US" dirty="0" smtClean="0">
                <a:solidFill>
                  <a:srgbClr val="0070C0"/>
                </a:solidFill>
              </a:rPr>
              <a:t>占用</a:t>
            </a:r>
            <a:r>
              <a:rPr lang="zh-CN" altLang="en-US" dirty="0">
                <a:solidFill>
                  <a:srgbClr val="0070C0"/>
                </a:solidFill>
              </a:rPr>
              <a:t>同一个内存</a:t>
            </a:r>
            <a:r>
              <a:rPr lang="zh-CN" altLang="en-US" dirty="0" smtClean="0">
                <a:solidFill>
                  <a:srgbClr val="0070C0"/>
                </a:solidFill>
              </a:rPr>
              <a:t>空间（</a:t>
            </a:r>
            <a:r>
              <a:rPr lang="zh-CN" altLang="en-US" b="1" dirty="0" smtClean="0">
                <a:solidFill>
                  <a:srgbClr val="FF0000"/>
                </a:solidFill>
              </a:rPr>
              <a:t>只有一份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静态</a:t>
            </a:r>
            <a:r>
              <a:rPr lang="zh-CN" altLang="en-US" dirty="0"/>
              <a:t>数据</a:t>
            </a:r>
            <a:r>
              <a:rPr lang="zh-CN" altLang="en-US" dirty="0" smtClean="0"/>
              <a:t>成员可以</a:t>
            </a:r>
            <a:r>
              <a:rPr lang="zh-CN" altLang="en-US" dirty="0" smtClean="0">
                <a:solidFill>
                  <a:srgbClr val="0070C0"/>
                </a:solidFill>
              </a:rPr>
              <a:t>实现数据共享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静态数据成员</a:t>
            </a:r>
            <a:r>
              <a:rPr lang="zh-CN" altLang="en-US" dirty="0" smtClean="0">
                <a:solidFill>
                  <a:srgbClr val="FF0000"/>
                </a:solidFill>
              </a:rPr>
              <a:t>属于</a:t>
            </a:r>
            <a:r>
              <a:rPr lang="zh-CN" altLang="en-US" dirty="0">
                <a:solidFill>
                  <a:srgbClr val="FF0000"/>
                </a:solidFill>
              </a:rPr>
              <a:t>一个类</a:t>
            </a:r>
            <a:r>
              <a:rPr lang="zh-CN" altLang="en-US" dirty="0"/>
              <a:t>而不属于该类的任何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静态数据成员可以</a:t>
            </a:r>
            <a:r>
              <a:rPr lang="zh-CN" altLang="en-US" dirty="0" smtClean="0">
                <a:solidFill>
                  <a:srgbClr val="0070C0"/>
                </a:solidFill>
              </a:rPr>
              <a:t>独立于对象存在和被引用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  </a:t>
            </a:r>
            <a:r>
              <a:rPr lang="zh-CN" altLang="en-US" dirty="0"/>
              <a:t>静态数据成员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073213"/>
            <a:ext cx="2164381" cy="24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静态数据成员定义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>
              <a:spcAft>
                <a:spcPts val="12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rgbClr val="0000FF"/>
                </a:solidFill>
              </a:rPr>
              <a:t>类型标识符  </a:t>
            </a:r>
            <a:r>
              <a:rPr lang="zh-CN" altLang="en-US" dirty="0" smtClean="0"/>
              <a:t>静态</a:t>
            </a:r>
            <a:r>
              <a:rPr lang="zh-CN" altLang="en-US" dirty="0"/>
              <a:t>数据成员</a:t>
            </a:r>
            <a:r>
              <a:rPr lang="zh-CN" altLang="en-US" dirty="0" smtClean="0"/>
              <a:t>名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类内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sz="2800" b="1" dirty="0" smtClean="0"/>
              <a:t>静态数据成员初始化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/>
            <a:r>
              <a:rPr lang="zh-CN" altLang="en-US" dirty="0">
                <a:solidFill>
                  <a:srgbClr val="0000FF"/>
                </a:solidFill>
              </a:rPr>
              <a:t>类型标识符  </a:t>
            </a:r>
            <a:r>
              <a:rPr lang="zh-CN" altLang="en-US" b="1" dirty="0">
                <a:solidFill>
                  <a:srgbClr val="0000FF"/>
                </a:solidFill>
              </a:rPr>
              <a:t>类名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zh-CN" altLang="en-US" dirty="0" smtClean="0"/>
              <a:t>静态</a:t>
            </a:r>
            <a:r>
              <a:rPr lang="zh-CN" altLang="en-US" dirty="0"/>
              <a:t>数据成员</a:t>
            </a:r>
            <a:r>
              <a:rPr lang="zh-CN" altLang="en-US" dirty="0" smtClean="0"/>
              <a:t>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初始值</a:t>
            </a:r>
            <a:r>
              <a:rPr lang="en-US" altLang="zh-CN" dirty="0" smtClean="0"/>
              <a:t>;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// </a:t>
            </a:r>
            <a:r>
              <a:rPr lang="zh-CN" altLang="en-US" dirty="0" smtClean="0">
                <a:solidFill>
                  <a:srgbClr val="00B050"/>
                </a:solidFill>
              </a:rPr>
              <a:t>类外</a:t>
            </a:r>
            <a:endParaRPr lang="en-US" altLang="zh-CN" dirty="0" smtClean="0"/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静态数据成员的初始化放在</a:t>
            </a:r>
            <a:r>
              <a:rPr lang="zh-CN" altLang="en-US" dirty="0" smtClean="0">
                <a:solidFill>
                  <a:srgbClr val="0070C0"/>
                </a:solidFill>
              </a:rPr>
              <a:t>类体外</a:t>
            </a:r>
            <a:r>
              <a:rPr lang="zh-CN" altLang="en-US" dirty="0" smtClean="0"/>
              <a:t>进行（</a:t>
            </a:r>
            <a:r>
              <a:rPr lang="zh-CN" altLang="en-US" dirty="0" smtClean="0">
                <a:solidFill>
                  <a:srgbClr val="FF0000"/>
                </a:solidFill>
              </a:rPr>
              <a:t>必须初始化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初始化时前面</a:t>
            </a:r>
            <a:r>
              <a:rPr lang="zh-CN" altLang="en-US" dirty="0" smtClean="0">
                <a:solidFill>
                  <a:srgbClr val="0070C0"/>
                </a:solidFill>
              </a:rPr>
              <a:t>不允许再加 </a:t>
            </a:r>
            <a:r>
              <a:rPr lang="en-US" altLang="zh-CN" dirty="0" smtClean="0">
                <a:solidFill>
                  <a:srgbClr val="FF0000"/>
                </a:solidFill>
              </a:rPr>
              <a:t>static </a:t>
            </a:r>
            <a:r>
              <a:rPr lang="zh-CN" altLang="en-US" dirty="0" smtClean="0"/>
              <a:t>关键字。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初始化时使用</a:t>
            </a:r>
            <a:r>
              <a:rPr lang="zh-CN" altLang="en-US" dirty="0">
                <a:solidFill>
                  <a:srgbClr val="0070C0"/>
                </a:solidFill>
              </a:rPr>
              <a:t>作用域运算符</a:t>
            </a:r>
            <a:r>
              <a:rPr lang="zh-CN" altLang="en-US" dirty="0"/>
              <a:t>来标明它</a:t>
            </a:r>
            <a:r>
              <a:rPr lang="zh-CN" altLang="en-US" dirty="0" smtClean="0"/>
              <a:t>所属的类。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访问静态数据成员：  </a:t>
            </a:r>
            <a:r>
              <a:rPr lang="zh-CN" altLang="en-US" b="1" dirty="0" smtClean="0">
                <a:solidFill>
                  <a:srgbClr val="0000FF"/>
                </a:solidFill>
              </a:rPr>
              <a:t>类</a:t>
            </a:r>
            <a:r>
              <a:rPr lang="zh-CN" altLang="en-US" b="1" dirty="0">
                <a:solidFill>
                  <a:srgbClr val="0000FF"/>
                </a:solidFill>
              </a:rPr>
              <a:t>名</a:t>
            </a:r>
            <a:r>
              <a:rPr lang="en-US" altLang="zh-CN" b="1" dirty="0">
                <a:solidFill>
                  <a:srgbClr val="FF0000"/>
                </a:solidFill>
              </a:rPr>
              <a:t>::</a:t>
            </a:r>
            <a:r>
              <a:rPr lang="zh-CN" altLang="en-US" dirty="0"/>
              <a:t>静态数据成员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indent="3233738"/>
            <a:r>
              <a:rPr lang="zh-CN" altLang="en-US" b="1" dirty="0" smtClean="0">
                <a:solidFill>
                  <a:srgbClr val="0000FF"/>
                </a:solidFill>
              </a:rPr>
              <a:t>对象名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/>
              <a:t>静态数据成员名  </a:t>
            </a:r>
            <a:r>
              <a:rPr lang="en-US" altLang="zh-CN" dirty="0" smtClean="0"/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只关心类型</a:t>
            </a:r>
            <a:r>
              <a:rPr lang="en-US" altLang="zh-CN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  </a:t>
            </a:r>
            <a:r>
              <a:rPr lang="zh-CN" altLang="en-US" dirty="0"/>
              <a:t>静态数据成员</a:t>
            </a:r>
          </a:p>
        </p:txBody>
      </p:sp>
    </p:spTree>
    <p:extLst>
      <p:ext uri="{BB962C8B-B14F-4D97-AF65-F5344CB8AC3E}">
        <p14:creationId xmlns:p14="http://schemas.microsoft.com/office/powerpoint/2010/main" val="11744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3888431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cstring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{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 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s);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();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dirty="0" err="1" smtClean="0"/>
              <a:t>getCount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print()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static </a:t>
            </a: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静态成员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name;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 = 0;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初始化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Student</a:t>
            </a:r>
            <a:r>
              <a:rPr lang="en-US" altLang="zh-CN" sz="2000" b="1" dirty="0">
                <a:solidFill>
                  <a:srgbClr val="FF0000"/>
                </a:solidFill>
              </a:rPr>
              <a:t>::</a:t>
            </a:r>
            <a:r>
              <a:rPr lang="en-US" altLang="zh-CN" sz="2000" b="1" dirty="0">
                <a:solidFill>
                  <a:srgbClr val="0000FF"/>
                </a:solidFill>
              </a:rPr>
              <a:t>Student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s){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name = 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strlen</a:t>
            </a:r>
            <a:r>
              <a:rPr lang="en-US" altLang="zh-CN" sz="2000" dirty="0"/>
              <a:t>(s)+1];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strcpy</a:t>
            </a:r>
            <a:r>
              <a:rPr lang="en-US" altLang="zh-CN" sz="2000" dirty="0"/>
              <a:t>(name, s</a:t>
            </a:r>
            <a:r>
              <a:rPr lang="en-US" altLang="zh-CN" sz="2000" dirty="0" smtClean="0"/>
              <a:t>);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++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访问静态成员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  </a:t>
            </a:r>
            <a:r>
              <a:rPr lang="zh-CN" altLang="en-US" dirty="0"/>
              <a:t>静态数据成员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067945" y="1038743"/>
            <a:ext cx="5040559" cy="570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(){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(name!=</a:t>
            </a:r>
            <a:r>
              <a:rPr lang="en-US" altLang="zh-CN" sz="2000" dirty="0" smtClean="0">
                <a:solidFill>
                  <a:srgbClr val="FF3399"/>
                </a:solidFill>
              </a:rPr>
              <a:t>NULL</a:t>
            </a:r>
            <a:r>
              <a:rPr lang="en-US" altLang="zh-CN" sz="2000" dirty="0" smtClean="0"/>
              <a:t>)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delete </a:t>
            </a:r>
            <a:r>
              <a:rPr lang="en-US" altLang="zh-CN" sz="2000" dirty="0" smtClean="0">
                <a:solidFill>
                  <a:srgbClr val="FF0000"/>
                </a:solidFill>
              </a:rPr>
              <a:t>[ ]</a:t>
            </a:r>
            <a:r>
              <a:rPr lang="en-US" altLang="zh-CN" sz="2000" dirty="0" smtClean="0"/>
              <a:t> name;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--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;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// </a:t>
            </a:r>
            <a:r>
              <a:rPr lang="zh-CN" altLang="en-US" sz="2000" dirty="0">
                <a:solidFill>
                  <a:srgbClr val="00B050"/>
                </a:solidFill>
              </a:rPr>
              <a:t>访问静态成员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err="1" smtClean="0"/>
              <a:t>getCount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访问静态成员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smtClean="0"/>
              <a:t>print()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“Student Name: ”</a:t>
            </a:r>
            <a:r>
              <a:rPr lang="en-US" altLang="zh-CN" sz="2000" dirty="0" smtClean="0"/>
              <a:t>&lt;&lt;name&lt;&lt;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dirty="0" smtClean="0"/>
              <a:t>main(){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“No.: ”</a:t>
            </a:r>
            <a:r>
              <a:rPr lang="en-US" altLang="zh-CN" sz="2000" dirty="0" smtClean="0"/>
              <a:t>&lt;&lt;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 st1(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“John”</a:t>
            </a:r>
            <a:r>
              <a:rPr lang="en-US" altLang="zh-CN" sz="2000" dirty="0" smtClean="0"/>
              <a:t>);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“No.: ”</a:t>
            </a:r>
            <a:r>
              <a:rPr lang="en-US" altLang="zh-CN" sz="2000" dirty="0" smtClean="0"/>
              <a:t>&lt;&lt;st1.getCount()&lt;&lt;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 st2(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“Jenney”</a:t>
            </a:r>
            <a:r>
              <a:rPr lang="en-US" altLang="zh-CN" sz="2000" dirty="0" smtClean="0"/>
              <a:t>);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“No.: ”</a:t>
            </a:r>
            <a:r>
              <a:rPr lang="en-US" altLang="zh-CN" sz="2000" dirty="0" smtClean="0"/>
              <a:t>&lt;&lt;st2.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010096" y="5949280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Ch14_02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6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819257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静态成员函数：</a:t>
            </a:r>
            <a:endParaRPr lang="en-US" altLang="zh-CN" sz="2800" b="1" dirty="0" smtClean="0"/>
          </a:p>
          <a:p>
            <a:pPr indent="358775"/>
            <a:r>
              <a:rPr lang="en-US" altLang="zh-CN" dirty="0" smtClean="0">
                <a:solidFill>
                  <a:srgbClr val="FF0000"/>
                </a:solidFill>
              </a:rPr>
              <a:t>static</a:t>
            </a:r>
            <a:r>
              <a:rPr lang="en-US" altLang="zh-CN" dirty="0" smtClean="0"/>
              <a:t>  </a:t>
            </a:r>
            <a:r>
              <a:rPr lang="zh-CN" altLang="en-US" dirty="0">
                <a:solidFill>
                  <a:srgbClr val="0000FF"/>
                </a:solidFill>
              </a:rPr>
              <a:t>返回</a:t>
            </a:r>
            <a:r>
              <a:rPr lang="zh-CN" altLang="en-US" dirty="0" smtClean="0">
                <a:solidFill>
                  <a:srgbClr val="0000FF"/>
                </a:solidFill>
              </a:rPr>
              <a:t>类型  </a:t>
            </a:r>
            <a:r>
              <a:rPr lang="zh-CN" altLang="en-US" dirty="0" smtClean="0"/>
              <a:t>静态</a:t>
            </a:r>
            <a:r>
              <a:rPr lang="zh-CN" altLang="en-US" dirty="0"/>
              <a:t>成员函数名</a:t>
            </a:r>
            <a:r>
              <a:rPr lang="en-US" altLang="zh-CN" dirty="0"/>
              <a:t>( </a:t>
            </a:r>
            <a:r>
              <a:rPr lang="zh-CN" altLang="en-US" dirty="0" smtClean="0"/>
              <a:t>参数列表 </a:t>
            </a:r>
            <a:r>
              <a:rPr lang="en-US" altLang="zh-CN" dirty="0" smtClean="0"/>
              <a:t>);</a:t>
            </a:r>
            <a:r>
              <a:rPr lang="zh-CN" altLang="en-US" dirty="0" smtClean="0"/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/>
            <a:r>
              <a:rPr lang="zh-CN" altLang="en-US" dirty="0">
                <a:solidFill>
                  <a:srgbClr val="0000FF"/>
                </a:solidFill>
              </a:rPr>
              <a:t>返回</a:t>
            </a:r>
            <a:r>
              <a:rPr lang="zh-CN" altLang="en-US" dirty="0" smtClean="0">
                <a:solidFill>
                  <a:srgbClr val="0000FF"/>
                </a:solidFill>
              </a:rPr>
              <a:t>类型 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zh-CN" altLang="en-US" dirty="0" smtClean="0"/>
              <a:t>静态</a:t>
            </a:r>
            <a:r>
              <a:rPr lang="zh-CN" altLang="en-US" dirty="0"/>
              <a:t>成员函数名</a:t>
            </a:r>
            <a:r>
              <a:rPr lang="en-US" altLang="zh-CN" dirty="0"/>
              <a:t>( </a:t>
            </a:r>
            <a:r>
              <a:rPr lang="zh-CN" altLang="en-US" dirty="0"/>
              <a:t>参数列表 </a:t>
            </a:r>
            <a:r>
              <a:rPr lang="en-US" altLang="zh-CN" dirty="0" smtClean="0"/>
              <a:t>) {  }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实现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b="1" dirty="0" smtClean="0"/>
              <a:t>说明</a:t>
            </a:r>
            <a:r>
              <a:rPr lang="zh-CN" altLang="en-US" dirty="0" smtClean="0"/>
              <a:t>：  </a:t>
            </a:r>
            <a:endParaRPr lang="en-US" altLang="zh-CN" dirty="0" smtClean="0"/>
          </a:p>
          <a:p>
            <a:pPr marL="342900" indent="-342900"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在类外实现静态成员函数时</a:t>
            </a:r>
            <a:r>
              <a:rPr lang="zh-CN" altLang="en-US" dirty="0" smtClean="0">
                <a:solidFill>
                  <a:srgbClr val="0070C0"/>
                </a:solidFill>
              </a:rPr>
              <a:t>不允许再加 </a:t>
            </a:r>
            <a:r>
              <a:rPr lang="en-US" altLang="zh-CN" dirty="0" smtClean="0">
                <a:solidFill>
                  <a:srgbClr val="FF0000"/>
                </a:solidFill>
              </a:rPr>
              <a:t>static </a:t>
            </a:r>
            <a:r>
              <a:rPr lang="zh-CN" altLang="en-US" dirty="0" smtClean="0"/>
              <a:t>关键字。</a:t>
            </a:r>
            <a:endParaRPr lang="en-US" altLang="zh-CN" dirty="0" smtClean="0"/>
          </a:p>
          <a:p>
            <a:pPr marL="342900" indent="-342900"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静态</a:t>
            </a:r>
            <a:r>
              <a:rPr lang="zh-CN" altLang="en-US" dirty="0"/>
              <a:t>成员函数仅</a:t>
            </a:r>
            <a:r>
              <a:rPr lang="zh-CN" altLang="en-US" dirty="0">
                <a:solidFill>
                  <a:srgbClr val="0070C0"/>
                </a:solidFill>
              </a:rPr>
              <a:t>属于一个类</a:t>
            </a:r>
            <a:r>
              <a:rPr lang="zh-CN" altLang="en-US" dirty="0"/>
              <a:t>而不属于该类的任何对象，因此</a:t>
            </a:r>
            <a:r>
              <a:rPr lang="zh-CN" altLang="en-US" dirty="0" smtClean="0"/>
              <a:t>它可以</a:t>
            </a:r>
            <a:r>
              <a:rPr lang="zh-CN" altLang="en-US" dirty="0" smtClean="0">
                <a:solidFill>
                  <a:srgbClr val="0070C0"/>
                </a:solidFill>
              </a:rPr>
              <a:t>不</a:t>
            </a:r>
            <a:r>
              <a:rPr lang="zh-CN" altLang="en-US" dirty="0">
                <a:solidFill>
                  <a:srgbClr val="0070C0"/>
                </a:solidFill>
              </a:rPr>
              <a:t>通过对象直接</a:t>
            </a:r>
            <a:r>
              <a:rPr lang="zh-CN" altLang="en-US" dirty="0" smtClean="0">
                <a:solidFill>
                  <a:srgbClr val="0070C0"/>
                </a:solidFill>
              </a:rPr>
              <a:t>调用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58775">
              <a:spcBef>
                <a:spcPts val="376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类</a:t>
            </a:r>
            <a:r>
              <a:rPr lang="zh-CN" altLang="en-US" b="1" dirty="0" smtClean="0">
                <a:solidFill>
                  <a:srgbClr val="0000FF"/>
                </a:solidFill>
              </a:rPr>
              <a:t>名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zh-CN" altLang="en-US" dirty="0" smtClean="0"/>
              <a:t>静态成员函数名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实参列表</a:t>
            </a:r>
            <a:r>
              <a:rPr lang="en-US" altLang="zh-CN" dirty="0" smtClean="0"/>
              <a:t>)</a:t>
            </a:r>
          </a:p>
          <a:p>
            <a:pPr indent="358775">
              <a:spcBef>
                <a:spcPts val="376"/>
              </a:spcBef>
            </a:pPr>
            <a:r>
              <a:rPr lang="zh-CN" altLang="en-US" b="1" dirty="0" smtClean="0">
                <a:solidFill>
                  <a:srgbClr val="0000FF"/>
                </a:solidFill>
              </a:rPr>
              <a:t>对象名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r>
              <a:rPr lang="zh-CN" altLang="en-US" dirty="0"/>
              <a:t>静态成员函数名</a:t>
            </a:r>
            <a:r>
              <a:rPr lang="en-US" altLang="zh-CN" dirty="0"/>
              <a:t>(</a:t>
            </a:r>
            <a:r>
              <a:rPr lang="zh-CN" altLang="en-US" dirty="0"/>
              <a:t>实参列表</a:t>
            </a:r>
            <a:r>
              <a:rPr lang="en-US" altLang="zh-CN" dirty="0"/>
              <a:t>) </a:t>
            </a:r>
            <a:r>
              <a:rPr lang="en-US" altLang="zh-CN" dirty="0" smtClean="0"/>
              <a:t>  (</a:t>
            </a:r>
            <a:r>
              <a:rPr lang="zh-CN" altLang="en-US" b="1" dirty="0">
                <a:solidFill>
                  <a:srgbClr val="FF0000"/>
                </a:solidFill>
              </a:rPr>
              <a:t>只关心类型</a:t>
            </a:r>
            <a:r>
              <a:rPr lang="en-US" altLang="zh-CN" dirty="0" smtClean="0"/>
              <a:t>)</a:t>
            </a:r>
          </a:p>
          <a:p>
            <a:pPr marL="342900" indent="-342900"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静态成员函数</a:t>
            </a:r>
            <a:r>
              <a:rPr lang="zh-CN" altLang="en-US" dirty="0">
                <a:solidFill>
                  <a:srgbClr val="0070C0"/>
                </a:solidFill>
              </a:rPr>
              <a:t>只能访问类中的静态数据</a:t>
            </a:r>
            <a:r>
              <a:rPr lang="zh-CN" altLang="en-US" dirty="0" smtClean="0">
                <a:solidFill>
                  <a:srgbClr val="0070C0"/>
                </a:solidFill>
              </a:rPr>
              <a:t>成员和静态成员函数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静态成员函数</a:t>
            </a:r>
            <a:r>
              <a:rPr lang="zh-CN" altLang="en-US" dirty="0" smtClean="0">
                <a:solidFill>
                  <a:srgbClr val="0070C0"/>
                </a:solidFill>
              </a:rPr>
              <a:t>不能加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进行修饰。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14.5  </a:t>
            </a:r>
            <a:r>
              <a:rPr lang="zh-CN" altLang="en-US" dirty="0"/>
              <a:t>静态成员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24319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14.1  </a:t>
            </a:r>
            <a:r>
              <a:rPr lang="zh-CN" altLang="en-US" sz="2800" dirty="0" smtClean="0"/>
              <a:t>常量数据成员</a:t>
            </a:r>
            <a:endParaRPr lang="en-US" altLang="zh-CN" sz="2800" dirty="0" smtClean="0"/>
          </a:p>
          <a:p>
            <a:r>
              <a:rPr lang="en-US" altLang="zh-CN" sz="2800" dirty="0" smtClean="0"/>
              <a:t>14.2  </a:t>
            </a:r>
            <a:r>
              <a:rPr lang="zh-CN" altLang="en-US" sz="2800" dirty="0" smtClean="0"/>
              <a:t>常量成员函数</a:t>
            </a:r>
            <a:endParaRPr lang="en-US" altLang="zh-CN" sz="2800" dirty="0" smtClean="0"/>
          </a:p>
          <a:p>
            <a:r>
              <a:rPr lang="en-US" altLang="zh-CN" sz="2800" dirty="0" smtClean="0"/>
              <a:t>14.3  </a:t>
            </a:r>
            <a:r>
              <a:rPr lang="zh-CN" altLang="en-US" sz="2800" dirty="0" smtClean="0"/>
              <a:t>常对象</a:t>
            </a:r>
            <a:endParaRPr lang="en-US" altLang="zh-CN" sz="2800" dirty="0" smtClean="0"/>
          </a:p>
          <a:p>
            <a:r>
              <a:rPr lang="en-US" altLang="zh-CN" sz="2800" dirty="0" smtClean="0"/>
              <a:t>14.4  </a:t>
            </a:r>
            <a:r>
              <a:rPr lang="zh-CN" altLang="en-US" sz="2800" dirty="0" smtClean="0"/>
              <a:t>静态数据成员</a:t>
            </a:r>
            <a:endParaRPr lang="en-US" altLang="zh-CN" sz="2800" dirty="0" smtClean="0"/>
          </a:p>
          <a:p>
            <a:r>
              <a:rPr lang="en-US" altLang="zh-CN" sz="2800" dirty="0" smtClean="0"/>
              <a:t>14.5  </a:t>
            </a:r>
            <a:r>
              <a:rPr lang="zh-CN" altLang="en-US" sz="2800" dirty="0" smtClean="0"/>
              <a:t>静态成员函数</a:t>
            </a:r>
            <a:endParaRPr lang="en-US" altLang="zh-CN" sz="2800" dirty="0" smtClean="0"/>
          </a:p>
          <a:p>
            <a:r>
              <a:rPr lang="en-US" altLang="zh-CN" sz="2800" dirty="0" smtClean="0"/>
              <a:t>14.6  </a:t>
            </a:r>
            <a:r>
              <a:rPr lang="zh-CN" altLang="en-US" sz="2800" dirty="0" smtClean="0"/>
              <a:t>友元函数</a:t>
            </a:r>
            <a:endParaRPr lang="en-US" altLang="zh-CN" sz="2800" dirty="0" smtClean="0"/>
          </a:p>
          <a:p>
            <a:r>
              <a:rPr lang="en-US" altLang="zh-CN" sz="2800" dirty="0" smtClean="0"/>
              <a:t>14.7  </a:t>
            </a:r>
            <a:r>
              <a:rPr lang="zh-CN" altLang="en-US" sz="2800" dirty="0" smtClean="0"/>
              <a:t>友元类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6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038743"/>
            <a:ext cx="4104455" cy="5702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cstring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{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 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s);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();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static</a:t>
            </a:r>
            <a:r>
              <a:rPr lang="en-US" altLang="zh-CN" sz="2000" dirty="0" smtClean="0">
                <a:solidFill>
                  <a:srgbClr val="0000FF"/>
                </a:solidFill>
              </a:rPr>
              <a:t> int </a:t>
            </a:r>
            <a:r>
              <a:rPr lang="en-US" altLang="zh-CN" sz="2000" dirty="0" err="1" smtClean="0"/>
              <a:t>getCount</a:t>
            </a:r>
            <a:r>
              <a:rPr lang="en-US" altLang="zh-CN" sz="2000" dirty="0" smtClean="0"/>
              <a:t>(); 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</a:rPr>
              <a:t>静态成员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print()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name; 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static </a:t>
            </a:r>
            <a:r>
              <a:rPr lang="en-US" altLang="zh-CN" sz="2000" dirty="0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FF3399"/>
                </a:solidFill>
              </a:rPr>
              <a:t>count</a:t>
            </a:r>
            <a:r>
              <a:rPr lang="en-US" altLang="zh-CN" sz="2000" dirty="0"/>
              <a:t>;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静态</a:t>
            </a:r>
            <a:r>
              <a:rPr lang="zh-CN" altLang="en-US" sz="2000" dirty="0" smtClean="0">
                <a:solidFill>
                  <a:srgbClr val="00B050"/>
                </a:solidFill>
              </a:rPr>
              <a:t>成员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 = 0;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初始化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Student</a:t>
            </a:r>
            <a:r>
              <a:rPr lang="en-US" altLang="zh-CN" sz="2000" b="1" dirty="0">
                <a:solidFill>
                  <a:srgbClr val="FF0000"/>
                </a:solidFill>
              </a:rPr>
              <a:t>::</a:t>
            </a:r>
            <a:r>
              <a:rPr lang="en-US" altLang="zh-CN" sz="2000" b="1" dirty="0">
                <a:solidFill>
                  <a:srgbClr val="0000FF"/>
                </a:solidFill>
              </a:rPr>
              <a:t>Student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s){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name = 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[</a:t>
            </a:r>
            <a:r>
              <a:rPr lang="en-US" altLang="zh-CN" sz="2000" dirty="0" err="1"/>
              <a:t>strlen</a:t>
            </a:r>
            <a:r>
              <a:rPr lang="en-US" altLang="zh-CN" sz="2000" dirty="0"/>
              <a:t>(s)+1];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/>
              <a:t>strcpy</a:t>
            </a:r>
            <a:r>
              <a:rPr lang="en-US" altLang="zh-CN" sz="2000" dirty="0"/>
              <a:t>(name, s</a:t>
            </a:r>
            <a:r>
              <a:rPr lang="en-US" altLang="zh-CN" sz="2000" dirty="0" smtClean="0"/>
              <a:t>);</a:t>
            </a:r>
          </a:p>
          <a:p>
            <a:pPr indent="1746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++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访问静态成员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14.4  </a:t>
            </a:r>
            <a:r>
              <a:rPr lang="zh-CN" altLang="en-US" dirty="0"/>
              <a:t>静态数据成员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4211961" y="1038743"/>
            <a:ext cx="4932039" cy="570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(){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(name!=</a:t>
            </a:r>
            <a:r>
              <a:rPr lang="en-US" altLang="zh-CN" sz="2000" dirty="0" smtClean="0">
                <a:solidFill>
                  <a:srgbClr val="FF3399"/>
                </a:solidFill>
              </a:rPr>
              <a:t>NULL</a:t>
            </a:r>
            <a:r>
              <a:rPr lang="en-US" altLang="zh-CN" sz="2000" dirty="0" smtClean="0"/>
              <a:t>)</a:t>
            </a:r>
          </a:p>
          <a:p>
            <a:pPr indent="44608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delete </a:t>
            </a:r>
            <a:r>
              <a:rPr lang="en-US" altLang="zh-CN" sz="2000" dirty="0" smtClean="0">
                <a:solidFill>
                  <a:srgbClr val="FF0000"/>
                </a:solidFill>
              </a:rPr>
              <a:t>[ ]</a:t>
            </a:r>
            <a:r>
              <a:rPr lang="en-US" altLang="zh-CN" sz="2000" dirty="0" smtClean="0"/>
              <a:t> name;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--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;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// </a:t>
            </a:r>
            <a:r>
              <a:rPr lang="zh-CN" altLang="en-US" sz="2000" dirty="0">
                <a:solidFill>
                  <a:srgbClr val="00B050"/>
                </a:solidFill>
              </a:rPr>
              <a:t>访问静态成员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err="1" smtClean="0"/>
              <a:t>getCount</a:t>
            </a:r>
            <a:r>
              <a:rPr lang="en-US" altLang="zh-CN" sz="2000" dirty="0" smtClean="0"/>
              <a:t>() 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静态成员函数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; 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访问静态成员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smtClean="0"/>
              <a:t>print()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“Student Name: ”</a:t>
            </a:r>
            <a:r>
              <a:rPr lang="en-US" altLang="zh-CN" sz="2000" dirty="0" smtClean="0"/>
              <a:t>&lt;&lt;name&lt;&lt;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int </a:t>
            </a:r>
            <a:r>
              <a:rPr lang="en-US" altLang="zh-CN" sz="2000" dirty="0" smtClean="0"/>
              <a:t>main(){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err="1" smtClean="0"/>
              <a:t>getCount</a:t>
            </a:r>
            <a:r>
              <a:rPr lang="en-US" altLang="zh-CN" sz="2000" dirty="0" smtClean="0"/>
              <a:t>()&lt;&lt;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 st1(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“John”</a:t>
            </a:r>
            <a:r>
              <a:rPr lang="en-US" altLang="zh-CN" sz="2000" dirty="0" smtClean="0"/>
              <a:t>);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&lt;&lt;st1.getCount()&lt;&lt;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 st2(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“Jenney”</a:t>
            </a:r>
            <a:r>
              <a:rPr lang="en-US" altLang="zh-CN" sz="2000" dirty="0" smtClean="0"/>
              <a:t>);</a:t>
            </a: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i="1" dirty="0" smtClean="0">
                <a:solidFill>
                  <a:srgbClr val="FF3399"/>
                </a:solidFill>
              </a:rPr>
              <a:t>count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错误！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746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0;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010096" y="5949280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Ch14_03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63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通常</a:t>
            </a:r>
            <a:r>
              <a:rPr lang="zh-CN" altLang="en-US" dirty="0" smtClean="0">
                <a:solidFill>
                  <a:srgbClr val="FF0000"/>
                </a:solidFill>
              </a:rPr>
              <a:t>普通函数</a:t>
            </a:r>
            <a:r>
              <a:rPr lang="zh-CN" altLang="en-US" dirty="0" smtClean="0"/>
              <a:t>只能访问类的</a:t>
            </a:r>
            <a:r>
              <a:rPr lang="zh-CN" altLang="en-US" dirty="0" smtClean="0">
                <a:solidFill>
                  <a:srgbClr val="0070C0"/>
                </a:solidFill>
              </a:rPr>
              <a:t>公有成员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public</a:t>
            </a:r>
            <a:r>
              <a:rPr lang="zh-CN" altLang="en-US" dirty="0" smtClean="0"/>
              <a:t>），没有办法访问类的</a:t>
            </a:r>
            <a:r>
              <a:rPr lang="zh-CN" altLang="en-US" dirty="0" smtClean="0">
                <a:solidFill>
                  <a:srgbClr val="0070C0"/>
                </a:solidFill>
              </a:rPr>
              <a:t>保护成员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protected</a:t>
            </a:r>
            <a:r>
              <a:rPr lang="zh-CN" altLang="en-US" dirty="0" smtClean="0"/>
              <a:t>）和</a:t>
            </a:r>
            <a:r>
              <a:rPr lang="zh-CN" altLang="en-US" dirty="0" smtClean="0">
                <a:solidFill>
                  <a:srgbClr val="0070C0"/>
                </a:solidFill>
              </a:rPr>
              <a:t>私有成员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private</a:t>
            </a:r>
            <a:r>
              <a:rPr lang="zh-CN" altLang="en-US" dirty="0" smtClean="0"/>
              <a:t>）。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  </a:t>
            </a:r>
            <a:r>
              <a:rPr lang="zh-CN" altLang="en-US" dirty="0"/>
              <a:t>友</a:t>
            </a:r>
            <a:r>
              <a:rPr lang="zh-CN" altLang="en-US" dirty="0" smtClean="0"/>
              <a:t>元函数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666" y="4623602"/>
            <a:ext cx="2552263" cy="1973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9572" y="2229389"/>
            <a:ext cx="7704855" cy="11318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有没有一种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能让一个普通函数可以访问类的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保护成员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私有成员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" name="矩形 5"/>
          <p:cNvSpPr/>
          <p:nvPr/>
        </p:nvSpPr>
        <p:spPr>
          <a:xfrm>
            <a:off x="6084166" y="3539850"/>
            <a:ext cx="2340261" cy="9361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友元函数！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406002"/>
            <a:ext cx="2577591" cy="16267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91"/>
          <a:stretch/>
        </p:blipFill>
        <p:spPr>
          <a:xfrm>
            <a:off x="110003" y="4077072"/>
            <a:ext cx="1558490" cy="2167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0" t="1701" r="19551" b="3800"/>
          <a:stretch/>
        </p:blipFill>
        <p:spPr>
          <a:xfrm>
            <a:off x="4469355" y="4077072"/>
            <a:ext cx="1445238" cy="21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74633"/>
          </a:xfrm>
        </p:spPr>
        <p:txBody>
          <a:bodyPr/>
          <a:lstStyle/>
          <a:p>
            <a:r>
              <a:rPr lang="zh-CN" altLang="en-US" sz="2800" b="1" dirty="0" smtClean="0"/>
              <a:t>友元函数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友元函数</a:t>
            </a:r>
            <a:r>
              <a:rPr lang="zh-CN" altLang="en-US" dirty="0"/>
              <a:t>是在</a:t>
            </a:r>
            <a:r>
              <a:rPr lang="zh-CN" altLang="en-US" dirty="0">
                <a:solidFill>
                  <a:srgbClr val="0070C0"/>
                </a:solidFill>
              </a:rPr>
              <a:t>类外</a:t>
            </a:r>
            <a:r>
              <a:rPr lang="zh-CN" altLang="en-US" dirty="0"/>
              <a:t>定义的一个函数，</a:t>
            </a:r>
            <a:r>
              <a:rPr lang="zh-CN" altLang="en-US" dirty="0">
                <a:solidFill>
                  <a:srgbClr val="0070C0"/>
                </a:solidFill>
              </a:rPr>
              <a:t>不是类的成员函数</a:t>
            </a:r>
            <a:r>
              <a:rPr lang="zh-CN" altLang="en-US" dirty="0"/>
              <a:t>。这个函数可以是</a:t>
            </a:r>
            <a:r>
              <a:rPr lang="zh-CN" altLang="en-US" dirty="0">
                <a:solidFill>
                  <a:srgbClr val="0070C0"/>
                </a:solidFill>
              </a:rPr>
              <a:t>普通的</a:t>
            </a:r>
            <a:r>
              <a:rPr lang="en-US" altLang="zh-CN" dirty="0">
                <a:solidFill>
                  <a:srgbClr val="0070C0"/>
                </a:solidFill>
              </a:rPr>
              <a:t>C++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普通友元函数</a:t>
            </a:r>
            <a:r>
              <a:rPr lang="zh-CN" altLang="en-US" dirty="0" smtClean="0"/>
              <a:t>），</a:t>
            </a:r>
            <a:r>
              <a:rPr lang="zh-CN" altLang="en-US" dirty="0"/>
              <a:t>或者是其他</a:t>
            </a:r>
            <a:r>
              <a:rPr lang="zh-CN" altLang="en-US" dirty="0">
                <a:solidFill>
                  <a:srgbClr val="0070C0"/>
                </a:solidFill>
              </a:rPr>
              <a:t>类的成员</a:t>
            </a:r>
            <a:r>
              <a:rPr lang="zh-CN" altLang="en-US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友元成员函数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342900" indent="-342900"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友元函数必须</a:t>
            </a:r>
            <a:r>
              <a:rPr lang="zh-CN" altLang="en-US" dirty="0" smtClean="0">
                <a:solidFill>
                  <a:srgbClr val="0070C0"/>
                </a:solidFill>
              </a:rPr>
              <a:t>在类中进行声明，声明位置可以任意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spcBef>
                <a:spcPts val="376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友</a:t>
            </a:r>
            <a:r>
              <a:rPr lang="zh-CN" altLang="en-US" dirty="0"/>
              <a:t>元函数可以访问类中的</a:t>
            </a:r>
            <a:r>
              <a:rPr lang="zh-CN" altLang="en-US" dirty="0" smtClean="0">
                <a:solidFill>
                  <a:srgbClr val="0070C0"/>
                </a:solidFill>
              </a:rPr>
              <a:t>保护成员</a:t>
            </a:r>
            <a:r>
              <a:rPr lang="zh-CN" altLang="en-US" dirty="0" smtClean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私有</a:t>
            </a:r>
            <a:r>
              <a:rPr lang="zh-CN" altLang="en-US" dirty="0" smtClean="0">
                <a:solidFill>
                  <a:srgbClr val="0070C0"/>
                </a:solidFill>
              </a:rPr>
              <a:t>成员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800" b="1" dirty="0"/>
              <a:t>友</a:t>
            </a:r>
            <a:r>
              <a:rPr lang="zh-CN" altLang="en-US" sz="2800" b="1" dirty="0" smtClean="0"/>
              <a:t>元函数声明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</a:rPr>
              <a:t>普通友元</a:t>
            </a:r>
            <a:r>
              <a:rPr lang="zh-CN" altLang="en-US" b="1" dirty="0" smtClean="0">
                <a:solidFill>
                  <a:srgbClr val="0070C0"/>
                </a:solidFill>
              </a:rPr>
              <a:t>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/>
            <a:r>
              <a:rPr lang="en-US" altLang="zh-CN" dirty="0">
                <a:solidFill>
                  <a:srgbClr val="FF0000"/>
                </a:solidFill>
              </a:rPr>
              <a:t>friend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类型标识符 </a:t>
            </a:r>
            <a:r>
              <a:rPr lang="zh-CN" altLang="en-US" dirty="0"/>
              <a:t>友元函数名（</a:t>
            </a:r>
            <a:r>
              <a:rPr lang="zh-CN" altLang="en-US" dirty="0" smtClean="0"/>
              <a:t>参数列表）</a:t>
            </a:r>
            <a:r>
              <a:rPr lang="en-US" altLang="zh-CN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0070C0"/>
                </a:solidFill>
              </a:rPr>
              <a:t>友元成员函数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358775"/>
            <a:r>
              <a:rPr lang="en-US" altLang="zh-CN" dirty="0">
                <a:solidFill>
                  <a:srgbClr val="FF0000"/>
                </a:solidFill>
              </a:rPr>
              <a:t>friend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类型标识符 </a:t>
            </a:r>
            <a:r>
              <a:rPr lang="zh-CN" altLang="en-US" b="1" dirty="0">
                <a:solidFill>
                  <a:srgbClr val="0000FF"/>
                </a:solidFill>
              </a:rPr>
              <a:t>其他类名</a:t>
            </a:r>
            <a:r>
              <a:rPr lang="en-US" altLang="zh-CN" b="1" dirty="0">
                <a:solidFill>
                  <a:srgbClr val="FF0000"/>
                </a:solidFill>
              </a:rPr>
              <a:t>::</a:t>
            </a:r>
            <a:r>
              <a:rPr lang="zh-CN" altLang="en-US" dirty="0"/>
              <a:t>友元</a:t>
            </a:r>
            <a:r>
              <a:rPr lang="zh-CN" altLang="en-US" dirty="0" smtClean="0"/>
              <a:t>函数名（参数列表）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  </a:t>
            </a:r>
            <a:r>
              <a:rPr lang="zh-CN" altLang="en-US" dirty="0"/>
              <a:t>友元函数</a:t>
            </a:r>
          </a:p>
        </p:txBody>
      </p:sp>
    </p:spTree>
    <p:extLst>
      <p:ext uri="{BB962C8B-B14F-4D97-AF65-F5344CB8AC3E}">
        <p14:creationId xmlns:p14="http://schemas.microsoft.com/office/powerpoint/2010/main" val="346636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7026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FF0000"/>
                </a:solidFill>
              </a:rPr>
              <a:t>class</a:t>
            </a:r>
            <a:r>
              <a:rPr lang="en-US" altLang="zh-CN" sz="2100" dirty="0"/>
              <a:t> </a:t>
            </a:r>
            <a:r>
              <a:rPr lang="en-US" altLang="zh-CN" sz="2100" b="1" dirty="0">
                <a:solidFill>
                  <a:srgbClr val="0000FF"/>
                </a:solidFill>
              </a:rPr>
              <a:t>Complex</a:t>
            </a:r>
            <a:r>
              <a:rPr lang="en-US" altLang="zh-CN" sz="2100" dirty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FF0000"/>
                </a:solidFill>
              </a:rPr>
              <a:t>public</a:t>
            </a:r>
            <a:r>
              <a:rPr lang="en-US" altLang="zh-CN" sz="21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>
                <a:solidFill>
                  <a:srgbClr val="0000FF"/>
                </a:solidFill>
              </a:rPr>
              <a:t>Complex</a:t>
            </a:r>
            <a:r>
              <a:rPr lang="en-US" altLang="zh-CN" sz="2100" dirty="0"/>
              <a:t>(): real(0), image(0){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默认构造函数</a:t>
            </a:r>
            <a:endParaRPr lang="en-US" altLang="zh-CN" sz="2100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>
                <a:solidFill>
                  <a:srgbClr val="0000FF"/>
                </a:solidFill>
              </a:rPr>
              <a:t>Complex</a:t>
            </a:r>
            <a:r>
              <a:rPr lang="en-US" altLang="zh-CN" sz="2100" dirty="0"/>
              <a:t>(</a:t>
            </a:r>
            <a:r>
              <a:rPr lang="en-US" altLang="zh-CN" sz="2100" dirty="0">
                <a:solidFill>
                  <a:srgbClr val="0000FF"/>
                </a:solidFill>
              </a:rPr>
              <a:t>double</a:t>
            </a:r>
            <a:r>
              <a:rPr lang="en-US" altLang="zh-CN" sz="2100" dirty="0"/>
              <a:t> r, </a:t>
            </a:r>
            <a:r>
              <a:rPr lang="en-US" altLang="zh-CN" sz="2100" dirty="0">
                <a:solidFill>
                  <a:srgbClr val="0000FF"/>
                </a:solidFill>
              </a:rPr>
              <a:t>double</a:t>
            </a:r>
            <a:r>
              <a:rPr lang="en-US" altLang="zh-CN" sz="2100" dirty="0"/>
              <a:t> </a:t>
            </a:r>
            <a:r>
              <a:rPr lang="en-US" altLang="zh-CN" sz="2100" dirty="0" err="1"/>
              <a:t>img</a:t>
            </a:r>
            <a:r>
              <a:rPr lang="en-US" altLang="zh-CN" sz="2100" dirty="0"/>
              <a:t>): real(r), image(</a:t>
            </a:r>
            <a:r>
              <a:rPr lang="en-US" altLang="zh-CN" sz="2100" dirty="0" err="1"/>
              <a:t>img</a:t>
            </a:r>
            <a:r>
              <a:rPr lang="en-US" altLang="zh-CN" sz="2100" dirty="0"/>
              <a:t>){  </a:t>
            </a:r>
            <a:r>
              <a:rPr lang="en-US" altLang="zh-CN" sz="2100" dirty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有参构造函数</a:t>
            </a:r>
            <a:endParaRPr lang="en-US" altLang="zh-CN" sz="2100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b="1" dirty="0">
                <a:solidFill>
                  <a:srgbClr val="0000FF"/>
                </a:solidFill>
              </a:rPr>
              <a:t>~Complex</a:t>
            </a:r>
            <a:r>
              <a:rPr lang="en-US" altLang="zh-CN" sz="2100" dirty="0"/>
              <a:t>() { }    </a:t>
            </a:r>
            <a:r>
              <a:rPr lang="en-US" altLang="zh-CN" sz="2100" dirty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析构</a:t>
            </a:r>
            <a:r>
              <a:rPr lang="zh-CN" altLang="en-US" sz="2100" dirty="0" smtClean="0">
                <a:solidFill>
                  <a:srgbClr val="00B050"/>
                </a:solidFill>
              </a:rPr>
              <a:t>函数</a:t>
            </a:r>
            <a:endParaRPr lang="en-US" altLang="zh-CN" sz="2100" dirty="0" smtClean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void </a:t>
            </a:r>
            <a:r>
              <a:rPr lang="en-US" altLang="zh-CN" sz="2100" dirty="0" smtClean="0"/>
              <a:t>set(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r, </a:t>
            </a: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img</a:t>
            </a:r>
            <a:r>
              <a:rPr lang="en-US" altLang="zh-CN" sz="2100" dirty="0" smtClean="0"/>
              <a:t>){   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real = r;  image = </a:t>
            </a:r>
            <a:r>
              <a:rPr lang="en-US" altLang="zh-CN" sz="2100" dirty="0" err="1" smtClean="0"/>
              <a:t>img</a:t>
            </a:r>
            <a:r>
              <a:rPr lang="en-US" altLang="zh-CN" sz="2100" dirty="0" smtClean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</a:t>
            </a:r>
            <a:r>
              <a:rPr lang="en-US" altLang="zh-CN" sz="2100" dirty="0" err="1"/>
              <a:t>getReal</a:t>
            </a:r>
            <a:r>
              <a:rPr lang="en-US" altLang="zh-CN" sz="2100" dirty="0" smtClean="0"/>
              <a:t>() </a:t>
            </a:r>
            <a:r>
              <a:rPr lang="en-US" altLang="zh-CN" sz="2100" dirty="0" smtClean="0">
                <a:solidFill>
                  <a:srgbClr val="FF0000"/>
                </a:solidFill>
              </a:rPr>
              <a:t>const</a:t>
            </a:r>
            <a:r>
              <a:rPr lang="en-US" altLang="zh-CN" sz="2100" dirty="0" smtClean="0"/>
              <a:t> {</a:t>
            </a:r>
            <a:endParaRPr lang="en-US" altLang="zh-CN" sz="2100" dirty="0"/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100" dirty="0" smtClean="0"/>
              <a:t> </a:t>
            </a:r>
            <a:r>
              <a:rPr lang="en-US" altLang="zh-CN" sz="2100" dirty="0" err="1"/>
              <a:t>getImage</a:t>
            </a:r>
            <a:r>
              <a:rPr lang="en-US" altLang="zh-CN" sz="2100" dirty="0" smtClean="0"/>
              <a:t>() </a:t>
            </a:r>
            <a:r>
              <a:rPr lang="en-US" altLang="zh-CN" sz="2100" dirty="0" smtClean="0">
                <a:solidFill>
                  <a:srgbClr val="FF0000"/>
                </a:solidFill>
              </a:rPr>
              <a:t>const</a:t>
            </a:r>
            <a:r>
              <a:rPr lang="en-US" altLang="zh-CN" sz="2100" dirty="0" smtClean="0"/>
              <a:t> {</a:t>
            </a:r>
            <a:endParaRPr lang="en-US" altLang="zh-CN" sz="2100" dirty="0"/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return</a:t>
            </a:r>
            <a:r>
              <a:rPr lang="en-US" altLang="zh-CN" sz="2100" dirty="0"/>
              <a:t> image;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void</a:t>
            </a:r>
            <a:r>
              <a:rPr lang="en-US" altLang="zh-CN" sz="2100" dirty="0"/>
              <a:t> print</a:t>
            </a:r>
            <a:r>
              <a:rPr lang="en-US" altLang="zh-CN" sz="2100" dirty="0" smtClean="0"/>
              <a:t>() </a:t>
            </a:r>
            <a:r>
              <a:rPr lang="en-US" altLang="zh-CN" sz="21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100" dirty="0" smtClean="0"/>
              <a:t>{</a:t>
            </a:r>
            <a:endParaRPr lang="en-US" altLang="zh-CN" sz="2100" dirty="0"/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err="1"/>
              <a:t>cout</a:t>
            </a:r>
            <a:r>
              <a:rPr lang="en-US" altLang="zh-CN" sz="2100" dirty="0"/>
              <a:t>&lt;&lt;real&lt;&lt;</a:t>
            </a:r>
            <a:r>
              <a:rPr lang="en-US" altLang="zh-CN" sz="2100" dirty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sz="2100" dirty="0"/>
              <a:t>&lt;&lt;image&lt;&lt;</a:t>
            </a:r>
            <a:r>
              <a:rPr lang="en-US" altLang="zh-CN" sz="21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1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21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100" dirty="0"/>
              <a:t>&lt;&lt;</a:t>
            </a:r>
            <a:r>
              <a:rPr lang="en-US" altLang="zh-CN" sz="2100" dirty="0" err="1"/>
              <a:t>endl</a:t>
            </a:r>
            <a:r>
              <a:rPr lang="en-US" altLang="zh-CN" sz="2100" dirty="0"/>
              <a:t>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 smtClean="0">
                <a:solidFill>
                  <a:srgbClr val="FF0000"/>
                </a:solidFill>
              </a:rPr>
              <a:t>friend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0000FF"/>
                </a:solidFill>
              </a:rPr>
              <a:t>void</a:t>
            </a:r>
            <a:r>
              <a:rPr lang="en-US" altLang="zh-CN" sz="2100" dirty="0" smtClean="0"/>
              <a:t> add(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FF0000"/>
                </a:solidFill>
              </a:rPr>
              <a:t>&amp;</a:t>
            </a:r>
            <a:r>
              <a:rPr lang="en-US" altLang="zh-CN" sz="2100" dirty="0" smtClean="0"/>
              <a:t>a, </a:t>
            </a:r>
            <a:r>
              <a:rPr lang="en-US" altLang="zh-CN" sz="21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100" dirty="0" smtClean="0"/>
              <a:t> </a:t>
            </a:r>
            <a:r>
              <a:rPr lang="en-US" altLang="zh-CN" sz="2100" dirty="0" smtClean="0">
                <a:solidFill>
                  <a:srgbClr val="FF0000"/>
                </a:solidFill>
              </a:rPr>
              <a:t>&amp;</a:t>
            </a:r>
            <a:r>
              <a:rPr lang="en-US" altLang="zh-CN" sz="2100" dirty="0" smtClean="0"/>
              <a:t>b);  </a:t>
            </a:r>
            <a:r>
              <a:rPr lang="en-US" altLang="zh-CN" sz="2100" dirty="0" smtClean="0">
                <a:solidFill>
                  <a:srgbClr val="00B050"/>
                </a:solidFill>
              </a:rPr>
              <a:t>// </a:t>
            </a:r>
            <a:r>
              <a:rPr lang="zh-CN" altLang="en-US" sz="2100" dirty="0" smtClean="0">
                <a:solidFill>
                  <a:srgbClr val="00B050"/>
                </a:solidFill>
              </a:rPr>
              <a:t>普通友元函数声明</a:t>
            </a:r>
            <a:endParaRPr lang="en-US" altLang="zh-CN" sz="2100" dirty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FF0000"/>
                </a:solidFill>
              </a:rPr>
              <a:t>private</a:t>
            </a:r>
            <a:r>
              <a:rPr lang="en-US" altLang="zh-CN" sz="2100" dirty="0"/>
              <a:t>:    </a:t>
            </a:r>
            <a:r>
              <a:rPr lang="en-US" altLang="zh-CN" sz="2100" dirty="0">
                <a:solidFill>
                  <a:srgbClr val="00B050"/>
                </a:solidFill>
              </a:rPr>
              <a:t>// </a:t>
            </a:r>
            <a:r>
              <a:rPr lang="zh-CN" altLang="en-US" sz="2100" dirty="0">
                <a:solidFill>
                  <a:srgbClr val="00B050"/>
                </a:solidFill>
              </a:rPr>
              <a:t>私有数据成员</a:t>
            </a:r>
            <a:endParaRPr lang="en-US" altLang="zh-CN" sz="2100" dirty="0">
              <a:solidFill>
                <a:srgbClr val="00B050"/>
              </a:solidFill>
            </a:endParaRP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double</a:t>
            </a:r>
            <a:r>
              <a:rPr lang="en-US" altLang="zh-CN" sz="2100" dirty="0"/>
              <a:t> 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>
                <a:solidFill>
                  <a:srgbClr val="0000FF"/>
                </a:solidFill>
              </a:rPr>
              <a:t>double</a:t>
            </a:r>
            <a:r>
              <a:rPr lang="en-US" altLang="zh-CN" sz="2100" dirty="0"/>
              <a:t> 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100" dirty="0"/>
              <a:t>};</a:t>
            </a:r>
            <a:endParaRPr lang="zh-CN" altLang="en-US" sz="21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  </a:t>
            </a:r>
            <a:r>
              <a:rPr lang="zh-CN" altLang="en-US" dirty="0"/>
              <a:t>友元函数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39952" y="3212976"/>
            <a:ext cx="4865712" cy="155427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9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add(</a:t>
            </a:r>
            <a:r>
              <a:rPr lang="en-US" altLang="zh-CN" sz="19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altLang="zh-CN" sz="19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b){</a:t>
            </a:r>
          </a:p>
          <a:p>
            <a:pPr indent="174625"/>
            <a:r>
              <a:rPr lang="en-US" altLang="zh-CN" sz="19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result;</a:t>
            </a:r>
          </a:p>
          <a:p>
            <a:pPr indent="174625"/>
            <a:r>
              <a:rPr lang="en-US" altLang="zh-CN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result.set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a.real+b.real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a.image+b.image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indent="174625"/>
            <a:r>
              <a:rPr lang="en-US" altLang="zh-CN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result.print</a:t>
            </a:r>
            <a:r>
              <a:rPr lang="en-US" altLang="zh-C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9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10096" y="5949280"/>
            <a:ext cx="1892559" cy="635715"/>
            <a:chOff x="6534472" y="5759475"/>
            <a:chExt cx="2286000" cy="7524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Ch14_04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520984" y="2649101"/>
            <a:ext cx="2103648" cy="4777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普通函数定义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89916" y="4149080"/>
            <a:ext cx="35127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0" y="1124744"/>
            <a:ext cx="4248472" cy="5473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Chicken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Chicken</a:t>
            </a:r>
            <a:r>
              <a:rPr lang="en-US" altLang="zh-CN" sz="2000" dirty="0" smtClean="0"/>
              <a:t>(): child(</a:t>
            </a:r>
            <a:r>
              <a:rPr lang="en-US" altLang="zh-CN" sz="2000" dirty="0" smtClean="0">
                <a:solidFill>
                  <a:srgbClr val="FF3399"/>
                </a:solidFill>
              </a:rPr>
              <a:t>NULL</a:t>
            </a:r>
            <a:r>
              <a:rPr lang="en-US" altLang="zh-CN" sz="2000" dirty="0" smtClean="0"/>
              <a:t>) { }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Chicken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Chicken</a:t>
            </a:r>
            <a:r>
              <a:rPr lang="en-US" altLang="zh-CN" sz="2000" dirty="0" smtClean="0"/>
              <a:t>(){</a:t>
            </a:r>
          </a:p>
          <a:p>
            <a:pPr indent="271463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(child!=</a:t>
            </a:r>
            <a:r>
              <a:rPr lang="en-US" altLang="zh-CN" sz="2000" dirty="0" smtClean="0">
                <a:solidFill>
                  <a:srgbClr val="FF3399"/>
                </a:solidFill>
              </a:rPr>
              <a:t>NULL</a:t>
            </a:r>
            <a:r>
              <a:rPr lang="en-US" altLang="zh-CN" sz="2000" dirty="0" smtClean="0"/>
              <a:t>)</a:t>
            </a:r>
          </a:p>
          <a:p>
            <a:pPr indent="533400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000" dirty="0" smtClean="0"/>
              <a:t> child;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Chicken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smtClean="0"/>
              <a:t>lay(){</a:t>
            </a:r>
          </a:p>
          <a:p>
            <a:pPr indent="271463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/>
              <a:t>child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Chicken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smtClean="0"/>
              <a:t>incubate(){</a:t>
            </a:r>
          </a:p>
          <a:p>
            <a:pPr indent="271463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/>
              <a:t>child-&gt;child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Chicken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/>
              <a:t>}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2000" dirty="0" smtClean="0"/>
              <a:t>(): child(</a:t>
            </a:r>
            <a:r>
              <a:rPr lang="en-US" altLang="zh-CN" sz="2000" dirty="0" smtClean="0">
                <a:solidFill>
                  <a:srgbClr val="FF3399"/>
                </a:solidFill>
              </a:rPr>
              <a:t>NULL</a:t>
            </a:r>
            <a:r>
              <a:rPr lang="en-US" altLang="zh-CN" sz="2000" dirty="0" smtClean="0"/>
              <a:t>) { }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2000" dirty="0" smtClean="0"/>
              <a:t>(){</a:t>
            </a:r>
          </a:p>
          <a:p>
            <a:pPr indent="271463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(child!=</a:t>
            </a:r>
            <a:r>
              <a:rPr lang="en-US" altLang="zh-CN" sz="2000" dirty="0" smtClean="0">
                <a:solidFill>
                  <a:srgbClr val="FF3399"/>
                </a:solidFill>
              </a:rPr>
              <a:t>NULL</a:t>
            </a:r>
            <a:r>
              <a:rPr lang="en-US" altLang="zh-CN" sz="2000" dirty="0" smtClean="0"/>
              <a:t>)</a:t>
            </a:r>
          </a:p>
          <a:p>
            <a:pPr indent="533400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000" dirty="0" smtClean="0"/>
              <a:t> child;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14.6  </a:t>
            </a:r>
            <a:r>
              <a:rPr lang="zh-CN" altLang="en-US" dirty="0"/>
              <a:t>友元函数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10096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Ch14_05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内容占位符 1"/>
          <p:cNvSpPr txBox="1">
            <a:spLocks/>
          </p:cNvSpPr>
          <p:nvPr/>
        </p:nvSpPr>
        <p:spPr>
          <a:xfrm>
            <a:off x="159162" y="1124744"/>
            <a:ext cx="4196814" cy="54732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just" defTabSz="914400" rtl="0" eaLnBrk="1" latinLnBrk="0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4572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2pPr>
            <a:lvl3pPr marL="9144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3pPr>
            <a:lvl4pPr marL="13716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4pPr>
            <a:lvl5pPr marL="1828800" indent="0" algn="just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2000" dirty="0" smtClean="0"/>
              <a:t>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前向类声明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Chicken</a:t>
            </a:r>
            <a:r>
              <a:rPr lang="en-US" altLang="zh-CN" sz="2000" dirty="0" smtClean="0"/>
              <a:t>{</a:t>
            </a:r>
          </a:p>
          <a:p>
            <a:pPr indent="271463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Chicken</a:t>
            </a:r>
            <a:r>
              <a:rPr lang="en-US" altLang="zh-CN" sz="2000" dirty="0" smtClean="0"/>
              <a:t>(); </a:t>
            </a:r>
          </a:p>
          <a:p>
            <a:pPr indent="533400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/>
              <a:t>~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Chicken</a:t>
            </a:r>
            <a:r>
              <a:rPr lang="en-US" altLang="zh-CN" sz="2000" dirty="0" smtClean="0"/>
              <a:t>();</a:t>
            </a:r>
          </a:p>
          <a:p>
            <a:pPr indent="533400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lay();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下蛋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incubate();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孵蛋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Egg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child;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私有成员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200"/>
              </a:spcAft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Egg</a:t>
            </a:r>
            <a:r>
              <a:rPr lang="en-US" altLang="zh-CN" sz="2000" dirty="0"/>
              <a:t>{</a:t>
            </a:r>
          </a:p>
          <a:p>
            <a:pPr indent="174625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446088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Egg</a:t>
            </a:r>
            <a:r>
              <a:rPr lang="en-US" altLang="zh-CN" sz="2000" dirty="0" smtClean="0"/>
              <a:t>();</a:t>
            </a:r>
            <a:endParaRPr lang="en-US" altLang="zh-CN" sz="2000" dirty="0"/>
          </a:p>
          <a:p>
            <a:pPr indent="446088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/>
              <a:t>~</a:t>
            </a:r>
            <a:r>
              <a:rPr lang="en-US" altLang="zh-CN" sz="2000" b="1" dirty="0">
                <a:solidFill>
                  <a:srgbClr val="0000FF"/>
                </a:solidFill>
              </a:rPr>
              <a:t>Egg</a:t>
            </a:r>
            <a:r>
              <a:rPr lang="en-US" altLang="zh-CN" sz="2000" dirty="0" smtClean="0"/>
              <a:t>();</a:t>
            </a:r>
            <a:endParaRPr lang="en-US" altLang="zh-CN" sz="2000" dirty="0"/>
          </a:p>
          <a:p>
            <a:pPr indent="446088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友元成员函数声明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446088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friend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Chicken</a:t>
            </a:r>
            <a:r>
              <a:rPr lang="en-US" altLang="zh-CN" sz="2000" b="1" dirty="0">
                <a:solidFill>
                  <a:srgbClr val="FF0000"/>
                </a:solidFill>
              </a:rPr>
              <a:t>::</a:t>
            </a:r>
            <a:r>
              <a:rPr lang="en-US" altLang="zh-CN" sz="2000" dirty="0"/>
              <a:t>incubate();</a:t>
            </a:r>
          </a:p>
          <a:p>
            <a:pPr indent="174625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:</a:t>
            </a:r>
          </a:p>
          <a:p>
            <a:pPr indent="446088">
              <a:lnSpc>
                <a:spcPct val="90000"/>
              </a:lnSpc>
              <a:spcBef>
                <a:spcPts val="1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Chicken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child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私有成员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altLang="zh-CN" sz="2000" dirty="0"/>
              <a:t>};</a:t>
            </a:r>
            <a:endParaRPr lang="zh-CN" altLang="en-US" sz="20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zh-CN" altLang="en-US" sz="20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860032" y="4077072"/>
            <a:ext cx="32403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4640" y="4399842"/>
            <a:ext cx="7704855" cy="13604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前向声明注意的问题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提供一个完整的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类定义之前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，不能声明该类的对象，也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不能使用</a:t>
            </a:r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该类的对象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可以声明类的指针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2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友元类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一</a:t>
            </a:r>
            <a:r>
              <a:rPr lang="zh-CN" altLang="en-US" dirty="0"/>
              <a:t>个类可以</a:t>
            </a:r>
            <a:r>
              <a:rPr lang="zh-CN" altLang="en-US" dirty="0" smtClean="0"/>
              <a:t>作为另</a:t>
            </a:r>
            <a:r>
              <a:rPr lang="zh-CN" altLang="en-US" dirty="0"/>
              <a:t>一个类的友元称为</a:t>
            </a:r>
            <a:r>
              <a:rPr lang="zh-CN" altLang="en-US" dirty="0">
                <a:solidFill>
                  <a:srgbClr val="FF0000"/>
                </a:solidFill>
              </a:rPr>
              <a:t>友元类</a:t>
            </a:r>
            <a:r>
              <a:rPr lang="zh-CN" altLang="en-US" dirty="0" smtClean="0"/>
              <a:t>。友元类的所有</a:t>
            </a:r>
            <a:r>
              <a:rPr lang="zh-CN" altLang="en-US" dirty="0"/>
              <a:t>成员函数都是另一个类的</a:t>
            </a:r>
            <a:r>
              <a:rPr lang="zh-CN" altLang="en-US" dirty="0">
                <a:solidFill>
                  <a:srgbClr val="0070C0"/>
                </a:solidFill>
              </a:rPr>
              <a:t>友元函数</a:t>
            </a:r>
            <a:r>
              <a:rPr lang="zh-CN" altLang="en-US" dirty="0"/>
              <a:t>，可以访问另一个类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0070C0"/>
                </a:solidFill>
              </a:rPr>
              <a:t>保护成员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70C0"/>
                </a:solidFill>
              </a:rPr>
              <a:t>私有</a:t>
            </a:r>
            <a:r>
              <a:rPr lang="zh-CN" altLang="en-US" dirty="0">
                <a:solidFill>
                  <a:srgbClr val="0070C0"/>
                </a:solidFill>
              </a:rPr>
              <a:t>成员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友</a:t>
            </a:r>
            <a:r>
              <a:rPr lang="zh-CN" altLang="en-US" dirty="0" smtClean="0"/>
              <a:t>元类必须</a:t>
            </a:r>
            <a:r>
              <a:rPr lang="zh-CN" altLang="en-US" dirty="0">
                <a:solidFill>
                  <a:srgbClr val="0070C0"/>
                </a:solidFill>
              </a:rPr>
              <a:t>在类中进行声明，声明位置可以任意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sz="2800" b="1" dirty="0" smtClean="0"/>
              <a:t>友元类声明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271463"/>
            <a:r>
              <a:rPr lang="en-US" altLang="zh-CN" dirty="0">
                <a:solidFill>
                  <a:srgbClr val="FF0000"/>
                </a:solidFill>
              </a:rPr>
              <a:t>friend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358775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class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/>
              <a:t>{</a:t>
            </a:r>
          </a:p>
          <a:p>
            <a:pPr indent="631825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friend class </a:t>
            </a:r>
            <a:r>
              <a:rPr lang="en-US" altLang="zh-CN" b="1" dirty="0" smtClean="0">
                <a:solidFill>
                  <a:srgbClr val="0000FF"/>
                </a:solidFill>
              </a:rPr>
              <a:t>B</a:t>
            </a:r>
            <a:r>
              <a:rPr lang="en-US" altLang="zh-CN" dirty="0" smtClean="0"/>
              <a:t>;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声明</a:t>
            </a:r>
            <a:r>
              <a:rPr lang="en-US" altLang="zh-CN" dirty="0" smtClean="0">
                <a:solidFill>
                  <a:srgbClr val="00B050"/>
                </a:solidFill>
              </a:rPr>
              <a:t>B</a:t>
            </a:r>
            <a:r>
              <a:rPr lang="zh-CN" altLang="en-US" dirty="0" smtClean="0">
                <a:solidFill>
                  <a:srgbClr val="00B050"/>
                </a:solidFill>
              </a:rPr>
              <a:t>为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</a:rPr>
              <a:t>的友元类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14.7  </a:t>
            </a:r>
            <a:r>
              <a:rPr lang="zh-CN" altLang="en-US" dirty="0" smtClean="0"/>
              <a:t>友元类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61048"/>
            <a:ext cx="2289914" cy="25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5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class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;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前向类声明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Teacher</a:t>
            </a:r>
            <a:r>
              <a:rPr lang="en-US" altLang="zh-CN" sz="2000" dirty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sum(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st</a:t>
            </a:r>
            <a:r>
              <a:rPr lang="en-US" altLang="zh-CN" sz="2000" dirty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;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计算总分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average(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st</a:t>
            </a:r>
            <a:r>
              <a:rPr lang="en-US" altLang="zh-CN" sz="2000" dirty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;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计算平均分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max(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st</a:t>
            </a:r>
            <a:r>
              <a:rPr lang="en-US" altLang="zh-CN" sz="2000" dirty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;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计算</a:t>
            </a:r>
            <a:r>
              <a:rPr lang="zh-CN" altLang="en-US" sz="2000" dirty="0" smtClean="0">
                <a:solidFill>
                  <a:srgbClr val="00B050"/>
                </a:solidFill>
              </a:rPr>
              <a:t>最高分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m, 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c): math(m), </a:t>
            </a:r>
            <a:r>
              <a:rPr lang="en-US" altLang="zh-CN" sz="2000" dirty="0" err="1" smtClean="0"/>
              <a:t>chinese</a:t>
            </a:r>
            <a:r>
              <a:rPr lang="en-US" altLang="zh-CN" sz="2000" dirty="0" smtClean="0"/>
              <a:t>(c) {  }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friend class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Teacher</a:t>
            </a:r>
            <a:r>
              <a:rPr lang="en-US" altLang="zh-CN" sz="2000" dirty="0" smtClean="0"/>
              <a:t>;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友元类声明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000" dirty="0" smtClean="0"/>
              <a:t>:                        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私有数据成员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math;</a:t>
            </a:r>
          </a:p>
          <a:p>
            <a:pPr indent="5334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chinese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 smtClean="0"/>
              <a:t>};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  </a:t>
            </a:r>
            <a:r>
              <a:rPr lang="zh-CN" altLang="en-US" dirty="0"/>
              <a:t>友元类</a:t>
            </a:r>
          </a:p>
        </p:txBody>
      </p:sp>
    </p:spTree>
    <p:extLst>
      <p:ext uri="{BB962C8B-B14F-4D97-AF65-F5344CB8AC3E}">
        <p14:creationId xmlns:p14="http://schemas.microsoft.com/office/powerpoint/2010/main" val="23889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Teacher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smtClean="0"/>
              <a:t>sum(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st</a:t>
            </a:r>
            <a:r>
              <a:rPr lang="en-US" altLang="zh-CN" sz="2000" dirty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const </a:t>
            </a:r>
            <a:r>
              <a:rPr lang="en-US" altLang="zh-CN" sz="2000" dirty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st.math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st.chinese</a:t>
            </a:r>
            <a:r>
              <a:rPr lang="en-US" altLang="zh-CN" sz="2000" dirty="0" smtClean="0"/>
              <a:t>;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访问私有数据成员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Teacher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smtClean="0"/>
              <a:t>average(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st</a:t>
            </a:r>
            <a:r>
              <a:rPr lang="en-US" altLang="zh-CN" sz="2000" dirty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const </a:t>
            </a:r>
            <a:r>
              <a:rPr lang="en-US" altLang="zh-CN" sz="2000" dirty="0"/>
              <a:t>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st.math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st.chinese</a:t>
            </a:r>
            <a:r>
              <a:rPr lang="en-US" altLang="zh-CN" sz="2000" dirty="0"/>
              <a:t>)/2</a:t>
            </a:r>
            <a:r>
              <a:rPr lang="en-US" altLang="zh-CN" sz="2000" dirty="0" smtClean="0"/>
              <a:t>;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访问私有数据成员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Teacher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::</a:t>
            </a:r>
            <a:r>
              <a:rPr lang="en-US" altLang="zh-CN" sz="2000" dirty="0" smtClean="0"/>
              <a:t>max(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st</a:t>
            </a:r>
            <a:r>
              <a:rPr lang="en-US" altLang="zh-CN" sz="2000" dirty="0"/>
              <a:t>) </a:t>
            </a:r>
            <a:r>
              <a:rPr lang="en-US" altLang="zh-CN" sz="2000" dirty="0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st.math</a:t>
            </a:r>
            <a:r>
              <a:rPr lang="en-US" altLang="zh-CN" sz="2000" dirty="0"/>
              <a:t>&gt;</a:t>
            </a:r>
            <a:r>
              <a:rPr lang="en-US" altLang="zh-CN" sz="2000" dirty="0" err="1"/>
              <a:t>st.chinese</a:t>
            </a:r>
            <a:r>
              <a:rPr lang="en-US" altLang="zh-CN" sz="2000" dirty="0"/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?</a:t>
            </a:r>
            <a:r>
              <a:rPr lang="en-US" altLang="zh-CN" sz="2000" dirty="0" err="1"/>
              <a:t>st.math</a:t>
            </a:r>
            <a:r>
              <a:rPr lang="en-US" altLang="zh-CN" sz="2000" dirty="0" err="1">
                <a:solidFill>
                  <a:srgbClr val="FF0000"/>
                </a:solidFill>
              </a:rPr>
              <a:t>:</a:t>
            </a:r>
            <a:r>
              <a:rPr lang="en-US" altLang="zh-CN" sz="2000" dirty="0" err="1"/>
              <a:t>st.chinese</a:t>
            </a:r>
            <a:r>
              <a:rPr lang="en-US" altLang="zh-CN" sz="2000" dirty="0" smtClean="0"/>
              <a:t>;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访问私有数据成员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int </a:t>
            </a:r>
            <a:r>
              <a:rPr lang="en-US" altLang="zh-CN" sz="2000" dirty="0"/>
              <a:t>main</a:t>
            </a:r>
            <a:r>
              <a:rPr lang="en-US" altLang="zh-CN" sz="2000" dirty="0" smtClean="0"/>
              <a:t>(){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 </a:t>
            </a:r>
            <a:r>
              <a:rPr lang="en-US" altLang="zh-CN" sz="2000" dirty="0" err="1" smtClean="0"/>
              <a:t>st</a:t>
            </a:r>
            <a:r>
              <a:rPr lang="en-US" altLang="zh-CN" sz="2000" dirty="0" smtClean="0"/>
              <a:t>(90.5, 95);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Teacher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tc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“Total score: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tc.sum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</a:t>
            </a:r>
            <a:r>
              <a:rPr lang="en-US" altLang="zh-CN" sz="2000" dirty="0" smtClean="0"/>
              <a:t>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“Average score: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tc.average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</a:t>
            </a:r>
            <a:r>
              <a:rPr lang="en-US" altLang="zh-CN" sz="2000" dirty="0" smtClean="0"/>
              <a:t>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“Maximum score: 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tc.max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</a:t>
            </a:r>
            <a:r>
              <a:rPr lang="en-US" altLang="zh-CN" sz="2000" dirty="0" smtClean="0"/>
              <a:t>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</a:t>
            </a:r>
            <a:r>
              <a:rPr lang="en-US" altLang="zh-CN" sz="2000" dirty="0" smtClean="0">
                <a:solidFill>
                  <a:srgbClr val="0000FF"/>
                </a:solidFill>
              </a:rPr>
              <a:t>eturn</a:t>
            </a:r>
            <a:r>
              <a:rPr lang="en-US" altLang="zh-CN" sz="2000" dirty="0" smtClean="0"/>
              <a:t> 0;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  </a:t>
            </a:r>
            <a:r>
              <a:rPr lang="zh-CN" altLang="en-US" dirty="0"/>
              <a:t>友元类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10096" y="5949280"/>
            <a:ext cx="1892559" cy="635715"/>
            <a:chOff x="6534472" y="5759475"/>
            <a:chExt cx="2286000" cy="7524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4472" y="5759475"/>
              <a:ext cx="2286000" cy="75247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885384" y="5853863"/>
              <a:ext cx="1584176" cy="54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Ch14_06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5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87727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Complex</a:t>
            </a:r>
            <a:r>
              <a:rPr lang="en-US" altLang="zh-CN" sz="2000" dirty="0"/>
              <a:t>{</a:t>
            </a:r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r=0.0,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img</a:t>
            </a:r>
            <a:r>
              <a:rPr lang="en-US" altLang="zh-CN" sz="2000" dirty="0" smtClean="0"/>
              <a:t>=0.0): </a:t>
            </a:r>
            <a:r>
              <a:rPr lang="en-US" altLang="zh-CN" sz="2000" dirty="0"/>
              <a:t>real(r), image(</a:t>
            </a:r>
            <a:r>
              <a:rPr lang="en-US" altLang="zh-CN" sz="2000" dirty="0" err="1"/>
              <a:t>img</a:t>
            </a:r>
            <a:r>
              <a:rPr lang="en-US" altLang="zh-CN" sz="2000" dirty="0"/>
              <a:t>) {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2000" dirty="0"/>
              <a:t>add(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Complex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)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两复数相加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2000" dirty="0"/>
              <a:t>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result.real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real+cp.real</a:t>
            </a:r>
            <a:r>
              <a:rPr lang="en-US" altLang="zh-CN" sz="2000" dirty="0" smtClean="0"/>
              <a:t>;           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直接访问私有成员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result.image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image+cp.image</a:t>
            </a:r>
            <a:r>
              <a:rPr lang="en-US" altLang="zh-CN" sz="2000" dirty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 </a:t>
            </a:r>
            <a:r>
              <a:rPr lang="en-US" altLang="zh-CN" sz="2000" dirty="0"/>
              <a:t>result;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 </a:t>
            </a:r>
            <a:r>
              <a:rPr lang="en-US" altLang="zh-CN" sz="2000" dirty="0"/>
              <a:t>sub(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Complex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en-US" altLang="zh-CN" sz="2000" dirty="0" err="1"/>
              <a:t>cp</a:t>
            </a:r>
            <a:r>
              <a:rPr lang="en-US" altLang="zh-CN" sz="2000" dirty="0"/>
              <a:t>)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{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两复数相减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Complex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result;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result.real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real-</a:t>
            </a:r>
            <a:r>
              <a:rPr lang="en-US" altLang="zh-CN" sz="2000" dirty="0" err="1"/>
              <a:t>cp.real</a:t>
            </a:r>
            <a:r>
              <a:rPr lang="en-US" altLang="zh-CN" sz="2000" dirty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result.image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image-</a:t>
            </a:r>
            <a:r>
              <a:rPr lang="en-US" altLang="zh-CN" sz="2000" dirty="0" err="1"/>
              <a:t>cp.image</a:t>
            </a:r>
            <a:r>
              <a:rPr lang="en-US" altLang="zh-CN" sz="2000" dirty="0"/>
              <a:t>;</a:t>
            </a:r>
          </a:p>
          <a:p>
            <a:pPr indent="9906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result;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getReal</a:t>
            </a:r>
            <a:r>
              <a:rPr lang="en-US" altLang="zh-CN" sz="2000" dirty="0"/>
              <a:t>()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{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real; 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 </a:t>
            </a:r>
            <a:r>
              <a:rPr lang="en-US" altLang="zh-CN" sz="2000" dirty="0" err="1"/>
              <a:t>getImage</a:t>
            </a:r>
            <a:r>
              <a:rPr lang="en-US" altLang="zh-CN" sz="2000" dirty="0"/>
              <a:t>()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{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image; </a:t>
            </a:r>
            <a:r>
              <a:rPr lang="en-US" altLang="zh-CN" sz="2000" dirty="0" smtClean="0"/>
              <a:t>}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print()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&lt;&lt;real&lt;&lt;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“+”</a:t>
            </a:r>
            <a:r>
              <a:rPr lang="en-US" altLang="zh-CN" sz="2000" dirty="0" smtClean="0"/>
              <a:t>&lt;&lt;image&lt;&lt;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zh-CN" sz="2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}</a:t>
            </a:r>
            <a:endParaRPr lang="en-US" altLang="zh-CN" sz="2000" dirty="0"/>
          </a:p>
          <a:p>
            <a:pPr indent="271463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: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real;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image;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14.7  </a:t>
            </a:r>
            <a:r>
              <a:rPr lang="zh-CN" altLang="en-US" dirty="0"/>
              <a:t>友元类</a:t>
            </a:r>
          </a:p>
        </p:txBody>
      </p:sp>
      <p:sp>
        <p:nvSpPr>
          <p:cNvPr id="6" name="右箭头 5"/>
          <p:cNvSpPr/>
          <p:nvPr/>
        </p:nvSpPr>
        <p:spPr>
          <a:xfrm>
            <a:off x="480086" y="1772816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67544" y="3299757"/>
            <a:ext cx="360040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3808" y="5733256"/>
            <a:ext cx="5904656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一个类默认是自身类的友元类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，可以在其成员函数中访问同类的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私有成员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2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4732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理论教程：</a:t>
            </a:r>
            <a:r>
              <a:rPr lang="en-US" altLang="zh-CN" dirty="0" smtClean="0"/>
              <a:t>15.3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设计一个动态</a:t>
            </a:r>
            <a:r>
              <a:rPr lang="zh-CN" altLang="en-US" dirty="0"/>
              <a:t>整型</a:t>
            </a:r>
            <a:r>
              <a:rPr lang="zh-CN" altLang="en-US" dirty="0" smtClean="0"/>
              <a:t>数组类：</a:t>
            </a:r>
            <a:r>
              <a:rPr lang="en-US" altLang="zh-CN" b="1" dirty="0" smtClean="0">
                <a:solidFill>
                  <a:srgbClr val="0000FF"/>
                </a:solidFill>
              </a:rPr>
              <a:t>CArray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9248" y="1988840"/>
            <a:ext cx="7236804" cy="5040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类名： </a:t>
            </a:r>
            <a:r>
              <a:rPr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CArray</a:t>
            </a:r>
            <a:endParaRPr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9248" y="2492896"/>
            <a:ext cx="723680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*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vec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存储数组元素</a:t>
            </a:r>
            <a:endParaRPr lang="en-US" altLang="zh-CN" sz="20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num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           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数组元素个数</a:t>
            </a:r>
            <a:endParaRPr lang="en-US" altLang="zh-CN" sz="2000" dirty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248" y="3501008"/>
            <a:ext cx="723680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CArray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构造函数，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为数组大小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CArray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const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CArray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拷贝构造函数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~CArray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构函数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length()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取数组元素个数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get(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取数组第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value);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设置数组第</a:t>
            </a:r>
            <a:r>
              <a:rPr lang="en-US" altLang="zh-CN" sz="2000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getMax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取数组最大元素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getMin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取数组最小元素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print() 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打印数组元素</a:t>
            </a:r>
            <a:endParaRPr lang="en-US" altLang="zh-CN" sz="20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7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常量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FF0000"/>
                </a:solidFill>
              </a:rPr>
              <a:t>常量</a:t>
            </a:r>
            <a:r>
              <a:rPr lang="zh-CN" altLang="en-US" dirty="0"/>
              <a:t>是一个在程序执行过程中其值不能改变的量。</a:t>
            </a:r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通过关键字 </a:t>
            </a:r>
            <a:r>
              <a:rPr lang="en-US" altLang="zh-CN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来定义一</a:t>
            </a:r>
            <a:r>
              <a:rPr lang="zh-CN" altLang="en-US" dirty="0"/>
              <a:t>个常量</a:t>
            </a:r>
            <a:r>
              <a:rPr lang="zh-CN" altLang="en-US" dirty="0" smtClean="0"/>
              <a:t>。常量</a:t>
            </a:r>
            <a:r>
              <a:rPr lang="zh-CN" altLang="en-US" dirty="0" smtClean="0">
                <a:solidFill>
                  <a:srgbClr val="0070C0"/>
                </a:solidFill>
              </a:rPr>
              <a:t>在定义时必须进行初始化！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indent="174625"/>
            <a:r>
              <a:rPr lang="en-US" altLang="zh-CN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PI = 3.1415;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常量定义并初始化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74625"/>
            <a:r>
              <a:rPr lang="en-US" altLang="zh-CN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double</a:t>
            </a:r>
            <a:r>
              <a:rPr lang="en-US" altLang="zh-CN" dirty="0" smtClean="0"/>
              <a:t> DC;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错误！必须进行初始化！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174625"/>
            <a:r>
              <a:rPr lang="en-US" altLang="zh-CN" dirty="0" smtClean="0"/>
              <a:t>PI = 3.1415926;                   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错误！不允许修改！</a:t>
            </a:r>
            <a:endParaRPr lang="zh-CN" altLang="en-US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14.1  </a:t>
            </a:r>
            <a:r>
              <a:rPr lang="zh-CN" altLang="en-US" dirty="0" smtClean="0"/>
              <a:t>常量数据</a:t>
            </a:r>
            <a:r>
              <a:rPr lang="zh-CN" altLang="en-US" dirty="0"/>
              <a:t>成员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3" y="4788464"/>
            <a:ext cx="2264231" cy="17510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99792" y="5013177"/>
            <a:ext cx="6037785" cy="15262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希望一个类的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数据成员的值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修改或者一个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不能修改数据成员的值，该如何处理？</a:t>
            </a:r>
            <a:endParaRPr lang="en-US" altLang="zh-CN" sz="28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94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702625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常量数据成员（</a:t>
            </a:r>
            <a:r>
              <a:rPr lang="en-US" altLang="zh-CN" sz="2800" b="1" dirty="0" smtClean="0"/>
              <a:t>const </a:t>
            </a:r>
            <a:r>
              <a:rPr lang="zh-CN" altLang="en-US" sz="2800" b="1" dirty="0" smtClean="0"/>
              <a:t>数据成员）：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常量数据成员</a:t>
            </a:r>
            <a:r>
              <a:rPr lang="zh-CN" altLang="en-US" dirty="0" smtClean="0"/>
              <a:t>的值在类内或类对象的生存期内都</a:t>
            </a:r>
            <a:r>
              <a:rPr lang="zh-CN" altLang="en-US" dirty="0" smtClean="0">
                <a:solidFill>
                  <a:srgbClr val="0070C0"/>
                </a:solidFill>
              </a:rPr>
              <a:t>不能被修改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/>
              <a:t>常量数据成员的</a:t>
            </a:r>
            <a:r>
              <a:rPr lang="zh-CN" altLang="en-US" dirty="0" smtClean="0">
                <a:solidFill>
                  <a:srgbClr val="FF0000"/>
                </a:solidFill>
              </a:rPr>
              <a:t>初始化</a:t>
            </a:r>
            <a:r>
              <a:rPr lang="zh-CN" altLang="en-US" dirty="0" smtClean="0"/>
              <a:t>只能通过构造函数的</a:t>
            </a:r>
            <a:r>
              <a:rPr lang="zh-CN" altLang="en-US" dirty="0" smtClean="0">
                <a:solidFill>
                  <a:srgbClr val="0070C0"/>
                </a:solidFill>
              </a:rPr>
              <a:t>初始化表</a:t>
            </a:r>
            <a:r>
              <a:rPr lang="zh-CN" altLang="en-US" dirty="0" smtClean="0"/>
              <a:t>来完成。</a:t>
            </a:r>
            <a:endParaRPr lang="en-US" altLang="zh-CN" dirty="0" smtClean="0"/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FF0000"/>
                </a:solidFill>
              </a:rPr>
              <a:t>class</a:t>
            </a:r>
            <a:r>
              <a:rPr lang="en-US" altLang="zh-CN" sz="2300" dirty="0" smtClean="0"/>
              <a:t> </a:t>
            </a:r>
            <a:r>
              <a:rPr lang="en-US" altLang="zh-CN" sz="23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300" dirty="0" smtClean="0"/>
              <a:t>{</a:t>
            </a:r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300" dirty="0" smtClean="0"/>
              <a:t>: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b="1" dirty="0" smtClean="0">
                <a:solidFill>
                  <a:srgbClr val="0000FF"/>
                </a:solidFill>
              </a:rPr>
              <a:t>Circle</a:t>
            </a:r>
            <a:r>
              <a:rPr lang="en-US" altLang="zh-CN" sz="2300" dirty="0" smtClean="0"/>
              <a:t>(</a:t>
            </a:r>
            <a:r>
              <a:rPr lang="en-US" altLang="zh-CN" sz="23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300" dirty="0" smtClean="0"/>
              <a:t> r): radius(r), </a:t>
            </a:r>
            <a:r>
              <a:rPr lang="en-US" altLang="zh-CN" sz="2300" b="1" dirty="0" smtClean="0">
                <a:solidFill>
                  <a:srgbClr val="FF3399"/>
                </a:solidFill>
              </a:rPr>
              <a:t>PI(3.1415)</a:t>
            </a:r>
            <a:r>
              <a:rPr lang="en-US" altLang="zh-CN" sz="2300" dirty="0" smtClean="0"/>
              <a:t>  </a:t>
            </a:r>
            <a:r>
              <a:rPr lang="en-US" altLang="zh-CN" sz="2300" dirty="0" smtClean="0">
                <a:solidFill>
                  <a:srgbClr val="00B050"/>
                </a:solidFill>
              </a:rPr>
              <a:t>// </a:t>
            </a:r>
            <a:r>
              <a:rPr lang="zh-CN" altLang="en-US" sz="2300" dirty="0" smtClean="0">
                <a:solidFill>
                  <a:srgbClr val="00B050"/>
                </a:solidFill>
              </a:rPr>
              <a:t>初始化表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/>
              <a:t>{ }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300" dirty="0" smtClean="0"/>
              <a:t> area(){</a:t>
            </a:r>
          </a:p>
          <a:p>
            <a:pPr indent="116522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300" dirty="0" smtClean="0"/>
              <a:t> </a:t>
            </a:r>
            <a:r>
              <a:rPr lang="en-US" altLang="zh-CN" sz="2300" b="1" dirty="0" smtClean="0">
                <a:solidFill>
                  <a:srgbClr val="FF3399"/>
                </a:solidFill>
              </a:rPr>
              <a:t>PI</a:t>
            </a:r>
            <a:r>
              <a:rPr lang="en-US" altLang="zh-CN" sz="2300" dirty="0" smtClean="0"/>
              <a:t>*radius*radius;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/>
              <a:t>}</a:t>
            </a:r>
            <a:endParaRPr lang="en-US" altLang="zh-CN" sz="2300" dirty="0" smtClean="0"/>
          </a:p>
          <a:p>
            <a:pPr indent="63182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FF0000"/>
                </a:solidFill>
              </a:rPr>
              <a:t>private</a:t>
            </a:r>
            <a:r>
              <a:rPr lang="en-US" altLang="zh-CN" sz="2300" dirty="0" smtClean="0"/>
              <a:t>: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300" dirty="0" smtClean="0"/>
              <a:t> radius;</a:t>
            </a:r>
          </a:p>
          <a:p>
            <a:pPr indent="8921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>
                <a:solidFill>
                  <a:srgbClr val="FF0000"/>
                </a:solidFill>
              </a:rPr>
              <a:t>const</a:t>
            </a:r>
            <a:r>
              <a:rPr lang="en-US" altLang="zh-CN" sz="2300" dirty="0" smtClean="0"/>
              <a:t> </a:t>
            </a:r>
            <a:r>
              <a:rPr lang="en-US" altLang="zh-CN" sz="23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300" dirty="0" smtClean="0"/>
              <a:t> </a:t>
            </a:r>
            <a:r>
              <a:rPr lang="en-US" altLang="zh-CN" sz="2300" b="1" dirty="0" smtClean="0">
                <a:solidFill>
                  <a:srgbClr val="FF3399"/>
                </a:solidFill>
              </a:rPr>
              <a:t>PI</a:t>
            </a:r>
            <a:r>
              <a:rPr lang="en-US" altLang="zh-CN" sz="2300" dirty="0" smtClean="0"/>
              <a:t>;   </a:t>
            </a:r>
            <a:r>
              <a:rPr lang="en-US" altLang="zh-CN" sz="2300" dirty="0" smtClean="0">
                <a:solidFill>
                  <a:srgbClr val="00B050"/>
                </a:solidFill>
              </a:rPr>
              <a:t>// </a:t>
            </a:r>
            <a:r>
              <a:rPr lang="zh-CN" altLang="en-US" sz="2300" dirty="0" smtClean="0">
                <a:solidFill>
                  <a:srgbClr val="00B050"/>
                </a:solidFill>
              </a:rPr>
              <a:t>常量数据成员，只定义，不初始化</a:t>
            </a:r>
            <a:endParaRPr lang="en-US" altLang="zh-CN" sz="2300" dirty="0" smtClean="0">
              <a:solidFill>
                <a:srgbClr val="00B050"/>
              </a:solidFill>
            </a:endParaRPr>
          </a:p>
          <a:p>
            <a:pPr indent="358775">
              <a:lnSpc>
                <a:spcPct val="100000"/>
              </a:lnSpc>
              <a:spcBef>
                <a:spcPts val="0"/>
              </a:spcBef>
            </a:pPr>
            <a:r>
              <a:rPr lang="en-US" altLang="zh-CN" sz="2300" dirty="0" smtClean="0"/>
              <a:t>};</a:t>
            </a:r>
            <a:endParaRPr lang="zh-CN" altLang="en-US" sz="23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 </a:t>
            </a:r>
            <a:r>
              <a:rPr lang="zh-CN" altLang="en-US" dirty="0" smtClean="0"/>
              <a:t>常量数据成员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16016" y="3284984"/>
            <a:ext cx="151216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07904" y="3923862"/>
            <a:ext cx="3661521" cy="5132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在初始化表中进行初始化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5805264"/>
            <a:ext cx="223224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37046" y="4963021"/>
            <a:ext cx="3632379" cy="43819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altLang="zh-CN" sz="2200" b="1" dirty="0" smtClean="0">
                <a:solidFill>
                  <a:srgbClr val="FF339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PI </a:t>
            </a: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= 3.1415926;  </a:t>
            </a:r>
            <a:r>
              <a:rPr lang="en-US" altLang="zh-CN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// </a:t>
            </a:r>
            <a:r>
              <a:rPr lang="zh-CN" altLang="en-US" sz="22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非法</a:t>
            </a:r>
            <a:endParaRPr lang="en-US" altLang="zh-CN" sz="2200" dirty="0" smtClean="0">
              <a:solidFill>
                <a:srgbClr val="00B05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1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980727"/>
            <a:ext cx="8496944" cy="58326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2000" dirty="0" smtClean="0"/>
              <a:t>&lt;</a:t>
            </a:r>
            <a:r>
              <a:rPr lang="en-US" altLang="zh-CN" sz="2000" dirty="0" err="1" smtClean="0"/>
              <a:t>cstring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using namespace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std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class</a:t>
            </a:r>
            <a:r>
              <a:rPr lang="en-US" altLang="zh-CN" sz="2000" dirty="0" smtClean="0"/>
              <a:t>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{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public</a:t>
            </a:r>
            <a:r>
              <a:rPr lang="en-US" altLang="zh-CN" sz="2000" dirty="0" smtClean="0"/>
              <a:t>: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Student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_name,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_id,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/>
              <a:t>_sex): id(_id), sex(_sex){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name =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strlen</a:t>
            </a:r>
            <a:r>
              <a:rPr lang="en-US" altLang="zh-CN" sz="2000" dirty="0" smtClean="0"/>
              <a:t>(_name)+1];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/>
              <a:t>strcpy</a:t>
            </a:r>
            <a:r>
              <a:rPr lang="en-US" altLang="zh-CN" sz="2000" dirty="0" smtClean="0"/>
              <a:t>(name, _name);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  <a:endParaRPr lang="en-US" altLang="zh-CN" sz="2000" dirty="0" smtClean="0"/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~Student</a:t>
            </a:r>
            <a:r>
              <a:rPr lang="en-US" altLang="zh-CN" sz="2000" dirty="0" smtClean="0"/>
              <a:t>() { 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if</a:t>
            </a:r>
            <a:r>
              <a:rPr lang="en-US" altLang="zh-CN" sz="2000" dirty="0" smtClean="0"/>
              <a:t>(name!=</a:t>
            </a:r>
            <a:r>
              <a:rPr lang="en-US" altLang="zh-CN" sz="2000" dirty="0" smtClean="0">
                <a:solidFill>
                  <a:srgbClr val="FF3399"/>
                </a:solidFill>
              </a:rPr>
              <a:t>NULL</a:t>
            </a:r>
            <a:r>
              <a:rPr lang="en-US" altLang="zh-CN" sz="2000" dirty="0" smtClean="0"/>
              <a:t>)</a:t>
            </a:r>
          </a:p>
          <a:p>
            <a:pPr indent="985838">
              <a:lnSpc>
                <a:spcPct val="100000"/>
              </a:lnSpc>
              <a:spcBef>
                <a:spcPts val="0"/>
              </a:spcBef>
              <a:tabLst>
                <a:tab pos="1076325" algn="l"/>
              </a:tabLst>
            </a:pPr>
            <a:r>
              <a:rPr lang="en-US" altLang="zh-CN" sz="2000" dirty="0" smtClean="0">
                <a:solidFill>
                  <a:srgbClr val="FF0000"/>
                </a:solidFill>
              </a:rPr>
              <a:t>delete</a:t>
            </a:r>
            <a:r>
              <a:rPr lang="en-US" altLang="zh-CN" sz="2000" dirty="0" smtClean="0"/>
              <a:t> [ ] name;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getName</a:t>
            </a:r>
            <a:r>
              <a:rPr lang="en-US" altLang="zh-CN" sz="2000" dirty="0" smtClean="0"/>
              <a:t>() { </a:t>
            </a:r>
          </a:p>
          <a:p>
            <a:pPr indent="71755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name; }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getID</a:t>
            </a:r>
            <a:r>
              <a:rPr lang="en-US" altLang="zh-CN" sz="2000" dirty="0" smtClean="0"/>
              <a:t>()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id; }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getSex</a:t>
            </a:r>
            <a:r>
              <a:rPr lang="en-US" altLang="zh-CN" sz="2000" dirty="0" smtClean="0"/>
              <a:t>() { </a:t>
            </a: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sex; }</a:t>
            </a:r>
          </a:p>
          <a:p>
            <a:pPr indent="179388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protected</a:t>
            </a:r>
            <a:r>
              <a:rPr lang="en-US" altLang="zh-CN" sz="2000" dirty="0" smtClean="0"/>
              <a:t>:</a:t>
            </a: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char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/>
              <a:t>name;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姓名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id;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学号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447675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err="1" smtClean="0">
                <a:solidFill>
                  <a:srgbClr val="0000FF"/>
                </a:solidFill>
              </a:rPr>
              <a:t>bool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sex;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性别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 smtClean="0"/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 </a:t>
            </a:r>
            <a:r>
              <a:rPr lang="zh-CN" altLang="en-US" dirty="0"/>
              <a:t>常量数据成员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23928" y="4293096"/>
            <a:ext cx="4896544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main(){</a:t>
            </a:r>
          </a:p>
          <a:p>
            <a:pPr indent="179388"/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Student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p(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“John”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, 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11151,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true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179388"/>
            <a:r>
              <a:rPr lang="en-US" altLang="zh-CN" sz="20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姓名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 ”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20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p.getName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()&lt;&lt;</a:t>
            </a:r>
            <a:r>
              <a:rPr lang="en-US" altLang="zh-CN" sz="2000" dirty="0" err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9388"/>
            <a:r>
              <a:rPr lang="en-US" altLang="zh-CN" sz="2000" dirty="0" err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学号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 ”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20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p.getID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()&lt;&lt;</a:t>
            </a:r>
            <a:r>
              <a:rPr lang="en-US" altLang="zh-CN" sz="2000" dirty="0" err="1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 indent="179388"/>
            <a:r>
              <a:rPr lang="en-US" altLang="zh-CN" sz="20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“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性别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: ”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&lt;&lt;</a:t>
            </a:r>
            <a:r>
              <a:rPr lang="en-US" altLang="zh-CN" sz="20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p.getSex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()&lt;&lt;</a:t>
            </a:r>
            <a:r>
              <a:rPr lang="en-US" altLang="zh-CN" sz="2000" dirty="0" err="1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2000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;</a:t>
            </a:r>
            <a:endParaRPr lang="en-US" altLang="zh-CN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indent="179388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0;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32040" y="2768099"/>
            <a:ext cx="3240360" cy="1290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常量数据成员：</a:t>
            </a:r>
            <a:endParaRPr lang="en-US" altLang="zh-CN" sz="2400" b="1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标识符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类型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318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558609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常量成员函数（</a:t>
            </a:r>
            <a:r>
              <a:rPr lang="en-US" altLang="zh-CN" sz="2800" b="1" dirty="0" smtClean="0"/>
              <a:t>const </a:t>
            </a:r>
            <a:r>
              <a:rPr lang="zh-CN" altLang="en-US" sz="2800" b="1" dirty="0" smtClean="0"/>
              <a:t>成员函数）：</a:t>
            </a:r>
            <a:endParaRPr lang="en-US" altLang="zh-CN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常量成员函数</a:t>
            </a:r>
            <a:r>
              <a:rPr lang="zh-CN" altLang="en-US" dirty="0" smtClean="0">
                <a:solidFill>
                  <a:srgbClr val="FF0000"/>
                </a:solidFill>
              </a:rPr>
              <a:t>只能引用</a:t>
            </a:r>
            <a:r>
              <a:rPr lang="zh-CN" altLang="en-US" dirty="0" smtClean="0"/>
              <a:t>类中的数据成员而</a:t>
            </a:r>
            <a:r>
              <a:rPr lang="zh-CN" altLang="en-US" dirty="0" smtClean="0">
                <a:solidFill>
                  <a:srgbClr val="FF0000"/>
                </a:solidFill>
              </a:rPr>
              <a:t>不能修改</a:t>
            </a:r>
            <a:r>
              <a:rPr lang="zh-CN" altLang="en-US" dirty="0" smtClean="0"/>
              <a:t>它们的值。</a:t>
            </a:r>
            <a:endParaRPr lang="en-US" altLang="zh-CN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只有</a:t>
            </a:r>
            <a:r>
              <a:rPr lang="zh-CN" altLang="en-US" dirty="0" smtClean="0"/>
              <a:t>常量成员</a:t>
            </a:r>
            <a:r>
              <a:rPr lang="zh-CN" altLang="en-US" dirty="0"/>
              <a:t>函数才有资格</a:t>
            </a:r>
            <a:r>
              <a:rPr lang="zh-CN" altLang="en-US" dirty="0" smtClean="0"/>
              <a:t>操作</a:t>
            </a:r>
            <a:r>
              <a:rPr lang="zh-CN" altLang="en-US" dirty="0" smtClean="0">
                <a:solidFill>
                  <a:srgbClr val="0070C0"/>
                </a:solidFill>
              </a:rPr>
              <a:t>常对象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b="1" dirty="0" smtClean="0"/>
              <a:t>定义</a:t>
            </a:r>
            <a:r>
              <a:rPr lang="zh-CN" altLang="en-US" b="1" dirty="0"/>
              <a:t>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类内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271463"/>
            <a:r>
              <a:rPr lang="zh-CN" altLang="en-US" dirty="0" smtClean="0">
                <a:solidFill>
                  <a:srgbClr val="0000FF"/>
                </a:solidFill>
              </a:rPr>
              <a:t>类型</a:t>
            </a:r>
            <a:r>
              <a:rPr lang="zh-CN" altLang="en-US" dirty="0">
                <a:solidFill>
                  <a:srgbClr val="0000FF"/>
                </a:solidFill>
              </a:rPr>
              <a:t>标识符 </a:t>
            </a:r>
            <a:r>
              <a:rPr lang="zh-CN" altLang="en-US" dirty="0" smtClean="0"/>
              <a:t>成员函数</a:t>
            </a:r>
            <a:r>
              <a:rPr lang="zh-CN" altLang="en-US" dirty="0"/>
              <a:t>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)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;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声明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/>
            <a:r>
              <a:rPr lang="zh-CN" altLang="en-US" dirty="0">
                <a:solidFill>
                  <a:srgbClr val="0000FF"/>
                </a:solidFill>
              </a:rPr>
              <a:t>类型标识符 </a:t>
            </a:r>
            <a:r>
              <a:rPr lang="zh-CN" altLang="en-US" dirty="0"/>
              <a:t>成员函数名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/>
              <a:t>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定义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71463"/>
            <a:r>
              <a:rPr lang="en-US" altLang="zh-CN" dirty="0" smtClean="0"/>
              <a:t>{  </a:t>
            </a:r>
            <a:r>
              <a:rPr lang="en-US" altLang="zh-CN" dirty="0" smtClean="0">
                <a:solidFill>
                  <a:srgbClr val="00B050"/>
                </a:solidFill>
              </a:rPr>
              <a:t> //…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类外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indent="271463"/>
            <a:r>
              <a:rPr lang="zh-CN" altLang="en-US" dirty="0">
                <a:solidFill>
                  <a:srgbClr val="0000FF"/>
                </a:solidFill>
              </a:rPr>
              <a:t>类型标识符 </a:t>
            </a:r>
            <a:r>
              <a:rPr lang="zh-CN" altLang="en-US" b="1" dirty="0" smtClean="0">
                <a:solidFill>
                  <a:srgbClr val="0000FF"/>
                </a:solidFill>
              </a:rPr>
              <a:t>类名</a:t>
            </a:r>
            <a:r>
              <a:rPr lang="en-US" altLang="zh-CN" b="1" dirty="0" smtClean="0">
                <a:solidFill>
                  <a:srgbClr val="FF0000"/>
                </a:solidFill>
              </a:rPr>
              <a:t>::</a:t>
            </a:r>
            <a:r>
              <a:rPr lang="zh-CN" altLang="en-US" dirty="0" smtClean="0"/>
              <a:t>成员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/>
              <a:t>)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实现</a:t>
            </a:r>
            <a:endParaRPr lang="en-US" altLang="zh-CN" dirty="0">
              <a:solidFill>
                <a:srgbClr val="00B050"/>
              </a:solidFill>
            </a:endParaRPr>
          </a:p>
          <a:p>
            <a:pPr indent="271463"/>
            <a:r>
              <a:rPr lang="en-US" altLang="zh-CN" dirty="0"/>
              <a:t>{  </a:t>
            </a:r>
            <a:r>
              <a:rPr lang="en-US" altLang="zh-CN" dirty="0">
                <a:solidFill>
                  <a:srgbClr val="00B050"/>
                </a:solidFill>
              </a:rPr>
              <a:t> //…  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14.2  </a:t>
            </a:r>
            <a:r>
              <a:rPr lang="zh-CN" altLang="en-US" dirty="0" smtClean="0"/>
              <a:t>常量成员函数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9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>
                <a:solidFill>
                  <a:srgbClr val="0070C0"/>
                </a:solidFill>
              </a:rPr>
              <a:t>函数类型</a:t>
            </a:r>
            <a:r>
              <a:rPr lang="zh-CN" altLang="en-US" dirty="0"/>
              <a:t>的一个组成部分，因此在实现部分也要带</a:t>
            </a:r>
            <a:r>
              <a:rPr lang="en-US" altLang="zh-CN" dirty="0" smtClean="0">
                <a:solidFill>
                  <a:srgbClr val="FF0000"/>
                </a:solidFill>
              </a:rPr>
              <a:t>const </a:t>
            </a:r>
            <a:r>
              <a:rPr lang="zh-CN" altLang="en-US" dirty="0" smtClean="0"/>
              <a:t>关键字。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常量成员</a:t>
            </a:r>
            <a:r>
              <a:rPr lang="zh-CN" altLang="en-US" dirty="0"/>
              <a:t>函数</a:t>
            </a:r>
            <a:r>
              <a:rPr lang="zh-CN" altLang="en-US" dirty="0">
                <a:solidFill>
                  <a:srgbClr val="0070C0"/>
                </a:solidFill>
              </a:rPr>
              <a:t>不更新</a:t>
            </a:r>
            <a:r>
              <a:rPr lang="zh-CN" altLang="en-US" dirty="0"/>
              <a:t>对象的数据成员，也</a:t>
            </a:r>
            <a:r>
              <a:rPr lang="zh-CN" altLang="en-US" dirty="0">
                <a:solidFill>
                  <a:srgbClr val="0070C0"/>
                </a:solidFill>
              </a:rPr>
              <a:t>不能调用</a:t>
            </a:r>
            <a:r>
              <a:rPr lang="zh-CN" altLang="en-US" dirty="0"/>
              <a:t>该类中</a:t>
            </a:r>
            <a:r>
              <a:rPr lang="zh-CN" altLang="en-US" dirty="0" smtClean="0"/>
              <a:t>没有用 </a:t>
            </a:r>
            <a:r>
              <a:rPr lang="en-US" altLang="zh-CN" dirty="0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zh-CN" altLang="en-US" dirty="0" smtClean="0"/>
              <a:t>修饰</a:t>
            </a:r>
            <a:r>
              <a:rPr lang="zh-CN" altLang="en-US" dirty="0"/>
              <a:t>的成员函数。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const </a:t>
            </a:r>
            <a:r>
              <a:rPr lang="zh-CN" altLang="en-US" dirty="0" smtClean="0"/>
              <a:t>关键字可以</a:t>
            </a:r>
            <a:r>
              <a:rPr lang="zh-CN" altLang="en-US" dirty="0"/>
              <a:t>参与区分</a:t>
            </a:r>
            <a:r>
              <a:rPr lang="zh-CN" altLang="en-US" dirty="0">
                <a:solidFill>
                  <a:srgbClr val="0070C0"/>
                </a:solidFill>
              </a:rPr>
              <a:t>重载函数</a:t>
            </a:r>
            <a:r>
              <a:rPr lang="zh-CN" altLang="en-US" dirty="0"/>
              <a:t>。 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常量成员函数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18" y="3902826"/>
            <a:ext cx="2312539" cy="26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dirty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r): radius(r), </a:t>
            </a:r>
            <a:r>
              <a:rPr lang="en-US" altLang="zh-CN" sz="2000" b="1" dirty="0">
                <a:solidFill>
                  <a:srgbClr val="FF3399"/>
                </a:solidFill>
              </a:rPr>
              <a:t>PI(3.1415)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初始化表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{ }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area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/>
              <a:t>{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常量成员函数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107791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3399"/>
                </a:solidFill>
              </a:rPr>
              <a:t>PI</a:t>
            </a:r>
            <a:r>
              <a:rPr lang="en-US" altLang="zh-CN" sz="2000" dirty="0"/>
              <a:t>*radius*radius;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常量成员函数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07791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2*</a:t>
            </a:r>
            <a:r>
              <a:rPr lang="en-US" altLang="zh-CN" sz="2000" b="1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*radius;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getRadius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/>
              <a:t>{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常量成员函数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07791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radius;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void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setRadius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r){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普通成员函数</a:t>
            </a:r>
            <a:endParaRPr lang="en-US" altLang="zh-CN" sz="2000" dirty="0" smtClean="0"/>
          </a:p>
          <a:p>
            <a:pPr indent="107632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radius = r;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: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radius</a:t>
            </a:r>
            <a:r>
              <a:rPr lang="en-US" altLang="zh-CN" sz="2000" dirty="0" smtClean="0"/>
              <a:t>;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</a:rPr>
              <a:t>     // </a:t>
            </a:r>
            <a:r>
              <a:rPr lang="zh-CN" altLang="en-US" sz="2000" dirty="0" smtClean="0">
                <a:solidFill>
                  <a:srgbClr val="00B050"/>
                </a:solidFill>
              </a:rPr>
              <a:t>普通数据成员</a:t>
            </a:r>
            <a:endParaRPr lang="en-US" altLang="zh-CN" sz="2000" dirty="0"/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3399"/>
                </a:solidFill>
              </a:rPr>
              <a:t>PI</a:t>
            </a:r>
            <a:r>
              <a:rPr lang="en-US" altLang="zh-CN" sz="2000" dirty="0"/>
              <a:t>;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常量数据</a:t>
            </a:r>
            <a:r>
              <a:rPr lang="zh-CN" altLang="en-US" sz="2000" dirty="0" smtClean="0">
                <a:solidFill>
                  <a:srgbClr val="00B050"/>
                </a:solidFill>
              </a:rPr>
              <a:t>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};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常量成员函数</a:t>
            </a:r>
          </a:p>
        </p:txBody>
      </p:sp>
    </p:spTree>
    <p:extLst>
      <p:ext uri="{BB962C8B-B14F-4D97-AF65-F5344CB8AC3E}">
        <p14:creationId xmlns:p14="http://schemas.microsoft.com/office/powerpoint/2010/main" val="4292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038743"/>
            <a:ext cx="8496944" cy="56306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class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dirty="0"/>
              <a:t>{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/>
              <a:t>: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Circle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r): radius(r), </a:t>
            </a:r>
            <a:r>
              <a:rPr lang="en-US" altLang="zh-CN" sz="2000" b="1" dirty="0">
                <a:solidFill>
                  <a:srgbClr val="FF3399"/>
                </a:solidFill>
              </a:rPr>
              <a:t>PI(3.1415)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初始化表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{ }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area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/>
              <a:t>{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常量成员函数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107791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3399"/>
                </a:solidFill>
              </a:rPr>
              <a:t>PI</a:t>
            </a:r>
            <a:r>
              <a:rPr lang="en-US" altLang="zh-CN" sz="2000" dirty="0"/>
              <a:t>*radius*radius;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perimeter()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</a:t>
            </a:r>
            <a:r>
              <a:rPr lang="en-US" altLang="zh-CN" sz="2000" dirty="0" smtClean="0"/>
              <a:t> {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常量成员函数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07791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2*</a:t>
            </a:r>
            <a:r>
              <a:rPr lang="en-US" altLang="zh-CN" sz="2000" b="1" dirty="0" smtClean="0">
                <a:solidFill>
                  <a:srgbClr val="FF3399"/>
                </a:solidFill>
              </a:rPr>
              <a:t>PI</a:t>
            </a:r>
            <a:r>
              <a:rPr lang="en-US" altLang="zh-CN" sz="2000" dirty="0" smtClean="0"/>
              <a:t>*radius;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getRadius</a:t>
            </a:r>
            <a:r>
              <a:rPr lang="en-US" altLang="zh-CN" sz="2000" dirty="0" smtClean="0"/>
              <a:t>() {         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普通</a:t>
            </a:r>
            <a:r>
              <a:rPr lang="zh-CN" altLang="en-US" sz="2000" dirty="0" smtClean="0">
                <a:solidFill>
                  <a:srgbClr val="00B050"/>
                </a:solidFill>
              </a:rPr>
              <a:t>成员</a:t>
            </a:r>
            <a:r>
              <a:rPr lang="zh-CN" altLang="en-US" sz="2000" dirty="0">
                <a:solidFill>
                  <a:srgbClr val="00B050"/>
                </a:solidFill>
              </a:rPr>
              <a:t>函数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indent="107791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radius;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/>
              <a:t>}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double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getRadius</a:t>
            </a:r>
            <a:r>
              <a:rPr lang="en-US" altLang="zh-CN" sz="2000" dirty="0" smtClean="0"/>
              <a:t>() </a:t>
            </a:r>
            <a:r>
              <a:rPr lang="en-US" altLang="zh-CN" sz="2000" dirty="0" smtClean="0">
                <a:solidFill>
                  <a:srgbClr val="FF0000"/>
                </a:solidFill>
              </a:rPr>
              <a:t>const </a:t>
            </a:r>
            <a:r>
              <a:rPr lang="en-US" altLang="zh-CN" sz="2000" dirty="0" smtClean="0"/>
              <a:t>{   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重载常量成员函数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indent="1077913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lang="en-US" altLang="zh-CN" sz="2000" dirty="0" smtClean="0"/>
              <a:t> radius;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</a:t>
            </a:r>
          </a:p>
          <a:p>
            <a:pPr indent="358775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private</a:t>
            </a:r>
            <a:r>
              <a:rPr lang="en-US" altLang="zh-CN" sz="2000" dirty="0"/>
              <a:t>: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radius;</a:t>
            </a:r>
          </a:p>
          <a:p>
            <a:pPr indent="719138"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3399"/>
                </a:solidFill>
              </a:rPr>
              <a:t>PI</a:t>
            </a:r>
            <a:r>
              <a:rPr lang="en-US" altLang="zh-CN" sz="2000" dirty="0"/>
              <a:t>;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常量数据</a:t>
            </a:r>
            <a:r>
              <a:rPr lang="zh-CN" altLang="en-US" sz="2000" dirty="0" smtClean="0">
                <a:solidFill>
                  <a:srgbClr val="00B050"/>
                </a:solidFill>
              </a:rPr>
              <a:t>成员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2000" dirty="0"/>
              <a:t>};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 </a:t>
            </a:r>
            <a:r>
              <a:rPr lang="zh-CN" altLang="en-US" dirty="0"/>
              <a:t>常量成员函数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7164288" y="3068960"/>
            <a:ext cx="720080" cy="27363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重载函数</a:t>
            </a:r>
            <a:endParaRPr lang="zh-CN" altLang="en-US" sz="4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3789040"/>
            <a:ext cx="3240360" cy="1728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Presentation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5E81477-45DF-4A35-832B-9D4EEF420904}" vid="{C1A612DF-C4CA-4900-8FD7-BA18C86CBE9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Presentation-Model2(En)</Template>
  <TotalTime>24334</TotalTime>
  <Words>3269</Words>
  <Application>Microsoft Office PowerPoint</Application>
  <PresentationFormat>全屏显示(4:3)</PresentationFormat>
  <Paragraphs>516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Times New Roman</vt:lpstr>
      <vt:lpstr>Wingdings</vt:lpstr>
      <vt:lpstr>PresentationModel</vt:lpstr>
      <vt:lpstr>常量成员、静态成员与友元</vt:lpstr>
      <vt:lpstr>本章内容</vt:lpstr>
      <vt:lpstr>14.1  常量数据成员</vt:lpstr>
      <vt:lpstr>14.1  常量数据成员</vt:lpstr>
      <vt:lpstr>14.1  常量数据成员</vt:lpstr>
      <vt:lpstr>14.2  常量成员函数</vt:lpstr>
      <vt:lpstr>14.2  常量成员函数</vt:lpstr>
      <vt:lpstr>14.2  常量成员函数</vt:lpstr>
      <vt:lpstr>14.2  常量成员函数</vt:lpstr>
      <vt:lpstr>14.2  常量成员函数</vt:lpstr>
      <vt:lpstr>14.3  常对象</vt:lpstr>
      <vt:lpstr>14.3  常对象</vt:lpstr>
      <vt:lpstr>14.3  常对象</vt:lpstr>
      <vt:lpstr>14.3  常对象</vt:lpstr>
      <vt:lpstr>14.4  静态数据成员</vt:lpstr>
      <vt:lpstr>14.4  静态数据成员</vt:lpstr>
      <vt:lpstr>14.4  静态数据成员</vt:lpstr>
      <vt:lpstr>14.4  静态数据成员</vt:lpstr>
      <vt:lpstr>14.5  静态成员函数</vt:lpstr>
      <vt:lpstr>14.4  静态数据成员</vt:lpstr>
      <vt:lpstr>14.6  友元函数</vt:lpstr>
      <vt:lpstr>14.6  友元函数</vt:lpstr>
      <vt:lpstr>14.6  友元函数</vt:lpstr>
      <vt:lpstr>14.6  友元函数</vt:lpstr>
      <vt:lpstr>14.7  友元类</vt:lpstr>
      <vt:lpstr>14.7  友元类</vt:lpstr>
      <vt:lpstr>14.7  友元类</vt:lpstr>
      <vt:lpstr>14.7  友元类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to Deep Learning</dc:title>
  <dc:creator>Allennessy</dc:creator>
  <cp:lastModifiedBy>Administrator</cp:lastModifiedBy>
  <cp:revision>1155</cp:revision>
  <cp:lastPrinted>2015-01-14T13:07:52Z</cp:lastPrinted>
  <dcterms:created xsi:type="dcterms:W3CDTF">2014-02-27T13:03:11Z</dcterms:created>
  <dcterms:modified xsi:type="dcterms:W3CDTF">2016-04-05T07:00:41Z</dcterms:modified>
</cp:coreProperties>
</file>