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3" r:id="rId28"/>
    <p:sldId id="284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6" r:id="rId40"/>
    <p:sldId id="293" r:id="rId41"/>
    <p:sldId id="294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99"/>
    <a:srgbClr val="006600"/>
    <a:srgbClr val="F79928"/>
    <a:srgbClr val="00FF00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88" d="100"/>
          <a:sy n="88" d="100"/>
        </p:scale>
        <p:origin x="162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章       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1844824"/>
            <a:ext cx="41044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87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HUAIYIN</a:t>
            </a:r>
            <a:r>
              <a:rPr lang="en-US" altLang="zh-CN" sz="1400" baseline="0" dirty="0" smtClean="0"/>
              <a:t> INSTITUTE OF TECHNOLOGY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857743"/>
            <a:ext cx="4245868" cy="4595593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871136"/>
            <a:ext cx="4247455" cy="4582200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继承与多态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主讲教师：于永涛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2000" dirty="0" smtClean="0"/>
              <a:t>{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2000" dirty="0" smtClean="0"/>
              <a:t>() { </a:t>
            </a: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"Egg Constructor!"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}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2000" dirty="0" smtClean="0"/>
              <a:t>() { </a:t>
            </a: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"Egg Destructor!"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 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Bird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Animal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公有成员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派生类构造函数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Bird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</a:t>
            </a:r>
            <a:r>
              <a:rPr lang="en-US" altLang="zh-CN" sz="2000" dirty="0" smtClean="0"/>
              <a:t>): </a:t>
            </a:r>
            <a:r>
              <a:rPr lang="en-US" altLang="zh-CN" sz="2000" dirty="0" smtClean="0">
                <a:solidFill>
                  <a:srgbClr val="FF0000"/>
                </a:solidFill>
              </a:rPr>
              <a:t>child()</a:t>
            </a:r>
            <a:r>
              <a:rPr lang="en-US" altLang="zh-CN" sz="2000" dirty="0" smtClean="0"/>
              <a:t>, </a:t>
            </a:r>
            <a:r>
              <a:rPr lang="en-US" altLang="zh-CN" sz="2000" b="1" dirty="0">
                <a:solidFill>
                  <a:srgbClr val="FF3399"/>
                </a:solidFill>
              </a:rPr>
              <a:t>Animal</a:t>
            </a:r>
            <a:r>
              <a:rPr lang="en-US" altLang="zh-CN" sz="2000" dirty="0">
                <a:solidFill>
                  <a:srgbClr val="FF3399"/>
                </a:solidFill>
              </a:rPr>
              <a:t>(a, w</a:t>
            </a:r>
            <a:r>
              <a:rPr lang="en-US" altLang="zh-CN" sz="2000" dirty="0" smtClean="0">
                <a:solidFill>
                  <a:srgbClr val="FF3399"/>
                </a:solidFill>
              </a:rPr>
              <a:t>)</a:t>
            </a:r>
            <a:r>
              <a:rPr lang="en-US" altLang="zh-CN" sz="2000" dirty="0" smtClean="0"/>
              <a:t>, height(h) { }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Bird</a:t>
            </a:r>
            <a:r>
              <a:rPr lang="en-US" altLang="zh-CN" sz="2000" dirty="0" smtClean="0"/>
              <a:t>() { </a:t>
            </a: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"Bird Destructor!"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 }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派生类析构函数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fly() </a:t>
            </a:r>
            <a:r>
              <a:rPr lang="en-US" altLang="zh-CN" sz="2000" dirty="0">
                <a:solidFill>
                  <a:srgbClr val="FF0000"/>
                </a:solidFill>
              </a:rPr>
              <a:t>const </a:t>
            </a:r>
            <a:r>
              <a:rPr lang="en-US" altLang="zh-CN" sz="2000" dirty="0"/>
              <a:t>{ </a:t>
            </a:r>
            <a:r>
              <a:rPr lang="en-US" altLang="zh-CN" sz="2000" dirty="0" smtClean="0"/>
              <a:t>                </a:t>
            </a:r>
            <a:endParaRPr lang="en-US" altLang="zh-CN" sz="2000" dirty="0"/>
          </a:p>
          <a:p>
            <a:pPr indent="9906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“Flying!”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getHeight</a:t>
            </a:r>
            <a:r>
              <a:rPr lang="en-US" altLang="zh-CN" sz="2000" dirty="0"/>
              <a:t>()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{</a:t>
            </a:r>
          </a:p>
          <a:p>
            <a:pPr indent="9906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height;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保护成员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height</a:t>
            </a:r>
            <a:r>
              <a:rPr lang="en-US" altLang="zh-CN" sz="2000" dirty="0" smtClean="0"/>
              <a:t>;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2000" dirty="0" smtClean="0"/>
              <a:t> child;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 </a:t>
            </a:r>
            <a:r>
              <a:rPr lang="zh-CN" altLang="en-US" dirty="0"/>
              <a:t>派生类定义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5364088" y="3140968"/>
            <a:ext cx="1584176" cy="414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2000" y="4005063"/>
            <a:ext cx="3240360" cy="10081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基类构造函数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初始化基类成员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03370" y="5899494"/>
            <a:ext cx="1892559" cy="635715"/>
            <a:chOff x="6534472" y="5759475"/>
            <a:chExt cx="2286000" cy="7524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Ch15_02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95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通过派生类构造函数的</a:t>
            </a:r>
            <a:r>
              <a:rPr lang="zh-CN" altLang="en-US" dirty="0" smtClean="0">
                <a:solidFill>
                  <a:srgbClr val="0070C0"/>
                </a:solidFill>
              </a:rPr>
              <a:t>初始化表</a:t>
            </a:r>
            <a:r>
              <a:rPr lang="zh-CN" altLang="en-US" dirty="0" smtClean="0"/>
              <a:t>调用基类的构造函数对基类的数据成员进行初始化（</a:t>
            </a:r>
            <a:r>
              <a:rPr lang="zh-CN" altLang="en-US" dirty="0">
                <a:solidFill>
                  <a:srgbClr val="FF0000"/>
                </a:solidFill>
              </a:rPr>
              <a:t>基</a:t>
            </a:r>
            <a:r>
              <a:rPr lang="zh-CN" altLang="en-US" dirty="0" smtClean="0">
                <a:solidFill>
                  <a:srgbClr val="FF0000"/>
                </a:solidFill>
              </a:rPr>
              <a:t>类的初始化由基类去做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派生类可以直接访问基类的</a:t>
            </a:r>
            <a:r>
              <a:rPr lang="zh-CN" altLang="en-US" dirty="0" smtClean="0">
                <a:solidFill>
                  <a:srgbClr val="0070C0"/>
                </a:solidFill>
              </a:rPr>
              <a:t>公有成员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70C0"/>
                </a:solidFill>
              </a:rPr>
              <a:t>保护成员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派生类不能直接访问基类的</a:t>
            </a:r>
            <a:r>
              <a:rPr lang="zh-CN" altLang="en-US" dirty="0" smtClean="0">
                <a:solidFill>
                  <a:srgbClr val="0070C0"/>
                </a:solidFill>
              </a:rPr>
              <a:t>私有成员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19138" indent="-360363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非要访问：基类成员函数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非私有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</a:rPr>
              <a:t>、友元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派生类不继承基类的</a:t>
            </a:r>
            <a:r>
              <a:rPr lang="zh-CN" altLang="en-US" dirty="0" smtClean="0">
                <a:solidFill>
                  <a:srgbClr val="0070C0"/>
                </a:solidFill>
              </a:rPr>
              <a:t>构造函数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70C0"/>
                </a:solidFill>
              </a:rPr>
              <a:t>析构函数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构造顺序</a:t>
            </a:r>
            <a:r>
              <a:rPr lang="zh-CN" altLang="en-US" dirty="0" smtClean="0"/>
              <a:t>：基类、对象成员（定义顺序）、派生类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析</a:t>
            </a:r>
            <a:r>
              <a:rPr lang="zh-CN" altLang="en-US" b="1" dirty="0" smtClean="0">
                <a:solidFill>
                  <a:srgbClr val="FF0000"/>
                </a:solidFill>
              </a:rPr>
              <a:t>构顺序</a:t>
            </a:r>
            <a:r>
              <a:rPr lang="zh-CN" altLang="en-US" dirty="0" smtClean="0"/>
              <a:t>：派生类、对象成员（相反顺序）、基类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 </a:t>
            </a:r>
            <a:r>
              <a:rPr lang="zh-CN" altLang="en-US" dirty="0"/>
              <a:t>派生类定义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934642"/>
            <a:ext cx="1475656" cy="16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派生类构造函数使用中应注意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>
                <a:solidFill>
                  <a:srgbClr val="0070C0"/>
                </a:solidFill>
              </a:rPr>
              <a:t>基类中没有显式定义构造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或基类定义了默认构造函数或带默认参数的构造函数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zh-CN" altLang="en-US" dirty="0" smtClean="0"/>
              <a:t>时</a:t>
            </a:r>
            <a:r>
              <a:rPr lang="zh-CN" altLang="en-US" dirty="0"/>
              <a:t>，派生类构造函数的定义可以省略对基类构造函数的调用，而采用</a:t>
            </a:r>
            <a:r>
              <a:rPr lang="zh-CN" altLang="en-US" dirty="0">
                <a:solidFill>
                  <a:srgbClr val="0070C0"/>
                </a:solidFill>
              </a:rPr>
              <a:t>隐含调用</a:t>
            </a:r>
            <a:r>
              <a:rPr lang="zh-CN" altLang="en-US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当基类的构造函数使用一个或多个参数时，派生类</a:t>
            </a:r>
            <a:r>
              <a:rPr lang="zh-CN" altLang="en-US" dirty="0">
                <a:solidFill>
                  <a:srgbClr val="0070C0"/>
                </a:solidFill>
              </a:rPr>
              <a:t>必须定义构造函数</a:t>
            </a:r>
            <a:r>
              <a:rPr lang="zh-CN" altLang="en-US" dirty="0"/>
              <a:t>，提供将参数传递给基类构造函数的途径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19138" indent="-360363">
              <a:buFont typeface="Wingdings" panose="05000000000000000000" pitchFamily="2" charset="2"/>
              <a:buChar char="ü"/>
            </a:pPr>
            <a:r>
              <a:rPr lang="zh-CN" altLang="en-US" dirty="0" smtClean="0"/>
              <a:t>通过派生类构造函数的</a:t>
            </a:r>
            <a:r>
              <a:rPr lang="zh-CN" altLang="en-US" dirty="0" smtClean="0">
                <a:solidFill>
                  <a:srgbClr val="0070C0"/>
                </a:solidFill>
              </a:rPr>
              <a:t>初始化表</a:t>
            </a:r>
            <a:r>
              <a:rPr lang="zh-CN" altLang="en-US" dirty="0" smtClean="0"/>
              <a:t>调用基类构造函数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派生类声明</a:t>
            </a:r>
            <a:r>
              <a:rPr lang="zh-CN" altLang="en-US" dirty="0"/>
              <a:t>构造函数时，只需要对本类中新增成员进行初始化，对继承来的</a:t>
            </a:r>
            <a:r>
              <a:rPr lang="zh-CN" altLang="en-US" dirty="0">
                <a:solidFill>
                  <a:srgbClr val="0070C0"/>
                </a:solidFill>
              </a:rPr>
              <a:t>基类成员的初始化由基类完成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 </a:t>
            </a:r>
            <a:r>
              <a:rPr lang="zh-CN" altLang="en-US" dirty="0"/>
              <a:t>派生类定义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013176"/>
            <a:ext cx="1512168" cy="1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38743"/>
            <a:ext cx="8496944" cy="5819257"/>
          </a:xfrm>
        </p:spPr>
        <p:txBody>
          <a:bodyPr/>
          <a:lstStyle/>
          <a:p>
            <a:r>
              <a:rPr lang="zh-CN" altLang="en-US" sz="2800" b="1" dirty="0" smtClean="0"/>
              <a:t>在派生类中访问基类的公有成员和保护成员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 smtClean="0"/>
              <a:t>通过基类成员名直接访问</a:t>
            </a:r>
            <a:endParaRPr lang="en-US" altLang="zh-CN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/>
              <a:t>通过基类作用域限定符访问： </a:t>
            </a:r>
            <a:r>
              <a:rPr lang="zh-CN" altLang="en-US" b="1" dirty="0" smtClean="0">
                <a:solidFill>
                  <a:srgbClr val="0000FF"/>
                </a:solidFill>
              </a:rPr>
              <a:t>基类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zh-CN" altLang="en-US" b="1" dirty="0" smtClean="0"/>
              <a:t>基类成员</a:t>
            </a:r>
            <a:endParaRPr lang="en-US" altLang="zh-CN" b="1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{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: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a, 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h): age(a), height(h)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/>
              <a:t>{ 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getAge</a:t>
            </a:r>
            <a:r>
              <a:rPr lang="en-US" altLang="zh-CN" sz="1900" dirty="0" smtClean="0"/>
              <a:t>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 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age; 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getHeight</a:t>
            </a:r>
            <a:r>
              <a:rPr lang="en-US" altLang="zh-CN" sz="1900" dirty="0" smtClean="0"/>
              <a:t>() 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 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1900" dirty="0" smtClean="0"/>
              <a:t>height; 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/>
              <a:t>}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1900" dirty="0" smtClean="0"/>
              <a:t>: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age;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height;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  <a:endParaRPr lang="zh-CN" altLang="en-US" sz="1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 </a:t>
            </a:r>
            <a:r>
              <a:rPr lang="zh-CN" altLang="en-US" dirty="0"/>
              <a:t>派生类访问基类成员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48064" y="2708920"/>
            <a:ext cx="388843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9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  <a:r>
              <a:rPr lang="en-US" altLang="zh-CN" sz="1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9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174625"/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358775"/>
            <a:r>
              <a:rPr lang="en-US" altLang="zh-CN" sz="19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9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h, 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w):</a:t>
            </a:r>
          </a:p>
          <a:p>
            <a:pPr indent="358775"/>
            <a:r>
              <a:rPr lang="en-US" altLang="zh-CN" sz="19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(a, h), weight(w) { }</a:t>
            </a:r>
          </a:p>
          <a:p>
            <a:pPr indent="358775"/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getWeight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indent="631825"/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weight;</a:t>
            </a:r>
          </a:p>
          <a:p>
            <a:pPr indent="358775"/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358775"/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grow() {</a:t>
            </a:r>
          </a:p>
          <a:p>
            <a:pPr indent="631825"/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age++;   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CN" sz="19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::age++;</a:t>
            </a:r>
          </a:p>
          <a:p>
            <a:pPr indent="358775"/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74625"/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358775"/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weight;</a:t>
            </a:r>
          </a:p>
          <a:p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CN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868144" y="5445224"/>
            <a:ext cx="29523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38743"/>
            <a:ext cx="8496944" cy="5473207"/>
          </a:xfrm>
        </p:spPr>
        <p:txBody>
          <a:bodyPr/>
          <a:lstStyle/>
          <a:p>
            <a:r>
              <a:rPr lang="zh-CN" altLang="en-US" b="1" dirty="0" smtClean="0"/>
              <a:t>成员覆盖</a:t>
            </a:r>
            <a:r>
              <a:rPr lang="en-US" altLang="zh-CN" b="1" dirty="0" smtClean="0"/>
              <a:t>(Override)</a:t>
            </a:r>
            <a:r>
              <a:rPr lang="zh-CN" altLang="en-US" dirty="0" smtClean="0"/>
              <a:t>：派生类可以定义与基类</a:t>
            </a:r>
            <a:r>
              <a:rPr lang="zh-CN" altLang="en-US" dirty="0" smtClean="0">
                <a:solidFill>
                  <a:srgbClr val="0070C0"/>
                </a:solidFill>
              </a:rPr>
              <a:t>同名的成员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Square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Square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w): width(w)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{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area()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width*width;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4*width;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width;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 </a:t>
            </a:r>
            <a:r>
              <a:rPr lang="zh-CN" altLang="en-US" dirty="0"/>
              <a:t>派生类成员</a:t>
            </a:r>
            <a:r>
              <a:rPr lang="zh-CN" altLang="en-US" dirty="0" smtClean="0"/>
              <a:t>覆盖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79912" y="179052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派生类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174625"/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w,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h):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(w){</a:t>
            </a:r>
          </a:p>
          <a:p>
            <a:pPr indent="358775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width = w;  height = h;</a:t>
            </a:r>
          </a:p>
          <a:p>
            <a:pPr indent="174625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174625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area()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{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成员函数覆盖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width*height;</a:t>
            </a:r>
          </a:p>
          <a:p>
            <a:pPr indent="174625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174625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成员函数覆盖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2*(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width+height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74625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174625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width;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数据成员覆盖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174625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height;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03370" y="5961637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Ch15_03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4067944" y="5805264"/>
            <a:ext cx="1440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67944" y="3645024"/>
            <a:ext cx="2232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67944" y="4581128"/>
            <a:ext cx="27363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1256" y="6073992"/>
            <a:ext cx="3264904" cy="4278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如何访问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基类的成员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9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访问</a:t>
            </a:r>
            <a:r>
              <a:rPr lang="zh-CN" altLang="en-US" b="1" dirty="0" smtClean="0">
                <a:solidFill>
                  <a:srgbClr val="FF0000"/>
                </a:solidFill>
              </a:rPr>
              <a:t>派生类</a:t>
            </a:r>
            <a:r>
              <a:rPr lang="zh-CN" altLang="en-US" b="1" dirty="0" smtClean="0"/>
              <a:t>的成员</a:t>
            </a:r>
            <a:r>
              <a:rPr lang="zh-CN" altLang="en-US" dirty="0" smtClean="0"/>
              <a:t>：     </a:t>
            </a:r>
            <a:endParaRPr lang="en-US" altLang="zh-CN" dirty="0" smtClean="0"/>
          </a:p>
          <a:p>
            <a:pPr marL="631825" indent="-2730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0070C0"/>
                </a:solidFill>
              </a:rPr>
              <a:t>类内</a:t>
            </a:r>
            <a:r>
              <a:rPr lang="zh-CN" altLang="en-US" dirty="0" smtClean="0"/>
              <a:t>：直接通过成员名访问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成员名</a:t>
            </a:r>
            <a:r>
              <a:rPr lang="en-US" altLang="zh-CN" dirty="0" smtClean="0"/>
              <a:t>)</a:t>
            </a:r>
          </a:p>
          <a:p>
            <a:pPr marL="631825" indent="-2730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</a:rPr>
              <a:t>类</a:t>
            </a:r>
            <a:r>
              <a:rPr lang="zh-CN" altLang="en-US" b="1" dirty="0" smtClean="0">
                <a:solidFill>
                  <a:srgbClr val="0070C0"/>
                </a:solidFill>
              </a:rPr>
              <a:t>外</a:t>
            </a:r>
            <a:r>
              <a:rPr lang="zh-CN" altLang="en-US" dirty="0" smtClean="0"/>
              <a:t>：直接通过成员名访问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对象名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成员名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访问</a:t>
            </a:r>
            <a:r>
              <a:rPr lang="zh-CN" altLang="en-US" b="1" dirty="0" smtClean="0">
                <a:solidFill>
                  <a:srgbClr val="FF0000"/>
                </a:solidFill>
              </a:rPr>
              <a:t>基类</a:t>
            </a:r>
            <a:r>
              <a:rPr lang="zh-CN" altLang="en-US" b="1" dirty="0" smtClean="0"/>
              <a:t>中的成员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31825" indent="-2730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</a:rPr>
              <a:t>类</a:t>
            </a:r>
            <a:r>
              <a:rPr lang="zh-CN" altLang="en-US" b="1" dirty="0" smtClean="0">
                <a:solidFill>
                  <a:srgbClr val="0070C0"/>
                </a:solidFill>
              </a:rPr>
              <a:t>内</a:t>
            </a:r>
            <a:r>
              <a:rPr lang="zh-CN" altLang="en-US" dirty="0" smtClean="0"/>
              <a:t>：通过基类作用域限定符访问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基类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zh-CN" altLang="en-US" dirty="0" smtClean="0">
                <a:solidFill>
                  <a:srgbClr val="FF0000"/>
                </a:solidFill>
              </a:rPr>
              <a:t>成员名</a:t>
            </a:r>
            <a:r>
              <a:rPr lang="en-US" altLang="zh-CN" dirty="0" smtClean="0"/>
              <a:t>)</a:t>
            </a:r>
          </a:p>
          <a:p>
            <a:pPr marL="631825" indent="-2730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</a:rPr>
              <a:t>类</a:t>
            </a:r>
            <a:r>
              <a:rPr lang="zh-CN" altLang="en-US" b="1" dirty="0" smtClean="0">
                <a:solidFill>
                  <a:srgbClr val="0070C0"/>
                </a:solidFill>
              </a:rPr>
              <a:t>外</a:t>
            </a:r>
            <a:r>
              <a:rPr lang="zh-CN" altLang="en-US" dirty="0" smtClean="0"/>
              <a:t>：通过基类作用域限定符访问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对象名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基类</a:t>
            </a:r>
            <a:r>
              <a:rPr lang="en-US" altLang="zh-CN" b="1" dirty="0">
                <a:solidFill>
                  <a:srgbClr val="FF0000"/>
                </a:solidFill>
              </a:rPr>
              <a:t>::</a:t>
            </a:r>
            <a:r>
              <a:rPr lang="zh-CN" altLang="en-US" dirty="0">
                <a:solidFill>
                  <a:srgbClr val="FF0000"/>
                </a:solidFill>
              </a:rPr>
              <a:t>成员</a:t>
            </a:r>
            <a:r>
              <a:rPr lang="zh-CN" altLang="en-US" dirty="0" smtClean="0">
                <a:solidFill>
                  <a:srgbClr val="FF0000"/>
                </a:solidFill>
              </a:rPr>
              <a:t>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 </a:t>
            </a:r>
            <a:r>
              <a:rPr lang="zh-CN" altLang="en-US" dirty="0"/>
              <a:t>派生类成员覆盖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78288"/>
            <a:ext cx="1584176" cy="17849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9809" y="5377060"/>
            <a:ext cx="6413918" cy="8070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同名的派生类成员会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基类的成员！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0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{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() { }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() { }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基类析构函数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area()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 }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 }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};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 {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r): radius(r), 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(3.1415) { }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() { }           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派生类析构函数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area()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*radius*radius; }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覆盖成员函数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2*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*radius; }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覆盖成员函数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保护成员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radius;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 </a:t>
            </a:r>
            <a:r>
              <a:rPr lang="zh-CN" altLang="en-US" dirty="0" smtClean="0"/>
              <a:t>多态性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{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w,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h): width(w), height(h) { }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2000" dirty="0" smtClean="0"/>
              <a:t>() { }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派生类析构函数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area()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width*height; }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覆盖成员函数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2*(</a:t>
            </a:r>
            <a:r>
              <a:rPr lang="en-US" altLang="zh-CN" sz="2000" dirty="0" err="1" smtClean="0"/>
              <a:t>width+height</a:t>
            </a:r>
            <a:r>
              <a:rPr lang="en-US" altLang="zh-CN" sz="2000" dirty="0" smtClean="0"/>
              <a:t>); }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覆盖成员函数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保护成员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width;</a:t>
            </a: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height;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print(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sp</a:t>
            </a:r>
            <a:r>
              <a:rPr lang="en-US" altLang="zh-CN" sz="2000" dirty="0" smtClean="0"/>
              <a:t>){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打印形状信息函数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“Area: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sp.area</a:t>
            </a:r>
            <a:r>
              <a:rPr lang="en-US" altLang="zh-CN" sz="2000" dirty="0" smtClean="0"/>
              <a:t>()&lt;&lt;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“Perimeter: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sp.perimeter</a:t>
            </a:r>
            <a:r>
              <a:rPr lang="en-US" altLang="zh-CN" sz="2000" dirty="0" smtClean="0"/>
              <a:t>()&lt;&lt;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main(){</a:t>
            </a: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dirty="0"/>
              <a:t> circle(13.14</a:t>
            </a:r>
            <a:r>
              <a:rPr lang="en-US" altLang="zh-CN" sz="2000" dirty="0" smtClean="0"/>
              <a:t>);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Circle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>
                <a:solidFill>
                  <a:srgbClr val="0000FF"/>
                </a:solidFill>
              </a:rPr>
              <a:t>Rectangle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rect</a:t>
            </a:r>
            <a:r>
              <a:rPr lang="en-US" altLang="zh-CN" sz="2000" dirty="0"/>
              <a:t>(3.0, 4.0</a:t>
            </a:r>
            <a:r>
              <a:rPr lang="en-US" altLang="zh-CN" sz="2000" dirty="0" smtClean="0"/>
              <a:t>);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Rectangle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print(circle);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以</a:t>
            </a:r>
            <a:r>
              <a:rPr lang="en-US" altLang="zh-CN" sz="2000" dirty="0" smtClean="0">
                <a:solidFill>
                  <a:srgbClr val="00B050"/>
                </a:solidFill>
              </a:rPr>
              <a:t>Circle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类对象为实参调用函数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print(</a:t>
            </a:r>
            <a:r>
              <a:rPr lang="en-US" altLang="zh-CN" sz="2000" dirty="0" err="1" smtClean="0"/>
              <a:t>rect</a:t>
            </a:r>
            <a:r>
              <a:rPr lang="en-US" altLang="zh-CN" sz="2000" dirty="0" smtClean="0"/>
              <a:t>);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以</a:t>
            </a:r>
            <a:r>
              <a:rPr lang="en-US" altLang="zh-CN" sz="2000" dirty="0" smtClean="0">
                <a:solidFill>
                  <a:srgbClr val="00B050"/>
                </a:solidFill>
              </a:rPr>
              <a:t>Rectangle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类对象为实参调用函数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 </a:t>
            </a:r>
            <a:r>
              <a:rPr lang="zh-CN" altLang="en-US" dirty="0"/>
              <a:t>多态性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71929" y="6105653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Ch15_04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47664" y="3140968"/>
            <a:ext cx="5850514" cy="1584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以派生类对象为实参调用函数时，调用的仍然是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基类的成员函数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，而非派生类的覆盖成员函数。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多态性（</a:t>
            </a:r>
            <a:r>
              <a:rPr lang="en-US" altLang="zh-CN" sz="2800" b="1" dirty="0" smtClean="0"/>
              <a:t>Polymorphism</a:t>
            </a:r>
            <a:r>
              <a:rPr lang="zh-CN" altLang="en-US" sz="2800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的继承机制中用一种称为</a:t>
            </a:r>
            <a:r>
              <a:rPr lang="zh-CN" altLang="en-US" dirty="0" smtClean="0">
                <a:solidFill>
                  <a:srgbClr val="FF0000"/>
                </a:solidFill>
              </a:rPr>
              <a:t>多态</a:t>
            </a:r>
            <a:r>
              <a:rPr lang="zh-CN" altLang="en-US" dirty="0" smtClean="0"/>
              <a:t>的技术来解决上面的问题。这种在运行时，能依据其类型确认调用哪个函数的能力，称为</a:t>
            </a:r>
            <a:r>
              <a:rPr lang="zh-CN" altLang="en-US" dirty="0" smtClean="0">
                <a:solidFill>
                  <a:srgbClr val="FF0000"/>
                </a:solidFill>
              </a:rPr>
              <a:t>多态性</a:t>
            </a:r>
            <a:r>
              <a:rPr lang="zh-CN" altLang="en-US" dirty="0" smtClean="0"/>
              <a:t>，或称</a:t>
            </a:r>
            <a:r>
              <a:rPr lang="zh-CN" altLang="en-US" dirty="0" smtClean="0">
                <a:solidFill>
                  <a:srgbClr val="0070C0"/>
                </a:solidFill>
              </a:rPr>
              <a:t>迟后联编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70C0"/>
                </a:solidFill>
              </a:rPr>
              <a:t>滞后联编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sz="2800" b="1" dirty="0" smtClean="0"/>
              <a:t>多态实现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为了指明某个成员函数具有</a:t>
            </a:r>
            <a:r>
              <a:rPr lang="zh-CN" altLang="en-US" dirty="0" smtClean="0">
                <a:solidFill>
                  <a:srgbClr val="0070C0"/>
                </a:solidFill>
              </a:rPr>
              <a:t>多态性</a:t>
            </a:r>
            <a:r>
              <a:rPr lang="zh-CN" altLang="en-US" dirty="0" smtClean="0"/>
              <a:t>，用关键字</a:t>
            </a:r>
            <a:r>
              <a:rPr lang="en-US" altLang="zh-CN" dirty="0" smtClean="0">
                <a:solidFill>
                  <a:srgbClr val="FF0000"/>
                </a:solidFill>
              </a:rPr>
              <a:t>virtual</a:t>
            </a:r>
            <a:r>
              <a:rPr lang="zh-CN" altLang="en-US" dirty="0" smtClean="0"/>
              <a:t>来标志其为</a:t>
            </a:r>
            <a:r>
              <a:rPr lang="zh-CN" altLang="en-US" dirty="0" smtClean="0">
                <a:solidFill>
                  <a:srgbClr val="FF0000"/>
                </a:solidFill>
              </a:rPr>
              <a:t>虚函数（</a:t>
            </a:r>
            <a:r>
              <a:rPr lang="en-US" altLang="zh-CN" dirty="0" smtClean="0">
                <a:solidFill>
                  <a:srgbClr val="FF0000"/>
                </a:solidFill>
              </a:rPr>
              <a:t>Virtual Function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i="1" dirty="0" smtClean="0">
                <a:solidFill>
                  <a:srgbClr val="FF0000"/>
                </a:solidFill>
              </a:rPr>
              <a:t>virtual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类型标识符 </a:t>
            </a:r>
            <a:r>
              <a:rPr lang="zh-CN" altLang="en-US" dirty="0" smtClean="0"/>
              <a:t>成员函数名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 </a:t>
            </a:r>
            <a:r>
              <a:rPr lang="zh-CN" altLang="en-US" dirty="0"/>
              <a:t>多态性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72" y="460695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{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() { }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() { }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基类析构函数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double</a:t>
            </a:r>
            <a:r>
              <a:rPr lang="en-US" altLang="zh-CN" sz="2000" dirty="0" smtClean="0"/>
              <a:t> area()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 }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基类虚成员函数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 }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基类虚成员函数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};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 {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r): radius(r), 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(3.1415) { }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() { }           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派生类析构函数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double</a:t>
            </a:r>
            <a:r>
              <a:rPr lang="en-US" altLang="zh-CN" sz="2000" dirty="0" smtClean="0"/>
              <a:t> area()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*radius*radius; }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</a:rPr>
              <a:t>覆盖成员函数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2*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*radius; }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</a:rPr>
              <a:t>覆盖成员函数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保护成员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radius;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 </a:t>
            </a:r>
            <a:r>
              <a:rPr lang="zh-CN" altLang="en-US" dirty="0" smtClean="0"/>
              <a:t>多态性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9248" y="2852936"/>
            <a:ext cx="5050904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9248" y="4797152"/>
            <a:ext cx="6131024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24744"/>
            <a:ext cx="8208912" cy="538720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15.1  </a:t>
            </a:r>
            <a:r>
              <a:rPr lang="zh-CN" altLang="en-US" sz="2800" dirty="0" smtClean="0"/>
              <a:t>继承的概念</a:t>
            </a:r>
            <a:endParaRPr lang="en-US" altLang="zh-CN" sz="2800" dirty="0"/>
          </a:p>
          <a:p>
            <a:r>
              <a:rPr lang="en-US" altLang="zh-CN" sz="2800" dirty="0" smtClean="0"/>
              <a:t>15.2  </a:t>
            </a:r>
            <a:r>
              <a:rPr lang="zh-CN" altLang="en-US" sz="2800" dirty="0" smtClean="0"/>
              <a:t>派生类定义</a:t>
            </a:r>
            <a:endParaRPr lang="en-US" altLang="zh-CN" sz="2800" dirty="0" smtClean="0"/>
          </a:p>
          <a:p>
            <a:r>
              <a:rPr lang="en-US" altLang="zh-CN" sz="2800" dirty="0" smtClean="0"/>
              <a:t>15.3  </a:t>
            </a:r>
            <a:r>
              <a:rPr lang="zh-CN" altLang="en-US" sz="2800" dirty="0" smtClean="0"/>
              <a:t>派生类访问基类成员</a:t>
            </a:r>
            <a:endParaRPr lang="en-US" altLang="zh-CN" sz="2800" dirty="0" smtClean="0"/>
          </a:p>
          <a:p>
            <a:r>
              <a:rPr lang="en-US" altLang="zh-CN" sz="2800" dirty="0" smtClean="0"/>
              <a:t>15.4  </a:t>
            </a:r>
            <a:r>
              <a:rPr lang="zh-CN" altLang="en-US" sz="2800" dirty="0" smtClean="0"/>
              <a:t>派生类成员覆盖</a:t>
            </a:r>
            <a:endParaRPr lang="en-US" altLang="zh-CN" sz="2800" dirty="0" smtClean="0"/>
          </a:p>
          <a:p>
            <a:r>
              <a:rPr lang="en-US" altLang="zh-CN" sz="2800" dirty="0" smtClean="0"/>
              <a:t>15.5  </a:t>
            </a:r>
            <a:r>
              <a:rPr lang="zh-CN" altLang="en-US" sz="2800" dirty="0" smtClean="0"/>
              <a:t>多态性</a:t>
            </a:r>
            <a:endParaRPr lang="en-US" altLang="zh-CN" sz="2800" dirty="0" smtClean="0"/>
          </a:p>
          <a:p>
            <a:r>
              <a:rPr lang="en-US" altLang="zh-CN" sz="2800" dirty="0" smtClean="0"/>
              <a:t>15.6  </a:t>
            </a:r>
            <a:r>
              <a:rPr lang="zh-CN" altLang="en-US" sz="2800" dirty="0" smtClean="0"/>
              <a:t>抽象类</a:t>
            </a:r>
            <a:endParaRPr lang="en-US" altLang="zh-CN" sz="2800" dirty="0" smtClean="0"/>
          </a:p>
          <a:p>
            <a:r>
              <a:rPr lang="en-US" altLang="zh-CN" sz="2800" dirty="0" smtClean="0"/>
              <a:t>15.7  </a:t>
            </a:r>
            <a:r>
              <a:rPr lang="zh-CN" altLang="en-US" sz="2800" dirty="0" smtClean="0"/>
              <a:t>多重继承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1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{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w,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h): width(w), height(h) { }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2000" dirty="0" smtClean="0"/>
              <a:t>() { }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派生类析构函数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area()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width*height; }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覆盖成员函数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2*(</a:t>
            </a:r>
            <a:r>
              <a:rPr lang="en-US" altLang="zh-CN" sz="2000" dirty="0" err="1" smtClean="0"/>
              <a:t>width+height</a:t>
            </a:r>
            <a:r>
              <a:rPr lang="en-US" altLang="zh-CN" sz="2000" dirty="0" smtClean="0"/>
              <a:t>); } 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…</a:t>
            </a: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保护成员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width;</a:t>
            </a: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height;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print(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sp</a:t>
            </a:r>
            <a:r>
              <a:rPr lang="en-US" altLang="zh-CN" sz="2000" dirty="0" smtClean="0"/>
              <a:t>){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打印形状信息函数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“Area: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sp.area</a:t>
            </a:r>
            <a:r>
              <a:rPr lang="en-US" altLang="zh-CN" sz="2000" dirty="0" smtClean="0"/>
              <a:t>()&lt;&lt;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“Perimeter: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sp.perimeter</a:t>
            </a:r>
            <a:r>
              <a:rPr lang="en-US" altLang="zh-CN" sz="2000" dirty="0" smtClean="0"/>
              <a:t>()&lt;&lt;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main(){</a:t>
            </a: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dirty="0"/>
              <a:t> circle(13.14</a:t>
            </a:r>
            <a:r>
              <a:rPr lang="en-US" altLang="zh-CN" sz="2000" dirty="0" smtClean="0"/>
              <a:t>);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Circle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>
                <a:solidFill>
                  <a:srgbClr val="0000FF"/>
                </a:solidFill>
              </a:rPr>
              <a:t>Rectangle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rect</a:t>
            </a:r>
            <a:r>
              <a:rPr lang="en-US" altLang="zh-CN" sz="2000" dirty="0"/>
              <a:t>(3.0, 4.0</a:t>
            </a:r>
            <a:r>
              <a:rPr lang="en-US" altLang="zh-CN" sz="2000" dirty="0" smtClean="0"/>
              <a:t>);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Rectangle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print(circle);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以</a:t>
            </a:r>
            <a:r>
              <a:rPr lang="en-US" altLang="zh-CN" sz="2000" dirty="0" smtClean="0">
                <a:solidFill>
                  <a:srgbClr val="00B050"/>
                </a:solidFill>
              </a:rPr>
              <a:t>Circle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类对象为实参调用函数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print(</a:t>
            </a:r>
            <a:r>
              <a:rPr lang="en-US" altLang="zh-CN" sz="2000" dirty="0" err="1" smtClean="0"/>
              <a:t>rect</a:t>
            </a:r>
            <a:r>
              <a:rPr lang="en-US" altLang="zh-CN" sz="2000" dirty="0" smtClean="0"/>
              <a:t>);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以</a:t>
            </a:r>
            <a:r>
              <a:rPr lang="en-US" altLang="zh-CN" sz="2000" dirty="0" smtClean="0">
                <a:solidFill>
                  <a:srgbClr val="00B050"/>
                </a:solidFill>
              </a:rPr>
              <a:t>Rectangle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类对象为实参调用函数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 </a:t>
            </a:r>
            <a:r>
              <a:rPr lang="zh-CN" altLang="en-US" dirty="0"/>
              <a:t>多态性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71929" y="6105653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Ch15_05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863600" y="2060848"/>
            <a:ext cx="6732736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/>
          <a:lstStyle/>
          <a:p>
            <a:r>
              <a:rPr lang="zh-CN" altLang="en-US" sz="2800" b="1" dirty="0" smtClean="0"/>
              <a:t>调用方式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/>
              <a:t>通过</a:t>
            </a:r>
            <a:r>
              <a:rPr lang="zh-CN" altLang="en-US" dirty="0">
                <a:solidFill>
                  <a:srgbClr val="0070C0"/>
                </a:solidFill>
              </a:rPr>
              <a:t>基类指针或</a:t>
            </a:r>
            <a:r>
              <a:rPr lang="zh-CN" altLang="en-US" dirty="0" smtClean="0">
                <a:solidFill>
                  <a:srgbClr val="0070C0"/>
                </a:solidFill>
              </a:rPr>
              <a:t>引用来调用</a:t>
            </a:r>
            <a:r>
              <a:rPr lang="zh-CN" altLang="en-US" dirty="0" smtClean="0"/>
              <a:t>，</a:t>
            </a: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zh-CN" altLang="en-US" dirty="0"/>
              <a:t>会根据指针</a:t>
            </a:r>
            <a:r>
              <a:rPr lang="zh-CN" altLang="en-US" dirty="0" smtClean="0"/>
              <a:t>指向或引用的</a:t>
            </a:r>
            <a:r>
              <a:rPr lang="zh-CN" altLang="en-US" dirty="0"/>
              <a:t>对象的类，决定调用哪个函数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Circle</a:t>
            </a:r>
            <a:r>
              <a:rPr lang="en-US" altLang="zh-CN" dirty="0"/>
              <a:t> circle(13.14);      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Circle</a:t>
            </a:r>
            <a:r>
              <a:rPr lang="zh-CN" altLang="en-US" dirty="0">
                <a:solidFill>
                  <a:srgbClr val="00B050"/>
                </a:solidFill>
              </a:rPr>
              <a:t>类对象</a:t>
            </a:r>
            <a:endParaRPr lang="en-US" altLang="zh-CN" dirty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Rectangle</a:t>
            </a:r>
            <a:r>
              <a:rPr lang="en-US" altLang="zh-CN" dirty="0"/>
              <a:t> </a:t>
            </a:r>
            <a:r>
              <a:rPr lang="en-US" altLang="zh-CN" dirty="0" err="1"/>
              <a:t>rect</a:t>
            </a:r>
            <a:r>
              <a:rPr lang="en-US" altLang="zh-CN" dirty="0"/>
              <a:t>(3.0, 4.0);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Rectangle</a:t>
            </a:r>
            <a:r>
              <a:rPr lang="zh-CN" altLang="en-US" dirty="0">
                <a:solidFill>
                  <a:srgbClr val="00B050"/>
                </a:solidFill>
              </a:rPr>
              <a:t>类对象</a:t>
            </a:r>
            <a:endParaRPr lang="en-US" altLang="zh-CN" dirty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Shape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;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基类指针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sp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circle;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指向</a:t>
            </a:r>
            <a:r>
              <a:rPr lang="en-US" altLang="zh-CN" dirty="0" smtClean="0">
                <a:solidFill>
                  <a:srgbClr val="00B050"/>
                </a:solidFill>
              </a:rPr>
              <a:t>Circle</a:t>
            </a:r>
            <a:r>
              <a:rPr lang="zh-CN" altLang="en-US" dirty="0" smtClean="0">
                <a:solidFill>
                  <a:srgbClr val="00B050"/>
                </a:solidFill>
              </a:rPr>
              <a:t>类对象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sp</a:t>
            </a:r>
            <a:r>
              <a:rPr lang="en-US" altLang="zh-CN" dirty="0" smtClean="0"/>
              <a:t>-&gt;area</a:t>
            </a:r>
            <a:r>
              <a:rPr lang="en-US" altLang="zh-CN" dirty="0" smtClean="0"/>
              <a:t>();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Circle::area()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sp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;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指向</a:t>
            </a:r>
            <a:r>
              <a:rPr lang="en-US" altLang="zh-CN" dirty="0" smtClean="0">
                <a:solidFill>
                  <a:srgbClr val="00B050"/>
                </a:solidFill>
              </a:rPr>
              <a:t>Rectangle</a:t>
            </a:r>
            <a:r>
              <a:rPr lang="zh-CN" altLang="en-US" dirty="0" smtClean="0">
                <a:solidFill>
                  <a:srgbClr val="00B050"/>
                </a:solidFill>
              </a:rPr>
              <a:t>类对象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 smtClean="0"/>
              <a:t>sp</a:t>
            </a:r>
            <a:r>
              <a:rPr lang="en-US" altLang="zh-CN" dirty="0" smtClean="0"/>
              <a:t>-&gt;area</a:t>
            </a:r>
            <a:r>
              <a:rPr lang="en-US" altLang="zh-CN" smtClean="0"/>
              <a:t>();                              </a:t>
            </a:r>
            <a:r>
              <a:rPr lang="en-US" altLang="zh-CN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Rectangle::area()</a:t>
            </a:r>
            <a:endParaRPr lang="zh-CN" altLang="en-US" dirty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Shape</a:t>
            </a:r>
            <a:r>
              <a:rPr lang="en-US" altLang="zh-CN" dirty="0" smtClean="0"/>
              <a:t> sap = circle;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用派生类对基类初始化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sap.area</a:t>
            </a:r>
            <a:r>
              <a:rPr lang="en-US" altLang="zh-CN" dirty="0" smtClean="0"/>
              <a:t>();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Shape::area()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 </a:t>
            </a:r>
            <a:r>
              <a:rPr lang="zh-CN" altLang="en-US" dirty="0"/>
              <a:t>多态性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5805264"/>
            <a:ext cx="7560840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乘号 4"/>
          <p:cNvSpPr/>
          <p:nvPr/>
        </p:nvSpPr>
        <p:spPr>
          <a:xfrm>
            <a:off x="3563888" y="5643246"/>
            <a:ext cx="1152128" cy="1188132"/>
          </a:xfrm>
          <a:prstGeom prst="mathMultiply">
            <a:avLst>
              <a:gd name="adj1" fmla="val 1092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通过关键字</a:t>
            </a:r>
            <a:r>
              <a:rPr lang="en-US" altLang="zh-CN" dirty="0" smtClean="0">
                <a:solidFill>
                  <a:srgbClr val="FF0000"/>
                </a:solidFill>
              </a:rPr>
              <a:t>virtual</a:t>
            </a:r>
            <a:r>
              <a:rPr lang="zh-CN" altLang="en-US" dirty="0" smtClean="0"/>
              <a:t>声明的成员函数为</a:t>
            </a:r>
            <a:r>
              <a:rPr lang="zh-CN" altLang="en-US" dirty="0" smtClean="0">
                <a:solidFill>
                  <a:srgbClr val="FF0000"/>
                </a:solidFill>
              </a:rPr>
              <a:t>虚函数</a:t>
            </a:r>
            <a:r>
              <a:rPr lang="zh-CN" altLang="en-US" dirty="0" smtClean="0"/>
              <a:t>，将其作为</a:t>
            </a:r>
            <a:r>
              <a:rPr lang="zh-CN" altLang="en-US" dirty="0" smtClean="0">
                <a:solidFill>
                  <a:srgbClr val="0070C0"/>
                </a:solidFill>
              </a:rPr>
              <a:t>迟后联编</a:t>
            </a:r>
            <a:r>
              <a:rPr lang="zh-CN" altLang="en-US" dirty="0" smtClean="0"/>
              <a:t>来处理，以保证在运行时确定调用哪个虚函数。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70C0"/>
                </a:solidFill>
              </a:rPr>
              <a:t>类体外</a:t>
            </a:r>
            <a:r>
              <a:rPr lang="zh-CN" altLang="en-US" dirty="0" smtClean="0"/>
              <a:t>实现虚函数时，</a:t>
            </a:r>
            <a:r>
              <a:rPr lang="zh-CN" altLang="en-US" dirty="0" smtClean="0">
                <a:solidFill>
                  <a:srgbClr val="0070C0"/>
                </a:solidFill>
              </a:rPr>
              <a:t>不加关键字</a:t>
            </a:r>
            <a:r>
              <a:rPr lang="en-US" altLang="zh-CN" dirty="0" smtClean="0">
                <a:solidFill>
                  <a:srgbClr val="FF0000"/>
                </a:solidFill>
              </a:rPr>
              <a:t>virtual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在基类中将成员函数声明为</a:t>
            </a:r>
            <a:r>
              <a:rPr lang="en-US" altLang="zh-CN" dirty="0" smtClean="0">
                <a:solidFill>
                  <a:srgbClr val="FF0000"/>
                </a:solidFill>
              </a:rPr>
              <a:t>virtual</a:t>
            </a:r>
            <a:r>
              <a:rPr lang="zh-CN" altLang="en-US" dirty="0" smtClean="0"/>
              <a:t>，该</a:t>
            </a:r>
            <a:r>
              <a:rPr lang="zh-CN" altLang="en-US" dirty="0" smtClean="0">
                <a:solidFill>
                  <a:srgbClr val="0070C0"/>
                </a:solidFill>
              </a:rPr>
              <a:t>虚函数的性质自动地向下带给其派生类</a:t>
            </a:r>
            <a:r>
              <a:rPr lang="zh-CN" altLang="en-US" dirty="0" smtClean="0"/>
              <a:t>，所以派生类中的</a:t>
            </a:r>
            <a:r>
              <a:rPr lang="en-US" altLang="zh-CN" dirty="0" smtClean="0">
                <a:solidFill>
                  <a:srgbClr val="FF0000"/>
                </a:solidFill>
              </a:rPr>
              <a:t>virtual</a:t>
            </a:r>
            <a:r>
              <a:rPr lang="zh-CN" altLang="en-US" dirty="0" smtClean="0">
                <a:solidFill>
                  <a:srgbClr val="0070C0"/>
                </a:solidFill>
              </a:rPr>
              <a:t>可以省略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如果虚函数在基类与派生类中出现的</a:t>
            </a:r>
            <a:r>
              <a:rPr lang="zh-CN" altLang="en-US" dirty="0" smtClean="0">
                <a:solidFill>
                  <a:srgbClr val="0070C0"/>
                </a:solidFill>
              </a:rPr>
              <a:t>仅仅是名字相同</a:t>
            </a:r>
            <a:r>
              <a:rPr lang="zh-CN" altLang="en-US" dirty="0" smtClean="0"/>
              <a:t>，而参数类型不同，或返回类型不同，即使写上了</a:t>
            </a:r>
            <a:r>
              <a:rPr lang="en-US" altLang="zh-CN" dirty="0" smtClean="0">
                <a:solidFill>
                  <a:srgbClr val="FF0000"/>
                </a:solidFill>
              </a:rPr>
              <a:t>virtual</a:t>
            </a:r>
            <a:r>
              <a:rPr lang="zh-CN" altLang="en-US" dirty="0" smtClean="0"/>
              <a:t>关键字，也</a:t>
            </a:r>
            <a:r>
              <a:rPr lang="zh-CN" altLang="en-US" dirty="0" smtClean="0">
                <a:solidFill>
                  <a:srgbClr val="0070C0"/>
                </a:solidFill>
              </a:rPr>
              <a:t>不进行迟后联编</a:t>
            </a:r>
            <a:r>
              <a:rPr lang="zh-CN" altLang="en-US" dirty="0" smtClean="0"/>
              <a:t>。（</a:t>
            </a:r>
            <a:r>
              <a:rPr lang="zh-CN" altLang="en-US" b="1" dirty="0" smtClean="0">
                <a:solidFill>
                  <a:srgbClr val="FF0000"/>
                </a:solidFill>
              </a:rPr>
              <a:t>重载而非覆盖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如果基类中的虚函数返回一个</a:t>
            </a:r>
            <a:r>
              <a:rPr lang="zh-CN" altLang="en-US" dirty="0" smtClean="0">
                <a:solidFill>
                  <a:srgbClr val="0070C0"/>
                </a:solidFill>
              </a:rPr>
              <a:t>基类的指针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70C0"/>
                </a:solidFill>
              </a:rPr>
              <a:t>基类的引用</a:t>
            </a:r>
            <a:r>
              <a:rPr lang="zh-CN" altLang="en-US" dirty="0" smtClean="0"/>
              <a:t>，派生类中的虚函数返回一个</a:t>
            </a:r>
            <a:r>
              <a:rPr lang="zh-CN" altLang="en-US" dirty="0" smtClean="0">
                <a:solidFill>
                  <a:srgbClr val="0070C0"/>
                </a:solidFill>
              </a:rPr>
              <a:t>派生类的指针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70C0"/>
                </a:solidFill>
              </a:rPr>
              <a:t>派生类的引用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将其视为同名虚函数而</a:t>
            </a:r>
            <a:r>
              <a:rPr lang="zh-CN" altLang="en-US" dirty="0" smtClean="0">
                <a:solidFill>
                  <a:srgbClr val="0070C0"/>
                </a:solidFill>
              </a:rPr>
              <a:t>进行迟后联编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 </a:t>
            </a:r>
            <a:r>
              <a:rPr lang="zh-CN" altLang="en-US" dirty="0"/>
              <a:t>多态性</a:t>
            </a:r>
          </a:p>
        </p:txBody>
      </p:sp>
    </p:spTree>
    <p:extLst>
      <p:ext uri="{BB962C8B-B14F-4D97-AF65-F5344CB8AC3E}">
        <p14:creationId xmlns:p14="http://schemas.microsoft.com/office/powerpoint/2010/main" val="14867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虚函数的限制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只有</a:t>
            </a:r>
            <a:r>
              <a:rPr lang="zh-CN" altLang="en-US" dirty="0" smtClean="0">
                <a:solidFill>
                  <a:srgbClr val="0070C0"/>
                </a:solidFill>
              </a:rPr>
              <a:t>类的成员函数</a:t>
            </a:r>
            <a:r>
              <a:rPr lang="zh-CN" altLang="en-US" dirty="0" smtClean="0"/>
              <a:t>才能说明为虚函数。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静态成员函数不能是虚函数</a:t>
            </a:r>
            <a:r>
              <a:rPr lang="zh-CN" altLang="en-US" dirty="0" smtClean="0"/>
              <a:t>，因为静态成员函数不受限于某个对象。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0C0"/>
                </a:solidFill>
              </a:rPr>
              <a:t>内</a:t>
            </a:r>
            <a:r>
              <a:rPr lang="zh-CN" altLang="en-US" dirty="0" smtClean="0">
                <a:solidFill>
                  <a:srgbClr val="0070C0"/>
                </a:solidFill>
              </a:rPr>
              <a:t>联函数不能是虚函数</a:t>
            </a:r>
            <a:r>
              <a:rPr lang="zh-CN" altLang="en-US" dirty="0" smtClean="0"/>
              <a:t>，因为内联函数是不能在运行中动态确定其位置的。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构造函数不能是虚函数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0C0"/>
                </a:solidFill>
              </a:rPr>
              <a:t>析</a:t>
            </a:r>
            <a:r>
              <a:rPr lang="zh-CN" altLang="en-US" dirty="0" smtClean="0">
                <a:solidFill>
                  <a:srgbClr val="0070C0"/>
                </a:solidFill>
              </a:rPr>
              <a:t>构函数可以是虚函数</a:t>
            </a:r>
            <a:r>
              <a:rPr lang="zh-CN" altLang="en-US" dirty="0" smtClean="0"/>
              <a:t>，而且通常声明为虚函数。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 </a:t>
            </a:r>
            <a:r>
              <a:rPr lang="zh-CN" altLang="en-US" dirty="0"/>
              <a:t>多态性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97" y="4653136"/>
            <a:ext cx="1783999" cy="20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Animal</a:t>
            </a:r>
            <a:r>
              <a:rPr lang="en-US" altLang="zh-CN" sz="2000" dirty="0"/>
              <a:t>{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基类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公有成员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Animal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a,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w): age(a), weight(w) { }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基类构造函数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/>
              <a:t> 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2000" dirty="0"/>
              <a:t>() { }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基</a:t>
            </a:r>
            <a:r>
              <a:rPr lang="zh-CN" altLang="en-US" sz="2000" dirty="0" smtClean="0">
                <a:solidFill>
                  <a:srgbClr val="00B050"/>
                </a:solidFill>
              </a:rPr>
              <a:t>类虚析</a:t>
            </a:r>
            <a:r>
              <a:rPr lang="zh-CN" altLang="en-US" sz="2000" dirty="0">
                <a:solidFill>
                  <a:srgbClr val="00B050"/>
                </a:solidFill>
              </a:rPr>
              <a:t>构函数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void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run() </a:t>
            </a:r>
            <a:r>
              <a:rPr lang="en-US" altLang="zh-CN" sz="2000" dirty="0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{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“Animal is running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 }</a:t>
            </a:r>
            <a:endParaRPr lang="en-US" altLang="zh-CN" sz="2000" dirty="0"/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void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sleep() </a:t>
            </a:r>
            <a:r>
              <a:rPr lang="en-US" altLang="zh-CN" sz="2000" dirty="0">
                <a:solidFill>
                  <a:srgbClr val="FF0000"/>
                </a:solidFill>
              </a:rPr>
              <a:t>const </a:t>
            </a:r>
            <a:r>
              <a:rPr lang="en-US" altLang="zh-CN" sz="2000" dirty="0"/>
              <a:t>{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“Animal is sleeping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 }</a:t>
            </a:r>
            <a:endParaRPr lang="en-US" altLang="zh-CN" sz="2000" dirty="0"/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getAge</a:t>
            </a:r>
            <a:r>
              <a:rPr lang="en-US" altLang="zh-CN" sz="2000" dirty="0"/>
              <a:t>() </a:t>
            </a:r>
            <a:r>
              <a:rPr lang="en-US" altLang="zh-CN" sz="2000" dirty="0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age</a:t>
            </a:r>
            <a:r>
              <a:rPr lang="en-US" altLang="zh-CN" sz="2000" dirty="0" smtClean="0"/>
              <a:t>; </a:t>
            </a:r>
            <a:r>
              <a:rPr lang="en-US" altLang="zh-CN" sz="2000" dirty="0"/>
              <a:t>}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/>
              <a:t>getWeight</a:t>
            </a:r>
            <a:r>
              <a:rPr lang="en-US" altLang="zh-CN" sz="2000" dirty="0"/>
              <a:t>() </a:t>
            </a:r>
            <a:r>
              <a:rPr lang="en-US" altLang="zh-CN" sz="2000" dirty="0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dirty="0"/>
              <a:t>weight</a:t>
            </a:r>
            <a:r>
              <a:rPr lang="en-US" altLang="zh-CN" sz="2000" dirty="0" smtClean="0"/>
              <a:t>; }</a:t>
            </a:r>
            <a:endParaRPr lang="en-US" altLang="zh-CN" sz="2000" dirty="0"/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protected</a:t>
            </a:r>
            <a:r>
              <a:rPr lang="en-US" altLang="zh-CN" sz="2000" dirty="0"/>
              <a:t>: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保护成员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age;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weight;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};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 </a:t>
            </a:r>
            <a:r>
              <a:rPr lang="en-US" altLang="zh-CN" sz="2000" b="1" dirty="0">
                <a:solidFill>
                  <a:srgbClr val="0000FF"/>
                </a:solidFill>
              </a:rPr>
              <a:t>Egg</a:t>
            </a:r>
            <a:r>
              <a:rPr lang="en-US" altLang="zh-CN" sz="2000" dirty="0"/>
              <a:t>{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Egg</a:t>
            </a:r>
            <a:r>
              <a:rPr lang="en-US" altLang="zh-CN" sz="2000" dirty="0"/>
              <a:t>() { }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~</a:t>
            </a:r>
            <a:r>
              <a:rPr lang="en-US" altLang="zh-CN" sz="2000" b="1" dirty="0">
                <a:solidFill>
                  <a:srgbClr val="0000FF"/>
                </a:solidFill>
              </a:rPr>
              <a:t>Egg</a:t>
            </a:r>
            <a:r>
              <a:rPr lang="en-US" altLang="zh-CN" sz="2000" dirty="0"/>
              <a:t>() { 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 </a:t>
            </a:r>
            <a:r>
              <a:rPr lang="zh-CN" altLang="en-US" dirty="0"/>
              <a:t>多态性</a:t>
            </a:r>
          </a:p>
        </p:txBody>
      </p:sp>
      <p:sp>
        <p:nvSpPr>
          <p:cNvPr id="4" name="矩形 3"/>
          <p:cNvSpPr/>
          <p:nvPr/>
        </p:nvSpPr>
        <p:spPr>
          <a:xfrm>
            <a:off x="889248" y="2564904"/>
            <a:ext cx="267464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81925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class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Bird</a:t>
            </a:r>
            <a:r>
              <a:rPr lang="en-US" altLang="zh-CN" sz="1800" b="1" dirty="0">
                <a:solidFill>
                  <a:srgbClr val="FF0000"/>
                </a:solidFill>
              </a:rPr>
              <a:t>: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public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Animal</a:t>
            </a:r>
            <a:r>
              <a:rPr lang="en-US" altLang="zh-CN" sz="1800" dirty="0"/>
              <a:t> {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派生类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public</a:t>
            </a:r>
            <a:r>
              <a:rPr lang="en-US" altLang="zh-CN" sz="1800" dirty="0"/>
              <a:t>:                              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公有成员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派生类构造函数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FF"/>
                </a:solidFill>
              </a:rPr>
              <a:t>Bird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rgbClr val="0000FF"/>
                </a:solidFill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a, 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w, </a:t>
            </a: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h): </a:t>
            </a:r>
            <a:r>
              <a:rPr lang="en-US" altLang="zh-CN" sz="1800" b="1" dirty="0" smtClean="0">
                <a:solidFill>
                  <a:srgbClr val="FF3399"/>
                </a:solidFill>
              </a:rPr>
              <a:t>Animal</a:t>
            </a:r>
            <a:r>
              <a:rPr lang="en-US" altLang="zh-CN" sz="1800" dirty="0" smtClean="0">
                <a:solidFill>
                  <a:srgbClr val="FF3399"/>
                </a:solidFill>
              </a:rPr>
              <a:t>(a</a:t>
            </a:r>
            <a:r>
              <a:rPr lang="en-US" altLang="zh-CN" sz="1800" dirty="0">
                <a:solidFill>
                  <a:srgbClr val="FF3399"/>
                </a:solidFill>
              </a:rPr>
              <a:t>, w)</a:t>
            </a:r>
            <a:r>
              <a:rPr lang="en-US" altLang="zh-CN" sz="1800" dirty="0"/>
              <a:t>, child(</a:t>
            </a:r>
            <a:r>
              <a:rPr lang="en-US" altLang="zh-CN" sz="1800" dirty="0">
                <a:solidFill>
                  <a:srgbClr val="FF3399"/>
                </a:solidFill>
              </a:rPr>
              <a:t>NULL</a:t>
            </a:r>
            <a:r>
              <a:rPr lang="en-US" altLang="zh-CN" sz="1800" dirty="0"/>
              <a:t>), </a:t>
            </a:r>
            <a:r>
              <a:rPr lang="en-US" altLang="zh-CN" sz="1800" dirty="0" smtClean="0"/>
              <a:t>height(h</a:t>
            </a:r>
            <a:r>
              <a:rPr lang="en-US" altLang="zh-CN" sz="1800" dirty="0"/>
              <a:t>) { }</a:t>
            </a:r>
          </a:p>
          <a:p>
            <a:pPr indent="533400">
              <a:lnSpc>
                <a:spcPct val="8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FF0000"/>
                </a:solidFill>
              </a:rPr>
              <a:t>virtual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/>
              <a:t>~</a:t>
            </a:r>
            <a:r>
              <a:rPr lang="en-US" altLang="zh-CN" sz="1800" b="1" dirty="0">
                <a:solidFill>
                  <a:srgbClr val="0000FF"/>
                </a:solidFill>
              </a:rPr>
              <a:t>Bird</a:t>
            </a:r>
            <a:r>
              <a:rPr lang="en-US" altLang="zh-CN" sz="1800" dirty="0"/>
              <a:t>() </a:t>
            </a:r>
            <a:r>
              <a:rPr lang="en-US" altLang="zh-CN" sz="1800" dirty="0" smtClean="0"/>
              <a:t>{ </a:t>
            </a:r>
            <a:r>
              <a:rPr lang="en-US" altLang="zh-CN" sz="1800" dirty="0" smtClean="0">
                <a:solidFill>
                  <a:srgbClr val="0000FF"/>
                </a:solidFill>
              </a:rPr>
              <a:t>if</a:t>
            </a:r>
            <a:r>
              <a:rPr lang="en-US" altLang="zh-CN" sz="1800" dirty="0" smtClean="0"/>
              <a:t>(child!=</a:t>
            </a:r>
            <a:r>
              <a:rPr lang="en-US" altLang="zh-CN" sz="1800" dirty="0" smtClean="0">
                <a:solidFill>
                  <a:srgbClr val="FF3399"/>
                </a:solidFill>
              </a:rPr>
              <a:t>NULL</a:t>
            </a:r>
            <a:r>
              <a:rPr lang="en-US" altLang="zh-CN" sz="1800" dirty="0" smtClean="0"/>
              <a:t>)  </a:t>
            </a:r>
            <a:r>
              <a:rPr lang="en-US" altLang="zh-CN" sz="1800" dirty="0" smtClean="0">
                <a:solidFill>
                  <a:srgbClr val="FF0000"/>
                </a:solidFill>
              </a:rPr>
              <a:t>delete</a:t>
            </a:r>
            <a:r>
              <a:rPr lang="en-US" altLang="zh-CN" sz="1800" dirty="0" smtClean="0"/>
              <a:t> child; </a:t>
            </a:r>
            <a:r>
              <a:rPr lang="en-US" altLang="zh-CN" sz="1800" dirty="0"/>
              <a:t>}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派生</a:t>
            </a:r>
            <a:r>
              <a:rPr lang="zh-CN" altLang="en-US" sz="1800" dirty="0" smtClean="0">
                <a:solidFill>
                  <a:srgbClr val="00B050"/>
                </a:solidFill>
              </a:rPr>
              <a:t>类虚析</a:t>
            </a:r>
            <a:r>
              <a:rPr lang="zh-CN" altLang="en-US" sz="1800" dirty="0">
                <a:solidFill>
                  <a:srgbClr val="00B050"/>
                </a:solidFill>
              </a:rPr>
              <a:t>构</a:t>
            </a:r>
            <a:r>
              <a:rPr lang="zh-CN" altLang="en-US" sz="1800" dirty="0" smtClean="0">
                <a:solidFill>
                  <a:srgbClr val="00B050"/>
                </a:solidFill>
              </a:rPr>
              <a:t>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FF0000"/>
                </a:solidFill>
              </a:rPr>
              <a:t>virtual</a:t>
            </a:r>
            <a:r>
              <a:rPr lang="en-US" altLang="zh-CN" sz="1800" dirty="0">
                <a:solidFill>
                  <a:srgbClr val="0000FF"/>
                </a:solidFill>
              </a:rPr>
              <a:t> void</a:t>
            </a:r>
            <a:r>
              <a:rPr lang="en-US" altLang="zh-CN" sz="1800" dirty="0"/>
              <a:t> run() </a:t>
            </a:r>
            <a:r>
              <a:rPr lang="en-US" altLang="zh-CN" sz="1800" dirty="0">
                <a:solidFill>
                  <a:srgbClr val="FF0000"/>
                </a:solidFill>
              </a:rPr>
              <a:t>const</a:t>
            </a:r>
            <a:r>
              <a:rPr lang="en-US" altLang="zh-CN" sz="1800" dirty="0"/>
              <a:t> { </a:t>
            </a:r>
            <a:r>
              <a:rPr lang="en-US" altLang="zh-CN" sz="1800" dirty="0" err="1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“Bird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is running!”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}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FF0000"/>
                </a:solidFill>
              </a:rPr>
              <a:t>virtual</a:t>
            </a:r>
            <a:r>
              <a:rPr lang="en-US" altLang="zh-CN" sz="1800" dirty="0">
                <a:solidFill>
                  <a:srgbClr val="0000FF"/>
                </a:solidFill>
              </a:rPr>
              <a:t> void</a:t>
            </a:r>
            <a:r>
              <a:rPr lang="en-US" altLang="zh-CN" sz="1800" dirty="0"/>
              <a:t> sleep() </a:t>
            </a:r>
            <a:r>
              <a:rPr lang="en-US" altLang="zh-CN" sz="1800" dirty="0">
                <a:solidFill>
                  <a:srgbClr val="FF0000"/>
                </a:solidFill>
              </a:rPr>
              <a:t>const </a:t>
            </a:r>
            <a:r>
              <a:rPr lang="en-US" altLang="zh-CN" sz="1800" dirty="0"/>
              <a:t>{ </a:t>
            </a:r>
            <a:r>
              <a:rPr lang="en-US" altLang="zh-CN" sz="1800" dirty="0" err="1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“Bird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is sleeping!”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</a:t>
            </a:r>
            <a:r>
              <a:rPr lang="en-US" altLang="zh-CN" sz="1800" dirty="0" smtClean="0"/>
              <a:t>}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void</a:t>
            </a:r>
            <a:r>
              <a:rPr lang="en-US" altLang="zh-CN" sz="1800" dirty="0"/>
              <a:t> fly() </a:t>
            </a:r>
            <a:r>
              <a:rPr lang="en-US" altLang="zh-CN" sz="1800" dirty="0">
                <a:solidFill>
                  <a:srgbClr val="FF0000"/>
                </a:solidFill>
              </a:rPr>
              <a:t>const </a:t>
            </a:r>
            <a:r>
              <a:rPr lang="en-US" altLang="zh-CN" sz="1800" dirty="0"/>
              <a:t>{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“Bird is flying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</a:t>
            </a:r>
            <a:r>
              <a:rPr lang="en-US" altLang="zh-CN" sz="1800" dirty="0" smtClean="0"/>
              <a:t>}</a:t>
            </a:r>
          </a:p>
          <a:p>
            <a:pPr indent="533400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</a:t>
            </a:r>
            <a:r>
              <a:rPr lang="en-US" altLang="zh-CN" sz="1800" dirty="0" smtClean="0"/>
              <a:t> lay() { child = </a:t>
            </a:r>
            <a:r>
              <a:rPr lang="en-US" altLang="zh-CN" sz="1800" dirty="0" smtClean="0">
                <a:solidFill>
                  <a:srgbClr val="FF0000"/>
                </a:solidFill>
              </a:rPr>
              <a:t>new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1800" dirty="0" smtClean="0"/>
              <a:t>; }</a:t>
            </a:r>
            <a:endParaRPr lang="en-US" altLang="zh-CN" sz="1800" dirty="0"/>
          </a:p>
          <a:p>
            <a:pPr indent="533400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getHeight</a:t>
            </a:r>
            <a:r>
              <a:rPr lang="en-US" altLang="zh-CN" sz="1800" dirty="0"/>
              <a:t>() </a:t>
            </a:r>
            <a:r>
              <a:rPr lang="en-US" altLang="zh-CN" sz="1800" dirty="0">
                <a:solidFill>
                  <a:srgbClr val="FF0000"/>
                </a:solidFill>
              </a:rPr>
              <a:t>const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{ </a:t>
            </a: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height</a:t>
            </a:r>
            <a:r>
              <a:rPr lang="en-US" altLang="zh-CN" sz="1800" dirty="0" smtClean="0"/>
              <a:t>; }</a:t>
            </a:r>
            <a:endParaRPr lang="en-US" altLang="zh-CN" sz="1800" dirty="0"/>
          </a:p>
          <a:p>
            <a:pPr indent="2714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protected</a:t>
            </a:r>
            <a:r>
              <a:rPr lang="en-US" altLang="zh-CN" sz="1800" dirty="0"/>
              <a:t>:                        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保护成员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double</a:t>
            </a:r>
            <a:r>
              <a:rPr lang="en-US" altLang="zh-CN" sz="1800" dirty="0"/>
              <a:t> height;</a:t>
            </a:r>
          </a:p>
          <a:p>
            <a:pPr indent="533400">
              <a:lnSpc>
                <a:spcPct val="8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rgbClr val="0000FF"/>
                </a:solidFill>
              </a:rPr>
              <a:t>Egg</a:t>
            </a:r>
            <a:r>
              <a:rPr lang="en-US" altLang="zh-CN" sz="1800" dirty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smtClean="0"/>
              <a:t>child</a:t>
            </a:r>
            <a:r>
              <a:rPr lang="en-US" altLang="zh-CN" sz="1800" dirty="0"/>
              <a:t>;                   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类指针对象成员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 </a:t>
            </a:r>
            <a:r>
              <a:rPr lang="en-US" altLang="zh-CN" sz="1800" dirty="0" smtClean="0"/>
              <a:t>activity(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Animal 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smtClean="0"/>
              <a:t>an){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基类指针作形参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/>
              <a:t>an-&gt;sleep();</a:t>
            </a:r>
          </a:p>
          <a:p>
            <a:pPr indent="2714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delete</a:t>
            </a:r>
            <a:r>
              <a:rPr lang="en-US" altLang="zh-CN" sz="1800" dirty="0" smtClean="0"/>
              <a:t> an;      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释放对象空间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main(){</a:t>
            </a:r>
          </a:p>
          <a:p>
            <a:pPr indent="2714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*</a:t>
            </a:r>
            <a:r>
              <a:rPr lang="en-US" altLang="zh-CN" sz="1800" dirty="0" smtClean="0"/>
              <a:t> an = </a:t>
            </a:r>
            <a:r>
              <a:rPr lang="en-US" altLang="zh-CN" sz="1800" dirty="0" smtClean="0">
                <a:solidFill>
                  <a:srgbClr val="FF0000"/>
                </a:solidFill>
              </a:rPr>
              <a:t>new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800" dirty="0" smtClean="0"/>
              <a:t>(1, 1);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Animal</a:t>
            </a:r>
            <a:r>
              <a:rPr lang="zh-CN" altLang="en-US" sz="1800" dirty="0" smtClean="0">
                <a:solidFill>
                  <a:srgbClr val="00B050"/>
                </a:solidFill>
              </a:rPr>
              <a:t>类指针对象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Bird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* </a:t>
            </a:r>
            <a:r>
              <a:rPr lang="en-US" altLang="zh-CN" sz="1800" dirty="0" smtClean="0"/>
              <a:t>bird = </a:t>
            </a:r>
            <a:r>
              <a:rPr lang="en-US" altLang="zh-CN" sz="1800" dirty="0" smtClean="0">
                <a:solidFill>
                  <a:srgbClr val="FF0000"/>
                </a:solidFill>
              </a:rPr>
              <a:t>new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Bird</a:t>
            </a:r>
            <a:r>
              <a:rPr lang="en-US" altLang="zh-CN" sz="1800" dirty="0" smtClean="0"/>
              <a:t>(2, 2, 2);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Bird</a:t>
            </a:r>
            <a:r>
              <a:rPr lang="zh-CN" altLang="en-US" sz="1800" dirty="0" smtClean="0">
                <a:solidFill>
                  <a:srgbClr val="00B050"/>
                </a:solidFill>
              </a:rPr>
              <a:t>类指针对象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/>
              <a:t>activity(an);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以</a:t>
            </a:r>
            <a:r>
              <a:rPr lang="en-US" altLang="zh-CN" sz="1800" dirty="0" smtClean="0">
                <a:solidFill>
                  <a:srgbClr val="00B050"/>
                </a:solidFill>
              </a:rPr>
              <a:t>Animal</a:t>
            </a:r>
            <a:r>
              <a:rPr lang="zh-CN" altLang="en-US" sz="1800" dirty="0" smtClean="0">
                <a:solidFill>
                  <a:srgbClr val="00B050"/>
                </a:solidFill>
              </a:rPr>
              <a:t>类指针对象作实参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/>
              <a:t>activity(bird);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以</a:t>
            </a:r>
            <a:r>
              <a:rPr lang="en-US" altLang="zh-CN" sz="1800" dirty="0" smtClean="0">
                <a:solidFill>
                  <a:srgbClr val="00B050"/>
                </a:solidFill>
              </a:rPr>
              <a:t>Bird</a:t>
            </a:r>
            <a:r>
              <a:rPr lang="zh-CN" altLang="en-US" sz="1800" dirty="0" smtClean="0">
                <a:solidFill>
                  <a:srgbClr val="00B050"/>
                </a:solidFill>
              </a:rPr>
              <a:t>类指针对象作实参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 </a:t>
            </a:r>
            <a:r>
              <a:rPr lang="zh-CN" altLang="en-US" dirty="0"/>
              <a:t>多态性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71929" y="6021288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Ch15_06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55576" y="1844824"/>
            <a:ext cx="158417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/>
          <a:lstStyle/>
          <a:p>
            <a:r>
              <a:rPr lang="zh-CN" altLang="en-US" sz="2800" b="1" dirty="0" smtClean="0"/>
              <a:t>抽象类（</a:t>
            </a:r>
            <a:r>
              <a:rPr lang="en-US" altLang="zh-CN" sz="2800" b="1" dirty="0" smtClean="0"/>
              <a:t>Abstract Class</a:t>
            </a:r>
            <a:r>
              <a:rPr lang="zh-CN" altLang="en-US" sz="2800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允许声明一个</a:t>
            </a:r>
            <a:r>
              <a:rPr lang="zh-CN" altLang="en-US" dirty="0" smtClean="0">
                <a:solidFill>
                  <a:srgbClr val="0070C0"/>
                </a:solidFill>
              </a:rPr>
              <a:t>不能有实例对象的类</a:t>
            </a:r>
            <a:r>
              <a:rPr lang="zh-CN" altLang="en-US" dirty="0" smtClean="0"/>
              <a:t>，这种类称为</a:t>
            </a:r>
            <a:r>
              <a:rPr lang="zh-CN" altLang="en-US" dirty="0" smtClean="0">
                <a:solidFill>
                  <a:srgbClr val="FF0000"/>
                </a:solidFill>
              </a:rPr>
              <a:t>抽象类</a:t>
            </a:r>
            <a:r>
              <a:rPr lang="zh-CN" altLang="en-US" dirty="0" smtClean="0"/>
              <a:t>。抽象类的唯一用途就是</a:t>
            </a:r>
            <a:r>
              <a:rPr lang="zh-CN" altLang="en-US" dirty="0" smtClean="0">
                <a:solidFill>
                  <a:srgbClr val="0070C0"/>
                </a:solidFill>
              </a:rPr>
              <a:t>被继承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800" b="1" dirty="0" smtClean="0"/>
              <a:t>纯虚函数（</a:t>
            </a:r>
            <a:r>
              <a:rPr lang="en-US" altLang="zh-CN" sz="2800" b="1" dirty="0" smtClean="0"/>
              <a:t>Pure Virtual Function</a:t>
            </a:r>
            <a:r>
              <a:rPr lang="zh-CN" altLang="en-US" sz="2800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被标明为</a:t>
            </a:r>
            <a:r>
              <a:rPr lang="zh-CN" altLang="en-US" dirty="0" smtClean="0">
                <a:solidFill>
                  <a:srgbClr val="0070C0"/>
                </a:solidFill>
              </a:rPr>
              <a:t>不具体实现的虚成员函数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纯虚函数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/>
            <a:r>
              <a:rPr lang="en-US" altLang="zh-CN" dirty="0" smtClean="0">
                <a:solidFill>
                  <a:srgbClr val="FF0000"/>
                </a:solidFill>
              </a:rPr>
              <a:t>virtual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类型标识符 </a:t>
            </a:r>
            <a:r>
              <a:rPr lang="zh-CN" altLang="en-US" dirty="0" smtClean="0"/>
              <a:t>成员函数名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 </a:t>
            </a:r>
            <a:r>
              <a:rPr lang="en-US" altLang="zh-CN" b="1" dirty="0" smtClean="0">
                <a:solidFill>
                  <a:srgbClr val="FF0000"/>
                </a:solidFill>
              </a:rPr>
              <a:t>= 0</a:t>
            </a:r>
            <a:r>
              <a:rPr lang="en-US" altLang="zh-CN" dirty="0" smtClean="0"/>
              <a:t>;</a:t>
            </a:r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纯虚函数</a:t>
            </a:r>
            <a:r>
              <a:rPr lang="zh-CN" altLang="en-US" dirty="0" smtClean="0">
                <a:solidFill>
                  <a:srgbClr val="0070C0"/>
                </a:solidFill>
              </a:rPr>
              <a:t>只声明不定义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一个抽象类</a:t>
            </a:r>
            <a:r>
              <a:rPr lang="zh-CN" altLang="en-US" dirty="0" smtClean="0">
                <a:solidFill>
                  <a:srgbClr val="0070C0"/>
                </a:solidFill>
              </a:rPr>
              <a:t>至少具有一个纯虚函数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抽象类</a:t>
            </a:r>
            <a:r>
              <a:rPr lang="zh-CN" altLang="en-US" dirty="0" smtClean="0">
                <a:solidFill>
                  <a:srgbClr val="0070C0"/>
                </a:solidFill>
              </a:rPr>
              <a:t>不能有实例对象</a:t>
            </a:r>
            <a:r>
              <a:rPr lang="zh-CN" altLang="en-US" dirty="0" smtClean="0"/>
              <a:t>，即不能由抽象类来创建一个对象。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抽象类是作为</a:t>
            </a:r>
            <a:r>
              <a:rPr lang="zh-CN" altLang="en-US" dirty="0" smtClean="0">
                <a:solidFill>
                  <a:srgbClr val="0070C0"/>
                </a:solidFill>
              </a:rPr>
              <a:t>基类</a:t>
            </a:r>
            <a:r>
              <a:rPr lang="zh-CN" altLang="en-US" dirty="0"/>
              <a:t>为</a:t>
            </a:r>
            <a:r>
              <a:rPr lang="zh-CN" altLang="en-US" dirty="0" smtClean="0"/>
              <a:t>其他类服务的。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15.6  </a:t>
            </a:r>
            <a:r>
              <a:rPr lang="zh-CN" altLang="en-US" dirty="0"/>
              <a:t>抽象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93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{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抽象基类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() { }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抽象基类构造函数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/>
              <a:t> 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() { }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抽象基类</a:t>
            </a:r>
            <a:r>
              <a:rPr lang="zh-CN" altLang="en-US" sz="2000" dirty="0">
                <a:solidFill>
                  <a:srgbClr val="00B050"/>
                </a:solidFill>
              </a:rPr>
              <a:t>虚</a:t>
            </a:r>
            <a:r>
              <a:rPr lang="zh-CN" altLang="en-US" sz="2000" dirty="0" smtClean="0">
                <a:solidFill>
                  <a:srgbClr val="00B050"/>
                </a:solidFill>
              </a:rPr>
              <a:t>析构函数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double</a:t>
            </a:r>
            <a:r>
              <a:rPr lang="en-US" altLang="zh-CN" sz="2000" dirty="0" smtClean="0"/>
              <a:t> area()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/>
              <a:t>= 0;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基类纯虚成员函数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= 0;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基类纯虚成员函数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};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 {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r): radius(r), 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(3.1415) { }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() { }           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派生类析构函数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double</a:t>
            </a:r>
            <a:r>
              <a:rPr lang="en-US" altLang="zh-CN" sz="2000" dirty="0" smtClean="0"/>
              <a:t> area()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*radius*radius; }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</a:t>
            </a:r>
            <a:r>
              <a:rPr lang="zh-CN" altLang="en-US" sz="2000" dirty="0">
                <a:solidFill>
                  <a:srgbClr val="00B050"/>
                </a:solidFill>
              </a:rPr>
              <a:t>实现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2*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*radius; }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</a:t>
            </a:r>
            <a:r>
              <a:rPr lang="zh-CN" altLang="en-US" sz="2000" dirty="0">
                <a:solidFill>
                  <a:srgbClr val="00B050"/>
                </a:solidFill>
              </a:rPr>
              <a:t>实现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保护成员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radius;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15.6  </a:t>
            </a:r>
            <a:r>
              <a:rPr lang="zh-CN" altLang="en-US" dirty="0"/>
              <a:t>抽象类</a:t>
            </a:r>
          </a:p>
        </p:txBody>
      </p:sp>
      <p:sp>
        <p:nvSpPr>
          <p:cNvPr id="4" name="矩形 3"/>
          <p:cNvSpPr/>
          <p:nvPr/>
        </p:nvSpPr>
        <p:spPr>
          <a:xfrm>
            <a:off x="889248" y="2852936"/>
            <a:ext cx="4402832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9248" y="4797152"/>
            <a:ext cx="6131024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{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w,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h): width(w), height(h) { }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构造函数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2000" dirty="0" smtClean="0"/>
              <a:t>() { }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派生类析构函数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area()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width*height; }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函数实现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FF0000"/>
                </a:solidFill>
              </a:rPr>
              <a:t>virtual</a:t>
            </a:r>
            <a:r>
              <a:rPr lang="en-US" altLang="zh-CN" sz="2000" dirty="0" smtClean="0">
                <a:solidFill>
                  <a:srgbClr val="0000FF"/>
                </a:solidFill>
              </a:rPr>
              <a:t> 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2*(</a:t>
            </a:r>
            <a:r>
              <a:rPr lang="en-US" altLang="zh-CN" sz="2000" dirty="0" err="1" smtClean="0"/>
              <a:t>width+height</a:t>
            </a:r>
            <a:r>
              <a:rPr lang="en-US" altLang="zh-CN" sz="2000" dirty="0" smtClean="0"/>
              <a:t>); }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函数实现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保护成员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width;</a:t>
            </a:r>
          </a:p>
          <a:p>
            <a:pPr indent="533400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height;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print(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Shape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sp</a:t>
            </a:r>
            <a:r>
              <a:rPr lang="en-US" altLang="zh-CN" sz="2000" dirty="0" smtClean="0"/>
              <a:t>){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打印形状信息函数，抽象基类作形参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“Area: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sp.area</a:t>
            </a:r>
            <a:r>
              <a:rPr lang="en-US" altLang="zh-CN" sz="2000" dirty="0" smtClean="0"/>
              <a:t>()&lt;&lt;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“Perimeter: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sp.perimeter</a:t>
            </a:r>
            <a:r>
              <a:rPr lang="en-US" altLang="zh-CN" sz="2000" dirty="0" smtClean="0"/>
              <a:t>()&lt;&lt;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main(){</a:t>
            </a: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dirty="0"/>
              <a:t> circle(13.14</a:t>
            </a:r>
            <a:r>
              <a:rPr lang="en-US" altLang="zh-CN" sz="2000" dirty="0" smtClean="0"/>
              <a:t>);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Circle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b="1" dirty="0">
                <a:solidFill>
                  <a:srgbClr val="0000FF"/>
                </a:solidFill>
              </a:rPr>
              <a:t>Rectangle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rect</a:t>
            </a:r>
            <a:r>
              <a:rPr lang="en-US" altLang="zh-CN" sz="2000" dirty="0"/>
              <a:t>(3.0, 4.0</a:t>
            </a:r>
            <a:r>
              <a:rPr lang="en-US" altLang="zh-CN" sz="2000" dirty="0" smtClean="0"/>
              <a:t>);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</a:t>
            </a:r>
            <a:r>
              <a:rPr lang="en-US" altLang="zh-CN" sz="2000" dirty="0" smtClean="0">
                <a:solidFill>
                  <a:srgbClr val="00B050"/>
                </a:solidFill>
              </a:rPr>
              <a:t>Rectangle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print(circle);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以</a:t>
            </a:r>
            <a:r>
              <a:rPr lang="en-US" altLang="zh-CN" sz="2000" dirty="0" smtClean="0">
                <a:solidFill>
                  <a:srgbClr val="00B050"/>
                </a:solidFill>
              </a:rPr>
              <a:t>Circle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类对象为实参调用函数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print(</a:t>
            </a:r>
            <a:r>
              <a:rPr lang="en-US" altLang="zh-CN" sz="2000" dirty="0" err="1" smtClean="0"/>
              <a:t>rect</a:t>
            </a:r>
            <a:r>
              <a:rPr lang="en-US" altLang="zh-CN" sz="2000" dirty="0" smtClean="0"/>
              <a:t>);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以</a:t>
            </a:r>
            <a:r>
              <a:rPr lang="en-US" altLang="zh-CN" sz="2000" dirty="0" smtClean="0">
                <a:solidFill>
                  <a:srgbClr val="00B050"/>
                </a:solidFill>
              </a:rPr>
              <a:t>Rectangle</a:t>
            </a:r>
            <a:r>
              <a:rPr lang="zh-CN" altLang="en-US" sz="2000" dirty="0" smtClean="0">
                <a:solidFill>
                  <a:srgbClr val="00B050"/>
                </a:solidFill>
              </a:rPr>
              <a:t>类对象为实参调用函数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271463"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15.6  </a:t>
            </a:r>
            <a:r>
              <a:rPr lang="zh-CN" altLang="en-US" dirty="0"/>
              <a:t>抽象类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71929" y="6105653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Ch15_07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863600" y="2060848"/>
            <a:ext cx="6732736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7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纯虚函数的需要性</a:t>
            </a:r>
            <a:r>
              <a:rPr lang="zh-CN" altLang="en-US" dirty="0" smtClean="0"/>
              <a:t>：基类中声明为</a:t>
            </a:r>
            <a:r>
              <a:rPr lang="en-US" altLang="zh-CN" dirty="0" smtClean="0">
                <a:solidFill>
                  <a:srgbClr val="FF0000"/>
                </a:solidFill>
              </a:rPr>
              <a:t>virtual</a:t>
            </a:r>
            <a:r>
              <a:rPr lang="zh-CN" altLang="en-US" dirty="0" smtClean="0"/>
              <a:t>的虚函数一般在派生类中都具有不同的实现以满足派生类的需求，因此，在基类中对虚函数的实现一般意义不大。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如果一个派生类继承了抽象类，但是并</a:t>
            </a:r>
            <a:r>
              <a:rPr lang="zh-CN" altLang="en-US" dirty="0">
                <a:solidFill>
                  <a:srgbClr val="0070C0"/>
                </a:solidFill>
              </a:rPr>
              <a:t>没有重新定义抽象类中的纯虚函数</a:t>
            </a:r>
            <a:r>
              <a:rPr lang="zh-CN" altLang="en-US" dirty="0"/>
              <a:t>，则该派生类仍然是一个</a:t>
            </a:r>
            <a:r>
              <a:rPr lang="zh-CN" altLang="en-US" dirty="0">
                <a:solidFill>
                  <a:srgbClr val="FF0000"/>
                </a:solidFill>
              </a:rPr>
              <a:t>抽象类</a:t>
            </a:r>
            <a:r>
              <a:rPr lang="zh-CN" altLang="en-US" dirty="0"/>
              <a:t>。只有当派生类中所继承的所有纯虚函数都被实现时，它才不是抽象类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抽象类不能用作</a:t>
            </a:r>
            <a:r>
              <a:rPr lang="zh-CN" altLang="en-US" dirty="0">
                <a:solidFill>
                  <a:srgbClr val="0070C0"/>
                </a:solidFill>
              </a:rPr>
              <a:t>参数类型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函数返回值类型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70C0"/>
                </a:solidFill>
              </a:rPr>
              <a:t>显式转换的类型</a:t>
            </a:r>
            <a:r>
              <a:rPr lang="zh-CN" altLang="en-US" dirty="0"/>
              <a:t>，但可以说明</a:t>
            </a:r>
            <a:r>
              <a:rPr lang="zh-CN" altLang="en-US" dirty="0">
                <a:solidFill>
                  <a:srgbClr val="FF0000"/>
                </a:solidFill>
              </a:rPr>
              <a:t>指向抽象类的指针或引用</a:t>
            </a:r>
            <a:r>
              <a:rPr lang="zh-CN" altLang="en-US" dirty="0"/>
              <a:t>，该指针或引用可以指向抽象类的派生类，进而实现</a:t>
            </a:r>
            <a:r>
              <a:rPr lang="zh-CN" altLang="en-US" dirty="0">
                <a:solidFill>
                  <a:srgbClr val="FF0000"/>
                </a:solidFill>
              </a:rPr>
              <a:t>多态性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15.6  </a:t>
            </a:r>
            <a:r>
              <a:rPr lang="zh-CN" altLang="en-US" dirty="0"/>
              <a:t>抽象类</a:t>
            </a:r>
          </a:p>
        </p:txBody>
      </p:sp>
    </p:spTree>
    <p:extLst>
      <p:ext uri="{BB962C8B-B14F-4D97-AF65-F5344CB8AC3E}">
        <p14:creationId xmlns:p14="http://schemas.microsoft.com/office/powerpoint/2010/main" val="31807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宇宙万事万物都是</a:t>
            </a:r>
            <a:r>
              <a:rPr lang="zh-CN" altLang="en-US" dirty="0">
                <a:solidFill>
                  <a:srgbClr val="0070C0"/>
                </a:solidFill>
              </a:rPr>
              <a:t>分类分层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  </a:t>
            </a:r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4153" y="1806276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8009" y="2869493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植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1697" y="2869493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5" idx="0"/>
          </p:cNvCxnSpPr>
          <p:nvPr/>
        </p:nvCxnSpPr>
        <p:spPr>
          <a:xfrm flipV="1">
            <a:off x="2256081" y="2653469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830924" y="2653469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56081" y="2653469"/>
            <a:ext cx="25636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2"/>
          </p:cNvCxnSpPr>
          <p:nvPr/>
        </p:nvCxnSpPr>
        <p:spPr>
          <a:xfrm>
            <a:off x="3552225" y="2382340"/>
            <a:ext cx="0" cy="271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95533" y="3949612"/>
            <a:ext cx="168478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哺乳动物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67841" y="3949613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鸟类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537925" y="3733589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112768" y="3733589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537925" y="3733589"/>
            <a:ext cx="25636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834069" y="3462460"/>
            <a:ext cx="0" cy="271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732240" y="5013176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鸭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816624" y="4796805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7391467" y="4796805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816624" y="4796805"/>
            <a:ext cx="25636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112768" y="4525676"/>
            <a:ext cx="0" cy="271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171697" y="5011140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鸡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6476" y="5949280"/>
            <a:ext cx="7787208" cy="58744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：继承使得我们得以用一种简单的方式来描述事物。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6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单继承</a:t>
            </a:r>
            <a:r>
              <a:rPr lang="zh-CN" altLang="en-US" dirty="0" smtClean="0"/>
              <a:t>：派生类只从</a:t>
            </a:r>
            <a:r>
              <a:rPr lang="zh-CN" altLang="en-US" dirty="0" smtClean="0">
                <a:solidFill>
                  <a:srgbClr val="0070C0"/>
                </a:solidFill>
              </a:rPr>
              <a:t>一个基类</a:t>
            </a:r>
            <a:r>
              <a:rPr lang="zh-CN" altLang="en-US" dirty="0" smtClean="0"/>
              <a:t>派生。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多继承</a:t>
            </a:r>
            <a:r>
              <a:rPr lang="zh-CN" altLang="en-US" dirty="0" smtClean="0"/>
              <a:t>：派生类从</a:t>
            </a:r>
            <a:r>
              <a:rPr lang="zh-CN" altLang="en-US" dirty="0" smtClean="0">
                <a:solidFill>
                  <a:srgbClr val="0070C0"/>
                </a:solidFill>
              </a:rPr>
              <a:t>多个基类</a:t>
            </a:r>
            <a:r>
              <a:rPr lang="zh-CN" altLang="en-US" dirty="0" smtClean="0"/>
              <a:t>派生。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7340" y="2463279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7340" y="3543399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鸟类</a:t>
            </a:r>
          </a:p>
        </p:txBody>
      </p:sp>
      <p:sp>
        <p:nvSpPr>
          <p:cNvPr id="6" name="矩形 5"/>
          <p:cNvSpPr/>
          <p:nvPr/>
        </p:nvSpPr>
        <p:spPr>
          <a:xfrm>
            <a:off x="1117340" y="4623519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鸭</a:t>
            </a: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1765412" y="3039343"/>
            <a:ext cx="0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1765412" y="4119463"/>
            <a:ext cx="0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53344" y="56316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57700" y="2463279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</a:p>
        </p:txBody>
      </p:sp>
      <p:sp>
        <p:nvSpPr>
          <p:cNvPr id="13" name="矩形 12"/>
          <p:cNvSpPr/>
          <p:nvPr/>
        </p:nvSpPr>
        <p:spPr>
          <a:xfrm>
            <a:off x="6660232" y="2463279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驴</a:t>
            </a:r>
          </a:p>
        </p:txBody>
      </p:sp>
      <p:sp>
        <p:nvSpPr>
          <p:cNvPr id="14" name="矩形 13"/>
          <p:cNvSpPr/>
          <p:nvPr/>
        </p:nvSpPr>
        <p:spPr>
          <a:xfrm>
            <a:off x="5509828" y="4623519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骡子</a:t>
            </a:r>
          </a:p>
        </p:txBody>
      </p: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5005772" y="3039343"/>
            <a:ext cx="0" cy="922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14762" y="3039343"/>
            <a:ext cx="0" cy="922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005772" y="3961753"/>
            <a:ext cx="23025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4" idx="0"/>
          </p:cNvCxnSpPr>
          <p:nvPr/>
        </p:nvCxnSpPr>
        <p:spPr>
          <a:xfrm>
            <a:off x="6157038" y="3961753"/>
            <a:ext cx="862" cy="661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44970" y="56316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63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多继承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允许一个派生类从</a:t>
            </a:r>
            <a:r>
              <a:rPr lang="zh-CN" altLang="en-US" dirty="0" smtClean="0">
                <a:solidFill>
                  <a:srgbClr val="0070C0"/>
                </a:solidFill>
              </a:rPr>
              <a:t>多个基类</a:t>
            </a:r>
            <a:r>
              <a:rPr lang="zh-CN" altLang="en-US" dirty="0" smtClean="0"/>
              <a:t>进行派生，同时继承多个基类的属性和操作。</a:t>
            </a:r>
            <a:endParaRPr lang="en-US" altLang="zh-CN" dirty="0" smtClean="0"/>
          </a:p>
          <a:p>
            <a:r>
              <a:rPr lang="zh-CN" altLang="en-US" sz="2800" b="1" dirty="0" smtClean="0"/>
              <a:t>定义形式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派生</a:t>
            </a:r>
            <a:r>
              <a:rPr lang="zh-CN" altLang="en-US" dirty="0">
                <a:solidFill>
                  <a:srgbClr val="0000FF"/>
                </a:solidFill>
              </a:rPr>
              <a:t>类</a:t>
            </a:r>
            <a:r>
              <a:rPr lang="zh-CN" altLang="en-US" dirty="0" smtClean="0">
                <a:solidFill>
                  <a:srgbClr val="0000FF"/>
                </a:solidFill>
              </a:rPr>
              <a:t>名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继承方式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基</a:t>
            </a:r>
            <a:r>
              <a:rPr lang="zh-CN" altLang="en-US" dirty="0">
                <a:solidFill>
                  <a:srgbClr val="0000FF"/>
                </a:solidFill>
              </a:rPr>
              <a:t>类</a:t>
            </a:r>
            <a:r>
              <a:rPr lang="zh-CN" altLang="en-US" dirty="0" smtClean="0">
                <a:solidFill>
                  <a:srgbClr val="0000FF"/>
                </a:solidFill>
              </a:rPr>
              <a:t>名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en-US" altLang="zh-CN" dirty="0" smtClean="0"/>
              <a:t>, …, </a:t>
            </a:r>
            <a:r>
              <a:rPr lang="zh-CN" altLang="en-US" dirty="0" smtClean="0">
                <a:solidFill>
                  <a:srgbClr val="FF0000"/>
                </a:solidFill>
              </a:rPr>
              <a:t>继承方式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基</a:t>
            </a:r>
            <a:r>
              <a:rPr lang="zh-CN" altLang="en-US" dirty="0">
                <a:solidFill>
                  <a:srgbClr val="0000FF"/>
                </a:solidFill>
              </a:rPr>
              <a:t>类名</a:t>
            </a:r>
            <a:r>
              <a:rPr lang="en-US" altLang="zh-CN" dirty="0" smtClean="0">
                <a:solidFill>
                  <a:srgbClr val="0000FF"/>
                </a:solidFill>
              </a:rPr>
              <a:t>n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派生类新成员定义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/>
              <a:t>};</a:t>
            </a:r>
            <a:endParaRPr lang="en-US" altLang="zh-CN" dirty="0"/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多继承可以看作是单继承的扩展</a:t>
            </a:r>
            <a:r>
              <a:rPr lang="zh-CN" altLang="en-US" dirty="0" smtClean="0"/>
              <a:t>。必须为每一个基类指定继承方式。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派生</a:t>
            </a:r>
            <a:r>
              <a:rPr lang="zh-CN" altLang="en-US" dirty="0"/>
              <a:t>类与每个基类之间的关系可以看作是一个单继承。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</p:spTree>
    <p:extLst>
      <p:ext uri="{BB962C8B-B14F-4D97-AF65-F5344CB8AC3E}">
        <p14:creationId xmlns:p14="http://schemas.microsoft.com/office/powerpoint/2010/main" val="161785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9492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900" dirty="0" smtClean="0"/>
              <a:t>&lt;</a:t>
            </a:r>
            <a:r>
              <a:rPr lang="en-US" altLang="zh-CN" sz="1900" dirty="0" err="1" smtClean="0"/>
              <a:t>iostream</a:t>
            </a:r>
            <a:r>
              <a:rPr lang="en-US" altLang="zh-CN" sz="19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9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/>
              <a:t>{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Horse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: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1900" dirty="0" smtClean="0"/>
              <a:t>w = 0.0): weight(w) { }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基类构造函数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900" dirty="0" smtClean="0"/>
              <a:t> ~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/>
              <a:t>() { }                 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基类虚析构函数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void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setWeight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w) { weight = w; }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getWeight</a:t>
            </a:r>
            <a:r>
              <a:rPr lang="en-US" altLang="zh-CN" sz="1900" dirty="0" smtClean="0"/>
              <a:t>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 </a:t>
            </a: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weight; }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void </a:t>
            </a:r>
            <a:r>
              <a:rPr lang="en-US" altLang="zh-CN" sz="1900" dirty="0" smtClean="0"/>
              <a:t>ride()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 </a:t>
            </a: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“Ridding a horse!”</a:t>
            </a:r>
            <a:r>
              <a:rPr lang="en-US" altLang="zh-CN" sz="1900" dirty="0" smtClean="0"/>
              <a:t>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}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1900" dirty="0" smtClean="0"/>
              <a:t>: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weight;                      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基类保护数据成员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{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Donkey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: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 = 0.0): weight(w) { }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基类构造函数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900" dirty="0" smtClean="0"/>
              <a:t> ~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() { }               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基类虚析构函数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</a:rPr>
              <a:t>void</a:t>
            </a:r>
            <a:r>
              <a:rPr lang="en-US" altLang="zh-CN" sz="1900" dirty="0"/>
              <a:t> </a:t>
            </a:r>
            <a:r>
              <a:rPr lang="en-US" altLang="zh-CN" sz="1900" dirty="0" err="1"/>
              <a:t>setWeight</a:t>
            </a:r>
            <a:r>
              <a:rPr lang="en-US" altLang="zh-CN" sz="1900" dirty="0"/>
              <a:t>(</a:t>
            </a:r>
            <a:r>
              <a:rPr lang="en-US" altLang="zh-CN" sz="1900" dirty="0">
                <a:solidFill>
                  <a:srgbClr val="0000FF"/>
                </a:solidFill>
              </a:rPr>
              <a:t>double</a:t>
            </a:r>
            <a:r>
              <a:rPr lang="en-US" altLang="zh-CN" sz="1900" dirty="0"/>
              <a:t> w</a:t>
            </a:r>
            <a:r>
              <a:rPr lang="en-US" altLang="zh-CN" sz="1900" dirty="0" smtClean="0"/>
              <a:t>) { </a:t>
            </a:r>
            <a:r>
              <a:rPr lang="en-US" altLang="zh-CN" sz="1900" dirty="0"/>
              <a:t>weight = w; </a:t>
            </a:r>
            <a:r>
              <a:rPr lang="en-US" altLang="zh-CN" sz="1900" dirty="0" smtClean="0"/>
              <a:t>}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getWeight</a:t>
            </a:r>
            <a:r>
              <a:rPr lang="en-US" altLang="zh-CN" sz="1900" dirty="0"/>
              <a:t>() </a:t>
            </a:r>
            <a:r>
              <a:rPr lang="en-US" altLang="zh-CN" sz="1900" dirty="0">
                <a:solidFill>
                  <a:srgbClr val="FF0000"/>
                </a:solidFill>
              </a:rPr>
              <a:t>const </a:t>
            </a:r>
            <a:r>
              <a:rPr lang="en-US" altLang="zh-CN" sz="1900" dirty="0"/>
              <a:t>{ </a:t>
            </a:r>
            <a:r>
              <a:rPr lang="en-US" altLang="zh-CN" sz="1900" dirty="0">
                <a:solidFill>
                  <a:srgbClr val="0000FF"/>
                </a:solidFill>
              </a:rPr>
              <a:t>return</a:t>
            </a:r>
            <a:r>
              <a:rPr lang="en-US" altLang="zh-CN" sz="1900" dirty="0"/>
              <a:t> weight; </a:t>
            </a:r>
            <a:r>
              <a:rPr lang="en-US" altLang="zh-CN" sz="1900" dirty="0" smtClean="0"/>
              <a:t>}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</a:rPr>
              <a:t>void</a:t>
            </a:r>
            <a:r>
              <a:rPr lang="en-US" altLang="zh-CN" sz="1900" dirty="0"/>
              <a:t> </a:t>
            </a:r>
            <a:r>
              <a:rPr lang="en-US" altLang="zh-CN" sz="1900" dirty="0" smtClean="0"/>
              <a:t>pull() </a:t>
            </a:r>
            <a:r>
              <a:rPr lang="en-US" altLang="zh-CN" sz="1900" dirty="0">
                <a:solidFill>
                  <a:srgbClr val="FF0000"/>
                </a:solidFill>
              </a:rPr>
              <a:t>const </a:t>
            </a:r>
            <a:r>
              <a:rPr lang="en-US" altLang="zh-CN" sz="1900" dirty="0"/>
              <a:t>{ </a:t>
            </a:r>
            <a:r>
              <a:rPr lang="en-US" altLang="zh-CN" sz="1900" dirty="0" err="1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“Pulling a cart!”</a:t>
            </a:r>
            <a:r>
              <a:rPr lang="en-US" altLang="zh-CN" sz="1900" dirty="0" smtClean="0"/>
              <a:t>&lt;&lt;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 </a:t>
            </a:r>
            <a:r>
              <a:rPr lang="en-US" altLang="zh-CN" sz="1900" dirty="0" smtClean="0"/>
              <a:t>}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1900" dirty="0" smtClean="0"/>
              <a:t>: 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weight;                       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基类保护数据成员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  <a:endParaRPr lang="zh-CN" altLang="en-US" sz="1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</p:spTree>
    <p:extLst>
      <p:ext uri="{BB962C8B-B14F-4D97-AF65-F5344CB8AC3E}">
        <p14:creationId xmlns:p14="http://schemas.microsoft.com/office/powerpoint/2010/main" val="20239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 Mule</a:t>
            </a:r>
            <a:r>
              <a:rPr lang="en-US" altLang="zh-CN" sz="1900" dirty="0" smtClean="0">
                <a:solidFill>
                  <a:srgbClr val="FF0000"/>
                </a:solidFill>
              </a:rPr>
              <a:t>: public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/>
              <a:t>, </a:t>
            </a: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 {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多继承派生类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: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Mule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 = 0.0):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(w), </a:t>
            </a:r>
            <a:r>
              <a:rPr lang="en-US" altLang="zh-CN" sz="1900" b="1" dirty="0">
                <a:solidFill>
                  <a:srgbClr val="0000FF"/>
                </a:solidFill>
              </a:rPr>
              <a:t>Horse</a:t>
            </a:r>
            <a:r>
              <a:rPr lang="en-US" altLang="zh-CN" sz="1900" dirty="0"/>
              <a:t>(w</a:t>
            </a:r>
            <a:r>
              <a:rPr lang="en-US" altLang="zh-CN" sz="1900" dirty="0" smtClean="0"/>
              <a:t>) { }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派生类构造函数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void</a:t>
            </a:r>
            <a:r>
              <a:rPr lang="en-US" altLang="zh-CN" sz="1900" dirty="0" smtClean="0"/>
              <a:t> plough 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 </a:t>
            </a: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“Ploughing a land!”</a:t>
            </a:r>
            <a:r>
              <a:rPr lang="en-US" altLang="zh-CN" sz="1900" dirty="0" smtClean="0"/>
              <a:t>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}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派生类成员函数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9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main(){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Mule</a:t>
            </a:r>
            <a:r>
              <a:rPr lang="en-US" altLang="zh-CN" sz="1900" dirty="0" smtClean="0"/>
              <a:t> mule(200);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mule.ride</a:t>
            </a:r>
            <a:r>
              <a:rPr lang="en-US" altLang="zh-CN" sz="1900" dirty="0" smtClean="0"/>
              <a:t>();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调用</a:t>
            </a:r>
            <a:r>
              <a:rPr lang="en-US" altLang="zh-CN" sz="1900" dirty="0" smtClean="0">
                <a:solidFill>
                  <a:srgbClr val="00B050"/>
                </a:solidFill>
              </a:rPr>
              <a:t>Horse::ride()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mule.pull</a:t>
            </a:r>
            <a:r>
              <a:rPr lang="en-US" altLang="zh-CN" sz="1900" dirty="0" smtClean="0"/>
              <a:t>();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调用</a:t>
            </a:r>
            <a:r>
              <a:rPr lang="en-US" altLang="zh-CN" sz="1900" dirty="0" smtClean="0">
                <a:solidFill>
                  <a:srgbClr val="00B050"/>
                </a:solidFill>
              </a:rPr>
              <a:t>Donkey::pull()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err="1" smtClean="0"/>
              <a:t>mule.plough</a:t>
            </a:r>
            <a:r>
              <a:rPr lang="en-US" altLang="zh-CN" sz="1900" dirty="0" smtClean="0"/>
              <a:t>();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调用</a:t>
            </a:r>
            <a:r>
              <a:rPr lang="en-US" altLang="zh-CN" sz="1900" dirty="0" smtClean="0">
                <a:solidFill>
                  <a:srgbClr val="00B050"/>
                </a:solidFill>
              </a:rPr>
              <a:t>Mule::plough()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err="1" smtClean="0"/>
              <a:t>mule.getWeight</a:t>
            </a:r>
            <a:r>
              <a:rPr lang="en-US" altLang="zh-CN" sz="1900" dirty="0" smtClean="0"/>
              <a:t>()&lt;&lt;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错误！调用的是哪个基类的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getWeight</a:t>
            </a:r>
            <a:r>
              <a:rPr lang="en-US" altLang="zh-CN" sz="1900" dirty="0" smtClean="0">
                <a:solidFill>
                  <a:srgbClr val="00B050"/>
                </a:solidFill>
              </a:rPr>
              <a:t>?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err="1" smtClean="0"/>
              <a:t>mule.setWeight</a:t>
            </a:r>
            <a:r>
              <a:rPr lang="en-US" altLang="zh-CN" sz="1900" dirty="0" smtClean="0"/>
              <a:t>(300);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错误！调用的是哪个基类的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setWeight</a:t>
            </a:r>
            <a:r>
              <a:rPr lang="en-US" altLang="zh-CN" sz="1900" dirty="0" smtClean="0">
                <a:solidFill>
                  <a:srgbClr val="00B050"/>
                </a:solidFill>
              </a:rPr>
              <a:t>?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err="1" smtClean="0"/>
              <a:t>mule.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Horse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1900" dirty="0" err="1" smtClean="0"/>
              <a:t>getWeight</a:t>
            </a:r>
            <a:r>
              <a:rPr lang="en-US" altLang="zh-CN" sz="1900" dirty="0" smtClean="0"/>
              <a:t>()&lt;&lt;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正确，指明基类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err="1" smtClean="0"/>
              <a:t>mule.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Donkey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1900" dirty="0" err="1" smtClean="0"/>
              <a:t>setWeight</a:t>
            </a:r>
            <a:r>
              <a:rPr lang="en-US" altLang="zh-CN" sz="1900" dirty="0" smtClean="0"/>
              <a:t>(300);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正确，指明基类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/>
              <a:t>}</a:t>
            </a:r>
            <a:endParaRPr lang="zh-CN" altLang="en-US" sz="1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71929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Ch15_08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41" y="2420888"/>
            <a:ext cx="223473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说明：</a:t>
            </a:r>
            <a:endParaRPr lang="en-US" altLang="zh-CN" sz="2800" b="1" dirty="0" smtClean="0"/>
          </a:p>
          <a:p>
            <a:pPr marL="342900" indent="-342900">
              <a:spcBef>
                <a:spcPts val="4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派生类同时继承了</a:t>
            </a:r>
            <a:r>
              <a:rPr lang="zh-CN" altLang="en-US" dirty="0" smtClean="0">
                <a:solidFill>
                  <a:srgbClr val="0070C0"/>
                </a:solidFill>
              </a:rPr>
              <a:t>所有基类的成员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342900" indent="-342900">
              <a:spcBef>
                <a:spcPts val="4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派生类只能访问基类中的</a:t>
            </a:r>
            <a:r>
              <a:rPr lang="zh-CN" altLang="en-US" dirty="0" smtClean="0">
                <a:solidFill>
                  <a:srgbClr val="0070C0"/>
                </a:solidFill>
              </a:rPr>
              <a:t>公有成员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70C0"/>
                </a:solidFill>
              </a:rPr>
              <a:t>保护成员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342900" indent="-342900">
              <a:spcBef>
                <a:spcPts val="476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多继承时</a:t>
            </a:r>
            <a:r>
              <a:rPr lang="zh-CN" altLang="en-US" dirty="0" smtClean="0"/>
              <a:t>，基</a:t>
            </a:r>
            <a:r>
              <a:rPr lang="zh-CN" altLang="en-US" dirty="0"/>
              <a:t>类与基类之间出现同名成员时，将出现访问时的</a:t>
            </a:r>
            <a:r>
              <a:rPr lang="zh-CN" altLang="en-US" dirty="0">
                <a:solidFill>
                  <a:srgbClr val="FF0000"/>
                </a:solidFill>
              </a:rPr>
              <a:t>二义性</a:t>
            </a:r>
            <a:r>
              <a:rPr lang="zh-CN" altLang="en-US" dirty="0" smtClean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模糊</a:t>
            </a:r>
            <a:r>
              <a:rPr lang="zh-CN" altLang="en-US" dirty="0" smtClean="0">
                <a:solidFill>
                  <a:srgbClr val="FF0000"/>
                </a:solidFill>
              </a:rPr>
              <a:t>性</a:t>
            </a:r>
            <a:r>
              <a:rPr lang="zh-CN" altLang="en-US" dirty="0" smtClean="0"/>
              <a:t>），通常采用</a:t>
            </a:r>
            <a:r>
              <a:rPr lang="zh-CN" altLang="en-US" dirty="0" smtClean="0">
                <a:solidFill>
                  <a:srgbClr val="0070C0"/>
                </a:solidFill>
              </a:rPr>
              <a:t>类作用域限定符</a:t>
            </a:r>
            <a:r>
              <a:rPr lang="zh-CN" altLang="en-US" dirty="0" smtClean="0"/>
              <a:t>来</a:t>
            </a:r>
            <a:r>
              <a:rPr lang="zh-CN" altLang="en-US" dirty="0"/>
              <a:t>解决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19138" indent="-360363">
              <a:spcBef>
                <a:spcPts val="476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0070C0"/>
                </a:solidFill>
              </a:rPr>
              <a:t>类内</a:t>
            </a:r>
            <a:r>
              <a:rPr lang="zh-CN" altLang="en-US" dirty="0" smtClean="0"/>
              <a:t>： </a:t>
            </a:r>
            <a:r>
              <a:rPr lang="zh-CN" altLang="en-US" b="1" dirty="0" smtClean="0">
                <a:solidFill>
                  <a:srgbClr val="0000FF"/>
                </a:solidFill>
              </a:rPr>
              <a:t>基类名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zh-CN" altLang="en-US" dirty="0" smtClean="0"/>
              <a:t>基类成员</a:t>
            </a:r>
            <a:endParaRPr lang="en-US" altLang="zh-CN" dirty="0" smtClean="0"/>
          </a:p>
          <a:p>
            <a:pPr marL="719138" indent="-360363">
              <a:spcBef>
                <a:spcPts val="476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0070C0"/>
                </a:solidFill>
              </a:rPr>
              <a:t>类外</a:t>
            </a:r>
            <a:r>
              <a:rPr lang="zh-CN" altLang="en-US" dirty="0" smtClean="0"/>
              <a:t>： 派生类对象名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b="1" dirty="0" smtClean="0">
                <a:solidFill>
                  <a:srgbClr val="0000FF"/>
                </a:solidFill>
              </a:rPr>
              <a:t>基类名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zh-CN" altLang="en-US" dirty="0" smtClean="0"/>
              <a:t>基类成员</a:t>
            </a:r>
            <a:endParaRPr lang="en-US" altLang="zh-CN" dirty="0" smtClean="0"/>
          </a:p>
          <a:p>
            <a:pPr marL="342900" indent="-342900">
              <a:spcBef>
                <a:spcPts val="4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多继承</a:t>
            </a:r>
            <a:r>
              <a:rPr lang="zh-CN" altLang="en-US" dirty="0" smtClean="0">
                <a:solidFill>
                  <a:srgbClr val="0070C0"/>
                </a:solidFill>
              </a:rPr>
              <a:t>构造函数</a:t>
            </a:r>
            <a:r>
              <a:rPr lang="zh-CN" altLang="en-US" dirty="0" smtClean="0"/>
              <a:t>调用顺序：</a:t>
            </a:r>
            <a:endParaRPr lang="en-US" altLang="zh-CN" dirty="0" smtClean="0"/>
          </a:p>
          <a:p>
            <a:pPr marL="719138" indent="-360363">
              <a:spcBef>
                <a:spcPts val="476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基</a:t>
            </a:r>
            <a:r>
              <a:rPr lang="zh-CN" altLang="en-US" dirty="0" smtClean="0"/>
              <a:t>类（继承顺序）、对象成员（定义顺序）、派生类</a:t>
            </a:r>
            <a:endParaRPr lang="en-US" altLang="zh-CN" dirty="0" smtClean="0"/>
          </a:p>
          <a:p>
            <a:pPr marL="342900" indent="-342900">
              <a:spcBef>
                <a:spcPts val="4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多继承</a:t>
            </a:r>
            <a:r>
              <a:rPr lang="zh-CN" altLang="en-US" dirty="0" smtClean="0">
                <a:solidFill>
                  <a:srgbClr val="0070C0"/>
                </a:solidFill>
              </a:rPr>
              <a:t>析构函数</a:t>
            </a:r>
            <a:r>
              <a:rPr lang="zh-CN" altLang="en-US" dirty="0" smtClean="0"/>
              <a:t>调用顺序：</a:t>
            </a:r>
            <a:endParaRPr lang="en-US" altLang="zh-CN" dirty="0" smtClean="0"/>
          </a:p>
          <a:p>
            <a:pPr marL="719138" indent="-360363">
              <a:spcBef>
                <a:spcPts val="476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派生类、对象成员（相反顺序）、基类（相反顺序）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</p:spTree>
    <p:extLst>
      <p:ext uri="{BB962C8B-B14F-4D97-AF65-F5344CB8AC3E}">
        <p14:creationId xmlns:p14="http://schemas.microsoft.com/office/powerpoint/2010/main" val="20383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556146" y="1097056"/>
            <a:ext cx="2020095" cy="2048070"/>
            <a:chOff x="6516215" y="1772816"/>
            <a:chExt cx="2020095" cy="2048070"/>
          </a:xfrm>
        </p:grpSpPr>
        <p:sp>
          <p:nvSpPr>
            <p:cNvPr id="12" name="矩形 11"/>
            <p:cNvSpPr/>
            <p:nvPr/>
          </p:nvSpPr>
          <p:spPr>
            <a:xfrm>
              <a:off x="6516216" y="1772816"/>
              <a:ext cx="2020094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Animal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516215" y="2132856"/>
              <a:ext cx="2020095" cy="16880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/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 indent="271463"/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protected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/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weight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36051" y="3719111"/>
            <a:ext cx="2020095" cy="1080120"/>
            <a:chOff x="6516215" y="1772816"/>
            <a:chExt cx="2020095" cy="1080120"/>
          </a:xfrm>
        </p:grpSpPr>
        <p:sp>
          <p:nvSpPr>
            <p:cNvPr id="16" name="矩形 15"/>
            <p:cNvSpPr/>
            <p:nvPr/>
          </p:nvSpPr>
          <p:spPr>
            <a:xfrm>
              <a:off x="6516216" y="1772816"/>
              <a:ext cx="2020094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Horse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516215" y="2132856"/>
              <a:ext cx="2020095" cy="7200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/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ride()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76241" y="3719111"/>
            <a:ext cx="2020095" cy="1080120"/>
            <a:chOff x="6516215" y="1772816"/>
            <a:chExt cx="2020095" cy="1080120"/>
          </a:xfrm>
        </p:grpSpPr>
        <p:sp>
          <p:nvSpPr>
            <p:cNvPr id="19" name="矩形 18"/>
            <p:cNvSpPr/>
            <p:nvPr/>
          </p:nvSpPr>
          <p:spPr>
            <a:xfrm>
              <a:off x="6516216" y="1772816"/>
              <a:ext cx="2020094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Donkey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516215" y="2132856"/>
              <a:ext cx="2020095" cy="7200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/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pull()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56146" y="5373216"/>
            <a:ext cx="2020095" cy="1080120"/>
            <a:chOff x="6516215" y="1772816"/>
            <a:chExt cx="2020095" cy="1080120"/>
          </a:xfrm>
        </p:grpSpPr>
        <p:sp>
          <p:nvSpPr>
            <p:cNvPr id="22" name="矩形 21"/>
            <p:cNvSpPr/>
            <p:nvPr/>
          </p:nvSpPr>
          <p:spPr>
            <a:xfrm>
              <a:off x="6516216" y="1772816"/>
              <a:ext cx="2020094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Mule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16215" y="2132856"/>
              <a:ext cx="2020095" cy="7200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/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plough()</a:t>
              </a:r>
            </a:p>
          </p:txBody>
        </p:sp>
      </p:grpSp>
      <p:cxnSp>
        <p:nvCxnSpPr>
          <p:cNvPr id="25" name="直接连接符 24"/>
          <p:cNvCxnSpPr>
            <a:stCxn id="16" idx="0"/>
          </p:cNvCxnSpPr>
          <p:nvPr/>
        </p:nvCxnSpPr>
        <p:spPr>
          <a:xfrm flipH="1" flipV="1">
            <a:off x="2546098" y="3429000"/>
            <a:ext cx="1" cy="290111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6586288" y="3429000"/>
            <a:ext cx="1" cy="290111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546097" y="3429000"/>
            <a:ext cx="40401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</p:cNvCxnSpPr>
          <p:nvPr/>
        </p:nvCxnSpPr>
        <p:spPr>
          <a:xfrm flipH="1">
            <a:off x="4566193" y="3145126"/>
            <a:ext cx="1" cy="283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2540079" y="4786039"/>
            <a:ext cx="1" cy="290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6586288" y="4786039"/>
            <a:ext cx="1" cy="290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2540079" y="5076150"/>
            <a:ext cx="40401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4560174" y="5074654"/>
            <a:ext cx="1" cy="29011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900" dirty="0" smtClean="0"/>
              <a:t>&lt;</a:t>
            </a:r>
            <a:r>
              <a:rPr lang="en-US" altLang="zh-CN" sz="1900" dirty="0" err="1" smtClean="0"/>
              <a:t>iostream</a:t>
            </a:r>
            <a:r>
              <a:rPr lang="en-US" altLang="zh-CN" sz="19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9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{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Animal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:</a:t>
            </a: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1900" dirty="0" smtClean="0"/>
              <a:t>w = 0.0): weight(w) { }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基类构造函数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900" dirty="0" smtClean="0"/>
              <a:t> ~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() { }                 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基类虚析构函数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void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setWeight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w) { weight = w; }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getWeight</a:t>
            </a:r>
            <a:r>
              <a:rPr lang="en-US" altLang="zh-CN" sz="1900" dirty="0" smtClean="0"/>
              <a:t>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 </a:t>
            </a: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weight; }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1900" dirty="0" smtClean="0"/>
              <a:t>:</a:t>
            </a: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weight;                      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基类保护数据成员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FF0000"/>
                </a:solidFill>
              </a:rPr>
              <a:t>class</a:t>
            </a:r>
            <a:r>
              <a:rPr lang="en-US" altLang="zh-CN" sz="1900" dirty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>
                <a:solidFill>
                  <a:srgbClr val="FF0000"/>
                </a:solidFill>
              </a:rPr>
              <a:t>: public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 </a:t>
            </a:r>
            <a:r>
              <a:rPr lang="en-US" altLang="zh-CN" sz="1900" dirty="0" smtClean="0"/>
              <a:t>{           </a:t>
            </a:r>
            <a:r>
              <a:rPr lang="en-US" altLang="zh-CN" sz="1900" dirty="0">
                <a:solidFill>
                  <a:srgbClr val="00B050"/>
                </a:solidFill>
              </a:rPr>
              <a:t>// </a:t>
            </a:r>
            <a:r>
              <a:rPr lang="en-US" altLang="zh-CN" sz="1900" dirty="0" smtClean="0">
                <a:solidFill>
                  <a:srgbClr val="00B050"/>
                </a:solidFill>
              </a:rPr>
              <a:t>Horse </a:t>
            </a:r>
            <a:r>
              <a:rPr lang="zh-CN" altLang="en-US" sz="1900" dirty="0">
                <a:solidFill>
                  <a:srgbClr val="00B050"/>
                </a:solidFill>
              </a:rPr>
              <a:t>基类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FF0000"/>
                </a:solidFill>
              </a:rPr>
              <a:t>public</a:t>
            </a:r>
            <a:r>
              <a:rPr lang="en-US" altLang="zh-CN" sz="1900" dirty="0"/>
              <a:t>:</a:t>
            </a: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1900" dirty="0"/>
              <a:t>w = 0.0</a:t>
            </a:r>
            <a:r>
              <a:rPr lang="en-US" altLang="zh-CN" sz="1900" dirty="0" smtClean="0"/>
              <a:t>):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(w</a:t>
            </a:r>
            <a:r>
              <a:rPr lang="en-US" altLang="zh-CN" sz="1900" dirty="0"/>
              <a:t>) { }        </a:t>
            </a:r>
            <a:r>
              <a:rPr lang="en-US" altLang="zh-CN" sz="1900" dirty="0">
                <a:solidFill>
                  <a:srgbClr val="00B050"/>
                </a:solidFill>
              </a:rPr>
              <a:t>// </a:t>
            </a:r>
            <a:r>
              <a:rPr lang="zh-CN" altLang="en-US" sz="1900" dirty="0">
                <a:solidFill>
                  <a:srgbClr val="00B050"/>
                </a:solidFill>
              </a:rPr>
              <a:t>基类构造函数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FF0000"/>
                </a:solidFill>
              </a:rPr>
              <a:t>virtual</a:t>
            </a:r>
            <a:r>
              <a:rPr lang="en-US" altLang="zh-CN" sz="1900" dirty="0"/>
              <a:t> </a:t>
            </a:r>
            <a:r>
              <a:rPr lang="en-US" altLang="zh-CN" sz="1900" dirty="0" smtClean="0"/>
              <a:t>~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/>
              <a:t>() </a:t>
            </a:r>
            <a:r>
              <a:rPr lang="en-US" altLang="zh-CN" sz="1900" dirty="0"/>
              <a:t>{ }                                     </a:t>
            </a:r>
            <a:r>
              <a:rPr lang="en-US" altLang="zh-CN" sz="1900" dirty="0">
                <a:solidFill>
                  <a:srgbClr val="00B050"/>
                </a:solidFill>
              </a:rPr>
              <a:t>// </a:t>
            </a:r>
            <a:r>
              <a:rPr lang="zh-CN" altLang="en-US" sz="1900" dirty="0">
                <a:solidFill>
                  <a:srgbClr val="00B050"/>
                </a:solidFill>
              </a:rPr>
              <a:t>基类虚析构函数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void </a:t>
            </a:r>
            <a:r>
              <a:rPr lang="en-US" altLang="zh-CN" sz="1900" dirty="0"/>
              <a:t>ride() </a:t>
            </a:r>
            <a:r>
              <a:rPr lang="en-US" altLang="zh-CN" sz="1900" dirty="0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{ </a:t>
            </a:r>
            <a:r>
              <a:rPr lang="en-US" altLang="zh-CN" sz="1900" dirty="0" err="1"/>
              <a:t>cout</a:t>
            </a:r>
            <a:r>
              <a:rPr lang="en-US" altLang="zh-CN" sz="1900" dirty="0"/>
              <a:t>&lt;&lt;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</a:rPr>
              <a:t>“Ridding a horse!”</a:t>
            </a:r>
            <a:r>
              <a:rPr lang="en-US" altLang="zh-CN" sz="1900" dirty="0"/>
              <a:t>&lt;&lt;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 }  </a:t>
            </a:r>
            <a:r>
              <a:rPr lang="en-US" altLang="zh-CN" sz="1900" dirty="0">
                <a:solidFill>
                  <a:srgbClr val="00B050"/>
                </a:solidFill>
              </a:rPr>
              <a:t>// </a:t>
            </a:r>
            <a:r>
              <a:rPr lang="zh-CN" altLang="en-US" sz="1900" dirty="0">
                <a:solidFill>
                  <a:srgbClr val="00B050"/>
                </a:solidFill>
              </a:rPr>
              <a:t>基类成员函数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>
                <a:solidFill>
                  <a:srgbClr val="FF0000"/>
                </a:solidFill>
              </a:rPr>
              <a:t>: public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 </a:t>
            </a:r>
            <a:r>
              <a:rPr lang="en-US" altLang="zh-CN" sz="1900" dirty="0" smtClean="0"/>
              <a:t>{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Donkey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:</a:t>
            </a: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 = 0.0):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(w) { }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基类构造函数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900" dirty="0" smtClean="0"/>
              <a:t> ~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() { }               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基类虚析构函数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void</a:t>
            </a:r>
            <a:r>
              <a:rPr lang="en-US" altLang="zh-CN" sz="1900" dirty="0" smtClean="0"/>
              <a:t> pull() </a:t>
            </a:r>
            <a:r>
              <a:rPr lang="en-US" altLang="zh-CN" sz="1900" dirty="0">
                <a:solidFill>
                  <a:srgbClr val="FF0000"/>
                </a:solidFill>
              </a:rPr>
              <a:t>const </a:t>
            </a:r>
            <a:r>
              <a:rPr lang="en-US" altLang="zh-CN" sz="1900" dirty="0"/>
              <a:t>{ </a:t>
            </a:r>
            <a:r>
              <a:rPr lang="en-US" altLang="zh-CN" sz="1900" dirty="0" err="1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“Pulling a cart!”</a:t>
            </a:r>
            <a:r>
              <a:rPr lang="en-US" altLang="zh-CN" sz="1900" dirty="0" smtClean="0"/>
              <a:t>&lt;&lt;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 </a:t>
            </a:r>
            <a:r>
              <a:rPr lang="en-US" altLang="zh-CN" sz="1900" dirty="0" smtClean="0"/>
              <a:t>}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  <a:endParaRPr lang="zh-CN" altLang="en-US" sz="1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</p:spTree>
    <p:extLst>
      <p:ext uri="{BB962C8B-B14F-4D97-AF65-F5344CB8AC3E}">
        <p14:creationId xmlns:p14="http://schemas.microsoft.com/office/powerpoint/2010/main" val="5539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 Mule</a:t>
            </a:r>
            <a:r>
              <a:rPr lang="en-US" altLang="zh-CN" sz="1900" dirty="0" smtClean="0">
                <a:solidFill>
                  <a:srgbClr val="FF0000"/>
                </a:solidFill>
              </a:rPr>
              <a:t>: public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/>
              <a:t>, </a:t>
            </a: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 {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多继承派生类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: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Mule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 = 0.0):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(w), </a:t>
            </a:r>
            <a:r>
              <a:rPr lang="en-US" altLang="zh-CN" sz="1900" b="1" dirty="0">
                <a:solidFill>
                  <a:srgbClr val="0000FF"/>
                </a:solidFill>
              </a:rPr>
              <a:t>Horse</a:t>
            </a:r>
            <a:r>
              <a:rPr lang="en-US" altLang="zh-CN" sz="1900" dirty="0"/>
              <a:t>(w</a:t>
            </a:r>
            <a:r>
              <a:rPr lang="en-US" altLang="zh-CN" sz="1900" dirty="0" smtClean="0"/>
              <a:t>) { }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派生类构造函数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void</a:t>
            </a:r>
            <a:r>
              <a:rPr lang="en-US" altLang="zh-CN" sz="1900" dirty="0" smtClean="0"/>
              <a:t> plough 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 </a:t>
            </a: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“Ploughing a land!”</a:t>
            </a:r>
            <a:r>
              <a:rPr lang="en-US" altLang="zh-CN" sz="1900" dirty="0" smtClean="0"/>
              <a:t>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}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派生类成员函数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9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main(){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Mule</a:t>
            </a:r>
            <a:r>
              <a:rPr lang="en-US" altLang="zh-CN" sz="1900" dirty="0" smtClean="0"/>
              <a:t> mule(200);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mule.ride</a:t>
            </a:r>
            <a:r>
              <a:rPr lang="en-US" altLang="zh-CN" sz="1900" dirty="0" smtClean="0"/>
              <a:t>();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调用</a:t>
            </a:r>
            <a:r>
              <a:rPr lang="en-US" altLang="zh-CN" sz="1900" dirty="0" smtClean="0">
                <a:solidFill>
                  <a:srgbClr val="00B050"/>
                </a:solidFill>
              </a:rPr>
              <a:t>Horse::ride()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mule.pull</a:t>
            </a:r>
            <a:r>
              <a:rPr lang="en-US" altLang="zh-CN" sz="1900" dirty="0" smtClean="0"/>
              <a:t>();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调用</a:t>
            </a:r>
            <a:r>
              <a:rPr lang="en-US" altLang="zh-CN" sz="1900" dirty="0" smtClean="0">
                <a:solidFill>
                  <a:srgbClr val="00B050"/>
                </a:solidFill>
              </a:rPr>
              <a:t>Donkey::pull()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err="1" smtClean="0"/>
              <a:t>mule.plough</a:t>
            </a:r>
            <a:r>
              <a:rPr lang="en-US" altLang="zh-CN" sz="1900" dirty="0" smtClean="0"/>
              <a:t>();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调用</a:t>
            </a:r>
            <a:r>
              <a:rPr lang="en-US" altLang="zh-CN" sz="1900" dirty="0" smtClean="0">
                <a:solidFill>
                  <a:srgbClr val="00B050"/>
                </a:solidFill>
              </a:rPr>
              <a:t>Mule::plough()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err="1" smtClean="0"/>
              <a:t>mule.getWeight</a:t>
            </a:r>
            <a:r>
              <a:rPr lang="en-US" altLang="zh-CN" sz="1900" dirty="0" smtClean="0"/>
              <a:t>()&lt;&lt;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编译出错！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FF0000"/>
                </a:solidFill>
              </a:rPr>
              <a:t>*</a:t>
            </a:r>
            <a:r>
              <a:rPr lang="en-US" altLang="zh-CN" sz="1900" dirty="0" smtClean="0"/>
              <a:t>an =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static_cast</a:t>
            </a:r>
            <a:r>
              <a:rPr lang="en-US" altLang="zh-CN" sz="1900" dirty="0" smtClean="0"/>
              <a:t>&lt;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FF0000"/>
                </a:solidFill>
              </a:rPr>
              <a:t>*</a:t>
            </a:r>
            <a:r>
              <a:rPr lang="en-US" altLang="zh-CN" sz="1900" dirty="0" smtClean="0"/>
              <a:t>&gt;(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smtClean="0"/>
              <a:t>mule);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编译出错！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&lt;&lt;an-&gt;</a:t>
            </a:r>
            <a:r>
              <a:rPr lang="en-US" altLang="zh-CN" sz="1900" dirty="0" err="1" smtClean="0"/>
              <a:t>getWeight</a:t>
            </a:r>
            <a:r>
              <a:rPr lang="en-US" altLang="zh-CN" sz="1900" dirty="0" smtClean="0"/>
              <a:t>()&lt;&lt;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  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/>
              <a:t>}</a:t>
            </a:r>
            <a:endParaRPr lang="zh-CN" altLang="en-US" sz="1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71929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Ch15_09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6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1520" y="2564904"/>
            <a:ext cx="2020095" cy="2048070"/>
            <a:chOff x="6516215" y="1772816"/>
            <a:chExt cx="2020095" cy="2048070"/>
          </a:xfrm>
        </p:grpSpPr>
        <p:sp>
          <p:nvSpPr>
            <p:cNvPr id="5" name="矩形 4"/>
            <p:cNvSpPr/>
            <p:nvPr/>
          </p:nvSpPr>
          <p:spPr>
            <a:xfrm>
              <a:off x="6516216" y="1772816"/>
              <a:ext cx="20200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Animal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516215" y="2132856"/>
              <a:ext cx="2020095" cy="16880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/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 indent="271463"/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protected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/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weight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79728" y="1032656"/>
            <a:ext cx="2020095" cy="1739956"/>
            <a:chOff x="6516215" y="1824744"/>
            <a:chExt cx="2020095" cy="1739956"/>
          </a:xfrm>
        </p:grpSpPr>
        <p:sp>
          <p:nvSpPr>
            <p:cNvPr id="8" name="矩形 7"/>
            <p:cNvSpPr/>
            <p:nvPr/>
          </p:nvSpPr>
          <p:spPr>
            <a:xfrm>
              <a:off x="6516216" y="1824744"/>
              <a:ext cx="2020094" cy="308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Animal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16215" y="2132856"/>
              <a:ext cx="2020095" cy="14318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protected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weight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79726" y="2762342"/>
            <a:ext cx="2020095" cy="894676"/>
            <a:chOff x="6516215" y="1854406"/>
            <a:chExt cx="2020095" cy="894676"/>
          </a:xfrm>
        </p:grpSpPr>
        <p:sp>
          <p:nvSpPr>
            <p:cNvPr id="11" name="矩形 10"/>
            <p:cNvSpPr/>
            <p:nvPr/>
          </p:nvSpPr>
          <p:spPr>
            <a:xfrm>
              <a:off x="6516216" y="1854406"/>
              <a:ext cx="2020094" cy="278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Horse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16215" y="2132856"/>
              <a:ext cx="2020095" cy="61622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ride()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44208" y="5837110"/>
            <a:ext cx="2020095" cy="904258"/>
            <a:chOff x="6516215" y="1793000"/>
            <a:chExt cx="2020095" cy="904258"/>
          </a:xfrm>
        </p:grpSpPr>
        <p:sp>
          <p:nvSpPr>
            <p:cNvPr id="14" name="矩形 13"/>
            <p:cNvSpPr/>
            <p:nvPr/>
          </p:nvSpPr>
          <p:spPr>
            <a:xfrm>
              <a:off x="6516216" y="1793000"/>
              <a:ext cx="2020094" cy="3398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Mule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16215" y="2132856"/>
              <a:ext cx="2020095" cy="5644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plough()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75856" y="5665405"/>
            <a:ext cx="2020095" cy="859939"/>
            <a:chOff x="6516215" y="1846902"/>
            <a:chExt cx="2020095" cy="859939"/>
          </a:xfrm>
        </p:grpSpPr>
        <p:sp>
          <p:nvSpPr>
            <p:cNvPr id="17" name="矩形 16"/>
            <p:cNvSpPr/>
            <p:nvPr/>
          </p:nvSpPr>
          <p:spPr>
            <a:xfrm>
              <a:off x="6516216" y="1846902"/>
              <a:ext cx="2020094" cy="2859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Donkey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516215" y="2132856"/>
              <a:ext cx="2020095" cy="57398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pull()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75857" y="3922491"/>
            <a:ext cx="2020095" cy="1742914"/>
            <a:chOff x="6516215" y="1821786"/>
            <a:chExt cx="2020095" cy="1742914"/>
          </a:xfrm>
        </p:grpSpPr>
        <p:sp>
          <p:nvSpPr>
            <p:cNvPr id="23" name="矩形 22"/>
            <p:cNvSpPr/>
            <p:nvPr/>
          </p:nvSpPr>
          <p:spPr>
            <a:xfrm>
              <a:off x="6516216" y="1821786"/>
              <a:ext cx="2020094" cy="3110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Animal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516215" y="2132856"/>
              <a:ext cx="2020095" cy="14318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protected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weight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48080" y="941320"/>
            <a:ext cx="2020095" cy="1604256"/>
            <a:chOff x="6516215" y="1824744"/>
            <a:chExt cx="2020095" cy="1604256"/>
          </a:xfrm>
        </p:grpSpPr>
        <p:sp>
          <p:nvSpPr>
            <p:cNvPr id="26" name="矩形 25"/>
            <p:cNvSpPr/>
            <p:nvPr/>
          </p:nvSpPr>
          <p:spPr>
            <a:xfrm>
              <a:off x="6516216" y="1824744"/>
              <a:ext cx="2020094" cy="308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Animal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516215" y="2132856"/>
              <a:ext cx="2020095" cy="12961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protected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weight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48078" y="2545576"/>
            <a:ext cx="2020095" cy="882681"/>
            <a:chOff x="6516215" y="1854406"/>
            <a:chExt cx="2020095" cy="882681"/>
          </a:xfrm>
        </p:grpSpPr>
        <p:sp>
          <p:nvSpPr>
            <p:cNvPr id="29" name="矩形 28"/>
            <p:cNvSpPr/>
            <p:nvPr/>
          </p:nvSpPr>
          <p:spPr>
            <a:xfrm>
              <a:off x="6516216" y="1854406"/>
              <a:ext cx="2020094" cy="278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Horse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16215" y="2132856"/>
              <a:ext cx="2020095" cy="6042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ride()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44208" y="4993848"/>
            <a:ext cx="2020095" cy="859939"/>
            <a:chOff x="6516215" y="1846902"/>
            <a:chExt cx="2020095" cy="859939"/>
          </a:xfrm>
        </p:grpSpPr>
        <p:sp>
          <p:nvSpPr>
            <p:cNvPr id="32" name="矩形 31"/>
            <p:cNvSpPr/>
            <p:nvPr/>
          </p:nvSpPr>
          <p:spPr>
            <a:xfrm>
              <a:off x="6516216" y="1846902"/>
              <a:ext cx="2020094" cy="2859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Donkey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516215" y="2132856"/>
              <a:ext cx="2020095" cy="57398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pull()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44209" y="3409672"/>
            <a:ext cx="2020095" cy="1624988"/>
            <a:chOff x="6516215" y="1821786"/>
            <a:chExt cx="2020095" cy="1624988"/>
          </a:xfrm>
        </p:grpSpPr>
        <p:sp>
          <p:nvSpPr>
            <p:cNvPr id="35" name="矩形 34"/>
            <p:cNvSpPr/>
            <p:nvPr/>
          </p:nvSpPr>
          <p:spPr>
            <a:xfrm>
              <a:off x="6516216" y="1821786"/>
              <a:ext cx="2020094" cy="3110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Animal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516215" y="2132856"/>
              <a:ext cx="2020095" cy="131391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protected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weight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7" name="右箭头 36"/>
          <p:cNvSpPr/>
          <p:nvPr/>
        </p:nvSpPr>
        <p:spPr>
          <a:xfrm rot="18490587">
            <a:off x="2175064" y="2602220"/>
            <a:ext cx="1224136" cy="3600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2961139">
            <a:off x="2175064" y="4097165"/>
            <a:ext cx="1224136" cy="3600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5295951" y="2348880"/>
            <a:ext cx="42817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295950" y="4925277"/>
            <a:ext cx="42817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724128" y="2348880"/>
            <a:ext cx="0" cy="26006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24127" y="3565207"/>
            <a:ext cx="720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0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虚基类（虚拟继承）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消除二义性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/>
              <a:t>在多继承中，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虚拟继承</a:t>
            </a:r>
            <a:r>
              <a:rPr lang="zh-CN" altLang="en-US" dirty="0" smtClean="0"/>
              <a:t>的方式</a:t>
            </a:r>
            <a:r>
              <a:rPr lang="zh-CN" altLang="en-US" smtClean="0"/>
              <a:t>来去除多个基</a:t>
            </a:r>
            <a:r>
              <a:rPr lang="zh-CN" altLang="en-US" dirty="0" smtClean="0"/>
              <a:t>类中同源基类中的重复成员。</a:t>
            </a:r>
            <a:endParaRPr lang="en-US" altLang="zh-CN" dirty="0" smtClean="0"/>
          </a:p>
          <a:p>
            <a:r>
              <a:rPr lang="zh-CN" altLang="en-US" b="1" dirty="0" smtClean="0"/>
              <a:t>定义形式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271463"/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派生</a:t>
            </a:r>
            <a:r>
              <a:rPr lang="zh-CN" altLang="en-US" b="1" dirty="0">
                <a:solidFill>
                  <a:srgbClr val="0000FF"/>
                </a:solidFill>
              </a:rPr>
              <a:t>类</a:t>
            </a:r>
            <a:r>
              <a:rPr lang="zh-CN" altLang="en-US" b="1" dirty="0" smtClean="0">
                <a:solidFill>
                  <a:srgbClr val="0000FF"/>
                </a:solidFill>
              </a:rPr>
              <a:t>名</a:t>
            </a:r>
            <a:r>
              <a:rPr lang="en-US" altLang="zh-CN" b="1" dirty="0" smtClean="0">
                <a:solidFill>
                  <a:srgbClr val="FF0000"/>
                </a:solidFill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virtual </a:t>
            </a:r>
            <a:r>
              <a:rPr lang="zh-CN" altLang="en-US" dirty="0" smtClean="0">
                <a:solidFill>
                  <a:srgbClr val="FF0000"/>
                </a:solidFill>
              </a:rPr>
              <a:t>继承方式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共同</a:t>
            </a:r>
            <a:r>
              <a:rPr lang="zh-CN" altLang="en-US" b="1" dirty="0">
                <a:solidFill>
                  <a:srgbClr val="0000FF"/>
                </a:solidFill>
              </a:rPr>
              <a:t>基类</a:t>
            </a:r>
            <a:r>
              <a:rPr lang="zh-CN" altLang="en-US" b="1" dirty="0" smtClean="0">
                <a:solidFill>
                  <a:srgbClr val="0000FF"/>
                </a:solidFill>
              </a:rPr>
              <a:t>名 </a:t>
            </a:r>
            <a:r>
              <a:rPr lang="en-US" altLang="zh-CN" dirty="0" smtClean="0"/>
              <a:t>{</a:t>
            </a:r>
          </a:p>
          <a:p>
            <a:pPr indent="631825"/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派生类新成员</a:t>
            </a:r>
            <a:r>
              <a:rPr lang="zh-CN" altLang="en-US" dirty="0" smtClean="0">
                <a:solidFill>
                  <a:srgbClr val="00B050"/>
                </a:solidFill>
              </a:rPr>
              <a:t>定义</a:t>
            </a:r>
            <a:endParaRPr lang="en-US" altLang="zh-CN" dirty="0" smtClean="0"/>
          </a:p>
          <a:p>
            <a:pPr indent="271463">
              <a:spcAft>
                <a:spcPts val="600"/>
              </a:spcAft>
            </a:pPr>
            <a:r>
              <a:rPr lang="en-US" altLang="zh-CN" dirty="0" smtClean="0"/>
              <a:t>};</a:t>
            </a:r>
            <a:endParaRPr lang="en-US" altLang="zh-CN" dirty="0"/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声明为虚基类的类，在派生类中</a:t>
            </a:r>
            <a:r>
              <a:rPr lang="zh-CN" altLang="en-US" dirty="0" smtClean="0">
                <a:solidFill>
                  <a:srgbClr val="0070C0"/>
                </a:solidFill>
              </a:rPr>
              <a:t>只保留一份同源基类的成员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虚基类解决了</a:t>
            </a:r>
            <a:r>
              <a:rPr lang="zh-CN" altLang="en-US" dirty="0" smtClean="0">
                <a:solidFill>
                  <a:srgbClr val="0070C0"/>
                </a:solidFill>
              </a:rPr>
              <a:t>同名成员的唯一标识问题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</p:spTree>
    <p:extLst>
      <p:ext uri="{BB962C8B-B14F-4D97-AF65-F5344CB8AC3E}">
        <p14:creationId xmlns:p14="http://schemas.microsoft.com/office/powerpoint/2010/main" val="2091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继承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一个类创建一个新类的过程。</a:t>
            </a:r>
            <a:r>
              <a:rPr lang="zh-CN" altLang="en-US" dirty="0" smtClean="0">
                <a:solidFill>
                  <a:srgbClr val="FF0000"/>
                </a:solidFill>
              </a:rPr>
              <a:t>继承</a:t>
            </a:r>
            <a:r>
              <a:rPr lang="zh-CN" altLang="en-US" dirty="0" smtClean="0"/>
              <a:t>的目的是</a:t>
            </a:r>
            <a:r>
              <a:rPr lang="zh-CN" altLang="en-US" dirty="0">
                <a:solidFill>
                  <a:srgbClr val="0070C0"/>
                </a:solidFill>
              </a:rPr>
              <a:t>实现代码</a:t>
            </a:r>
            <a:r>
              <a:rPr lang="zh-CN" altLang="en-US" dirty="0" smtClean="0">
                <a:solidFill>
                  <a:srgbClr val="0070C0"/>
                </a:solidFill>
              </a:rPr>
              <a:t>重用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派生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从</a:t>
            </a:r>
            <a:r>
              <a:rPr lang="zh-CN" altLang="en-US" dirty="0"/>
              <a:t>已有类产生新类的过程就是类的</a:t>
            </a:r>
            <a:r>
              <a:rPr lang="zh-CN" altLang="en-US" dirty="0">
                <a:solidFill>
                  <a:srgbClr val="FF0000"/>
                </a:solidFill>
              </a:rPr>
              <a:t>派生</a:t>
            </a:r>
            <a:r>
              <a:rPr lang="zh-CN" altLang="en-US" dirty="0"/>
              <a:t>。派生的目的是，当新的问题出现，原有程序无法解决（或不能完全解决）时，需要对原有程序</a:t>
            </a:r>
            <a:r>
              <a:rPr lang="zh-CN" altLang="en-US" dirty="0" smtClean="0">
                <a:solidFill>
                  <a:srgbClr val="0070C0"/>
                </a:solidFill>
              </a:rPr>
              <a:t>进行扩充和改造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基类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用来派生新类的类称为基类，又称为</a:t>
            </a:r>
            <a:r>
              <a:rPr lang="zh-CN" altLang="en-US" dirty="0">
                <a:solidFill>
                  <a:srgbClr val="FF0000"/>
                </a:solidFill>
              </a:rPr>
              <a:t>父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派生类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派生</a:t>
            </a:r>
            <a:r>
              <a:rPr lang="zh-CN" altLang="en-US" dirty="0"/>
              <a:t>出来的新类称为派生类，又称为</a:t>
            </a:r>
            <a:r>
              <a:rPr lang="zh-CN" altLang="en-US" dirty="0">
                <a:solidFill>
                  <a:srgbClr val="FF0000"/>
                </a:solidFill>
              </a:rPr>
              <a:t>子类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  </a:t>
            </a:r>
            <a:r>
              <a:rPr lang="zh-CN" altLang="en-US" dirty="0"/>
              <a:t>继承的概念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6444208" y="4384268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旧类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4208" y="5491904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7488324" y="4960332"/>
            <a:ext cx="0" cy="531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36918" y="386104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基类</a:t>
            </a:r>
          </a:p>
        </p:txBody>
      </p:sp>
      <p:sp>
        <p:nvSpPr>
          <p:cNvPr id="8" name="矩形 7"/>
          <p:cNvSpPr/>
          <p:nvPr/>
        </p:nvSpPr>
        <p:spPr>
          <a:xfrm>
            <a:off x="6876256" y="607632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派生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" name="笑脸 8"/>
          <p:cNvSpPr/>
          <p:nvPr/>
        </p:nvSpPr>
        <p:spPr>
          <a:xfrm>
            <a:off x="8658708" y="5589240"/>
            <a:ext cx="400020" cy="37657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8658708" y="4484015"/>
            <a:ext cx="400020" cy="37657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2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  <p:bldP spid="1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900" dirty="0" smtClean="0"/>
              <a:t>&lt;</a:t>
            </a:r>
            <a:r>
              <a:rPr lang="en-US" altLang="zh-CN" sz="1900" dirty="0" err="1" smtClean="0"/>
              <a:t>iostream</a:t>
            </a:r>
            <a:r>
              <a:rPr lang="en-US" altLang="zh-CN" sz="19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9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{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Animal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:</a:t>
            </a: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1900" dirty="0" smtClean="0"/>
              <a:t>w = 0.0): weight(w) { }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基类构造函数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900" dirty="0" smtClean="0"/>
              <a:t> ~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() { }                 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基类虚析构函数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void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setWeight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w) { weight = w; }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getWeight</a:t>
            </a:r>
            <a:r>
              <a:rPr lang="en-US" altLang="zh-CN" sz="1900" dirty="0" smtClean="0"/>
              <a:t>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 </a:t>
            </a: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weight; }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1900" dirty="0" smtClean="0"/>
              <a:t>:</a:t>
            </a: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weight;                      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基类保护数据成员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FF0000"/>
                </a:solidFill>
              </a:rPr>
              <a:t>class</a:t>
            </a:r>
            <a:r>
              <a:rPr lang="en-US" altLang="zh-CN" sz="1900" dirty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>
                <a:solidFill>
                  <a:srgbClr val="FF0000"/>
                </a:solidFill>
              </a:rPr>
              <a:t>: virtual public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 </a:t>
            </a:r>
            <a:r>
              <a:rPr lang="en-US" altLang="zh-CN" sz="1900" dirty="0" smtClean="0"/>
              <a:t>{           </a:t>
            </a:r>
            <a:r>
              <a:rPr lang="en-US" altLang="zh-CN" sz="1900" dirty="0">
                <a:solidFill>
                  <a:srgbClr val="00B050"/>
                </a:solidFill>
              </a:rPr>
              <a:t>// </a:t>
            </a:r>
            <a:r>
              <a:rPr lang="en-US" altLang="zh-CN" sz="1900" dirty="0" smtClean="0">
                <a:solidFill>
                  <a:srgbClr val="00B050"/>
                </a:solidFill>
              </a:rPr>
              <a:t>Horse </a:t>
            </a:r>
            <a:r>
              <a:rPr lang="zh-CN" altLang="en-US" sz="1900" dirty="0" smtClean="0">
                <a:solidFill>
                  <a:srgbClr val="00B050"/>
                </a:solidFill>
              </a:rPr>
              <a:t>虚基</a:t>
            </a:r>
            <a:r>
              <a:rPr lang="zh-CN" altLang="en-US" sz="1900" dirty="0">
                <a:solidFill>
                  <a:srgbClr val="00B050"/>
                </a:solidFill>
              </a:rPr>
              <a:t>类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FF0000"/>
                </a:solidFill>
              </a:rPr>
              <a:t>public</a:t>
            </a:r>
            <a:r>
              <a:rPr lang="en-US" altLang="zh-CN" sz="1900" dirty="0"/>
              <a:t>:</a:t>
            </a: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1900" dirty="0"/>
              <a:t>w = 0.0</a:t>
            </a:r>
            <a:r>
              <a:rPr lang="en-US" altLang="zh-CN" sz="1900" dirty="0" smtClean="0"/>
              <a:t>):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(w</a:t>
            </a:r>
            <a:r>
              <a:rPr lang="en-US" altLang="zh-CN" sz="1900" dirty="0"/>
              <a:t>) { }        </a:t>
            </a:r>
            <a:r>
              <a:rPr lang="en-US" altLang="zh-CN" sz="1900" dirty="0">
                <a:solidFill>
                  <a:srgbClr val="00B050"/>
                </a:solidFill>
              </a:rPr>
              <a:t>// </a:t>
            </a:r>
            <a:r>
              <a:rPr lang="zh-CN" altLang="en-US" sz="1900" dirty="0">
                <a:solidFill>
                  <a:srgbClr val="00B050"/>
                </a:solidFill>
              </a:rPr>
              <a:t>基类构造函数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FF0000"/>
                </a:solidFill>
              </a:rPr>
              <a:t>virtual</a:t>
            </a:r>
            <a:r>
              <a:rPr lang="en-US" altLang="zh-CN" sz="1900" dirty="0"/>
              <a:t> </a:t>
            </a:r>
            <a:r>
              <a:rPr lang="en-US" altLang="zh-CN" sz="1900" dirty="0" smtClean="0"/>
              <a:t>~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/>
              <a:t>() </a:t>
            </a:r>
            <a:r>
              <a:rPr lang="en-US" altLang="zh-CN" sz="1900" dirty="0"/>
              <a:t>{ }                                     </a:t>
            </a:r>
            <a:r>
              <a:rPr lang="en-US" altLang="zh-CN" sz="1900" dirty="0">
                <a:solidFill>
                  <a:srgbClr val="00B050"/>
                </a:solidFill>
              </a:rPr>
              <a:t>// </a:t>
            </a:r>
            <a:r>
              <a:rPr lang="zh-CN" altLang="en-US" sz="1900" dirty="0">
                <a:solidFill>
                  <a:srgbClr val="00B050"/>
                </a:solidFill>
              </a:rPr>
              <a:t>基类虚析构函数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void </a:t>
            </a:r>
            <a:r>
              <a:rPr lang="en-US" altLang="zh-CN" sz="1900" dirty="0"/>
              <a:t>ride() </a:t>
            </a:r>
            <a:r>
              <a:rPr lang="en-US" altLang="zh-CN" sz="1900" dirty="0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{ </a:t>
            </a:r>
            <a:r>
              <a:rPr lang="en-US" altLang="zh-CN" sz="1900" dirty="0" err="1"/>
              <a:t>cout</a:t>
            </a:r>
            <a:r>
              <a:rPr lang="en-US" altLang="zh-CN" sz="1900" dirty="0"/>
              <a:t>&lt;&lt;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</a:rPr>
              <a:t>“Ridding a horse!”</a:t>
            </a:r>
            <a:r>
              <a:rPr lang="en-US" altLang="zh-CN" sz="1900" dirty="0"/>
              <a:t>&lt;&lt;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 }  </a:t>
            </a:r>
            <a:r>
              <a:rPr lang="en-US" altLang="zh-CN" sz="1900" dirty="0">
                <a:solidFill>
                  <a:srgbClr val="00B050"/>
                </a:solidFill>
              </a:rPr>
              <a:t>// </a:t>
            </a:r>
            <a:r>
              <a:rPr lang="zh-CN" altLang="en-US" sz="1900" dirty="0">
                <a:solidFill>
                  <a:srgbClr val="00B050"/>
                </a:solidFill>
              </a:rPr>
              <a:t>基类成员函数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>
                <a:solidFill>
                  <a:srgbClr val="FF0000"/>
                </a:solidFill>
              </a:rPr>
              <a:t>: virtual public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 </a:t>
            </a:r>
            <a:r>
              <a:rPr lang="en-US" altLang="zh-CN" sz="1900" dirty="0" smtClean="0"/>
              <a:t>{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Donkey </a:t>
            </a:r>
            <a:r>
              <a:rPr lang="zh-CN" altLang="en-US" sz="1900" dirty="0" smtClean="0">
                <a:solidFill>
                  <a:srgbClr val="00B050"/>
                </a:solidFill>
              </a:rPr>
              <a:t>虚基类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:</a:t>
            </a: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 = 0.0):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(w) { }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基类构造函数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virtual</a:t>
            </a:r>
            <a:r>
              <a:rPr lang="en-US" altLang="zh-CN" sz="1900" dirty="0" smtClean="0"/>
              <a:t> ~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() { }               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基类虚析构函数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void</a:t>
            </a:r>
            <a:r>
              <a:rPr lang="en-US" altLang="zh-CN" sz="1900" dirty="0" smtClean="0"/>
              <a:t> pull() </a:t>
            </a:r>
            <a:r>
              <a:rPr lang="en-US" altLang="zh-CN" sz="1900" dirty="0">
                <a:solidFill>
                  <a:srgbClr val="FF0000"/>
                </a:solidFill>
              </a:rPr>
              <a:t>const </a:t>
            </a:r>
            <a:r>
              <a:rPr lang="en-US" altLang="zh-CN" sz="1900" dirty="0"/>
              <a:t>{ </a:t>
            </a:r>
            <a:r>
              <a:rPr lang="en-US" altLang="zh-CN" sz="1900" dirty="0" err="1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“Pulling a cart!”</a:t>
            </a:r>
            <a:r>
              <a:rPr lang="en-US" altLang="zh-CN" sz="1900" dirty="0" smtClean="0"/>
              <a:t>&lt;&lt;</a:t>
            </a:r>
            <a:r>
              <a:rPr lang="en-US" altLang="zh-CN" sz="1900" dirty="0" err="1"/>
              <a:t>endl</a:t>
            </a:r>
            <a:r>
              <a:rPr lang="en-US" altLang="zh-CN" sz="1900" dirty="0"/>
              <a:t>; </a:t>
            </a:r>
            <a:r>
              <a:rPr lang="en-US" altLang="zh-CN" sz="1900" dirty="0" smtClean="0"/>
              <a:t>}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  <a:endParaRPr lang="zh-CN" altLang="en-US" sz="1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  <p:sp>
        <p:nvSpPr>
          <p:cNvPr id="4" name="矩形 3"/>
          <p:cNvSpPr/>
          <p:nvPr/>
        </p:nvSpPr>
        <p:spPr>
          <a:xfrm>
            <a:off x="1763688" y="3573016"/>
            <a:ext cx="2376264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79712" y="4999484"/>
            <a:ext cx="2376264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3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 Mule</a:t>
            </a:r>
            <a:r>
              <a:rPr lang="en-US" altLang="zh-CN" sz="1900" dirty="0" smtClean="0">
                <a:solidFill>
                  <a:srgbClr val="FF0000"/>
                </a:solidFill>
              </a:rPr>
              <a:t>: public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Horse</a:t>
            </a:r>
            <a:r>
              <a:rPr lang="en-US" altLang="zh-CN" sz="1900" dirty="0" smtClean="0"/>
              <a:t>, </a:t>
            </a: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 {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多继承派生类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: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Mule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 = 0.0):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Donkey</a:t>
            </a:r>
            <a:r>
              <a:rPr lang="en-US" altLang="zh-CN" sz="1900" dirty="0" smtClean="0"/>
              <a:t>(w), </a:t>
            </a:r>
            <a:r>
              <a:rPr lang="en-US" altLang="zh-CN" sz="1900" b="1" dirty="0">
                <a:solidFill>
                  <a:srgbClr val="0000FF"/>
                </a:solidFill>
              </a:rPr>
              <a:t>Horse</a:t>
            </a:r>
            <a:r>
              <a:rPr lang="en-US" altLang="zh-CN" sz="1900" dirty="0"/>
              <a:t>(w</a:t>
            </a:r>
            <a:r>
              <a:rPr lang="en-US" altLang="zh-CN" sz="1900" dirty="0" smtClean="0"/>
              <a:t>) { }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派生类构造函数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void</a:t>
            </a:r>
            <a:r>
              <a:rPr lang="en-US" altLang="zh-CN" sz="1900" dirty="0" smtClean="0"/>
              <a:t> plough 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 </a:t>
            </a: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“Ploughing a land!”</a:t>
            </a:r>
            <a:r>
              <a:rPr lang="en-US" altLang="zh-CN" sz="1900" dirty="0" smtClean="0"/>
              <a:t>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}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派生类成员函数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9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main(){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Mule</a:t>
            </a:r>
            <a:r>
              <a:rPr lang="en-US" altLang="zh-CN" sz="1900" dirty="0" smtClean="0"/>
              <a:t> mule(200);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mule.ride</a:t>
            </a:r>
            <a:r>
              <a:rPr lang="en-US" altLang="zh-CN" sz="1900" dirty="0" smtClean="0"/>
              <a:t>();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调用</a:t>
            </a:r>
            <a:r>
              <a:rPr lang="en-US" altLang="zh-CN" sz="1900" dirty="0" smtClean="0">
                <a:solidFill>
                  <a:srgbClr val="00B050"/>
                </a:solidFill>
              </a:rPr>
              <a:t>Horse::ride()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mule.pull</a:t>
            </a:r>
            <a:r>
              <a:rPr lang="en-US" altLang="zh-CN" sz="1900" dirty="0" smtClean="0"/>
              <a:t>();     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调用</a:t>
            </a:r>
            <a:r>
              <a:rPr lang="en-US" altLang="zh-CN" sz="1900" dirty="0" smtClean="0">
                <a:solidFill>
                  <a:srgbClr val="00B050"/>
                </a:solidFill>
              </a:rPr>
              <a:t>Donkey::pull()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err="1" smtClean="0"/>
              <a:t>mule.plough</a:t>
            </a:r>
            <a:r>
              <a:rPr lang="en-US" altLang="zh-CN" sz="1900" dirty="0" smtClean="0"/>
              <a:t>();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调用</a:t>
            </a:r>
            <a:r>
              <a:rPr lang="en-US" altLang="zh-CN" sz="1900" dirty="0" smtClean="0">
                <a:solidFill>
                  <a:srgbClr val="00B050"/>
                </a:solidFill>
              </a:rPr>
              <a:t>Mule::plough()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err="1" smtClean="0"/>
              <a:t>mule.getWeight</a:t>
            </a:r>
            <a:r>
              <a:rPr lang="en-US" altLang="zh-CN" sz="1900" dirty="0" smtClean="0"/>
              <a:t>()&lt;&lt;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编译正确！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FF0000"/>
                </a:solidFill>
              </a:rPr>
              <a:t>*</a:t>
            </a:r>
            <a:r>
              <a:rPr lang="en-US" altLang="zh-CN" sz="1900" dirty="0" smtClean="0"/>
              <a:t>an =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static_cast</a:t>
            </a:r>
            <a:r>
              <a:rPr lang="en-US" altLang="zh-CN" sz="1900" dirty="0" smtClean="0"/>
              <a:t>&lt;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FF0000"/>
                </a:solidFill>
              </a:rPr>
              <a:t>*</a:t>
            </a:r>
            <a:r>
              <a:rPr lang="en-US" altLang="zh-CN" sz="1900" dirty="0" smtClean="0"/>
              <a:t>&gt;(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smtClean="0"/>
              <a:t>mule);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编译正确！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&lt;&lt;an-&gt;</a:t>
            </a:r>
            <a:r>
              <a:rPr lang="en-US" altLang="zh-CN" sz="1900" dirty="0" err="1" smtClean="0"/>
              <a:t>getWeight</a:t>
            </a:r>
            <a:r>
              <a:rPr lang="en-US" altLang="zh-CN" sz="1900" dirty="0" smtClean="0"/>
              <a:t>()&lt;&lt;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   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/>
              <a:t>}</a:t>
            </a:r>
            <a:endParaRPr lang="zh-CN" altLang="en-US" sz="1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71929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Ch15_10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9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1520" y="2564904"/>
            <a:ext cx="2020095" cy="2048070"/>
            <a:chOff x="6516215" y="1772816"/>
            <a:chExt cx="2020095" cy="2048070"/>
          </a:xfrm>
        </p:grpSpPr>
        <p:sp>
          <p:nvSpPr>
            <p:cNvPr id="5" name="矩形 4"/>
            <p:cNvSpPr/>
            <p:nvPr/>
          </p:nvSpPr>
          <p:spPr>
            <a:xfrm>
              <a:off x="6516216" y="1772816"/>
              <a:ext cx="202009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Animal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516215" y="2132856"/>
              <a:ext cx="2020095" cy="16880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/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 indent="271463"/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protected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/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weight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79728" y="1032656"/>
            <a:ext cx="2020095" cy="1739956"/>
            <a:chOff x="6516215" y="1824744"/>
            <a:chExt cx="2020095" cy="1739956"/>
          </a:xfrm>
        </p:grpSpPr>
        <p:sp>
          <p:nvSpPr>
            <p:cNvPr id="8" name="矩形 7"/>
            <p:cNvSpPr/>
            <p:nvPr/>
          </p:nvSpPr>
          <p:spPr>
            <a:xfrm>
              <a:off x="6516216" y="1824744"/>
              <a:ext cx="2020094" cy="308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Animal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16215" y="2132856"/>
              <a:ext cx="2020095" cy="14318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protected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weight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79726" y="2762342"/>
            <a:ext cx="2020095" cy="894676"/>
            <a:chOff x="6516215" y="1854406"/>
            <a:chExt cx="2020095" cy="894676"/>
          </a:xfrm>
        </p:grpSpPr>
        <p:sp>
          <p:nvSpPr>
            <p:cNvPr id="11" name="矩形 10"/>
            <p:cNvSpPr/>
            <p:nvPr/>
          </p:nvSpPr>
          <p:spPr>
            <a:xfrm>
              <a:off x="6516216" y="1854406"/>
              <a:ext cx="2020094" cy="278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Horse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16215" y="2132856"/>
              <a:ext cx="2020095" cy="61622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ride()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44208" y="5031750"/>
            <a:ext cx="2020095" cy="904258"/>
            <a:chOff x="6516215" y="1793000"/>
            <a:chExt cx="2020095" cy="904258"/>
          </a:xfrm>
        </p:grpSpPr>
        <p:sp>
          <p:nvSpPr>
            <p:cNvPr id="14" name="矩形 13"/>
            <p:cNvSpPr/>
            <p:nvPr/>
          </p:nvSpPr>
          <p:spPr>
            <a:xfrm>
              <a:off x="6516216" y="1793000"/>
              <a:ext cx="2020094" cy="3398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Mule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16215" y="2132856"/>
              <a:ext cx="2020095" cy="5644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plough()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75856" y="5665405"/>
            <a:ext cx="2020095" cy="859939"/>
            <a:chOff x="6516215" y="1846902"/>
            <a:chExt cx="2020095" cy="859939"/>
          </a:xfrm>
        </p:grpSpPr>
        <p:sp>
          <p:nvSpPr>
            <p:cNvPr id="17" name="矩形 16"/>
            <p:cNvSpPr/>
            <p:nvPr/>
          </p:nvSpPr>
          <p:spPr>
            <a:xfrm>
              <a:off x="6516216" y="1846902"/>
              <a:ext cx="2020094" cy="2859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Donkey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516215" y="2132856"/>
              <a:ext cx="2020095" cy="57398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pull()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75857" y="3922491"/>
            <a:ext cx="2020095" cy="1742914"/>
            <a:chOff x="6516215" y="1821786"/>
            <a:chExt cx="2020095" cy="1742914"/>
          </a:xfrm>
        </p:grpSpPr>
        <p:sp>
          <p:nvSpPr>
            <p:cNvPr id="23" name="矩形 22"/>
            <p:cNvSpPr/>
            <p:nvPr/>
          </p:nvSpPr>
          <p:spPr>
            <a:xfrm>
              <a:off x="6516216" y="1821786"/>
              <a:ext cx="2020094" cy="3110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Animal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516215" y="2132856"/>
              <a:ext cx="2020095" cy="14318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protected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weight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48080" y="1700808"/>
            <a:ext cx="2020095" cy="1604256"/>
            <a:chOff x="6516215" y="1824744"/>
            <a:chExt cx="2020095" cy="1604256"/>
          </a:xfrm>
        </p:grpSpPr>
        <p:sp>
          <p:nvSpPr>
            <p:cNvPr id="26" name="矩形 25"/>
            <p:cNvSpPr/>
            <p:nvPr/>
          </p:nvSpPr>
          <p:spPr>
            <a:xfrm>
              <a:off x="6516216" y="1824744"/>
              <a:ext cx="2020094" cy="3081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Animal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516215" y="2132856"/>
              <a:ext cx="2020095" cy="12961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getWeight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protected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weight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48078" y="3305064"/>
            <a:ext cx="2020095" cy="882681"/>
            <a:chOff x="6516215" y="1854406"/>
            <a:chExt cx="2020095" cy="882681"/>
          </a:xfrm>
        </p:grpSpPr>
        <p:sp>
          <p:nvSpPr>
            <p:cNvPr id="29" name="矩形 28"/>
            <p:cNvSpPr/>
            <p:nvPr/>
          </p:nvSpPr>
          <p:spPr>
            <a:xfrm>
              <a:off x="6516216" y="1854406"/>
              <a:ext cx="2020094" cy="278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Horse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16215" y="2132856"/>
              <a:ext cx="2020095" cy="6042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ride()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44208" y="4188488"/>
            <a:ext cx="2020095" cy="859939"/>
            <a:chOff x="6516215" y="1846902"/>
            <a:chExt cx="2020095" cy="859939"/>
          </a:xfrm>
        </p:grpSpPr>
        <p:sp>
          <p:nvSpPr>
            <p:cNvPr id="32" name="矩形 31"/>
            <p:cNvSpPr/>
            <p:nvPr/>
          </p:nvSpPr>
          <p:spPr>
            <a:xfrm>
              <a:off x="6516216" y="1846902"/>
              <a:ext cx="2020094" cy="2859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Donkey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516215" y="2132856"/>
              <a:ext cx="2020095" cy="57398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public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 indent="271463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pull()</a:t>
              </a:r>
            </a:p>
          </p:txBody>
        </p:sp>
      </p:grpSp>
      <p:sp>
        <p:nvSpPr>
          <p:cNvPr id="37" name="右箭头 36"/>
          <p:cNvSpPr/>
          <p:nvPr/>
        </p:nvSpPr>
        <p:spPr>
          <a:xfrm rot="18490587">
            <a:off x="2175064" y="2602220"/>
            <a:ext cx="1224136" cy="3600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2961139">
            <a:off x="2175064" y="4097165"/>
            <a:ext cx="1224136" cy="3600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5295951" y="2348880"/>
            <a:ext cx="42817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295950" y="4925277"/>
            <a:ext cx="42817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724128" y="2348880"/>
            <a:ext cx="0" cy="26006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24127" y="3565207"/>
            <a:ext cx="720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7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多</a:t>
            </a:r>
            <a:r>
              <a:rPr lang="zh-CN" altLang="en-US" sz="2800" b="1" dirty="0" smtClean="0"/>
              <a:t>继承的构造顺序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先调用</a:t>
            </a:r>
            <a:r>
              <a:rPr lang="zh-CN" altLang="en-US" dirty="0" smtClean="0">
                <a:solidFill>
                  <a:srgbClr val="0070C0"/>
                </a:solidFill>
              </a:rPr>
              <a:t>虚拟继承基</a:t>
            </a:r>
            <a:r>
              <a:rPr lang="zh-CN" altLang="en-US" dirty="0">
                <a:solidFill>
                  <a:srgbClr val="0070C0"/>
                </a:solidFill>
              </a:rPr>
              <a:t>类的构造函数</a:t>
            </a:r>
            <a:r>
              <a:rPr lang="zh-CN" altLang="en-US" dirty="0"/>
              <a:t>，再调用</a:t>
            </a:r>
            <a:r>
              <a:rPr lang="zh-CN" altLang="en-US" dirty="0">
                <a:solidFill>
                  <a:srgbClr val="0070C0"/>
                </a:solidFill>
              </a:rPr>
              <a:t>非</a:t>
            </a:r>
            <a:r>
              <a:rPr lang="zh-CN" altLang="en-US" dirty="0" smtClean="0">
                <a:solidFill>
                  <a:srgbClr val="0070C0"/>
                </a:solidFill>
              </a:rPr>
              <a:t>虚拟继承基</a:t>
            </a:r>
            <a:r>
              <a:rPr lang="zh-CN" altLang="en-US" dirty="0">
                <a:solidFill>
                  <a:srgbClr val="0070C0"/>
                </a:solidFill>
              </a:rPr>
              <a:t>类的构造函数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719138" indent="-360363">
              <a:buFont typeface="Wingdings" panose="05000000000000000000" pitchFamily="2" charset="2"/>
              <a:buChar char="ü"/>
            </a:pPr>
            <a:r>
              <a:rPr lang="zh-CN" altLang="en-US" dirty="0" smtClean="0"/>
              <a:t>虚拟继承基类的构造函数按照它们被</a:t>
            </a:r>
            <a:r>
              <a:rPr lang="zh-CN" altLang="en-US" dirty="0" smtClean="0">
                <a:solidFill>
                  <a:srgbClr val="0070C0"/>
                </a:solidFill>
              </a:rPr>
              <a:t>继承的顺序</a:t>
            </a:r>
            <a:r>
              <a:rPr lang="zh-CN" altLang="en-US" dirty="0" smtClean="0"/>
              <a:t>构造</a:t>
            </a:r>
            <a:endParaRPr lang="en-US" altLang="zh-CN" dirty="0" smtClean="0"/>
          </a:p>
          <a:p>
            <a:pPr marL="719138" indent="-360363">
              <a:buFont typeface="Wingdings" panose="05000000000000000000" pitchFamily="2" charset="2"/>
              <a:buChar char="ü"/>
            </a:pPr>
            <a:r>
              <a:rPr lang="zh-CN" altLang="en-US" dirty="0" smtClean="0"/>
              <a:t>非虚拟继承基类的构造函数按照它们被</a:t>
            </a:r>
            <a:r>
              <a:rPr lang="zh-CN" altLang="en-US" dirty="0" smtClean="0">
                <a:solidFill>
                  <a:srgbClr val="0070C0"/>
                </a:solidFill>
              </a:rPr>
              <a:t>继承的顺序</a:t>
            </a:r>
            <a:r>
              <a:rPr lang="zh-CN" altLang="en-US" dirty="0" smtClean="0"/>
              <a:t>构造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成员对象的构造函数按照它们</a:t>
            </a:r>
            <a:r>
              <a:rPr lang="zh-CN" altLang="en-US" dirty="0" smtClean="0">
                <a:solidFill>
                  <a:srgbClr val="0070C0"/>
                </a:solidFill>
              </a:rPr>
              <a:t>声明的顺序</a:t>
            </a:r>
            <a:r>
              <a:rPr lang="zh-CN" altLang="en-US" dirty="0" smtClean="0"/>
              <a:t>构造</a:t>
            </a:r>
            <a:endParaRPr lang="en-US" altLang="zh-CN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派生类自己的构造函数</a:t>
            </a:r>
            <a:endParaRPr lang="en-US" altLang="zh-CN" dirty="0" smtClean="0"/>
          </a:p>
          <a:p>
            <a:r>
              <a:rPr lang="zh-CN" altLang="en-US" sz="2800" b="1" dirty="0" smtClean="0"/>
              <a:t>多继承的析构顺序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以构造顺序的</a:t>
            </a:r>
            <a:r>
              <a:rPr lang="zh-CN" altLang="en-US" dirty="0" smtClean="0">
                <a:solidFill>
                  <a:srgbClr val="0070C0"/>
                </a:solidFill>
              </a:rPr>
              <a:t>相反顺序</a:t>
            </a:r>
            <a:r>
              <a:rPr lang="zh-CN" altLang="en-US" dirty="0" smtClean="0"/>
              <a:t>进行析构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15.7  </a:t>
            </a:r>
            <a:r>
              <a:rPr lang="zh-CN" altLang="en-US" dirty="0"/>
              <a:t>多重继承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240150"/>
            <a:ext cx="2016224" cy="22718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890527" y="5876235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Ch15_11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0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定义一</a:t>
            </a:r>
            <a:r>
              <a:rPr lang="zh-CN" altLang="en-US" dirty="0"/>
              <a:t>个哺乳动物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(Mammal)</a:t>
            </a:r>
            <a:r>
              <a:rPr lang="zh-CN" altLang="en-US" dirty="0" smtClean="0"/>
              <a:t>，</a:t>
            </a:r>
            <a:r>
              <a:rPr lang="zh-CN" altLang="en-US" dirty="0"/>
              <a:t>再由此派生出</a:t>
            </a:r>
            <a:r>
              <a:rPr lang="zh-CN" altLang="en-US" dirty="0" smtClean="0"/>
              <a:t>人类</a:t>
            </a:r>
            <a:r>
              <a:rPr lang="en-US" altLang="zh-CN" dirty="0" smtClean="0"/>
              <a:t>(Human)</a:t>
            </a:r>
            <a:r>
              <a:rPr lang="zh-CN" altLang="en-US" dirty="0" smtClean="0"/>
              <a:t>、</a:t>
            </a:r>
            <a:r>
              <a:rPr lang="zh-CN" altLang="en-US" dirty="0"/>
              <a:t>狗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(Dog)</a:t>
            </a:r>
            <a:r>
              <a:rPr lang="zh-CN" altLang="en-US" dirty="0" smtClean="0"/>
              <a:t>和</a:t>
            </a:r>
            <a:r>
              <a:rPr lang="zh-CN" altLang="en-US" dirty="0"/>
              <a:t>猫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(Cat)</a:t>
            </a:r>
            <a:r>
              <a:rPr lang="zh-CN" altLang="en-US" dirty="0" smtClean="0"/>
              <a:t>，</a:t>
            </a:r>
            <a:r>
              <a:rPr lang="zh-CN" altLang="en-US" dirty="0"/>
              <a:t>这些类中均</a:t>
            </a:r>
            <a:r>
              <a:rPr lang="zh-CN" altLang="en-US" dirty="0" smtClean="0"/>
              <a:t>有</a:t>
            </a:r>
            <a:r>
              <a:rPr lang="en-US" altLang="zh-CN" dirty="0" smtClean="0"/>
              <a:t>walk( 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speak</a:t>
            </a:r>
            <a:r>
              <a:rPr lang="en-US" altLang="zh-CN" dirty="0"/>
              <a:t>( )</a:t>
            </a:r>
            <a:r>
              <a:rPr lang="zh-CN" altLang="en-US" dirty="0"/>
              <a:t>函数，观察在调用过程中，到底使用了谁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walk( 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speak</a:t>
            </a:r>
            <a:r>
              <a:rPr lang="en-US" altLang="zh-CN" dirty="0"/>
              <a:t>( )</a:t>
            </a:r>
            <a:r>
              <a:rPr lang="zh-CN" altLang="en-US" dirty="0"/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理论教程：</a:t>
            </a:r>
            <a:endParaRPr lang="en-US" altLang="zh-CN" dirty="0" smtClean="0"/>
          </a:p>
          <a:p>
            <a:r>
              <a:rPr lang="en-US" altLang="zh-CN" dirty="0" smtClean="0"/>
              <a:t>17.1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7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派生类继承了它基类的</a:t>
            </a:r>
            <a:r>
              <a:rPr lang="zh-CN" altLang="en-US" dirty="0" smtClean="0">
                <a:solidFill>
                  <a:srgbClr val="0070C0"/>
                </a:solidFill>
              </a:rPr>
              <a:t>属性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70C0"/>
                </a:solidFill>
              </a:rPr>
              <a:t>操作</a:t>
            </a:r>
            <a:r>
              <a:rPr lang="zh-CN" altLang="en-US" dirty="0" smtClean="0"/>
              <a:t>，同时，派生类也声明了</a:t>
            </a:r>
            <a:r>
              <a:rPr lang="zh-CN" altLang="en-US" dirty="0" smtClean="0">
                <a:solidFill>
                  <a:srgbClr val="0070C0"/>
                </a:solidFill>
              </a:rPr>
              <a:t>新的属性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70C0"/>
                </a:solidFill>
              </a:rPr>
              <a:t>新的操作</a:t>
            </a:r>
            <a:r>
              <a:rPr lang="zh-CN" altLang="en-US" dirty="0" smtClean="0"/>
              <a:t>，剔除了那些不适合其用途的继承下来的操作。因此，</a:t>
            </a:r>
            <a:r>
              <a:rPr lang="zh-CN" altLang="en-US" dirty="0" smtClean="0">
                <a:solidFill>
                  <a:srgbClr val="0070C0"/>
                </a:solidFill>
              </a:rPr>
              <a:t>继承可以重用基类的代码</a:t>
            </a:r>
            <a:r>
              <a:rPr lang="zh-CN" altLang="en-US" dirty="0" smtClean="0"/>
              <a:t>，专注于为派生类编写新代码。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  </a:t>
            </a:r>
            <a:r>
              <a:rPr lang="zh-CN" altLang="en-US" dirty="0"/>
              <a:t>继承的概念</a:t>
            </a:r>
          </a:p>
        </p:txBody>
      </p:sp>
      <p:sp>
        <p:nvSpPr>
          <p:cNvPr id="4" name="椭圆 3"/>
          <p:cNvSpPr/>
          <p:nvPr/>
        </p:nvSpPr>
        <p:spPr>
          <a:xfrm>
            <a:off x="961256" y="3775346"/>
            <a:ext cx="3610744" cy="26642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27784" y="3775346"/>
            <a:ext cx="3610744" cy="2664296"/>
          </a:xfrm>
          <a:prstGeom prst="ellipse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83668" y="4279402"/>
            <a:ext cx="673732" cy="1368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2384" y="4279402"/>
            <a:ext cx="673732" cy="15841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36574" y="2837550"/>
            <a:ext cx="3659460" cy="58744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派生类与基类之间的关系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12" y="3782784"/>
            <a:ext cx="2211560" cy="2491897"/>
          </a:xfrm>
          <a:prstGeom prst="rect">
            <a:avLst/>
          </a:prstGeom>
        </p:spPr>
      </p:pic>
      <p:cxnSp>
        <p:nvCxnSpPr>
          <p:cNvPr id="11" name="直接连接符 10"/>
          <p:cNvCxnSpPr>
            <a:endCxn id="5" idx="2"/>
          </p:cNvCxnSpPr>
          <p:nvPr/>
        </p:nvCxnSpPr>
        <p:spPr>
          <a:xfrm flipH="1">
            <a:off x="2627784" y="3933056"/>
            <a:ext cx="936104" cy="117443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699792" y="4005064"/>
            <a:ext cx="1080120" cy="136815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766628" y="4149080"/>
            <a:ext cx="1157300" cy="145385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891903" y="4279402"/>
            <a:ext cx="1209459" cy="1494166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044303" y="4431802"/>
            <a:ext cx="1209459" cy="1494166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196703" y="4584202"/>
            <a:ext cx="1209459" cy="1494166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355203" y="4765340"/>
            <a:ext cx="1162678" cy="141673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6"/>
          </p:cNvCxnSpPr>
          <p:nvPr/>
        </p:nvCxnSpPr>
        <p:spPr>
          <a:xfrm flipH="1">
            <a:off x="3573295" y="5107494"/>
            <a:ext cx="998705" cy="117266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5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派生类定义：</a:t>
            </a:r>
            <a:endParaRPr lang="en-US" altLang="zh-CN" sz="2800" b="1" dirty="0" smtClean="0"/>
          </a:p>
          <a:p>
            <a:pPr indent="271463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派生类名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继承方式  </a:t>
            </a:r>
            <a:r>
              <a:rPr lang="zh-CN" altLang="en-US" b="1" dirty="0" smtClean="0">
                <a:solidFill>
                  <a:srgbClr val="0000FF"/>
                </a:solidFill>
              </a:rPr>
              <a:t>基类名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indent="271463">
              <a:lnSpc>
                <a:spcPct val="100000"/>
              </a:lnSpc>
            </a:pPr>
            <a:r>
              <a:rPr lang="en-US" altLang="zh-CN" dirty="0" smtClean="0"/>
              <a:t>{</a:t>
            </a:r>
          </a:p>
          <a:p>
            <a:pPr indent="631825">
              <a:lnSpc>
                <a:spcPct val="10000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派生类新定义的成员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/>
              <a:t>};</a:t>
            </a:r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继承方式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/>
            <a:r>
              <a:rPr lang="zh-CN" altLang="en-US" dirty="0" smtClean="0">
                <a:solidFill>
                  <a:srgbClr val="FF0000"/>
                </a:solidFill>
              </a:rPr>
              <a:t>公共</a:t>
            </a:r>
            <a:r>
              <a:rPr lang="en-US" altLang="zh-CN" dirty="0" smtClean="0">
                <a:solidFill>
                  <a:srgbClr val="FF0000"/>
                </a:solidFill>
              </a:rPr>
              <a:t>(public)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保护</a:t>
            </a:r>
            <a:r>
              <a:rPr lang="en-US" altLang="zh-CN" dirty="0" smtClean="0">
                <a:solidFill>
                  <a:srgbClr val="FF0000"/>
                </a:solidFill>
              </a:rPr>
              <a:t>(protected) </a:t>
            </a:r>
            <a:r>
              <a:rPr lang="zh-CN" altLang="en-US" dirty="0" smtClean="0"/>
              <a:t>和 </a:t>
            </a:r>
            <a:r>
              <a:rPr lang="zh-CN" altLang="en-US" u="heavy" dirty="0" smtClean="0">
                <a:solidFill>
                  <a:srgbClr val="FF0000"/>
                </a:solidFill>
              </a:rPr>
              <a:t>私有</a:t>
            </a:r>
            <a:r>
              <a:rPr lang="en-US" altLang="zh-CN" u="heavy" dirty="0" smtClean="0">
                <a:solidFill>
                  <a:srgbClr val="FF0000"/>
                </a:solidFill>
              </a:rPr>
              <a:t>(private)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</a:rPr>
              <a:t>缺省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不同继承方式的影响主要体现</a:t>
            </a:r>
            <a:r>
              <a:rPr lang="zh-CN" altLang="en-US" dirty="0" smtClean="0"/>
              <a:t>在</a:t>
            </a:r>
            <a:r>
              <a:rPr lang="en-US" altLang="zh-CN" dirty="0" smtClean="0"/>
              <a:t>:</a:t>
            </a:r>
          </a:p>
          <a:p>
            <a:pPr marL="719138" indent="-360363">
              <a:buFont typeface="Wingdings" panose="05000000000000000000" pitchFamily="2" charset="2"/>
              <a:buChar char="ü"/>
            </a:pPr>
            <a:r>
              <a:rPr lang="zh-CN" altLang="en-US" dirty="0"/>
              <a:t>派生类</a:t>
            </a:r>
            <a:r>
              <a:rPr lang="zh-CN" altLang="en-US" b="1" dirty="0">
                <a:solidFill>
                  <a:srgbClr val="FF0000"/>
                </a:solidFill>
              </a:rPr>
              <a:t>成员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0070C0"/>
                </a:solidFill>
              </a:rPr>
              <a:t>基类成员</a:t>
            </a:r>
            <a:r>
              <a:rPr lang="zh-CN" altLang="en-US" dirty="0"/>
              <a:t>的访问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marL="719138" indent="-360363">
              <a:buFont typeface="Wingdings" panose="05000000000000000000" pitchFamily="2" charset="2"/>
              <a:buChar char="ü"/>
            </a:pPr>
            <a:r>
              <a:rPr lang="zh-CN" altLang="en-US" dirty="0"/>
              <a:t>派生类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0070C0"/>
                </a:solidFill>
              </a:rPr>
              <a:t>基类成员</a:t>
            </a:r>
            <a:r>
              <a:rPr lang="zh-CN" altLang="en-US" dirty="0"/>
              <a:t>的访问控制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 </a:t>
            </a:r>
            <a:r>
              <a:rPr lang="zh-CN" altLang="en-US" dirty="0"/>
              <a:t>派生类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79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继承的访问控制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 </a:t>
            </a:r>
            <a:r>
              <a:rPr lang="zh-CN" altLang="en-US" dirty="0"/>
              <a:t>派生类定义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13593"/>
              </p:ext>
            </p:extLst>
          </p:nvPr>
        </p:nvGraphicFramePr>
        <p:xfrm>
          <a:off x="683568" y="1700808"/>
          <a:ext cx="7704856" cy="21522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8435"/>
                <a:gridCol w="1645697"/>
                <a:gridCol w="1932332"/>
                <a:gridCol w="1872208"/>
                <a:gridCol w="1656184"/>
              </a:tblGrid>
              <a:tr h="422901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继承类型</a:t>
                      </a:r>
                      <a:endParaRPr lang="zh-CN" altLang="en-US" sz="2400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访问方式</a:t>
                      </a:r>
                      <a:endParaRPr lang="zh-CN" altLang="en-US" sz="2400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66514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93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293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43293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78396" y="4077072"/>
            <a:ext cx="7710028" cy="243410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访问方式为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的基类成员，在派生类中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，并据为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访问方式为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的基类成员，在派生类中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，并据为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访问方式为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的基类成员，派生类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不能访问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396" y="4076295"/>
            <a:ext cx="7710028" cy="243410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在单个类中，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没有什么区别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关系中，基类的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成员不但对应用程序隐藏，甚至对派生类也隐藏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成员则只对应用程序隐藏，而对派生类毫不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04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Person</a:t>
            </a:r>
            <a:r>
              <a:rPr lang="en-US" altLang="zh-CN" sz="2000" dirty="0" smtClean="0"/>
              <a:t>{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基类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公有成员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Person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a,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h,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w): age(a), height(h), weight(w) { }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/>
              <a:t>getAge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age; }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getHeight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height; }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getWeight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weight; }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age;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保护</a:t>
            </a:r>
            <a:r>
              <a:rPr lang="zh-CN" altLang="en-US" sz="2000" dirty="0" smtClean="0">
                <a:solidFill>
                  <a:srgbClr val="00B050"/>
                </a:solidFill>
              </a:rPr>
              <a:t>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height;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私有成员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weight;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public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Person</a:t>
            </a:r>
            <a:r>
              <a:rPr lang="en-US" altLang="zh-CN" sz="2000" dirty="0" smtClean="0"/>
              <a:t> 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公有成员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a,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h,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w,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id): </a:t>
            </a:r>
            <a:r>
              <a:rPr lang="en-US" altLang="zh-CN" sz="2000" b="1" dirty="0" smtClean="0">
                <a:solidFill>
                  <a:srgbClr val="FF3399"/>
                </a:solidFill>
              </a:rPr>
              <a:t>Person</a:t>
            </a:r>
            <a:r>
              <a:rPr lang="en-US" altLang="zh-CN" sz="2000" dirty="0" smtClean="0">
                <a:solidFill>
                  <a:srgbClr val="FF3399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3399"/>
                </a:solidFill>
              </a:rPr>
              <a:t>a,h,w</a:t>
            </a:r>
            <a:r>
              <a:rPr lang="en-US" altLang="zh-CN" sz="2000" dirty="0" smtClean="0">
                <a:solidFill>
                  <a:srgbClr val="FF3399"/>
                </a:solidFill>
              </a:rPr>
              <a:t>)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sid</a:t>
            </a:r>
            <a:r>
              <a:rPr lang="en-US" altLang="zh-CN" sz="2000" dirty="0" smtClean="0"/>
              <a:t>(id) { }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getID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sid</a:t>
            </a:r>
            <a:r>
              <a:rPr lang="en-US" altLang="zh-CN" sz="2000" dirty="0" smtClean="0"/>
              <a:t>; }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保护</a:t>
            </a:r>
            <a:r>
              <a:rPr lang="zh-CN" altLang="en-US" sz="2000" dirty="0" smtClean="0">
                <a:solidFill>
                  <a:srgbClr val="00B050"/>
                </a:solidFill>
              </a:rPr>
              <a:t>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sid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 </a:t>
            </a:r>
            <a:r>
              <a:rPr lang="zh-CN" altLang="en-US" dirty="0"/>
              <a:t>派生类定义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903370" y="5899494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Ch15_01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832648" y="1956951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zh-CN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2648" y="2316990"/>
            <a:ext cx="1512168" cy="2624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174625" algn="just"/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getAge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indent="174625" algn="just"/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indent="174625" algn="just"/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getWeight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indent="174625" algn="just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174625" algn="just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eight</a:t>
            </a:r>
          </a:p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174625" algn="just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88832" y="1956557"/>
            <a:ext cx="1547664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zh-CN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88832" y="2316596"/>
            <a:ext cx="1547664" cy="2624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8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174625" algn="just">
              <a:lnSpc>
                <a:spcPct val="8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getAge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indent="174625" algn="just">
              <a:lnSpc>
                <a:spcPct val="8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indent="174625" algn="just">
              <a:lnSpc>
                <a:spcPct val="8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getWeight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indent="174625" algn="just">
              <a:lnSpc>
                <a:spcPct val="8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indent="174625" algn="just">
              <a:lnSpc>
                <a:spcPct val="8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algn="just">
              <a:lnSpc>
                <a:spcPct val="8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174625" algn="just"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eight</a:t>
            </a:r>
          </a:p>
          <a:p>
            <a:pPr indent="174625" algn="just">
              <a:lnSpc>
                <a:spcPct val="8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174625" algn="just">
              <a:lnSpc>
                <a:spcPct val="8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7488832" y="4365104"/>
            <a:ext cx="1547664" cy="5756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80112" y="5055194"/>
            <a:ext cx="1728192" cy="35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27984" y="5476511"/>
            <a:ext cx="4077428" cy="3761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基类构造函数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初始化基类成员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123728" y="4797152"/>
            <a:ext cx="17281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5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38743"/>
            <a:ext cx="8496944" cy="57026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{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900" dirty="0" smtClean="0"/>
              <a:t>:      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公有成员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a, 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w): age(a), weight(w) { }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基类构造函数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/>
              <a:t>~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Animal</a:t>
            </a:r>
            <a:r>
              <a:rPr lang="en-US" altLang="zh-CN" sz="1900" dirty="0" smtClean="0"/>
              <a:t>(){ </a:t>
            </a:r>
            <a:r>
              <a:rPr lang="en-US" altLang="zh-CN" sz="1900" dirty="0" err="1" smtClean="0"/>
              <a:t>cout</a:t>
            </a:r>
            <a:r>
              <a:rPr lang="en-US" altLang="zh-CN" sz="1900" dirty="0"/>
              <a:t>&lt;&lt;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Animal Destructor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</a:rPr>
              <a:t>!"</a:t>
            </a:r>
            <a:r>
              <a:rPr lang="en-US" altLang="zh-CN" sz="1900" dirty="0"/>
              <a:t>&lt;&lt;</a:t>
            </a:r>
            <a:r>
              <a:rPr lang="en-US" altLang="zh-CN" sz="1900" dirty="0" err="1"/>
              <a:t>endl</a:t>
            </a:r>
            <a:r>
              <a:rPr lang="en-US" altLang="zh-CN" sz="1900" dirty="0" smtClean="0"/>
              <a:t>; }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基类析构函数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void</a:t>
            </a:r>
            <a:r>
              <a:rPr lang="en-US" altLang="zh-CN" sz="1900" dirty="0" smtClean="0"/>
              <a:t> run()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 </a:t>
            </a:r>
          </a:p>
          <a:p>
            <a:pPr indent="9906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“Running!”</a:t>
            </a:r>
            <a:r>
              <a:rPr lang="en-US" altLang="zh-CN" sz="1900" dirty="0" smtClean="0"/>
              <a:t>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/>
              <a:t> }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void</a:t>
            </a:r>
            <a:r>
              <a:rPr lang="en-US" altLang="zh-CN" sz="1900" dirty="0" smtClean="0"/>
              <a:t> sleep()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 </a:t>
            </a:r>
            <a:r>
              <a:rPr lang="en-US" altLang="zh-CN" sz="1900" dirty="0" smtClean="0"/>
              <a:t>{ </a:t>
            </a:r>
          </a:p>
          <a:p>
            <a:pPr indent="9906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“Sleeping!”</a:t>
            </a:r>
            <a:r>
              <a:rPr lang="en-US" altLang="zh-CN" sz="1900" dirty="0" smtClean="0"/>
              <a:t>&lt;&lt;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/>
              <a:t> }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getAge</a:t>
            </a:r>
            <a:r>
              <a:rPr lang="en-US" altLang="zh-CN" sz="1900" dirty="0" smtClean="0"/>
              <a:t>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</a:t>
            </a:r>
          </a:p>
          <a:p>
            <a:pPr indent="9906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age;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/>
              <a:t> }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>
                <a:solidFill>
                  <a:srgbClr val="0000FF"/>
                </a:solidFill>
              </a:rPr>
              <a:t> </a:t>
            </a:r>
            <a:r>
              <a:rPr lang="en-US" altLang="zh-CN" sz="1900" dirty="0" err="1" smtClean="0"/>
              <a:t>getWeight</a:t>
            </a:r>
            <a:r>
              <a:rPr lang="en-US" altLang="zh-CN" sz="1900" dirty="0" smtClean="0"/>
              <a:t>() </a:t>
            </a:r>
            <a:r>
              <a:rPr lang="en-US" altLang="zh-CN" sz="1900" dirty="0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{ </a:t>
            </a:r>
          </a:p>
          <a:p>
            <a:pPr indent="9906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1900" dirty="0" smtClean="0"/>
              <a:t>weight; 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/>
              <a:t>}</a:t>
            </a:r>
            <a:endParaRPr lang="en-US" altLang="zh-CN" sz="1900" dirty="0"/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1900" dirty="0" smtClean="0"/>
              <a:t>: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保护成员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>
                <a:solidFill>
                  <a:srgbClr val="0000FF"/>
                </a:solidFill>
              </a:rPr>
              <a:t> </a:t>
            </a:r>
            <a:r>
              <a:rPr lang="en-US" altLang="zh-CN" sz="1900" dirty="0" smtClean="0"/>
              <a:t>age;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weight;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1900" dirty="0" smtClean="0"/>
              <a:t>};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 </a:t>
            </a:r>
            <a:r>
              <a:rPr lang="zh-CN" altLang="en-US" dirty="0"/>
              <a:t>派生类定义</a:t>
            </a:r>
          </a:p>
        </p:txBody>
      </p:sp>
    </p:spTree>
    <p:extLst>
      <p:ext uri="{BB962C8B-B14F-4D97-AF65-F5344CB8AC3E}">
        <p14:creationId xmlns:p14="http://schemas.microsoft.com/office/powerpoint/2010/main" val="10552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24845</TotalTime>
  <Words>5351</Words>
  <Application>Microsoft Office PowerPoint</Application>
  <PresentationFormat>全屏显示(4:3)</PresentationFormat>
  <Paragraphs>768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微软雅黑</vt:lpstr>
      <vt:lpstr>Arial</vt:lpstr>
      <vt:lpstr>Calibri</vt:lpstr>
      <vt:lpstr>Times New Roman</vt:lpstr>
      <vt:lpstr>Wingdings</vt:lpstr>
      <vt:lpstr>PresentationModel</vt:lpstr>
      <vt:lpstr>继承与多态</vt:lpstr>
      <vt:lpstr>本章内容</vt:lpstr>
      <vt:lpstr>15.1  继承的概念</vt:lpstr>
      <vt:lpstr>15.1  继承的概念</vt:lpstr>
      <vt:lpstr>15.1  继承的概念</vt:lpstr>
      <vt:lpstr>15.2  派生类定义</vt:lpstr>
      <vt:lpstr>15.2  派生类定义</vt:lpstr>
      <vt:lpstr>15.2  派生类定义</vt:lpstr>
      <vt:lpstr>15.2  派生类定义</vt:lpstr>
      <vt:lpstr>15.2  派生类定义</vt:lpstr>
      <vt:lpstr>15.2  派生类定义</vt:lpstr>
      <vt:lpstr>15.2  派生类定义</vt:lpstr>
      <vt:lpstr>15.3  派生类访问基类成员</vt:lpstr>
      <vt:lpstr>15.4  派生类成员覆盖</vt:lpstr>
      <vt:lpstr>15.4  派生类成员覆盖</vt:lpstr>
      <vt:lpstr>15.5  多态性</vt:lpstr>
      <vt:lpstr>15.5  多态性</vt:lpstr>
      <vt:lpstr>15.5  多态性</vt:lpstr>
      <vt:lpstr>15.5  多态性</vt:lpstr>
      <vt:lpstr>15.5  多态性</vt:lpstr>
      <vt:lpstr>15.5  多态性</vt:lpstr>
      <vt:lpstr>15.5  多态性</vt:lpstr>
      <vt:lpstr>15.5  多态性</vt:lpstr>
      <vt:lpstr>15.5  多态性</vt:lpstr>
      <vt:lpstr>15.5  多态性</vt:lpstr>
      <vt:lpstr>15.6  抽象类</vt:lpstr>
      <vt:lpstr>15.6  抽象类</vt:lpstr>
      <vt:lpstr>15.6  抽象类</vt:lpstr>
      <vt:lpstr>15.6  抽象类</vt:lpstr>
      <vt:lpstr>15.7  多重继承</vt:lpstr>
      <vt:lpstr>15.7  多重继承</vt:lpstr>
      <vt:lpstr>15.7  多重继承</vt:lpstr>
      <vt:lpstr>15.7  多重继承</vt:lpstr>
      <vt:lpstr>15.7  多重继承</vt:lpstr>
      <vt:lpstr>15.7  多重继承</vt:lpstr>
      <vt:lpstr>15.7  多重继承</vt:lpstr>
      <vt:lpstr>15.7  多重继承</vt:lpstr>
      <vt:lpstr>15.7  多重继承</vt:lpstr>
      <vt:lpstr>15.7  多重继承</vt:lpstr>
      <vt:lpstr>15.7  多重继承</vt:lpstr>
      <vt:lpstr>15.7  多重继承</vt:lpstr>
      <vt:lpstr>15.7  多重继承</vt:lpstr>
      <vt:lpstr>15.7  多重继承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Administrator</cp:lastModifiedBy>
  <cp:revision>1206</cp:revision>
  <cp:lastPrinted>2015-01-14T13:07:52Z</cp:lastPrinted>
  <dcterms:created xsi:type="dcterms:W3CDTF">2014-02-27T13:03:11Z</dcterms:created>
  <dcterms:modified xsi:type="dcterms:W3CDTF">2016-04-06T01:56:19Z</dcterms:modified>
</cp:coreProperties>
</file>