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88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69" r:id="rId20"/>
    <p:sldId id="274" r:id="rId21"/>
    <p:sldId id="275" r:id="rId22"/>
    <p:sldId id="277" r:id="rId23"/>
    <p:sldId id="276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99"/>
    <a:srgbClr val="4BACC6"/>
    <a:srgbClr val="00FF00"/>
    <a:srgbClr val="F79928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8" d="100"/>
          <a:sy n="88" d="100"/>
        </p:scale>
        <p:origin x="103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运算符重载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主讲教师：于永涛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326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cp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+ 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 </a:t>
            </a:r>
            <a:r>
              <a:rPr lang="en-US" altLang="zh-CN" dirty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result.real</a:t>
            </a:r>
            <a:r>
              <a:rPr lang="en-US" altLang="zh-CN" dirty="0"/>
              <a:t> = </a:t>
            </a:r>
            <a:r>
              <a:rPr lang="en-US" altLang="zh-CN" dirty="0" err="1" smtClean="0"/>
              <a:t>real+cp.real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</a:t>
            </a:r>
            <a:r>
              <a:rPr lang="en-US" altLang="zh-CN" dirty="0" err="1" smtClean="0"/>
              <a:t>image+cp.image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 </a:t>
            </a:r>
            <a:r>
              <a:rPr lang="en-US" altLang="zh-CN" dirty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cp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+ 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result.real</a:t>
            </a:r>
            <a:r>
              <a:rPr lang="en-US" altLang="zh-CN" dirty="0"/>
              <a:t> = </a:t>
            </a:r>
            <a:r>
              <a:rPr lang="en-US" altLang="zh-CN" dirty="0" err="1" smtClean="0"/>
              <a:t>real+cp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</a:t>
            </a:r>
            <a:r>
              <a:rPr lang="en-US" altLang="zh-CN" dirty="0" smtClean="0"/>
              <a:t>image;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24128" y="3861048"/>
            <a:ext cx="3312368" cy="132343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cp1(2.0, 3.0);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cp2(1.0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cpa1 =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cpa2 =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0639" y="980728"/>
            <a:ext cx="3481521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重载运算符重载函数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95729" y="5949280"/>
            <a:ext cx="1892559" cy="635715"/>
            <a:chOff x="6534472" y="5759475"/>
            <a:chExt cx="2286000" cy="75247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Ch16_02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687223" y="5733256"/>
            <a:ext cx="4477065" cy="8517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运算符重载函数可以像其他函数一样进行重载：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形参类型或个数不同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前置</a:t>
            </a:r>
            <a:r>
              <a:rPr lang="zh-CN" altLang="en-US" b="1" dirty="0" smtClean="0"/>
              <a:t>单目</a:t>
            </a:r>
            <a:r>
              <a:rPr lang="zh-CN" altLang="en-US" b="1" dirty="0"/>
              <a:t>运算符重载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设有前置单目运算符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/>
              <a:t>，如果要</a:t>
            </a:r>
            <a:r>
              <a:rPr lang="zh-CN" altLang="en-US" dirty="0" smtClean="0"/>
              <a:t>重载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70C0"/>
                </a:solidFill>
              </a:rPr>
              <a:t>类的成员函数</a:t>
            </a:r>
            <a:r>
              <a:rPr lang="zh-CN" altLang="en-US" dirty="0"/>
              <a:t>，使之能够实现表达式 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zh-CN" altLang="en-US" dirty="0" smtClean="0"/>
              <a:t>，</a:t>
            </a:r>
            <a:r>
              <a:rPr lang="zh-CN" altLang="en-US" dirty="0"/>
              <a:t>其中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zh-CN" altLang="en-US" dirty="0" smtClean="0"/>
              <a:t>为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类对象，则 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/>
              <a:t> </a:t>
            </a:r>
            <a:r>
              <a:rPr lang="zh-CN" altLang="en-US" dirty="0"/>
              <a:t>应被重载为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类的成员函数</a:t>
            </a:r>
            <a:r>
              <a:rPr lang="zh-CN" altLang="en-US" dirty="0" smtClean="0"/>
              <a:t>，</a:t>
            </a:r>
            <a:r>
              <a:rPr lang="zh-CN" altLang="en-US" dirty="0"/>
              <a:t>且</a:t>
            </a:r>
            <a:r>
              <a:rPr lang="zh-CN" altLang="en-US" dirty="0" smtClean="0">
                <a:solidFill>
                  <a:srgbClr val="FF0000"/>
                </a:solidFill>
              </a:rPr>
              <a:t>形参列表应为空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en-US" altLang="zh-CN" dirty="0"/>
              <a:t>{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返回类型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  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经重载后，</a:t>
            </a:r>
            <a:r>
              <a:rPr lang="zh-CN" altLang="en-US" dirty="0" smtClean="0"/>
              <a:t>表达式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en-US" altLang="zh-CN" dirty="0" smtClean="0"/>
              <a:t> </a:t>
            </a:r>
            <a:r>
              <a:rPr lang="zh-CN" altLang="en-US" dirty="0"/>
              <a:t>相当于 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en-US" altLang="zh-CN" dirty="0" err="1" smtClean="0">
                <a:solidFill>
                  <a:srgbClr val="FF0000"/>
                </a:solidFill>
              </a:rPr>
              <a:t>.operator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b="1" dirty="0"/>
              <a:t>注意</a:t>
            </a:r>
            <a:r>
              <a:rPr lang="en-US" altLang="zh-CN" dirty="0"/>
              <a:t>: </a:t>
            </a:r>
            <a:r>
              <a:rPr lang="zh-CN" altLang="en-US" dirty="0" smtClean="0"/>
              <a:t>重载前置单目运算符</a:t>
            </a:r>
            <a:r>
              <a:rPr lang="zh-CN" altLang="en-US" dirty="0" smtClean="0">
                <a:solidFill>
                  <a:srgbClr val="0070C0"/>
                </a:solidFill>
              </a:rPr>
              <a:t>不需要任何参数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4" name="加号 3"/>
          <p:cNvSpPr/>
          <p:nvPr/>
        </p:nvSpPr>
        <p:spPr>
          <a:xfrm>
            <a:off x="5652120" y="3501008"/>
            <a:ext cx="936104" cy="936104"/>
          </a:xfrm>
          <a:prstGeom prst="mathPlus">
            <a:avLst>
              <a:gd name="adj1" fmla="val 12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4"/>
          <p:cNvSpPr/>
          <p:nvPr/>
        </p:nvSpPr>
        <p:spPr>
          <a:xfrm>
            <a:off x="6444208" y="3501008"/>
            <a:ext cx="936104" cy="936104"/>
          </a:xfrm>
          <a:prstGeom prst="mathPlus">
            <a:avLst>
              <a:gd name="adj1" fmla="val 12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6296" y="3206586"/>
            <a:ext cx="100811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endParaRPr lang="zh-CN" alt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326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operator!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! </a:t>
            </a:r>
            <a:r>
              <a:rPr lang="zh-CN" altLang="en-US" dirty="0" smtClean="0">
                <a:solidFill>
                  <a:srgbClr val="00B050"/>
                </a:solidFill>
              </a:rPr>
              <a:t>运算符，值返回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dirty="0" smtClean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/>
              <a:t>result.real</a:t>
            </a:r>
            <a:r>
              <a:rPr lang="en-US" altLang="zh-CN" dirty="0" smtClean="0"/>
              <a:t> = image;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/>
              <a:t>result.image</a:t>
            </a:r>
            <a:r>
              <a:rPr lang="en-US" altLang="zh-CN" dirty="0" smtClean="0"/>
              <a:t> = real;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– (</a:t>
            </a:r>
            <a:r>
              <a:rPr lang="zh-CN" altLang="en-US" dirty="0" smtClean="0">
                <a:solidFill>
                  <a:srgbClr val="00B050"/>
                </a:solidFill>
              </a:rPr>
              <a:t>负号</a:t>
            </a:r>
            <a:r>
              <a:rPr lang="en-US" altLang="zh-CN" dirty="0" smtClean="0">
                <a:solidFill>
                  <a:srgbClr val="00B050"/>
                </a:solidFill>
              </a:rPr>
              <a:t>) </a:t>
            </a:r>
            <a:r>
              <a:rPr lang="zh-CN" altLang="en-US" dirty="0" smtClean="0">
                <a:solidFill>
                  <a:srgbClr val="00B050"/>
                </a:solidFill>
              </a:rPr>
              <a:t>运算符，值返回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result.real</a:t>
            </a:r>
            <a:r>
              <a:rPr lang="en-US" altLang="zh-CN" dirty="0"/>
              <a:t> = </a:t>
            </a:r>
            <a:r>
              <a:rPr lang="en-US" altLang="zh-CN" dirty="0" smtClean="0"/>
              <a:t>-real;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</a:t>
            </a:r>
            <a:r>
              <a:rPr lang="en-US" altLang="zh-CN" dirty="0" smtClean="0"/>
              <a:t>-image;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4" name="右箭头 3"/>
          <p:cNvSpPr/>
          <p:nvPr/>
        </p:nvSpPr>
        <p:spPr>
          <a:xfrm>
            <a:off x="539552" y="1844824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39552" y="3429000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4128" y="3933056"/>
            <a:ext cx="3233464" cy="101566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(1.0,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6056" y="5889466"/>
            <a:ext cx="3888432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 );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1738" y="2273588"/>
            <a:ext cx="333819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隐含默认类自身作为参数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23728" y="2060848"/>
            <a:ext cx="122413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7087074" y="5038989"/>
            <a:ext cx="360040" cy="7649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后置</a:t>
            </a:r>
            <a:r>
              <a:rPr lang="zh-CN" altLang="en-US" b="1" dirty="0" smtClean="0"/>
              <a:t>单目</a:t>
            </a:r>
            <a:r>
              <a:rPr lang="zh-CN" altLang="en-US" b="1" dirty="0"/>
              <a:t>运算符重载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设有后置单目运算符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/>
              <a:t>，如果要</a:t>
            </a:r>
            <a:r>
              <a:rPr lang="zh-CN" altLang="en-US" dirty="0" smtClean="0"/>
              <a:t>重载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70C0"/>
                </a:solidFill>
              </a:rPr>
              <a:t>类的成员函数</a:t>
            </a:r>
            <a:r>
              <a:rPr lang="zh-CN" altLang="en-US" dirty="0"/>
              <a:t>，使之能够实现表达式 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en-US" altLang="zh-CN" dirty="0" smtClean="0">
                <a:solidFill>
                  <a:srgbClr val="0000FF"/>
                </a:solidFill>
              </a:rPr>
              <a:t> 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zh-CN" altLang="en-US" dirty="0" smtClean="0"/>
              <a:t>，</a:t>
            </a:r>
            <a:r>
              <a:rPr lang="zh-CN" altLang="en-US" dirty="0"/>
              <a:t>其中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zh-CN" altLang="en-US" dirty="0" smtClean="0"/>
              <a:t>为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类对象，则 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/>
              <a:t> </a:t>
            </a:r>
            <a:r>
              <a:rPr lang="zh-CN" altLang="en-US" dirty="0"/>
              <a:t>应被重载为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zh-CN" altLang="en-US" dirty="0"/>
              <a:t>类的成员函数</a:t>
            </a:r>
            <a:r>
              <a:rPr lang="zh-CN" altLang="en-US" dirty="0" smtClean="0"/>
              <a:t>，且形参定义为一个</a:t>
            </a:r>
            <a:r>
              <a:rPr lang="zh-CN" altLang="en-US" dirty="0" smtClean="0">
                <a:solidFill>
                  <a:srgbClr val="FF0000"/>
                </a:solidFill>
              </a:rPr>
              <a:t>整型参数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</a:t>
            </a:r>
            <a:r>
              <a:rPr lang="en-US" altLang="zh-CN" dirty="0"/>
              <a:t>{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返回类型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/>
              <a:t>说明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经重载后，</a:t>
            </a:r>
            <a:r>
              <a:rPr lang="zh-CN" altLang="en-US" dirty="0" smtClean="0"/>
              <a:t>表达式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en-US" altLang="zh-CN" dirty="0" smtClean="0">
                <a:solidFill>
                  <a:srgbClr val="0000FF"/>
                </a:solidFill>
              </a:rPr>
              <a:t> 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zh-CN" altLang="en-US" dirty="0" smtClean="0"/>
              <a:t>相当于 </a:t>
            </a:r>
            <a:r>
              <a:rPr lang="en-US" altLang="zh-CN" dirty="0" err="1" smtClean="0">
                <a:solidFill>
                  <a:srgbClr val="0000FF"/>
                </a:solidFill>
              </a:rPr>
              <a:t>oprd</a:t>
            </a:r>
            <a:r>
              <a:rPr lang="en-US" altLang="zh-CN" dirty="0" err="1" smtClean="0">
                <a:solidFill>
                  <a:srgbClr val="FF0000"/>
                </a:solidFill>
              </a:rPr>
              <a:t>.operator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)</a:t>
            </a:r>
          </a:p>
          <a:p>
            <a:pPr indent="358775"/>
            <a:r>
              <a:rPr lang="zh-CN" altLang="en-US" b="1" dirty="0" smtClean="0"/>
              <a:t>注意</a:t>
            </a:r>
            <a:r>
              <a:rPr lang="en-US" altLang="zh-CN" dirty="0"/>
              <a:t>: </a:t>
            </a:r>
            <a:r>
              <a:rPr lang="zh-CN" altLang="en-US" dirty="0" smtClean="0"/>
              <a:t>重载</a:t>
            </a:r>
            <a:r>
              <a:rPr lang="zh-CN" altLang="en-US" dirty="0"/>
              <a:t>后</a:t>
            </a:r>
            <a:r>
              <a:rPr lang="zh-CN" altLang="en-US" dirty="0" smtClean="0"/>
              <a:t>置单目运算符</a:t>
            </a:r>
            <a:r>
              <a:rPr lang="zh-CN" altLang="en-US" dirty="0" smtClean="0">
                <a:solidFill>
                  <a:srgbClr val="0070C0"/>
                </a:solidFill>
              </a:rPr>
              <a:t>需要一个整型参数</a:t>
            </a:r>
            <a:r>
              <a:rPr lang="zh-CN" altLang="en-US" dirty="0"/>
              <a:t>。这个整型</a:t>
            </a:r>
            <a:r>
              <a:rPr lang="zh-CN" altLang="en-US" dirty="0" smtClean="0"/>
              <a:t>参数</a:t>
            </a:r>
            <a:r>
              <a:rPr lang="zh-CN" altLang="en-US" dirty="0" smtClean="0">
                <a:solidFill>
                  <a:srgbClr val="0070C0"/>
                </a:solidFill>
              </a:rPr>
              <a:t>并非操作数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只是用于区分</a:t>
            </a:r>
            <a:r>
              <a:rPr lang="zh-CN" altLang="en-US" dirty="0">
                <a:solidFill>
                  <a:srgbClr val="FF0000"/>
                </a:solidFill>
              </a:rPr>
              <a:t>前置运算</a:t>
            </a:r>
            <a:r>
              <a:rPr lang="zh-CN" altLang="en-US" dirty="0">
                <a:solidFill>
                  <a:srgbClr val="0070C0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后置</a:t>
            </a:r>
            <a:r>
              <a:rPr lang="zh-CN" altLang="en-US" dirty="0" smtClean="0">
                <a:solidFill>
                  <a:srgbClr val="FF0000"/>
                </a:solidFill>
              </a:rPr>
              <a:t>运算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4" name="加号 3"/>
          <p:cNvSpPr/>
          <p:nvPr/>
        </p:nvSpPr>
        <p:spPr>
          <a:xfrm>
            <a:off x="6588224" y="3501008"/>
            <a:ext cx="936104" cy="936104"/>
          </a:xfrm>
          <a:prstGeom prst="mathPlus">
            <a:avLst>
              <a:gd name="adj1" fmla="val 12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4"/>
          <p:cNvSpPr/>
          <p:nvPr/>
        </p:nvSpPr>
        <p:spPr>
          <a:xfrm>
            <a:off x="7380312" y="3501008"/>
            <a:ext cx="936104" cy="936104"/>
          </a:xfrm>
          <a:prstGeom prst="mathPlus">
            <a:avLst>
              <a:gd name="adj1" fmla="val 12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24128" y="3206586"/>
            <a:ext cx="100811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endParaRPr lang="zh-CN" alt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2667" y="4477125"/>
            <a:ext cx="5085557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整型参数功能：区分前置和后置运算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2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60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前置</a:t>
            </a:r>
            <a:r>
              <a:rPr lang="en-US" altLang="zh-CN" dirty="0" smtClean="0">
                <a:solidFill>
                  <a:srgbClr val="00B050"/>
                </a:solidFill>
              </a:rPr>
              <a:t>++ </a:t>
            </a:r>
            <a:r>
              <a:rPr lang="zh-CN" altLang="en-US" dirty="0" smtClean="0">
                <a:solidFill>
                  <a:srgbClr val="00B050"/>
                </a:solidFill>
              </a:rPr>
              <a:t>运算符，引用返回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real = real + 1.0;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image = image + 1.0;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b="1" dirty="0" smtClean="0">
                <a:solidFill>
                  <a:srgbClr val="FF0000"/>
                </a:solidFill>
              </a:rPr>
              <a:t>*this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返回新值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dirty="0" smtClean="0"/>
              <a:t>(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后置</a:t>
            </a:r>
            <a:r>
              <a:rPr lang="en-US" altLang="zh-CN" dirty="0" smtClean="0">
                <a:solidFill>
                  <a:srgbClr val="00B050"/>
                </a:solidFill>
              </a:rPr>
              <a:t>++ </a:t>
            </a:r>
            <a:r>
              <a:rPr lang="zh-CN" altLang="en-US" dirty="0" smtClean="0">
                <a:solidFill>
                  <a:srgbClr val="00B050"/>
                </a:solidFill>
              </a:rPr>
              <a:t>运算符，值返回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</a:t>
            </a:r>
            <a:r>
              <a:rPr lang="en-US" altLang="zh-CN" dirty="0" smtClean="0"/>
              <a:t>result(real, image);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real </a:t>
            </a:r>
            <a:r>
              <a:rPr lang="en-US" altLang="zh-CN" dirty="0"/>
              <a:t>= </a:t>
            </a:r>
            <a:r>
              <a:rPr lang="en-US" altLang="zh-CN" dirty="0" smtClean="0"/>
              <a:t>real + 1.0;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image </a:t>
            </a:r>
            <a:r>
              <a:rPr lang="en-US" altLang="zh-CN" dirty="0"/>
              <a:t>= </a:t>
            </a:r>
            <a:r>
              <a:rPr lang="en-US" altLang="zh-CN" dirty="0" smtClean="0"/>
              <a:t>image + 1.0;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result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// </a:t>
            </a:r>
            <a:r>
              <a:rPr lang="zh-CN" altLang="en-US" dirty="0" smtClean="0">
                <a:solidFill>
                  <a:srgbClr val="00B050"/>
                </a:solidFill>
              </a:rPr>
              <a:t>返回旧值</a:t>
            </a:r>
            <a:endParaRPr lang="en-US" altLang="zh-CN" dirty="0"/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4" name="右箭头 3"/>
          <p:cNvSpPr/>
          <p:nvPr/>
        </p:nvSpPr>
        <p:spPr>
          <a:xfrm>
            <a:off x="539552" y="1916832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39552" y="3284984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4128" y="3933056"/>
            <a:ext cx="3233464" cy="101566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(1.0,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cpb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0032" y="5889466"/>
            <a:ext cx="4104456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cpb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8938" y="2555652"/>
            <a:ext cx="409948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型参数来区分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195736" y="3501008"/>
            <a:ext cx="187893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7087074" y="5038989"/>
            <a:ext cx="360040" cy="7649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771800" y="5972540"/>
            <a:ext cx="1892559" cy="635715"/>
            <a:chOff x="6534472" y="5759475"/>
            <a:chExt cx="2286000" cy="75247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Ch16_03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1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66735"/>
            <a:ext cx="8496944" cy="56306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cstdlib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{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类</a:t>
            </a:r>
            <a:r>
              <a:rPr lang="zh-CN" altLang="en-US" sz="2200" dirty="0">
                <a:solidFill>
                  <a:srgbClr val="00B050"/>
                </a:solidFill>
              </a:rPr>
              <a:t>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n=1);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rn</a:t>
            </a:r>
            <a:r>
              <a:rPr lang="en-US" altLang="zh-CN" sz="2200" dirty="0" smtClean="0"/>
              <a:t>);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拷贝构造函数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();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析构函数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/>
              <a:t>get(</a:t>
            </a: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i</a:t>
            </a:r>
            <a:r>
              <a:rPr lang="en-US" altLang="zh-CN" sz="2200" dirty="0" smtClean="0"/>
              <a:t>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;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取第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</a:rPr>
              <a:t>个随机数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getNum</a:t>
            </a:r>
            <a:r>
              <a:rPr lang="en-US" altLang="zh-CN" sz="2200" dirty="0" smtClean="0"/>
              <a:t>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;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取随机数个数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set(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 smtClean="0"/>
              <a:t>val</a:t>
            </a:r>
            <a:r>
              <a:rPr lang="en-US" altLang="zh-CN" sz="2200" dirty="0" smtClean="0"/>
              <a:t>);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设置第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</a:rPr>
              <a:t>个随机数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/>
              <a:t>print()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;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打印随机数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FF0000"/>
                </a:solidFill>
              </a:rPr>
              <a:t>private</a:t>
            </a:r>
            <a:r>
              <a:rPr lang="en-US" altLang="zh-CN" sz="2200" dirty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/>
              <a:t>vec;  </a:t>
            </a:r>
            <a:r>
              <a:rPr lang="en-US" altLang="zh-CN" sz="2200" dirty="0" smtClean="0"/>
              <a:t>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存放随机数</a:t>
            </a:r>
            <a:endParaRPr lang="en-US" altLang="zh-CN" sz="2200" dirty="0">
              <a:solidFill>
                <a:srgbClr val="00B050"/>
              </a:solidFill>
              <a:latin typeface="微软雅黑" panose="020B0503020204020204" pitchFamily="34" charset="-122"/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num</a:t>
            </a:r>
            <a:r>
              <a:rPr lang="en-US" altLang="zh-CN" sz="2200" dirty="0" smtClean="0"/>
              <a:t>;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随机数个数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200" dirty="0"/>
              <a:t>};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成员函数实现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n</a:t>
            </a:r>
            <a:r>
              <a:rPr lang="en-US" altLang="zh-CN" sz="1800" dirty="0" smtClean="0"/>
              <a:t>):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(n) {       </a:t>
            </a:r>
            <a:r>
              <a:rPr lang="en-US" altLang="zh-CN" sz="1800" dirty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构造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/>
              <a:t>vec = </a:t>
            </a:r>
            <a:r>
              <a:rPr lang="en-US" altLang="zh-CN" sz="1800" dirty="0">
                <a:solidFill>
                  <a:srgbClr val="FF0000"/>
                </a:solidFill>
              </a:rPr>
              <a:t>new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];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for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</a:t>
            </a:r>
          </a:p>
          <a:p>
            <a:pPr indent="719138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/>
              <a:t>vec[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rand()%100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80000"/>
              </a:lnSpc>
              <a:spcAft>
                <a:spcPts val="150"/>
              </a:spcAft>
            </a:pP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 err="1"/>
              <a:t>rn</a:t>
            </a:r>
            <a:r>
              <a:rPr lang="en-US" altLang="zh-CN" sz="1800" dirty="0" smtClean="0"/>
              <a:t>){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拷贝构造函数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Aft>
                <a:spcPts val="150"/>
              </a:spcAft>
            </a:pPr>
            <a:r>
              <a:rPr lang="en-US" altLang="zh-CN" sz="1800" dirty="0" err="1"/>
              <a:t>num</a:t>
            </a:r>
            <a:r>
              <a:rPr lang="en-US" altLang="zh-CN" sz="1800" dirty="0"/>
              <a:t> = </a:t>
            </a:r>
            <a:r>
              <a:rPr lang="en-US" altLang="zh-CN" sz="1800" dirty="0" err="1" smtClean="0"/>
              <a:t>rn.num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indent="358775">
              <a:lnSpc>
                <a:spcPct val="80000"/>
              </a:lnSpc>
              <a:spcAft>
                <a:spcPts val="150"/>
              </a:spcAft>
            </a:pPr>
            <a:r>
              <a:rPr lang="en-US" altLang="zh-CN" sz="1800" dirty="0"/>
              <a:t>vec = </a:t>
            </a:r>
            <a:r>
              <a:rPr lang="en-US" altLang="zh-CN" sz="1800" dirty="0">
                <a:solidFill>
                  <a:srgbClr val="FF0000"/>
                </a:solidFill>
              </a:rPr>
              <a:t>new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];                     </a:t>
            </a:r>
            <a:r>
              <a:rPr lang="en-US" altLang="zh-CN" sz="1800" dirty="0" smtClean="0"/>
              <a:t>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重新申请一个堆空间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Aft>
                <a:spcPts val="15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for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               </a:t>
            </a:r>
            <a:r>
              <a:rPr lang="en-US" altLang="zh-CN" sz="1800" dirty="0" smtClean="0"/>
              <a:t>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依次值拷贝</a:t>
            </a:r>
            <a:endParaRPr lang="zh-CN" altLang="en-US" sz="1800" dirty="0">
              <a:solidFill>
                <a:srgbClr val="00B050"/>
              </a:solidFill>
            </a:endParaRPr>
          </a:p>
          <a:p>
            <a:pPr indent="719138">
              <a:lnSpc>
                <a:spcPct val="80000"/>
              </a:lnSpc>
              <a:spcAft>
                <a:spcPts val="150"/>
              </a:spcAft>
            </a:pPr>
            <a:r>
              <a:rPr lang="en-US" altLang="zh-CN" sz="1800" dirty="0"/>
              <a:t>vec[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</a:t>
            </a:r>
            <a:r>
              <a:rPr lang="en-US" altLang="zh-CN" sz="1800" dirty="0" err="1" smtClean="0"/>
              <a:t>rn.vec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  <a:endParaRPr lang="en-US" altLang="zh-CN" sz="1800" dirty="0"/>
          </a:p>
          <a:p>
            <a:pPr>
              <a:lnSpc>
                <a:spcPct val="80000"/>
              </a:lnSpc>
              <a:spcAft>
                <a:spcPts val="150"/>
              </a:spcAft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::~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dirty="0" smtClean="0"/>
              <a:t>(){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析构</a:t>
            </a:r>
            <a:r>
              <a:rPr lang="zh-CN" altLang="en-US" sz="1800" dirty="0" smtClean="0">
                <a:solidFill>
                  <a:srgbClr val="00B050"/>
                </a:solidFill>
              </a:rPr>
              <a:t>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(vec!=</a:t>
            </a:r>
            <a:r>
              <a:rPr lang="en-US" altLang="zh-CN" sz="1800" dirty="0">
                <a:solidFill>
                  <a:srgbClr val="FF3399"/>
                </a:solidFill>
              </a:rPr>
              <a:t>NULL</a:t>
            </a:r>
            <a:r>
              <a:rPr lang="en-US" altLang="zh-CN" sz="1800" dirty="0"/>
              <a:t>)</a:t>
            </a:r>
          </a:p>
          <a:p>
            <a:pPr indent="719138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delete</a:t>
            </a:r>
            <a:r>
              <a:rPr lang="en-US" altLang="zh-CN" sz="1800" dirty="0"/>
              <a:t> [ ] vec;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int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1800" dirty="0" smtClean="0"/>
              <a:t>get(</a:t>
            </a:r>
            <a:r>
              <a:rPr lang="en-US" altLang="zh-CN" sz="1800" dirty="0" smtClean="0">
                <a:solidFill>
                  <a:srgbClr val="0000FF"/>
                </a:solidFill>
              </a:rPr>
              <a:t>int </a:t>
            </a:r>
            <a:r>
              <a:rPr lang="en-US" altLang="zh-CN" sz="1800" dirty="0" err="1"/>
              <a:t>i</a:t>
            </a:r>
            <a:r>
              <a:rPr lang="en-US" altLang="zh-CN" sz="1800" dirty="0" smtClean="0"/>
              <a:t>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{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取第</a:t>
            </a:r>
            <a:r>
              <a:rPr lang="en-US" altLang="zh-CN" sz="1800" dirty="0" err="1">
                <a:solidFill>
                  <a:srgbClr val="00B050"/>
                </a:solidFill>
              </a:rPr>
              <a:t>i</a:t>
            </a:r>
            <a:r>
              <a:rPr lang="zh-CN" altLang="en-US" sz="1800" dirty="0">
                <a:solidFill>
                  <a:srgbClr val="00B050"/>
                </a:solidFill>
              </a:rPr>
              <a:t>个</a:t>
            </a:r>
            <a:r>
              <a:rPr lang="zh-CN" altLang="en-US" sz="1800" dirty="0" smtClean="0">
                <a:solidFill>
                  <a:srgbClr val="00B050"/>
                </a:solidFill>
              </a:rPr>
              <a:t>随机数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vec[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int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1800" dirty="0" err="1" smtClean="0"/>
              <a:t>getNum</a:t>
            </a:r>
            <a:r>
              <a:rPr lang="en-US" altLang="zh-CN" sz="1800" dirty="0" smtClean="0"/>
              <a:t>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{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>
                <a:solidFill>
                  <a:srgbClr val="00B050"/>
                </a:solidFill>
              </a:rPr>
              <a:t>取随机数</a:t>
            </a:r>
            <a:r>
              <a:rPr lang="zh-CN" altLang="en-US" sz="1800" dirty="0" smtClean="0">
                <a:solidFill>
                  <a:srgbClr val="00B050"/>
                </a:solidFill>
              </a:rPr>
              <a:t>个数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40066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000" b="1" dirty="0">
                <a:solidFill>
                  <a:srgbClr val="0000FF"/>
                </a:solidFill>
              </a:rPr>
              <a:t>::</a:t>
            </a:r>
            <a:r>
              <a:rPr lang="en-US" altLang="zh-CN" sz="2000" dirty="0"/>
              <a:t>set(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){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设置第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zh-CN" altLang="en-US" sz="2000" dirty="0">
                <a:solidFill>
                  <a:srgbClr val="00B050"/>
                </a:solidFill>
              </a:rPr>
              <a:t>个随机数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vec[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000" b="1" dirty="0">
                <a:solidFill>
                  <a:srgbClr val="0000FF"/>
                </a:solidFill>
              </a:rPr>
              <a:t>::</a:t>
            </a:r>
            <a:r>
              <a:rPr lang="en-US" altLang="zh-CN" sz="2000" dirty="0"/>
              <a:t>print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打印随机数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pPr indent="804863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&lt;&lt;vec[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err="1"/>
              <a:t>c</a:t>
            </a:r>
            <a:r>
              <a:rPr lang="en-US" altLang="zh-CN" sz="2000" dirty="0" err="1" smtClean="0"/>
              <a:t>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main(){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rn1(5);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 rn2;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利用默认参数构造对象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rn1.print();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rn2.print();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rn2 = rn1;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赋值操作，数据成员逐一赋值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rn1.print();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rn2.print</a:t>
            </a:r>
            <a:r>
              <a:rPr lang="en-US" altLang="zh-CN" sz="2000" dirty="0" smtClean="0"/>
              <a:t>();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rn1.set(2, 100);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</a:t>
            </a:r>
            <a:r>
              <a:rPr lang="en-US" altLang="zh-CN" sz="2000" dirty="0" smtClean="0">
                <a:solidFill>
                  <a:srgbClr val="00B050"/>
                </a:solidFill>
              </a:rPr>
              <a:t>rn1</a:t>
            </a:r>
            <a:r>
              <a:rPr lang="zh-CN" altLang="en-US" sz="2000" dirty="0" smtClean="0">
                <a:solidFill>
                  <a:srgbClr val="00B050"/>
                </a:solidFill>
              </a:rPr>
              <a:t>的随机数的值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rn1.print();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/>
              <a:t>rn2.print</a:t>
            </a:r>
            <a:r>
              <a:rPr lang="en-US" altLang="zh-CN" sz="2000" dirty="0" smtClean="0"/>
              <a:t>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Ch16_04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41" y="1142071"/>
            <a:ext cx="1609006" cy="16090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99089" y="2845385"/>
            <a:ext cx="4205182" cy="7298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为什么会出问题？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64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87624" y="1772816"/>
            <a:ext cx="2448272" cy="2304256"/>
            <a:chOff x="913656" y="1628800"/>
            <a:chExt cx="2448272" cy="2304256"/>
          </a:xfrm>
        </p:grpSpPr>
        <p:sp>
          <p:nvSpPr>
            <p:cNvPr id="4" name="矩形 3"/>
            <p:cNvSpPr/>
            <p:nvPr/>
          </p:nvSpPr>
          <p:spPr>
            <a:xfrm>
              <a:off x="913656" y="1628800"/>
              <a:ext cx="2448272" cy="6480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rn1</a:t>
              </a:r>
              <a:endPara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13656" y="2276872"/>
              <a:ext cx="2448272" cy="1656184"/>
            </a:xfrm>
            <a:prstGeom prst="rect">
              <a:avLst/>
            </a:prstGeom>
            <a:solidFill>
              <a:srgbClr val="4BACC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( 5 )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 (int *)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20072" y="1772816"/>
            <a:ext cx="2448272" cy="2304256"/>
            <a:chOff x="913656" y="1628800"/>
            <a:chExt cx="2448272" cy="2304256"/>
          </a:xfrm>
        </p:grpSpPr>
        <p:sp>
          <p:nvSpPr>
            <p:cNvPr id="8" name="矩形 7"/>
            <p:cNvSpPr/>
            <p:nvPr/>
          </p:nvSpPr>
          <p:spPr>
            <a:xfrm>
              <a:off x="913656" y="1628800"/>
              <a:ext cx="2448272" cy="64807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rn2</a:t>
              </a:r>
              <a:endPara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3656" y="2276872"/>
              <a:ext cx="2448272" cy="1656184"/>
            </a:xfrm>
            <a:prstGeom prst="rect">
              <a:avLst/>
            </a:prstGeom>
            <a:solidFill>
              <a:srgbClr val="4BACC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( 1 )</a:t>
              </a:r>
            </a:p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 (int *)</a:t>
              </a:r>
            </a:p>
          </p:txBody>
        </p:sp>
      </p:grpSp>
      <p:sp>
        <p:nvSpPr>
          <p:cNvPr id="10" name="云形 9"/>
          <p:cNvSpPr/>
          <p:nvPr/>
        </p:nvSpPr>
        <p:spPr>
          <a:xfrm>
            <a:off x="683568" y="4725144"/>
            <a:ext cx="3816424" cy="1728192"/>
          </a:xfrm>
          <a:prstGeom prst="clou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11660" y="5301208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43708" y="5301208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75756" y="5301208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07804" y="5301208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39852" y="5301208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550560" y="3717032"/>
            <a:ext cx="717184" cy="15816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3813020" y="2780928"/>
            <a:ext cx="1335044" cy="64807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对象赋值</a:t>
            </a:r>
            <a:endParaRPr lang="zh-CN" altLang="en-US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78652" y="5300389"/>
            <a:ext cx="437840" cy="43715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/>
          <p:cNvSpPr/>
          <p:nvPr/>
        </p:nvSpPr>
        <p:spPr>
          <a:xfrm>
            <a:off x="4664906" y="4725144"/>
            <a:ext cx="3816424" cy="1728192"/>
          </a:xfrm>
          <a:prstGeom prst="cloud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28184" y="5298653"/>
            <a:ext cx="437840" cy="4371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397501" y="3717032"/>
            <a:ext cx="46707" cy="15816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32240" y="2718211"/>
            <a:ext cx="312906" cy="584775"/>
          </a:xfrm>
          <a:prstGeom prst="rect">
            <a:avLst/>
          </a:prstGeom>
          <a:solidFill>
            <a:srgbClr val="4BACC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486105" y="3717032"/>
            <a:ext cx="4924307" cy="1512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99992" y="5805264"/>
            <a:ext cx="4347627" cy="7298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默认情况下执行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7966" y="939853"/>
            <a:ext cx="7754434" cy="7298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类对象的赋值操作实现类数据成员的逐一赋值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7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2" grpId="0" animBg="1"/>
      <p:bldP spid="23" grpId="0" animBg="1"/>
      <p:bldP spid="23" grpId="1" animBg="1"/>
      <p:bldP spid="20" grpId="0" animBg="1"/>
      <p:bldP spid="21" grpId="0" animBg="1"/>
      <p:bldP spid="1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重载赋值运算符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{</a:t>
            </a: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operator=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oprd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类内声明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};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>
                <a:solidFill>
                  <a:srgbClr val="FF0000"/>
                </a:solidFill>
              </a:rPr>
              <a:t>operator=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oprd</a:t>
            </a:r>
            <a:r>
              <a:rPr lang="en-US" altLang="zh-CN" dirty="0" smtClean="0"/>
              <a:t>) {  </a:t>
            </a:r>
            <a:r>
              <a:rPr lang="en-US" altLang="zh-CN" dirty="0" smtClean="0">
                <a:solidFill>
                  <a:srgbClr val="00B050"/>
                </a:solidFill>
              </a:rPr>
              <a:t>//…</a:t>
            </a:r>
            <a:r>
              <a:rPr lang="en-US" altLang="zh-CN" dirty="0" smtClean="0"/>
              <a:t>  }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类外实现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00FF"/>
                </a:solidFill>
              </a:rPr>
              <a:t>B</a:t>
            </a:r>
            <a:r>
              <a:rPr lang="zh-CN" altLang="en-US" dirty="0" smtClean="0"/>
              <a:t>类型通常与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/>
              <a:t>类型相同，但也可以是其它类型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形参中的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可以省略不写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</a:t>
            </a:r>
            <a:r>
              <a:rPr lang="zh-CN" altLang="en-US" dirty="0" smtClean="0">
                <a:solidFill>
                  <a:srgbClr val="0070C0"/>
                </a:solidFill>
              </a:rPr>
              <a:t>自身类的引用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*this</a:t>
            </a:r>
            <a:r>
              <a:rPr lang="en-US" altLang="zh-CN" dirty="0" smtClean="0"/>
              <a:t>;</a:t>
            </a:r>
            <a:r>
              <a:rPr lang="zh-CN" altLang="en-US" dirty="0" smtClean="0"/>
              <a:t>）（赋值表达式是</a:t>
            </a:r>
            <a:r>
              <a:rPr lang="zh-CN" altLang="en-US" b="1" dirty="0" smtClean="0">
                <a:solidFill>
                  <a:srgbClr val="0070C0"/>
                </a:solidFill>
              </a:rPr>
              <a:t>左值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</a:t>
            </a:r>
            <a:r>
              <a:rPr lang="zh-CN" altLang="en-US" dirty="0" smtClean="0">
                <a:solidFill>
                  <a:srgbClr val="FF0000"/>
                </a:solidFill>
              </a:rPr>
              <a:t>拷贝构造函数</a:t>
            </a:r>
            <a:r>
              <a:rPr lang="zh-CN" altLang="en-US" dirty="0" smtClean="0"/>
              <a:t>的同时也要</a:t>
            </a:r>
            <a:r>
              <a:rPr lang="zh-CN" altLang="en-US" dirty="0" smtClean="0">
                <a:solidFill>
                  <a:srgbClr val="FF0000"/>
                </a:solidFill>
              </a:rPr>
              <a:t>重载赋值运算符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0070C0"/>
                </a:solidFill>
              </a:rPr>
              <a:t>深拷贝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11616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243190"/>
          </a:xfrm>
        </p:spPr>
        <p:txBody>
          <a:bodyPr/>
          <a:lstStyle/>
          <a:p>
            <a:r>
              <a:rPr lang="en-US" altLang="zh-CN" sz="2800" dirty="0" smtClean="0"/>
              <a:t>16.1  </a:t>
            </a:r>
            <a:r>
              <a:rPr lang="zh-CN" altLang="en-US" sz="2800" dirty="0" smtClean="0"/>
              <a:t>运算符重载</a:t>
            </a:r>
            <a:endParaRPr lang="en-US" altLang="zh-CN" sz="2800" dirty="0" smtClean="0"/>
          </a:p>
          <a:p>
            <a:r>
              <a:rPr lang="en-US" altLang="zh-CN" sz="2800" dirty="0"/>
              <a:t>16.2  </a:t>
            </a:r>
            <a:r>
              <a:rPr lang="zh-CN" altLang="en-US" sz="2800" dirty="0"/>
              <a:t>运算符重载作为类的成员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r>
              <a:rPr lang="en-US" altLang="zh-CN" sz="2800" dirty="0" smtClean="0"/>
              <a:t>16.3  </a:t>
            </a:r>
            <a:r>
              <a:rPr lang="zh-CN" altLang="en-US" sz="2800" dirty="0" smtClean="0"/>
              <a:t>重载赋值运算符</a:t>
            </a:r>
            <a:endParaRPr lang="en-US" altLang="zh-CN" sz="2800" dirty="0" smtClean="0"/>
          </a:p>
          <a:p>
            <a:r>
              <a:rPr lang="en-US" altLang="zh-CN" sz="2800" dirty="0" smtClean="0"/>
              <a:t>16.4  </a:t>
            </a:r>
            <a:r>
              <a:rPr lang="zh-CN" altLang="en-US" sz="2800" dirty="0" smtClean="0"/>
              <a:t>类型转换运算符</a:t>
            </a:r>
            <a:endParaRPr lang="en-US" altLang="zh-CN" sz="2800" dirty="0" smtClean="0"/>
          </a:p>
          <a:p>
            <a:r>
              <a:rPr lang="en-US" altLang="zh-CN" sz="2800" dirty="0" smtClean="0"/>
              <a:t>16.5  </a:t>
            </a:r>
            <a:r>
              <a:rPr lang="zh-CN" altLang="en-US" sz="2800" dirty="0" smtClean="0"/>
              <a:t>运算符重载作为类的友元函数</a:t>
            </a:r>
            <a:endParaRPr lang="en-US" altLang="zh-CN" sz="2800" dirty="0" smtClean="0"/>
          </a:p>
          <a:p>
            <a:r>
              <a:rPr lang="en-US" altLang="zh-CN" sz="2800" dirty="0" smtClean="0"/>
              <a:t>16.6  </a:t>
            </a:r>
            <a:r>
              <a:rPr lang="zh-CN" altLang="en-US" sz="2800" dirty="0" smtClean="0"/>
              <a:t>重载输入输出运算符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6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08720"/>
            <a:ext cx="8496944" cy="56886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cstdlib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FF0000"/>
                </a:solidFill>
              </a:rPr>
              <a:t>class</a:t>
            </a:r>
            <a:r>
              <a:rPr lang="en-US" altLang="zh-CN" sz="2200" dirty="0" smtClean="0"/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{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类</a:t>
            </a:r>
            <a:r>
              <a:rPr lang="zh-CN" altLang="en-US" sz="2200" dirty="0">
                <a:solidFill>
                  <a:srgbClr val="00B050"/>
                </a:solidFill>
              </a:rPr>
              <a:t>定义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2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n=1);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rn</a:t>
            </a:r>
            <a:r>
              <a:rPr lang="en-US" altLang="zh-CN" sz="2200" dirty="0" smtClean="0"/>
              <a:t>);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拷贝构造函数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b="1" dirty="0" smtClean="0">
                <a:solidFill>
                  <a:srgbClr val="0000FF"/>
                </a:solidFill>
              </a:rPr>
              <a:t>~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();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析构函数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operator=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err="1" smtClean="0"/>
              <a:t>rn</a:t>
            </a:r>
            <a:r>
              <a:rPr lang="en-US" altLang="zh-CN" sz="2200" dirty="0" smtClean="0"/>
              <a:t>);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重载赋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>
                <a:solidFill>
                  <a:srgbClr val="00B050"/>
                </a:solidFill>
              </a:rPr>
              <a:t>                                                                                   // </a:t>
            </a:r>
            <a:r>
              <a:rPr lang="zh-CN" altLang="en-US" sz="2200" dirty="0" smtClean="0">
                <a:solidFill>
                  <a:srgbClr val="00B050"/>
                </a:solidFill>
              </a:rPr>
              <a:t>值运算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/>
              <a:t>get(</a:t>
            </a: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i</a:t>
            </a:r>
            <a:r>
              <a:rPr lang="en-US" altLang="zh-CN" sz="2200" dirty="0" smtClean="0"/>
              <a:t>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;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取第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</a:rPr>
              <a:t>个随机数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getNum</a:t>
            </a:r>
            <a:r>
              <a:rPr lang="en-US" altLang="zh-CN" sz="2200" dirty="0" smtClean="0"/>
              <a:t>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;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取随机数个数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set(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 smtClean="0"/>
              <a:t>val</a:t>
            </a:r>
            <a:r>
              <a:rPr lang="en-US" altLang="zh-CN" sz="2200" dirty="0" smtClean="0"/>
              <a:t>);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设置第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2200" dirty="0" smtClean="0">
                <a:solidFill>
                  <a:srgbClr val="00B050"/>
                </a:solidFill>
              </a:rPr>
              <a:t>个随机数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/>
              <a:t>print()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200" dirty="0" smtClean="0"/>
              <a:t>;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打印随机数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FF0000"/>
                </a:solidFill>
              </a:rPr>
              <a:t>private</a:t>
            </a:r>
            <a:r>
              <a:rPr lang="en-US" altLang="zh-CN" sz="2200" dirty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/>
              <a:t>vec;  </a:t>
            </a:r>
            <a:r>
              <a:rPr lang="en-US" altLang="zh-CN" sz="2200" dirty="0" smtClean="0"/>
              <a:t>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</a:rPr>
              <a:t>存放随机数</a:t>
            </a:r>
            <a:endParaRPr lang="en-US" altLang="zh-CN" sz="2200" dirty="0">
              <a:solidFill>
                <a:srgbClr val="00B050"/>
              </a:solidFill>
              <a:latin typeface="微软雅黑" panose="020B0503020204020204" pitchFamily="34" charset="-122"/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int </a:t>
            </a:r>
            <a:r>
              <a:rPr lang="en-US" altLang="zh-CN" sz="2200" dirty="0" err="1"/>
              <a:t>num</a:t>
            </a:r>
            <a:r>
              <a:rPr lang="en-US" altLang="zh-CN" sz="2200" dirty="0" smtClean="0"/>
              <a:t>;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随机数个数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};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83568" y="3429000"/>
            <a:ext cx="7848872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56176" y="4149080"/>
            <a:ext cx="2376264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注意：引用返回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4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成员函数实现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::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):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(n) {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构造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/>
              <a:t>vec = 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];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/>
              <a:t>vec[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rand()%100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rn</a:t>
            </a:r>
            <a:r>
              <a:rPr lang="en-US" altLang="zh-CN" sz="2000" dirty="0" smtClean="0"/>
              <a:t>){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拷贝构造函数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Aft>
                <a:spcPts val="150"/>
              </a:spcAft>
            </a:pPr>
            <a:r>
              <a:rPr lang="en-US" altLang="zh-CN" sz="2000" dirty="0" err="1"/>
              <a:t>num</a:t>
            </a:r>
            <a:r>
              <a:rPr lang="en-US" altLang="zh-CN" sz="2000" dirty="0"/>
              <a:t> = </a:t>
            </a:r>
            <a:r>
              <a:rPr lang="en-US" altLang="zh-CN" sz="2000" dirty="0" err="1" smtClean="0"/>
              <a:t>rn.num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indent="358775">
              <a:lnSpc>
                <a:spcPct val="100000"/>
              </a:lnSpc>
              <a:spcAft>
                <a:spcPts val="150"/>
              </a:spcAft>
            </a:pPr>
            <a:r>
              <a:rPr lang="en-US" altLang="zh-CN" sz="2000" dirty="0"/>
              <a:t>vec = 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];                     </a:t>
            </a:r>
            <a:r>
              <a:rPr lang="en-US" altLang="zh-CN" sz="2000" dirty="0" smtClean="0"/>
              <a:t>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重新申请一个堆空间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Aft>
                <a:spcPts val="15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for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              </a:t>
            </a:r>
            <a:r>
              <a:rPr lang="en-US" altLang="zh-CN" sz="2000" dirty="0" smtClean="0"/>
              <a:t>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依次值拷贝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indent="719138">
              <a:lnSpc>
                <a:spcPct val="100000"/>
              </a:lnSpc>
              <a:spcAft>
                <a:spcPts val="150"/>
              </a:spcAft>
            </a:pPr>
            <a:r>
              <a:rPr lang="en-US" altLang="zh-CN" sz="2000" dirty="0"/>
              <a:t>vec[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 smtClean="0"/>
              <a:t>rn.vec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::~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000" dirty="0" smtClean="0"/>
              <a:t>(){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析构</a:t>
            </a:r>
            <a:r>
              <a:rPr lang="zh-CN" altLang="en-US" sz="2000" dirty="0" smtClean="0">
                <a:solidFill>
                  <a:srgbClr val="00B050"/>
                </a:solidFill>
              </a:rPr>
              <a:t>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(vec!=</a:t>
            </a:r>
            <a:r>
              <a:rPr lang="en-US" altLang="zh-CN" sz="2000" dirty="0">
                <a:solidFill>
                  <a:srgbClr val="FF3399"/>
                </a:solidFill>
              </a:rPr>
              <a:t>NULL</a:t>
            </a:r>
            <a:r>
              <a:rPr lang="en-US" altLang="zh-CN" sz="2000" dirty="0"/>
              <a:t>)</a:t>
            </a:r>
          </a:p>
          <a:p>
            <a:pPr indent="719138"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delete</a:t>
            </a:r>
            <a:r>
              <a:rPr lang="en-US" altLang="zh-CN" sz="2000" dirty="0"/>
              <a:t> [ ] vec;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6109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472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RandNumber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RandNumber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rn</a:t>
            </a:r>
            <a:r>
              <a:rPr lang="en-US" altLang="zh-CN" dirty="0" smtClean="0"/>
              <a:t>)</a:t>
            </a:r>
            <a:r>
              <a:rPr lang="zh-CN" altLang="en-US" dirty="0" smtClean="0"/>
              <a:t>｛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重载赋值运算符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num</a:t>
            </a:r>
            <a:r>
              <a:rPr lang="en-US" altLang="zh-CN" dirty="0"/>
              <a:t> = </a:t>
            </a:r>
            <a:r>
              <a:rPr lang="en-US" altLang="zh-CN" dirty="0" err="1"/>
              <a:t>rn.num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delete </a:t>
            </a:r>
            <a:r>
              <a:rPr lang="en-US" altLang="zh-CN" dirty="0" smtClean="0"/>
              <a:t>[ ] </a:t>
            </a:r>
            <a:r>
              <a:rPr lang="en-US" altLang="zh-CN" dirty="0" err="1" smtClean="0"/>
              <a:t>vec</a:t>
            </a:r>
            <a:r>
              <a:rPr lang="en-US" altLang="zh-CN" dirty="0" smtClean="0"/>
              <a:t>; 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先释放原有堆空间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vec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num</a:t>
            </a:r>
            <a:r>
              <a:rPr lang="en-US" altLang="zh-CN" dirty="0"/>
              <a:t>];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重新申请一个堆空间</a:t>
            </a: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smtClean="0"/>
              <a:t>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依次值拷贝</a:t>
            </a:r>
          </a:p>
          <a:p>
            <a:pPr indent="719138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vec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rn.vec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];</a:t>
            </a:r>
          </a:p>
          <a:p>
            <a:pPr indent="3556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*this</a:t>
            </a:r>
            <a:r>
              <a:rPr lang="en-US" altLang="zh-CN" dirty="0" smtClean="0"/>
              <a:t>;   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返回自身类的引用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｝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RandNumber</a:t>
            </a:r>
            <a:r>
              <a:rPr lang="en-US" altLang="zh-CN" b="1" dirty="0">
                <a:solidFill>
                  <a:srgbClr val="0000FF"/>
                </a:solidFill>
              </a:rPr>
              <a:t>::</a:t>
            </a:r>
            <a:r>
              <a:rPr lang="en-US" altLang="zh-CN" dirty="0"/>
              <a:t>get(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{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取第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个随机数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vec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RandNumber</a:t>
            </a:r>
            <a:r>
              <a:rPr lang="en-US" altLang="zh-CN" b="1" dirty="0">
                <a:solidFill>
                  <a:srgbClr val="0000FF"/>
                </a:solidFill>
              </a:rPr>
              <a:t>::</a:t>
            </a:r>
            <a:r>
              <a:rPr lang="en-US" altLang="zh-CN" dirty="0" err="1"/>
              <a:t>getNum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         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取随机数个数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RandNumber</a:t>
            </a:r>
            <a:r>
              <a:rPr lang="en-US" altLang="zh-CN" b="1" dirty="0">
                <a:solidFill>
                  <a:srgbClr val="0000FF"/>
                </a:solidFill>
              </a:rPr>
              <a:t>::</a:t>
            </a:r>
            <a:r>
              <a:rPr lang="en-US" altLang="zh-CN" dirty="0"/>
              <a:t>set(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){       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设置第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个随机数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358775"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/>
              <a:t>vec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3140968"/>
            <a:ext cx="187220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2276872"/>
            <a:ext cx="77768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3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>
                <a:solidFill>
                  <a:srgbClr val="0000FF"/>
                </a:solidFill>
              </a:rPr>
              <a:t>void</a:t>
            </a:r>
            <a:r>
              <a:rPr lang="en-US" altLang="zh-CN" sz="2300" dirty="0" smtClean="0">
                <a:solidFill>
                  <a:srgbClr val="00B050"/>
                </a:solidFill>
              </a:rPr>
              <a:t> </a:t>
            </a:r>
            <a:r>
              <a:rPr lang="en-US" altLang="zh-CN" sz="2300" b="1" dirty="0" err="1">
                <a:solidFill>
                  <a:srgbClr val="0000FF"/>
                </a:solidFill>
              </a:rPr>
              <a:t>RandNumber</a:t>
            </a:r>
            <a:r>
              <a:rPr lang="en-US" altLang="zh-CN" sz="2300" b="1" dirty="0">
                <a:solidFill>
                  <a:srgbClr val="0000FF"/>
                </a:solidFill>
              </a:rPr>
              <a:t>::</a:t>
            </a:r>
            <a:r>
              <a:rPr lang="en-US" altLang="zh-CN" sz="2300" dirty="0"/>
              <a:t>print</a:t>
            </a:r>
            <a:r>
              <a:rPr lang="en-US" altLang="zh-CN" sz="2300" dirty="0" smtClean="0"/>
              <a:t>()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 smtClean="0"/>
              <a:t>{             </a:t>
            </a:r>
            <a:r>
              <a:rPr lang="en-US" altLang="zh-CN" sz="2300" dirty="0">
                <a:solidFill>
                  <a:srgbClr val="00B050"/>
                </a:solidFill>
              </a:rPr>
              <a:t>// </a:t>
            </a:r>
            <a:r>
              <a:rPr lang="zh-CN" altLang="en-US" sz="2300" dirty="0">
                <a:solidFill>
                  <a:srgbClr val="00B050"/>
                </a:solidFill>
              </a:rPr>
              <a:t>打印随机数</a:t>
            </a:r>
            <a:endParaRPr lang="en-US" altLang="zh-CN" sz="2300" dirty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>
                <a:solidFill>
                  <a:srgbClr val="0000FF"/>
                </a:solidFill>
              </a:rPr>
              <a:t>for</a:t>
            </a:r>
            <a:r>
              <a:rPr lang="en-US" altLang="zh-CN" sz="2300" dirty="0" smtClean="0"/>
              <a:t>(</a:t>
            </a:r>
            <a:r>
              <a:rPr lang="en-US" altLang="zh-CN" sz="2300" dirty="0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i</a:t>
            </a:r>
            <a:r>
              <a:rPr lang="en-US" altLang="zh-CN" sz="2300" dirty="0" smtClean="0"/>
              <a:t>=0; </a:t>
            </a:r>
            <a:r>
              <a:rPr lang="en-US" altLang="zh-CN" sz="2300" dirty="0" err="1" smtClean="0"/>
              <a:t>i</a:t>
            </a:r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num</a:t>
            </a:r>
            <a:r>
              <a:rPr lang="en-US" altLang="zh-CN" sz="2300" dirty="0" smtClean="0"/>
              <a:t>; </a:t>
            </a:r>
            <a:r>
              <a:rPr lang="en-US" altLang="zh-CN" sz="2300" dirty="0" err="1" smtClean="0"/>
              <a:t>i</a:t>
            </a:r>
            <a:r>
              <a:rPr lang="en-US" altLang="zh-CN" sz="2300" dirty="0" smtClean="0"/>
              <a:t>++)</a:t>
            </a:r>
          </a:p>
          <a:p>
            <a:pPr indent="804863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&lt;&lt;vec[</a:t>
            </a:r>
            <a:r>
              <a:rPr lang="en-US" altLang="zh-CN" sz="2300" dirty="0" err="1" smtClean="0"/>
              <a:t>i</a:t>
            </a:r>
            <a:r>
              <a:rPr lang="en-US" altLang="zh-CN" sz="2300" dirty="0" smtClean="0"/>
              <a:t>]&lt;&lt;</a:t>
            </a:r>
            <a:r>
              <a:rPr lang="en-US" altLang="zh-CN" sz="2300" dirty="0" smtClean="0">
                <a:solidFill>
                  <a:schemeClr val="accent6">
                    <a:lumMod val="75000"/>
                  </a:schemeClr>
                </a:solidFill>
              </a:rPr>
              <a:t>“\t”</a:t>
            </a:r>
            <a:r>
              <a:rPr lang="en-US" altLang="zh-CN" sz="2300" dirty="0" smtClean="0"/>
              <a:t>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err="1"/>
              <a:t>c</a:t>
            </a:r>
            <a:r>
              <a:rPr lang="en-US" altLang="zh-CN" sz="2300" dirty="0" err="1" smtClean="0"/>
              <a:t>out</a:t>
            </a:r>
            <a:r>
              <a:rPr lang="en-US" altLang="zh-CN" sz="2300" dirty="0" smtClean="0"/>
              <a:t>&lt;&lt;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}</a:t>
            </a:r>
            <a:endParaRPr lang="zh-CN" altLang="en-US" sz="23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>
                <a:solidFill>
                  <a:srgbClr val="0000FF"/>
                </a:solidFill>
              </a:rPr>
              <a:t>int </a:t>
            </a:r>
            <a:r>
              <a:rPr lang="en-US" altLang="zh-CN" sz="2300" dirty="0" smtClean="0"/>
              <a:t>main(){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300" dirty="0" smtClean="0"/>
              <a:t>rn1(5);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b="1" dirty="0" err="1" smtClean="0">
                <a:solidFill>
                  <a:srgbClr val="0000FF"/>
                </a:solidFill>
              </a:rPr>
              <a:t>RandNumber</a:t>
            </a:r>
            <a:r>
              <a:rPr lang="en-US" altLang="zh-CN" sz="2300" dirty="0" smtClean="0"/>
              <a:t> rn2;    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利用默认参数构造对象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rn1.print();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rn2.print();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>
                <a:solidFill>
                  <a:srgbClr val="FF0000"/>
                </a:solidFill>
              </a:rPr>
              <a:t>rn2 = rn1;                   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使用重载赋值运算符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rn1.print();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rn2.print();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rn1.set(2, 100);          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设置</a:t>
            </a:r>
            <a:r>
              <a:rPr lang="en-US" altLang="zh-CN" sz="2300" dirty="0" smtClean="0">
                <a:solidFill>
                  <a:srgbClr val="00B050"/>
                </a:solidFill>
              </a:rPr>
              <a:t>rn1</a:t>
            </a:r>
            <a:r>
              <a:rPr lang="zh-CN" altLang="en-US" sz="2300" dirty="0" smtClean="0">
                <a:solidFill>
                  <a:srgbClr val="00B050"/>
                </a:solidFill>
              </a:rPr>
              <a:t>的随机数的值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/>
              <a:t>rn1.print();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/>
              <a:t>rn2.print</a:t>
            </a:r>
            <a:r>
              <a:rPr lang="en-US" altLang="zh-CN" sz="2300" dirty="0" smtClean="0"/>
              <a:t>();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300" dirty="0" smtClean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2300" dirty="0" smtClean="0"/>
              <a:t>}</a:t>
            </a:r>
            <a:endParaRPr lang="zh-CN" altLang="en-US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Ch16_05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518075" y="1988840"/>
            <a:ext cx="6107850" cy="3554819"/>
          </a:xfrm>
          <a:prstGeom prst="rect">
            <a:avLst/>
          </a:prstGeom>
          <a:ln w="38100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区分拷贝构造函数与赋值运算符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RandNumber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rn1(5);</a:t>
            </a: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RandNumber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rn2 </a:t>
            </a:r>
            <a:r>
              <a:rPr lang="en-US" altLang="zh-CN" sz="2400" b="1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rn1;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拷贝构造函数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拷贝构造函数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已有的对象创建新对象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400" b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RandNumber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rn1(5);</a:t>
            </a:r>
          </a:p>
          <a:p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RandNumber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rn2;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rn2 </a:t>
            </a:r>
            <a:r>
              <a:rPr lang="en-US" altLang="zh-CN" sz="2400" b="1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rn1;                     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赋值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运算符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赋值运算符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：对一个已有的对象赋值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7606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operator=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cp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{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赋值 运算符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real = </a:t>
            </a:r>
            <a:r>
              <a:rPr lang="en-US" altLang="zh-CN" dirty="0" err="1" smtClean="0"/>
              <a:t>cp.real</a:t>
            </a:r>
            <a:r>
              <a:rPr lang="en-US" altLang="zh-CN" dirty="0" smtClean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image = </a:t>
            </a:r>
            <a:r>
              <a:rPr lang="en-US" altLang="zh-CN" dirty="0" err="1" smtClean="0"/>
              <a:t>cp.image</a:t>
            </a:r>
            <a:r>
              <a:rPr lang="en-US" altLang="zh-CN" dirty="0" smtClean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b="1" dirty="0" smtClean="0">
                <a:solidFill>
                  <a:srgbClr val="FF0000"/>
                </a:solidFill>
              </a:rPr>
              <a:t>*this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返回自身类的</a:t>
            </a:r>
            <a:r>
              <a:rPr lang="zh-CN" altLang="en-US" dirty="0" smtClean="0">
                <a:solidFill>
                  <a:srgbClr val="00B050"/>
                </a:solidFill>
              </a:rPr>
              <a:t>引用</a:t>
            </a:r>
            <a:endParaRPr lang="en-US" altLang="zh-CN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operator=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) 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赋值 运算符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real </a:t>
            </a:r>
            <a:r>
              <a:rPr lang="en-US" altLang="zh-CN" dirty="0"/>
              <a:t>=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image </a:t>
            </a:r>
            <a:r>
              <a:rPr lang="en-US" altLang="zh-CN" dirty="0"/>
              <a:t>= </a:t>
            </a:r>
            <a:r>
              <a:rPr lang="en-US" altLang="zh-CN" dirty="0" smtClean="0"/>
              <a:t>0.0;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*this</a:t>
            </a:r>
            <a:r>
              <a:rPr lang="en-US" altLang="zh-CN" dirty="0" smtClean="0"/>
              <a:t>;</a:t>
            </a:r>
            <a:r>
              <a:rPr lang="en-US" altLang="zh-CN" dirty="0" smtClean="0">
                <a:solidFill>
                  <a:srgbClr val="00B050"/>
                </a:solidFill>
              </a:rPr>
              <a:t>   // </a:t>
            </a:r>
            <a:r>
              <a:rPr lang="zh-CN" altLang="en-US" dirty="0" smtClean="0">
                <a:solidFill>
                  <a:srgbClr val="00B050"/>
                </a:solidFill>
              </a:rPr>
              <a:t>返回自身类的引用</a:t>
            </a:r>
            <a:endParaRPr lang="en-US" altLang="zh-CN" dirty="0"/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16.3  </a:t>
            </a:r>
            <a:r>
              <a:rPr lang="zh-CN" altLang="en-US" dirty="0"/>
              <a:t>重载赋值运算符</a:t>
            </a:r>
          </a:p>
        </p:txBody>
      </p:sp>
      <p:sp>
        <p:nvSpPr>
          <p:cNvPr id="4" name="右箭头 3"/>
          <p:cNvSpPr/>
          <p:nvPr/>
        </p:nvSpPr>
        <p:spPr>
          <a:xfrm>
            <a:off x="539552" y="1916832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39552" y="3284984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4008" y="5201905"/>
            <a:ext cx="4176464" cy="132343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cp1(1.0,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cp2;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cp2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= Complex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cp2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= double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980728"/>
            <a:ext cx="3600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重载赋值运算符重载函数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转换运算符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rgbClr val="0070C0"/>
                </a:solidFill>
              </a:rPr>
              <a:t>转换运算符</a:t>
            </a:r>
            <a:r>
              <a:rPr lang="zh-CN" altLang="en-US" dirty="0" smtClean="0"/>
              <a:t>可以实现将一个类对象强制转换成</a:t>
            </a:r>
            <a:r>
              <a:rPr lang="zh-CN" altLang="en-US" dirty="0" smtClean="0">
                <a:solidFill>
                  <a:srgbClr val="0070C0"/>
                </a:solidFill>
              </a:rPr>
              <a:t>其他类型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{</a:t>
            </a:r>
          </a:p>
          <a:p>
            <a:pPr indent="6223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/>
              <a:t> &lt;</a:t>
            </a:r>
            <a:r>
              <a:rPr lang="zh-CN" altLang="en-US" b="1" dirty="0" smtClean="0">
                <a:solidFill>
                  <a:srgbClr val="0000FF"/>
                </a:solidFill>
              </a:rPr>
              <a:t>类型名</a:t>
            </a:r>
            <a:r>
              <a:rPr lang="en-US" altLang="zh-CN" dirty="0" smtClean="0"/>
              <a:t>&gt;( );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};</a:t>
            </a: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转换运算符</a:t>
            </a:r>
            <a:r>
              <a:rPr lang="zh-CN" altLang="en-US" dirty="0" smtClean="0">
                <a:solidFill>
                  <a:srgbClr val="0070C0"/>
                </a:solidFill>
              </a:rPr>
              <a:t>无返回类型</a:t>
            </a:r>
            <a:r>
              <a:rPr lang="zh-CN" altLang="en-US" dirty="0" smtClean="0"/>
              <a:t>，因为</a:t>
            </a:r>
            <a:r>
              <a:rPr lang="zh-CN" altLang="en-US" dirty="0" smtClean="0">
                <a:solidFill>
                  <a:srgbClr val="FF0000"/>
                </a:solidFill>
              </a:rPr>
              <a:t>类型名</a:t>
            </a:r>
            <a:r>
              <a:rPr lang="zh-CN" altLang="en-US" dirty="0" smtClean="0"/>
              <a:t>就代表了返回类型。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转换运算符的</a:t>
            </a:r>
            <a:r>
              <a:rPr lang="zh-CN" altLang="en-US" dirty="0" smtClean="0">
                <a:solidFill>
                  <a:srgbClr val="0070C0"/>
                </a:solidFill>
              </a:rPr>
              <a:t>参数列表为空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转换运算符将类对象强制转换成</a:t>
            </a:r>
            <a:r>
              <a:rPr lang="zh-CN" altLang="en-US" dirty="0" smtClean="0">
                <a:solidFill>
                  <a:srgbClr val="FF0000"/>
                </a:solidFill>
              </a:rPr>
              <a:t>类型名</a:t>
            </a:r>
            <a:r>
              <a:rPr lang="zh-CN" altLang="en-US" dirty="0" smtClean="0"/>
              <a:t>规定的类型。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转换运算符必须为</a:t>
            </a:r>
            <a:r>
              <a:rPr lang="zh-CN" altLang="en-US" dirty="0" smtClean="0">
                <a:solidFill>
                  <a:srgbClr val="FF0000"/>
                </a:solidFill>
              </a:rPr>
              <a:t>非静态成员函数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 </a:t>
            </a:r>
            <a:r>
              <a:rPr lang="zh-CN" altLang="en-US" dirty="0"/>
              <a:t>类型转换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1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Imagery</a:t>
            </a:r>
            <a:r>
              <a:rPr lang="en-US" altLang="zh-CN" dirty="0" smtClean="0"/>
              <a:t>{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虚数类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667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622300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Imagery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=0.0): image(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) { }</a:t>
            </a:r>
          </a:p>
          <a:p>
            <a:pPr indent="6223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 </a:t>
            </a:r>
            <a:r>
              <a:rPr lang="en-US" altLang="zh-CN" dirty="0" err="1" smtClean="0"/>
              <a:t>getImage</a:t>
            </a:r>
            <a:r>
              <a:rPr lang="en-US" altLang="zh-CN" dirty="0" smtClean="0"/>
              <a:t>()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image; }</a:t>
            </a:r>
          </a:p>
          <a:p>
            <a:pPr indent="2667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en-US" altLang="zh-CN" dirty="0" smtClean="0"/>
              <a:t>:</a:t>
            </a:r>
          </a:p>
          <a:p>
            <a:pPr indent="6223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image;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{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复数类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operator </a:t>
            </a:r>
            <a:r>
              <a:rPr lang="en-US" altLang="zh-CN" b="1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类型转换运算符</a:t>
            </a:r>
            <a:endParaRPr lang="en-US" altLang="zh-CN" dirty="0"/>
          </a:p>
          <a:p>
            <a:pPr indent="9906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real;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必须要返回一个值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operator</a:t>
            </a:r>
            <a:r>
              <a:rPr lang="en-US" altLang="zh-CN" b="1" dirty="0" smtClean="0">
                <a:solidFill>
                  <a:srgbClr val="0000FF"/>
                </a:solidFill>
              </a:rPr>
              <a:t> Imagery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) {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类型转换运算符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Imagery</a:t>
            </a:r>
            <a:r>
              <a:rPr lang="en-US" altLang="zh-CN" dirty="0" smtClean="0"/>
              <a:t> result(image);</a:t>
            </a:r>
            <a:endParaRPr lang="en-US" altLang="zh-CN" dirty="0"/>
          </a:p>
          <a:p>
            <a:pPr indent="9906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en-US" altLang="zh-CN" dirty="0"/>
              <a:t>result</a:t>
            </a:r>
            <a:r>
              <a:rPr lang="en-US" altLang="zh-CN" dirty="0" smtClean="0"/>
              <a:t>;        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必须要返回一个</a:t>
            </a:r>
            <a:r>
              <a:rPr lang="zh-CN" altLang="en-US" dirty="0" smtClean="0">
                <a:solidFill>
                  <a:srgbClr val="00B050"/>
                </a:solidFill>
              </a:rPr>
              <a:t>值</a:t>
            </a:r>
            <a:endParaRPr lang="en-US" altLang="zh-CN" dirty="0"/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16.4  </a:t>
            </a:r>
            <a:r>
              <a:rPr lang="zh-CN" altLang="en-US" dirty="0"/>
              <a:t>类型转换运算符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64088" y="4437112"/>
            <a:ext cx="3636404" cy="21313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(1.0, 2.0);</a:t>
            </a:r>
          </a:p>
          <a:p>
            <a:pPr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rvalue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Imagery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ivalue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Imagery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spcAft>
                <a:spcPts val="3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或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rvalue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Imagery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ivalue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Imagery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3501008"/>
            <a:ext cx="4536504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7984" y="2056839"/>
            <a:ext cx="4239615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类型转换运算符虽然没有返回类型，但在函数</a:t>
            </a:r>
            <a:r>
              <a:rPr lang="zh-CN" altLang="en-US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体内必须</a:t>
            </a:r>
            <a:r>
              <a:rPr lang="zh-CN" altLang="en-US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要通过</a:t>
            </a:r>
            <a:r>
              <a:rPr lang="en-US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语句返回一个具体的值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友元函数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en-US" altLang="zh-CN" b="1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定义某个</a:t>
            </a:r>
            <a:r>
              <a:rPr lang="zh-CN" altLang="en-US" dirty="0" smtClean="0"/>
              <a:t>函数</a:t>
            </a:r>
            <a:r>
              <a:rPr lang="en-US" altLang="zh-CN" b="1" dirty="0" smtClean="0">
                <a:solidFill>
                  <a:srgbClr val="C00000"/>
                </a:solidFill>
              </a:rPr>
              <a:t>F</a:t>
            </a:r>
            <a:r>
              <a:rPr lang="zh-CN" altLang="en-US" dirty="0" smtClean="0"/>
              <a:t>是</a:t>
            </a:r>
            <a:r>
              <a:rPr lang="zh-CN" altLang="en-US" dirty="0"/>
              <a:t>自己的友</a:t>
            </a:r>
            <a:r>
              <a:rPr lang="zh-CN" altLang="en-US" dirty="0" smtClean="0"/>
              <a:t>元函数，则函数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zh-CN" altLang="en-US" dirty="0" smtClean="0"/>
              <a:t>可以</a:t>
            </a:r>
            <a:r>
              <a:rPr lang="zh-CN" altLang="en-US" dirty="0"/>
              <a:t>访问类</a:t>
            </a:r>
            <a:r>
              <a:rPr lang="en-US" altLang="zh-CN" b="1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的所有</a:t>
            </a:r>
            <a:r>
              <a:rPr lang="zh-CN" altLang="en-US" dirty="0" smtClean="0"/>
              <a:t>成员（特别地，可以</a:t>
            </a:r>
            <a:r>
              <a:rPr lang="zh-CN" altLang="en-US" dirty="0" smtClean="0">
                <a:solidFill>
                  <a:srgbClr val="0070C0"/>
                </a:solidFill>
              </a:rPr>
              <a:t>直接访问</a:t>
            </a:r>
            <a:r>
              <a:rPr lang="zh-CN" altLang="en-US" dirty="0" smtClean="0">
                <a:solidFill>
                  <a:srgbClr val="0070C0"/>
                </a:solidFill>
              </a:rPr>
              <a:t>私有和保护成员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b="1" dirty="0" smtClean="0"/>
              <a:t>运算符重载作为类的友元函数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/>
              <a:t>重载运算符</a:t>
            </a:r>
            <a:r>
              <a:rPr lang="zh-CN" altLang="en-US" b="1" dirty="0" smtClean="0"/>
              <a:t>定义（全局函数）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返回类型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0000FF"/>
                </a:solidFill>
              </a:rPr>
              <a:t>运算符</a:t>
            </a:r>
            <a:r>
              <a:rPr lang="en-US" altLang="zh-CN" dirty="0" smtClean="0"/>
              <a:t>&gt;(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 {  </a:t>
            </a:r>
            <a:r>
              <a:rPr lang="en-US" altLang="zh-CN" dirty="0" smtClean="0">
                <a:solidFill>
                  <a:srgbClr val="00B050"/>
                </a:solidFill>
              </a:rPr>
              <a:t>//… </a:t>
            </a:r>
            <a:r>
              <a:rPr lang="en-US" altLang="zh-CN" dirty="0" smtClean="0"/>
              <a:t> }</a:t>
            </a:r>
          </a:p>
          <a:p>
            <a:r>
              <a:rPr lang="zh-CN" altLang="en-US" b="1" dirty="0"/>
              <a:t>类内进行友</a:t>
            </a:r>
            <a:r>
              <a:rPr lang="zh-CN" altLang="en-US" b="1" dirty="0" smtClean="0"/>
              <a:t>元函数声明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B</a:t>
            </a:r>
            <a:r>
              <a:rPr lang="en-US" altLang="zh-CN" dirty="0"/>
              <a:t>{</a:t>
            </a:r>
          </a:p>
          <a:p>
            <a:pPr indent="268288"/>
            <a:r>
              <a:rPr lang="en-US" altLang="zh-CN" dirty="0">
                <a:solidFill>
                  <a:srgbClr val="FF0000"/>
                </a:solidFill>
              </a:rPr>
              <a:t>friend </a:t>
            </a:r>
            <a:r>
              <a:rPr lang="zh-CN" altLang="en-US" dirty="0">
                <a:solidFill>
                  <a:srgbClr val="0000FF"/>
                </a:solidFill>
              </a:rPr>
              <a:t>返回类型 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/>
              <a:t>&lt;</a:t>
            </a:r>
            <a:r>
              <a:rPr lang="zh-CN" altLang="en-US" dirty="0">
                <a:solidFill>
                  <a:srgbClr val="0000FF"/>
                </a:solidFill>
              </a:rPr>
              <a:t>运算符</a:t>
            </a:r>
            <a:r>
              <a:rPr lang="en-US" altLang="zh-CN" dirty="0"/>
              <a:t>&gt;(</a:t>
            </a:r>
            <a:r>
              <a:rPr lang="zh-CN" altLang="en-US" dirty="0"/>
              <a:t>参数列表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};</a:t>
            </a:r>
          </a:p>
          <a:p>
            <a:r>
              <a:rPr lang="zh-CN" altLang="en-US" b="1" dirty="0" smtClean="0"/>
              <a:t>注意</a:t>
            </a:r>
            <a:r>
              <a:rPr lang="zh-CN" altLang="en-US" dirty="0" smtClean="0"/>
              <a:t>：运算符重载作为类的友元函数时，要在参数列表中</a:t>
            </a:r>
            <a:r>
              <a:rPr lang="zh-CN" altLang="en-US" dirty="0" smtClean="0">
                <a:solidFill>
                  <a:srgbClr val="FF0000"/>
                </a:solidFill>
              </a:rPr>
              <a:t>给出所有的操作数</a:t>
            </a:r>
            <a:r>
              <a:rPr lang="zh-CN" altLang="en-US" dirty="0" smtClean="0"/>
              <a:t>。并且</a:t>
            </a:r>
            <a:r>
              <a:rPr lang="zh-CN" altLang="en-US" dirty="0" smtClean="0">
                <a:solidFill>
                  <a:srgbClr val="FF0000"/>
                </a:solidFill>
              </a:rPr>
              <a:t>至少有一个参数为类类型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 </a:t>
            </a:r>
            <a:r>
              <a:rPr lang="zh-CN" altLang="en-US" dirty="0"/>
              <a:t>运算符重载作为类的友元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32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{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>
                <a:solidFill>
                  <a:srgbClr val="FF0000"/>
                </a:solidFill>
              </a:rPr>
              <a:t>public</a:t>
            </a:r>
            <a:r>
              <a:rPr lang="en-US" altLang="zh-CN" sz="1900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(</a:t>
            </a: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r=0.0, </a:t>
            </a: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img</a:t>
            </a:r>
            <a:r>
              <a:rPr lang="en-US" altLang="zh-CN" sz="1900" dirty="0"/>
              <a:t>=0.0): real(r), image(</a:t>
            </a:r>
            <a:r>
              <a:rPr lang="en-US" altLang="zh-CN" sz="1900" dirty="0" err="1"/>
              <a:t>img</a:t>
            </a:r>
            <a:r>
              <a:rPr lang="en-US" altLang="zh-CN" sz="1900" dirty="0"/>
              <a:t>) {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getReal</a:t>
            </a:r>
            <a:r>
              <a:rPr lang="en-US" altLang="zh-CN" sz="1900" dirty="0"/>
              <a:t>()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{ </a:t>
            </a:r>
            <a:r>
              <a:rPr lang="en-US" altLang="zh-CN" sz="1900" dirty="0">
                <a:solidFill>
                  <a:srgbClr val="0000FF"/>
                </a:solidFill>
              </a:rPr>
              <a:t>return</a:t>
            </a:r>
            <a:r>
              <a:rPr lang="en-US" altLang="zh-CN" sz="1900" dirty="0"/>
              <a:t> real; 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>
                <a:solidFill>
                  <a:srgbClr val="0000FF"/>
                </a:solidFill>
              </a:rPr>
              <a:t>double </a:t>
            </a:r>
            <a:r>
              <a:rPr lang="en-US" altLang="zh-CN" sz="1900" dirty="0" err="1"/>
              <a:t>getImage</a:t>
            </a:r>
            <a:r>
              <a:rPr lang="en-US" altLang="zh-CN" sz="1900" dirty="0"/>
              <a:t>()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{ </a:t>
            </a:r>
            <a:r>
              <a:rPr lang="en-US" altLang="zh-CN" sz="1900" dirty="0">
                <a:solidFill>
                  <a:srgbClr val="0000FF"/>
                </a:solidFill>
              </a:rPr>
              <a:t>return</a:t>
            </a:r>
            <a:r>
              <a:rPr lang="en-US" altLang="zh-CN" sz="1900" dirty="0"/>
              <a:t> image; </a:t>
            </a:r>
            <a:r>
              <a:rPr lang="en-US" altLang="zh-CN" sz="1900" dirty="0" smtClean="0"/>
              <a:t>}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>
                <a:solidFill>
                  <a:srgbClr val="FF0000"/>
                </a:solidFill>
              </a:rPr>
              <a:t>friend</a:t>
            </a:r>
            <a:r>
              <a:rPr lang="en-US" altLang="zh-CN" sz="1900" b="1" dirty="0">
                <a:solidFill>
                  <a:srgbClr val="0000FF"/>
                </a:solidFill>
              </a:rPr>
              <a:t> Complex </a:t>
            </a:r>
            <a:r>
              <a:rPr lang="en-US" altLang="zh-CN" sz="1900" b="1" dirty="0">
                <a:solidFill>
                  <a:srgbClr val="FF0000"/>
                </a:solidFill>
              </a:rPr>
              <a:t>operator+</a:t>
            </a:r>
            <a:r>
              <a:rPr lang="en-US" altLang="zh-CN" sz="1900" dirty="0"/>
              <a:t>(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cp1,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cp2) </a:t>
            </a:r>
            <a:r>
              <a:rPr lang="en-US" altLang="zh-CN" sz="19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);</a:t>
            </a:r>
            <a:endParaRPr lang="en-US" altLang="zh-CN" sz="1900" dirty="0"/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>
                <a:solidFill>
                  <a:srgbClr val="FF0000"/>
                </a:solidFill>
              </a:rPr>
              <a:t>friend</a:t>
            </a:r>
            <a:r>
              <a:rPr lang="en-US" altLang="zh-CN" sz="1900" b="1" dirty="0">
                <a:solidFill>
                  <a:srgbClr val="0000FF"/>
                </a:solidFill>
              </a:rPr>
              <a:t> Complex </a:t>
            </a:r>
            <a:r>
              <a:rPr lang="en-US" altLang="zh-CN" sz="1900" b="1" dirty="0">
                <a:solidFill>
                  <a:srgbClr val="FF0000"/>
                </a:solidFill>
              </a:rPr>
              <a:t>operator-</a:t>
            </a:r>
            <a:r>
              <a:rPr lang="en-US" altLang="zh-CN" sz="1900" dirty="0"/>
              <a:t>(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cp1,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cp2</a:t>
            </a:r>
            <a:r>
              <a:rPr lang="en-US" altLang="zh-CN" sz="19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,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>
                <a:solidFill>
                  <a:srgbClr val="FF0000"/>
                </a:solidFill>
              </a:rPr>
              <a:t>friend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>
                <a:solidFill>
                  <a:srgbClr val="FF0000"/>
                </a:solidFill>
              </a:rPr>
              <a:t>operator-</a:t>
            </a:r>
            <a:r>
              <a:rPr lang="en-US" altLang="zh-CN" sz="1900" dirty="0" smtClean="0"/>
              <a:t>(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); 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负号运算符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sz="1900" dirty="0" smtClean="0"/>
              <a:t>(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);  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前置 </a:t>
            </a:r>
            <a:r>
              <a:rPr lang="en-US" altLang="zh-CN" sz="1900" dirty="0" smtClean="0">
                <a:solidFill>
                  <a:srgbClr val="00B050"/>
                </a:solidFill>
              </a:rPr>
              <a:t>++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sz="1900" dirty="0" smtClean="0"/>
              <a:t>(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900" dirty="0" smtClean="0"/>
              <a:t>);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后置 </a:t>
            </a:r>
            <a:r>
              <a:rPr lang="en-US" altLang="zh-CN" sz="1900" dirty="0" smtClean="0">
                <a:solidFill>
                  <a:srgbClr val="00B050"/>
                </a:solidFill>
              </a:rPr>
              <a:t>++</a:t>
            </a:r>
            <a:r>
              <a:rPr lang="zh-CN" altLang="en-US" sz="1900" dirty="0" smtClean="0">
                <a:solidFill>
                  <a:srgbClr val="00B050"/>
                </a:solidFill>
              </a:rPr>
              <a:t>， 通过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1900" dirty="0" smtClean="0">
                <a:solidFill>
                  <a:srgbClr val="00B050"/>
                </a:solidFill>
              </a:rPr>
              <a:t> </a:t>
            </a:r>
            <a:r>
              <a:rPr lang="zh-CN" altLang="en-US" sz="1900" dirty="0" smtClean="0">
                <a:solidFill>
                  <a:srgbClr val="00B050"/>
                </a:solidFill>
              </a:rPr>
              <a:t>区分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9388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900" dirty="0"/>
              <a:t>: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real;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sz="1900" dirty="0"/>
              <a:t>};</a:t>
            </a:r>
            <a:endParaRPr lang="zh-CN" altLang="en-US" sz="19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 </a:t>
            </a:r>
            <a:r>
              <a:rPr lang="zh-CN" altLang="en-US" dirty="0"/>
              <a:t>运算符重载作为类的友元函数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2492896"/>
            <a:ext cx="8496944" cy="2880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64088" y="1935491"/>
            <a:ext cx="2750638" cy="4842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元函数声明。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2" y="5446381"/>
            <a:ext cx="4464496" cy="5772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形参来区分前置和后置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7606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b="1" dirty="0">
                <a:solidFill>
                  <a:srgbClr val="FF0000"/>
                </a:solidFill>
              </a:rPr>
              <a:t>operator+</a:t>
            </a:r>
            <a:r>
              <a:rPr lang="en-US" altLang="zh-CN" sz="1900" dirty="0"/>
              <a:t>(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cp1,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cp2) </a:t>
            </a:r>
            <a:r>
              <a:rPr lang="en-US" altLang="zh-CN" sz="19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(cp1.real+cp2.real, cp1.image+cp2.image);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无名对象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cp.real+val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en-US" altLang="zh-CN" sz="19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val+cp.real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b="1" dirty="0">
                <a:solidFill>
                  <a:srgbClr val="FF0000"/>
                </a:solidFill>
              </a:rPr>
              <a:t>operator-</a:t>
            </a:r>
            <a:r>
              <a:rPr lang="en-US" altLang="zh-CN" sz="1900" dirty="0"/>
              <a:t>(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cp1,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cp2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(cp1.real-cp2.real, cp1.image-cp2.image);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en-US" altLang="zh-CN" sz="19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, 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cp.real-val</a:t>
            </a:r>
            <a:r>
              <a:rPr lang="en-US" altLang="zh-CN" sz="1900" dirty="0" smtClean="0"/>
              <a:t>, 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en-US" altLang="zh-CN" sz="19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sz="1900" dirty="0" smtClean="0"/>
              <a:t>(</a:t>
            </a: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val</a:t>
            </a:r>
            <a:r>
              <a:rPr lang="en-US" altLang="zh-CN" sz="1900" dirty="0" smtClean="0"/>
              <a:t>,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val-cp.real</a:t>
            </a:r>
            <a:r>
              <a:rPr lang="en-US" altLang="zh-CN" sz="1900" dirty="0" smtClean="0"/>
              <a:t>, -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FF0000"/>
                </a:solidFill>
              </a:rPr>
              <a:t>operator-</a:t>
            </a:r>
            <a:r>
              <a:rPr lang="en-US" altLang="zh-CN" sz="1900" dirty="0"/>
              <a:t>(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 err="1"/>
              <a:t>cp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(-</a:t>
            </a:r>
            <a:r>
              <a:rPr lang="en-US" altLang="zh-CN" sz="1900" dirty="0" err="1" smtClean="0"/>
              <a:t>cp.real</a:t>
            </a:r>
            <a:r>
              <a:rPr lang="en-US" altLang="zh-CN" sz="1900" dirty="0" smtClean="0"/>
              <a:t>, -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900" dirty="0"/>
              <a:t>}</a:t>
            </a:r>
            <a:endParaRPr lang="en-US" altLang="zh-CN" sz="19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 </a:t>
            </a:r>
            <a:r>
              <a:rPr lang="zh-CN" altLang="en-US" dirty="0"/>
              <a:t>运算符重载作为类的友元函数</a:t>
            </a:r>
          </a:p>
        </p:txBody>
      </p:sp>
    </p:spTree>
    <p:extLst>
      <p:ext uri="{BB962C8B-B14F-4D97-AF65-F5344CB8AC3E}">
        <p14:creationId xmlns:p14="http://schemas.microsoft.com/office/powerpoint/2010/main" val="13639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8192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r=0.0,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=0.0): </a:t>
            </a:r>
            <a:r>
              <a:rPr lang="en-US" altLang="zh-CN" sz="2000" dirty="0"/>
              <a:t>real(r), image(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/>
              <a:t>add(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两复数相加，值返回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result.real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real+cp.real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result.image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image+cp.image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/>
              <a:t>sub(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两复数相减，值返回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result.real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real-</a:t>
            </a:r>
            <a:r>
              <a:rPr lang="en-US" altLang="zh-CN" sz="2000" dirty="0" err="1"/>
              <a:t>cp.real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result.image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image-</a:t>
            </a:r>
            <a:r>
              <a:rPr lang="en-US" altLang="zh-CN" sz="2000" dirty="0" err="1"/>
              <a:t>cp.image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getReal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 </a:t>
            </a:r>
            <a:r>
              <a:rPr lang="zh-CN" altLang="en-US" dirty="0"/>
              <a:t>运算符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64088" y="3933056"/>
            <a:ext cx="3600400" cy="132343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cp1(1.0,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cp2(2.0, 3.0);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.add(cp2);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cps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.sub(cp2);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67544" y="1844824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67544" y="3429000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55776" y="5817458"/>
            <a:ext cx="5150520" cy="7078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能否像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数据类型一样通过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运算符实现复数相加减？比如：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= cp1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cp2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04" y="5339160"/>
            <a:ext cx="1258192" cy="12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326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cp.real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cp.real</a:t>
            </a:r>
            <a:r>
              <a:rPr lang="en-US" altLang="zh-CN" sz="2000" dirty="0" smtClean="0"/>
              <a:t> + 1.0;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cp.image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cp.image</a:t>
            </a:r>
            <a:r>
              <a:rPr lang="en-US" altLang="zh-CN" sz="2000" dirty="0" smtClean="0"/>
              <a:t> + 1.0;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;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引用返回，返回新值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operator++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){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result(</a:t>
            </a:r>
            <a:r>
              <a:rPr lang="en-US" altLang="zh-CN" sz="2000" dirty="0" err="1" smtClean="0"/>
              <a:t>cp.real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cp.image</a:t>
            </a:r>
            <a:r>
              <a:rPr lang="en-US" altLang="zh-CN" sz="2000" dirty="0" smtClean="0"/>
              <a:t>);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cp.real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cp.real</a:t>
            </a:r>
            <a:r>
              <a:rPr lang="en-US" altLang="zh-CN" sz="2000" dirty="0" smtClean="0"/>
              <a:t> + 1.0;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cp.image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cp.image</a:t>
            </a:r>
            <a:r>
              <a:rPr lang="en-US" altLang="zh-CN" sz="2000" dirty="0" smtClean="0"/>
              <a:t> + 1.0;</a:t>
            </a:r>
          </a:p>
          <a:p>
            <a:pPr indent="2682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result;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值返回，返回旧值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 </a:t>
            </a:r>
            <a:r>
              <a:rPr lang="zh-CN" altLang="en-US" dirty="0"/>
              <a:t>运算符重载作为类的友元函数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4077072"/>
            <a:ext cx="8424936" cy="255454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cp1(1.0, 2.0), cp2(2.0, 4.0);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cpa1 = cp1 + cp2;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cpa1 = operator+(cp1, cp2);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cpa2 = cp1 + 2.0;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cpa2 = operator+(cp1,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cpa3 = 2.0 + cp1;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cpa3 = operator+(2.0, cp1);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cp1;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operator++(cp1);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cp2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operator++(cp2, 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cps = cp1 - cp2;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cps = operator-(cp1, cp2);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cpn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-cp1;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Complex </a:t>
            </a:r>
            <a:r>
              <a:rPr lang="en-US" altLang="zh-CN" sz="2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cpn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operator-(cp1);</a:t>
            </a:r>
          </a:p>
        </p:txBody>
      </p:sp>
    </p:spTree>
    <p:extLst>
      <p:ext uri="{BB962C8B-B14F-4D97-AF65-F5344CB8AC3E}">
        <p14:creationId xmlns:p14="http://schemas.microsoft.com/office/powerpoint/2010/main" val="7436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在类中进行</a:t>
            </a:r>
            <a:r>
              <a:rPr lang="zh-CN" altLang="en-US" dirty="0" smtClean="0">
                <a:solidFill>
                  <a:srgbClr val="0070C0"/>
                </a:solidFill>
              </a:rPr>
              <a:t>友元函数声明</a:t>
            </a:r>
            <a:r>
              <a:rPr lang="zh-CN" altLang="en-US" dirty="0" smtClean="0"/>
              <a:t>（运算符函数</a:t>
            </a:r>
            <a:r>
              <a:rPr lang="zh-CN" altLang="en-US" dirty="0" smtClean="0"/>
              <a:t>定义为</a:t>
            </a:r>
            <a:r>
              <a:rPr lang="zh-CN" altLang="en-US" dirty="0" smtClean="0">
                <a:solidFill>
                  <a:srgbClr val="FF0000"/>
                </a:solidFill>
              </a:rPr>
              <a:t>全局函数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参数列表中给出</a:t>
            </a:r>
            <a:r>
              <a:rPr lang="zh-CN" altLang="en-US" dirty="0" smtClean="0">
                <a:solidFill>
                  <a:srgbClr val="0070C0"/>
                </a:solidFill>
              </a:rPr>
              <a:t>所有操作数</a:t>
            </a:r>
            <a:r>
              <a:rPr lang="zh-CN" altLang="en-US" dirty="0" smtClean="0"/>
              <a:t>（至少有一个形参为</a:t>
            </a:r>
            <a:r>
              <a:rPr lang="zh-CN" altLang="en-US" dirty="0" smtClean="0">
                <a:solidFill>
                  <a:srgbClr val="FF0000"/>
                </a:solidFill>
              </a:rPr>
              <a:t>类类型</a:t>
            </a:r>
            <a:r>
              <a:rPr lang="zh-CN" altLang="en-US" dirty="0" smtClean="0"/>
              <a:t>，且形参顺序与操作数顺序一致）。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值返回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引用返回</a:t>
            </a:r>
            <a:r>
              <a:rPr lang="zh-CN" altLang="en-US" dirty="0" smtClean="0"/>
              <a:t>（保留运算符原有的功能和意义）。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的大部分</a:t>
            </a:r>
            <a:r>
              <a:rPr lang="zh-CN" altLang="en-US" dirty="0" smtClean="0"/>
              <a:t>运算符既可以</a:t>
            </a:r>
            <a:r>
              <a:rPr lang="zh-CN" altLang="en-US" dirty="0"/>
              <a:t>说明为成员函数运算符，也可以说明成友元函数运算符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( )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-&gt;</a:t>
            </a:r>
            <a:r>
              <a:rPr lang="zh-CN" altLang="en-US" dirty="0"/>
              <a:t> 必须为</a:t>
            </a:r>
            <a:r>
              <a:rPr lang="zh-CN" altLang="en-US" dirty="0">
                <a:solidFill>
                  <a:srgbClr val="FF0000"/>
                </a:solidFill>
              </a:rPr>
              <a:t>类成员函数</a:t>
            </a:r>
            <a:r>
              <a:rPr lang="zh-CN" altLang="en-US" dirty="0"/>
              <a:t>，不能为类的友元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如果二元运算符的第一个</a:t>
            </a:r>
            <a:r>
              <a:rPr lang="zh-CN" altLang="en-US" dirty="0" smtClean="0"/>
              <a:t>操作数不是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，只能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友</a:t>
            </a:r>
            <a:r>
              <a:rPr lang="zh-CN" altLang="en-US" dirty="0" smtClean="0">
                <a:solidFill>
                  <a:srgbClr val="FF0000"/>
                </a:solidFill>
              </a:rPr>
              <a:t>元函数</a:t>
            </a:r>
            <a:r>
              <a:rPr lang="zh-CN" altLang="en-US" dirty="0" smtClean="0"/>
              <a:t>的</a:t>
            </a:r>
            <a:r>
              <a:rPr lang="zh-CN" altLang="en-US" dirty="0"/>
              <a:t>方式实现，而不能用</a:t>
            </a:r>
            <a:r>
              <a:rPr lang="zh-CN" altLang="en-US" dirty="0" smtClean="0"/>
              <a:t>成员函数的</a:t>
            </a:r>
            <a:r>
              <a:rPr lang="zh-CN" altLang="en-US" dirty="0"/>
              <a:t>方式实现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16.5  </a:t>
            </a:r>
            <a:r>
              <a:rPr lang="zh-CN" altLang="en-US" dirty="0"/>
              <a:t>运算符重载作为类的友元函数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73" y="5517232"/>
            <a:ext cx="1141999" cy="12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 smtClean="0"/>
              <a:t>通过对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运算符进行重载，可以实现对类对象的直接输入和输出操作。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b="1" dirty="0" smtClean="0"/>
              <a:t>注意</a:t>
            </a:r>
            <a:r>
              <a:rPr lang="zh-CN" altLang="en-US" dirty="0" smtClean="0"/>
              <a:t>：重载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&lt;&lt;</a:t>
            </a:r>
            <a:r>
              <a:rPr lang="en-US" altLang="zh-CN" dirty="0"/>
              <a:t>)</a:t>
            </a:r>
            <a:r>
              <a:rPr lang="zh-CN" altLang="en-US" dirty="0" smtClean="0"/>
              <a:t>运算符</a:t>
            </a:r>
            <a:r>
              <a:rPr lang="zh-CN" altLang="en-US" dirty="0" smtClean="0">
                <a:solidFill>
                  <a:srgbClr val="0070C0"/>
                </a:solidFill>
              </a:rPr>
              <a:t>不能作为类的成员函数</a:t>
            </a:r>
            <a:r>
              <a:rPr lang="zh-CN" altLang="en-US" dirty="0" smtClean="0"/>
              <a:t>，只能以</a:t>
            </a:r>
            <a:r>
              <a:rPr lang="zh-CN" altLang="en-US" dirty="0" smtClean="0">
                <a:solidFill>
                  <a:srgbClr val="0070C0"/>
                </a:solidFill>
              </a:rPr>
              <a:t>友元函数</a:t>
            </a:r>
            <a:r>
              <a:rPr lang="zh-CN" altLang="en-US" dirty="0" smtClean="0"/>
              <a:t>的形式实现。</a:t>
            </a:r>
            <a:endParaRPr lang="en-US" altLang="zh-CN" dirty="0" smtClean="0"/>
          </a:p>
          <a:p>
            <a:r>
              <a:rPr lang="zh-CN" altLang="en-US" b="1" dirty="0" smtClean="0"/>
              <a:t>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重载输入运算符（第一个参数为输入流对象的引用）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>
                <a:solidFill>
                  <a:srgbClr val="FF0000"/>
                </a:solidFill>
              </a:rPr>
              <a:t>&amp; operator&gt;&gt;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in, </a:t>
            </a:r>
            <a:r>
              <a:rPr lang="zh-CN" altLang="en-US" b="1" dirty="0" smtClean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);</a:t>
            </a: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重载输出运算符（第一个参数为输出流对象的引用）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en-US" altLang="zh-CN" b="1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>
                <a:solidFill>
                  <a:srgbClr val="FF0000"/>
                </a:solidFill>
              </a:rPr>
              <a:t>&amp; operator&lt;&lt;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 out,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);</a:t>
            </a:r>
          </a:p>
          <a:p>
            <a:r>
              <a:rPr lang="zh-CN" altLang="en-US" b="1" dirty="0" smtClean="0"/>
              <a:t>注意</a:t>
            </a:r>
            <a:r>
              <a:rPr lang="zh-CN" altLang="en-US" dirty="0" smtClean="0"/>
              <a:t>：返回输入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输出流对象的引用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16.6  </a:t>
            </a:r>
            <a:r>
              <a:rPr lang="zh-CN" altLang="en-US" dirty="0"/>
              <a:t>重载输入输出运算符</a:t>
            </a:r>
          </a:p>
        </p:txBody>
      </p:sp>
    </p:spTree>
    <p:extLst>
      <p:ext uri="{BB962C8B-B14F-4D97-AF65-F5344CB8AC3E}">
        <p14:creationId xmlns:p14="http://schemas.microsoft.com/office/powerpoint/2010/main" val="19680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77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class</a:t>
            </a:r>
            <a:r>
              <a:rPr lang="en-US" altLang="zh-CN" sz="1900" dirty="0" smtClean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{</a:t>
            </a:r>
          </a:p>
          <a:p>
            <a:pPr indent="179388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>
                <a:solidFill>
                  <a:srgbClr val="FF0000"/>
                </a:solidFill>
              </a:rPr>
              <a:t>public</a:t>
            </a:r>
            <a:r>
              <a:rPr lang="en-US" altLang="zh-CN" sz="1900" dirty="0"/>
              <a:t>: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(</a:t>
            </a: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r=0.0, </a:t>
            </a: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img</a:t>
            </a:r>
            <a:r>
              <a:rPr lang="en-US" altLang="zh-CN" sz="1900" dirty="0"/>
              <a:t>=0.0): real(r), image(</a:t>
            </a:r>
            <a:r>
              <a:rPr lang="en-US" altLang="zh-CN" sz="1900" dirty="0" err="1"/>
              <a:t>img</a:t>
            </a:r>
            <a:r>
              <a:rPr lang="en-US" altLang="zh-CN" sz="1900" dirty="0"/>
              <a:t>) { 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getReal</a:t>
            </a:r>
            <a:r>
              <a:rPr lang="en-US" altLang="zh-CN" sz="1900" dirty="0"/>
              <a:t>()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{ </a:t>
            </a:r>
            <a:r>
              <a:rPr lang="en-US" altLang="zh-CN" sz="1900" dirty="0">
                <a:solidFill>
                  <a:srgbClr val="0000FF"/>
                </a:solidFill>
              </a:rPr>
              <a:t>return</a:t>
            </a:r>
            <a:r>
              <a:rPr lang="en-US" altLang="zh-CN" sz="1900" dirty="0"/>
              <a:t> real; 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>
                <a:solidFill>
                  <a:srgbClr val="0000FF"/>
                </a:solidFill>
              </a:rPr>
              <a:t>double </a:t>
            </a:r>
            <a:r>
              <a:rPr lang="en-US" altLang="zh-CN" sz="1900" dirty="0" err="1"/>
              <a:t>getImage</a:t>
            </a:r>
            <a:r>
              <a:rPr lang="en-US" altLang="zh-CN" sz="1900" dirty="0"/>
              <a:t>()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dirty="0"/>
              <a:t>{ </a:t>
            </a:r>
            <a:r>
              <a:rPr lang="en-US" altLang="zh-CN" sz="1900" dirty="0">
                <a:solidFill>
                  <a:srgbClr val="0000FF"/>
                </a:solidFill>
              </a:rPr>
              <a:t>return</a:t>
            </a:r>
            <a:r>
              <a:rPr lang="en-US" altLang="zh-CN" sz="1900" dirty="0"/>
              <a:t> image; </a:t>
            </a:r>
            <a:r>
              <a:rPr lang="en-US" altLang="zh-CN" sz="19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 dirty="0">
                <a:solidFill>
                  <a:srgbClr val="FF0000"/>
                </a:solidFill>
              </a:rPr>
              <a:t>friend</a:t>
            </a:r>
            <a:r>
              <a:rPr lang="en-US" altLang="zh-CN" sz="1900" b="1" dirty="0">
                <a:solidFill>
                  <a:srgbClr val="0000FF"/>
                </a:solidFill>
              </a:rPr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&amp;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operator&gt;&gt;</a:t>
            </a:r>
            <a:r>
              <a:rPr lang="en-US" altLang="zh-CN" sz="1900" dirty="0" smtClean="0"/>
              <a:t>(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in,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900" dirty="0" smtClean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) 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输入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 dirty="0" smtClean="0">
                <a:solidFill>
                  <a:srgbClr val="FF0000"/>
                </a:solidFill>
              </a:rPr>
              <a:t>friend</a:t>
            </a:r>
            <a:r>
              <a:rPr lang="en-US" altLang="zh-CN" sz="1900" dirty="0" smtClean="0"/>
              <a:t> 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&amp;</a:t>
            </a:r>
            <a:r>
              <a:rPr lang="en-US" altLang="zh-CN" sz="1900" dirty="0" smtClean="0"/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operator&lt;&lt;</a:t>
            </a:r>
            <a:r>
              <a:rPr lang="en-US" altLang="zh-CN" sz="1900" dirty="0" smtClean="0"/>
              <a:t>(</a:t>
            </a:r>
            <a:r>
              <a:rPr lang="en-US" altLang="zh-CN" sz="1900" b="1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sz="19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</a:rPr>
              <a:t>&amp;</a:t>
            </a:r>
            <a:r>
              <a:rPr lang="en-US" altLang="zh-CN" sz="1900" dirty="0" smtClean="0"/>
              <a:t>out,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 err="1"/>
              <a:t>cp</a:t>
            </a:r>
            <a:r>
              <a:rPr lang="en-US" altLang="zh-CN" sz="1900" dirty="0" smtClean="0"/>
              <a:t>);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输出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indent="179388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900" dirty="0"/>
              <a:t>: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real;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>
                <a:solidFill>
                  <a:srgbClr val="0000FF"/>
                </a:solidFill>
              </a:rPr>
              <a:t>double</a:t>
            </a:r>
            <a:r>
              <a:rPr lang="en-US" altLang="zh-CN" sz="1900" dirty="0"/>
              <a:t> image;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/>
              <a:t>};</a:t>
            </a:r>
            <a:endParaRPr lang="zh-CN" altLang="en-US" sz="19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 dirty="0" err="1">
                <a:solidFill>
                  <a:srgbClr val="0000FF"/>
                </a:solidFill>
              </a:rPr>
              <a:t>istream</a:t>
            </a:r>
            <a:r>
              <a:rPr lang="en-US" altLang="zh-CN" sz="1900" b="1" dirty="0">
                <a:solidFill>
                  <a:srgbClr val="0000FF"/>
                </a:solidFill>
              </a:rPr>
              <a:t>&amp; </a:t>
            </a:r>
            <a:r>
              <a:rPr lang="en-US" altLang="zh-CN" sz="1900" b="1" dirty="0">
                <a:solidFill>
                  <a:srgbClr val="FF0000"/>
                </a:solidFill>
              </a:rPr>
              <a:t>operator&gt;&gt;</a:t>
            </a:r>
            <a:r>
              <a:rPr lang="en-US" altLang="zh-CN" sz="1900" dirty="0"/>
              <a:t>(</a:t>
            </a:r>
            <a:r>
              <a:rPr lang="en-US" altLang="zh-CN" sz="1900" b="1" dirty="0" err="1">
                <a:solidFill>
                  <a:srgbClr val="0000FF"/>
                </a:solidFill>
              </a:rPr>
              <a:t>istream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in,</a:t>
            </a:r>
            <a:r>
              <a:rPr lang="en-US" altLang="zh-CN" sz="1900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 err="1"/>
              <a:t>cp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/>
              <a:t>in&gt;&gt;</a:t>
            </a:r>
            <a:r>
              <a:rPr lang="en-US" altLang="zh-CN" sz="1900" dirty="0" err="1" smtClean="0"/>
              <a:t>cp.real</a:t>
            </a:r>
            <a:r>
              <a:rPr lang="en-US" altLang="zh-CN" sz="1900" dirty="0" smtClean="0"/>
              <a:t>&gt;&gt;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;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in;  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返回输入流对象的引用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 dirty="0" err="1">
                <a:solidFill>
                  <a:srgbClr val="0000FF"/>
                </a:solidFill>
              </a:rPr>
              <a:t>ostream</a:t>
            </a:r>
            <a:r>
              <a:rPr lang="en-US" altLang="zh-CN" sz="1900" b="1" dirty="0">
                <a:solidFill>
                  <a:srgbClr val="0000FF"/>
                </a:solidFill>
              </a:rPr>
              <a:t>&amp;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FF0000"/>
                </a:solidFill>
              </a:rPr>
              <a:t>operator&lt;&lt;</a:t>
            </a:r>
            <a:r>
              <a:rPr lang="en-US" altLang="zh-CN" sz="1900" dirty="0"/>
              <a:t>(</a:t>
            </a:r>
            <a:r>
              <a:rPr lang="en-US" altLang="zh-CN" sz="1900" b="1" dirty="0" err="1">
                <a:solidFill>
                  <a:srgbClr val="0000FF"/>
                </a:solidFill>
              </a:rPr>
              <a:t>ostream</a:t>
            </a:r>
            <a:r>
              <a:rPr lang="en-US" altLang="zh-CN" sz="1900" b="1" dirty="0">
                <a:solidFill>
                  <a:srgbClr val="0000FF"/>
                </a:solidFill>
              </a:rPr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/>
              <a:t>out, </a:t>
            </a:r>
            <a:r>
              <a:rPr lang="en-US" altLang="zh-CN" sz="1900" dirty="0" err="1">
                <a:solidFill>
                  <a:srgbClr val="FF0000"/>
                </a:solidFill>
              </a:rPr>
              <a:t>const</a:t>
            </a:r>
            <a:r>
              <a:rPr lang="en-US" altLang="zh-CN" sz="1900" dirty="0"/>
              <a:t> </a:t>
            </a:r>
            <a:r>
              <a:rPr lang="en-US" altLang="zh-CN" sz="1900" b="1" dirty="0">
                <a:solidFill>
                  <a:srgbClr val="0000FF"/>
                </a:solidFill>
              </a:rPr>
              <a:t>Complex</a:t>
            </a:r>
            <a:r>
              <a:rPr lang="en-US" altLang="zh-CN" sz="1900" dirty="0"/>
              <a:t> </a:t>
            </a:r>
            <a:r>
              <a:rPr lang="en-US" altLang="zh-CN" sz="1900" dirty="0">
                <a:solidFill>
                  <a:srgbClr val="FF0000"/>
                </a:solidFill>
              </a:rPr>
              <a:t>&amp;</a:t>
            </a:r>
            <a:r>
              <a:rPr lang="en-US" altLang="zh-CN" sz="1900" dirty="0" err="1"/>
              <a:t>cp</a:t>
            </a:r>
            <a:r>
              <a:rPr lang="en-US" altLang="zh-CN" sz="1900" dirty="0" smtClean="0"/>
              <a:t>){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/>
              <a:t>out&lt;&lt;</a:t>
            </a:r>
            <a:r>
              <a:rPr lang="en-US" altLang="zh-CN" sz="1900" dirty="0" err="1" smtClean="0"/>
              <a:t>cp.real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1900" dirty="0" smtClean="0"/>
              <a:t>&lt;&lt;</a:t>
            </a:r>
            <a:r>
              <a:rPr lang="en-US" altLang="zh-CN" sz="1900" dirty="0" err="1" smtClean="0"/>
              <a:t>cp.image</a:t>
            </a:r>
            <a:r>
              <a:rPr lang="en-US" altLang="zh-CN" sz="1900" dirty="0" smtClean="0"/>
              <a:t>&lt;&lt;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19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9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900" dirty="0" smtClean="0"/>
              <a:t>; 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900" dirty="0" smtClean="0"/>
              <a:t> out; </a:t>
            </a:r>
            <a:r>
              <a:rPr lang="en-US" altLang="zh-CN" sz="1900" dirty="0" smtClean="0">
                <a:solidFill>
                  <a:srgbClr val="00B050"/>
                </a:solidFill>
              </a:rPr>
              <a:t>// </a:t>
            </a:r>
            <a:r>
              <a:rPr lang="zh-CN" altLang="en-US" sz="1900" dirty="0" smtClean="0">
                <a:solidFill>
                  <a:srgbClr val="00B050"/>
                </a:solidFill>
              </a:rPr>
              <a:t>返回输出流对象的引用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900" dirty="0"/>
              <a:t>}</a:t>
            </a:r>
            <a:endParaRPr lang="zh-CN" altLang="en-US" sz="19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16.6  </a:t>
            </a:r>
            <a:r>
              <a:rPr lang="zh-CN" altLang="en-US" dirty="0"/>
              <a:t>重载输入输出运算符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2492896"/>
            <a:ext cx="8496944" cy="64807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168" y="3919237"/>
            <a:ext cx="2725271" cy="1041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Aft>
                <a:spcPts val="100"/>
              </a:spcAft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  <a:endParaRPr lang="en-US" altLang="zh-CN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01680" y="5961637"/>
            <a:ext cx="1892559" cy="635715"/>
            <a:chOff x="6534472" y="5759475"/>
            <a:chExt cx="2286000" cy="75247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Ch16_06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5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定义复数类的乘法与除法，使之能执行下列运算：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a(2.0, 5.0), b(7.0, 8.0), c(0.0, 0.0);</a:t>
            </a:r>
          </a:p>
          <a:p>
            <a:r>
              <a:rPr lang="en-US" altLang="zh-CN" dirty="0" smtClean="0"/>
              <a:t>c = a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b;</a:t>
            </a:r>
          </a:p>
          <a:p>
            <a:r>
              <a:rPr lang="en-US" altLang="zh-CN" dirty="0" smtClean="0"/>
              <a:t>c = a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2.0;</a:t>
            </a:r>
          </a:p>
          <a:p>
            <a:r>
              <a:rPr lang="en-US" altLang="zh-CN" dirty="0" smtClean="0"/>
              <a:t>c = 2.0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a;</a:t>
            </a:r>
          </a:p>
          <a:p>
            <a:r>
              <a:rPr lang="en-US" altLang="zh-CN" dirty="0" smtClean="0"/>
              <a:t>c = a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b;</a:t>
            </a:r>
          </a:p>
          <a:p>
            <a:r>
              <a:rPr lang="en-US" altLang="zh-CN" dirty="0" smtClean="0"/>
              <a:t>c = a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2.0;</a:t>
            </a:r>
          </a:p>
          <a:p>
            <a:r>
              <a:rPr lang="en-US" altLang="zh-CN" dirty="0" smtClean="0"/>
              <a:t>c = 2.0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a;</a:t>
            </a:r>
          </a:p>
          <a:p>
            <a:r>
              <a:rPr lang="zh-CN" altLang="en-US" dirty="0" smtClean="0"/>
              <a:t>理论教程：</a:t>
            </a:r>
            <a:endParaRPr lang="en-US" altLang="zh-CN" dirty="0" smtClean="0"/>
          </a:p>
          <a:p>
            <a:r>
              <a:rPr lang="en-US" altLang="zh-CN" dirty="0" smtClean="0"/>
              <a:t>18.2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8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运算符</a:t>
            </a:r>
            <a:r>
              <a:rPr lang="zh-CN" altLang="en-US" sz="2800" b="1" dirty="0" smtClean="0"/>
              <a:t>函数：</a:t>
            </a:r>
            <a:endParaRPr lang="zh-CN" altLang="en-US" sz="2800" b="1" dirty="0"/>
          </a:p>
          <a:p>
            <a:r>
              <a:rPr lang="en-US" altLang="zh-CN" dirty="0"/>
              <a:t>C++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zh-CN" altLang="en-US" dirty="0"/>
              <a:t>看作一种</a:t>
            </a:r>
            <a:r>
              <a:rPr lang="zh-CN" altLang="en-US" dirty="0">
                <a:solidFill>
                  <a:srgbClr val="0070C0"/>
                </a:solidFill>
              </a:rPr>
              <a:t>特殊类型的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en-US" altLang="zh-CN" dirty="0" smtClean="0">
                <a:solidFill>
                  <a:srgbClr val="0070C0"/>
                </a:solidFill>
              </a:rPr>
              <a:t>---</a:t>
            </a:r>
            <a:r>
              <a:rPr lang="zh-CN" altLang="en-US" dirty="0" smtClean="0">
                <a:solidFill>
                  <a:srgbClr val="FF0000"/>
                </a:solidFill>
              </a:rPr>
              <a:t>运算符函数</a:t>
            </a:r>
            <a:r>
              <a:rPr lang="zh-CN" altLang="en-US" dirty="0" smtClean="0"/>
              <a:t>，运算符</a:t>
            </a:r>
            <a:r>
              <a:rPr lang="zh-CN" altLang="en-US" dirty="0"/>
              <a:t>函数名由</a:t>
            </a:r>
            <a:r>
              <a:rPr lang="zh-CN" altLang="en-US" dirty="0" smtClean="0"/>
              <a:t>关键字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运算符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pPr indent="446088"/>
            <a:r>
              <a:rPr lang="zh-CN" altLang="en-US" dirty="0" smtClean="0">
                <a:solidFill>
                  <a:srgbClr val="0000FF"/>
                </a:solidFill>
              </a:rPr>
              <a:t>返回类型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zh-CN" altLang="en-US" dirty="0" smtClean="0">
                <a:solidFill>
                  <a:srgbClr val="0000FF"/>
                </a:solidFill>
              </a:rPr>
              <a:t>运算符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例如：  </a:t>
            </a:r>
            <a:endParaRPr lang="en-US" altLang="zh-CN" dirty="0" smtClean="0"/>
          </a:p>
          <a:p>
            <a:pPr indent="446088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假如有整数相加的运算符函数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6088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10, b = 20, c;</a:t>
            </a:r>
          </a:p>
          <a:p>
            <a:pPr indent="446088"/>
            <a:r>
              <a:rPr lang="en-US" altLang="zh-CN" dirty="0" smtClean="0"/>
              <a:t>c = a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/>
              <a:t> b;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相当于调用了 </a:t>
            </a:r>
            <a:r>
              <a:rPr lang="en-US" altLang="zh-CN" dirty="0" smtClean="0">
                <a:solidFill>
                  <a:srgbClr val="00B050"/>
                </a:solidFill>
              </a:rPr>
              <a:t>c = </a:t>
            </a:r>
            <a:r>
              <a:rPr lang="en-US" altLang="zh-CN" dirty="0" smtClean="0">
                <a:solidFill>
                  <a:srgbClr val="FF0000"/>
                </a:solidFill>
              </a:rPr>
              <a:t>operator+</a:t>
            </a:r>
            <a:r>
              <a:rPr lang="en-US" altLang="zh-CN" dirty="0" smtClean="0">
                <a:solidFill>
                  <a:srgbClr val="00B050"/>
                </a:solidFill>
              </a:rPr>
              <a:t>(a, b);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 </a:t>
            </a:r>
            <a:r>
              <a:rPr lang="zh-CN" altLang="en-US" dirty="0"/>
              <a:t>运算符重载</a:t>
            </a:r>
          </a:p>
        </p:txBody>
      </p:sp>
      <p:sp>
        <p:nvSpPr>
          <p:cNvPr id="4" name="矩形 3"/>
          <p:cNvSpPr/>
          <p:nvPr/>
        </p:nvSpPr>
        <p:spPr>
          <a:xfrm>
            <a:off x="750404" y="5445224"/>
            <a:ext cx="6552728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若想使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类的对象能通过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运算符实现复数加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减操作就必须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运算符！！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64" y="4886796"/>
            <a:ext cx="1442324" cy="162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运算符重载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0C0"/>
                </a:solidFill>
              </a:rPr>
              <a:t>运算符</a:t>
            </a:r>
            <a:r>
              <a:rPr lang="zh-CN" altLang="en-US" dirty="0" smtClean="0">
                <a:solidFill>
                  <a:srgbClr val="0070C0"/>
                </a:solidFill>
              </a:rPr>
              <a:t>重载</a:t>
            </a:r>
            <a:r>
              <a:rPr lang="zh-CN" altLang="en-US" dirty="0"/>
              <a:t>是</a:t>
            </a: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已</a:t>
            </a:r>
            <a:r>
              <a:rPr lang="zh-CN" altLang="en-US" dirty="0">
                <a:solidFill>
                  <a:srgbClr val="FF0000"/>
                </a:solidFill>
              </a:rPr>
              <a:t>有的运算符</a:t>
            </a:r>
            <a:r>
              <a:rPr lang="zh-CN" altLang="en-US" dirty="0"/>
              <a:t>赋予多重含义，使同一个</a:t>
            </a:r>
            <a:r>
              <a:rPr lang="zh-CN" altLang="en-US" dirty="0" smtClean="0"/>
              <a:t>运算符作用</a:t>
            </a:r>
            <a:r>
              <a:rPr lang="zh-CN" altLang="en-US" dirty="0"/>
              <a:t>于不同类型的数据时，产生不同的行为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运算符</a:t>
            </a:r>
            <a:r>
              <a:rPr lang="zh-CN" altLang="en-US" dirty="0"/>
              <a:t>重载的实质就是</a:t>
            </a:r>
            <a:r>
              <a:rPr lang="zh-CN" altLang="en-US" dirty="0">
                <a:solidFill>
                  <a:srgbClr val="0070C0"/>
                </a:solidFill>
              </a:rPr>
              <a:t>函数重载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使用运算符</a:t>
            </a:r>
            <a:r>
              <a:rPr lang="zh-CN" altLang="en-US" dirty="0" smtClean="0"/>
              <a:t>重载可以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0070C0"/>
                </a:solidFill>
              </a:rPr>
              <a:t>类</a:t>
            </a:r>
            <a:r>
              <a:rPr lang="zh-CN" altLang="en-US" dirty="0" smtClean="0">
                <a:solidFill>
                  <a:srgbClr val="0070C0"/>
                </a:solidFill>
              </a:rPr>
              <a:t>之间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0070C0"/>
                </a:solidFill>
              </a:rPr>
              <a:t>类与</a:t>
            </a:r>
            <a:r>
              <a:rPr lang="zh-CN" altLang="en-US" dirty="0">
                <a:solidFill>
                  <a:srgbClr val="0070C0"/>
                </a:solidFill>
              </a:rPr>
              <a:t>基本</a:t>
            </a:r>
            <a:r>
              <a:rPr lang="zh-CN" altLang="en-US" dirty="0" smtClean="0">
                <a:solidFill>
                  <a:srgbClr val="0070C0"/>
                </a:solidFill>
              </a:rPr>
              <a:t>数据类型之间</a:t>
            </a:r>
            <a:r>
              <a:rPr lang="zh-CN" altLang="en-US" dirty="0" smtClean="0"/>
              <a:t>的</a:t>
            </a:r>
            <a:r>
              <a:rPr lang="zh-CN" altLang="en-US" dirty="0"/>
              <a:t>运算，从而将新的数据类型无缝地集成到程序设计环境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C++</a:t>
            </a:r>
            <a:r>
              <a:rPr lang="zh-CN" altLang="en-US" dirty="0"/>
              <a:t>语言提供的</a:t>
            </a:r>
            <a:r>
              <a:rPr lang="zh-CN" altLang="en-US" dirty="0">
                <a:solidFill>
                  <a:srgbClr val="0070C0"/>
                </a:solidFill>
              </a:rPr>
              <a:t>标准</a:t>
            </a:r>
            <a:r>
              <a:rPr lang="zh-CN" altLang="en-US" dirty="0" smtClean="0">
                <a:solidFill>
                  <a:srgbClr val="0070C0"/>
                </a:solidFill>
              </a:rPr>
              <a:t>运算符</a:t>
            </a:r>
            <a:r>
              <a:rPr lang="zh-CN" altLang="en-US" dirty="0" smtClean="0"/>
              <a:t>在进行重</a:t>
            </a:r>
            <a:r>
              <a:rPr lang="zh-CN" altLang="en-US" dirty="0"/>
              <a:t>载</a:t>
            </a:r>
            <a:r>
              <a:rPr lang="zh-CN" altLang="en-US" dirty="0" smtClean="0"/>
              <a:t>时，其</a:t>
            </a:r>
            <a:r>
              <a:rPr lang="zh-CN" altLang="en-US" dirty="0" smtClean="0">
                <a:solidFill>
                  <a:srgbClr val="0070C0"/>
                </a:solidFill>
              </a:rPr>
              <a:t>操作数个数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运算顺序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优先级</a:t>
            </a:r>
            <a:r>
              <a:rPr lang="zh-CN" altLang="en-US" dirty="0" smtClean="0"/>
              <a:t>都不得改变。</a:t>
            </a:r>
            <a:r>
              <a:rPr lang="zh-CN" altLang="en-US" dirty="0"/>
              <a:t>重载的</a:t>
            </a:r>
            <a:r>
              <a:rPr lang="zh-CN" altLang="en-US" dirty="0" smtClean="0"/>
              <a:t>运算符必须是</a:t>
            </a:r>
            <a:r>
              <a:rPr lang="en-US" altLang="zh-CN" dirty="0"/>
              <a:t>C++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已经存在的运算符</a:t>
            </a:r>
            <a:r>
              <a:rPr lang="zh-CN" altLang="en-US" dirty="0"/>
              <a:t>，不能主观</a:t>
            </a:r>
            <a:r>
              <a:rPr lang="zh-CN" altLang="en-US" dirty="0" smtClean="0"/>
              <a:t>创造。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运算符重载一般</a:t>
            </a:r>
            <a:r>
              <a:rPr lang="zh-CN" altLang="en-US" dirty="0">
                <a:solidFill>
                  <a:srgbClr val="0070C0"/>
                </a:solidFill>
              </a:rPr>
              <a:t>不改变运算符</a:t>
            </a:r>
            <a:r>
              <a:rPr lang="zh-CN" altLang="en-US" dirty="0" smtClean="0">
                <a:solidFill>
                  <a:srgbClr val="0070C0"/>
                </a:solidFill>
              </a:rPr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运算符重载可以作为</a:t>
            </a:r>
            <a:r>
              <a:rPr lang="zh-CN" altLang="en-US" dirty="0" smtClean="0">
                <a:solidFill>
                  <a:srgbClr val="0070C0"/>
                </a:solidFill>
              </a:rPr>
              <a:t>类的成员函数</a:t>
            </a:r>
            <a:r>
              <a:rPr lang="zh-CN" altLang="en-US" dirty="0" smtClean="0"/>
              <a:t>实现，也可以作为</a:t>
            </a:r>
            <a:r>
              <a:rPr lang="zh-CN" altLang="en-US" dirty="0" smtClean="0">
                <a:solidFill>
                  <a:srgbClr val="0070C0"/>
                </a:solidFill>
              </a:rPr>
              <a:t>普通函数</a:t>
            </a:r>
            <a:r>
              <a:rPr lang="zh-CN" altLang="en-US" dirty="0" smtClean="0"/>
              <a:t>实现（</a:t>
            </a:r>
            <a:r>
              <a:rPr lang="zh-CN" altLang="en-US" dirty="0"/>
              <a:t>通常</a:t>
            </a:r>
            <a:r>
              <a:rPr lang="zh-CN" altLang="en-US" dirty="0" smtClean="0"/>
              <a:t>作为类的</a:t>
            </a:r>
            <a:r>
              <a:rPr lang="zh-CN" altLang="en-US" dirty="0" smtClean="0">
                <a:solidFill>
                  <a:srgbClr val="0070C0"/>
                </a:solidFill>
              </a:rPr>
              <a:t>友元函数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 </a:t>
            </a:r>
            <a:r>
              <a:rPr lang="zh-CN" altLang="en-US" dirty="0"/>
              <a:t>运算符重载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3568" y="5589240"/>
            <a:ext cx="47525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1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运算符重载格式：</a:t>
            </a:r>
            <a:endParaRPr lang="en-US" altLang="zh-CN" sz="28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运算符重载作为类的成员函数</a:t>
            </a:r>
            <a:endParaRPr lang="en-US" altLang="zh-CN" b="1" dirty="0" smtClean="0"/>
          </a:p>
          <a:p>
            <a:pPr indent="358775"/>
            <a:r>
              <a:rPr lang="zh-CN" altLang="en-US" b="1" dirty="0" smtClean="0"/>
              <a:t>类内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返回</a:t>
            </a:r>
            <a:r>
              <a:rPr lang="zh-CN" altLang="en-US" dirty="0">
                <a:solidFill>
                  <a:srgbClr val="0000FF"/>
                </a:solidFill>
              </a:rPr>
              <a:t>类型 </a:t>
            </a:r>
            <a:r>
              <a:rPr lang="en-US" altLang="zh-CN" dirty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运算符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 smtClean="0"/>
              <a:t>);</a:t>
            </a:r>
          </a:p>
          <a:p>
            <a:pPr indent="358775">
              <a:spcAft>
                <a:spcPts val="1200"/>
              </a:spcAft>
            </a:pPr>
            <a:r>
              <a:rPr lang="zh-CN" altLang="en-US" b="1" dirty="0" smtClean="0"/>
              <a:t>类外</a:t>
            </a:r>
            <a:r>
              <a:rPr lang="en-US" altLang="zh-CN" dirty="0" smtClean="0"/>
              <a:t>: </a:t>
            </a:r>
            <a:r>
              <a:rPr lang="zh-CN" altLang="en-US" dirty="0" smtClean="0">
                <a:solidFill>
                  <a:srgbClr val="0000FF"/>
                </a:solidFill>
              </a:rPr>
              <a:t>返回</a:t>
            </a:r>
            <a:r>
              <a:rPr lang="zh-CN" altLang="en-US" dirty="0">
                <a:solidFill>
                  <a:srgbClr val="0000FF"/>
                </a:solidFill>
              </a:rPr>
              <a:t>类型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运算符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 smtClean="0"/>
              <a:t>)  { </a:t>
            </a:r>
            <a:r>
              <a:rPr lang="en-US" altLang="zh-CN" dirty="0" smtClean="0">
                <a:solidFill>
                  <a:srgbClr val="00B050"/>
                </a:solidFill>
              </a:rPr>
              <a:t>//…</a:t>
            </a:r>
            <a:r>
              <a:rPr lang="en-US" altLang="zh-CN" dirty="0" smtClean="0"/>
              <a:t> }</a:t>
            </a:r>
            <a:endParaRPr lang="en-US" altLang="zh-CN" dirty="0"/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规定：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.*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? 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以及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运算符不能重载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C++</a:t>
            </a:r>
            <a:r>
              <a:rPr lang="zh-CN" altLang="en-US" dirty="0" smtClean="0"/>
              <a:t>规定：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( )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[ ]</a:t>
            </a:r>
            <a:r>
              <a:rPr lang="zh-CN" altLang="en-US" dirty="0" smtClean="0"/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/>
              <a:t>运算符必须重载为</a:t>
            </a:r>
            <a:r>
              <a:rPr lang="zh-CN" altLang="en-US" dirty="0" smtClean="0">
                <a:solidFill>
                  <a:srgbClr val="0000FF"/>
                </a:solidFill>
              </a:rPr>
              <a:t>类的成员函数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当运算符重载作为类的</a:t>
            </a:r>
            <a:r>
              <a:rPr lang="zh-CN" altLang="en-US" dirty="0" smtClean="0">
                <a:solidFill>
                  <a:srgbClr val="0070C0"/>
                </a:solidFill>
              </a:rPr>
              <a:t>成员函数</a:t>
            </a:r>
            <a:r>
              <a:rPr lang="zh-CN" altLang="en-US" dirty="0" smtClean="0"/>
              <a:t>时，运算符的</a:t>
            </a:r>
            <a:r>
              <a:rPr lang="zh-CN" altLang="en-US" dirty="0" smtClean="0">
                <a:solidFill>
                  <a:srgbClr val="FF0000"/>
                </a:solidFill>
              </a:rPr>
              <a:t>第一个参数隐含默认为类自身</a:t>
            </a:r>
            <a:r>
              <a:rPr lang="zh-CN" altLang="en-US" dirty="0" smtClean="0"/>
              <a:t>（即：</a:t>
            </a:r>
            <a:r>
              <a:rPr lang="en-US" altLang="zh-CN" b="1" dirty="0" smtClean="0">
                <a:solidFill>
                  <a:srgbClr val="FF0000"/>
                </a:solidFill>
              </a:rPr>
              <a:t>*this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双目运算符</a:t>
            </a:r>
            <a:r>
              <a:rPr lang="zh-CN" altLang="en-US" dirty="0" smtClean="0"/>
              <a:t>：只需要提供一个参数</a:t>
            </a:r>
            <a:endParaRPr lang="en-US" altLang="zh-CN" dirty="0" smtClean="0"/>
          </a:p>
          <a:p>
            <a:pPr indent="358775"/>
            <a:r>
              <a:rPr lang="zh-CN" altLang="en-US" b="1" dirty="0" smtClean="0"/>
              <a:t>单目运算符</a:t>
            </a:r>
            <a:r>
              <a:rPr lang="zh-CN" altLang="en-US" dirty="0" smtClean="0"/>
              <a:t>：不需要提供任何参数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  </a:t>
            </a:r>
            <a:r>
              <a:rPr lang="zh-CN" altLang="en-US" dirty="0"/>
              <a:t>运算符</a:t>
            </a:r>
            <a:r>
              <a:rPr lang="zh-CN" altLang="en-US" dirty="0" smtClean="0"/>
              <a:t>重载作为类的成员函数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0232" y="5101897"/>
            <a:ext cx="2006352" cy="15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b="1" dirty="0" smtClean="0"/>
              <a:t>双目运算符重载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/>
              <a:t>设有双目</a:t>
            </a:r>
            <a:r>
              <a:rPr lang="zh-CN" altLang="en-US" dirty="0" smtClean="0"/>
              <a:t>运算符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zh-CN" altLang="en-US" dirty="0" smtClean="0"/>
              <a:t>，</a:t>
            </a:r>
            <a:r>
              <a:rPr lang="zh-CN" altLang="en-US" dirty="0"/>
              <a:t>如果要</a:t>
            </a:r>
            <a:r>
              <a:rPr lang="zh-CN" altLang="en-US" dirty="0" smtClean="0"/>
              <a:t>重载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0070C0"/>
                </a:solidFill>
              </a:rPr>
              <a:t>类的成员函数</a:t>
            </a:r>
            <a:r>
              <a:rPr lang="zh-CN" altLang="en-US" dirty="0"/>
              <a:t>，使之能够实现表达式 </a:t>
            </a:r>
            <a:r>
              <a:rPr lang="en-US" altLang="zh-CN" dirty="0">
                <a:solidFill>
                  <a:srgbClr val="0000FF"/>
                </a:solidFill>
              </a:rPr>
              <a:t>oprd1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FF"/>
                </a:solidFill>
              </a:rPr>
              <a:t>oprd2</a:t>
            </a:r>
            <a:r>
              <a:rPr lang="zh-CN" altLang="en-US" dirty="0"/>
              <a:t>，</a:t>
            </a:r>
            <a:r>
              <a:rPr lang="zh-CN" altLang="en-US" dirty="0" smtClean="0"/>
              <a:t>其中</a:t>
            </a:r>
            <a:r>
              <a:rPr lang="en-US" altLang="zh-CN" dirty="0" smtClean="0">
                <a:solidFill>
                  <a:srgbClr val="0000FF"/>
                </a:solidFill>
              </a:rPr>
              <a:t>oprd1</a:t>
            </a:r>
            <a:r>
              <a:rPr lang="zh-CN" altLang="en-US" dirty="0" smtClean="0"/>
              <a:t>为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/>
              <a:t>类</a:t>
            </a:r>
            <a:r>
              <a:rPr lang="zh-CN" altLang="en-US" dirty="0"/>
              <a:t>对象，则 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en-US" altLang="zh-CN" dirty="0" smtClean="0"/>
              <a:t> </a:t>
            </a:r>
            <a:r>
              <a:rPr lang="zh-CN" altLang="en-US" dirty="0"/>
              <a:t>应被重载</a:t>
            </a:r>
            <a:r>
              <a:rPr lang="zh-CN" altLang="en-US" dirty="0" smtClean="0"/>
              <a:t>为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/>
              <a:t>类</a:t>
            </a:r>
            <a:r>
              <a:rPr lang="zh-CN" altLang="en-US" dirty="0"/>
              <a:t>的成员函数，形参类型</a:t>
            </a:r>
            <a:r>
              <a:rPr lang="zh-CN" altLang="en-US" dirty="0" smtClean="0"/>
              <a:t>应为</a:t>
            </a:r>
            <a:r>
              <a:rPr lang="en-US" altLang="zh-CN" dirty="0" smtClean="0">
                <a:solidFill>
                  <a:srgbClr val="0000FF"/>
                </a:solidFill>
              </a:rPr>
              <a:t>oprd2</a:t>
            </a:r>
            <a:r>
              <a:rPr lang="zh-CN" altLang="en-US" dirty="0" smtClean="0"/>
              <a:t>所属</a:t>
            </a:r>
            <a:r>
              <a:rPr lang="zh-CN" altLang="en-US" dirty="0"/>
              <a:t>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{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en-US" altLang="zh-CN" dirty="0" smtClean="0"/>
              <a:t>: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返回类型 </a:t>
            </a:r>
            <a:r>
              <a:rPr lang="en-US" altLang="zh-CN" dirty="0" smtClean="0">
                <a:solidFill>
                  <a:srgbClr val="FF0000"/>
                </a:solidFill>
              </a:rPr>
              <a:t>operator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/>
              <a:t> oprd2);  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经重载后，表达式</a:t>
            </a:r>
            <a:r>
              <a:rPr lang="en-US" altLang="zh-CN" dirty="0">
                <a:solidFill>
                  <a:srgbClr val="0000FF"/>
                </a:solidFill>
              </a:rPr>
              <a:t>oprd1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00FF"/>
                </a:solidFill>
              </a:rPr>
              <a:t>oprd2</a:t>
            </a:r>
            <a:r>
              <a:rPr lang="en-US" altLang="zh-CN" dirty="0"/>
              <a:t> </a:t>
            </a:r>
            <a:r>
              <a:rPr lang="zh-CN" altLang="en-US" dirty="0"/>
              <a:t>相当于 </a:t>
            </a:r>
            <a:r>
              <a:rPr lang="en-US" altLang="zh-CN" dirty="0">
                <a:solidFill>
                  <a:srgbClr val="0000FF"/>
                </a:solidFill>
              </a:rPr>
              <a:t>oprd1</a:t>
            </a:r>
            <a:r>
              <a:rPr lang="en-US" altLang="zh-CN" dirty="0">
                <a:solidFill>
                  <a:srgbClr val="FF0000"/>
                </a:solidFill>
              </a:rPr>
              <a:t>.operator </a:t>
            </a:r>
            <a:r>
              <a:rPr lang="en-US" altLang="zh-CN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bp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oprd2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重载</a:t>
            </a:r>
            <a:r>
              <a:rPr lang="zh-CN" altLang="en-US" dirty="0"/>
              <a:t>双目运算符</a:t>
            </a:r>
            <a:r>
              <a:rPr lang="zh-CN" altLang="en-US" dirty="0">
                <a:solidFill>
                  <a:srgbClr val="0070C0"/>
                </a:solidFill>
              </a:rPr>
              <a:t>只需要一个</a:t>
            </a:r>
            <a:r>
              <a:rPr lang="zh-CN" altLang="en-US" dirty="0" smtClean="0">
                <a:solidFill>
                  <a:srgbClr val="0070C0"/>
                </a:solidFill>
              </a:rPr>
              <a:t>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类型</a:t>
            </a:r>
            <a:r>
              <a:rPr lang="en-US" altLang="zh-CN" b="1" dirty="0" smtClean="0">
                <a:solidFill>
                  <a:srgbClr val="0000FF"/>
                </a:solidFill>
              </a:rPr>
              <a:t>B</a:t>
            </a:r>
            <a:r>
              <a:rPr lang="zh-CN" altLang="en-US" dirty="0" smtClean="0"/>
              <a:t>既可以</a:t>
            </a:r>
            <a:r>
              <a:rPr lang="zh-CN" altLang="en-US" dirty="0"/>
              <a:t>是</a:t>
            </a:r>
            <a:r>
              <a:rPr lang="zh-CN" altLang="en-US" dirty="0" smtClean="0">
                <a:solidFill>
                  <a:srgbClr val="0070C0"/>
                </a:solidFill>
              </a:rPr>
              <a:t>类类型</a:t>
            </a:r>
            <a:r>
              <a:rPr lang="zh-CN" altLang="en-US" dirty="0" smtClean="0"/>
              <a:t>也可以是</a:t>
            </a:r>
            <a:r>
              <a:rPr lang="zh-CN" altLang="en-US" dirty="0">
                <a:solidFill>
                  <a:srgbClr val="0070C0"/>
                </a:solidFill>
              </a:rPr>
              <a:t>基本</a:t>
            </a:r>
            <a:r>
              <a:rPr lang="zh-CN" altLang="en-US" dirty="0" smtClean="0">
                <a:solidFill>
                  <a:srgbClr val="0070C0"/>
                </a:solidFill>
              </a:rPr>
              <a:t>数据类型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13853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326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cp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+ 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 </a:t>
            </a:r>
            <a:r>
              <a:rPr lang="en-US" altLang="zh-CN" dirty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result.real</a:t>
            </a:r>
            <a:r>
              <a:rPr lang="en-US" altLang="zh-CN" dirty="0"/>
              <a:t> = </a:t>
            </a:r>
            <a:r>
              <a:rPr lang="en-US" altLang="zh-CN" dirty="0" err="1"/>
              <a:t>real+cp.real</a:t>
            </a:r>
            <a:r>
              <a:rPr lang="en-US" altLang="zh-CN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</a:t>
            </a:r>
            <a:r>
              <a:rPr lang="en-US" altLang="zh-CN" dirty="0" err="1"/>
              <a:t>image+cp.image</a:t>
            </a:r>
            <a:r>
              <a:rPr lang="en-US" altLang="zh-CN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 </a:t>
            </a:r>
            <a:r>
              <a:rPr lang="en-US" altLang="zh-CN" dirty="0"/>
              <a:t>result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值返回</a:t>
            </a:r>
            <a:endParaRPr lang="en-US" altLang="zh-CN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cp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运算符</a:t>
            </a:r>
            <a:endParaRPr lang="en-US" altLang="zh-CN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 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result.real</a:t>
            </a:r>
            <a:r>
              <a:rPr lang="en-US" altLang="zh-CN" dirty="0"/>
              <a:t> = real-</a:t>
            </a:r>
            <a:r>
              <a:rPr lang="en-US" altLang="zh-CN" dirty="0" err="1"/>
              <a:t>cp.real</a:t>
            </a:r>
            <a:r>
              <a:rPr lang="en-US" altLang="zh-CN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image-</a:t>
            </a:r>
            <a:r>
              <a:rPr lang="en-US" altLang="zh-CN" dirty="0" err="1"/>
              <a:t>cp.image</a:t>
            </a:r>
            <a:r>
              <a:rPr lang="en-US" altLang="zh-CN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result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// </a:t>
            </a:r>
            <a:r>
              <a:rPr lang="zh-CN" altLang="en-US" dirty="0">
                <a:solidFill>
                  <a:srgbClr val="00B050"/>
                </a:solidFill>
              </a:rPr>
              <a:t>值</a:t>
            </a:r>
            <a:r>
              <a:rPr lang="zh-CN" altLang="en-US" dirty="0" smtClean="0">
                <a:solidFill>
                  <a:srgbClr val="00B050"/>
                </a:solidFill>
              </a:rPr>
              <a:t>返回</a:t>
            </a:r>
            <a:endParaRPr lang="en-US" altLang="zh-CN" dirty="0"/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4" name="右箭头 3"/>
          <p:cNvSpPr/>
          <p:nvPr/>
        </p:nvSpPr>
        <p:spPr>
          <a:xfrm>
            <a:off x="539552" y="1844824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39552" y="3429000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64088" y="3801234"/>
            <a:ext cx="3600400" cy="132343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cp1(2.0, 3.0);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cp2(1.0,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cp2;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cps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cp2;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4008" y="5817458"/>
            <a:ext cx="4320480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.operator+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cp2);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cps = </a:t>
            </a:r>
            <a:r>
              <a:rPr lang="en-US" altLang="zh-CN" sz="2000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cp1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.operator-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cp2);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491880" y="2119795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47083" y="2204864"/>
            <a:ext cx="3717405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第一个参数隐含默认是类自身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905" y="3680733"/>
            <a:ext cx="3933429" cy="8283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cpa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cp2 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cp1;</a:t>
            </a:r>
          </a:p>
          <a:p>
            <a:r>
              <a:rPr lang="en-US" altLang="zh-CN" sz="2000" b="1" dirty="0" smtClean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cps =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cp2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cp1;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905" y="4859253"/>
            <a:ext cx="4719162" cy="8283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cpa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cp2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.operator+(cp1);</a:t>
            </a:r>
          </a:p>
          <a:p>
            <a:r>
              <a:rPr lang="en-US" altLang="zh-CN" sz="2000" b="1" dirty="0" smtClean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cps =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cp2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.operator-(cp1);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6948264" y="5124673"/>
            <a:ext cx="360040" cy="69278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170599" y="4527122"/>
            <a:ext cx="360040" cy="3321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0639" y="980728"/>
            <a:ext cx="6289833" cy="381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+ Complex; Complex - Complex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699792" y="5949280"/>
            <a:ext cx="1892559" cy="635715"/>
            <a:chOff x="6534472" y="5759475"/>
            <a:chExt cx="2286000" cy="75247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Ch16_01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  <p:bldP spid="14" grpId="0" animBg="1"/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326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r=0.0, </a:t>
            </a: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=0.0): real(r), image(</a:t>
            </a:r>
            <a:r>
              <a:rPr lang="en-US" altLang="zh-CN" dirty="0" err="1"/>
              <a:t>img</a:t>
            </a:r>
            <a:r>
              <a:rPr lang="en-US" altLang="zh-CN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operator+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+ </a:t>
            </a:r>
            <a:r>
              <a:rPr lang="zh-CN" altLang="en-US" dirty="0" smtClean="0">
                <a:solidFill>
                  <a:srgbClr val="00B050"/>
                </a:solidFill>
              </a:rPr>
              <a:t>运算符，值返回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dirty="0" smtClean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/>
              <a:t>result.real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real+cp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</a:t>
            </a:r>
            <a:r>
              <a:rPr lang="en-US" altLang="zh-CN" dirty="0" smtClean="0"/>
              <a:t>image;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 </a:t>
            </a:r>
            <a:r>
              <a:rPr lang="en-US" altLang="zh-CN" dirty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Complex </a:t>
            </a:r>
            <a:r>
              <a:rPr lang="en-US" altLang="zh-CN" b="1" dirty="0" smtClean="0">
                <a:solidFill>
                  <a:srgbClr val="FF0000"/>
                </a:solidFill>
              </a:rPr>
              <a:t>operator-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cp</a:t>
            </a:r>
            <a:r>
              <a:rPr lang="en-US" altLang="zh-CN" dirty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{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重载 </a:t>
            </a:r>
            <a:r>
              <a:rPr lang="en-US" altLang="zh-CN" dirty="0" smtClean="0">
                <a:solidFill>
                  <a:srgbClr val="00B050"/>
                </a:solidFill>
              </a:rPr>
              <a:t>- </a:t>
            </a:r>
            <a:r>
              <a:rPr lang="zh-CN" altLang="en-US" dirty="0" smtClean="0">
                <a:solidFill>
                  <a:srgbClr val="00B050"/>
                </a:solidFill>
              </a:rPr>
              <a:t>运算符，值返回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dirty="0" smtClean="0"/>
              <a:t> 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/>
              <a:t>result.real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real-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result.image</a:t>
            </a:r>
            <a:r>
              <a:rPr lang="en-US" altLang="zh-CN" dirty="0"/>
              <a:t> = </a:t>
            </a:r>
            <a:r>
              <a:rPr lang="en-US" altLang="zh-CN" dirty="0" smtClean="0"/>
              <a:t>image;</a:t>
            </a:r>
            <a:endParaRPr lang="en-US" altLang="zh-CN" dirty="0"/>
          </a:p>
          <a:p>
            <a:pPr indent="9906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en-US" altLang="zh-CN" dirty="0" err="1"/>
              <a:t>getReal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 </a:t>
            </a:r>
            <a:r>
              <a:rPr lang="en-US" altLang="zh-CN" dirty="0" err="1"/>
              <a:t>getImage</a:t>
            </a:r>
            <a:r>
              <a:rPr lang="en-US" altLang="zh-CN" dirty="0"/>
              <a:t>()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image; }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double</a:t>
            </a:r>
            <a:r>
              <a:rPr lang="en-US" altLang="zh-CN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 </a:t>
            </a:r>
            <a:r>
              <a:rPr lang="zh-CN" altLang="en-US" dirty="0"/>
              <a:t>运算符重载作为类的成员函数</a:t>
            </a:r>
          </a:p>
        </p:txBody>
      </p:sp>
      <p:sp>
        <p:nvSpPr>
          <p:cNvPr id="4" name="右箭头 3"/>
          <p:cNvSpPr/>
          <p:nvPr/>
        </p:nvSpPr>
        <p:spPr>
          <a:xfrm>
            <a:off x="539552" y="1844824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39552" y="3429000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57192" y="3933056"/>
            <a:ext cx="3600400" cy="101566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(1.0, 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2.0;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cps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2.0;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4008" y="5889466"/>
            <a:ext cx="4320480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2.0);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cps =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.operator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(2.0);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7984" y="2264268"/>
            <a:ext cx="3717405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第一个参数隐含默认是类自身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19872" y="2132856"/>
            <a:ext cx="12241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6948264" y="5040325"/>
            <a:ext cx="360040" cy="7649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28320" y="5067471"/>
            <a:ext cx="3429272" cy="7078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cp1 = 2.0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cp2 = 2.0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zh-CN" sz="2000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乘号 15"/>
          <p:cNvSpPr/>
          <p:nvPr/>
        </p:nvSpPr>
        <p:spPr>
          <a:xfrm>
            <a:off x="6594884" y="5040324"/>
            <a:ext cx="1296144" cy="792088"/>
          </a:xfrm>
          <a:prstGeom prst="mathMultiply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0639" y="980728"/>
            <a:ext cx="6289833" cy="3813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+ double; Complex - double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2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24396</TotalTime>
  <Words>4335</Words>
  <Application>Microsoft Office PowerPoint</Application>
  <PresentationFormat>全屏显示(4:3)</PresentationFormat>
  <Paragraphs>614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运算符重载</vt:lpstr>
      <vt:lpstr>本章内容</vt:lpstr>
      <vt:lpstr>16.1  运算符重载</vt:lpstr>
      <vt:lpstr>16.1  运算符重载</vt:lpstr>
      <vt:lpstr>16.1  运算符重载</vt:lpstr>
      <vt:lpstr>16.2  运算符重载作为类的成员函数</vt:lpstr>
      <vt:lpstr>16.2  运算符重载作为类的成员函数</vt:lpstr>
      <vt:lpstr>16.2  运算符重载作为类的成员函数</vt:lpstr>
      <vt:lpstr>16.2  运算符重载作为类的成员函数</vt:lpstr>
      <vt:lpstr>16.2  运算符重载作为类的成员函数</vt:lpstr>
      <vt:lpstr>16.2  运算符重载作为类的成员函数</vt:lpstr>
      <vt:lpstr>16.2  运算符重载作为类的成员函数</vt:lpstr>
      <vt:lpstr>16.2  运算符重载作为类的成员函数</vt:lpstr>
      <vt:lpstr>16.2  运算符重载作为类的成员函数</vt:lpstr>
      <vt:lpstr>16.3  重载赋值运算符</vt:lpstr>
      <vt:lpstr>16.3  重载赋值运算符</vt:lpstr>
      <vt:lpstr>16.3  重载赋值运算符</vt:lpstr>
      <vt:lpstr>16.3  重载赋值运算符</vt:lpstr>
      <vt:lpstr>16.2  运算符重载作为类的成员函数</vt:lpstr>
      <vt:lpstr>16.3  重载赋值运算符</vt:lpstr>
      <vt:lpstr>16.3  重载赋值运算符</vt:lpstr>
      <vt:lpstr>16.3  重载赋值运算符</vt:lpstr>
      <vt:lpstr>16.3  重载赋值运算符</vt:lpstr>
      <vt:lpstr>16.3  重载赋值运算符</vt:lpstr>
      <vt:lpstr>16.4  类型转换运算符</vt:lpstr>
      <vt:lpstr>16.4  类型转换运算符</vt:lpstr>
      <vt:lpstr>16.5  运算符重载作为类的友元函数</vt:lpstr>
      <vt:lpstr>16.5  运算符重载作为类的友元函数</vt:lpstr>
      <vt:lpstr>16.5  运算符重载作为类的友元函数</vt:lpstr>
      <vt:lpstr>16.5  运算符重载作为类的友元函数</vt:lpstr>
      <vt:lpstr>16.5  运算符重载作为类的友元函数</vt:lpstr>
      <vt:lpstr>16.6  重载输入输出运算符</vt:lpstr>
      <vt:lpstr>16.6  重载输入输出运算符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Administrator</cp:lastModifiedBy>
  <cp:revision>1198</cp:revision>
  <cp:lastPrinted>2015-01-14T13:07:52Z</cp:lastPrinted>
  <dcterms:created xsi:type="dcterms:W3CDTF">2014-02-27T13:03:11Z</dcterms:created>
  <dcterms:modified xsi:type="dcterms:W3CDTF">2016-04-19T07:37:20Z</dcterms:modified>
</cp:coreProperties>
</file>