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8.jpg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5" r:id="rId11"/>
    <p:sldId id="285" r:id="rId12"/>
    <p:sldId id="266" r:id="rId13"/>
    <p:sldId id="267" r:id="rId14"/>
    <p:sldId id="268" r:id="rId15"/>
    <p:sldId id="269" r:id="rId16"/>
    <p:sldId id="272" r:id="rId17"/>
    <p:sldId id="270" r:id="rId18"/>
    <p:sldId id="273" r:id="rId19"/>
    <p:sldId id="274" r:id="rId20"/>
    <p:sldId id="276" r:id="rId21"/>
    <p:sldId id="278" r:id="rId22"/>
    <p:sldId id="275" r:id="rId23"/>
    <p:sldId id="279" r:id="rId24"/>
    <p:sldId id="280" r:id="rId25"/>
    <p:sldId id="281" r:id="rId26"/>
    <p:sldId id="282" r:id="rId27"/>
    <p:sldId id="283" r:id="rId28"/>
    <p:sldId id="286" r:id="rId29"/>
    <p:sldId id="287" r:id="rId30"/>
    <p:sldId id="284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99"/>
    <a:srgbClr val="008000"/>
    <a:srgbClr val="006600"/>
    <a:srgbClr val="F79928"/>
    <a:srgbClr val="00FF00"/>
    <a:srgbClr val="F799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8" autoAdjust="0"/>
    <p:restoredTop sz="95161" autoAdjust="0"/>
  </p:normalViewPr>
  <p:slideViewPr>
    <p:cSldViewPr>
      <p:cViewPr varScale="1">
        <p:scale>
          <a:sx n="85" d="100"/>
          <a:sy n="85" d="100"/>
        </p:scale>
        <p:origin x="941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32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4FB98-12F8-42D0-BD22-3E79A7A5EBCD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75FF-108E-4E14-899A-0964B7DE7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629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D2CAC-268A-4249-AD13-74DA1F5D8F4D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84E63-3FB6-4D25-A608-C543CEFE0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882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gradFill>
          <a:gsLst>
            <a:gs pos="53000">
              <a:schemeClr val="bg1"/>
            </a:gs>
            <a:gs pos="0">
              <a:srgbClr val="00B0F0">
                <a:alpha val="9000"/>
              </a:srgbClr>
            </a:gs>
            <a:gs pos="100000">
              <a:srgbClr val="00B0F0">
                <a:alpha val="11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41"/>
            <a:ext cx="9144000" cy="263318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624136" y="3244089"/>
            <a:ext cx="5828184" cy="1470025"/>
          </a:xfrm>
        </p:spPr>
        <p:txBody>
          <a:bodyPr>
            <a:normAutofit/>
          </a:bodyPr>
          <a:lstStyle>
            <a:lvl1pPr marL="0" algn="ctr" defTabSz="914400" rtl="0" eaLnBrk="1" latinLnBrk="0" hangingPunct="1">
              <a:defRPr lang="zh-CN" altLang="en-US" sz="6000" b="1" kern="1200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dirty="0" smtClean="0"/>
              <a:t>章       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436096" y="4828265"/>
            <a:ext cx="3528392" cy="504056"/>
          </a:xfrm>
        </p:spPr>
        <p:txBody>
          <a:bodyPr>
            <a:normAutofit/>
          </a:bodyPr>
          <a:lstStyle>
            <a:lvl1pPr marL="0" indent="0" algn="ctr">
              <a:buNone/>
              <a:defRPr lang="zh-CN" altLang="en-US" sz="24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主讲教师：</a:t>
            </a:r>
            <a:endParaRPr lang="zh-CN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07504" y="1844824"/>
            <a:ext cx="4104456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6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《C++</a:t>
            </a:r>
            <a:r>
              <a:rPr lang="zh-CN" altLang="en-US" sz="36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程序设计</a:t>
            </a:r>
            <a:r>
              <a:rPr lang="en-US" altLang="zh-CN" sz="36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》</a:t>
            </a:r>
            <a:endParaRPr lang="zh-CN" altLang="en-US" sz="3600" b="1" kern="1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3573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0" y="1412776"/>
            <a:ext cx="9144000" cy="540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7308304" y="6556456"/>
            <a:ext cx="1835696" cy="11290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3" y="402753"/>
            <a:ext cx="2592470" cy="5810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20836"/>
            <a:ext cx="943897" cy="947054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1043608" y="960983"/>
            <a:ext cx="2876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HUAIYIN</a:t>
            </a:r>
            <a:r>
              <a:rPr lang="en-US" altLang="zh-CN" sz="1400" baseline="0" dirty="0" smtClean="0"/>
              <a:t> INSTITUTE OF TECHNOLOGY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5390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23528" y="1038743"/>
            <a:ext cx="8496944" cy="5473207"/>
          </a:xfrm>
        </p:spPr>
        <p:txBody>
          <a:bodyPr>
            <a:normAutofit/>
          </a:bodyPr>
          <a:lstStyle>
            <a:lvl1pPr marL="0" indent="0" algn="just">
              <a:lnSpc>
                <a:spcPct val="120000"/>
              </a:lnSpc>
              <a:buFontTx/>
              <a:buNone/>
              <a:defRPr sz="24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4572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2pPr>
            <a:lvl3pPr marL="9144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3pPr>
            <a:lvl4pPr marL="13716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4pPr>
            <a:lvl5pPr marL="18288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插入内容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23528" y="1061521"/>
            <a:ext cx="4172272" cy="5450429"/>
          </a:xfrm>
        </p:spPr>
        <p:txBody>
          <a:bodyPr>
            <a:normAutofit/>
          </a:bodyPr>
          <a:lstStyle>
            <a:lvl1pPr marL="0" indent="0" algn="just"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插入内容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061521"/>
            <a:ext cx="4172272" cy="5450429"/>
          </a:xfrm>
        </p:spPr>
        <p:txBody>
          <a:bodyPr>
            <a:normAutofit/>
          </a:bodyPr>
          <a:lstStyle>
            <a:lvl1pPr marL="0" indent="0" algn="just"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插入内容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20" name="矩形 19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1520" y="1061046"/>
            <a:ext cx="4245868" cy="639762"/>
          </a:xfrm>
        </p:spPr>
        <p:txBody>
          <a:bodyPr anchor="b"/>
          <a:lstStyle>
            <a:lvl1pPr marL="0" indent="0">
              <a:buNone/>
              <a:defRPr sz="2400" b="1" baseline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插入次标题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251520" y="1857743"/>
            <a:ext cx="4245868" cy="4595593"/>
          </a:xfrm>
        </p:spPr>
        <p:txBody>
          <a:bodyPr>
            <a:normAutofit/>
          </a:bodyPr>
          <a:lstStyle>
            <a:lvl1pPr marL="0" indent="0" algn="just"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插入内容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052736"/>
            <a:ext cx="4247455" cy="63976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插入次标题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871136"/>
            <a:ext cx="4247455" cy="4582200"/>
          </a:xfrm>
        </p:spPr>
        <p:txBody>
          <a:bodyPr>
            <a:normAutofit/>
          </a:bodyPr>
          <a:lstStyle>
            <a:lvl1pPr marL="0" indent="0" algn="just"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插入内容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平行四边形 18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52" r:id="rId3"/>
    <p:sldLayoutId id="2147483653" r:id="rId4"/>
    <p:sldLayoutId id="2147483654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模板与泛型编程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主讲教师：于永涛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15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08720"/>
            <a:ext cx="8496944" cy="587727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1800" dirty="0" smtClean="0"/>
              <a:t>&lt;</a:t>
            </a:r>
            <a:r>
              <a:rPr lang="en-US" altLang="zh-CN" sz="1800" dirty="0" err="1" smtClean="0"/>
              <a:t>iostream</a:t>
            </a:r>
            <a:r>
              <a:rPr lang="en-US" altLang="zh-CN" sz="1800" dirty="0" smtClean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1800" dirty="0" smtClean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00"/>
                </a:solidFill>
              </a:rPr>
              <a:t>class</a:t>
            </a:r>
            <a:r>
              <a:rPr lang="en-US" altLang="zh-CN" sz="1800" dirty="0" smtClean="0"/>
              <a:t> 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1800" dirty="0" smtClean="0"/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00"/>
                </a:solidFill>
              </a:rPr>
              <a:t>public</a:t>
            </a:r>
            <a:r>
              <a:rPr lang="en-US" altLang="zh-CN" sz="1800" dirty="0" smtClean="0"/>
              <a:t>:</a:t>
            </a:r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18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1800" dirty="0" smtClean="0"/>
              <a:t>(</a:t>
            </a:r>
            <a:r>
              <a:rPr lang="en-US" altLang="zh-CN" sz="18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800" dirty="0" smtClean="0"/>
              <a:t> _real, </a:t>
            </a:r>
            <a:r>
              <a:rPr lang="en-US" altLang="zh-CN" sz="18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800" dirty="0" smtClean="0"/>
              <a:t> _image): real(_real), image(_image) {  }</a:t>
            </a:r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void</a:t>
            </a:r>
            <a:r>
              <a:rPr lang="en-US" altLang="zh-CN" sz="1800" dirty="0" smtClean="0"/>
              <a:t> print()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1800" dirty="0" smtClean="0"/>
              <a:t> { </a:t>
            </a: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&lt;&lt;real&lt;&lt;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“+”</a:t>
            </a:r>
            <a:r>
              <a:rPr lang="en-US" altLang="zh-CN" sz="1800" dirty="0" smtClean="0"/>
              <a:t>&lt;&lt;image&lt;&lt;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altLang="zh-CN" sz="1800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altLang="zh-CN" sz="1800" dirty="0" smtClean="0"/>
              <a:t>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 }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00"/>
                </a:solidFill>
              </a:rPr>
              <a:t>private</a:t>
            </a:r>
            <a:r>
              <a:rPr lang="en-US" altLang="zh-CN" sz="1800" dirty="0" smtClean="0"/>
              <a:t>:</a:t>
            </a:r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800" dirty="0" smtClean="0"/>
              <a:t> real;</a:t>
            </a:r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800" dirty="0" smtClean="0"/>
              <a:t> image;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/>
              <a:t>};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00"/>
                </a:solidFill>
              </a:rPr>
              <a:t>template</a:t>
            </a:r>
            <a:r>
              <a:rPr lang="en-US" altLang="zh-CN" sz="1800" dirty="0" smtClean="0"/>
              <a:t> &lt;</a:t>
            </a:r>
            <a:r>
              <a:rPr lang="en-US" altLang="zh-CN" sz="1800" dirty="0" smtClean="0">
                <a:solidFill>
                  <a:srgbClr val="FF0000"/>
                </a:solidFill>
              </a:rPr>
              <a:t>class</a:t>
            </a:r>
            <a:r>
              <a:rPr lang="en-US" altLang="zh-CN" sz="1800" dirty="0" smtClean="0"/>
              <a:t> </a:t>
            </a:r>
            <a:r>
              <a:rPr lang="en-US" altLang="zh-CN" sz="1800" dirty="0" smtClean="0">
                <a:solidFill>
                  <a:srgbClr val="0000FF"/>
                </a:solidFill>
              </a:rPr>
              <a:t>T</a:t>
            </a:r>
            <a:r>
              <a:rPr lang="en-US" altLang="zh-CN" sz="1800" dirty="0" smtClean="0"/>
              <a:t>&gt;             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函数</a:t>
            </a:r>
            <a:r>
              <a:rPr lang="zh-CN" altLang="en-US" sz="1800" dirty="0">
                <a:solidFill>
                  <a:srgbClr val="00B050"/>
                </a:solidFill>
              </a:rPr>
              <a:t>模板定义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void</a:t>
            </a:r>
            <a:r>
              <a:rPr lang="en-US" altLang="zh-CN" sz="1800" dirty="0" smtClean="0"/>
              <a:t> swap(</a:t>
            </a:r>
            <a:r>
              <a:rPr lang="en-US" altLang="zh-CN" sz="1800" dirty="0" smtClean="0">
                <a:solidFill>
                  <a:srgbClr val="0000FF"/>
                </a:solidFill>
              </a:rPr>
              <a:t>T</a:t>
            </a:r>
            <a:r>
              <a:rPr lang="en-US" altLang="zh-CN" sz="1800" dirty="0" smtClean="0"/>
              <a:t> </a:t>
            </a:r>
            <a:r>
              <a:rPr lang="en-US" altLang="zh-CN" sz="1800" dirty="0" smtClean="0">
                <a:solidFill>
                  <a:srgbClr val="FF0000"/>
                </a:solidFill>
              </a:rPr>
              <a:t>&amp;</a:t>
            </a:r>
            <a:r>
              <a:rPr lang="en-US" altLang="zh-CN" sz="1800" dirty="0" smtClean="0"/>
              <a:t>a, </a:t>
            </a:r>
            <a:r>
              <a:rPr lang="en-US" altLang="zh-CN" sz="1800" dirty="0" smtClean="0">
                <a:solidFill>
                  <a:srgbClr val="0000FF"/>
                </a:solidFill>
              </a:rPr>
              <a:t>T</a:t>
            </a:r>
            <a:r>
              <a:rPr lang="en-US" altLang="zh-CN" sz="1800" dirty="0" smtClean="0"/>
              <a:t> </a:t>
            </a:r>
            <a:r>
              <a:rPr lang="en-US" altLang="zh-CN" sz="1800" dirty="0" smtClean="0">
                <a:solidFill>
                  <a:srgbClr val="FF0000"/>
                </a:solidFill>
              </a:rPr>
              <a:t>&amp;</a:t>
            </a:r>
            <a:r>
              <a:rPr lang="en-US" altLang="zh-CN" sz="1800" dirty="0" smtClean="0"/>
              <a:t>b){</a:t>
            </a:r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t</a:t>
            </a:r>
            <a:r>
              <a:rPr lang="en-US" altLang="zh-CN" sz="1800" dirty="0" smtClean="0"/>
              <a:t> = a;</a:t>
            </a:r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/>
              <a:t>a = b;</a:t>
            </a:r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/>
              <a:t>b = 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/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800" dirty="0" smtClean="0"/>
              <a:t> main(){</a:t>
            </a:r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Complex</a:t>
            </a:r>
            <a:r>
              <a:rPr lang="en-US" altLang="zh-CN" sz="1800" dirty="0" smtClean="0"/>
              <a:t> cp1(1.0, 2.0), cp2(3.0, 4.0);</a:t>
            </a:r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/>
              <a:t>swap</a:t>
            </a:r>
            <a:r>
              <a:rPr lang="en-US" altLang="zh-CN" sz="1800" dirty="0" smtClean="0">
                <a:solidFill>
                  <a:srgbClr val="FF0000"/>
                </a:solidFill>
              </a:rPr>
              <a:t>&lt;</a:t>
            </a:r>
            <a:r>
              <a:rPr lang="en-US" altLang="zh-CN" sz="1800" dirty="0" smtClean="0">
                <a:solidFill>
                  <a:srgbClr val="0000FF"/>
                </a:solidFill>
              </a:rPr>
              <a:t>Complex</a:t>
            </a:r>
            <a:r>
              <a:rPr lang="en-US" altLang="zh-CN" sz="1800" dirty="0" smtClean="0">
                <a:solidFill>
                  <a:srgbClr val="FF0000"/>
                </a:solidFill>
              </a:rPr>
              <a:t>&gt;</a:t>
            </a:r>
            <a:r>
              <a:rPr lang="en-US" altLang="zh-CN" sz="1800" dirty="0" smtClean="0"/>
              <a:t>(cp1, cp2);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用类类型进行</a:t>
            </a:r>
            <a:r>
              <a:rPr lang="zh-CN" altLang="en-US" sz="1800" dirty="0" smtClean="0">
                <a:solidFill>
                  <a:srgbClr val="00B050"/>
                </a:solidFill>
              </a:rPr>
              <a:t>实例化</a:t>
            </a:r>
            <a:r>
              <a:rPr lang="en-US" altLang="zh-CN" sz="1800" dirty="0" smtClean="0">
                <a:solidFill>
                  <a:srgbClr val="00B050"/>
                </a:solidFill>
              </a:rPr>
              <a:t>,  swap(cp1, cp2)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/>
              <a:t>cp1.print();</a:t>
            </a:r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/>
              <a:t>cp2.print();</a:t>
            </a:r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800" dirty="0" smtClean="0"/>
              <a:t> 0;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/>
              <a:t>}</a:t>
            </a: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17.2  </a:t>
            </a:r>
            <a:r>
              <a:rPr lang="zh-CN" altLang="en-US" dirty="0"/>
              <a:t>函数模板</a:t>
            </a:r>
          </a:p>
        </p:txBody>
      </p:sp>
      <p:sp>
        <p:nvSpPr>
          <p:cNvPr id="4" name="矩形 3"/>
          <p:cNvSpPr/>
          <p:nvPr/>
        </p:nvSpPr>
        <p:spPr>
          <a:xfrm>
            <a:off x="3707904" y="3847355"/>
            <a:ext cx="4013206" cy="8796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既可以用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基本类型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也可以用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类类型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来实例化函数模板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418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08720"/>
            <a:ext cx="8496944" cy="587727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200" dirty="0" smtClean="0"/>
              <a:t>&lt;</a:t>
            </a:r>
            <a:r>
              <a:rPr lang="en-US" altLang="zh-CN" sz="2200" dirty="0" err="1" smtClean="0"/>
              <a:t>iostream</a:t>
            </a:r>
            <a:r>
              <a:rPr lang="en-US" altLang="zh-CN" sz="22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2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>
                <a:solidFill>
                  <a:srgbClr val="FF0000"/>
                </a:solidFill>
              </a:rPr>
              <a:t>template</a:t>
            </a:r>
            <a:r>
              <a:rPr lang="en-US" altLang="zh-CN" sz="2200" dirty="0"/>
              <a:t> &lt;</a:t>
            </a:r>
            <a:r>
              <a:rPr lang="en-US" altLang="zh-CN" sz="2200" dirty="0">
                <a:solidFill>
                  <a:srgbClr val="FF0000"/>
                </a:solidFill>
              </a:rPr>
              <a:t>class</a:t>
            </a:r>
            <a:r>
              <a:rPr lang="en-US" altLang="zh-CN" sz="2200" dirty="0"/>
              <a:t> </a:t>
            </a:r>
            <a:r>
              <a:rPr lang="en-US" altLang="zh-CN" sz="2200" dirty="0">
                <a:solidFill>
                  <a:srgbClr val="0000FF"/>
                </a:solidFill>
              </a:rPr>
              <a:t>T</a:t>
            </a:r>
            <a:r>
              <a:rPr lang="en-US" altLang="zh-CN" sz="2200" dirty="0"/>
              <a:t>&gt;</a:t>
            </a:r>
            <a:r>
              <a:rPr lang="en-US" altLang="zh-CN" sz="2200" dirty="0">
                <a:solidFill>
                  <a:srgbClr val="00B050"/>
                </a:solidFill>
              </a:rPr>
              <a:t> </a:t>
            </a:r>
            <a:r>
              <a:rPr lang="en-US" altLang="zh-CN" sz="2200" dirty="0" smtClean="0">
                <a:solidFill>
                  <a:srgbClr val="0000FF"/>
                </a:solidFill>
              </a:rPr>
              <a:t>void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swap(</a:t>
            </a:r>
            <a:r>
              <a:rPr lang="en-US" altLang="zh-CN" sz="2200" dirty="0">
                <a:solidFill>
                  <a:srgbClr val="0000FF"/>
                </a:solidFill>
              </a:rPr>
              <a:t>T</a:t>
            </a:r>
            <a:r>
              <a:rPr lang="en-US" altLang="zh-CN" sz="2200" dirty="0"/>
              <a:t> </a:t>
            </a:r>
            <a:r>
              <a:rPr lang="en-US" altLang="zh-CN" sz="2200" dirty="0">
                <a:solidFill>
                  <a:srgbClr val="FF0000"/>
                </a:solidFill>
              </a:rPr>
              <a:t>&amp;</a:t>
            </a:r>
            <a:r>
              <a:rPr lang="en-US" altLang="zh-CN" sz="2200" dirty="0"/>
              <a:t>a, </a:t>
            </a:r>
            <a:r>
              <a:rPr lang="en-US" altLang="zh-CN" sz="2200" dirty="0">
                <a:solidFill>
                  <a:srgbClr val="0000FF"/>
                </a:solidFill>
              </a:rPr>
              <a:t>T</a:t>
            </a:r>
            <a:r>
              <a:rPr lang="en-US" altLang="zh-CN" sz="2200" dirty="0"/>
              <a:t> </a:t>
            </a:r>
            <a:r>
              <a:rPr lang="en-US" altLang="zh-CN" sz="2200" dirty="0">
                <a:solidFill>
                  <a:srgbClr val="FF0000"/>
                </a:solidFill>
              </a:rPr>
              <a:t>&amp;</a:t>
            </a:r>
            <a:r>
              <a:rPr lang="en-US" altLang="zh-CN" sz="2200" dirty="0"/>
              <a:t>b</a:t>
            </a:r>
            <a:r>
              <a:rPr lang="en-US" altLang="zh-CN" sz="2200" dirty="0" smtClean="0"/>
              <a:t>);  </a:t>
            </a:r>
            <a:r>
              <a:rPr lang="en-US" altLang="zh-CN" sz="2200" dirty="0">
                <a:solidFill>
                  <a:srgbClr val="00B050"/>
                </a:solidFill>
              </a:rPr>
              <a:t>// </a:t>
            </a:r>
            <a:r>
              <a:rPr lang="zh-CN" altLang="en-US" sz="2200" dirty="0">
                <a:solidFill>
                  <a:srgbClr val="00B050"/>
                </a:solidFill>
              </a:rPr>
              <a:t>函数</a:t>
            </a:r>
            <a:r>
              <a:rPr lang="zh-CN" altLang="en-US" sz="2200" dirty="0" smtClean="0">
                <a:solidFill>
                  <a:srgbClr val="00B050"/>
                </a:solidFill>
              </a:rPr>
              <a:t>模板</a:t>
            </a:r>
            <a:r>
              <a:rPr lang="zh-CN" altLang="en-US" sz="2200" dirty="0">
                <a:solidFill>
                  <a:srgbClr val="00B050"/>
                </a:solidFill>
              </a:rPr>
              <a:t>声明</a:t>
            </a:r>
            <a:endParaRPr lang="en-US" altLang="zh-CN" sz="22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/>
              <a:t> main(){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/>
              <a:t> a = 10, b = 20;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 smtClean="0">
                <a:solidFill>
                  <a:srgbClr val="0000FF"/>
                </a:solidFill>
              </a:rPr>
              <a:t>char</a:t>
            </a:r>
            <a:r>
              <a:rPr lang="en-US" altLang="zh-CN" sz="2200" dirty="0" smtClean="0"/>
              <a:t> c = </a:t>
            </a:r>
            <a:r>
              <a:rPr lang="en-US" altLang="zh-CN" sz="2200" dirty="0" smtClean="0">
                <a:solidFill>
                  <a:schemeClr val="accent6">
                    <a:lumMod val="75000"/>
                  </a:schemeClr>
                </a:solidFill>
              </a:rPr>
              <a:t>‘A’</a:t>
            </a:r>
            <a:r>
              <a:rPr lang="en-US" altLang="zh-CN" sz="2200" dirty="0" smtClean="0"/>
              <a:t>, d = </a:t>
            </a:r>
            <a:r>
              <a:rPr lang="en-US" altLang="zh-CN" sz="2200" dirty="0" smtClean="0">
                <a:solidFill>
                  <a:schemeClr val="accent6">
                    <a:lumMod val="75000"/>
                  </a:schemeClr>
                </a:solidFill>
              </a:rPr>
              <a:t>‘B’</a:t>
            </a:r>
            <a:r>
              <a:rPr lang="en-US" altLang="zh-CN" sz="2200" dirty="0" smtClean="0"/>
              <a:t>;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 smtClean="0">
                <a:solidFill>
                  <a:srgbClr val="0000FF"/>
                </a:solidFill>
              </a:rPr>
              <a:t>float </a:t>
            </a:r>
            <a:r>
              <a:rPr lang="en-US" altLang="zh-CN" sz="2200" dirty="0" smtClean="0"/>
              <a:t>e = 13.14f, f = 20.25f;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 smtClean="0"/>
              <a:t>swap</a:t>
            </a:r>
            <a:r>
              <a:rPr lang="en-US" altLang="zh-CN" sz="2200" dirty="0" smtClean="0">
                <a:solidFill>
                  <a:srgbClr val="FF0000"/>
                </a:solidFill>
              </a:rPr>
              <a:t>&lt;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>
                <a:solidFill>
                  <a:srgbClr val="FF0000"/>
                </a:solidFill>
              </a:rPr>
              <a:t>&gt;</a:t>
            </a:r>
            <a:r>
              <a:rPr lang="en-US" altLang="zh-CN" sz="2200" dirty="0" smtClean="0"/>
              <a:t>(a, b);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 smtClean="0"/>
              <a:t>swap</a:t>
            </a:r>
            <a:r>
              <a:rPr lang="en-US" altLang="zh-CN" sz="2200" dirty="0" smtClean="0">
                <a:solidFill>
                  <a:srgbClr val="FF0000"/>
                </a:solidFill>
              </a:rPr>
              <a:t>&lt;</a:t>
            </a:r>
            <a:r>
              <a:rPr lang="en-US" altLang="zh-CN" sz="2200" dirty="0" smtClean="0">
                <a:solidFill>
                  <a:srgbClr val="0000FF"/>
                </a:solidFill>
              </a:rPr>
              <a:t>char</a:t>
            </a:r>
            <a:r>
              <a:rPr lang="en-US" altLang="zh-CN" sz="2200" dirty="0" smtClean="0">
                <a:solidFill>
                  <a:srgbClr val="FF0000"/>
                </a:solidFill>
              </a:rPr>
              <a:t>&gt;</a:t>
            </a:r>
            <a:r>
              <a:rPr lang="en-US" altLang="zh-CN" sz="2200" dirty="0" smtClean="0"/>
              <a:t>(c, d);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 smtClean="0"/>
              <a:t>swap</a:t>
            </a:r>
            <a:r>
              <a:rPr lang="en-US" altLang="zh-CN" sz="2200" dirty="0" smtClean="0">
                <a:solidFill>
                  <a:srgbClr val="FF0000"/>
                </a:solidFill>
              </a:rPr>
              <a:t>&lt;</a:t>
            </a:r>
            <a:r>
              <a:rPr lang="en-US" altLang="zh-CN" sz="2200" dirty="0" smtClean="0">
                <a:solidFill>
                  <a:srgbClr val="0000FF"/>
                </a:solidFill>
              </a:rPr>
              <a:t>float</a:t>
            </a:r>
            <a:r>
              <a:rPr lang="en-US" altLang="zh-CN" sz="2200" dirty="0" smtClean="0">
                <a:solidFill>
                  <a:srgbClr val="FF0000"/>
                </a:solidFill>
              </a:rPr>
              <a:t>&gt;</a:t>
            </a:r>
            <a:r>
              <a:rPr lang="en-US" altLang="zh-CN" sz="2200" dirty="0" smtClean="0"/>
              <a:t>(e, f);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200" dirty="0" smtClean="0"/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 smtClean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>
                <a:solidFill>
                  <a:srgbClr val="FF0000"/>
                </a:solidFill>
              </a:rPr>
              <a:t>template</a:t>
            </a:r>
            <a:r>
              <a:rPr lang="en-US" altLang="zh-CN" sz="2200" dirty="0"/>
              <a:t> &lt;</a:t>
            </a:r>
            <a:r>
              <a:rPr lang="en-US" altLang="zh-CN" sz="2200" dirty="0">
                <a:solidFill>
                  <a:srgbClr val="FF0000"/>
                </a:solidFill>
              </a:rPr>
              <a:t>class</a:t>
            </a:r>
            <a:r>
              <a:rPr lang="en-US" altLang="zh-CN" sz="2200" dirty="0"/>
              <a:t> </a:t>
            </a:r>
            <a:r>
              <a:rPr lang="en-US" altLang="zh-CN" sz="2200" dirty="0">
                <a:solidFill>
                  <a:srgbClr val="0000FF"/>
                </a:solidFill>
              </a:rPr>
              <a:t>T</a:t>
            </a:r>
            <a:r>
              <a:rPr lang="en-US" altLang="zh-CN" sz="2200" dirty="0" smtClean="0"/>
              <a:t>&gt;</a:t>
            </a:r>
            <a:r>
              <a:rPr lang="en-US" altLang="zh-CN" sz="2200" dirty="0">
                <a:solidFill>
                  <a:srgbClr val="00B050"/>
                </a:solidFill>
              </a:rPr>
              <a:t> </a:t>
            </a:r>
            <a:r>
              <a:rPr lang="en-US" altLang="zh-CN" sz="2200" dirty="0" smtClean="0">
                <a:solidFill>
                  <a:srgbClr val="00B050"/>
                </a:solidFill>
              </a:rPr>
              <a:t>          // </a:t>
            </a:r>
            <a:r>
              <a:rPr lang="zh-CN" altLang="en-US" sz="2200" dirty="0" smtClean="0">
                <a:solidFill>
                  <a:srgbClr val="00B050"/>
                </a:solidFill>
              </a:rPr>
              <a:t>函数模板定义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 smtClean="0">
                <a:solidFill>
                  <a:srgbClr val="0000FF"/>
                </a:solidFill>
              </a:rPr>
              <a:t>void</a:t>
            </a:r>
            <a:r>
              <a:rPr lang="en-US" altLang="zh-CN" sz="2200" dirty="0" smtClean="0"/>
              <a:t> swap(</a:t>
            </a:r>
            <a:r>
              <a:rPr lang="en-US" altLang="zh-CN" sz="2200" dirty="0" smtClean="0">
                <a:solidFill>
                  <a:srgbClr val="0000FF"/>
                </a:solidFill>
              </a:rPr>
              <a:t>T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olidFill>
                  <a:srgbClr val="FF0000"/>
                </a:solidFill>
              </a:rPr>
              <a:t>&amp;</a:t>
            </a:r>
            <a:r>
              <a:rPr lang="en-US" altLang="zh-CN" sz="2200" dirty="0" smtClean="0"/>
              <a:t>a, </a:t>
            </a:r>
            <a:r>
              <a:rPr lang="en-US" altLang="zh-CN" sz="2200" dirty="0" smtClean="0">
                <a:solidFill>
                  <a:srgbClr val="0000FF"/>
                </a:solidFill>
              </a:rPr>
              <a:t>T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olidFill>
                  <a:srgbClr val="FF0000"/>
                </a:solidFill>
              </a:rPr>
              <a:t>&amp;</a:t>
            </a:r>
            <a:r>
              <a:rPr lang="en-US" altLang="zh-CN" sz="2200" dirty="0" smtClean="0"/>
              <a:t>b){   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268288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 smtClean="0">
                <a:solidFill>
                  <a:srgbClr val="0000FF"/>
                </a:solidFill>
              </a:rPr>
              <a:t>T</a:t>
            </a:r>
            <a:r>
              <a:rPr lang="en-US" altLang="zh-CN" sz="2200" dirty="0" smtClean="0"/>
              <a:t> </a:t>
            </a:r>
            <a:r>
              <a:rPr lang="en-US" altLang="zh-CN" sz="2200" dirty="0" err="1"/>
              <a:t>t</a:t>
            </a:r>
            <a:r>
              <a:rPr lang="en-US" altLang="zh-CN" sz="2200" dirty="0"/>
              <a:t> = a;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/>
              <a:t>a = b;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/>
              <a:t>b = 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 smtClean="0"/>
              <a:t>}</a:t>
            </a:r>
            <a:endParaRPr lang="en-US" altLang="zh-CN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17.2  </a:t>
            </a:r>
            <a:r>
              <a:rPr lang="zh-CN" altLang="en-US" dirty="0"/>
              <a:t>函数模板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323528" y="1916832"/>
            <a:ext cx="52565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965503" y="3235287"/>
            <a:ext cx="4013206" cy="122413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当函数模板的定义出现在使用实例化的模板函数之后时，要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对函数模板进行声明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09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08720"/>
            <a:ext cx="8496944" cy="58772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200" dirty="0" smtClean="0"/>
              <a:t>&lt;</a:t>
            </a:r>
            <a:r>
              <a:rPr lang="en-US" altLang="zh-CN" sz="2200" dirty="0" err="1" smtClean="0"/>
              <a:t>iostream</a:t>
            </a:r>
            <a:r>
              <a:rPr lang="en-US" altLang="zh-CN" sz="22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2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FF0000"/>
                </a:solidFill>
              </a:rPr>
              <a:t>template</a:t>
            </a:r>
            <a:r>
              <a:rPr lang="en-US" altLang="zh-CN" sz="2200" dirty="0" smtClean="0"/>
              <a:t> &lt;</a:t>
            </a:r>
            <a:r>
              <a:rPr lang="en-US" altLang="zh-CN" sz="2200" dirty="0" smtClean="0">
                <a:solidFill>
                  <a:srgbClr val="FF0000"/>
                </a:solidFill>
              </a:rPr>
              <a:t>class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olidFill>
                  <a:srgbClr val="0000FF"/>
                </a:solidFill>
              </a:rPr>
              <a:t>T</a:t>
            </a:r>
            <a:r>
              <a:rPr lang="en-US" altLang="zh-CN" sz="2200" dirty="0" smtClean="0"/>
              <a:t>&gt; 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函数</a:t>
            </a:r>
            <a:r>
              <a:rPr lang="zh-CN" altLang="en-US" sz="2200" dirty="0">
                <a:solidFill>
                  <a:srgbClr val="00B050"/>
                </a:solidFill>
              </a:rPr>
              <a:t>模板定义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void</a:t>
            </a:r>
            <a:r>
              <a:rPr lang="en-US" altLang="zh-CN" sz="2200" dirty="0" smtClean="0"/>
              <a:t> swap(</a:t>
            </a:r>
            <a:r>
              <a:rPr lang="en-US" altLang="zh-CN" sz="2200" dirty="0" smtClean="0">
                <a:solidFill>
                  <a:srgbClr val="0000FF"/>
                </a:solidFill>
              </a:rPr>
              <a:t>T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olidFill>
                  <a:srgbClr val="FF0000"/>
                </a:solidFill>
              </a:rPr>
              <a:t>&amp;</a:t>
            </a:r>
            <a:r>
              <a:rPr lang="en-US" altLang="zh-CN" sz="2200" dirty="0" smtClean="0"/>
              <a:t>a, </a:t>
            </a:r>
            <a:r>
              <a:rPr lang="en-US" altLang="zh-CN" sz="2200" dirty="0" smtClean="0">
                <a:solidFill>
                  <a:srgbClr val="0000FF"/>
                </a:solidFill>
              </a:rPr>
              <a:t>T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olidFill>
                  <a:srgbClr val="FF0000"/>
                </a:solidFill>
              </a:rPr>
              <a:t>&amp;</a:t>
            </a:r>
            <a:r>
              <a:rPr lang="en-US" altLang="zh-CN" sz="2200" dirty="0" smtClean="0"/>
              <a:t>b){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T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t</a:t>
            </a:r>
            <a:r>
              <a:rPr lang="en-US" altLang="zh-CN" sz="2200" dirty="0" smtClean="0"/>
              <a:t> = a;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a = b;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b = 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/>
              <a:t> main(){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/>
              <a:t> a = 10;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double </a:t>
            </a:r>
            <a:r>
              <a:rPr lang="en-US" altLang="zh-CN" sz="2200" dirty="0" smtClean="0"/>
              <a:t>b = 13.14;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swap(a, b);                         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是否正确？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swap</a:t>
            </a:r>
            <a:r>
              <a:rPr lang="en-US" altLang="zh-CN" sz="2200" dirty="0" smtClean="0">
                <a:solidFill>
                  <a:srgbClr val="FF0000"/>
                </a:solidFill>
              </a:rPr>
              <a:t>&lt;</a:t>
            </a:r>
            <a:r>
              <a:rPr lang="en-US" altLang="zh-CN" sz="22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200" dirty="0" smtClean="0">
                <a:solidFill>
                  <a:srgbClr val="FF0000"/>
                </a:solidFill>
              </a:rPr>
              <a:t>&gt;</a:t>
            </a:r>
            <a:r>
              <a:rPr lang="en-US" altLang="zh-CN" sz="2200" dirty="0" smtClean="0"/>
              <a:t>(a, b);          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是否正确？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swap((</a:t>
            </a:r>
            <a:r>
              <a:rPr lang="en-US" altLang="zh-CN" sz="2200" dirty="0" smtClean="0">
                <a:solidFill>
                  <a:srgbClr val="0000FF"/>
                </a:solidFill>
              </a:rPr>
              <a:t>double </a:t>
            </a:r>
            <a:r>
              <a:rPr lang="en-US" altLang="zh-CN" sz="2200" dirty="0" smtClean="0">
                <a:solidFill>
                  <a:srgbClr val="FF0000"/>
                </a:solidFill>
              </a:rPr>
              <a:t>&amp;</a:t>
            </a:r>
            <a:r>
              <a:rPr lang="en-US" altLang="zh-CN" sz="2200" dirty="0" smtClean="0"/>
              <a:t>)a, b);         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是否正确？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swap</a:t>
            </a:r>
            <a:r>
              <a:rPr lang="en-US" altLang="zh-CN" sz="2200" dirty="0" smtClean="0">
                <a:solidFill>
                  <a:srgbClr val="FF0000"/>
                </a:solidFill>
              </a:rPr>
              <a:t>&lt;</a:t>
            </a:r>
            <a:r>
              <a:rPr lang="en-US" altLang="zh-CN" sz="22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200" dirty="0" smtClean="0">
                <a:solidFill>
                  <a:srgbClr val="FF0000"/>
                </a:solidFill>
              </a:rPr>
              <a:t>&gt;</a:t>
            </a:r>
            <a:r>
              <a:rPr lang="en-US" altLang="zh-CN" sz="2200" dirty="0" smtClean="0"/>
              <a:t>((</a:t>
            </a:r>
            <a:r>
              <a:rPr lang="en-US" altLang="zh-CN" sz="2200" dirty="0" smtClean="0">
                <a:solidFill>
                  <a:srgbClr val="0000FF"/>
                </a:solidFill>
              </a:rPr>
              <a:t>double </a:t>
            </a:r>
            <a:r>
              <a:rPr lang="en-US" altLang="zh-CN" sz="2200" dirty="0" smtClean="0">
                <a:solidFill>
                  <a:srgbClr val="FF0000"/>
                </a:solidFill>
              </a:rPr>
              <a:t>&amp;</a:t>
            </a:r>
            <a:r>
              <a:rPr lang="en-US" altLang="zh-CN" sz="2200" dirty="0" smtClean="0"/>
              <a:t>)a, b);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是否正确？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200" dirty="0" smtClean="0"/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/>
              <a:t>}</a:t>
            </a:r>
            <a:endParaRPr lang="en-US" altLang="zh-CN" sz="2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17.2  </a:t>
            </a:r>
            <a:r>
              <a:rPr lang="zh-CN" altLang="en-US" dirty="0"/>
              <a:t>函数模板</a:t>
            </a:r>
          </a:p>
        </p:txBody>
      </p:sp>
      <p:sp>
        <p:nvSpPr>
          <p:cNvPr id="12" name="矩形 11"/>
          <p:cNvSpPr/>
          <p:nvPr/>
        </p:nvSpPr>
        <p:spPr>
          <a:xfrm>
            <a:off x="3563888" y="2492896"/>
            <a:ext cx="3960440" cy="165618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函数模板实例化时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不支持数据类型的自动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！！</a:t>
            </a:r>
            <a:endParaRPr lang="en-US" altLang="zh-CN" sz="24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显示强制类型转换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来解决！！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149080"/>
            <a:ext cx="1984944" cy="2236556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11560" y="4653136"/>
            <a:ext cx="2952328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3707904" y="4545124"/>
            <a:ext cx="792088" cy="864096"/>
          </a:xfrm>
          <a:prstGeom prst="mathMultiply">
            <a:avLst>
              <a:gd name="adj1" fmla="val 14465"/>
            </a:avLst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8772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200" dirty="0" smtClean="0"/>
              <a:t>&lt;</a:t>
            </a:r>
            <a:r>
              <a:rPr lang="en-US" altLang="zh-CN" sz="2200" dirty="0" err="1" smtClean="0"/>
              <a:t>iostream</a:t>
            </a:r>
            <a:r>
              <a:rPr lang="en-US" altLang="zh-CN" sz="22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2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FF0000"/>
                </a:solidFill>
              </a:rPr>
              <a:t>template</a:t>
            </a:r>
            <a:r>
              <a:rPr lang="en-US" altLang="zh-CN" sz="2200" dirty="0" smtClean="0"/>
              <a:t> &lt;</a:t>
            </a:r>
            <a:r>
              <a:rPr lang="en-US" altLang="zh-CN" sz="2200" dirty="0" smtClean="0">
                <a:solidFill>
                  <a:srgbClr val="FF0000"/>
                </a:solidFill>
              </a:rPr>
              <a:t>class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olidFill>
                  <a:srgbClr val="0000FF"/>
                </a:solidFill>
              </a:rPr>
              <a:t>T</a:t>
            </a:r>
            <a:r>
              <a:rPr lang="en-US" altLang="zh-CN" sz="2200" dirty="0" smtClean="0"/>
              <a:t>&gt; 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函数</a:t>
            </a:r>
            <a:r>
              <a:rPr lang="zh-CN" altLang="en-US" sz="2200" dirty="0">
                <a:solidFill>
                  <a:srgbClr val="00B050"/>
                </a:solidFill>
              </a:rPr>
              <a:t>模板定义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T</a:t>
            </a:r>
            <a:r>
              <a:rPr lang="en-US" altLang="zh-CN" sz="2200" dirty="0" smtClean="0"/>
              <a:t> max(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olidFill>
                  <a:srgbClr val="0000FF"/>
                </a:solidFill>
              </a:rPr>
              <a:t>T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olidFill>
                  <a:srgbClr val="FF0000"/>
                </a:solidFill>
              </a:rPr>
              <a:t>&amp;</a:t>
            </a:r>
            <a:r>
              <a:rPr lang="en-US" altLang="zh-CN" sz="2200" dirty="0" smtClean="0"/>
              <a:t>a, 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olidFill>
                  <a:srgbClr val="0000FF"/>
                </a:solidFill>
              </a:rPr>
              <a:t>T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olidFill>
                  <a:srgbClr val="FF0000"/>
                </a:solidFill>
              </a:rPr>
              <a:t>&amp;</a:t>
            </a:r>
            <a:r>
              <a:rPr lang="en-US" altLang="zh-CN" sz="2200" dirty="0" smtClean="0"/>
              <a:t>b){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return </a:t>
            </a:r>
            <a:r>
              <a:rPr lang="en-US" altLang="zh-CN" sz="2200" dirty="0" smtClean="0"/>
              <a:t>a&gt;b </a:t>
            </a:r>
            <a:r>
              <a:rPr lang="en-US" altLang="zh-CN" sz="2200" dirty="0" smtClean="0">
                <a:solidFill>
                  <a:srgbClr val="FF0000"/>
                </a:solidFill>
              </a:rPr>
              <a:t>?</a:t>
            </a:r>
            <a:r>
              <a:rPr lang="en-US" altLang="zh-CN" sz="2200" dirty="0" smtClean="0"/>
              <a:t> a </a:t>
            </a:r>
            <a:r>
              <a:rPr lang="en-US" altLang="zh-CN" sz="2200" dirty="0" smtClean="0">
                <a:solidFill>
                  <a:srgbClr val="FF0000"/>
                </a:solidFill>
              </a:rPr>
              <a:t>:</a:t>
            </a:r>
            <a:r>
              <a:rPr lang="en-US" altLang="zh-CN" sz="2200" dirty="0" smtClean="0"/>
              <a:t> b;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/>
              <a:t> main(){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/>
              <a:t> a = 10, b = 20;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char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olidFill>
                  <a:srgbClr val="FF0000"/>
                </a:solidFill>
              </a:rPr>
              <a:t>*</a:t>
            </a:r>
            <a:r>
              <a:rPr lang="en-US" altLang="zh-CN" sz="2200" dirty="0" smtClean="0"/>
              <a:t>c = </a:t>
            </a:r>
            <a:r>
              <a:rPr lang="en-US" altLang="zh-CN" sz="2200" dirty="0" smtClean="0">
                <a:solidFill>
                  <a:schemeClr val="accent6">
                    <a:lumMod val="75000"/>
                  </a:schemeClr>
                </a:solidFill>
              </a:rPr>
              <a:t>“Hello”</a:t>
            </a:r>
            <a:r>
              <a:rPr lang="en-US" altLang="zh-CN" sz="2200" dirty="0" smtClean="0"/>
              <a:t>, </a:t>
            </a:r>
            <a:r>
              <a:rPr lang="en-US" altLang="zh-CN" sz="2200" dirty="0" smtClean="0">
                <a:solidFill>
                  <a:srgbClr val="FF0000"/>
                </a:solidFill>
              </a:rPr>
              <a:t>*</a:t>
            </a:r>
            <a:r>
              <a:rPr lang="en-US" altLang="zh-CN" sz="2200" dirty="0" smtClean="0"/>
              <a:t>d = </a:t>
            </a:r>
            <a:r>
              <a:rPr lang="en-US" altLang="zh-CN" sz="2200" dirty="0" smtClean="0">
                <a:solidFill>
                  <a:schemeClr val="accent6">
                    <a:lumMod val="75000"/>
                  </a:schemeClr>
                </a:solidFill>
              </a:rPr>
              <a:t>“World”</a:t>
            </a:r>
            <a:r>
              <a:rPr lang="en-US" altLang="zh-CN" sz="2200" dirty="0" smtClean="0"/>
              <a:t>;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err="1" smtClean="0"/>
              <a:t>cout</a:t>
            </a:r>
            <a:r>
              <a:rPr lang="en-US" altLang="zh-CN" sz="2200" dirty="0" smtClean="0"/>
              <a:t>&lt;&lt;max(a, b)&lt;&lt;</a:t>
            </a:r>
            <a:r>
              <a:rPr lang="en-US" altLang="zh-CN" sz="2200" dirty="0" err="1" smtClean="0"/>
              <a:t>endl</a:t>
            </a:r>
            <a:r>
              <a:rPr lang="en-US" altLang="zh-CN" sz="2200" dirty="0" smtClean="0"/>
              <a:t>;   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相当于</a:t>
            </a:r>
            <a:r>
              <a:rPr lang="en-US" altLang="zh-CN" sz="2200" dirty="0" smtClean="0">
                <a:solidFill>
                  <a:srgbClr val="00B050"/>
                </a:solidFill>
              </a:rPr>
              <a:t>max&lt;</a:t>
            </a:r>
            <a:r>
              <a:rPr lang="en-US" altLang="zh-CN" sz="2200" dirty="0" err="1" smtClean="0">
                <a:solidFill>
                  <a:srgbClr val="00B050"/>
                </a:solidFill>
              </a:rPr>
              <a:t>int</a:t>
            </a:r>
            <a:r>
              <a:rPr lang="en-US" altLang="zh-CN" sz="2200" dirty="0" smtClean="0">
                <a:solidFill>
                  <a:srgbClr val="00B050"/>
                </a:solidFill>
              </a:rPr>
              <a:t>&gt;(a, b);                            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err="1" smtClean="0"/>
              <a:t>cout</a:t>
            </a:r>
            <a:r>
              <a:rPr lang="en-US" altLang="zh-CN" sz="2200" dirty="0" smtClean="0"/>
              <a:t>&lt;&lt;max(c, d)&lt;&lt;</a:t>
            </a:r>
            <a:r>
              <a:rPr lang="en-US" altLang="zh-CN" sz="2200" dirty="0" err="1" smtClean="0"/>
              <a:t>endl</a:t>
            </a:r>
            <a:r>
              <a:rPr lang="en-US" altLang="zh-CN" sz="2200" dirty="0" smtClean="0"/>
              <a:t>;   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相当于</a:t>
            </a:r>
            <a:r>
              <a:rPr lang="en-US" altLang="zh-CN" sz="2200" dirty="0" smtClean="0">
                <a:solidFill>
                  <a:srgbClr val="00B050"/>
                </a:solidFill>
              </a:rPr>
              <a:t>max&lt;char *&gt;(c, d);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200" dirty="0" smtClean="0"/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/>
              <a:t>}</a:t>
            </a:r>
            <a:endParaRPr lang="en-US" altLang="zh-CN" sz="2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17.3  </a:t>
            </a:r>
            <a:r>
              <a:rPr lang="zh-CN" altLang="en-US" dirty="0"/>
              <a:t>重载函数模板</a:t>
            </a:r>
          </a:p>
        </p:txBody>
      </p:sp>
      <p:sp>
        <p:nvSpPr>
          <p:cNvPr id="12" name="矩形 11"/>
          <p:cNvSpPr/>
          <p:nvPr/>
        </p:nvSpPr>
        <p:spPr>
          <a:xfrm>
            <a:off x="2791181" y="4995945"/>
            <a:ext cx="3960440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为什么程序结果不正确？</a:t>
            </a:r>
            <a:endParaRPr lang="en-US" altLang="zh-CN" sz="24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725144"/>
            <a:ext cx="1800200" cy="18002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164288" y="980728"/>
            <a:ext cx="1892559" cy="635715"/>
            <a:chOff x="6534472" y="5759475"/>
            <a:chExt cx="2286000" cy="75247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Ch17_03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74957" y="5747901"/>
            <a:ext cx="5976664" cy="84945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当传递字符指针时，实际比较的是两个指针的大小（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地址大小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）而非字符串内容的大小</a:t>
            </a:r>
            <a:endParaRPr lang="en-US" altLang="zh-CN" sz="24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931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08720"/>
            <a:ext cx="8712968" cy="594928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200" dirty="0" smtClean="0"/>
              <a:t>&lt;</a:t>
            </a:r>
            <a:r>
              <a:rPr lang="en-US" altLang="zh-CN" sz="2200" dirty="0" err="1" smtClean="0"/>
              <a:t>iostream</a:t>
            </a:r>
            <a:r>
              <a:rPr lang="en-US" altLang="zh-CN" sz="22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200" dirty="0" smtClean="0"/>
              <a:t>&lt;</a:t>
            </a:r>
            <a:r>
              <a:rPr lang="en-US" altLang="zh-CN" sz="2200" dirty="0" err="1" smtClean="0"/>
              <a:t>cstring</a:t>
            </a:r>
            <a:r>
              <a:rPr lang="en-US" altLang="zh-CN" sz="2200" dirty="0" smtClean="0"/>
              <a:t>&gt;</a:t>
            </a:r>
            <a:endParaRPr lang="en-US" altLang="zh-CN" sz="2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2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FF0000"/>
                </a:solidFill>
              </a:rPr>
              <a:t>template</a:t>
            </a:r>
            <a:r>
              <a:rPr lang="en-US" altLang="zh-CN" sz="2200" dirty="0" smtClean="0"/>
              <a:t> &lt;</a:t>
            </a:r>
            <a:r>
              <a:rPr lang="en-US" altLang="zh-CN" sz="2200" dirty="0" smtClean="0">
                <a:solidFill>
                  <a:srgbClr val="FF0000"/>
                </a:solidFill>
              </a:rPr>
              <a:t>class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olidFill>
                  <a:srgbClr val="0000FF"/>
                </a:solidFill>
              </a:rPr>
              <a:t>T</a:t>
            </a:r>
            <a:r>
              <a:rPr lang="en-US" altLang="zh-CN" sz="2200" dirty="0" smtClean="0"/>
              <a:t>&gt; 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函数</a:t>
            </a:r>
            <a:r>
              <a:rPr lang="zh-CN" altLang="en-US" sz="2200" dirty="0">
                <a:solidFill>
                  <a:srgbClr val="00B050"/>
                </a:solidFill>
              </a:rPr>
              <a:t>模板定义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T</a:t>
            </a:r>
            <a:r>
              <a:rPr lang="en-US" altLang="zh-CN" sz="2200" dirty="0" smtClean="0"/>
              <a:t> max(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olidFill>
                  <a:srgbClr val="0000FF"/>
                </a:solidFill>
              </a:rPr>
              <a:t>T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olidFill>
                  <a:srgbClr val="FF0000"/>
                </a:solidFill>
              </a:rPr>
              <a:t>&amp;</a:t>
            </a:r>
            <a:r>
              <a:rPr lang="en-US" altLang="zh-CN" sz="2200" dirty="0" smtClean="0"/>
              <a:t>a, 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olidFill>
                  <a:srgbClr val="0000FF"/>
                </a:solidFill>
              </a:rPr>
              <a:t>T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olidFill>
                  <a:srgbClr val="FF0000"/>
                </a:solidFill>
              </a:rPr>
              <a:t>&amp;</a:t>
            </a:r>
            <a:r>
              <a:rPr lang="en-US" altLang="zh-CN" sz="2200" dirty="0" smtClean="0"/>
              <a:t>b){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return </a:t>
            </a:r>
            <a:r>
              <a:rPr lang="en-US" altLang="zh-CN" sz="2200" dirty="0" smtClean="0"/>
              <a:t>a&gt;b </a:t>
            </a:r>
            <a:r>
              <a:rPr lang="en-US" altLang="zh-CN" sz="2200" dirty="0" smtClean="0">
                <a:solidFill>
                  <a:srgbClr val="FF0000"/>
                </a:solidFill>
              </a:rPr>
              <a:t>?</a:t>
            </a:r>
            <a:r>
              <a:rPr lang="en-US" altLang="zh-CN" sz="2200" dirty="0" smtClean="0"/>
              <a:t> a </a:t>
            </a:r>
            <a:r>
              <a:rPr lang="en-US" altLang="zh-CN" sz="2200" dirty="0" smtClean="0">
                <a:solidFill>
                  <a:srgbClr val="FF0000"/>
                </a:solidFill>
              </a:rPr>
              <a:t>:</a:t>
            </a:r>
            <a:r>
              <a:rPr lang="en-US" altLang="zh-CN" sz="2200" dirty="0" smtClean="0"/>
              <a:t> b;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char</a:t>
            </a:r>
            <a:r>
              <a:rPr lang="en-US" altLang="zh-CN" sz="2200" dirty="0" smtClean="0">
                <a:solidFill>
                  <a:srgbClr val="FF0000"/>
                </a:solidFill>
              </a:rPr>
              <a:t>* </a:t>
            </a:r>
            <a:r>
              <a:rPr lang="en-US" altLang="zh-CN" sz="2200" dirty="0" smtClean="0"/>
              <a:t>max(</a:t>
            </a:r>
            <a:r>
              <a:rPr lang="en-US" altLang="zh-CN" sz="2200" dirty="0" smtClean="0">
                <a:solidFill>
                  <a:srgbClr val="0000FF"/>
                </a:solidFill>
              </a:rPr>
              <a:t>char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olidFill>
                  <a:srgbClr val="FF0000"/>
                </a:solidFill>
              </a:rPr>
              <a:t>*</a:t>
            </a:r>
            <a:r>
              <a:rPr lang="en-US" altLang="zh-CN" sz="2200" dirty="0" smtClean="0"/>
              <a:t>str1, </a:t>
            </a:r>
            <a:r>
              <a:rPr lang="en-US" altLang="zh-CN" sz="2200" dirty="0" smtClean="0">
                <a:solidFill>
                  <a:srgbClr val="0000FF"/>
                </a:solidFill>
              </a:rPr>
              <a:t>char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olidFill>
                  <a:srgbClr val="FF0000"/>
                </a:solidFill>
              </a:rPr>
              <a:t>*</a:t>
            </a:r>
            <a:r>
              <a:rPr lang="en-US" altLang="zh-CN" sz="2200" dirty="0" smtClean="0"/>
              <a:t>str2){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普通函数定义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if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strcmp</a:t>
            </a:r>
            <a:r>
              <a:rPr lang="en-US" altLang="zh-CN" sz="2200" dirty="0" smtClean="0"/>
              <a:t>(str1, str2)&gt;0) </a:t>
            </a:r>
            <a:r>
              <a:rPr lang="en-US" altLang="zh-CN" sz="22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200" dirty="0" smtClean="0"/>
              <a:t> str1;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else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200" dirty="0" smtClean="0"/>
              <a:t> str2;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/>
              <a:t>}</a:t>
            </a:r>
            <a:endParaRPr lang="en-US" altLang="zh-CN" sz="22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/>
              <a:t> main(){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/>
              <a:t> a = 10, b = 20;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char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olidFill>
                  <a:srgbClr val="FF0000"/>
                </a:solidFill>
              </a:rPr>
              <a:t>*</a:t>
            </a:r>
            <a:r>
              <a:rPr lang="en-US" altLang="zh-CN" sz="2200" dirty="0" smtClean="0"/>
              <a:t>c = </a:t>
            </a:r>
            <a:r>
              <a:rPr lang="en-US" altLang="zh-CN" sz="2200" dirty="0" smtClean="0">
                <a:solidFill>
                  <a:schemeClr val="accent6">
                    <a:lumMod val="75000"/>
                  </a:schemeClr>
                </a:solidFill>
              </a:rPr>
              <a:t>“Hello”</a:t>
            </a:r>
            <a:r>
              <a:rPr lang="en-US" altLang="zh-CN" sz="2200" dirty="0" smtClean="0"/>
              <a:t>, </a:t>
            </a:r>
            <a:r>
              <a:rPr lang="en-US" altLang="zh-CN" sz="2200" dirty="0" smtClean="0">
                <a:solidFill>
                  <a:srgbClr val="FF0000"/>
                </a:solidFill>
              </a:rPr>
              <a:t>*</a:t>
            </a:r>
            <a:r>
              <a:rPr lang="en-US" altLang="zh-CN" sz="2200" dirty="0" smtClean="0"/>
              <a:t>d = </a:t>
            </a:r>
            <a:r>
              <a:rPr lang="en-US" altLang="zh-CN" sz="2200" dirty="0" smtClean="0">
                <a:solidFill>
                  <a:schemeClr val="accent6">
                    <a:lumMod val="75000"/>
                  </a:schemeClr>
                </a:solidFill>
              </a:rPr>
              <a:t>“World”</a:t>
            </a:r>
            <a:r>
              <a:rPr lang="en-US" altLang="zh-CN" sz="2200" dirty="0" smtClean="0"/>
              <a:t>;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err="1" smtClean="0"/>
              <a:t>cout</a:t>
            </a:r>
            <a:r>
              <a:rPr lang="en-US" altLang="zh-CN" sz="2200" dirty="0" smtClean="0"/>
              <a:t>&lt;&lt;max(a, b)&lt;&lt;</a:t>
            </a:r>
            <a:r>
              <a:rPr lang="en-US" altLang="zh-CN" sz="2200" dirty="0" err="1" smtClean="0"/>
              <a:t>endl</a:t>
            </a:r>
            <a:r>
              <a:rPr lang="en-US" altLang="zh-CN" sz="2200" dirty="0" smtClean="0"/>
              <a:t>;   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调用模板函数</a:t>
            </a:r>
            <a:r>
              <a:rPr lang="en-US" altLang="zh-CN" sz="2200" dirty="0" smtClean="0">
                <a:solidFill>
                  <a:srgbClr val="00B050"/>
                </a:solidFill>
              </a:rPr>
              <a:t>                            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err="1" smtClean="0"/>
              <a:t>cout</a:t>
            </a:r>
            <a:r>
              <a:rPr lang="en-US" altLang="zh-CN" sz="2200" dirty="0" smtClean="0"/>
              <a:t>&lt;&lt;max(c, d)&lt;&lt;</a:t>
            </a:r>
            <a:r>
              <a:rPr lang="en-US" altLang="zh-CN" sz="2200" dirty="0" err="1" smtClean="0"/>
              <a:t>endl</a:t>
            </a:r>
            <a:r>
              <a:rPr lang="en-US" altLang="zh-CN" sz="2200" dirty="0" smtClean="0"/>
              <a:t>;   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调用覆盖函数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200" dirty="0" smtClean="0"/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/>
              <a:t>}</a:t>
            </a:r>
            <a:endParaRPr lang="en-US" altLang="zh-CN" sz="2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17.3  </a:t>
            </a:r>
            <a:r>
              <a:rPr lang="zh-CN" altLang="en-US" dirty="0"/>
              <a:t>重载函数模板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3068960"/>
            <a:ext cx="8136904" cy="1224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52120" y="3651684"/>
            <a:ext cx="2736304" cy="57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重载函数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en-US" altLang="zh-CN" sz="24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08104" y="1324438"/>
            <a:ext cx="3456383" cy="1311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匹配顺序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288" indent="-268288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首先匹配覆盖函数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288" indent="-268288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再寻求模板函数匹配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39752" y="5949280"/>
            <a:ext cx="6264695" cy="57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模板与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普通函数间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的重载（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覆盖函数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133401" y="5217966"/>
            <a:ext cx="1892559" cy="635715"/>
            <a:chOff x="6534472" y="5759475"/>
            <a:chExt cx="2286000" cy="752475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Ch17_04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724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08720"/>
            <a:ext cx="8712968" cy="594928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1900" dirty="0" smtClean="0"/>
              <a:t>&lt;</a:t>
            </a:r>
            <a:r>
              <a:rPr lang="en-US" altLang="zh-CN" sz="1900" dirty="0" err="1" smtClean="0"/>
              <a:t>iostream</a:t>
            </a:r>
            <a:r>
              <a:rPr lang="en-US" altLang="zh-CN" sz="1900" dirty="0" smtClean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19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1900" dirty="0" smtClean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template</a:t>
            </a:r>
            <a:r>
              <a:rPr lang="en-US" altLang="zh-CN" sz="1900" dirty="0" smtClean="0"/>
              <a:t> &lt;</a:t>
            </a:r>
            <a:r>
              <a:rPr lang="en-US" altLang="zh-CN" sz="1900" dirty="0" smtClean="0">
                <a:solidFill>
                  <a:srgbClr val="FF0000"/>
                </a:solidFill>
              </a:rPr>
              <a:t>class</a:t>
            </a:r>
            <a:r>
              <a:rPr lang="en-US" altLang="zh-CN" sz="1900" dirty="0" smtClean="0"/>
              <a:t> </a:t>
            </a:r>
            <a:r>
              <a:rPr lang="en-US" altLang="zh-CN" sz="1900" dirty="0" smtClean="0">
                <a:solidFill>
                  <a:srgbClr val="0000FF"/>
                </a:solidFill>
              </a:rPr>
              <a:t>T</a:t>
            </a:r>
            <a:r>
              <a:rPr lang="en-US" altLang="zh-CN" sz="1900" dirty="0" smtClean="0"/>
              <a:t>&gt;    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重载函数</a:t>
            </a:r>
            <a:r>
              <a:rPr lang="zh-CN" altLang="en-US" sz="1900" dirty="0">
                <a:solidFill>
                  <a:srgbClr val="00B050"/>
                </a:solidFill>
              </a:rPr>
              <a:t>模板定义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T</a:t>
            </a:r>
            <a:r>
              <a:rPr lang="en-US" altLang="zh-CN" sz="1900" dirty="0" smtClean="0"/>
              <a:t> max(</a:t>
            </a:r>
            <a:r>
              <a:rPr lang="en-US" altLang="zh-CN" sz="19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1900" dirty="0" smtClean="0">
                <a:solidFill>
                  <a:srgbClr val="FF0000"/>
                </a:solidFill>
              </a:rPr>
              <a:t> </a:t>
            </a:r>
            <a:r>
              <a:rPr lang="en-US" altLang="zh-CN" sz="1900" dirty="0" smtClean="0">
                <a:solidFill>
                  <a:srgbClr val="0000FF"/>
                </a:solidFill>
              </a:rPr>
              <a:t>T</a:t>
            </a:r>
            <a:r>
              <a:rPr lang="en-US" altLang="zh-CN" sz="1900" dirty="0" smtClean="0"/>
              <a:t> </a:t>
            </a:r>
            <a:r>
              <a:rPr lang="en-US" altLang="zh-CN" sz="1900" dirty="0" smtClean="0">
                <a:solidFill>
                  <a:srgbClr val="FF0000"/>
                </a:solidFill>
              </a:rPr>
              <a:t>&amp;</a:t>
            </a:r>
            <a:r>
              <a:rPr lang="en-US" altLang="zh-CN" sz="1900" dirty="0" smtClean="0"/>
              <a:t>a, </a:t>
            </a:r>
            <a:r>
              <a:rPr lang="en-US" altLang="zh-CN" sz="19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1900" dirty="0" smtClean="0"/>
              <a:t> </a:t>
            </a:r>
            <a:r>
              <a:rPr lang="en-US" altLang="zh-CN" sz="1900" dirty="0" smtClean="0">
                <a:solidFill>
                  <a:srgbClr val="0000FF"/>
                </a:solidFill>
              </a:rPr>
              <a:t>T</a:t>
            </a:r>
            <a:r>
              <a:rPr lang="en-US" altLang="zh-CN" sz="1900" dirty="0" smtClean="0"/>
              <a:t> </a:t>
            </a:r>
            <a:r>
              <a:rPr lang="en-US" altLang="zh-CN" sz="1900" dirty="0" smtClean="0">
                <a:solidFill>
                  <a:srgbClr val="FF0000"/>
                </a:solidFill>
              </a:rPr>
              <a:t>&amp;</a:t>
            </a:r>
            <a:r>
              <a:rPr lang="en-US" altLang="zh-CN" sz="1900" dirty="0" smtClean="0"/>
              <a:t>b){</a:t>
            </a:r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return </a:t>
            </a:r>
            <a:r>
              <a:rPr lang="en-US" altLang="zh-CN" sz="1900" dirty="0" smtClean="0"/>
              <a:t>a&gt;b </a:t>
            </a:r>
            <a:r>
              <a:rPr lang="en-US" altLang="zh-CN" sz="1900" dirty="0" smtClean="0">
                <a:solidFill>
                  <a:srgbClr val="FF0000"/>
                </a:solidFill>
              </a:rPr>
              <a:t>?</a:t>
            </a:r>
            <a:r>
              <a:rPr lang="en-US" altLang="zh-CN" sz="1900" dirty="0" smtClean="0"/>
              <a:t> a </a:t>
            </a:r>
            <a:r>
              <a:rPr lang="en-US" altLang="zh-CN" sz="1900" dirty="0" smtClean="0">
                <a:solidFill>
                  <a:srgbClr val="FF0000"/>
                </a:solidFill>
              </a:rPr>
              <a:t>:</a:t>
            </a:r>
            <a:r>
              <a:rPr lang="en-US" altLang="zh-CN" sz="1900" dirty="0" smtClean="0"/>
              <a:t> b;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 smtClean="0"/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>
                <a:solidFill>
                  <a:srgbClr val="FF0000"/>
                </a:solidFill>
              </a:rPr>
              <a:t>template</a:t>
            </a:r>
            <a:r>
              <a:rPr lang="en-US" altLang="zh-CN" sz="1900" dirty="0"/>
              <a:t> &lt;</a:t>
            </a:r>
            <a:r>
              <a:rPr lang="en-US" altLang="zh-CN" sz="1900" dirty="0">
                <a:solidFill>
                  <a:srgbClr val="FF0000"/>
                </a:solidFill>
              </a:rPr>
              <a:t>class</a:t>
            </a:r>
            <a:r>
              <a:rPr lang="en-US" altLang="zh-CN" sz="1900" dirty="0">
                <a:solidFill>
                  <a:srgbClr val="0000FF"/>
                </a:solidFill>
              </a:rPr>
              <a:t> T</a:t>
            </a:r>
            <a:r>
              <a:rPr lang="en-US" altLang="zh-CN" sz="1900" dirty="0"/>
              <a:t>&gt;         </a:t>
            </a:r>
            <a:r>
              <a:rPr lang="en-US" altLang="zh-CN" sz="1900" dirty="0" smtClean="0"/>
              <a:t> </a:t>
            </a:r>
            <a:r>
              <a:rPr lang="en-US" altLang="zh-CN" sz="1900" dirty="0" smtClean="0">
                <a:solidFill>
                  <a:srgbClr val="00B050"/>
                </a:solidFill>
              </a:rPr>
              <a:t>//</a:t>
            </a:r>
            <a:r>
              <a:rPr lang="zh-CN" altLang="en-US" sz="1900" dirty="0" smtClean="0">
                <a:solidFill>
                  <a:srgbClr val="00B050"/>
                </a:solidFill>
              </a:rPr>
              <a:t>重载函数</a:t>
            </a:r>
            <a:r>
              <a:rPr lang="zh-CN" altLang="en-US" sz="1900" dirty="0">
                <a:solidFill>
                  <a:srgbClr val="00B050"/>
                </a:solidFill>
              </a:rPr>
              <a:t>模板定义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T</a:t>
            </a:r>
            <a:r>
              <a:rPr lang="en-US" altLang="zh-CN" sz="1900" dirty="0" smtClean="0"/>
              <a:t> max(</a:t>
            </a:r>
            <a:r>
              <a:rPr lang="en-US" altLang="zh-CN" sz="19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1900" dirty="0" smtClean="0"/>
              <a:t> </a:t>
            </a:r>
            <a:r>
              <a:rPr lang="en-US" altLang="zh-CN" sz="1900" dirty="0" smtClean="0">
                <a:solidFill>
                  <a:srgbClr val="0000FF"/>
                </a:solidFill>
              </a:rPr>
              <a:t>T</a:t>
            </a:r>
            <a:r>
              <a:rPr lang="en-US" altLang="zh-CN" sz="1900" dirty="0" smtClean="0"/>
              <a:t> a</a:t>
            </a:r>
            <a:r>
              <a:rPr lang="en-US" altLang="zh-CN" sz="1900" dirty="0" smtClean="0">
                <a:solidFill>
                  <a:srgbClr val="FF0000"/>
                </a:solidFill>
              </a:rPr>
              <a:t>[ ]</a:t>
            </a:r>
            <a:r>
              <a:rPr lang="en-US" altLang="zh-CN" sz="1900" dirty="0" smtClean="0"/>
              <a:t>, </a:t>
            </a:r>
            <a:r>
              <a:rPr lang="en-US" altLang="zh-CN" sz="19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900" dirty="0" smtClean="0"/>
              <a:t> n){</a:t>
            </a:r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T</a:t>
            </a:r>
            <a:r>
              <a:rPr lang="en-US" altLang="zh-CN" sz="1900" dirty="0" smtClean="0"/>
              <a:t> </a:t>
            </a:r>
            <a:r>
              <a:rPr lang="en-US" altLang="zh-CN" sz="1900" dirty="0"/>
              <a:t>m = a[0];</a:t>
            </a:r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>
                <a:solidFill>
                  <a:srgbClr val="0000FF"/>
                </a:solidFill>
              </a:rPr>
              <a:t>for</a:t>
            </a:r>
            <a:r>
              <a:rPr lang="en-US" altLang="zh-CN" sz="1900" dirty="0"/>
              <a:t>(</a:t>
            </a:r>
            <a:r>
              <a:rPr lang="en-US" altLang="zh-CN" sz="1900" dirty="0" err="1">
                <a:solidFill>
                  <a:srgbClr val="0000FF"/>
                </a:solidFill>
              </a:rPr>
              <a:t>int</a:t>
            </a:r>
            <a:r>
              <a:rPr lang="en-US" altLang="zh-CN" sz="1900" dirty="0"/>
              <a:t> </a:t>
            </a:r>
            <a:r>
              <a:rPr lang="en-US" altLang="zh-CN" sz="1900" dirty="0" err="1"/>
              <a:t>i</a:t>
            </a:r>
            <a:r>
              <a:rPr lang="en-US" altLang="zh-CN" sz="1900" dirty="0"/>
              <a:t>=1; </a:t>
            </a:r>
            <a:r>
              <a:rPr lang="en-US" altLang="zh-CN" sz="1900" dirty="0" err="1"/>
              <a:t>i</a:t>
            </a:r>
            <a:r>
              <a:rPr lang="en-US" altLang="zh-CN" sz="1900" dirty="0"/>
              <a:t>&lt;n; ++</a:t>
            </a:r>
            <a:r>
              <a:rPr lang="en-US" altLang="zh-CN" sz="1900" dirty="0" err="1"/>
              <a:t>i</a:t>
            </a:r>
            <a:r>
              <a:rPr lang="en-US" altLang="zh-CN" sz="1900" dirty="0"/>
              <a:t>)</a:t>
            </a:r>
          </a:p>
          <a:p>
            <a:pPr indent="538163"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>
                <a:solidFill>
                  <a:srgbClr val="0000FF"/>
                </a:solidFill>
              </a:rPr>
              <a:t>if</a:t>
            </a:r>
            <a:r>
              <a:rPr lang="en-US" altLang="zh-CN" sz="1900" dirty="0"/>
              <a:t>(a[</a:t>
            </a:r>
            <a:r>
              <a:rPr lang="en-US" altLang="zh-CN" sz="1900" dirty="0" err="1"/>
              <a:t>i</a:t>
            </a:r>
            <a:r>
              <a:rPr lang="en-US" altLang="zh-CN" sz="1900" dirty="0"/>
              <a:t>]&gt;m)</a:t>
            </a:r>
          </a:p>
          <a:p>
            <a:pPr indent="896938"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/>
              <a:t>m = a[</a:t>
            </a:r>
            <a:r>
              <a:rPr lang="en-US" altLang="zh-CN" sz="1900" dirty="0" err="1"/>
              <a:t>i</a:t>
            </a:r>
            <a:r>
              <a:rPr lang="en-US" altLang="zh-CN" sz="1900" dirty="0" smtClean="0"/>
              <a:t>];</a:t>
            </a:r>
            <a:endParaRPr lang="en-US" altLang="zh-CN" sz="1900" dirty="0"/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>
                <a:solidFill>
                  <a:srgbClr val="0000FF"/>
                </a:solidFill>
              </a:rPr>
              <a:t>return</a:t>
            </a:r>
            <a:r>
              <a:rPr lang="en-US" altLang="zh-CN" sz="1900" dirty="0"/>
              <a:t> m;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/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900" dirty="0" smtClean="0"/>
              <a:t> main(){</a:t>
            </a:r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900" dirty="0" smtClean="0"/>
              <a:t> a = 10, b = 20;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err="1">
                <a:solidFill>
                  <a:srgbClr val="0000FF"/>
                </a:solidFill>
              </a:rPr>
              <a:t>int</a:t>
            </a:r>
            <a:r>
              <a:rPr lang="en-US" altLang="zh-CN" sz="1900" dirty="0"/>
              <a:t> </a:t>
            </a:r>
            <a:r>
              <a:rPr lang="en-US" altLang="zh-CN" sz="1900" dirty="0" smtClean="0"/>
              <a:t>c[10</a:t>
            </a:r>
            <a:r>
              <a:rPr lang="en-US" altLang="zh-CN" sz="1900" dirty="0"/>
              <a:t>] = {5, 4, 6, 2, 0, 9, 8, 7, 1, 3};</a:t>
            </a:r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 err="1" smtClean="0"/>
              <a:t>cout</a:t>
            </a:r>
            <a:r>
              <a:rPr lang="en-US" altLang="zh-CN" sz="1900" dirty="0" smtClean="0"/>
              <a:t>&lt;&lt;max(a, b)&lt;&lt;</a:t>
            </a:r>
            <a:r>
              <a:rPr lang="en-US" altLang="zh-CN" sz="1900" dirty="0" err="1" smtClean="0"/>
              <a:t>endl</a:t>
            </a:r>
            <a:r>
              <a:rPr lang="en-US" altLang="zh-CN" sz="1900" dirty="0" smtClean="0"/>
              <a:t>;        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模板函数 </a:t>
            </a:r>
            <a:r>
              <a:rPr lang="en-US" altLang="zh-CN" sz="1900" dirty="0" err="1" smtClean="0">
                <a:solidFill>
                  <a:srgbClr val="00B050"/>
                </a:solidFill>
              </a:rPr>
              <a:t>int</a:t>
            </a:r>
            <a:r>
              <a:rPr lang="en-US" altLang="zh-CN" sz="1900" dirty="0" smtClean="0">
                <a:solidFill>
                  <a:srgbClr val="00B050"/>
                </a:solidFill>
              </a:rPr>
              <a:t> max(</a:t>
            </a:r>
            <a:r>
              <a:rPr lang="en-US" altLang="zh-CN" sz="1900" dirty="0" err="1" smtClean="0">
                <a:solidFill>
                  <a:srgbClr val="00B050"/>
                </a:solidFill>
              </a:rPr>
              <a:t>const</a:t>
            </a:r>
            <a:r>
              <a:rPr lang="en-US" altLang="zh-CN" sz="1900" dirty="0" smtClean="0">
                <a:solidFill>
                  <a:srgbClr val="00B050"/>
                </a:solidFill>
              </a:rPr>
              <a:t> </a:t>
            </a:r>
            <a:r>
              <a:rPr lang="en-US" altLang="zh-CN" sz="1900" dirty="0" err="1" smtClean="0">
                <a:solidFill>
                  <a:srgbClr val="00B050"/>
                </a:solidFill>
              </a:rPr>
              <a:t>int</a:t>
            </a:r>
            <a:r>
              <a:rPr lang="en-US" altLang="zh-CN" sz="1900" dirty="0" smtClean="0">
                <a:solidFill>
                  <a:srgbClr val="00B050"/>
                </a:solidFill>
              </a:rPr>
              <a:t> &amp;, </a:t>
            </a:r>
            <a:r>
              <a:rPr lang="en-US" altLang="zh-CN" sz="1900" dirty="0" err="1" smtClean="0">
                <a:solidFill>
                  <a:srgbClr val="00B050"/>
                </a:solidFill>
              </a:rPr>
              <a:t>const</a:t>
            </a:r>
            <a:r>
              <a:rPr lang="en-US" altLang="zh-CN" sz="1900" dirty="0" smtClean="0">
                <a:solidFill>
                  <a:srgbClr val="00B050"/>
                </a:solidFill>
              </a:rPr>
              <a:t> </a:t>
            </a:r>
            <a:r>
              <a:rPr lang="en-US" altLang="zh-CN" sz="1900" dirty="0" err="1" smtClean="0">
                <a:solidFill>
                  <a:srgbClr val="00B050"/>
                </a:solidFill>
              </a:rPr>
              <a:t>int</a:t>
            </a:r>
            <a:r>
              <a:rPr lang="en-US" altLang="zh-CN" sz="1900" dirty="0" smtClean="0">
                <a:solidFill>
                  <a:srgbClr val="00B050"/>
                </a:solidFill>
              </a:rPr>
              <a:t> &amp;)                            </a:t>
            </a:r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 err="1" smtClean="0"/>
              <a:t>cout</a:t>
            </a:r>
            <a:r>
              <a:rPr lang="en-US" altLang="zh-CN" sz="1900" dirty="0" smtClean="0"/>
              <a:t>&lt;&lt;max(c, 10)&lt;&lt;</a:t>
            </a:r>
            <a:r>
              <a:rPr lang="en-US" altLang="zh-CN" sz="1900" dirty="0" err="1" smtClean="0"/>
              <a:t>endl</a:t>
            </a:r>
            <a:r>
              <a:rPr lang="en-US" altLang="zh-CN" sz="1900" dirty="0" smtClean="0"/>
              <a:t>;      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模板函数 </a:t>
            </a:r>
            <a:r>
              <a:rPr lang="en-US" altLang="zh-CN" sz="1900" dirty="0" err="1" smtClean="0">
                <a:solidFill>
                  <a:srgbClr val="00B050"/>
                </a:solidFill>
              </a:rPr>
              <a:t>int</a:t>
            </a:r>
            <a:r>
              <a:rPr lang="en-US" altLang="zh-CN" sz="1900" dirty="0" smtClean="0">
                <a:solidFill>
                  <a:srgbClr val="00B050"/>
                </a:solidFill>
              </a:rPr>
              <a:t> max(</a:t>
            </a:r>
            <a:r>
              <a:rPr lang="en-US" altLang="zh-CN" sz="1900" dirty="0" err="1" smtClean="0">
                <a:solidFill>
                  <a:srgbClr val="00B050"/>
                </a:solidFill>
              </a:rPr>
              <a:t>const</a:t>
            </a:r>
            <a:r>
              <a:rPr lang="en-US" altLang="zh-CN" sz="1900" dirty="0" smtClean="0">
                <a:solidFill>
                  <a:srgbClr val="00B050"/>
                </a:solidFill>
              </a:rPr>
              <a:t> </a:t>
            </a:r>
            <a:r>
              <a:rPr lang="en-US" altLang="zh-CN" sz="1900" dirty="0" err="1" smtClean="0">
                <a:solidFill>
                  <a:srgbClr val="00B050"/>
                </a:solidFill>
              </a:rPr>
              <a:t>int</a:t>
            </a:r>
            <a:r>
              <a:rPr lang="en-US" altLang="zh-CN" sz="1900" dirty="0" smtClean="0">
                <a:solidFill>
                  <a:srgbClr val="00B050"/>
                </a:solidFill>
              </a:rPr>
              <a:t> [], </a:t>
            </a:r>
            <a:r>
              <a:rPr lang="en-US" altLang="zh-CN" sz="1900" dirty="0" err="1" smtClean="0">
                <a:solidFill>
                  <a:srgbClr val="00B050"/>
                </a:solidFill>
              </a:rPr>
              <a:t>int</a:t>
            </a:r>
            <a:r>
              <a:rPr lang="en-US" altLang="zh-CN" sz="1900" dirty="0" smtClean="0">
                <a:solidFill>
                  <a:srgbClr val="00B050"/>
                </a:solidFill>
              </a:rPr>
              <a:t>)</a:t>
            </a:r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900" dirty="0" smtClean="0"/>
              <a:t> 0;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/>
              <a:t>}</a:t>
            </a:r>
            <a:endParaRPr lang="en-US" altLang="zh-CN" sz="19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17.3  </a:t>
            </a:r>
            <a:r>
              <a:rPr lang="zh-CN" altLang="en-US" dirty="0"/>
              <a:t>重载函数模板</a:t>
            </a:r>
          </a:p>
        </p:txBody>
      </p:sp>
      <p:sp>
        <p:nvSpPr>
          <p:cNvPr id="10" name="矩形 9"/>
          <p:cNvSpPr/>
          <p:nvPr/>
        </p:nvSpPr>
        <p:spPr>
          <a:xfrm>
            <a:off x="4067944" y="3429000"/>
            <a:ext cx="3600400" cy="7200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模板间的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endParaRPr lang="en-US" altLang="zh-CN" sz="24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573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87727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FF0000"/>
                </a:solidFill>
              </a:rPr>
              <a:t>class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Vector</a:t>
            </a:r>
            <a:r>
              <a:rPr lang="en-US" altLang="zh-CN" sz="2000" dirty="0" smtClean="0"/>
              <a:t>{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存放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int</a:t>
            </a:r>
            <a:r>
              <a:rPr lang="zh-CN" altLang="en-US" sz="2000" dirty="0" smtClean="0">
                <a:solidFill>
                  <a:srgbClr val="00B050"/>
                </a:solidFill>
              </a:rPr>
              <a:t>型数据的</a:t>
            </a:r>
            <a:r>
              <a:rPr lang="en-US" altLang="zh-CN" sz="2000" dirty="0" smtClean="0">
                <a:solidFill>
                  <a:srgbClr val="00B050"/>
                </a:solidFill>
              </a:rPr>
              <a:t>Vector</a:t>
            </a:r>
            <a:r>
              <a:rPr lang="zh-CN" altLang="en-US" sz="2000" dirty="0" smtClean="0">
                <a:solidFill>
                  <a:srgbClr val="00B050"/>
                </a:solidFill>
              </a:rPr>
              <a:t>类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000" dirty="0" smtClean="0"/>
              <a:t>: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b="1" dirty="0" smtClean="0">
                <a:solidFill>
                  <a:srgbClr val="0000FF"/>
                </a:solidFill>
              </a:rPr>
              <a:t>Vector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n = 10): 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(n) { </a:t>
            </a:r>
            <a:r>
              <a:rPr lang="en-US" altLang="zh-CN" sz="2000" dirty="0" err="1" smtClean="0"/>
              <a:t>vec</a:t>
            </a:r>
            <a:r>
              <a:rPr lang="en-US" altLang="zh-CN" sz="2000" dirty="0" smtClean="0"/>
              <a:t> = </a:t>
            </a:r>
            <a:r>
              <a:rPr lang="en-US" altLang="zh-CN" sz="2000" dirty="0" smtClean="0">
                <a:solidFill>
                  <a:srgbClr val="FF0000"/>
                </a:solidFill>
              </a:rPr>
              <a:t>new</a:t>
            </a:r>
            <a:r>
              <a:rPr lang="en-US" altLang="zh-CN" sz="2000" dirty="0" smtClean="0"/>
              <a:t> </a:t>
            </a:r>
            <a:r>
              <a:rPr lang="en-US" altLang="zh-CN" sz="2000" b="1" dirty="0" err="1" smtClean="0">
                <a:solidFill>
                  <a:srgbClr val="008000"/>
                </a:solidFill>
              </a:rPr>
              <a:t>int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]; }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构造函数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7175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b="1" dirty="0" smtClean="0">
                <a:solidFill>
                  <a:srgbClr val="0000FF"/>
                </a:solidFill>
              </a:rPr>
              <a:t>Vector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Vector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&amp;</a:t>
            </a:r>
            <a:r>
              <a:rPr lang="en-US" altLang="zh-CN" sz="2000" dirty="0" err="1" smtClean="0"/>
              <a:t>vt</a:t>
            </a:r>
            <a:r>
              <a:rPr lang="en-US" altLang="zh-CN" sz="2000" dirty="0" smtClean="0"/>
              <a:t>): 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vt.num</a:t>
            </a:r>
            <a:r>
              <a:rPr lang="en-US" altLang="zh-CN" sz="2000" dirty="0" smtClean="0"/>
              <a:t>) {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拷贝构造函数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1076325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 smtClean="0"/>
              <a:t>vec</a:t>
            </a:r>
            <a:r>
              <a:rPr lang="en-US" altLang="zh-CN" sz="2000" dirty="0" smtClean="0"/>
              <a:t> = </a:t>
            </a:r>
            <a:r>
              <a:rPr lang="en-US" altLang="zh-CN" sz="2000" dirty="0" smtClean="0">
                <a:solidFill>
                  <a:srgbClr val="FF0000"/>
                </a:solidFill>
              </a:rPr>
              <a:t>new</a:t>
            </a:r>
            <a:r>
              <a:rPr lang="en-US" altLang="zh-CN" sz="2000" dirty="0" smtClean="0"/>
              <a:t> </a:t>
            </a:r>
            <a:r>
              <a:rPr lang="en-US" altLang="zh-CN" sz="2000" b="1" dirty="0" err="1" smtClean="0">
                <a:solidFill>
                  <a:srgbClr val="008000"/>
                </a:solidFill>
              </a:rPr>
              <a:t>int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];</a:t>
            </a:r>
          </a:p>
          <a:p>
            <a:pPr indent="1076325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for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=0;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; ++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</a:t>
            </a:r>
          </a:p>
          <a:p>
            <a:pPr indent="14351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 smtClean="0"/>
              <a:t>vec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 = </a:t>
            </a:r>
            <a:r>
              <a:rPr lang="en-US" altLang="zh-CN" sz="2000" dirty="0" err="1"/>
              <a:t>v</a:t>
            </a:r>
            <a:r>
              <a:rPr lang="en-US" altLang="zh-CN" sz="2000" dirty="0" err="1" smtClean="0"/>
              <a:t>t.vec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];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/>
              <a:t>}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b="1" dirty="0" smtClean="0">
                <a:solidFill>
                  <a:srgbClr val="0000FF"/>
                </a:solidFill>
              </a:rPr>
              <a:t>~Vector</a:t>
            </a:r>
            <a:r>
              <a:rPr lang="en-US" altLang="zh-CN" sz="2000" dirty="0" smtClean="0"/>
              <a:t>() {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析构函数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1076325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if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vec</a:t>
            </a:r>
            <a:r>
              <a:rPr lang="en-US" altLang="zh-CN" sz="2000" dirty="0" smtClean="0"/>
              <a:t>!=</a:t>
            </a:r>
            <a:r>
              <a:rPr lang="en-US" altLang="zh-CN" sz="2000" dirty="0" smtClean="0">
                <a:solidFill>
                  <a:srgbClr val="FF3399"/>
                </a:solidFill>
              </a:rPr>
              <a:t>NULL</a:t>
            </a:r>
            <a:r>
              <a:rPr lang="en-US" altLang="zh-CN" sz="2000" dirty="0" smtClean="0"/>
              <a:t>)</a:t>
            </a:r>
          </a:p>
          <a:p>
            <a:pPr indent="14351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FF0000"/>
                </a:solidFill>
              </a:rPr>
              <a:t>delete</a:t>
            </a:r>
            <a:r>
              <a:rPr lang="en-US" altLang="zh-CN" sz="2000" dirty="0" smtClean="0"/>
              <a:t> [ ] </a:t>
            </a:r>
            <a:r>
              <a:rPr lang="en-US" altLang="zh-CN" sz="2000" dirty="0" err="1" smtClean="0"/>
              <a:t>vec</a:t>
            </a:r>
            <a:r>
              <a:rPr lang="en-US" altLang="zh-CN" sz="2000" dirty="0" smtClean="0"/>
              <a:t>; 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/>
              <a:t>}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void</a:t>
            </a:r>
            <a:r>
              <a:rPr lang="en-US" altLang="zh-CN" sz="2000" dirty="0" smtClean="0"/>
              <a:t> set(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, </a:t>
            </a:r>
            <a:r>
              <a:rPr lang="en-US" altLang="zh-CN" sz="2000" b="1" dirty="0" err="1" smtClean="0">
                <a:solidFill>
                  <a:srgbClr val="008000"/>
                </a:solidFill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err="1" smtClean="0"/>
              <a:t>val</a:t>
            </a:r>
            <a:r>
              <a:rPr lang="en-US" altLang="zh-CN" sz="2000" dirty="0" smtClean="0"/>
              <a:t>) { </a:t>
            </a:r>
            <a:r>
              <a:rPr lang="en-US" altLang="zh-CN" sz="2000" dirty="0" err="1" smtClean="0"/>
              <a:t>vec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 = </a:t>
            </a:r>
            <a:r>
              <a:rPr lang="en-US" altLang="zh-CN" sz="2000" dirty="0" err="1" smtClean="0"/>
              <a:t>val</a:t>
            </a:r>
            <a:r>
              <a:rPr lang="en-US" altLang="zh-CN" sz="2000" dirty="0" smtClean="0"/>
              <a:t>; }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b="1" dirty="0" err="1" smtClean="0">
                <a:solidFill>
                  <a:srgbClr val="008000"/>
                </a:solidFill>
              </a:rPr>
              <a:t>int</a:t>
            </a:r>
            <a:r>
              <a:rPr lang="en-US" altLang="zh-CN" sz="2000" dirty="0" smtClean="0"/>
              <a:t> get(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 { </a:t>
            </a: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vec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]; }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/>
              <a:t>size()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 { </a:t>
            </a: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; }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FF0000"/>
                </a:solidFill>
              </a:rPr>
              <a:t>protected</a:t>
            </a:r>
            <a:r>
              <a:rPr lang="en-US" altLang="zh-CN" sz="2000" dirty="0" smtClean="0"/>
              <a:t>: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b="1" dirty="0" err="1" smtClean="0">
                <a:solidFill>
                  <a:srgbClr val="008000"/>
                </a:solidFill>
              </a:rPr>
              <a:t>int</a:t>
            </a:r>
            <a:r>
              <a:rPr lang="en-US" altLang="zh-CN" sz="2000" b="1" dirty="0" smtClean="0">
                <a:solidFill>
                  <a:srgbClr val="008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*</a:t>
            </a:r>
            <a:r>
              <a:rPr lang="en-US" altLang="zh-CN" sz="2000" dirty="0" err="1" smtClean="0"/>
              <a:t>vec</a:t>
            </a:r>
            <a:r>
              <a:rPr lang="en-US" altLang="zh-CN" sz="2000" dirty="0" smtClean="0"/>
              <a:t>;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/>
              <a:t>};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17.4  </a:t>
            </a:r>
            <a:r>
              <a:rPr lang="zh-CN" altLang="en-US" dirty="0"/>
              <a:t>类</a:t>
            </a:r>
            <a:r>
              <a:rPr lang="zh-CN" altLang="en-US" dirty="0" smtClean="0"/>
              <a:t>模板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30842" y="3177162"/>
            <a:ext cx="5076056" cy="9719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该类只能用来存放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型数据，如果要存放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型数据要怎么办？</a:t>
            </a:r>
            <a:endParaRPr lang="en-US" altLang="zh-CN" sz="24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383106"/>
            <a:ext cx="2074658" cy="207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5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87727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FF0000"/>
                </a:solidFill>
              </a:rPr>
              <a:t>class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Vector</a:t>
            </a:r>
            <a:r>
              <a:rPr lang="en-US" altLang="zh-CN" sz="2000" dirty="0" smtClean="0"/>
              <a:t>{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存放</a:t>
            </a:r>
            <a:r>
              <a:rPr lang="en-US" altLang="zh-CN" sz="2000" dirty="0" smtClean="0">
                <a:solidFill>
                  <a:srgbClr val="00B050"/>
                </a:solidFill>
              </a:rPr>
              <a:t>double</a:t>
            </a:r>
            <a:r>
              <a:rPr lang="zh-CN" altLang="en-US" sz="2000" dirty="0" smtClean="0">
                <a:solidFill>
                  <a:srgbClr val="00B050"/>
                </a:solidFill>
              </a:rPr>
              <a:t>型</a:t>
            </a:r>
            <a:r>
              <a:rPr lang="zh-CN" altLang="en-US" sz="2000" dirty="0">
                <a:solidFill>
                  <a:srgbClr val="00B050"/>
                </a:solidFill>
              </a:rPr>
              <a:t>数据的</a:t>
            </a:r>
            <a:r>
              <a:rPr lang="en-US" altLang="zh-CN" sz="2000" dirty="0">
                <a:solidFill>
                  <a:srgbClr val="00B050"/>
                </a:solidFill>
              </a:rPr>
              <a:t>Vector</a:t>
            </a:r>
            <a:r>
              <a:rPr lang="zh-CN" altLang="en-US" sz="2000" dirty="0" smtClean="0">
                <a:solidFill>
                  <a:srgbClr val="00B050"/>
                </a:solidFill>
              </a:rPr>
              <a:t>类</a:t>
            </a:r>
            <a:endParaRPr lang="en-US" altLang="zh-CN" sz="2000" dirty="0" smtClean="0"/>
          </a:p>
          <a:p>
            <a:pPr indent="358775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000" dirty="0" smtClean="0"/>
              <a:t>: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b="1" dirty="0" smtClean="0">
                <a:solidFill>
                  <a:srgbClr val="0000FF"/>
                </a:solidFill>
              </a:rPr>
              <a:t>Vector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n = 10): 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(n) { </a:t>
            </a:r>
            <a:r>
              <a:rPr lang="en-US" altLang="zh-CN" sz="2000" dirty="0" err="1" smtClean="0"/>
              <a:t>vec</a:t>
            </a:r>
            <a:r>
              <a:rPr lang="en-US" altLang="zh-CN" sz="2000" dirty="0" smtClean="0"/>
              <a:t> = </a:t>
            </a:r>
            <a:r>
              <a:rPr lang="en-US" altLang="zh-CN" sz="2000" dirty="0" smtClean="0">
                <a:solidFill>
                  <a:srgbClr val="FF0000"/>
                </a:solidFill>
              </a:rPr>
              <a:t>new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8000"/>
                </a:solidFill>
              </a:rPr>
              <a:t>double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]; }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b="1" dirty="0" smtClean="0">
                <a:solidFill>
                  <a:srgbClr val="0000FF"/>
                </a:solidFill>
              </a:rPr>
              <a:t>Vector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Vector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&amp;</a:t>
            </a:r>
            <a:r>
              <a:rPr lang="en-US" altLang="zh-CN" sz="2000" dirty="0" err="1" smtClean="0"/>
              <a:t>vt</a:t>
            </a:r>
            <a:r>
              <a:rPr lang="en-US" altLang="zh-CN" sz="2000" dirty="0" smtClean="0"/>
              <a:t>): 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vt.num</a:t>
            </a:r>
            <a:r>
              <a:rPr lang="en-US" altLang="zh-CN" sz="2000" dirty="0" smtClean="0"/>
              <a:t>) {</a:t>
            </a:r>
          </a:p>
          <a:p>
            <a:pPr indent="1076325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 smtClean="0"/>
              <a:t>vec</a:t>
            </a:r>
            <a:r>
              <a:rPr lang="en-US" altLang="zh-CN" sz="2000" dirty="0" smtClean="0"/>
              <a:t> = </a:t>
            </a:r>
            <a:r>
              <a:rPr lang="en-US" altLang="zh-CN" sz="2000" dirty="0" smtClean="0">
                <a:solidFill>
                  <a:srgbClr val="FF0000"/>
                </a:solidFill>
              </a:rPr>
              <a:t>new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8000"/>
                </a:solidFill>
              </a:rPr>
              <a:t>double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];</a:t>
            </a:r>
          </a:p>
          <a:p>
            <a:pPr indent="1076325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for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=0;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; ++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</a:t>
            </a:r>
          </a:p>
          <a:p>
            <a:pPr indent="14351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 smtClean="0"/>
              <a:t>vec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 = </a:t>
            </a:r>
            <a:r>
              <a:rPr lang="en-US" altLang="zh-CN" sz="2000" dirty="0" err="1"/>
              <a:t>v</a:t>
            </a:r>
            <a:r>
              <a:rPr lang="en-US" altLang="zh-CN" sz="2000" dirty="0" err="1" smtClean="0"/>
              <a:t>t.vec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];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/>
              <a:t>}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b="1" dirty="0" smtClean="0">
                <a:solidFill>
                  <a:srgbClr val="0000FF"/>
                </a:solidFill>
              </a:rPr>
              <a:t>~Vector</a:t>
            </a:r>
            <a:r>
              <a:rPr lang="en-US" altLang="zh-CN" sz="2000" dirty="0" smtClean="0"/>
              <a:t>() { </a:t>
            </a:r>
          </a:p>
          <a:p>
            <a:pPr indent="1076325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if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vec</a:t>
            </a:r>
            <a:r>
              <a:rPr lang="en-US" altLang="zh-CN" sz="2000" dirty="0" smtClean="0"/>
              <a:t>!=</a:t>
            </a:r>
            <a:r>
              <a:rPr lang="en-US" altLang="zh-CN" sz="2000" dirty="0" smtClean="0">
                <a:solidFill>
                  <a:srgbClr val="FF3399"/>
                </a:solidFill>
              </a:rPr>
              <a:t>NULL</a:t>
            </a:r>
            <a:r>
              <a:rPr lang="en-US" altLang="zh-CN" sz="2000" dirty="0" smtClean="0"/>
              <a:t>)</a:t>
            </a:r>
          </a:p>
          <a:p>
            <a:pPr indent="14351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FF0000"/>
                </a:solidFill>
              </a:rPr>
              <a:t>delete</a:t>
            </a:r>
            <a:r>
              <a:rPr lang="en-US" altLang="zh-CN" sz="2000" dirty="0" smtClean="0"/>
              <a:t> [ ] </a:t>
            </a:r>
            <a:r>
              <a:rPr lang="en-US" altLang="zh-CN" sz="2000" dirty="0" err="1" smtClean="0"/>
              <a:t>vec</a:t>
            </a:r>
            <a:r>
              <a:rPr lang="en-US" altLang="zh-CN" sz="2000" dirty="0" smtClean="0"/>
              <a:t>; 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/>
              <a:t>}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void</a:t>
            </a:r>
            <a:r>
              <a:rPr lang="en-US" altLang="zh-CN" sz="2000" dirty="0" smtClean="0"/>
              <a:t> set(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, </a:t>
            </a:r>
            <a:r>
              <a:rPr lang="en-US" altLang="zh-CN" sz="2000" b="1" dirty="0" smtClean="0">
                <a:solidFill>
                  <a:srgbClr val="008000"/>
                </a:solidFill>
              </a:rPr>
              <a:t>double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err="1" smtClean="0"/>
              <a:t>val</a:t>
            </a:r>
            <a:r>
              <a:rPr lang="en-US" altLang="zh-CN" sz="2000" dirty="0" smtClean="0"/>
              <a:t>) { </a:t>
            </a:r>
            <a:r>
              <a:rPr lang="en-US" altLang="zh-CN" sz="2000" dirty="0" err="1" smtClean="0"/>
              <a:t>vec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 = </a:t>
            </a:r>
            <a:r>
              <a:rPr lang="en-US" altLang="zh-CN" sz="2000" dirty="0" err="1" smtClean="0"/>
              <a:t>val</a:t>
            </a:r>
            <a:r>
              <a:rPr lang="en-US" altLang="zh-CN" sz="2000" dirty="0" smtClean="0"/>
              <a:t>; }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b="1" dirty="0" smtClean="0">
                <a:solidFill>
                  <a:srgbClr val="008000"/>
                </a:solidFill>
              </a:rPr>
              <a:t>double</a:t>
            </a:r>
            <a:r>
              <a:rPr lang="en-US" altLang="zh-CN" sz="2000" dirty="0" smtClean="0"/>
              <a:t> get(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 { </a:t>
            </a: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vec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]; }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/>
              <a:t>size()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 { </a:t>
            </a: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; }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FF0000"/>
                </a:solidFill>
              </a:rPr>
              <a:t>protected</a:t>
            </a:r>
            <a:r>
              <a:rPr lang="en-US" altLang="zh-CN" sz="2000" dirty="0" smtClean="0"/>
              <a:t>: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b="1" dirty="0" smtClean="0">
                <a:solidFill>
                  <a:srgbClr val="008000"/>
                </a:solidFill>
              </a:rPr>
              <a:t>double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*</a:t>
            </a:r>
            <a:r>
              <a:rPr lang="en-US" altLang="zh-CN" sz="2000" dirty="0" err="1" smtClean="0"/>
              <a:t>vec</a:t>
            </a:r>
            <a:r>
              <a:rPr lang="en-US" altLang="zh-CN" sz="2000" dirty="0" smtClean="0"/>
              <a:t>;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/>
              <a:t>};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17.4  </a:t>
            </a:r>
            <a:r>
              <a:rPr lang="zh-CN" altLang="en-US" dirty="0"/>
              <a:t>类</a:t>
            </a:r>
            <a:r>
              <a:rPr lang="zh-CN" altLang="en-US" dirty="0" smtClean="0"/>
              <a:t>模板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09982" y="3177162"/>
            <a:ext cx="5076056" cy="9719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要为每一种数据类型定义一个新的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类！太麻烦了？！</a:t>
            </a:r>
            <a:endParaRPr lang="en-US" altLang="zh-CN" sz="24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479806"/>
            <a:ext cx="2074658" cy="207465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843808" y="5517135"/>
            <a:ext cx="4104456" cy="9719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能否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只定义一个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让它能够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存放任意类型的数据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4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125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630617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类模板（</a:t>
            </a:r>
            <a:r>
              <a:rPr lang="en-US" altLang="zh-CN" sz="2800" b="1" dirty="0" smtClean="0"/>
              <a:t>Class Template</a:t>
            </a:r>
            <a:r>
              <a:rPr lang="zh-CN" altLang="en-US" sz="2800" b="1" dirty="0" smtClean="0"/>
              <a:t>）</a:t>
            </a:r>
            <a:endParaRPr lang="en-US" altLang="zh-CN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定义形式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indent="358775">
              <a:lnSpc>
                <a:spcPct val="100000"/>
              </a:lnSpc>
              <a:spcBef>
                <a:spcPts val="300"/>
              </a:spcBef>
            </a:pPr>
            <a:r>
              <a:rPr lang="en-US" altLang="zh-CN" dirty="0">
                <a:solidFill>
                  <a:srgbClr val="FF0000"/>
                </a:solidFill>
              </a:rPr>
              <a:t>template</a:t>
            </a:r>
            <a:r>
              <a:rPr lang="en-US" altLang="zh-CN" dirty="0"/>
              <a:t> &lt;</a:t>
            </a:r>
            <a:r>
              <a:rPr lang="zh-CN" altLang="en-US" dirty="0">
                <a:solidFill>
                  <a:srgbClr val="0000FF"/>
                </a:solidFill>
              </a:rPr>
              <a:t>类型形式参数表</a:t>
            </a:r>
            <a:r>
              <a:rPr lang="en-US" altLang="zh-CN" dirty="0"/>
              <a:t>&gt;</a:t>
            </a:r>
          </a:p>
          <a:p>
            <a:pPr indent="358775">
              <a:lnSpc>
                <a:spcPct val="100000"/>
              </a:lnSpc>
              <a:spcBef>
                <a:spcPts val="30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class</a:t>
            </a:r>
            <a:r>
              <a:rPr lang="zh-CN" altLang="en-US" dirty="0" smtClean="0">
                <a:solidFill>
                  <a:srgbClr val="0000FF"/>
                </a:solidFill>
              </a:rPr>
              <a:t>  </a:t>
            </a:r>
            <a:r>
              <a:rPr lang="zh-CN" altLang="en-US" b="1" dirty="0" smtClean="0">
                <a:solidFill>
                  <a:srgbClr val="0000FF"/>
                </a:solidFill>
              </a:rPr>
              <a:t>类模板名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pPr indent="806450">
              <a:lnSpc>
                <a:spcPct val="100000"/>
              </a:lnSpc>
              <a:spcBef>
                <a:spcPts val="300"/>
              </a:spcBef>
            </a:pP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类体</a:t>
            </a:r>
            <a:endParaRPr lang="en-US" altLang="zh-CN" dirty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altLang="zh-CN" dirty="0" smtClean="0"/>
              <a:t>};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/>
              <a:t>说明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&lt;</a:t>
            </a:r>
            <a:r>
              <a:rPr lang="zh-CN" altLang="en-US" dirty="0">
                <a:solidFill>
                  <a:srgbClr val="0000FF"/>
                </a:solidFill>
              </a:rPr>
              <a:t>类型形式参数表</a:t>
            </a:r>
            <a:r>
              <a:rPr lang="en-US" altLang="zh-CN" dirty="0"/>
              <a:t>&gt;</a:t>
            </a:r>
            <a:r>
              <a:rPr lang="zh-CN" altLang="en-US" dirty="0"/>
              <a:t>通过</a:t>
            </a:r>
            <a:r>
              <a:rPr lang="en-US" altLang="zh-CN" dirty="0">
                <a:solidFill>
                  <a:srgbClr val="FF0000"/>
                </a:solidFill>
              </a:rPr>
              <a:t>class</a:t>
            </a:r>
            <a:r>
              <a:rPr lang="zh-CN" altLang="en-US" dirty="0"/>
              <a:t>或</a:t>
            </a:r>
            <a:r>
              <a:rPr lang="en-US" altLang="zh-CN" dirty="0" err="1">
                <a:solidFill>
                  <a:srgbClr val="FF0000"/>
                </a:solidFill>
              </a:rPr>
              <a:t>typename</a:t>
            </a:r>
            <a:r>
              <a:rPr lang="zh-CN" altLang="en-US" dirty="0"/>
              <a:t>来指定</a:t>
            </a:r>
            <a:r>
              <a:rPr lang="zh-CN" altLang="en-US" dirty="0">
                <a:solidFill>
                  <a:srgbClr val="0070C0"/>
                </a:solidFill>
              </a:rPr>
              <a:t>类型参数</a:t>
            </a:r>
            <a:r>
              <a:rPr lang="zh-CN" altLang="en-US" dirty="0"/>
              <a:t>，多个类型参数间用</a:t>
            </a:r>
            <a:r>
              <a:rPr lang="zh-CN" altLang="en-US" dirty="0">
                <a:solidFill>
                  <a:srgbClr val="0070C0"/>
                </a:solidFill>
              </a:rPr>
              <a:t>逗号</a:t>
            </a:r>
            <a:r>
              <a:rPr lang="zh-CN" altLang="en-US" dirty="0"/>
              <a:t>来分隔，如：</a:t>
            </a:r>
            <a:r>
              <a:rPr lang="en-US" altLang="zh-CN" dirty="0"/>
              <a:t>&lt;</a:t>
            </a:r>
            <a:r>
              <a:rPr lang="en-US" altLang="zh-CN" dirty="0">
                <a:solidFill>
                  <a:srgbClr val="FF0000"/>
                </a:solidFill>
              </a:rPr>
              <a:t>class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T</a:t>
            </a:r>
            <a:r>
              <a:rPr lang="en-US" altLang="zh-CN" b="1" dirty="0">
                <a:solidFill>
                  <a:srgbClr val="FF3399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class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S</a:t>
            </a:r>
            <a:r>
              <a:rPr lang="en-US" altLang="zh-CN" dirty="0"/>
              <a:t>&gt;</a:t>
            </a:r>
            <a:r>
              <a:rPr lang="zh-CN" altLang="en-US" dirty="0"/>
              <a:t>。该类型既可以用</a:t>
            </a:r>
            <a:r>
              <a:rPr lang="zh-CN" altLang="en-US" dirty="0">
                <a:solidFill>
                  <a:srgbClr val="0070C0"/>
                </a:solidFill>
              </a:rPr>
              <a:t>基本数据类型</a:t>
            </a:r>
            <a:r>
              <a:rPr lang="zh-CN" altLang="en-US" dirty="0"/>
              <a:t>，也可以用</a:t>
            </a:r>
            <a:r>
              <a:rPr lang="zh-CN" altLang="en-US" dirty="0">
                <a:solidFill>
                  <a:srgbClr val="0070C0"/>
                </a:solidFill>
              </a:rPr>
              <a:t>类类型</a:t>
            </a:r>
            <a:r>
              <a:rPr lang="zh-CN" altLang="en-US" dirty="0"/>
              <a:t>来实例化。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类</a:t>
            </a:r>
            <a:r>
              <a:rPr lang="zh-CN" altLang="en-US" dirty="0" smtClean="0"/>
              <a:t>模板</a:t>
            </a:r>
            <a:r>
              <a:rPr lang="zh-CN" altLang="en-US" dirty="0"/>
              <a:t>只是</a:t>
            </a:r>
            <a:r>
              <a:rPr lang="zh-CN" altLang="en-US" dirty="0">
                <a:solidFill>
                  <a:srgbClr val="0070C0"/>
                </a:solidFill>
              </a:rPr>
              <a:t>说明</a:t>
            </a:r>
            <a:r>
              <a:rPr lang="zh-CN" altLang="en-US" dirty="0"/>
              <a:t>，需要</a:t>
            </a:r>
            <a:r>
              <a:rPr lang="zh-CN" altLang="en-US" dirty="0">
                <a:solidFill>
                  <a:srgbClr val="0070C0"/>
                </a:solidFill>
              </a:rPr>
              <a:t>实例化</a:t>
            </a:r>
            <a:r>
              <a:rPr lang="zh-CN" altLang="en-US" dirty="0"/>
              <a:t>为</a:t>
            </a:r>
            <a:r>
              <a:rPr lang="zh-CN" altLang="en-US" dirty="0" smtClean="0">
                <a:solidFill>
                  <a:srgbClr val="FF0000"/>
                </a:solidFill>
              </a:rPr>
              <a:t>模板类</a:t>
            </a:r>
            <a:r>
              <a:rPr lang="zh-CN" altLang="en-US" dirty="0" smtClean="0"/>
              <a:t>后才能</a:t>
            </a:r>
            <a:r>
              <a:rPr lang="zh-CN" altLang="en-US" dirty="0"/>
              <a:t>使用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17.4  </a:t>
            </a:r>
            <a:r>
              <a:rPr lang="zh-CN" altLang="en-US" dirty="0"/>
              <a:t>类模板</a:t>
            </a:r>
          </a:p>
        </p:txBody>
      </p:sp>
    </p:spTree>
    <p:extLst>
      <p:ext uri="{BB962C8B-B14F-4D97-AF65-F5344CB8AC3E}">
        <p14:creationId xmlns:p14="http://schemas.microsoft.com/office/powerpoint/2010/main" val="17799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/>
              <a:t>当类模板的成员</a:t>
            </a:r>
            <a:r>
              <a:rPr lang="zh-CN" altLang="en-US" dirty="0"/>
              <a:t>函数</a:t>
            </a:r>
            <a:r>
              <a:rPr lang="zh-CN" altLang="en-US" dirty="0" smtClean="0"/>
              <a:t>在类外实现时，每个</a:t>
            </a:r>
            <a:r>
              <a:rPr lang="zh-CN" altLang="en-US" dirty="0"/>
              <a:t>成员函数前都必须用与声明该类</a:t>
            </a:r>
            <a:r>
              <a:rPr lang="zh-CN" altLang="en-US" dirty="0" smtClean="0"/>
              <a:t>模板同样</a:t>
            </a:r>
            <a:r>
              <a:rPr lang="zh-CN" altLang="en-US" dirty="0"/>
              <a:t>的</a:t>
            </a:r>
            <a:r>
              <a:rPr lang="zh-CN" altLang="en-US" dirty="0" smtClean="0"/>
              <a:t>方式进行声明，并且类模板名要带</a:t>
            </a:r>
            <a:r>
              <a:rPr lang="en-US" altLang="zh-CN" dirty="0" smtClean="0">
                <a:solidFill>
                  <a:srgbClr val="0070C0"/>
                </a:solidFill>
              </a:rPr>
              <a:t>&lt;</a:t>
            </a:r>
            <a:r>
              <a:rPr lang="zh-CN" altLang="en-US" dirty="0" smtClean="0">
                <a:solidFill>
                  <a:srgbClr val="0070C0"/>
                </a:solidFill>
              </a:rPr>
              <a:t>类型表</a:t>
            </a:r>
            <a:r>
              <a:rPr lang="en-US" altLang="zh-CN" dirty="0" smtClean="0">
                <a:solidFill>
                  <a:srgbClr val="0070C0"/>
                </a:solidFill>
              </a:rPr>
              <a:t>&gt;</a:t>
            </a:r>
            <a:r>
              <a:rPr lang="zh-CN" altLang="en-US" dirty="0" smtClean="0"/>
              <a:t>进行限定：</a:t>
            </a:r>
            <a:endParaRPr lang="zh-CN" altLang="en-US" dirty="0"/>
          </a:p>
          <a:p>
            <a:pPr indent="35877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altLang="zh-CN" dirty="0">
                <a:solidFill>
                  <a:srgbClr val="FF0000"/>
                </a:solidFill>
              </a:rPr>
              <a:t>template</a:t>
            </a:r>
            <a:r>
              <a:rPr lang="en-US" altLang="zh-CN" dirty="0"/>
              <a:t> &lt;</a:t>
            </a:r>
            <a:r>
              <a:rPr lang="zh-CN" altLang="en-US" dirty="0">
                <a:solidFill>
                  <a:srgbClr val="0000FF"/>
                </a:solidFill>
              </a:rPr>
              <a:t>类型形式参数表</a:t>
            </a:r>
            <a:r>
              <a:rPr lang="en-US" altLang="zh-CN" dirty="0"/>
              <a:t>&gt;</a:t>
            </a:r>
          </a:p>
          <a:p>
            <a:pPr indent="35877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r>
              <a:rPr lang="zh-CN" altLang="en-US" dirty="0">
                <a:solidFill>
                  <a:srgbClr val="0000FF"/>
                </a:solidFill>
              </a:rPr>
              <a:t>返回类型  </a:t>
            </a:r>
            <a:r>
              <a:rPr lang="zh-CN" altLang="en-US" b="1" dirty="0" smtClean="0">
                <a:solidFill>
                  <a:srgbClr val="0000FF"/>
                </a:solidFill>
              </a:rPr>
              <a:t>类模板名</a:t>
            </a:r>
            <a:r>
              <a:rPr lang="en-US" altLang="zh-CN" b="1" dirty="0" smtClean="0">
                <a:solidFill>
                  <a:srgbClr val="0000FF"/>
                </a:solidFill>
              </a:rPr>
              <a:t>&lt;</a:t>
            </a:r>
            <a:r>
              <a:rPr lang="zh-CN" altLang="en-US" b="1" dirty="0" smtClean="0">
                <a:solidFill>
                  <a:srgbClr val="0000FF"/>
                </a:solidFill>
              </a:rPr>
              <a:t>类型表</a:t>
            </a:r>
            <a:r>
              <a:rPr lang="en-US" altLang="zh-CN" b="1" dirty="0" smtClean="0">
                <a:solidFill>
                  <a:srgbClr val="0000FF"/>
                </a:solidFill>
              </a:rPr>
              <a:t>&gt;</a:t>
            </a:r>
            <a:r>
              <a:rPr lang="en-US" altLang="zh-CN" dirty="0" smtClean="0"/>
              <a:t>::</a:t>
            </a:r>
            <a:r>
              <a:rPr lang="zh-CN" altLang="en-US" dirty="0" smtClean="0"/>
              <a:t>成员函数</a:t>
            </a:r>
            <a:r>
              <a:rPr lang="zh-CN" altLang="en-US" dirty="0"/>
              <a:t>名</a:t>
            </a:r>
            <a:r>
              <a:rPr lang="en-US" altLang="zh-CN" dirty="0"/>
              <a:t>(</a:t>
            </a:r>
            <a:r>
              <a:rPr lang="zh-CN" altLang="en-US" dirty="0"/>
              <a:t>形式参数表</a:t>
            </a:r>
            <a:r>
              <a:rPr lang="en-US" altLang="zh-CN" dirty="0"/>
              <a:t>){</a:t>
            </a:r>
          </a:p>
          <a:p>
            <a:pPr indent="80645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函数定义体</a:t>
            </a:r>
            <a:endParaRPr lang="en-US" altLang="zh-CN" dirty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altLang="zh-CN" dirty="0"/>
              <a:t>}</a:t>
            </a:r>
          </a:p>
          <a:p>
            <a:pPr indent="358775"/>
            <a:r>
              <a:rPr lang="zh-CN" altLang="en-US" dirty="0" smtClean="0"/>
              <a:t>这种做法使得成员函数都变成了</a:t>
            </a:r>
            <a:r>
              <a:rPr lang="zh-CN" altLang="en-US" dirty="0" smtClean="0">
                <a:solidFill>
                  <a:srgbClr val="0070C0"/>
                </a:solidFill>
              </a:rPr>
              <a:t>函数</a:t>
            </a:r>
            <a:r>
              <a:rPr lang="zh-CN" altLang="en-US" dirty="0">
                <a:solidFill>
                  <a:srgbClr val="0070C0"/>
                </a:solidFill>
              </a:rPr>
              <a:t>模板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17.4  </a:t>
            </a:r>
            <a:r>
              <a:rPr lang="zh-CN" altLang="en-US" dirty="0"/>
              <a:t>类模板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933056"/>
            <a:ext cx="2128960" cy="239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4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268760"/>
            <a:ext cx="8208912" cy="5243190"/>
          </a:xfrm>
        </p:spPr>
        <p:txBody>
          <a:bodyPr/>
          <a:lstStyle/>
          <a:p>
            <a:r>
              <a:rPr lang="en-US" altLang="zh-CN" sz="2800" dirty="0" smtClean="0"/>
              <a:t>17.1  </a:t>
            </a:r>
            <a:r>
              <a:rPr lang="zh-CN" altLang="en-US" sz="2800" dirty="0" smtClean="0"/>
              <a:t>模板的概念</a:t>
            </a:r>
            <a:endParaRPr lang="en-US" altLang="zh-CN" sz="2800" dirty="0" smtClean="0"/>
          </a:p>
          <a:p>
            <a:r>
              <a:rPr lang="en-US" altLang="zh-CN" sz="2800" dirty="0" smtClean="0"/>
              <a:t>17.2  </a:t>
            </a:r>
            <a:r>
              <a:rPr lang="zh-CN" altLang="en-US" sz="2800" dirty="0" smtClean="0"/>
              <a:t>函数模板</a:t>
            </a:r>
            <a:endParaRPr lang="en-US" altLang="zh-CN" sz="2800" dirty="0" smtClean="0"/>
          </a:p>
          <a:p>
            <a:r>
              <a:rPr lang="en-US" altLang="zh-CN" sz="2800" dirty="0" smtClean="0"/>
              <a:t>17.3  </a:t>
            </a:r>
            <a:r>
              <a:rPr lang="zh-CN" altLang="en-US" sz="2800" dirty="0" smtClean="0"/>
              <a:t>重载函数模板</a:t>
            </a:r>
            <a:endParaRPr lang="en-US" altLang="zh-CN" sz="2800" dirty="0" smtClean="0"/>
          </a:p>
          <a:p>
            <a:r>
              <a:rPr lang="en-US" altLang="zh-CN" sz="2800" dirty="0" smtClean="0"/>
              <a:t>17.4  </a:t>
            </a:r>
            <a:r>
              <a:rPr lang="zh-CN" altLang="en-US" sz="2800" dirty="0" smtClean="0"/>
              <a:t>类模板</a:t>
            </a:r>
            <a:endParaRPr lang="en-US" altLang="zh-CN" sz="2800" dirty="0" smtClean="0"/>
          </a:p>
          <a:p>
            <a:r>
              <a:rPr lang="en-US" altLang="zh-CN" sz="2800" dirty="0" smtClean="0"/>
              <a:t>17.5  </a:t>
            </a:r>
            <a:r>
              <a:rPr lang="zh-CN" altLang="en-US" sz="2800" dirty="0" smtClean="0"/>
              <a:t>泛型编程实例</a:t>
            </a: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04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87727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FF0000"/>
                </a:solidFill>
              </a:rPr>
              <a:t>template </a:t>
            </a:r>
            <a:r>
              <a:rPr lang="en-US" altLang="zh-CN" sz="2000" dirty="0" smtClean="0"/>
              <a:t>&lt;</a:t>
            </a:r>
            <a:r>
              <a:rPr lang="en-US" altLang="zh-CN" sz="2000" dirty="0" smtClean="0">
                <a:solidFill>
                  <a:srgbClr val="FF0000"/>
                </a:solidFill>
              </a:rPr>
              <a:t>class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T</a:t>
            </a:r>
            <a:r>
              <a:rPr lang="en-US" altLang="zh-CN" sz="2000" dirty="0" smtClean="0"/>
              <a:t>&gt;</a:t>
            </a:r>
            <a:r>
              <a:rPr lang="en-US" altLang="zh-CN" sz="2000" dirty="0" smtClean="0">
                <a:solidFill>
                  <a:srgbClr val="FF0000"/>
                </a:solidFill>
              </a:rPr>
              <a:t>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template &lt;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typename</a:t>
            </a:r>
            <a:r>
              <a:rPr lang="en-US" altLang="zh-CN" sz="2000" dirty="0" smtClean="0">
                <a:solidFill>
                  <a:srgbClr val="00B050"/>
                </a:solidFill>
              </a:rPr>
              <a:t> T&gt;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FF0000"/>
                </a:solidFill>
              </a:rPr>
              <a:t>class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Vector</a:t>
            </a:r>
            <a:r>
              <a:rPr lang="en-US" altLang="zh-CN" sz="2000" dirty="0" smtClean="0"/>
              <a:t>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000" dirty="0" smtClean="0"/>
              <a:t>: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b="1" dirty="0" smtClean="0">
                <a:solidFill>
                  <a:srgbClr val="0000FF"/>
                </a:solidFill>
              </a:rPr>
              <a:t>Vector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n = 10): 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(n) { </a:t>
            </a:r>
            <a:r>
              <a:rPr lang="en-US" altLang="zh-CN" sz="2000" dirty="0" err="1" smtClean="0"/>
              <a:t>vec</a:t>
            </a:r>
            <a:r>
              <a:rPr lang="en-US" altLang="zh-CN" sz="2000" dirty="0" smtClean="0"/>
              <a:t> = </a:t>
            </a:r>
            <a:r>
              <a:rPr lang="en-US" altLang="zh-CN" sz="2000" dirty="0" smtClean="0">
                <a:solidFill>
                  <a:srgbClr val="FF0000"/>
                </a:solidFill>
              </a:rPr>
              <a:t>new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T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]; }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b="1" dirty="0" smtClean="0">
                <a:solidFill>
                  <a:srgbClr val="0000FF"/>
                </a:solidFill>
              </a:rPr>
              <a:t>Vector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Vector&lt;T&gt;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&amp;</a:t>
            </a:r>
            <a:r>
              <a:rPr lang="en-US" altLang="zh-CN" sz="2000" dirty="0" err="1" smtClean="0"/>
              <a:t>vt</a:t>
            </a:r>
            <a:r>
              <a:rPr lang="en-US" altLang="zh-CN" sz="2000" dirty="0" smtClean="0"/>
              <a:t>): 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vt.num</a:t>
            </a:r>
            <a:r>
              <a:rPr lang="en-US" altLang="zh-CN" sz="2000" dirty="0" smtClean="0"/>
              <a:t>) {</a:t>
            </a:r>
          </a:p>
          <a:p>
            <a:pPr indent="1076325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 smtClean="0"/>
              <a:t>vec</a:t>
            </a:r>
            <a:r>
              <a:rPr lang="en-US" altLang="zh-CN" sz="2000" dirty="0" smtClean="0"/>
              <a:t> = </a:t>
            </a:r>
            <a:r>
              <a:rPr lang="en-US" altLang="zh-CN" sz="2000" dirty="0" smtClean="0">
                <a:solidFill>
                  <a:srgbClr val="FF0000"/>
                </a:solidFill>
              </a:rPr>
              <a:t>new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T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];</a:t>
            </a:r>
          </a:p>
          <a:p>
            <a:pPr indent="1076325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for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=0;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; ++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</a:t>
            </a:r>
          </a:p>
          <a:p>
            <a:pPr indent="14351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 smtClean="0"/>
              <a:t>vec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 = </a:t>
            </a:r>
            <a:r>
              <a:rPr lang="en-US" altLang="zh-CN" sz="2000" dirty="0" err="1"/>
              <a:t>v</a:t>
            </a:r>
            <a:r>
              <a:rPr lang="en-US" altLang="zh-CN" sz="2000" dirty="0" err="1" smtClean="0"/>
              <a:t>t.vec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];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/>
              <a:t>}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b="1" dirty="0" smtClean="0">
                <a:solidFill>
                  <a:srgbClr val="0000FF"/>
                </a:solidFill>
              </a:rPr>
              <a:t>~Vector</a:t>
            </a:r>
            <a:r>
              <a:rPr lang="en-US" altLang="zh-CN" sz="2000" dirty="0" smtClean="0"/>
              <a:t>() { </a:t>
            </a:r>
          </a:p>
          <a:p>
            <a:pPr indent="1076325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if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vec</a:t>
            </a:r>
            <a:r>
              <a:rPr lang="en-US" altLang="zh-CN" sz="2000" dirty="0" smtClean="0"/>
              <a:t>!=</a:t>
            </a:r>
            <a:r>
              <a:rPr lang="en-US" altLang="zh-CN" sz="2000" dirty="0" smtClean="0">
                <a:solidFill>
                  <a:srgbClr val="FF3399"/>
                </a:solidFill>
              </a:rPr>
              <a:t>NULL</a:t>
            </a:r>
            <a:r>
              <a:rPr lang="en-US" altLang="zh-CN" sz="2000" dirty="0" smtClean="0"/>
              <a:t>)</a:t>
            </a:r>
          </a:p>
          <a:p>
            <a:pPr indent="14351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FF0000"/>
                </a:solidFill>
              </a:rPr>
              <a:t>delete</a:t>
            </a:r>
            <a:r>
              <a:rPr lang="en-US" altLang="zh-CN" sz="2000" dirty="0" smtClean="0"/>
              <a:t> [ ] </a:t>
            </a:r>
            <a:r>
              <a:rPr lang="en-US" altLang="zh-CN" sz="2000" dirty="0" err="1" smtClean="0"/>
              <a:t>vec</a:t>
            </a:r>
            <a:r>
              <a:rPr lang="en-US" altLang="zh-CN" sz="2000" dirty="0" smtClean="0"/>
              <a:t>; 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/>
              <a:t>}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void</a:t>
            </a:r>
            <a:r>
              <a:rPr lang="en-US" altLang="zh-CN" sz="2000" dirty="0" smtClean="0"/>
              <a:t> set(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,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T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err="1" smtClean="0"/>
              <a:t>val</a:t>
            </a:r>
            <a:r>
              <a:rPr lang="en-US" altLang="zh-CN" sz="2000" dirty="0" smtClean="0"/>
              <a:t>) { </a:t>
            </a:r>
            <a:r>
              <a:rPr lang="en-US" altLang="zh-CN" sz="2000" dirty="0" err="1" smtClean="0"/>
              <a:t>vec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 = </a:t>
            </a:r>
            <a:r>
              <a:rPr lang="en-US" altLang="zh-CN" sz="2000" dirty="0" err="1" smtClean="0"/>
              <a:t>val</a:t>
            </a:r>
            <a:r>
              <a:rPr lang="en-US" altLang="zh-CN" sz="2000" dirty="0" smtClean="0"/>
              <a:t>; }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b="1" dirty="0" smtClean="0">
                <a:solidFill>
                  <a:srgbClr val="0000FF"/>
                </a:solidFill>
              </a:rPr>
              <a:t>T</a:t>
            </a:r>
            <a:r>
              <a:rPr lang="en-US" altLang="zh-CN" sz="2000" dirty="0" smtClean="0"/>
              <a:t> get(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 { </a:t>
            </a: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vec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]; }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/>
              <a:t>size()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 { </a:t>
            </a: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; }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FF0000"/>
                </a:solidFill>
              </a:rPr>
              <a:t>protected</a:t>
            </a:r>
            <a:r>
              <a:rPr lang="en-US" altLang="zh-CN" sz="2000" dirty="0" smtClean="0"/>
              <a:t>: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b="1" dirty="0" smtClean="0">
                <a:solidFill>
                  <a:srgbClr val="0000FF"/>
                </a:solidFill>
              </a:rPr>
              <a:t>T</a:t>
            </a:r>
            <a:r>
              <a:rPr lang="en-US" altLang="zh-CN" sz="2000" b="1" dirty="0" smtClean="0">
                <a:solidFill>
                  <a:srgbClr val="008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*</a:t>
            </a:r>
            <a:r>
              <a:rPr lang="en-US" altLang="zh-CN" sz="2000" dirty="0" err="1" smtClean="0"/>
              <a:t>vec</a:t>
            </a:r>
            <a:r>
              <a:rPr lang="en-US" altLang="zh-CN" sz="2000" dirty="0" smtClean="0"/>
              <a:t>;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/>
              <a:t>};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17.4  </a:t>
            </a:r>
            <a:r>
              <a:rPr lang="zh-CN" altLang="en-US" dirty="0"/>
              <a:t>类</a:t>
            </a:r>
            <a:r>
              <a:rPr lang="zh-CN" altLang="en-US" dirty="0" smtClean="0"/>
              <a:t>模板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211960" y="2924944"/>
            <a:ext cx="4752527" cy="1311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在类模板内部，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可以像其他任何类型一样，用于声明数据成员和成员函数。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04049" y="4581128"/>
            <a:ext cx="4032448" cy="17173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该类模板的类型实际上是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Vector&lt;T&gt;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，而非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。因此在类中出现类模板类型的位置都要用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Vector&lt;T&gt;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979712" y="2420888"/>
            <a:ext cx="23042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34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52737"/>
            <a:ext cx="8496944" cy="56166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200" dirty="0" smtClean="0"/>
              <a:t>&lt;</a:t>
            </a:r>
            <a:r>
              <a:rPr lang="en-US" altLang="zh-CN" sz="2200" dirty="0" err="1" smtClean="0"/>
              <a:t>iostream</a:t>
            </a:r>
            <a:r>
              <a:rPr lang="en-US" altLang="zh-CN" sz="22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2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FF0000"/>
                </a:solidFill>
              </a:rPr>
              <a:t>template </a:t>
            </a:r>
            <a:r>
              <a:rPr lang="en-US" altLang="zh-CN" sz="2200" dirty="0" smtClean="0"/>
              <a:t>&lt;</a:t>
            </a:r>
            <a:r>
              <a:rPr lang="en-US" altLang="zh-CN" sz="2200" dirty="0" smtClean="0">
                <a:solidFill>
                  <a:srgbClr val="FF0000"/>
                </a:solidFill>
              </a:rPr>
              <a:t>class </a:t>
            </a:r>
            <a:r>
              <a:rPr lang="en-US" altLang="zh-CN" sz="2200" b="1" dirty="0" smtClean="0">
                <a:solidFill>
                  <a:srgbClr val="0000FF"/>
                </a:solidFill>
              </a:rPr>
              <a:t>T</a:t>
            </a:r>
            <a:r>
              <a:rPr lang="en-US" altLang="zh-CN" sz="2200" dirty="0" smtClean="0"/>
              <a:t>&gt;</a:t>
            </a:r>
            <a:endParaRPr lang="en-US" altLang="zh-CN" sz="2200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FF0000"/>
                </a:solidFill>
              </a:rPr>
              <a:t>class</a:t>
            </a:r>
            <a:r>
              <a:rPr lang="en-US" altLang="zh-CN" sz="2200" dirty="0" smtClean="0"/>
              <a:t> </a:t>
            </a:r>
            <a:r>
              <a:rPr lang="en-US" altLang="zh-CN" sz="2200" b="1" dirty="0" smtClean="0">
                <a:solidFill>
                  <a:srgbClr val="0000FF"/>
                </a:solidFill>
              </a:rPr>
              <a:t>Vector</a:t>
            </a:r>
            <a:r>
              <a:rPr lang="en-US" altLang="zh-CN" sz="2200" dirty="0" smtClean="0"/>
              <a:t>{  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类模板定义</a:t>
            </a:r>
            <a:endParaRPr lang="en-US" altLang="zh-CN" sz="2200" dirty="0" smtClean="0"/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200" dirty="0" smtClean="0"/>
              <a:t>: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0000FF"/>
                </a:solidFill>
              </a:rPr>
              <a:t>Vector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/>
              <a:t> n = 10);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0000FF"/>
                </a:solidFill>
              </a:rPr>
              <a:t>Vector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200" dirty="0" smtClean="0"/>
              <a:t> </a:t>
            </a:r>
            <a:r>
              <a:rPr lang="en-US" altLang="zh-CN" sz="2200" b="1" dirty="0" smtClean="0">
                <a:solidFill>
                  <a:srgbClr val="0000FF"/>
                </a:solidFill>
              </a:rPr>
              <a:t>Vector&lt;T&gt;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olidFill>
                  <a:srgbClr val="FF0000"/>
                </a:solidFill>
              </a:rPr>
              <a:t>&amp;</a:t>
            </a:r>
            <a:r>
              <a:rPr lang="en-US" altLang="zh-CN" sz="2200" dirty="0" err="1" smtClean="0"/>
              <a:t>vt</a:t>
            </a:r>
            <a:r>
              <a:rPr lang="en-US" altLang="zh-CN" sz="2200" dirty="0" smtClean="0"/>
              <a:t>); 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0000FF"/>
                </a:solidFill>
              </a:rPr>
              <a:t>~Vector</a:t>
            </a:r>
            <a:r>
              <a:rPr lang="en-US" altLang="zh-CN" sz="2200" dirty="0" smtClean="0"/>
              <a:t>(); 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0000FF"/>
                </a:solidFill>
              </a:rPr>
              <a:t>Vector&lt;T&gt;</a:t>
            </a:r>
            <a:r>
              <a:rPr lang="en-US" altLang="zh-CN" sz="2200" dirty="0" smtClean="0">
                <a:solidFill>
                  <a:srgbClr val="FF0000"/>
                </a:solidFill>
              </a:rPr>
              <a:t>&amp;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olidFill>
                  <a:srgbClr val="FF0000"/>
                </a:solidFill>
              </a:rPr>
              <a:t>operator=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200" dirty="0" smtClean="0"/>
              <a:t> </a:t>
            </a:r>
            <a:r>
              <a:rPr lang="en-US" altLang="zh-CN" sz="2200" b="1" dirty="0" smtClean="0">
                <a:solidFill>
                  <a:srgbClr val="0000FF"/>
                </a:solidFill>
              </a:rPr>
              <a:t>Vector&lt;T&gt;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olidFill>
                  <a:srgbClr val="FF0000"/>
                </a:solidFill>
              </a:rPr>
              <a:t>&amp;</a:t>
            </a:r>
            <a:r>
              <a:rPr lang="en-US" altLang="zh-CN" sz="2200" dirty="0" err="1" smtClean="0"/>
              <a:t>vt</a:t>
            </a:r>
            <a:r>
              <a:rPr lang="en-US" altLang="zh-CN" sz="2200" dirty="0" smtClean="0"/>
              <a:t>);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void</a:t>
            </a:r>
            <a:r>
              <a:rPr lang="en-US" altLang="zh-CN" sz="2200" dirty="0" smtClean="0"/>
              <a:t> set(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i</a:t>
            </a:r>
            <a:r>
              <a:rPr lang="en-US" altLang="zh-CN" sz="2200" dirty="0" smtClean="0"/>
              <a:t>, </a:t>
            </a:r>
            <a:r>
              <a:rPr lang="en-US" altLang="zh-CN" sz="2200" b="1" dirty="0" smtClean="0">
                <a:solidFill>
                  <a:srgbClr val="0000FF"/>
                </a:solidFill>
              </a:rPr>
              <a:t>T</a:t>
            </a:r>
            <a:r>
              <a:rPr lang="en-US" altLang="zh-CN" sz="2200" dirty="0" smtClean="0">
                <a:solidFill>
                  <a:srgbClr val="0000FF"/>
                </a:solidFill>
              </a:rPr>
              <a:t> </a:t>
            </a:r>
            <a:r>
              <a:rPr lang="en-US" altLang="zh-CN" sz="2200" dirty="0" err="1" smtClean="0"/>
              <a:t>val</a:t>
            </a:r>
            <a:r>
              <a:rPr lang="en-US" altLang="zh-CN" sz="2200" dirty="0" smtClean="0"/>
              <a:t>); 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0000FF"/>
                </a:solidFill>
              </a:rPr>
              <a:t>T</a:t>
            </a:r>
            <a:r>
              <a:rPr lang="en-US" altLang="zh-CN" sz="2200" dirty="0" smtClean="0"/>
              <a:t> get(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i</a:t>
            </a:r>
            <a:r>
              <a:rPr lang="en-US" altLang="zh-CN" sz="2200" dirty="0" smtClean="0"/>
              <a:t>) 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200" dirty="0" smtClean="0">
                <a:solidFill>
                  <a:srgbClr val="FF0000"/>
                </a:solidFill>
              </a:rPr>
              <a:t>;</a:t>
            </a:r>
            <a:r>
              <a:rPr lang="en-US" altLang="zh-CN" sz="2200" dirty="0" smtClean="0"/>
              <a:t> 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>
                <a:solidFill>
                  <a:srgbClr val="0000FF"/>
                </a:solidFill>
              </a:rPr>
              <a:t> </a:t>
            </a:r>
            <a:r>
              <a:rPr lang="en-US" altLang="zh-CN" sz="2200" dirty="0" smtClean="0"/>
              <a:t>size() 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200" dirty="0" smtClean="0">
                <a:solidFill>
                  <a:srgbClr val="FF0000"/>
                </a:solidFill>
              </a:rPr>
              <a:t>;</a:t>
            </a:r>
            <a:r>
              <a:rPr lang="en-US" altLang="zh-CN" sz="2200" dirty="0" smtClean="0"/>
              <a:t> 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FF0000"/>
                </a:solidFill>
              </a:rPr>
              <a:t>protected</a:t>
            </a:r>
            <a:r>
              <a:rPr lang="en-US" altLang="zh-CN" sz="2200" dirty="0" smtClean="0"/>
              <a:t>: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0000FF"/>
                </a:solidFill>
              </a:rPr>
              <a:t>T</a:t>
            </a:r>
            <a:r>
              <a:rPr lang="en-US" altLang="zh-CN" sz="2200" b="1" dirty="0" smtClean="0">
                <a:solidFill>
                  <a:srgbClr val="008000"/>
                </a:solidFill>
              </a:rPr>
              <a:t> </a:t>
            </a:r>
            <a:r>
              <a:rPr lang="en-US" altLang="zh-CN" sz="2200" dirty="0" smtClean="0">
                <a:solidFill>
                  <a:srgbClr val="FF0000"/>
                </a:solidFill>
              </a:rPr>
              <a:t>*</a:t>
            </a:r>
            <a:r>
              <a:rPr lang="en-US" altLang="zh-CN" sz="2200" dirty="0" err="1" smtClean="0"/>
              <a:t>vec</a:t>
            </a:r>
            <a:r>
              <a:rPr lang="en-US" altLang="zh-CN" sz="2200" dirty="0" smtClean="0"/>
              <a:t>;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num</a:t>
            </a:r>
            <a:r>
              <a:rPr lang="en-US" altLang="zh-CN" sz="22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};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17.4  </a:t>
            </a:r>
            <a:r>
              <a:rPr lang="zh-CN" altLang="en-US" dirty="0"/>
              <a:t>类</a:t>
            </a:r>
            <a:r>
              <a:rPr lang="zh-CN" altLang="en-US" dirty="0" smtClean="0"/>
              <a:t>模板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79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FF0000"/>
                </a:solidFill>
              </a:rPr>
              <a:t>template </a:t>
            </a:r>
            <a:r>
              <a:rPr lang="en-US" altLang="zh-CN" sz="2200" dirty="0"/>
              <a:t>&lt;</a:t>
            </a:r>
            <a:r>
              <a:rPr lang="en-US" altLang="zh-CN" sz="2200" dirty="0">
                <a:solidFill>
                  <a:srgbClr val="FF0000"/>
                </a:solidFill>
              </a:rPr>
              <a:t>class </a:t>
            </a:r>
            <a:r>
              <a:rPr lang="en-US" altLang="zh-CN" sz="2200" b="1" dirty="0">
                <a:solidFill>
                  <a:srgbClr val="0000FF"/>
                </a:solidFill>
              </a:rPr>
              <a:t>T</a:t>
            </a:r>
            <a:r>
              <a:rPr lang="en-US" altLang="zh-CN" sz="2200" dirty="0" smtClean="0"/>
              <a:t>&gt;</a:t>
            </a:r>
            <a:endParaRPr lang="en-US" altLang="zh-CN" sz="2200" b="1" dirty="0" smtClean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0000FF"/>
                </a:solidFill>
              </a:rPr>
              <a:t>Vector&lt;T&gt;</a:t>
            </a:r>
            <a:r>
              <a:rPr lang="en-US" altLang="zh-CN" sz="2200" dirty="0" smtClean="0"/>
              <a:t>::</a:t>
            </a:r>
            <a:r>
              <a:rPr lang="en-US" altLang="zh-CN" sz="2200" b="1" dirty="0" smtClean="0">
                <a:solidFill>
                  <a:srgbClr val="0000FF"/>
                </a:solidFill>
              </a:rPr>
              <a:t>Vector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200" smtClean="0"/>
              <a:t> n): </a:t>
            </a:r>
            <a:r>
              <a:rPr lang="en-US" altLang="zh-CN" sz="2200" dirty="0" err="1" smtClean="0"/>
              <a:t>num</a:t>
            </a:r>
            <a:r>
              <a:rPr lang="en-US" altLang="zh-CN" sz="2200" dirty="0" smtClean="0"/>
              <a:t>(n) { </a:t>
            </a:r>
          </a:p>
          <a:p>
            <a:pPr indent="4476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err="1" smtClean="0"/>
              <a:t>vec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= </a:t>
            </a:r>
            <a:r>
              <a:rPr lang="en-US" altLang="zh-CN" sz="2200" dirty="0">
                <a:solidFill>
                  <a:srgbClr val="FF0000"/>
                </a:solidFill>
              </a:rPr>
              <a:t>new</a:t>
            </a:r>
            <a:r>
              <a:rPr lang="en-US" altLang="zh-CN" sz="2200" dirty="0"/>
              <a:t> </a:t>
            </a:r>
            <a:r>
              <a:rPr lang="en-US" altLang="zh-CN" sz="2200" b="1" dirty="0">
                <a:solidFill>
                  <a:srgbClr val="0000FF"/>
                </a:solidFill>
              </a:rPr>
              <a:t>T</a:t>
            </a:r>
            <a:r>
              <a:rPr lang="en-US" altLang="zh-CN" sz="2200" dirty="0"/>
              <a:t>[</a:t>
            </a:r>
            <a:r>
              <a:rPr lang="en-US" altLang="zh-CN" sz="2200" dirty="0" err="1"/>
              <a:t>num</a:t>
            </a:r>
            <a:r>
              <a:rPr lang="en-US" altLang="zh-CN" sz="2200" dirty="0"/>
              <a:t>]; </a:t>
            </a:r>
            <a:endParaRPr lang="en-US" altLang="zh-CN" sz="22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FF0000"/>
                </a:solidFill>
              </a:rPr>
              <a:t>template </a:t>
            </a:r>
            <a:r>
              <a:rPr lang="en-US" altLang="zh-CN" sz="2200" dirty="0"/>
              <a:t>&lt;</a:t>
            </a:r>
            <a:r>
              <a:rPr lang="en-US" altLang="zh-CN" sz="2200" dirty="0">
                <a:solidFill>
                  <a:srgbClr val="FF0000"/>
                </a:solidFill>
              </a:rPr>
              <a:t>class </a:t>
            </a:r>
            <a:r>
              <a:rPr lang="en-US" altLang="zh-CN" sz="2200" b="1" dirty="0">
                <a:solidFill>
                  <a:srgbClr val="0000FF"/>
                </a:solidFill>
              </a:rPr>
              <a:t>T</a:t>
            </a:r>
            <a:r>
              <a:rPr lang="en-US" altLang="zh-CN" sz="22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0000FF"/>
                </a:solidFill>
              </a:rPr>
              <a:t>Vector&lt;T&gt;</a:t>
            </a:r>
            <a:r>
              <a:rPr lang="en-US" altLang="zh-CN" sz="2200" dirty="0" smtClean="0"/>
              <a:t>::</a:t>
            </a:r>
            <a:r>
              <a:rPr lang="en-US" altLang="zh-CN" sz="2200" b="1" dirty="0" smtClean="0">
                <a:solidFill>
                  <a:srgbClr val="0000FF"/>
                </a:solidFill>
              </a:rPr>
              <a:t>Vector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200" dirty="0" smtClean="0"/>
              <a:t> </a:t>
            </a:r>
            <a:r>
              <a:rPr lang="en-US" altLang="zh-CN" sz="2200" b="1" dirty="0" smtClean="0">
                <a:solidFill>
                  <a:srgbClr val="0000FF"/>
                </a:solidFill>
              </a:rPr>
              <a:t>Vector&lt;T&gt;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olidFill>
                  <a:srgbClr val="FF0000"/>
                </a:solidFill>
              </a:rPr>
              <a:t>&amp;</a:t>
            </a:r>
            <a:r>
              <a:rPr lang="en-US" altLang="zh-CN" sz="2200" dirty="0" err="1" smtClean="0"/>
              <a:t>vt</a:t>
            </a:r>
            <a:r>
              <a:rPr lang="en-US" altLang="zh-CN" sz="2200" dirty="0" smtClean="0"/>
              <a:t>): </a:t>
            </a:r>
            <a:r>
              <a:rPr lang="en-US" altLang="zh-CN" sz="2200" dirty="0" err="1" smtClean="0"/>
              <a:t>num</a:t>
            </a:r>
            <a:r>
              <a:rPr lang="en-US" altLang="zh-CN" sz="2200" dirty="0" smtClean="0"/>
              <a:t>(n) {</a:t>
            </a:r>
          </a:p>
          <a:p>
            <a:pPr indent="447675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 err="1"/>
              <a:t>vec</a:t>
            </a:r>
            <a:r>
              <a:rPr lang="en-US" altLang="zh-CN" sz="2200" dirty="0"/>
              <a:t> = </a:t>
            </a:r>
            <a:r>
              <a:rPr lang="en-US" altLang="zh-CN" sz="2200" dirty="0">
                <a:solidFill>
                  <a:srgbClr val="FF0000"/>
                </a:solidFill>
              </a:rPr>
              <a:t>new</a:t>
            </a:r>
            <a:r>
              <a:rPr lang="en-US" altLang="zh-CN" sz="2200" dirty="0"/>
              <a:t> </a:t>
            </a:r>
            <a:r>
              <a:rPr lang="en-US" altLang="zh-CN" sz="2200" b="1" dirty="0">
                <a:solidFill>
                  <a:srgbClr val="0000FF"/>
                </a:solidFill>
              </a:rPr>
              <a:t>T</a:t>
            </a:r>
            <a:r>
              <a:rPr lang="en-US" altLang="zh-CN" sz="2200" dirty="0"/>
              <a:t>[</a:t>
            </a:r>
            <a:r>
              <a:rPr lang="en-US" altLang="zh-CN" sz="2200" dirty="0" err="1"/>
              <a:t>num</a:t>
            </a:r>
            <a:r>
              <a:rPr lang="en-US" altLang="zh-CN" sz="2200" dirty="0"/>
              <a:t>];</a:t>
            </a:r>
          </a:p>
          <a:p>
            <a:pPr indent="447675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>
                <a:solidFill>
                  <a:srgbClr val="0000FF"/>
                </a:solidFill>
              </a:rPr>
              <a:t>for</a:t>
            </a:r>
            <a:r>
              <a:rPr lang="en-US" altLang="zh-CN" sz="2200" dirty="0"/>
              <a:t>(</a:t>
            </a:r>
            <a:r>
              <a:rPr lang="en-US" altLang="zh-CN" sz="2200" dirty="0" err="1">
                <a:solidFill>
                  <a:srgbClr val="0000FF"/>
                </a:solidFill>
              </a:rPr>
              <a:t>int</a:t>
            </a:r>
            <a:r>
              <a:rPr lang="en-US" altLang="zh-CN" sz="2200" dirty="0"/>
              <a:t>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=0;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&lt;</a:t>
            </a:r>
            <a:r>
              <a:rPr lang="en-US" altLang="zh-CN" sz="2200" dirty="0" err="1"/>
              <a:t>num</a:t>
            </a:r>
            <a:r>
              <a:rPr lang="en-US" altLang="zh-CN" sz="2200" dirty="0"/>
              <a:t>; ++</a:t>
            </a:r>
            <a:r>
              <a:rPr lang="en-US" altLang="zh-CN" sz="2200" dirty="0" err="1"/>
              <a:t>i</a:t>
            </a:r>
            <a:r>
              <a:rPr lang="en-US" altLang="zh-CN" sz="2200" dirty="0"/>
              <a:t>)</a:t>
            </a:r>
          </a:p>
          <a:p>
            <a:pPr indent="896938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 err="1"/>
              <a:t>vec</a:t>
            </a:r>
            <a:r>
              <a:rPr lang="en-US" altLang="zh-CN" sz="2200" dirty="0"/>
              <a:t>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] = </a:t>
            </a:r>
            <a:r>
              <a:rPr lang="en-US" altLang="zh-CN" sz="2200" dirty="0" err="1"/>
              <a:t>vt.vec</a:t>
            </a:r>
            <a:r>
              <a:rPr lang="en-US" altLang="zh-CN" sz="2200" dirty="0"/>
              <a:t>[</a:t>
            </a:r>
            <a:r>
              <a:rPr lang="en-US" altLang="zh-CN" sz="2200" dirty="0" err="1"/>
              <a:t>i</a:t>
            </a:r>
            <a:r>
              <a:rPr lang="en-US" altLang="zh-CN" sz="2200" dirty="0" smtClean="0"/>
              <a:t>];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/>
              <a:t>}</a:t>
            </a:r>
            <a:endParaRPr lang="en-US" altLang="zh-CN" sz="22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FF0000"/>
                </a:solidFill>
              </a:rPr>
              <a:t>template </a:t>
            </a:r>
            <a:r>
              <a:rPr lang="en-US" altLang="zh-CN" sz="2200" dirty="0"/>
              <a:t>&lt;</a:t>
            </a:r>
            <a:r>
              <a:rPr lang="en-US" altLang="zh-CN" sz="2200" dirty="0">
                <a:solidFill>
                  <a:srgbClr val="FF0000"/>
                </a:solidFill>
              </a:rPr>
              <a:t>class </a:t>
            </a:r>
            <a:r>
              <a:rPr lang="en-US" altLang="zh-CN" sz="2200" b="1" dirty="0">
                <a:solidFill>
                  <a:srgbClr val="0000FF"/>
                </a:solidFill>
              </a:rPr>
              <a:t>T</a:t>
            </a:r>
            <a:r>
              <a:rPr lang="en-US" altLang="zh-CN" sz="22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0000FF"/>
                </a:solidFill>
              </a:rPr>
              <a:t>Vector&lt;T&gt;</a:t>
            </a:r>
            <a:r>
              <a:rPr lang="en-US" altLang="zh-CN" sz="2200" dirty="0" smtClean="0"/>
              <a:t>::</a:t>
            </a:r>
            <a:r>
              <a:rPr lang="en-US" altLang="zh-CN" sz="2200" b="1" dirty="0" smtClean="0">
                <a:solidFill>
                  <a:srgbClr val="0000FF"/>
                </a:solidFill>
              </a:rPr>
              <a:t>~</a:t>
            </a:r>
            <a:r>
              <a:rPr lang="en-US" altLang="zh-CN" sz="2200" b="1" dirty="0">
                <a:solidFill>
                  <a:srgbClr val="0000FF"/>
                </a:solidFill>
              </a:rPr>
              <a:t>Vector</a:t>
            </a:r>
            <a:r>
              <a:rPr lang="en-US" altLang="zh-CN" sz="2200" dirty="0" smtClean="0"/>
              <a:t>(){</a:t>
            </a:r>
          </a:p>
          <a:p>
            <a:pPr indent="447675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>
                <a:solidFill>
                  <a:srgbClr val="0000FF"/>
                </a:solidFill>
              </a:rPr>
              <a:t>if</a:t>
            </a:r>
            <a:r>
              <a:rPr lang="en-US" altLang="zh-CN" sz="2200" dirty="0"/>
              <a:t>(</a:t>
            </a:r>
            <a:r>
              <a:rPr lang="en-US" altLang="zh-CN" sz="2200" dirty="0" err="1"/>
              <a:t>vec</a:t>
            </a:r>
            <a:r>
              <a:rPr lang="en-US" altLang="zh-CN" sz="2200" dirty="0"/>
              <a:t>!=</a:t>
            </a:r>
            <a:r>
              <a:rPr lang="en-US" altLang="zh-CN" sz="2200" dirty="0">
                <a:solidFill>
                  <a:srgbClr val="FF3399"/>
                </a:solidFill>
              </a:rPr>
              <a:t>NULL</a:t>
            </a:r>
            <a:r>
              <a:rPr lang="en-US" altLang="zh-CN" sz="2200" dirty="0"/>
              <a:t>)</a:t>
            </a:r>
          </a:p>
          <a:p>
            <a:pPr indent="896938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>
                <a:solidFill>
                  <a:srgbClr val="FF0000"/>
                </a:solidFill>
              </a:rPr>
              <a:t>delete</a:t>
            </a:r>
            <a:r>
              <a:rPr lang="en-US" altLang="zh-CN" sz="2200" dirty="0"/>
              <a:t> [ ] </a:t>
            </a:r>
            <a:r>
              <a:rPr lang="en-US" altLang="zh-CN" sz="2200" dirty="0" err="1"/>
              <a:t>vec</a:t>
            </a:r>
            <a:r>
              <a:rPr lang="en-US" altLang="zh-CN" sz="2200" dirty="0"/>
              <a:t>; </a:t>
            </a:r>
            <a:endParaRPr lang="en-US" altLang="zh-CN" sz="22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/>
              <a:t>}</a:t>
            </a:r>
            <a:endParaRPr lang="en-US" altLang="zh-CN" sz="2200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17.4  </a:t>
            </a:r>
            <a:r>
              <a:rPr lang="zh-CN" altLang="en-US" dirty="0"/>
              <a:t>类模板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412776"/>
            <a:ext cx="23762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95536" y="1772816"/>
            <a:ext cx="14401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78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7463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template </a:t>
            </a:r>
            <a:r>
              <a:rPr lang="en-US" altLang="zh-CN" sz="2000" dirty="0"/>
              <a:t>&lt;</a:t>
            </a:r>
            <a:r>
              <a:rPr lang="en-US" altLang="zh-CN" sz="2000" dirty="0">
                <a:solidFill>
                  <a:srgbClr val="FF0000"/>
                </a:solidFill>
              </a:rPr>
              <a:t>class </a:t>
            </a:r>
            <a:r>
              <a:rPr lang="en-US" altLang="zh-CN" sz="2000" b="1" dirty="0">
                <a:solidFill>
                  <a:srgbClr val="0000FF"/>
                </a:solidFill>
              </a:rPr>
              <a:t>T</a:t>
            </a:r>
            <a:r>
              <a:rPr lang="en-US" altLang="zh-CN" sz="2000" dirty="0" smtClean="0"/>
              <a:t>&gt;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Vector&lt;T</a:t>
            </a:r>
            <a:r>
              <a:rPr lang="en-US" altLang="zh-CN" sz="2000" b="1" dirty="0">
                <a:solidFill>
                  <a:srgbClr val="0000FF"/>
                </a:solidFill>
              </a:rPr>
              <a:t>&gt;</a:t>
            </a:r>
            <a:r>
              <a:rPr lang="en-US" altLang="zh-CN" sz="2000" dirty="0">
                <a:solidFill>
                  <a:srgbClr val="FF0000"/>
                </a:solidFill>
              </a:rPr>
              <a:t>&amp;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Vector&lt;T&gt;</a:t>
            </a:r>
            <a:r>
              <a:rPr lang="en-US" altLang="zh-CN" sz="2000" dirty="0"/>
              <a:t>::</a:t>
            </a:r>
            <a:r>
              <a:rPr lang="en-US" altLang="zh-CN" sz="2000" dirty="0">
                <a:solidFill>
                  <a:srgbClr val="FF0000"/>
                </a:solidFill>
              </a:rPr>
              <a:t>operator=</a:t>
            </a:r>
            <a:r>
              <a:rPr lang="en-US" altLang="zh-CN" sz="2000" dirty="0"/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const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Vector&lt;T&gt;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&amp;</a:t>
            </a:r>
            <a:r>
              <a:rPr lang="en-US" altLang="zh-CN" sz="2000" dirty="0" err="1"/>
              <a:t>vt</a:t>
            </a:r>
            <a:r>
              <a:rPr lang="en-US" altLang="zh-CN" sz="2000" dirty="0" smtClean="0"/>
              <a:t>){</a:t>
            </a:r>
          </a:p>
          <a:p>
            <a:pPr indent="4476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delete</a:t>
            </a:r>
            <a:r>
              <a:rPr lang="en-US" altLang="zh-CN" sz="2000" dirty="0" smtClean="0"/>
              <a:t> [ ] </a:t>
            </a:r>
            <a:r>
              <a:rPr lang="en-US" altLang="zh-CN" sz="2000" dirty="0" err="1" smtClean="0"/>
              <a:t>vec</a:t>
            </a:r>
            <a:r>
              <a:rPr lang="en-US" altLang="zh-CN" sz="2000" dirty="0" smtClean="0"/>
              <a:t>;</a:t>
            </a:r>
          </a:p>
          <a:p>
            <a:pPr indent="4476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vt.num</a:t>
            </a:r>
            <a:r>
              <a:rPr lang="en-US" altLang="zh-CN" sz="2000" dirty="0" smtClean="0"/>
              <a:t>;</a:t>
            </a:r>
          </a:p>
          <a:p>
            <a:pPr indent="4476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vec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>
                <a:solidFill>
                  <a:srgbClr val="FF0000"/>
                </a:solidFill>
              </a:rPr>
              <a:t>new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T</a:t>
            </a:r>
            <a:r>
              <a:rPr lang="en-US" altLang="zh-CN" sz="2000" dirty="0"/>
              <a:t>[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];</a:t>
            </a:r>
          </a:p>
          <a:p>
            <a:pPr indent="4476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for</a:t>
            </a:r>
            <a:r>
              <a:rPr lang="en-US" altLang="zh-CN" sz="2000" dirty="0"/>
              <a:t>(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; ++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</a:t>
            </a:r>
          </a:p>
          <a:p>
            <a:pPr indent="896938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/>
              <a:t>vec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= </a:t>
            </a:r>
            <a:r>
              <a:rPr lang="en-US" altLang="zh-CN" sz="2000" dirty="0" err="1"/>
              <a:t>vt.vec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 smtClean="0"/>
              <a:t>];</a:t>
            </a:r>
          </a:p>
          <a:p>
            <a:pPr indent="4476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*this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template </a:t>
            </a:r>
            <a:r>
              <a:rPr lang="en-US" altLang="zh-CN" sz="2000" dirty="0"/>
              <a:t>&lt;</a:t>
            </a:r>
            <a:r>
              <a:rPr lang="en-US" altLang="zh-CN" sz="2000" dirty="0">
                <a:solidFill>
                  <a:srgbClr val="FF0000"/>
                </a:solidFill>
              </a:rPr>
              <a:t>class </a:t>
            </a:r>
            <a:r>
              <a:rPr lang="en-US" altLang="zh-CN" sz="2000" b="1" dirty="0">
                <a:solidFill>
                  <a:srgbClr val="0000FF"/>
                </a:solidFill>
              </a:rPr>
              <a:t>T</a:t>
            </a:r>
            <a:r>
              <a:rPr lang="en-US" altLang="zh-CN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void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Vector&lt;T&gt;</a:t>
            </a:r>
            <a:r>
              <a:rPr lang="en-US" altLang="zh-CN" sz="2000" dirty="0"/>
              <a:t>::set(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</a:t>
            </a:r>
            <a:r>
              <a:rPr lang="en-US" altLang="zh-CN" sz="2000" b="1" dirty="0">
                <a:solidFill>
                  <a:srgbClr val="0000FF"/>
                </a:solidFill>
              </a:rPr>
              <a:t>T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err="1"/>
              <a:t>val</a:t>
            </a:r>
            <a:r>
              <a:rPr lang="en-US" altLang="zh-CN" sz="2000" dirty="0" smtClean="0"/>
              <a:t>){</a:t>
            </a:r>
          </a:p>
          <a:p>
            <a:pPr indent="4476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vec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 = 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  <a:r>
              <a:rPr lang="en-US" altLang="zh-CN" sz="2000" dirty="0" smtClean="0"/>
              <a:t> 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template </a:t>
            </a:r>
            <a:r>
              <a:rPr lang="en-US" altLang="zh-CN" sz="2000" dirty="0"/>
              <a:t>&lt;</a:t>
            </a:r>
            <a:r>
              <a:rPr lang="en-US" altLang="zh-CN" sz="2000" dirty="0">
                <a:solidFill>
                  <a:srgbClr val="FF0000"/>
                </a:solidFill>
              </a:rPr>
              <a:t>class </a:t>
            </a:r>
            <a:r>
              <a:rPr lang="en-US" altLang="zh-CN" sz="2000" b="1" dirty="0">
                <a:solidFill>
                  <a:srgbClr val="0000FF"/>
                </a:solidFill>
              </a:rPr>
              <a:t>T</a:t>
            </a:r>
            <a:r>
              <a:rPr lang="en-US" altLang="zh-CN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T</a:t>
            </a:r>
            <a:r>
              <a:rPr lang="en-US" altLang="zh-CN" sz="2000" dirty="0" smtClean="0"/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Vector&lt;T&gt;</a:t>
            </a:r>
            <a:r>
              <a:rPr lang="en-US" altLang="zh-CN" sz="2000" dirty="0"/>
              <a:t>::get(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{</a:t>
            </a:r>
          </a:p>
          <a:p>
            <a:pPr indent="4476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vec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template </a:t>
            </a:r>
            <a:r>
              <a:rPr lang="en-US" altLang="zh-CN" sz="2000" dirty="0"/>
              <a:t>&lt;</a:t>
            </a:r>
            <a:r>
              <a:rPr lang="en-US" altLang="zh-CN" sz="2000" dirty="0">
                <a:solidFill>
                  <a:srgbClr val="FF0000"/>
                </a:solidFill>
              </a:rPr>
              <a:t>class </a:t>
            </a:r>
            <a:r>
              <a:rPr lang="en-US" altLang="zh-CN" sz="2000" b="1" dirty="0">
                <a:solidFill>
                  <a:srgbClr val="0000FF"/>
                </a:solidFill>
              </a:rPr>
              <a:t>T</a:t>
            </a:r>
            <a:r>
              <a:rPr lang="en-US" altLang="zh-CN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Vector&lt;T&gt;</a:t>
            </a:r>
            <a:r>
              <a:rPr lang="en-US" altLang="zh-CN" sz="2000" dirty="0"/>
              <a:t>::size()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{</a:t>
            </a:r>
          </a:p>
          <a:p>
            <a:pPr indent="4476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return 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17.4  </a:t>
            </a:r>
            <a:r>
              <a:rPr lang="zh-CN" altLang="en-US" dirty="0"/>
              <a:t>类模板</a:t>
            </a:r>
          </a:p>
        </p:txBody>
      </p:sp>
    </p:spTree>
    <p:extLst>
      <p:ext uri="{BB962C8B-B14F-4D97-AF65-F5344CB8AC3E}">
        <p14:creationId xmlns:p14="http://schemas.microsoft.com/office/powerpoint/2010/main" val="188822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712968" cy="56306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FF0000"/>
                </a:solidFill>
              </a:rPr>
              <a:t>class</a:t>
            </a:r>
            <a:r>
              <a:rPr lang="en-US" altLang="zh-CN" sz="2200" dirty="0" smtClean="0"/>
              <a:t> </a:t>
            </a:r>
            <a:r>
              <a:rPr lang="en-US" altLang="zh-CN" sz="22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2200" dirty="0" smtClean="0"/>
              <a:t> {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普通类定义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17938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200" dirty="0" smtClean="0"/>
              <a:t>: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2200" dirty="0" smtClean="0"/>
              <a:t>(</a:t>
            </a:r>
            <a:r>
              <a:rPr lang="en-US" altLang="zh-CN" sz="22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200" dirty="0" smtClean="0"/>
              <a:t> r = 0.0, </a:t>
            </a:r>
            <a:r>
              <a:rPr lang="en-US" altLang="zh-CN" sz="22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img</a:t>
            </a:r>
            <a:r>
              <a:rPr lang="en-US" altLang="zh-CN" sz="2200" dirty="0" smtClean="0"/>
              <a:t> = 0.0): real(r), image(</a:t>
            </a:r>
            <a:r>
              <a:rPr lang="en-US" altLang="zh-CN" sz="2200" dirty="0" err="1" smtClean="0"/>
              <a:t>img</a:t>
            </a:r>
            <a:r>
              <a:rPr lang="en-US" altLang="zh-CN" sz="2200" dirty="0" smtClean="0"/>
              <a:t>) { }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void</a:t>
            </a:r>
            <a:r>
              <a:rPr lang="en-US" altLang="zh-CN" sz="2200" dirty="0" smtClean="0"/>
              <a:t> set(</a:t>
            </a:r>
            <a:r>
              <a:rPr lang="en-US" altLang="zh-CN" sz="22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200" dirty="0" smtClean="0"/>
              <a:t> r, </a:t>
            </a:r>
            <a:r>
              <a:rPr lang="en-US" altLang="zh-CN" sz="22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img</a:t>
            </a:r>
            <a:r>
              <a:rPr lang="en-US" altLang="zh-CN" sz="2200" dirty="0" smtClean="0"/>
              <a:t>) { real = r; image = </a:t>
            </a:r>
            <a:r>
              <a:rPr lang="en-US" altLang="zh-CN" sz="2200" dirty="0" err="1" smtClean="0"/>
              <a:t>img</a:t>
            </a:r>
            <a:r>
              <a:rPr lang="en-US" altLang="zh-CN" sz="2200" dirty="0" smtClean="0"/>
              <a:t>; }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getReal</a:t>
            </a:r>
            <a:r>
              <a:rPr lang="en-US" altLang="zh-CN" sz="2200" dirty="0" smtClean="0"/>
              <a:t>() 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200" dirty="0" smtClean="0"/>
              <a:t> { </a:t>
            </a:r>
            <a:r>
              <a:rPr lang="en-US" altLang="zh-CN" sz="22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200" dirty="0" smtClean="0"/>
              <a:t> real; }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getImage</a:t>
            </a:r>
            <a:r>
              <a:rPr lang="en-US" altLang="zh-CN" sz="2200" dirty="0" smtClean="0"/>
              <a:t>()</a:t>
            </a:r>
            <a:r>
              <a:rPr lang="en-US" altLang="zh-CN" sz="2200" dirty="0" smtClean="0">
                <a:solidFill>
                  <a:srgbClr val="FF0000"/>
                </a:solidFill>
              </a:rPr>
              <a:t> 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200" dirty="0" smtClean="0">
                <a:solidFill>
                  <a:srgbClr val="FF0000"/>
                </a:solidFill>
              </a:rPr>
              <a:t> </a:t>
            </a:r>
            <a:r>
              <a:rPr lang="en-US" altLang="zh-CN" sz="2200" dirty="0" smtClean="0"/>
              <a:t>{ </a:t>
            </a:r>
            <a:r>
              <a:rPr lang="en-US" altLang="zh-CN" sz="22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200" dirty="0" smtClean="0"/>
              <a:t> image; }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void</a:t>
            </a:r>
            <a:r>
              <a:rPr lang="en-US" altLang="zh-CN" sz="2200" dirty="0" smtClean="0"/>
              <a:t> print() 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200" dirty="0" smtClean="0"/>
              <a:t> { </a:t>
            </a:r>
            <a:r>
              <a:rPr lang="en-US" altLang="zh-CN" sz="2200" dirty="0" err="1" smtClean="0"/>
              <a:t>cout</a:t>
            </a:r>
            <a:r>
              <a:rPr lang="en-US" altLang="zh-CN" sz="2200" dirty="0" smtClean="0"/>
              <a:t>&lt;&lt;real&lt;&lt;</a:t>
            </a:r>
            <a:r>
              <a:rPr lang="en-US" altLang="zh-CN" sz="2200" dirty="0" smtClean="0">
                <a:solidFill>
                  <a:schemeClr val="accent6">
                    <a:lumMod val="75000"/>
                  </a:schemeClr>
                </a:solidFill>
              </a:rPr>
              <a:t>“+”</a:t>
            </a:r>
            <a:r>
              <a:rPr lang="en-US" altLang="zh-CN" sz="2200" dirty="0" smtClean="0"/>
              <a:t>&lt;&lt;image&lt;&lt;</a:t>
            </a:r>
            <a:r>
              <a:rPr lang="en-US" altLang="zh-CN" sz="2200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altLang="zh-CN" sz="2200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CN" sz="2200" dirty="0" smtClean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altLang="zh-CN" sz="2200" dirty="0" smtClean="0"/>
              <a:t>&lt;&lt;</a:t>
            </a:r>
            <a:r>
              <a:rPr lang="en-US" altLang="zh-CN" sz="2200" dirty="0" err="1" smtClean="0"/>
              <a:t>endl</a:t>
            </a:r>
            <a:r>
              <a:rPr lang="en-US" altLang="zh-CN" sz="2200" dirty="0" smtClean="0"/>
              <a:t>; }</a:t>
            </a:r>
          </a:p>
          <a:p>
            <a:pPr indent="17938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FF0000"/>
                </a:solidFill>
              </a:rPr>
              <a:t>protected</a:t>
            </a:r>
            <a:r>
              <a:rPr lang="en-US" altLang="zh-CN" sz="2200" dirty="0" smtClean="0"/>
              <a:t>: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200" dirty="0" smtClean="0"/>
              <a:t> real, image;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/>
              <a:t> main(){</a:t>
            </a:r>
          </a:p>
          <a:p>
            <a:pPr indent="17938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0000FF"/>
                </a:solidFill>
              </a:rPr>
              <a:t>Vector&lt;</a:t>
            </a:r>
            <a:r>
              <a:rPr lang="en-US" altLang="zh-CN" sz="2200" b="1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200" b="1" dirty="0" smtClean="0">
                <a:solidFill>
                  <a:srgbClr val="0000FF"/>
                </a:solidFill>
              </a:rPr>
              <a:t>&gt;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ivec</a:t>
            </a:r>
            <a:r>
              <a:rPr lang="en-US" altLang="zh-CN" sz="2200" dirty="0" smtClean="0"/>
              <a:t>;           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用</a:t>
            </a:r>
            <a:r>
              <a:rPr lang="en-US" altLang="zh-CN" sz="2200" dirty="0" err="1" smtClean="0">
                <a:solidFill>
                  <a:srgbClr val="00B050"/>
                </a:solidFill>
              </a:rPr>
              <a:t>int</a:t>
            </a:r>
            <a:r>
              <a:rPr lang="zh-CN" altLang="en-US" sz="2200" dirty="0" smtClean="0">
                <a:solidFill>
                  <a:srgbClr val="00B050"/>
                </a:solidFill>
              </a:rPr>
              <a:t>类型实例化类模板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17938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0000FF"/>
                </a:solidFill>
              </a:rPr>
              <a:t>Vector&lt;double&gt; </a:t>
            </a:r>
            <a:r>
              <a:rPr lang="en-US" altLang="zh-CN" sz="2200" dirty="0" err="1" smtClean="0"/>
              <a:t>dvec</a:t>
            </a:r>
            <a:r>
              <a:rPr lang="en-US" altLang="zh-CN" sz="2200" dirty="0" smtClean="0"/>
              <a:t>(20);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用</a:t>
            </a:r>
            <a:r>
              <a:rPr lang="en-US" altLang="zh-CN" sz="2200" dirty="0" err="1" smtClean="0">
                <a:solidFill>
                  <a:srgbClr val="00B050"/>
                </a:solidFill>
              </a:rPr>
              <a:t>doube</a:t>
            </a:r>
            <a:r>
              <a:rPr lang="zh-CN" altLang="en-US" sz="2200" dirty="0" smtClean="0">
                <a:solidFill>
                  <a:srgbClr val="00B050"/>
                </a:solidFill>
              </a:rPr>
              <a:t>类型实例化类模板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17938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0000FF"/>
                </a:solidFill>
              </a:rPr>
              <a:t>Vector&lt;Complex&gt; </a:t>
            </a:r>
            <a:r>
              <a:rPr lang="en-US" altLang="zh-CN" sz="2200" dirty="0" err="1" smtClean="0"/>
              <a:t>cvec</a:t>
            </a:r>
            <a:r>
              <a:rPr lang="en-US" altLang="zh-CN" sz="2200" dirty="0" smtClean="0"/>
              <a:t>(30);</a:t>
            </a:r>
            <a:r>
              <a:rPr lang="en-US" altLang="zh-CN" sz="2200" dirty="0"/>
              <a:t> </a:t>
            </a:r>
            <a:r>
              <a:rPr lang="en-US" altLang="zh-CN" sz="2200" dirty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用</a:t>
            </a:r>
            <a:r>
              <a:rPr lang="en-US" altLang="zh-CN" sz="2200" dirty="0" smtClean="0">
                <a:solidFill>
                  <a:srgbClr val="00B050"/>
                </a:solidFill>
              </a:rPr>
              <a:t>Complex</a:t>
            </a:r>
            <a:r>
              <a:rPr lang="zh-CN" altLang="en-US" sz="2200" dirty="0" smtClean="0">
                <a:solidFill>
                  <a:srgbClr val="00B050"/>
                </a:solidFill>
              </a:rPr>
              <a:t>类型实例化类</a:t>
            </a:r>
            <a:r>
              <a:rPr lang="zh-CN" altLang="en-US" sz="2200" dirty="0">
                <a:solidFill>
                  <a:srgbClr val="00B050"/>
                </a:solidFill>
              </a:rPr>
              <a:t>模板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17938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200" dirty="0" smtClean="0"/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/>
              <a:t>}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17.4  </a:t>
            </a:r>
            <a:r>
              <a:rPr lang="zh-CN" altLang="en-US" dirty="0"/>
              <a:t>类模板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47864" y="3491921"/>
            <a:ext cx="5184575" cy="12603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模板类对象定义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3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类模板名</a:t>
            </a:r>
            <a:r>
              <a:rPr lang="en-US" altLang="zh-CN" sz="2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实际类型</a:t>
            </a:r>
            <a:r>
              <a:rPr lang="en-US" altLang="zh-CN" sz="2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对象名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algn="just">
              <a:lnSpc>
                <a:spcPct val="110000"/>
              </a:lnSpc>
            </a:pPr>
            <a:r>
              <a:rPr lang="zh-CN" altLang="en-US" sz="23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类模板名</a:t>
            </a:r>
            <a:r>
              <a:rPr lang="en-US" altLang="zh-CN" sz="2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实际类型</a:t>
            </a:r>
            <a:r>
              <a:rPr lang="en-US" altLang="zh-CN" sz="2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实参表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02122" y="5805264"/>
            <a:ext cx="5418349" cy="7920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既可以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实例化类模板，也可以用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类类型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实例化类模板。</a:t>
            </a:r>
            <a:endParaRPr lang="en-US" altLang="zh-CN" sz="24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164288" y="980728"/>
            <a:ext cx="1892559" cy="635715"/>
            <a:chOff x="6534472" y="5759475"/>
            <a:chExt cx="2286000" cy="75247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Ch17_05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062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带默认模板参数的类模板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spcAft>
                <a:spcPts val="1200"/>
              </a:spcAft>
            </a:pPr>
            <a:r>
              <a:rPr lang="zh-CN" altLang="en-US" dirty="0" smtClean="0"/>
              <a:t>类模板可以定义</a:t>
            </a:r>
            <a:r>
              <a:rPr lang="zh-CN" altLang="en-US" dirty="0" smtClean="0">
                <a:solidFill>
                  <a:srgbClr val="0070C0"/>
                </a:solidFill>
              </a:rPr>
              <a:t>默认类型参数</a:t>
            </a:r>
            <a:r>
              <a:rPr lang="zh-CN" altLang="en-US" dirty="0" smtClean="0"/>
              <a:t>，而函数模板却不可以。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template </a:t>
            </a:r>
            <a:r>
              <a:rPr lang="en-US" altLang="zh-CN" dirty="0" smtClean="0"/>
              <a:t>&lt;</a:t>
            </a:r>
            <a:r>
              <a:rPr lang="en-US" altLang="zh-CN" dirty="0" smtClean="0">
                <a:solidFill>
                  <a:srgbClr val="FF0000"/>
                </a:solidFill>
              </a:rPr>
              <a:t>class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T</a:t>
            </a:r>
            <a:r>
              <a:rPr lang="en-US" altLang="zh-CN" dirty="0" smtClean="0"/>
              <a:t> =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class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S</a:t>
            </a:r>
            <a:r>
              <a:rPr lang="en-US" altLang="zh-CN" dirty="0" smtClean="0"/>
              <a:t> =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class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Pair</a:t>
            </a:r>
            <a:r>
              <a:rPr lang="en-US" altLang="zh-CN" dirty="0" smtClean="0"/>
              <a:t>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public</a:t>
            </a:r>
            <a:r>
              <a:rPr lang="en-US" altLang="zh-CN" dirty="0" smtClean="0"/>
              <a:t>: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0000FF"/>
                </a:solidFill>
              </a:rPr>
              <a:t>Pair</a:t>
            </a:r>
            <a:r>
              <a:rPr lang="en-US" altLang="zh-CN" dirty="0" smtClean="0"/>
              <a:t>(</a:t>
            </a:r>
            <a:r>
              <a:rPr lang="en-US" altLang="zh-CN" b="1" dirty="0" smtClean="0">
                <a:solidFill>
                  <a:srgbClr val="0000FF"/>
                </a:solidFill>
              </a:rPr>
              <a:t>T</a:t>
            </a:r>
            <a:r>
              <a:rPr lang="en-US" altLang="zh-CN" dirty="0" smtClean="0"/>
              <a:t> _left, </a:t>
            </a:r>
            <a:r>
              <a:rPr lang="en-US" altLang="zh-CN" b="1" dirty="0" smtClean="0">
                <a:solidFill>
                  <a:srgbClr val="0000FF"/>
                </a:solidFill>
              </a:rPr>
              <a:t>S</a:t>
            </a:r>
            <a:r>
              <a:rPr lang="en-US" altLang="zh-CN" dirty="0" smtClean="0"/>
              <a:t> _right): left(_left), right(_right) { }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0000FF"/>
                </a:solidFill>
              </a:rPr>
              <a:t>Pair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Pair&lt;T,S&gt;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p): left(</a:t>
            </a:r>
            <a:r>
              <a:rPr lang="en-US" altLang="zh-CN" dirty="0" err="1" smtClean="0"/>
              <a:t>p.left</a:t>
            </a:r>
            <a:r>
              <a:rPr lang="en-US" altLang="zh-CN" dirty="0" smtClean="0"/>
              <a:t>), right(</a:t>
            </a:r>
            <a:r>
              <a:rPr lang="en-US" altLang="zh-CN" dirty="0" err="1" smtClean="0"/>
              <a:t>p.right</a:t>
            </a:r>
            <a:r>
              <a:rPr lang="en-US" altLang="zh-CN" dirty="0" smtClean="0"/>
              <a:t>) { }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0000FF"/>
                </a:solidFill>
              </a:rPr>
              <a:t>T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getLeft</a:t>
            </a:r>
            <a:r>
              <a:rPr lang="en-US" altLang="zh-CN" dirty="0" smtClean="0"/>
              <a:t>() { </a:t>
            </a:r>
            <a:r>
              <a:rPr lang="en-US" altLang="zh-CN" dirty="0" smtClean="0">
                <a:solidFill>
                  <a:srgbClr val="0000FF"/>
                </a:solidFill>
              </a:rPr>
              <a:t>return </a:t>
            </a:r>
            <a:r>
              <a:rPr lang="en-US" altLang="zh-CN" dirty="0" smtClean="0"/>
              <a:t>left; }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0000FF"/>
                </a:solidFill>
              </a:rPr>
              <a:t>S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getRight</a:t>
            </a:r>
            <a:r>
              <a:rPr lang="en-US" altLang="zh-CN" dirty="0" smtClean="0"/>
              <a:t>() { </a:t>
            </a: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right; }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protected</a:t>
            </a:r>
            <a:r>
              <a:rPr lang="en-US" altLang="zh-CN" dirty="0" smtClean="0"/>
              <a:t>: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0000FF"/>
                </a:solidFill>
              </a:rPr>
              <a:t>T</a:t>
            </a:r>
            <a:r>
              <a:rPr lang="en-US" altLang="zh-CN" dirty="0" smtClean="0"/>
              <a:t> left;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0000FF"/>
                </a:solidFill>
              </a:rPr>
              <a:t>S</a:t>
            </a:r>
            <a:r>
              <a:rPr lang="en-US" altLang="zh-CN" dirty="0" smtClean="0"/>
              <a:t> right;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};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17.4  </a:t>
            </a:r>
            <a:r>
              <a:rPr lang="zh-CN" altLang="en-US" dirty="0"/>
              <a:t>类模板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771800" y="4869160"/>
            <a:ext cx="6120679" cy="17173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类型形式参数表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中要为每一个类型参数指定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typename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进行修饰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该类模板的实际类型是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Pair&lt;T,S&gt;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691680" y="2564904"/>
            <a:ext cx="36724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951819" y="5076094"/>
            <a:ext cx="5760640" cy="13542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Pair&lt;&gt;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p1(1,2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  </a:t>
            </a:r>
            <a:r>
              <a:rPr lang="en-US" altLang="zh-CN" sz="24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en-US" altLang="zh-CN" sz="2400" b="1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Pair</a:t>
            </a:r>
            <a:r>
              <a:rPr lang="en-US" altLang="zh-CN" sz="24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</a:t>
            </a:r>
            <a:r>
              <a:rPr lang="en-US" altLang="zh-CN" sz="2400" b="1" dirty="0" err="1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int</a:t>
            </a:r>
            <a:r>
              <a:rPr lang="en-US" altLang="zh-CN" sz="24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en-US" altLang="zh-CN" sz="2400" b="1" dirty="0" err="1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int</a:t>
            </a:r>
            <a:r>
              <a:rPr lang="en-US" altLang="zh-CN" sz="24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 p1(1, 2);</a:t>
            </a:r>
          </a:p>
          <a:p>
            <a:pPr algn="just"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Pair&lt;double&gt;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p2(1.2, 2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</a:t>
            </a:r>
            <a:endParaRPr lang="en-US" altLang="zh-CN" sz="2400" b="1" dirty="0" smtClean="0">
              <a:solidFill>
                <a:srgbClr val="0000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Pair&lt;double, char&gt; 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p3(1.2,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‘A’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</a:t>
            </a:r>
            <a:endParaRPr lang="zh-CN" altLang="en-US" sz="2400" dirty="0">
              <a:solidFill>
                <a:srgbClr val="0000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39752" y="2708920"/>
            <a:ext cx="2643283" cy="46805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带默认类型参数</a:t>
            </a:r>
            <a:endParaRPr lang="en-US" altLang="zh-CN" sz="24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726197" y="4005064"/>
            <a:ext cx="284580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7164288" y="980728"/>
            <a:ext cx="1892559" cy="635715"/>
            <a:chOff x="6534472" y="5759475"/>
            <a:chExt cx="2286000" cy="752475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Ch17_06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5220072" y="4280145"/>
            <a:ext cx="3384376" cy="5537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&lt;&gt;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不能省略</a:t>
            </a:r>
            <a:endParaRPr lang="en-US" altLang="zh-CN" sz="24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977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8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63061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smtClean="0">
                <a:solidFill>
                  <a:srgbClr val="FF0000"/>
                </a:solidFill>
              </a:rPr>
              <a:t>template </a:t>
            </a:r>
            <a:r>
              <a:rPr lang="en-US" altLang="zh-CN" sz="2000" dirty="0" smtClean="0"/>
              <a:t>&lt;</a:t>
            </a:r>
            <a:r>
              <a:rPr lang="en-US" altLang="zh-CN" sz="2000" dirty="0" smtClean="0">
                <a:solidFill>
                  <a:srgbClr val="FF0000"/>
                </a:solidFill>
              </a:rPr>
              <a:t>class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T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, </a:t>
            </a:r>
            <a:r>
              <a:rPr lang="en-US" altLang="zh-CN" sz="2000" dirty="0" smtClean="0">
                <a:solidFill>
                  <a:srgbClr val="FF0000"/>
                </a:solidFill>
              </a:rPr>
              <a:t>class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smtClean="0">
                <a:solidFill>
                  <a:srgbClr val="FF0000"/>
                </a:solidFill>
              </a:rPr>
              <a:t>class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Pair</a:t>
            </a:r>
            <a:r>
              <a:rPr lang="en-US" altLang="zh-CN" sz="2000" dirty="0" smtClean="0"/>
              <a:t>{</a:t>
            </a:r>
          </a:p>
          <a:p>
            <a:pPr indent="358775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000" dirty="0" smtClean="0"/>
              <a:t>:</a:t>
            </a:r>
          </a:p>
          <a:p>
            <a:pPr indent="717550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b="1" dirty="0" smtClean="0">
                <a:solidFill>
                  <a:srgbClr val="0000FF"/>
                </a:solidFill>
              </a:rPr>
              <a:t>Pair</a:t>
            </a:r>
            <a:r>
              <a:rPr lang="en-US" altLang="zh-CN" sz="2000" dirty="0" smtClean="0"/>
              <a:t>(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T</a:t>
            </a:r>
            <a:r>
              <a:rPr lang="en-US" altLang="zh-CN" sz="2000" dirty="0" smtClean="0"/>
              <a:t> _left,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</a:t>
            </a:r>
            <a:r>
              <a:rPr lang="en-US" altLang="zh-CN" sz="2000" dirty="0" smtClean="0"/>
              <a:t> _right); </a:t>
            </a:r>
          </a:p>
          <a:p>
            <a:pPr indent="717550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b="1" dirty="0" smtClean="0">
                <a:solidFill>
                  <a:srgbClr val="0000FF"/>
                </a:solidFill>
              </a:rPr>
              <a:t>Pair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Pair&lt;T,S&gt;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&amp;</a:t>
            </a:r>
            <a:r>
              <a:rPr lang="en-US" altLang="zh-CN" sz="2000" dirty="0" smtClean="0"/>
              <a:t>p); </a:t>
            </a:r>
          </a:p>
          <a:p>
            <a:pPr indent="717550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b="1" dirty="0" smtClean="0">
                <a:solidFill>
                  <a:srgbClr val="0000FF"/>
                </a:solidFill>
              </a:rPr>
              <a:t>T</a:t>
            </a:r>
            <a:r>
              <a:rPr lang="en-US" altLang="zh-CN" sz="2000" dirty="0" smtClean="0">
                <a:solidFill>
                  <a:srgbClr val="FF0000"/>
                </a:solidFill>
              </a:rPr>
              <a:t>&amp;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getLeft</a:t>
            </a:r>
            <a:r>
              <a:rPr lang="en-US" altLang="zh-CN" sz="2000" dirty="0" smtClean="0"/>
              <a:t>(); </a:t>
            </a:r>
          </a:p>
          <a:p>
            <a:pPr indent="717550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b="1" dirty="0" smtClean="0">
                <a:solidFill>
                  <a:srgbClr val="0000FF"/>
                </a:solidFill>
              </a:rPr>
              <a:t>S</a:t>
            </a:r>
            <a:r>
              <a:rPr lang="en-US" altLang="zh-CN" sz="2000" dirty="0" smtClean="0">
                <a:solidFill>
                  <a:srgbClr val="FF0000"/>
                </a:solidFill>
              </a:rPr>
              <a:t>&amp;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getRight</a:t>
            </a:r>
            <a:r>
              <a:rPr lang="en-US" altLang="zh-CN" sz="2000" dirty="0" smtClean="0"/>
              <a:t>(); </a:t>
            </a:r>
          </a:p>
          <a:p>
            <a:pPr indent="358775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smtClean="0">
                <a:solidFill>
                  <a:srgbClr val="FF0000"/>
                </a:solidFill>
              </a:rPr>
              <a:t>protected</a:t>
            </a:r>
            <a:r>
              <a:rPr lang="en-US" altLang="zh-CN" sz="2000" dirty="0" smtClean="0"/>
              <a:t>:</a:t>
            </a:r>
          </a:p>
          <a:p>
            <a:pPr indent="717550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b="1" dirty="0" smtClean="0">
                <a:solidFill>
                  <a:srgbClr val="0000FF"/>
                </a:solidFill>
              </a:rPr>
              <a:t>T</a:t>
            </a:r>
            <a:r>
              <a:rPr lang="en-US" altLang="zh-CN" sz="2000" dirty="0" smtClean="0"/>
              <a:t> left;</a:t>
            </a:r>
          </a:p>
          <a:p>
            <a:pPr indent="717550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b="1" dirty="0" smtClean="0">
                <a:solidFill>
                  <a:srgbClr val="0000FF"/>
                </a:solidFill>
              </a:rPr>
              <a:t>S</a:t>
            </a:r>
            <a:r>
              <a:rPr lang="en-US" altLang="zh-CN" sz="2000" dirty="0" smtClean="0"/>
              <a:t> right;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smtClean="0"/>
              <a:t>};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>
                <a:solidFill>
                  <a:srgbClr val="FF0000"/>
                </a:solidFill>
              </a:rPr>
              <a:t>template </a:t>
            </a:r>
            <a:r>
              <a:rPr lang="en-US" altLang="zh-CN" sz="2000" dirty="0"/>
              <a:t>&lt;</a:t>
            </a:r>
            <a:r>
              <a:rPr lang="en-US" altLang="zh-CN" sz="2000" dirty="0">
                <a:solidFill>
                  <a:srgbClr val="FF0000"/>
                </a:solidFill>
              </a:rPr>
              <a:t>class</a:t>
            </a:r>
            <a:r>
              <a:rPr lang="en-US" altLang="zh-CN" sz="2000" dirty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T</a:t>
            </a:r>
            <a:r>
              <a:rPr lang="en-US" altLang="zh-CN" sz="2000" dirty="0" smtClean="0"/>
              <a:t>, </a:t>
            </a:r>
            <a:r>
              <a:rPr lang="en-US" altLang="zh-CN" sz="2000" dirty="0">
                <a:solidFill>
                  <a:srgbClr val="FF0000"/>
                </a:solidFill>
              </a:rPr>
              <a:t>class</a:t>
            </a:r>
            <a:r>
              <a:rPr lang="en-US" altLang="zh-CN" sz="2000" dirty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b="1" dirty="0" smtClean="0">
                <a:solidFill>
                  <a:srgbClr val="0000FF"/>
                </a:solidFill>
              </a:rPr>
              <a:t>Pair&lt;T,S&gt;</a:t>
            </a:r>
            <a:r>
              <a:rPr lang="en-US" altLang="zh-CN" sz="2000" dirty="0" smtClean="0"/>
              <a:t>::</a:t>
            </a:r>
            <a:r>
              <a:rPr lang="en-US" altLang="zh-CN" sz="2000" b="1" dirty="0">
                <a:solidFill>
                  <a:srgbClr val="0000FF"/>
                </a:solidFill>
              </a:rPr>
              <a:t>Pair</a:t>
            </a:r>
            <a:r>
              <a:rPr lang="en-US" altLang="zh-CN" sz="2000" dirty="0"/>
              <a:t>(</a:t>
            </a:r>
            <a:r>
              <a:rPr lang="en-US" altLang="zh-CN" sz="2000" b="1" dirty="0">
                <a:solidFill>
                  <a:srgbClr val="0000FF"/>
                </a:solidFill>
              </a:rPr>
              <a:t>T</a:t>
            </a:r>
            <a:r>
              <a:rPr lang="en-US" altLang="zh-CN" sz="2000" dirty="0"/>
              <a:t> _left, </a:t>
            </a:r>
            <a:r>
              <a:rPr lang="en-US" altLang="zh-CN" sz="2000" b="1" dirty="0">
                <a:solidFill>
                  <a:srgbClr val="0000FF"/>
                </a:solidFill>
              </a:rPr>
              <a:t>S</a:t>
            </a:r>
            <a:r>
              <a:rPr lang="en-US" altLang="zh-CN" sz="2000" dirty="0"/>
              <a:t> _right): left(_left), right(_right) { </a:t>
            </a:r>
            <a:r>
              <a:rPr lang="en-US" altLang="zh-CN" sz="2000" dirty="0" smtClean="0"/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>
                <a:solidFill>
                  <a:srgbClr val="FF0000"/>
                </a:solidFill>
              </a:rPr>
              <a:t>template </a:t>
            </a:r>
            <a:r>
              <a:rPr lang="en-US" altLang="zh-CN" sz="2000" dirty="0"/>
              <a:t>&lt;</a:t>
            </a:r>
            <a:r>
              <a:rPr lang="en-US" altLang="zh-CN" sz="2000" dirty="0">
                <a:solidFill>
                  <a:srgbClr val="FF0000"/>
                </a:solidFill>
              </a:rPr>
              <a:t>class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T</a:t>
            </a:r>
            <a:r>
              <a:rPr lang="en-US" altLang="zh-CN" sz="2000" dirty="0"/>
              <a:t>, </a:t>
            </a:r>
            <a:r>
              <a:rPr lang="en-US" altLang="zh-CN" sz="2000" dirty="0">
                <a:solidFill>
                  <a:srgbClr val="FF0000"/>
                </a:solidFill>
              </a:rPr>
              <a:t>class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S</a:t>
            </a:r>
            <a:r>
              <a:rPr lang="en-US" altLang="zh-CN" sz="2000" dirty="0"/>
              <a:t>&gt;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b="1" dirty="0" smtClean="0">
                <a:solidFill>
                  <a:srgbClr val="0000FF"/>
                </a:solidFill>
              </a:rPr>
              <a:t>Pair&lt;T,S&gt;</a:t>
            </a:r>
            <a:r>
              <a:rPr lang="en-US" altLang="zh-CN" sz="2000" dirty="0" smtClean="0"/>
              <a:t>::</a:t>
            </a:r>
            <a:r>
              <a:rPr lang="en-US" altLang="zh-CN" sz="2000" b="1" dirty="0">
                <a:solidFill>
                  <a:srgbClr val="0000FF"/>
                </a:solidFill>
              </a:rPr>
              <a:t>Pair</a:t>
            </a:r>
            <a:r>
              <a:rPr lang="en-US" altLang="zh-CN" sz="2000" dirty="0"/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const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Pair&lt;T,S&gt;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&amp;</a:t>
            </a:r>
            <a:r>
              <a:rPr lang="en-US" altLang="zh-CN" sz="2000" dirty="0"/>
              <a:t>p): left(</a:t>
            </a:r>
            <a:r>
              <a:rPr lang="en-US" altLang="zh-CN" sz="2000" dirty="0" err="1"/>
              <a:t>p.left</a:t>
            </a:r>
            <a:r>
              <a:rPr lang="en-US" altLang="zh-CN" sz="2000" dirty="0"/>
              <a:t>), right(</a:t>
            </a:r>
            <a:r>
              <a:rPr lang="en-US" altLang="zh-CN" sz="2000" dirty="0" err="1"/>
              <a:t>p.right</a:t>
            </a:r>
            <a:r>
              <a:rPr lang="en-US" altLang="zh-CN" sz="2000" dirty="0"/>
              <a:t>) { </a:t>
            </a:r>
            <a:r>
              <a:rPr lang="en-US" altLang="zh-CN" sz="2000" dirty="0" smtClean="0"/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>
                <a:solidFill>
                  <a:srgbClr val="FF0000"/>
                </a:solidFill>
              </a:rPr>
              <a:t>template </a:t>
            </a:r>
            <a:r>
              <a:rPr lang="en-US" altLang="zh-CN" sz="2000" dirty="0"/>
              <a:t>&lt;</a:t>
            </a:r>
            <a:r>
              <a:rPr lang="en-US" altLang="zh-CN" sz="2000" dirty="0">
                <a:solidFill>
                  <a:srgbClr val="FF0000"/>
                </a:solidFill>
              </a:rPr>
              <a:t>class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T</a:t>
            </a:r>
            <a:r>
              <a:rPr lang="en-US" altLang="zh-CN" sz="2000" dirty="0"/>
              <a:t>, </a:t>
            </a:r>
            <a:r>
              <a:rPr lang="en-US" altLang="zh-CN" sz="2000" dirty="0">
                <a:solidFill>
                  <a:srgbClr val="FF0000"/>
                </a:solidFill>
              </a:rPr>
              <a:t>class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S</a:t>
            </a:r>
            <a:r>
              <a:rPr lang="en-US" altLang="zh-CN" sz="2000" dirty="0"/>
              <a:t>&gt;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b="1" dirty="0" smtClean="0">
                <a:solidFill>
                  <a:srgbClr val="0000FF"/>
                </a:solidFill>
              </a:rPr>
              <a:t>T</a:t>
            </a:r>
            <a:r>
              <a:rPr lang="en-US" altLang="zh-CN" sz="2000" dirty="0" smtClean="0">
                <a:solidFill>
                  <a:srgbClr val="FF0000"/>
                </a:solidFill>
              </a:rPr>
              <a:t>&amp;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Pair&lt;T,S&gt;</a:t>
            </a:r>
            <a:r>
              <a:rPr lang="en-US" altLang="zh-CN" sz="2000" dirty="0" smtClean="0"/>
              <a:t>::</a:t>
            </a:r>
            <a:r>
              <a:rPr lang="en-US" altLang="zh-CN" sz="2000" dirty="0" err="1"/>
              <a:t>getLeft</a:t>
            </a:r>
            <a:r>
              <a:rPr lang="en-US" altLang="zh-CN" sz="2000" dirty="0"/>
              <a:t>() { </a:t>
            </a:r>
            <a:r>
              <a:rPr lang="en-US" altLang="zh-CN" sz="2000" dirty="0">
                <a:solidFill>
                  <a:srgbClr val="0000FF"/>
                </a:solidFill>
              </a:rPr>
              <a:t>return </a:t>
            </a:r>
            <a:r>
              <a:rPr lang="en-US" altLang="zh-CN" sz="2000" dirty="0"/>
              <a:t>left; </a:t>
            </a:r>
            <a:r>
              <a:rPr lang="en-US" altLang="zh-CN" sz="2000" dirty="0" smtClean="0"/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>
                <a:solidFill>
                  <a:srgbClr val="FF0000"/>
                </a:solidFill>
              </a:rPr>
              <a:t>template </a:t>
            </a:r>
            <a:r>
              <a:rPr lang="en-US" altLang="zh-CN" sz="2000" dirty="0"/>
              <a:t>&lt;</a:t>
            </a:r>
            <a:r>
              <a:rPr lang="en-US" altLang="zh-CN" sz="2000" dirty="0">
                <a:solidFill>
                  <a:srgbClr val="FF0000"/>
                </a:solidFill>
              </a:rPr>
              <a:t>class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T</a:t>
            </a:r>
            <a:r>
              <a:rPr lang="en-US" altLang="zh-CN" sz="2000" dirty="0"/>
              <a:t>, </a:t>
            </a:r>
            <a:r>
              <a:rPr lang="en-US" altLang="zh-CN" sz="2000" dirty="0">
                <a:solidFill>
                  <a:srgbClr val="FF0000"/>
                </a:solidFill>
              </a:rPr>
              <a:t>class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S</a:t>
            </a:r>
            <a:r>
              <a:rPr lang="en-US" altLang="zh-CN" sz="2000" dirty="0"/>
              <a:t>&gt;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b="1" dirty="0" smtClean="0">
                <a:solidFill>
                  <a:srgbClr val="0000FF"/>
                </a:solidFill>
              </a:rPr>
              <a:t>S</a:t>
            </a:r>
            <a:r>
              <a:rPr lang="en-US" altLang="zh-CN" sz="2000" dirty="0" smtClean="0">
                <a:solidFill>
                  <a:srgbClr val="FF0000"/>
                </a:solidFill>
              </a:rPr>
              <a:t>&amp;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Pair&lt;T,S&gt;</a:t>
            </a:r>
            <a:r>
              <a:rPr lang="en-US" altLang="zh-CN" sz="2000" dirty="0" smtClean="0"/>
              <a:t>::</a:t>
            </a:r>
            <a:r>
              <a:rPr lang="en-US" altLang="zh-CN" sz="2000" dirty="0" err="1"/>
              <a:t>getRight</a:t>
            </a:r>
            <a:r>
              <a:rPr lang="en-US" altLang="zh-CN" sz="2000" dirty="0"/>
              <a:t>() { </a:t>
            </a:r>
            <a:r>
              <a:rPr lang="en-US" altLang="zh-CN" sz="2000" dirty="0">
                <a:solidFill>
                  <a:srgbClr val="0000FF"/>
                </a:solidFill>
              </a:rPr>
              <a:t>return</a:t>
            </a:r>
            <a:r>
              <a:rPr lang="en-US" altLang="zh-CN" sz="2000" dirty="0"/>
              <a:t> right; </a:t>
            </a:r>
            <a:r>
              <a:rPr lang="en-US" altLang="zh-CN" sz="2000" dirty="0" smtClean="0"/>
              <a:t>}</a:t>
            </a: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17.4  </a:t>
            </a:r>
            <a:r>
              <a:rPr lang="zh-CN" altLang="en-US" dirty="0"/>
              <a:t>类模板</a:t>
            </a:r>
          </a:p>
        </p:txBody>
      </p:sp>
      <p:sp>
        <p:nvSpPr>
          <p:cNvPr id="8" name="矩形 7"/>
          <p:cNvSpPr/>
          <p:nvPr/>
        </p:nvSpPr>
        <p:spPr>
          <a:xfrm>
            <a:off x="4052501" y="2852936"/>
            <a:ext cx="3471827" cy="9361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在类外实现成员函数时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不带默认类型参数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95536" y="4437112"/>
            <a:ext cx="31683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87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819257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zh-CN" altLang="en-US" sz="2600" b="1" dirty="0" smtClean="0"/>
              <a:t>非类型的类模板参数（了解内容）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100" dirty="0">
                <a:solidFill>
                  <a:srgbClr val="FF0000"/>
                </a:solidFill>
              </a:rPr>
              <a:t>template </a:t>
            </a:r>
            <a:r>
              <a:rPr lang="en-US" altLang="zh-CN" sz="2100" dirty="0"/>
              <a:t>&lt;</a:t>
            </a:r>
            <a:r>
              <a:rPr lang="en-US" altLang="zh-CN" sz="2100" dirty="0">
                <a:solidFill>
                  <a:srgbClr val="FF0000"/>
                </a:solidFill>
              </a:rPr>
              <a:t>class </a:t>
            </a:r>
            <a:r>
              <a:rPr lang="en-US" altLang="zh-CN" sz="2100" b="1" dirty="0" smtClean="0">
                <a:solidFill>
                  <a:srgbClr val="0000FF"/>
                </a:solidFill>
              </a:rPr>
              <a:t>T, </a:t>
            </a:r>
            <a:r>
              <a:rPr lang="en-US" altLang="zh-CN" sz="21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100" b="1" dirty="0" smtClean="0">
                <a:solidFill>
                  <a:srgbClr val="0000FF"/>
                </a:solidFill>
              </a:rPr>
              <a:t> </a:t>
            </a:r>
            <a:r>
              <a:rPr lang="en-US" altLang="zh-CN" sz="2100" b="1" dirty="0" smtClean="0">
                <a:solidFill>
                  <a:srgbClr val="FF3399"/>
                </a:solidFill>
              </a:rPr>
              <a:t>MAXSIZE</a:t>
            </a:r>
            <a:r>
              <a:rPr lang="en-US" altLang="zh-CN" sz="2100" dirty="0" smtClean="0"/>
              <a:t>&gt;</a:t>
            </a:r>
            <a:r>
              <a:rPr lang="en-US" altLang="zh-CN" sz="2100" dirty="0" smtClean="0">
                <a:solidFill>
                  <a:srgbClr val="FF0000"/>
                </a:solidFill>
              </a:rPr>
              <a:t>           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FF0000"/>
                </a:solidFill>
              </a:rPr>
              <a:t>class</a:t>
            </a:r>
            <a:r>
              <a:rPr lang="en-US" altLang="zh-CN" sz="2100" dirty="0" smtClean="0"/>
              <a:t> </a:t>
            </a:r>
            <a:r>
              <a:rPr lang="en-US" altLang="zh-CN" sz="2100" b="1" dirty="0">
                <a:solidFill>
                  <a:srgbClr val="0000FF"/>
                </a:solidFill>
              </a:rPr>
              <a:t>Vector</a:t>
            </a:r>
            <a:r>
              <a:rPr lang="en-US" altLang="zh-CN" sz="2100" dirty="0"/>
              <a:t>{</a:t>
            </a:r>
          </a:p>
          <a:p>
            <a:pPr indent="358775">
              <a:lnSpc>
                <a:spcPct val="110000"/>
              </a:lnSpc>
              <a:spcBef>
                <a:spcPts val="0"/>
              </a:spcBef>
            </a:pPr>
            <a:r>
              <a:rPr lang="en-US" altLang="zh-CN" sz="2100" dirty="0">
                <a:solidFill>
                  <a:srgbClr val="FF0000"/>
                </a:solidFill>
              </a:rPr>
              <a:t>public</a:t>
            </a:r>
            <a:r>
              <a:rPr lang="en-US" altLang="zh-CN" sz="2100" dirty="0"/>
              <a:t>:</a:t>
            </a:r>
          </a:p>
          <a:p>
            <a:pPr indent="717550">
              <a:lnSpc>
                <a:spcPct val="110000"/>
              </a:lnSpc>
              <a:spcBef>
                <a:spcPts val="0"/>
              </a:spcBef>
            </a:pPr>
            <a:r>
              <a:rPr lang="en-US" altLang="zh-CN" sz="2100" b="1" dirty="0" smtClean="0">
                <a:solidFill>
                  <a:srgbClr val="0000FF"/>
                </a:solidFill>
              </a:rPr>
              <a:t>Vector</a:t>
            </a:r>
            <a:r>
              <a:rPr lang="en-US" altLang="zh-CN" sz="2100" dirty="0" smtClean="0"/>
              <a:t>(</a:t>
            </a:r>
            <a:r>
              <a:rPr lang="en-US" altLang="zh-CN" sz="2100" dirty="0">
                <a:solidFill>
                  <a:srgbClr val="0000FF"/>
                </a:solidFill>
              </a:rPr>
              <a:t> </a:t>
            </a:r>
            <a:r>
              <a:rPr lang="en-US" altLang="zh-CN" sz="2100" dirty="0" smtClean="0"/>
              <a:t>): </a:t>
            </a:r>
            <a:r>
              <a:rPr lang="en-US" altLang="zh-CN" sz="2100" dirty="0" err="1" smtClean="0"/>
              <a:t>num</a:t>
            </a:r>
            <a:r>
              <a:rPr lang="en-US" altLang="zh-CN" sz="2100" dirty="0" smtClean="0"/>
              <a:t>(</a:t>
            </a:r>
            <a:r>
              <a:rPr lang="en-US" altLang="zh-CN" sz="2100" b="1" dirty="0">
                <a:solidFill>
                  <a:srgbClr val="FF3399"/>
                </a:solidFill>
              </a:rPr>
              <a:t>MAXSIZE</a:t>
            </a:r>
            <a:r>
              <a:rPr lang="en-US" altLang="zh-CN" sz="2100" dirty="0" smtClean="0"/>
              <a:t>) </a:t>
            </a:r>
            <a:r>
              <a:rPr lang="en-US" altLang="zh-CN" sz="2100" dirty="0"/>
              <a:t>{ </a:t>
            </a:r>
            <a:r>
              <a:rPr lang="en-US" altLang="zh-CN" sz="2100" dirty="0" smtClean="0"/>
              <a:t> }</a:t>
            </a:r>
            <a:endParaRPr lang="en-US" altLang="zh-CN" sz="2100" dirty="0"/>
          </a:p>
          <a:p>
            <a:pPr indent="717550">
              <a:lnSpc>
                <a:spcPct val="110000"/>
              </a:lnSpc>
              <a:spcBef>
                <a:spcPts val="0"/>
              </a:spcBef>
            </a:pPr>
            <a:r>
              <a:rPr lang="en-US" altLang="zh-CN" sz="2100" b="1" dirty="0">
                <a:solidFill>
                  <a:srgbClr val="0000FF"/>
                </a:solidFill>
              </a:rPr>
              <a:t>Vector</a:t>
            </a:r>
            <a:r>
              <a:rPr lang="en-US" altLang="zh-CN" sz="2100" dirty="0"/>
              <a:t>(</a:t>
            </a:r>
            <a:r>
              <a:rPr lang="en-US" altLang="zh-CN" sz="2100" dirty="0" err="1">
                <a:solidFill>
                  <a:srgbClr val="FF0000"/>
                </a:solidFill>
              </a:rPr>
              <a:t>const</a:t>
            </a:r>
            <a:r>
              <a:rPr lang="en-US" altLang="zh-CN" sz="2100" dirty="0"/>
              <a:t> </a:t>
            </a:r>
            <a:r>
              <a:rPr lang="en-US" altLang="zh-CN" sz="2100" b="1" dirty="0" smtClean="0">
                <a:solidFill>
                  <a:srgbClr val="0000FF"/>
                </a:solidFill>
              </a:rPr>
              <a:t>Vector&lt;T</a:t>
            </a:r>
            <a:r>
              <a:rPr lang="en-US" altLang="zh-CN" sz="2100" dirty="0" smtClean="0"/>
              <a:t>,</a:t>
            </a:r>
            <a:r>
              <a:rPr lang="en-US" altLang="zh-CN" sz="2100" b="1" dirty="0" smtClean="0">
                <a:solidFill>
                  <a:srgbClr val="FF3399"/>
                </a:solidFill>
              </a:rPr>
              <a:t>MAXSIZE </a:t>
            </a:r>
            <a:r>
              <a:rPr lang="en-US" altLang="zh-CN" sz="2100" b="1" dirty="0" smtClean="0">
                <a:solidFill>
                  <a:srgbClr val="0000FF"/>
                </a:solidFill>
              </a:rPr>
              <a:t>&gt;</a:t>
            </a:r>
            <a:r>
              <a:rPr lang="en-US" altLang="zh-CN" sz="2100" dirty="0" smtClean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&amp;</a:t>
            </a:r>
            <a:r>
              <a:rPr lang="en-US" altLang="zh-CN" sz="2100" dirty="0" err="1"/>
              <a:t>vt</a:t>
            </a:r>
            <a:r>
              <a:rPr lang="en-US" altLang="zh-CN" sz="2100" dirty="0"/>
              <a:t>): </a:t>
            </a:r>
            <a:r>
              <a:rPr lang="en-US" altLang="zh-CN" sz="2100" dirty="0" err="1"/>
              <a:t>num</a:t>
            </a:r>
            <a:r>
              <a:rPr lang="en-US" altLang="zh-CN" sz="2100" dirty="0"/>
              <a:t>(</a:t>
            </a:r>
            <a:r>
              <a:rPr lang="en-US" altLang="zh-CN" sz="2100" dirty="0" err="1"/>
              <a:t>vt.num</a:t>
            </a:r>
            <a:r>
              <a:rPr lang="en-US" altLang="zh-CN" sz="2100" dirty="0"/>
              <a:t>) {</a:t>
            </a:r>
          </a:p>
          <a:p>
            <a:pPr indent="1076325">
              <a:lnSpc>
                <a:spcPct val="11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0000FF"/>
                </a:solidFill>
              </a:rPr>
              <a:t>for</a:t>
            </a:r>
            <a:r>
              <a:rPr lang="en-US" altLang="zh-CN" sz="2100" dirty="0" smtClean="0"/>
              <a:t>(</a:t>
            </a:r>
            <a:r>
              <a:rPr lang="en-US" altLang="zh-CN" sz="21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100" dirty="0" smtClean="0"/>
              <a:t> </a:t>
            </a:r>
            <a:r>
              <a:rPr lang="en-US" altLang="zh-CN" sz="2100" dirty="0" err="1"/>
              <a:t>i</a:t>
            </a:r>
            <a:r>
              <a:rPr lang="en-US" altLang="zh-CN" sz="2100" dirty="0"/>
              <a:t>=0; </a:t>
            </a:r>
            <a:r>
              <a:rPr lang="en-US" altLang="zh-CN" sz="2100" dirty="0" err="1"/>
              <a:t>i</a:t>
            </a:r>
            <a:r>
              <a:rPr lang="en-US" altLang="zh-CN" sz="2100" dirty="0"/>
              <a:t>&lt;</a:t>
            </a:r>
            <a:r>
              <a:rPr lang="en-US" altLang="zh-CN" sz="2100" dirty="0" err="1"/>
              <a:t>num</a:t>
            </a:r>
            <a:r>
              <a:rPr lang="en-US" altLang="zh-CN" sz="2100" dirty="0"/>
              <a:t>; ++</a:t>
            </a:r>
            <a:r>
              <a:rPr lang="en-US" altLang="zh-CN" sz="2100" dirty="0" err="1"/>
              <a:t>i</a:t>
            </a:r>
            <a:r>
              <a:rPr lang="en-US" altLang="zh-CN" sz="2100" dirty="0"/>
              <a:t>)</a:t>
            </a:r>
          </a:p>
          <a:p>
            <a:pPr indent="1435100">
              <a:lnSpc>
                <a:spcPct val="110000"/>
              </a:lnSpc>
              <a:spcBef>
                <a:spcPts val="0"/>
              </a:spcBef>
            </a:pPr>
            <a:r>
              <a:rPr lang="en-US" altLang="zh-CN" sz="2100" dirty="0" err="1"/>
              <a:t>vec</a:t>
            </a:r>
            <a:r>
              <a:rPr lang="en-US" altLang="zh-CN" sz="2100" dirty="0"/>
              <a:t>[</a:t>
            </a:r>
            <a:r>
              <a:rPr lang="en-US" altLang="zh-CN" sz="2100" dirty="0" err="1"/>
              <a:t>i</a:t>
            </a:r>
            <a:r>
              <a:rPr lang="en-US" altLang="zh-CN" sz="2100" dirty="0"/>
              <a:t>] = </a:t>
            </a:r>
            <a:r>
              <a:rPr lang="en-US" altLang="zh-CN" sz="2100" dirty="0" err="1"/>
              <a:t>vt.vec</a:t>
            </a:r>
            <a:r>
              <a:rPr lang="en-US" altLang="zh-CN" sz="2100" dirty="0"/>
              <a:t>[</a:t>
            </a:r>
            <a:r>
              <a:rPr lang="en-US" altLang="zh-CN" sz="2100" dirty="0" err="1"/>
              <a:t>i</a:t>
            </a:r>
            <a:r>
              <a:rPr lang="en-US" altLang="zh-CN" sz="2100" dirty="0" smtClean="0"/>
              <a:t>];</a:t>
            </a:r>
            <a:endParaRPr lang="en-US" altLang="zh-CN" sz="2100" dirty="0"/>
          </a:p>
          <a:p>
            <a:pPr indent="717550">
              <a:lnSpc>
                <a:spcPct val="110000"/>
              </a:lnSpc>
              <a:spcBef>
                <a:spcPts val="0"/>
              </a:spcBef>
            </a:pPr>
            <a:r>
              <a:rPr lang="en-US" altLang="zh-CN" sz="2100" dirty="0"/>
              <a:t>}</a:t>
            </a:r>
          </a:p>
          <a:p>
            <a:pPr indent="717550">
              <a:lnSpc>
                <a:spcPct val="11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0000FF"/>
                </a:solidFill>
              </a:rPr>
              <a:t>void</a:t>
            </a:r>
            <a:r>
              <a:rPr lang="en-US" altLang="zh-CN" sz="2100" dirty="0" smtClean="0"/>
              <a:t> </a:t>
            </a:r>
            <a:r>
              <a:rPr lang="en-US" altLang="zh-CN" sz="2100" dirty="0"/>
              <a:t>set(</a:t>
            </a:r>
            <a:r>
              <a:rPr lang="en-US" altLang="zh-CN" sz="2100" dirty="0" err="1">
                <a:solidFill>
                  <a:srgbClr val="0000FF"/>
                </a:solidFill>
              </a:rPr>
              <a:t>int</a:t>
            </a:r>
            <a:r>
              <a:rPr lang="en-US" altLang="zh-CN" sz="2100" dirty="0"/>
              <a:t> </a:t>
            </a:r>
            <a:r>
              <a:rPr lang="en-US" altLang="zh-CN" sz="2100" dirty="0" err="1"/>
              <a:t>i</a:t>
            </a:r>
            <a:r>
              <a:rPr lang="en-US" altLang="zh-CN" sz="2100" dirty="0"/>
              <a:t>, </a:t>
            </a:r>
            <a:r>
              <a:rPr lang="en-US" altLang="zh-CN" sz="2100" b="1" dirty="0">
                <a:solidFill>
                  <a:srgbClr val="0000FF"/>
                </a:solidFill>
              </a:rPr>
              <a:t>T</a:t>
            </a:r>
            <a:r>
              <a:rPr lang="en-US" altLang="zh-CN" sz="2100" dirty="0">
                <a:solidFill>
                  <a:srgbClr val="0000FF"/>
                </a:solidFill>
              </a:rPr>
              <a:t> </a:t>
            </a:r>
            <a:r>
              <a:rPr lang="en-US" altLang="zh-CN" sz="2100" dirty="0" err="1"/>
              <a:t>val</a:t>
            </a:r>
            <a:r>
              <a:rPr lang="en-US" altLang="zh-CN" sz="2100" dirty="0"/>
              <a:t>) { </a:t>
            </a:r>
            <a:r>
              <a:rPr lang="en-US" altLang="zh-CN" sz="2100" dirty="0" err="1"/>
              <a:t>vec</a:t>
            </a:r>
            <a:r>
              <a:rPr lang="en-US" altLang="zh-CN" sz="2100" dirty="0"/>
              <a:t>[</a:t>
            </a:r>
            <a:r>
              <a:rPr lang="en-US" altLang="zh-CN" sz="2100" dirty="0" err="1"/>
              <a:t>i</a:t>
            </a:r>
            <a:r>
              <a:rPr lang="en-US" altLang="zh-CN" sz="2100" dirty="0"/>
              <a:t>] = </a:t>
            </a:r>
            <a:r>
              <a:rPr lang="en-US" altLang="zh-CN" sz="2100" dirty="0" err="1"/>
              <a:t>val</a:t>
            </a:r>
            <a:r>
              <a:rPr lang="en-US" altLang="zh-CN" sz="2100" dirty="0"/>
              <a:t>; }</a:t>
            </a:r>
          </a:p>
          <a:p>
            <a:pPr indent="717550">
              <a:lnSpc>
                <a:spcPct val="110000"/>
              </a:lnSpc>
              <a:spcBef>
                <a:spcPts val="0"/>
              </a:spcBef>
            </a:pPr>
            <a:r>
              <a:rPr lang="en-US" altLang="zh-CN" sz="2100" b="1" dirty="0">
                <a:solidFill>
                  <a:srgbClr val="0000FF"/>
                </a:solidFill>
              </a:rPr>
              <a:t>T</a:t>
            </a:r>
            <a:r>
              <a:rPr lang="en-US" altLang="zh-CN" sz="2100" dirty="0"/>
              <a:t> get(</a:t>
            </a:r>
            <a:r>
              <a:rPr lang="en-US" altLang="zh-CN" sz="2100" dirty="0" err="1">
                <a:solidFill>
                  <a:srgbClr val="0000FF"/>
                </a:solidFill>
              </a:rPr>
              <a:t>int</a:t>
            </a:r>
            <a:r>
              <a:rPr lang="en-US" altLang="zh-CN" sz="2100" dirty="0"/>
              <a:t> </a:t>
            </a:r>
            <a:r>
              <a:rPr lang="en-US" altLang="zh-CN" sz="2100" dirty="0" err="1"/>
              <a:t>i</a:t>
            </a:r>
            <a:r>
              <a:rPr lang="en-US" altLang="zh-CN" sz="2100" dirty="0"/>
              <a:t>) </a:t>
            </a:r>
            <a:r>
              <a:rPr lang="en-US" altLang="zh-CN" sz="2100" dirty="0" err="1">
                <a:solidFill>
                  <a:srgbClr val="FF0000"/>
                </a:solidFill>
              </a:rPr>
              <a:t>const</a:t>
            </a:r>
            <a:r>
              <a:rPr lang="en-US" altLang="zh-CN" sz="2100" dirty="0"/>
              <a:t> { </a:t>
            </a:r>
            <a:r>
              <a:rPr lang="en-US" altLang="zh-CN" sz="2100" dirty="0">
                <a:solidFill>
                  <a:srgbClr val="0000FF"/>
                </a:solidFill>
              </a:rPr>
              <a:t>return</a:t>
            </a:r>
            <a:r>
              <a:rPr lang="en-US" altLang="zh-CN" sz="2100" dirty="0"/>
              <a:t> </a:t>
            </a:r>
            <a:r>
              <a:rPr lang="en-US" altLang="zh-CN" sz="2100" dirty="0" err="1"/>
              <a:t>vec</a:t>
            </a:r>
            <a:r>
              <a:rPr lang="en-US" altLang="zh-CN" sz="2100" dirty="0"/>
              <a:t>[</a:t>
            </a:r>
            <a:r>
              <a:rPr lang="en-US" altLang="zh-CN" sz="2100" dirty="0" err="1"/>
              <a:t>i</a:t>
            </a:r>
            <a:r>
              <a:rPr lang="en-US" altLang="zh-CN" sz="2100" dirty="0"/>
              <a:t>]; }</a:t>
            </a:r>
          </a:p>
          <a:p>
            <a:pPr indent="717550">
              <a:lnSpc>
                <a:spcPct val="110000"/>
              </a:lnSpc>
              <a:spcBef>
                <a:spcPts val="0"/>
              </a:spcBef>
            </a:pPr>
            <a:r>
              <a:rPr lang="en-US" altLang="zh-CN" sz="2100" dirty="0" err="1">
                <a:solidFill>
                  <a:srgbClr val="0000FF"/>
                </a:solidFill>
              </a:rPr>
              <a:t>int</a:t>
            </a:r>
            <a:r>
              <a:rPr lang="en-US" altLang="zh-CN" sz="2100" dirty="0">
                <a:solidFill>
                  <a:srgbClr val="0000FF"/>
                </a:solidFill>
              </a:rPr>
              <a:t> </a:t>
            </a:r>
            <a:r>
              <a:rPr lang="en-US" altLang="zh-CN" sz="2100" dirty="0"/>
              <a:t>size() </a:t>
            </a:r>
            <a:r>
              <a:rPr lang="en-US" altLang="zh-CN" sz="2100" dirty="0" err="1">
                <a:solidFill>
                  <a:srgbClr val="FF0000"/>
                </a:solidFill>
              </a:rPr>
              <a:t>const</a:t>
            </a:r>
            <a:r>
              <a:rPr lang="en-US" altLang="zh-CN" sz="2100" dirty="0"/>
              <a:t> { </a:t>
            </a:r>
            <a:r>
              <a:rPr lang="en-US" altLang="zh-CN" sz="2100" dirty="0">
                <a:solidFill>
                  <a:srgbClr val="0000FF"/>
                </a:solidFill>
              </a:rPr>
              <a:t>return</a:t>
            </a:r>
            <a:r>
              <a:rPr lang="en-US" altLang="zh-CN" sz="2100" dirty="0"/>
              <a:t> </a:t>
            </a:r>
            <a:r>
              <a:rPr lang="en-US" altLang="zh-CN" sz="2100" dirty="0" err="1"/>
              <a:t>num</a:t>
            </a:r>
            <a:r>
              <a:rPr lang="en-US" altLang="zh-CN" sz="2100" dirty="0"/>
              <a:t>; }</a:t>
            </a:r>
          </a:p>
          <a:p>
            <a:pPr indent="358775">
              <a:lnSpc>
                <a:spcPct val="110000"/>
              </a:lnSpc>
              <a:spcBef>
                <a:spcPts val="0"/>
              </a:spcBef>
            </a:pPr>
            <a:r>
              <a:rPr lang="en-US" altLang="zh-CN" sz="2100" dirty="0">
                <a:solidFill>
                  <a:srgbClr val="FF0000"/>
                </a:solidFill>
              </a:rPr>
              <a:t>protected</a:t>
            </a:r>
            <a:r>
              <a:rPr lang="en-US" altLang="zh-CN" sz="2100" dirty="0"/>
              <a:t>:</a:t>
            </a:r>
          </a:p>
          <a:p>
            <a:pPr indent="717550">
              <a:lnSpc>
                <a:spcPct val="110000"/>
              </a:lnSpc>
              <a:spcBef>
                <a:spcPts val="0"/>
              </a:spcBef>
            </a:pPr>
            <a:r>
              <a:rPr lang="en-US" altLang="zh-CN" sz="2100" b="1" dirty="0">
                <a:solidFill>
                  <a:srgbClr val="0000FF"/>
                </a:solidFill>
              </a:rPr>
              <a:t>T</a:t>
            </a:r>
            <a:r>
              <a:rPr lang="en-US" altLang="zh-CN" sz="2100" b="1" dirty="0">
                <a:solidFill>
                  <a:srgbClr val="008000"/>
                </a:solidFill>
              </a:rPr>
              <a:t> </a:t>
            </a:r>
            <a:r>
              <a:rPr lang="en-US" altLang="zh-CN" sz="2100" dirty="0" err="1" smtClean="0"/>
              <a:t>vec</a:t>
            </a:r>
            <a:r>
              <a:rPr lang="en-US" altLang="zh-CN" sz="2100" dirty="0" smtClean="0"/>
              <a:t>[</a:t>
            </a:r>
            <a:r>
              <a:rPr lang="en-US" altLang="zh-CN" sz="2100" b="1" dirty="0">
                <a:solidFill>
                  <a:srgbClr val="FF3399"/>
                </a:solidFill>
              </a:rPr>
              <a:t>MAXSIZE</a:t>
            </a:r>
            <a:r>
              <a:rPr lang="en-US" altLang="zh-CN" sz="2100" dirty="0" smtClean="0"/>
              <a:t>];</a:t>
            </a:r>
            <a:endParaRPr lang="en-US" altLang="zh-CN" sz="2100" dirty="0"/>
          </a:p>
          <a:p>
            <a:pPr indent="717550">
              <a:lnSpc>
                <a:spcPct val="110000"/>
              </a:lnSpc>
              <a:spcBef>
                <a:spcPts val="0"/>
              </a:spcBef>
            </a:pPr>
            <a:r>
              <a:rPr lang="en-US" altLang="zh-CN" sz="2100" dirty="0" err="1">
                <a:solidFill>
                  <a:srgbClr val="0000FF"/>
                </a:solidFill>
              </a:rPr>
              <a:t>int</a:t>
            </a:r>
            <a:r>
              <a:rPr lang="en-US" altLang="zh-CN" sz="2100" dirty="0"/>
              <a:t> </a:t>
            </a:r>
            <a:r>
              <a:rPr lang="en-US" altLang="zh-CN" sz="2100" dirty="0" err="1"/>
              <a:t>num</a:t>
            </a:r>
            <a:r>
              <a:rPr lang="en-US" altLang="zh-CN" sz="2100" dirty="0"/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100" dirty="0" smtClean="0"/>
              <a:t>};</a:t>
            </a:r>
            <a:endParaRPr lang="zh-CN" altLang="en-US" sz="21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17.4  </a:t>
            </a:r>
            <a:r>
              <a:rPr lang="zh-CN" altLang="en-US" dirty="0"/>
              <a:t>类模板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2555776" y="2060848"/>
            <a:ext cx="172819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11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dirty="0">
                <a:solidFill>
                  <a:srgbClr val="FF0000"/>
                </a:solidFill>
              </a:rPr>
              <a:t>template</a:t>
            </a:r>
            <a:r>
              <a:rPr lang="en-US" altLang="zh-CN" dirty="0"/>
              <a:t> &lt;</a:t>
            </a:r>
            <a:r>
              <a:rPr lang="en-US" altLang="zh-CN" dirty="0">
                <a:solidFill>
                  <a:srgbClr val="FF0000"/>
                </a:solidFill>
              </a:rPr>
              <a:t>class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T</a:t>
            </a:r>
            <a:r>
              <a:rPr lang="en-US" altLang="zh-CN" dirty="0"/>
              <a:t>&gt;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dirty="0">
                <a:solidFill>
                  <a:srgbClr val="FF0000"/>
                </a:solidFill>
              </a:rPr>
              <a:t>class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00FF"/>
                </a:solidFill>
              </a:rPr>
              <a:t>CArray</a:t>
            </a:r>
            <a:r>
              <a:rPr lang="en-US" altLang="zh-CN" dirty="0"/>
              <a:t>{</a:t>
            </a:r>
          </a:p>
          <a:p>
            <a:pPr indent="174625">
              <a:lnSpc>
                <a:spcPct val="11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dirty="0">
                <a:solidFill>
                  <a:srgbClr val="FF0000"/>
                </a:solidFill>
              </a:rPr>
              <a:t>public</a:t>
            </a:r>
            <a:r>
              <a:rPr lang="en-US" altLang="zh-CN" dirty="0"/>
              <a:t>:</a:t>
            </a:r>
          </a:p>
          <a:p>
            <a:pPr indent="358775">
              <a:lnSpc>
                <a:spcPct val="11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b="1" dirty="0" err="1" smtClean="0">
                <a:solidFill>
                  <a:srgbClr val="0000FF"/>
                </a:solidFill>
              </a:rPr>
              <a:t>CArray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0000FF"/>
                </a:solidFill>
              </a:rPr>
              <a:t>size_t</a:t>
            </a:r>
            <a:r>
              <a:rPr lang="en-US" altLang="zh-CN" dirty="0" smtClean="0"/>
              <a:t> </a:t>
            </a:r>
            <a:r>
              <a:rPr lang="en-US" altLang="zh-CN" dirty="0"/>
              <a:t>_size = </a:t>
            </a:r>
            <a:r>
              <a:rPr lang="en-US" altLang="zh-CN" dirty="0" smtClean="0"/>
              <a:t>10, </a:t>
            </a:r>
            <a:r>
              <a:rPr lang="en-US" altLang="zh-CN" dirty="0" err="1" smtClean="0">
                <a:solidFill>
                  <a:srgbClr val="0000FF"/>
                </a:solidFill>
              </a:rPr>
              <a:t>size_t</a:t>
            </a:r>
            <a:r>
              <a:rPr lang="en-US" altLang="zh-CN" dirty="0" smtClean="0"/>
              <a:t> _</a:t>
            </a:r>
            <a:r>
              <a:rPr lang="en-US" altLang="zh-CN" dirty="0" err="1" smtClean="0"/>
              <a:t>inc</a:t>
            </a:r>
            <a:r>
              <a:rPr lang="en-US" altLang="zh-CN" dirty="0" smtClean="0"/>
              <a:t> </a:t>
            </a:r>
            <a:r>
              <a:rPr lang="en-US" altLang="zh-CN" dirty="0"/>
              <a:t>= 10</a:t>
            </a:r>
            <a:r>
              <a:rPr lang="en-US" altLang="zh-CN" dirty="0" smtClean="0"/>
              <a:t>);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构造函数</a:t>
            </a:r>
          </a:p>
          <a:p>
            <a:pPr indent="358775">
              <a:lnSpc>
                <a:spcPct val="11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b="1" dirty="0" err="1" smtClean="0">
                <a:solidFill>
                  <a:srgbClr val="0000FF"/>
                </a:solidFill>
              </a:rPr>
              <a:t>CArray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b="1" dirty="0" err="1">
                <a:solidFill>
                  <a:srgbClr val="0000FF"/>
                </a:solidFill>
              </a:rPr>
              <a:t>CArray</a:t>
            </a:r>
            <a:r>
              <a:rPr lang="en-US" altLang="zh-CN" b="1" dirty="0">
                <a:solidFill>
                  <a:srgbClr val="0000FF"/>
                </a:solidFill>
              </a:rPr>
              <a:t>&lt;T&gt;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 err="1"/>
              <a:t>arr</a:t>
            </a:r>
            <a:r>
              <a:rPr lang="en-US" altLang="zh-CN" dirty="0"/>
              <a:t>);                  </a:t>
            </a:r>
            <a:r>
              <a:rPr lang="en-US" altLang="zh-CN" dirty="0" smtClean="0"/>
              <a:t>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拷贝构造函数</a:t>
            </a:r>
          </a:p>
          <a:p>
            <a:pPr indent="358775">
              <a:lnSpc>
                <a:spcPct val="11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b="1" dirty="0" smtClean="0">
                <a:solidFill>
                  <a:srgbClr val="0000FF"/>
                </a:solidFill>
              </a:rPr>
              <a:t>~</a:t>
            </a:r>
            <a:r>
              <a:rPr lang="en-US" altLang="zh-CN" b="1" dirty="0" err="1">
                <a:solidFill>
                  <a:srgbClr val="0000FF"/>
                </a:solidFill>
              </a:rPr>
              <a:t>CArray</a:t>
            </a:r>
            <a:r>
              <a:rPr lang="en-US" altLang="zh-CN" dirty="0"/>
              <a:t>();                                     </a:t>
            </a:r>
            <a:r>
              <a:rPr lang="en-US" altLang="zh-CN" dirty="0" smtClean="0"/>
              <a:t>  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析构函数</a:t>
            </a:r>
          </a:p>
          <a:p>
            <a:pPr indent="358775">
              <a:lnSpc>
                <a:spcPct val="11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b="1" dirty="0" err="1" smtClean="0">
                <a:solidFill>
                  <a:srgbClr val="0000FF"/>
                </a:solidFill>
              </a:rPr>
              <a:t>CArray</a:t>
            </a:r>
            <a:r>
              <a:rPr lang="en-US" altLang="zh-CN" b="1" dirty="0" smtClean="0">
                <a:solidFill>
                  <a:srgbClr val="0000FF"/>
                </a:solidFill>
              </a:rPr>
              <a:t>&lt;T</a:t>
            </a:r>
            <a:r>
              <a:rPr lang="en-US" altLang="zh-CN" b="1" dirty="0">
                <a:solidFill>
                  <a:srgbClr val="0000FF"/>
                </a:solidFill>
              </a:rPr>
              <a:t>&gt;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operator=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00FF"/>
                </a:solidFill>
              </a:rPr>
              <a:t>CArray</a:t>
            </a:r>
            <a:r>
              <a:rPr lang="en-US" altLang="zh-CN" b="1" dirty="0">
                <a:solidFill>
                  <a:srgbClr val="0000FF"/>
                </a:solidFill>
              </a:rPr>
              <a:t>&lt;T&gt;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 err="1"/>
              <a:t>arr</a:t>
            </a:r>
            <a:r>
              <a:rPr lang="en-US" altLang="zh-CN" dirty="0"/>
              <a:t>); 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重载赋值运算符</a:t>
            </a:r>
          </a:p>
          <a:p>
            <a:pPr indent="358775">
              <a:lnSpc>
                <a:spcPct val="11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b="1" dirty="0" smtClean="0">
                <a:solidFill>
                  <a:srgbClr val="0000FF"/>
                </a:solidFill>
              </a:rPr>
              <a:t>T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operator</a:t>
            </a:r>
            <a:r>
              <a:rPr lang="en-US" altLang="zh-CN" b="1" dirty="0" smtClean="0">
                <a:solidFill>
                  <a:srgbClr val="FF0000"/>
                </a:solidFill>
              </a:rPr>
              <a:t>[ ]</a:t>
            </a:r>
            <a:r>
              <a:rPr lang="en-US" altLang="zh-CN" dirty="0" smtClean="0"/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idx</a:t>
            </a:r>
            <a:r>
              <a:rPr lang="en-US" altLang="zh-CN" dirty="0"/>
              <a:t>);                     </a:t>
            </a:r>
            <a:r>
              <a:rPr lang="en-US" altLang="zh-CN" dirty="0" smtClean="0"/>
              <a:t>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重载下标运算符</a:t>
            </a:r>
          </a:p>
          <a:p>
            <a:pPr indent="358775">
              <a:lnSpc>
                <a:spcPct val="11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dirty="0" smtClean="0">
                <a:solidFill>
                  <a:srgbClr val="0000FF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push_back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err="1" smtClean="0"/>
              <a:t>elem</a:t>
            </a:r>
            <a:r>
              <a:rPr lang="en-US" altLang="zh-CN" dirty="0"/>
              <a:t>); </a:t>
            </a:r>
            <a:r>
              <a:rPr lang="en-US" altLang="zh-CN" dirty="0" smtClean="0"/>
              <a:t>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向数组末尾添加元素</a:t>
            </a:r>
          </a:p>
          <a:p>
            <a:pPr indent="358775">
              <a:lnSpc>
                <a:spcPct val="11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b="1" dirty="0" smtClean="0">
                <a:solidFill>
                  <a:srgbClr val="0000FF"/>
                </a:solidFill>
              </a:rPr>
              <a:t>T</a:t>
            </a:r>
            <a:r>
              <a:rPr lang="en-US" altLang="zh-CN" dirty="0" smtClean="0"/>
              <a:t> </a:t>
            </a:r>
            <a:r>
              <a:rPr lang="en-US" altLang="zh-CN" dirty="0" err="1"/>
              <a:t>pop_back</a:t>
            </a:r>
            <a:r>
              <a:rPr lang="en-US" altLang="zh-CN" dirty="0"/>
              <a:t>();                                  </a:t>
            </a: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删除并返回数组末尾元素</a:t>
            </a:r>
          </a:p>
          <a:p>
            <a:pPr indent="358775">
              <a:lnSpc>
                <a:spcPct val="11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b="1" dirty="0" smtClean="0">
                <a:solidFill>
                  <a:srgbClr val="0000FF"/>
                </a:solidFill>
              </a:rPr>
              <a:t>T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at(</a:t>
            </a:r>
            <a:r>
              <a:rPr lang="en-US" altLang="zh-CN" dirty="0" err="1">
                <a:solidFill>
                  <a:srgbClr val="0000FF"/>
                </a:solidFill>
              </a:rPr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idx</a:t>
            </a:r>
            <a:r>
              <a:rPr lang="en-US" altLang="zh-CN" dirty="0"/>
              <a:t>)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;                    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访问指定位置数组元素</a:t>
            </a:r>
          </a:p>
          <a:p>
            <a:pPr indent="358775">
              <a:lnSpc>
                <a:spcPct val="11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dirty="0" err="1" smtClean="0">
                <a:solidFill>
                  <a:srgbClr val="0000FF"/>
                </a:solidFill>
              </a:rPr>
              <a:t>bool</a:t>
            </a:r>
            <a:r>
              <a:rPr lang="en-US" altLang="zh-CN" dirty="0" smtClean="0"/>
              <a:t> </a:t>
            </a:r>
            <a:r>
              <a:rPr lang="en-US" altLang="zh-CN" dirty="0"/>
              <a:t>empty()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;                            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数组是否为空</a:t>
            </a:r>
          </a:p>
          <a:p>
            <a:pPr indent="358775">
              <a:lnSpc>
                <a:spcPct val="11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dirty="0" err="1" smtClean="0">
                <a:solidFill>
                  <a:srgbClr val="0000FF"/>
                </a:solidFill>
              </a:rPr>
              <a:t>size_t</a:t>
            </a:r>
            <a:r>
              <a:rPr lang="en-US" altLang="zh-CN" dirty="0" smtClean="0"/>
              <a:t> </a:t>
            </a:r>
            <a:r>
              <a:rPr lang="en-US" altLang="zh-CN" dirty="0"/>
              <a:t>size()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;                          </a:t>
            </a:r>
            <a:r>
              <a:rPr lang="en-US" altLang="zh-CN" dirty="0" smtClean="0"/>
              <a:t> 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数组元素</a:t>
            </a:r>
            <a:r>
              <a:rPr lang="zh-CN" altLang="en-US" dirty="0" smtClean="0">
                <a:solidFill>
                  <a:srgbClr val="00B050"/>
                </a:solidFill>
              </a:rPr>
              <a:t>个数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8775">
              <a:lnSpc>
                <a:spcPct val="11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dirty="0" err="1">
                <a:solidFill>
                  <a:srgbClr val="0000FF"/>
                </a:solidFill>
              </a:rPr>
              <a:t>size_t</a:t>
            </a:r>
            <a:r>
              <a:rPr lang="en-US" altLang="zh-CN" dirty="0"/>
              <a:t> </a:t>
            </a:r>
            <a:r>
              <a:rPr lang="en-US" altLang="zh-CN" dirty="0" smtClean="0"/>
              <a:t>space()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;  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数组空间大小</a:t>
            </a:r>
            <a:endParaRPr lang="zh-CN" altLang="en-US" dirty="0">
              <a:solidFill>
                <a:srgbClr val="00B050"/>
              </a:solidFill>
            </a:endParaRPr>
          </a:p>
          <a:p>
            <a:pPr indent="358775">
              <a:lnSpc>
                <a:spcPct val="11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b="1" dirty="0" smtClean="0">
                <a:solidFill>
                  <a:srgbClr val="0000FF"/>
                </a:solidFill>
              </a:rPr>
              <a:t>T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 begin()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;                              </a:t>
            </a: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数组头指针</a:t>
            </a:r>
          </a:p>
          <a:p>
            <a:pPr indent="358775">
              <a:lnSpc>
                <a:spcPct val="11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b="1" dirty="0" smtClean="0">
                <a:solidFill>
                  <a:srgbClr val="0000FF"/>
                </a:solidFill>
              </a:rPr>
              <a:t>T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 end()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;                               </a:t>
            </a:r>
            <a:r>
              <a:rPr lang="en-US" altLang="zh-CN" dirty="0" smtClean="0"/>
              <a:t>  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数组尾指针</a:t>
            </a:r>
          </a:p>
          <a:p>
            <a:pPr indent="174625">
              <a:lnSpc>
                <a:spcPct val="11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dirty="0">
                <a:solidFill>
                  <a:srgbClr val="FF0000"/>
                </a:solidFill>
              </a:rPr>
              <a:t>protected</a:t>
            </a:r>
            <a:r>
              <a:rPr lang="en-US" altLang="zh-CN" dirty="0"/>
              <a:t>:</a:t>
            </a:r>
          </a:p>
          <a:p>
            <a:pPr indent="358775">
              <a:lnSpc>
                <a:spcPct val="11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b="1" dirty="0" smtClean="0">
                <a:solidFill>
                  <a:srgbClr val="0000FF"/>
                </a:solidFill>
              </a:rPr>
              <a:t>T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 err="1"/>
              <a:t>vec</a:t>
            </a:r>
            <a:r>
              <a:rPr lang="en-US" altLang="zh-CN" dirty="0"/>
              <a:t>;                                        </a:t>
            </a:r>
            <a:r>
              <a:rPr lang="en-US" altLang="zh-CN" dirty="0" smtClean="0"/>
              <a:t>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数组空间指针</a:t>
            </a:r>
          </a:p>
          <a:p>
            <a:pPr indent="358775">
              <a:lnSpc>
                <a:spcPct val="11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dirty="0" err="1" smtClean="0">
                <a:solidFill>
                  <a:srgbClr val="0000FF"/>
                </a:solidFill>
              </a:rPr>
              <a:t>size_t</a:t>
            </a:r>
            <a:r>
              <a:rPr lang="en-US" altLang="zh-CN" dirty="0" smtClean="0"/>
              <a:t> </a:t>
            </a:r>
            <a:r>
              <a:rPr lang="en-US" altLang="zh-CN" dirty="0" err="1"/>
              <a:t>asize</a:t>
            </a:r>
            <a:r>
              <a:rPr lang="en-US" altLang="zh-CN" dirty="0"/>
              <a:t>;                                  </a:t>
            </a:r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数组元素个数</a:t>
            </a:r>
          </a:p>
          <a:p>
            <a:pPr indent="358775">
              <a:lnSpc>
                <a:spcPct val="11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dirty="0" err="1" smtClean="0">
                <a:solidFill>
                  <a:srgbClr val="0000FF"/>
                </a:solidFill>
              </a:rPr>
              <a:t>size_t</a:t>
            </a:r>
            <a:r>
              <a:rPr lang="en-US" altLang="zh-CN" dirty="0" smtClean="0"/>
              <a:t> </a:t>
            </a:r>
            <a:r>
              <a:rPr lang="en-US" altLang="zh-CN" dirty="0" err="1"/>
              <a:t>ssize</a:t>
            </a:r>
            <a:r>
              <a:rPr lang="en-US" altLang="zh-CN" dirty="0"/>
              <a:t>;                                  </a:t>
            </a:r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数组空间大小</a:t>
            </a:r>
          </a:p>
          <a:p>
            <a:pPr indent="358775">
              <a:lnSpc>
                <a:spcPct val="11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size_t</a:t>
            </a:r>
            <a:r>
              <a:rPr lang="en-US" altLang="zh-CN" dirty="0"/>
              <a:t> </a:t>
            </a:r>
            <a:r>
              <a:rPr lang="en-US" altLang="zh-CN" dirty="0" err="1" smtClean="0"/>
              <a:t>inc</a:t>
            </a:r>
            <a:r>
              <a:rPr lang="en-US" altLang="zh-CN" dirty="0" smtClean="0"/>
              <a:t>;        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数组空间增量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17.5  </a:t>
            </a:r>
            <a:r>
              <a:rPr lang="zh-CN" altLang="en-US" dirty="0"/>
              <a:t>泛型编程实例</a:t>
            </a:r>
          </a:p>
        </p:txBody>
      </p:sp>
      <p:sp>
        <p:nvSpPr>
          <p:cNvPr id="4" name="矩形 3"/>
          <p:cNvSpPr/>
          <p:nvPr/>
        </p:nvSpPr>
        <p:spPr>
          <a:xfrm>
            <a:off x="3275856" y="1014605"/>
            <a:ext cx="2016224" cy="54218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动态数组</a:t>
            </a:r>
            <a:endParaRPr lang="en-US" altLang="zh-CN" sz="24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092280" y="5949280"/>
            <a:ext cx="1892559" cy="635715"/>
            <a:chOff x="6534472" y="5759475"/>
            <a:chExt cx="2286000" cy="75247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Ch17_07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595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1800" dirty="0" smtClean="0"/>
              <a:t>&lt;</a:t>
            </a:r>
            <a:r>
              <a:rPr lang="en-US" altLang="zh-CN" sz="1800" dirty="0" err="1" smtClean="0"/>
              <a:t>iostream</a:t>
            </a:r>
            <a:r>
              <a:rPr lang="en-US" altLang="zh-CN" sz="1800" dirty="0" smtClean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1800" dirty="0" smtClean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00"/>
                </a:solidFill>
              </a:rPr>
              <a:t>template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&lt;</a:t>
            </a:r>
            <a:r>
              <a:rPr lang="en-US" altLang="zh-CN" sz="1800" dirty="0">
                <a:solidFill>
                  <a:srgbClr val="FF0000"/>
                </a:solidFill>
              </a:rPr>
              <a:t>class</a:t>
            </a:r>
            <a:r>
              <a:rPr lang="en-US" altLang="zh-CN" sz="1800" dirty="0"/>
              <a:t> </a:t>
            </a:r>
            <a:r>
              <a:rPr lang="en-US" altLang="zh-CN" sz="1800" b="1" dirty="0">
                <a:solidFill>
                  <a:srgbClr val="0000FF"/>
                </a:solidFill>
              </a:rPr>
              <a:t>T</a:t>
            </a:r>
            <a:r>
              <a:rPr lang="en-US" altLang="zh-CN" sz="1800" dirty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FF0000"/>
                </a:solidFill>
              </a:rPr>
              <a:t>class</a:t>
            </a:r>
            <a:r>
              <a:rPr lang="en-US" altLang="zh-CN" sz="1800" dirty="0"/>
              <a:t> 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Pointer</a:t>
            </a:r>
            <a:r>
              <a:rPr lang="en-US" altLang="zh-CN" sz="1800" dirty="0" smtClean="0"/>
              <a:t>{</a:t>
            </a:r>
          </a:p>
          <a:p>
            <a:pPr indent="271463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00"/>
                </a:solidFill>
              </a:rPr>
              <a:t>public</a:t>
            </a:r>
            <a:r>
              <a:rPr lang="en-US" altLang="zh-CN" sz="1800" dirty="0" smtClean="0"/>
              <a:t>:</a:t>
            </a: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1800" b="1" dirty="0" smtClean="0">
                <a:solidFill>
                  <a:srgbClr val="0000FF"/>
                </a:solidFill>
              </a:rPr>
              <a:t>Pointer</a:t>
            </a:r>
            <a:r>
              <a:rPr lang="en-US" altLang="zh-CN" sz="1800" dirty="0" smtClean="0"/>
              <a:t>(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T</a:t>
            </a:r>
            <a:r>
              <a:rPr lang="en-US" altLang="zh-CN" sz="1800" dirty="0" smtClean="0"/>
              <a:t> </a:t>
            </a:r>
            <a:r>
              <a:rPr lang="en-US" altLang="zh-CN" sz="1800" dirty="0" smtClean="0">
                <a:solidFill>
                  <a:srgbClr val="FF0000"/>
                </a:solidFill>
              </a:rPr>
              <a:t>*</a:t>
            </a:r>
            <a:r>
              <a:rPr lang="en-US" altLang="zh-CN" sz="1800" dirty="0" smtClean="0"/>
              <a:t>_pointer = </a:t>
            </a:r>
            <a:r>
              <a:rPr lang="en-US" altLang="zh-CN" sz="1800" dirty="0" smtClean="0">
                <a:solidFill>
                  <a:srgbClr val="FF3399"/>
                </a:solidFill>
              </a:rPr>
              <a:t>NULL</a:t>
            </a:r>
            <a:r>
              <a:rPr lang="en-US" altLang="zh-CN" sz="1800" dirty="0" smtClean="0"/>
              <a:t>): pointer(_pointer) { }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构造函数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1800" b="1" dirty="0" smtClean="0">
                <a:solidFill>
                  <a:srgbClr val="0000FF"/>
                </a:solidFill>
              </a:rPr>
              <a:t>~Pointer</a:t>
            </a:r>
            <a:r>
              <a:rPr lang="en-US" altLang="zh-CN" sz="1800" dirty="0" smtClean="0"/>
              <a:t>() { </a:t>
            </a:r>
            <a:r>
              <a:rPr lang="en-US" altLang="zh-CN" sz="1800" dirty="0" smtClean="0">
                <a:solidFill>
                  <a:srgbClr val="0000FF"/>
                </a:solidFill>
              </a:rPr>
              <a:t>if</a:t>
            </a:r>
            <a:r>
              <a:rPr lang="en-US" altLang="zh-CN" sz="1800" dirty="0" smtClean="0"/>
              <a:t>(pointer!=</a:t>
            </a:r>
            <a:r>
              <a:rPr lang="en-US" altLang="zh-CN" sz="1800" dirty="0" smtClean="0">
                <a:solidFill>
                  <a:srgbClr val="FF3399"/>
                </a:solidFill>
              </a:rPr>
              <a:t>NULL</a:t>
            </a:r>
            <a:r>
              <a:rPr lang="en-US" altLang="zh-CN" sz="1800" dirty="0" smtClean="0"/>
              <a:t>) </a:t>
            </a:r>
            <a:r>
              <a:rPr lang="en-US" altLang="zh-CN" sz="1800" dirty="0" smtClean="0">
                <a:solidFill>
                  <a:srgbClr val="FF0000"/>
                </a:solidFill>
              </a:rPr>
              <a:t>delete</a:t>
            </a:r>
            <a:r>
              <a:rPr lang="en-US" altLang="zh-CN" sz="1800" dirty="0" smtClean="0"/>
              <a:t>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[ ] </a:t>
            </a:r>
            <a:r>
              <a:rPr lang="en-US" altLang="zh-CN" sz="1800" dirty="0" smtClean="0"/>
              <a:t>pointer; }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析构函数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1800" b="1" dirty="0" smtClean="0">
                <a:solidFill>
                  <a:srgbClr val="0000FF"/>
                </a:solidFill>
              </a:rPr>
              <a:t>T</a:t>
            </a:r>
            <a:r>
              <a:rPr lang="en-US" altLang="zh-CN" sz="1800" dirty="0" smtClean="0">
                <a:solidFill>
                  <a:srgbClr val="FF0000"/>
                </a:solidFill>
              </a:rPr>
              <a:t>&amp;</a:t>
            </a:r>
            <a:r>
              <a:rPr lang="en-US" altLang="zh-CN" sz="1800" dirty="0" smtClean="0"/>
              <a:t>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operator*</a:t>
            </a:r>
            <a:r>
              <a:rPr lang="en-US" altLang="zh-CN" sz="1800" dirty="0" smtClean="0"/>
              <a:t>() { </a:t>
            </a:r>
            <a:r>
              <a:rPr lang="en-US" altLang="zh-CN" sz="18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800" dirty="0" smtClean="0"/>
              <a:t> </a:t>
            </a:r>
            <a:r>
              <a:rPr lang="en-US" altLang="zh-CN" sz="1800" dirty="0" smtClean="0">
                <a:solidFill>
                  <a:srgbClr val="FF0000"/>
                </a:solidFill>
              </a:rPr>
              <a:t>*</a:t>
            </a:r>
            <a:r>
              <a:rPr lang="en-US" altLang="zh-CN" sz="1800" dirty="0" smtClean="0"/>
              <a:t>pointer; }                     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重载间接访问运算符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1800" b="1" dirty="0">
                <a:solidFill>
                  <a:srgbClr val="0000FF"/>
                </a:solidFill>
              </a:rPr>
              <a:t>T</a:t>
            </a:r>
            <a:r>
              <a:rPr lang="en-US" altLang="zh-CN" sz="1800" dirty="0">
                <a:solidFill>
                  <a:srgbClr val="FF0000"/>
                </a:solidFill>
              </a:rPr>
              <a:t>&amp;</a:t>
            </a:r>
            <a:r>
              <a:rPr lang="en-US" altLang="zh-CN" sz="1800" dirty="0"/>
              <a:t>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operator[ ]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size_t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idx</a:t>
            </a:r>
            <a:r>
              <a:rPr lang="en-US" altLang="zh-CN" sz="1800" dirty="0" smtClean="0"/>
              <a:t>) </a:t>
            </a:r>
            <a:r>
              <a:rPr lang="en-US" altLang="zh-CN" sz="1800" dirty="0"/>
              <a:t>{ </a:t>
            </a:r>
            <a:r>
              <a:rPr lang="en-US" altLang="zh-CN" sz="1800" dirty="0">
                <a:solidFill>
                  <a:srgbClr val="0000FF"/>
                </a:solidFill>
              </a:rPr>
              <a:t>return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pointer[</a:t>
            </a:r>
            <a:r>
              <a:rPr lang="en-US" altLang="zh-CN" sz="1800" dirty="0" err="1" smtClean="0"/>
              <a:t>idx</a:t>
            </a:r>
            <a:r>
              <a:rPr lang="en-US" altLang="zh-CN" sz="1800" dirty="0" smtClean="0"/>
              <a:t>]; </a:t>
            </a:r>
            <a:r>
              <a:rPr lang="en-US" altLang="zh-CN" sz="1800" dirty="0"/>
              <a:t>}         </a:t>
            </a:r>
            <a:r>
              <a:rPr lang="en-US" altLang="zh-CN" sz="1800" dirty="0" smtClean="0"/>
              <a:t> </a:t>
            </a:r>
            <a:r>
              <a:rPr lang="en-US" altLang="zh-CN" sz="1800" dirty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重载下标运算符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1800" b="1" dirty="0" smtClean="0">
                <a:solidFill>
                  <a:srgbClr val="0000FF"/>
                </a:solidFill>
              </a:rPr>
              <a:t>T</a:t>
            </a:r>
            <a:r>
              <a:rPr lang="en-US" altLang="zh-CN" sz="1800" dirty="0" smtClean="0">
                <a:solidFill>
                  <a:srgbClr val="FF0000"/>
                </a:solidFill>
              </a:rPr>
              <a:t>*&amp;</a:t>
            </a:r>
            <a:r>
              <a:rPr lang="en-US" altLang="zh-CN" sz="1800" dirty="0" smtClean="0"/>
              <a:t>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operator++</a:t>
            </a:r>
            <a:r>
              <a:rPr lang="en-US" altLang="zh-CN" sz="1800" dirty="0" smtClean="0"/>
              <a:t>() { </a:t>
            </a:r>
            <a:r>
              <a:rPr lang="en-US" altLang="zh-CN" sz="18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800" dirty="0" smtClean="0"/>
              <a:t> ++pointer; }              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重载前置</a:t>
            </a:r>
            <a:r>
              <a:rPr lang="en-US" altLang="zh-CN" sz="1800" dirty="0" smtClean="0">
                <a:solidFill>
                  <a:srgbClr val="00B050"/>
                </a:solidFill>
              </a:rPr>
              <a:t>++</a:t>
            </a: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1800" b="1" dirty="0" smtClean="0">
                <a:solidFill>
                  <a:srgbClr val="0000FF"/>
                </a:solidFill>
              </a:rPr>
              <a:t>T</a:t>
            </a:r>
            <a:r>
              <a:rPr lang="en-US" altLang="zh-CN" sz="1800" dirty="0" smtClean="0">
                <a:solidFill>
                  <a:srgbClr val="FF0000"/>
                </a:solidFill>
              </a:rPr>
              <a:t>*</a:t>
            </a:r>
            <a:r>
              <a:rPr lang="en-US" altLang="zh-CN" sz="1800" dirty="0" smtClean="0"/>
              <a:t>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operator++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800" dirty="0" smtClean="0"/>
              <a:t>) { </a:t>
            </a:r>
            <a:r>
              <a:rPr lang="en-US" altLang="zh-CN" sz="18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800" dirty="0" smtClean="0"/>
              <a:t> pointer++; }             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重载后置</a:t>
            </a:r>
            <a:r>
              <a:rPr lang="en-US" altLang="zh-CN" sz="1800" dirty="0" smtClean="0">
                <a:solidFill>
                  <a:srgbClr val="00B050"/>
                </a:solidFill>
              </a:rPr>
              <a:t>++</a:t>
            </a: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1800" b="1" dirty="0">
                <a:solidFill>
                  <a:srgbClr val="0000FF"/>
                </a:solidFill>
              </a:rPr>
              <a:t>T</a:t>
            </a:r>
            <a:r>
              <a:rPr lang="en-US" altLang="zh-CN" sz="1800" dirty="0">
                <a:solidFill>
                  <a:srgbClr val="FF0000"/>
                </a:solidFill>
              </a:rPr>
              <a:t>*&amp;</a:t>
            </a:r>
            <a:r>
              <a:rPr lang="en-US" altLang="zh-CN" sz="1800" dirty="0"/>
              <a:t>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operator--</a:t>
            </a:r>
            <a:r>
              <a:rPr lang="en-US" altLang="zh-CN" sz="1800" dirty="0" smtClean="0"/>
              <a:t>() </a:t>
            </a:r>
            <a:r>
              <a:rPr lang="en-US" altLang="zh-CN" sz="1800" dirty="0"/>
              <a:t>{ </a:t>
            </a:r>
            <a:r>
              <a:rPr lang="en-US" altLang="zh-CN" sz="1800" dirty="0">
                <a:solidFill>
                  <a:srgbClr val="0000FF"/>
                </a:solidFill>
              </a:rPr>
              <a:t>return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--pointer</a:t>
            </a:r>
            <a:r>
              <a:rPr lang="en-US" altLang="zh-CN" sz="1800" dirty="0"/>
              <a:t>; </a:t>
            </a:r>
            <a:r>
              <a:rPr lang="en-US" altLang="zh-CN" sz="1800" dirty="0" smtClean="0"/>
              <a:t>}                  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重载前置</a:t>
            </a:r>
            <a:r>
              <a:rPr lang="en-US" altLang="zh-CN" sz="1800" dirty="0" smtClean="0">
                <a:solidFill>
                  <a:srgbClr val="00B050"/>
                </a:solidFill>
              </a:rPr>
              <a:t>--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1800" b="1" dirty="0">
                <a:solidFill>
                  <a:srgbClr val="0000FF"/>
                </a:solidFill>
              </a:rPr>
              <a:t>T</a:t>
            </a:r>
            <a:r>
              <a:rPr lang="en-US" altLang="zh-CN" sz="1800" dirty="0">
                <a:solidFill>
                  <a:srgbClr val="FF0000"/>
                </a:solidFill>
              </a:rPr>
              <a:t>*</a:t>
            </a:r>
            <a:r>
              <a:rPr lang="en-US" altLang="zh-CN" sz="1800" dirty="0"/>
              <a:t>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operator--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800" dirty="0"/>
              <a:t>) { </a:t>
            </a:r>
            <a:r>
              <a:rPr lang="en-US" altLang="zh-CN" sz="1800" dirty="0">
                <a:solidFill>
                  <a:srgbClr val="0000FF"/>
                </a:solidFill>
              </a:rPr>
              <a:t>return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pointer--; }                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重载后置</a:t>
            </a:r>
            <a:r>
              <a:rPr lang="en-US" altLang="zh-CN" sz="1800" dirty="0" smtClean="0">
                <a:solidFill>
                  <a:srgbClr val="00B050"/>
                </a:solidFill>
              </a:rPr>
              <a:t>--</a:t>
            </a: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1800" b="1" dirty="0" smtClean="0">
                <a:solidFill>
                  <a:srgbClr val="0000FF"/>
                </a:solidFill>
              </a:rPr>
              <a:t>T</a:t>
            </a:r>
            <a:r>
              <a:rPr lang="en-US" altLang="zh-CN" sz="1800" dirty="0" smtClean="0">
                <a:solidFill>
                  <a:srgbClr val="FF0000"/>
                </a:solidFill>
              </a:rPr>
              <a:t>*</a:t>
            </a:r>
            <a:r>
              <a:rPr lang="en-US" altLang="zh-CN" sz="1800" dirty="0" smtClean="0"/>
              <a:t>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operator+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</a:rPr>
              <a:t> </a:t>
            </a:r>
            <a:r>
              <a:rPr lang="en-US" altLang="zh-CN" sz="1800" dirty="0" smtClean="0"/>
              <a:t>offset) { </a:t>
            </a:r>
            <a:r>
              <a:rPr lang="en-US" altLang="zh-CN" sz="18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800" dirty="0" smtClean="0"/>
              <a:t> pointer + offset; }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重载加法运算符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T</a:t>
            </a:r>
            <a:r>
              <a:rPr lang="en-US" altLang="zh-CN" sz="1800" dirty="0" smtClean="0">
                <a:solidFill>
                  <a:srgbClr val="FF0000"/>
                </a:solidFill>
              </a:rPr>
              <a:t>*</a:t>
            </a:r>
            <a:r>
              <a:rPr lang="en-US" altLang="zh-CN" sz="1800" dirty="0" smtClean="0"/>
              <a:t>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operator-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</a:rPr>
              <a:t> </a:t>
            </a:r>
            <a:r>
              <a:rPr lang="en-US" altLang="zh-CN" sz="1800" dirty="0" smtClean="0"/>
              <a:t>offset) { </a:t>
            </a:r>
            <a:r>
              <a:rPr lang="en-US" altLang="zh-CN" sz="18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800" dirty="0" smtClean="0"/>
              <a:t> pointer – offset; }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重载减法运算符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271463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00"/>
                </a:solidFill>
              </a:rPr>
              <a:t>protected</a:t>
            </a:r>
            <a:r>
              <a:rPr lang="en-US" altLang="zh-CN" sz="1800" dirty="0" smtClean="0"/>
              <a:t>:</a:t>
            </a: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1800" b="1" dirty="0" smtClean="0">
                <a:solidFill>
                  <a:srgbClr val="0000FF"/>
                </a:solidFill>
              </a:rPr>
              <a:t>T</a:t>
            </a:r>
            <a:r>
              <a:rPr lang="en-US" altLang="zh-CN" sz="1800" dirty="0" smtClean="0">
                <a:solidFill>
                  <a:srgbClr val="FF0000"/>
                </a:solidFill>
              </a:rPr>
              <a:t>* </a:t>
            </a:r>
            <a:r>
              <a:rPr lang="en-US" altLang="zh-CN" sz="1800" dirty="0" smtClean="0"/>
              <a:t>pointer;</a:t>
            </a:r>
            <a:endParaRPr lang="en-US" altLang="zh-CN" sz="18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/>
              <a:t>};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</a:rPr>
              <a:t> </a:t>
            </a:r>
            <a:r>
              <a:rPr lang="en-US" altLang="zh-CN" sz="1800" dirty="0" smtClean="0"/>
              <a:t>main(){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1800" b="1" dirty="0" smtClean="0">
                <a:solidFill>
                  <a:srgbClr val="0000FF"/>
                </a:solidFill>
              </a:rPr>
              <a:t>Pointer</a:t>
            </a:r>
            <a:r>
              <a:rPr lang="en-US" altLang="zh-CN" sz="1800" dirty="0" smtClean="0"/>
              <a:t>&lt;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800" dirty="0" smtClean="0"/>
              <a:t>&gt; p1(</a:t>
            </a:r>
            <a:r>
              <a:rPr lang="en-US" altLang="zh-CN" sz="1800" dirty="0" smtClean="0">
                <a:solidFill>
                  <a:srgbClr val="FF0000"/>
                </a:solidFill>
              </a:rPr>
              <a:t>new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800" dirty="0" smtClean="0"/>
              <a:t>);            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用堆空间单变量指针初始化智能指针对象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00"/>
                </a:solidFill>
              </a:rPr>
              <a:t>*</a:t>
            </a:r>
            <a:r>
              <a:rPr lang="en-US" altLang="zh-CN" sz="1800" dirty="0" smtClean="0"/>
              <a:t>p1 = 10;                                      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间接访问运算符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1800" b="1" dirty="0" smtClean="0">
                <a:solidFill>
                  <a:srgbClr val="0000FF"/>
                </a:solidFill>
              </a:rPr>
              <a:t>Pointer</a:t>
            </a:r>
            <a:r>
              <a:rPr lang="en-US" altLang="zh-CN" sz="1800" dirty="0" smtClean="0"/>
              <a:t>&lt;</a:t>
            </a:r>
            <a:r>
              <a:rPr lang="en-US" altLang="zh-CN" sz="18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800" dirty="0" smtClean="0"/>
              <a:t>&gt; p2(</a:t>
            </a:r>
            <a:r>
              <a:rPr lang="en-US" altLang="zh-CN" sz="1800" dirty="0" smtClean="0">
                <a:solidFill>
                  <a:srgbClr val="FF0000"/>
                </a:solidFill>
              </a:rPr>
              <a:t>new</a:t>
            </a:r>
            <a:r>
              <a:rPr lang="en-US" altLang="zh-CN" sz="1800" dirty="0" smtClean="0"/>
              <a:t> </a:t>
            </a:r>
            <a:r>
              <a:rPr lang="en-US" altLang="zh-CN" sz="18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800" dirty="0" smtClean="0"/>
              <a:t>[10]);</a:t>
            </a:r>
            <a:r>
              <a:rPr lang="en-US" altLang="zh-CN" sz="1800" dirty="0">
                <a:solidFill>
                  <a:srgbClr val="00B050"/>
                </a:solidFill>
              </a:rPr>
              <a:t> </a:t>
            </a:r>
            <a:r>
              <a:rPr lang="en-US" altLang="zh-CN" sz="1800" dirty="0" smtClean="0">
                <a:solidFill>
                  <a:srgbClr val="00B050"/>
                </a:solidFill>
              </a:rPr>
              <a:t>  // </a:t>
            </a:r>
            <a:r>
              <a:rPr lang="zh-CN" altLang="en-US" sz="1800" dirty="0">
                <a:solidFill>
                  <a:srgbClr val="00B050"/>
                </a:solidFill>
              </a:rPr>
              <a:t>用堆</a:t>
            </a:r>
            <a:r>
              <a:rPr lang="zh-CN" altLang="en-US" sz="1800" dirty="0" smtClean="0">
                <a:solidFill>
                  <a:srgbClr val="00B050"/>
                </a:solidFill>
              </a:rPr>
              <a:t>空间数组指针</a:t>
            </a:r>
            <a:r>
              <a:rPr lang="zh-CN" altLang="en-US" sz="1800" dirty="0">
                <a:solidFill>
                  <a:srgbClr val="00B050"/>
                </a:solidFill>
              </a:rPr>
              <a:t>初始化智能指针对象</a:t>
            </a:r>
            <a:endParaRPr lang="en-US" altLang="zh-CN" sz="1800" dirty="0" smtClean="0"/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for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size_t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=0;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&lt;10; ++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)   </a:t>
            </a: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/>
              <a:t>p2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[</a:t>
            </a:r>
            <a:r>
              <a:rPr lang="en-US" altLang="zh-CN" sz="1800" dirty="0" err="1" smtClean="0"/>
              <a:t>i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] </a:t>
            </a:r>
            <a:r>
              <a:rPr lang="en-US" altLang="zh-CN" sz="1800" dirty="0" smtClean="0"/>
              <a:t>=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*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;                                  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下标运算符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800" dirty="0" smtClean="0"/>
              <a:t> 0;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17.5  </a:t>
            </a:r>
            <a:r>
              <a:rPr lang="zh-CN" altLang="en-US" dirty="0"/>
              <a:t>泛型编程实例</a:t>
            </a:r>
          </a:p>
        </p:txBody>
      </p:sp>
      <p:sp>
        <p:nvSpPr>
          <p:cNvPr id="4" name="矩形 3"/>
          <p:cNvSpPr/>
          <p:nvPr/>
        </p:nvSpPr>
        <p:spPr>
          <a:xfrm>
            <a:off x="3275856" y="980728"/>
            <a:ext cx="2016224" cy="54218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智能指针</a:t>
            </a:r>
            <a:endParaRPr lang="en-US" altLang="zh-CN" sz="24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092280" y="5949280"/>
            <a:ext cx="1892559" cy="635715"/>
            <a:chOff x="6534472" y="5759475"/>
            <a:chExt cx="2286000" cy="75247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Ch17_08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22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实现不同类型数据的交换（</a:t>
            </a:r>
            <a:r>
              <a:rPr lang="en-US" altLang="zh-CN" b="1" dirty="0" err="1" smtClean="0">
                <a:solidFill>
                  <a:srgbClr val="0000FF"/>
                </a:solidFill>
              </a:rPr>
              <a:t>a</a:t>
            </a:r>
            <a:r>
              <a:rPr lang="en-US" altLang="zh-CN" b="1" dirty="0" err="1" smtClean="0">
                <a:solidFill>
                  <a:srgbClr val="FF0000"/>
                </a:solidFill>
              </a:rPr>
              <a:t>↔</a:t>
            </a:r>
            <a:r>
              <a:rPr lang="en-US" altLang="zh-CN" b="1" dirty="0" err="1" smtClean="0">
                <a:solidFill>
                  <a:srgbClr val="0000FF"/>
                </a:solidFill>
              </a:rPr>
              <a:t>b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FF0000"/>
                </a:solidFill>
              </a:rPr>
              <a:t>方法一</a:t>
            </a:r>
            <a:r>
              <a:rPr lang="zh-CN" altLang="en-US" dirty="0" smtClean="0"/>
              <a:t>：为每一种数据类型定义一个交换函数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void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swap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olidFill>
                  <a:srgbClr val="FF0000"/>
                </a:solidFill>
              </a:rPr>
              <a:t>&amp;</a:t>
            </a:r>
            <a:r>
              <a:rPr lang="en-US" altLang="zh-CN" sz="2200" dirty="0" smtClean="0"/>
              <a:t>a, 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olidFill>
                  <a:srgbClr val="FF0000"/>
                </a:solidFill>
              </a:rPr>
              <a:t>&amp;</a:t>
            </a:r>
            <a:r>
              <a:rPr lang="en-US" altLang="zh-CN" sz="2200" dirty="0" smtClean="0"/>
              <a:t>b)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{ </a:t>
            </a:r>
            <a:r>
              <a:rPr lang="en-US" altLang="zh-CN" sz="2200" b="1" dirty="0" smtClean="0">
                <a:solidFill>
                  <a:srgbClr val="00B050"/>
                </a:solidFill>
              </a:rPr>
              <a:t> // </a:t>
            </a:r>
            <a:r>
              <a:rPr lang="en-US" altLang="zh-CN" sz="2200" b="1" dirty="0" err="1" smtClean="0">
                <a:solidFill>
                  <a:srgbClr val="00B050"/>
                </a:solidFill>
              </a:rPr>
              <a:t>int</a:t>
            </a:r>
            <a:endParaRPr lang="en-US" altLang="zh-CN" sz="2200" b="1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/>
              <a:t> t = a;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a = b;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b = 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200" dirty="0" smtClean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void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swap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F</a:t>
            </a:r>
            <a:r>
              <a:rPr lang="en-US" altLang="zh-CN" sz="2200" dirty="0" smtClean="0"/>
              <a:t>(</a:t>
            </a:r>
            <a:r>
              <a:rPr lang="en-US" altLang="zh-CN" sz="2200" dirty="0" smtClean="0">
                <a:solidFill>
                  <a:srgbClr val="0000FF"/>
                </a:solidFill>
              </a:rPr>
              <a:t>float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olidFill>
                  <a:srgbClr val="FF0000"/>
                </a:solidFill>
              </a:rPr>
              <a:t>&amp;</a:t>
            </a:r>
            <a:r>
              <a:rPr lang="en-US" altLang="zh-CN" sz="2200" dirty="0" smtClean="0"/>
              <a:t>a,</a:t>
            </a:r>
            <a:r>
              <a:rPr lang="en-US" altLang="zh-CN" sz="2200" dirty="0" smtClean="0">
                <a:solidFill>
                  <a:srgbClr val="0000FF"/>
                </a:solidFill>
              </a:rPr>
              <a:t> float </a:t>
            </a:r>
            <a:r>
              <a:rPr lang="en-US" altLang="zh-CN" sz="2200" dirty="0" smtClean="0">
                <a:solidFill>
                  <a:srgbClr val="FF0000"/>
                </a:solidFill>
              </a:rPr>
              <a:t>&amp;</a:t>
            </a:r>
            <a:r>
              <a:rPr lang="en-US" altLang="zh-CN" sz="2200" dirty="0" smtClean="0"/>
              <a:t>b)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{  </a:t>
            </a:r>
            <a:r>
              <a:rPr lang="en-US" altLang="zh-CN" sz="2200" b="1" dirty="0" smtClean="0">
                <a:solidFill>
                  <a:srgbClr val="00B050"/>
                </a:solidFill>
              </a:rPr>
              <a:t>// float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float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t = a;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/>
              <a:t>a = b;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/>
              <a:t>b = </a:t>
            </a:r>
            <a:r>
              <a:rPr lang="en-US" altLang="zh-CN" sz="2200" dirty="0" smtClean="0"/>
              <a:t>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}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17.1  </a:t>
            </a:r>
            <a:r>
              <a:rPr lang="zh-CN" altLang="en-US" dirty="0"/>
              <a:t>模板的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27984" y="2097430"/>
            <a:ext cx="432048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void</a:t>
            </a:r>
            <a:r>
              <a:rPr lang="en-US" altLang="zh-CN" sz="22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2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swap</a:t>
            </a:r>
            <a:r>
              <a:rPr lang="en-US" altLang="zh-CN" sz="2200" dirty="0" err="1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</a:t>
            </a:r>
            <a:r>
              <a:rPr lang="en-US" altLang="zh-CN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(</a:t>
            </a:r>
            <a:r>
              <a:rPr lang="en-US" altLang="zh-CN" sz="22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char</a:t>
            </a:r>
            <a:r>
              <a:rPr lang="en-US" altLang="zh-CN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&amp;</a:t>
            </a:r>
            <a:r>
              <a:rPr lang="en-US" altLang="zh-CN" sz="22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a, </a:t>
            </a:r>
            <a:r>
              <a:rPr lang="en-US" altLang="zh-CN" sz="22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char</a:t>
            </a:r>
            <a:r>
              <a:rPr lang="en-US" altLang="zh-CN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&amp;</a:t>
            </a:r>
            <a:r>
              <a:rPr lang="en-US" altLang="zh-CN" sz="22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b)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{  </a:t>
            </a:r>
            <a:r>
              <a:rPr lang="en-US" altLang="zh-CN" sz="2200" b="1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// char</a:t>
            </a:r>
            <a:endParaRPr lang="en-US" altLang="zh-CN" sz="2200" b="1" dirty="0">
              <a:solidFill>
                <a:srgbClr val="00B05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char</a:t>
            </a:r>
            <a:r>
              <a:rPr lang="en-US" altLang="zh-CN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t = a;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a = b;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b = </a:t>
            </a:r>
            <a:r>
              <a:rPr lang="en-US" altLang="zh-CN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t;</a:t>
            </a:r>
            <a:endParaRPr lang="en-US" altLang="zh-CN" sz="22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4427984" y="4149080"/>
            <a:ext cx="446424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void</a:t>
            </a:r>
            <a:r>
              <a:rPr lang="en-US" altLang="zh-CN" sz="22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2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swap</a:t>
            </a:r>
            <a:r>
              <a:rPr lang="en-US" altLang="zh-CN" sz="2200" dirty="0" err="1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</a:t>
            </a:r>
            <a:r>
              <a:rPr lang="en-US" altLang="zh-CN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(</a:t>
            </a:r>
            <a:r>
              <a:rPr lang="en-US" altLang="zh-CN" sz="22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double</a:t>
            </a:r>
            <a:r>
              <a:rPr lang="en-US" altLang="zh-CN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&amp;</a:t>
            </a:r>
            <a:r>
              <a:rPr lang="en-US" altLang="zh-CN" sz="22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a, </a:t>
            </a:r>
            <a:r>
              <a:rPr lang="en-US" altLang="zh-CN" sz="22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double</a:t>
            </a:r>
            <a:r>
              <a:rPr lang="en-US" altLang="zh-CN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&amp;</a:t>
            </a:r>
            <a:r>
              <a:rPr lang="en-US" altLang="zh-CN" sz="22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b)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{  </a:t>
            </a:r>
            <a:r>
              <a:rPr lang="en-US" altLang="zh-CN" sz="2200" b="1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// double</a:t>
            </a:r>
            <a:endParaRPr lang="en-US" altLang="zh-CN" sz="2200" b="1" dirty="0">
              <a:solidFill>
                <a:srgbClr val="00B05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double</a:t>
            </a:r>
            <a:r>
              <a:rPr lang="en-US" altLang="zh-CN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t = a;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a = b;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b = </a:t>
            </a:r>
            <a:r>
              <a:rPr lang="en-US" altLang="zh-CN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t;</a:t>
            </a:r>
            <a:endParaRPr lang="en-US" altLang="zh-CN" sz="22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1655676" y="2761211"/>
            <a:ext cx="5832648" cy="113383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四个完全不同的函数</a:t>
            </a: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来实现不同类型数据的交换！用起来麻烦！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31740" y="4774852"/>
            <a:ext cx="4680520" cy="113383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每一种数据类型都要定义一个相应的交换函数！太麻烦！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604" y="4653806"/>
            <a:ext cx="1880011" cy="188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9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81925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CN" altLang="en-US" dirty="0" smtClean="0"/>
              <a:t>编写一个函数模板，它的功能是计算一个类型为</a:t>
            </a:r>
            <a:r>
              <a:rPr lang="en-US" altLang="zh-CN" b="1" dirty="0" smtClean="0">
                <a:solidFill>
                  <a:srgbClr val="0000FF"/>
                </a:solidFill>
              </a:rPr>
              <a:t>T</a:t>
            </a:r>
            <a:r>
              <a:rPr lang="zh-CN" altLang="en-US" dirty="0" smtClean="0"/>
              <a:t>的一维数组中的最大元素与最小元素，并返回最大元素与最小元素的和。</a:t>
            </a:r>
            <a:endParaRPr lang="en-US" altLang="zh-CN" dirty="0" smtClean="0"/>
          </a:p>
          <a:p>
            <a:pPr indent="1076325">
              <a:lnSpc>
                <a:spcPct val="10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template</a:t>
            </a:r>
            <a:r>
              <a:rPr lang="en-US" altLang="zh-CN" dirty="0" smtClean="0"/>
              <a:t> &lt;</a:t>
            </a:r>
            <a:r>
              <a:rPr lang="en-US" altLang="zh-CN" dirty="0" smtClean="0">
                <a:solidFill>
                  <a:srgbClr val="FF0000"/>
                </a:solidFill>
              </a:rPr>
              <a:t>class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T</a:t>
            </a:r>
            <a:r>
              <a:rPr lang="en-US" altLang="zh-CN" dirty="0" smtClean="0"/>
              <a:t>&gt;</a:t>
            </a:r>
          </a:p>
          <a:p>
            <a:pPr indent="1076325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0000FF"/>
                </a:solidFill>
              </a:rPr>
              <a:t>T</a:t>
            </a:r>
            <a:r>
              <a:rPr lang="en-US" altLang="zh-CN" dirty="0" smtClean="0"/>
              <a:t> find(</a:t>
            </a:r>
            <a:r>
              <a:rPr lang="en-US" altLang="zh-CN" b="1" dirty="0" smtClean="0">
                <a:solidFill>
                  <a:srgbClr val="0000FF"/>
                </a:solidFill>
              </a:rPr>
              <a:t>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arr</a:t>
            </a:r>
            <a:r>
              <a:rPr lang="en-US" altLang="zh-CN" b="1" dirty="0" smtClean="0">
                <a:solidFill>
                  <a:srgbClr val="FF0000"/>
                </a:solidFill>
              </a:rPr>
              <a:t>[ ]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0000FF"/>
                </a:solidFill>
              </a:rPr>
              <a:t>size_t</a:t>
            </a:r>
            <a:r>
              <a:rPr lang="en-US" altLang="zh-CN" dirty="0" smtClean="0"/>
              <a:t> n);</a:t>
            </a:r>
          </a:p>
          <a:p>
            <a:pPr marL="457200" indent="-457200">
              <a:buAutoNum type="arabicPeriod" startAt="2"/>
            </a:pPr>
            <a:r>
              <a:rPr lang="zh-CN" altLang="en-US" dirty="0" smtClean="0"/>
              <a:t>以下是一个整数栈类的定义，将其改写成类模板：</a:t>
            </a:r>
            <a:endParaRPr lang="en-US" altLang="zh-CN" dirty="0" smtClean="0"/>
          </a:p>
          <a:p>
            <a:pPr indent="4476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3399"/>
                </a:solidFill>
              </a:rPr>
              <a:t>SIZE</a:t>
            </a:r>
            <a:r>
              <a:rPr lang="en-US" altLang="zh-CN" sz="2000" dirty="0" smtClean="0"/>
              <a:t> = 100;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栈的大小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4476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class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Stack</a:t>
            </a:r>
            <a:r>
              <a:rPr lang="en-US" altLang="zh-CN" sz="2000" dirty="0" smtClean="0"/>
              <a:t>{</a:t>
            </a:r>
          </a:p>
          <a:p>
            <a:pPr indent="806450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000" dirty="0" smtClean="0"/>
              <a:t>:</a:t>
            </a:r>
          </a:p>
          <a:p>
            <a:pPr indent="10763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Stack</a:t>
            </a:r>
            <a:r>
              <a:rPr lang="en-US" altLang="zh-CN" sz="2000" dirty="0" smtClean="0"/>
              <a:t>();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构造函数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10763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~Stack</a:t>
            </a:r>
            <a:r>
              <a:rPr lang="en-US" altLang="zh-CN" sz="2000" dirty="0" smtClean="0"/>
              <a:t>();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析构函数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10763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void</a:t>
            </a:r>
            <a:r>
              <a:rPr lang="en-US" altLang="zh-CN" sz="2000" dirty="0" smtClean="0"/>
              <a:t> Push(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n);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在栈的末尾加入一个新元素</a:t>
            </a:r>
            <a:r>
              <a:rPr lang="en-US" altLang="zh-CN" sz="2000" smtClean="0">
                <a:solidFill>
                  <a:srgbClr val="00B050"/>
                </a:solidFill>
              </a:rPr>
              <a:t>n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10763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/>
              <a:t>Pop();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删除栈的末尾元素并返回它的值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806450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private</a:t>
            </a:r>
            <a:r>
              <a:rPr lang="en-US" altLang="zh-CN" sz="2000" dirty="0" smtClean="0"/>
              <a:t>:</a:t>
            </a:r>
          </a:p>
          <a:p>
            <a:pPr indent="10763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stack[</a:t>
            </a:r>
            <a:r>
              <a:rPr lang="en-US" altLang="zh-CN" sz="2000" dirty="0" smtClean="0">
                <a:solidFill>
                  <a:srgbClr val="FF3399"/>
                </a:solidFill>
              </a:rPr>
              <a:t>SIZE</a:t>
            </a:r>
            <a:r>
              <a:rPr lang="en-US" altLang="zh-CN" sz="2000" dirty="0" smtClean="0"/>
              <a:t>];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用来存放栈元素的数组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10763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tos</a:t>
            </a:r>
            <a:r>
              <a:rPr lang="en-US" altLang="zh-CN" sz="2000" dirty="0" smtClean="0"/>
              <a:t>;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目前栈中的元素个数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4476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};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29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实现不同类型数据的交换（</a:t>
            </a:r>
            <a:r>
              <a:rPr lang="en-US" altLang="zh-CN" b="1" dirty="0" err="1" smtClean="0">
                <a:solidFill>
                  <a:srgbClr val="0000FF"/>
                </a:solidFill>
              </a:rPr>
              <a:t>a</a:t>
            </a:r>
            <a:r>
              <a:rPr lang="en-US" altLang="zh-CN" b="1" dirty="0" err="1" smtClean="0">
                <a:solidFill>
                  <a:srgbClr val="FF0000"/>
                </a:solidFill>
              </a:rPr>
              <a:t>↔</a:t>
            </a:r>
            <a:r>
              <a:rPr lang="en-US" altLang="zh-CN" b="1" dirty="0" err="1" smtClean="0">
                <a:solidFill>
                  <a:srgbClr val="0000FF"/>
                </a:solidFill>
              </a:rPr>
              <a:t>b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FF0000"/>
                </a:solidFill>
              </a:rPr>
              <a:t>方法二</a:t>
            </a:r>
            <a:r>
              <a:rPr lang="zh-CN" altLang="en-US" dirty="0" smtClean="0"/>
              <a:t>：通过重载函数来实现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void</a:t>
            </a:r>
            <a:r>
              <a:rPr lang="en-US" altLang="zh-CN" sz="2200" dirty="0" smtClean="0"/>
              <a:t> swap(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olidFill>
                  <a:srgbClr val="FF0000"/>
                </a:solidFill>
              </a:rPr>
              <a:t>&amp;</a:t>
            </a:r>
            <a:r>
              <a:rPr lang="en-US" altLang="zh-CN" sz="2200" dirty="0" smtClean="0"/>
              <a:t>a, 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olidFill>
                  <a:srgbClr val="FF0000"/>
                </a:solidFill>
              </a:rPr>
              <a:t>&amp;</a:t>
            </a:r>
            <a:r>
              <a:rPr lang="en-US" altLang="zh-CN" sz="2200" dirty="0" smtClean="0"/>
              <a:t>b)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{  </a:t>
            </a:r>
            <a:r>
              <a:rPr lang="en-US" altLang="zh-CN" sz="2200" b="1" dirty="0" smtClean="0">
                <a:solidFill>
                  <a:srgbClr val="00B050"/>
                </a:solidFill>
              </a:rPr>
              <a:t>// </a:t>
            </a:r>
            <a:r>
              <a:rPr lang="en-US" altLang="zh-CN" sz="2200" b="1" dirty="0" err="1" smtClean="0">
                <a:solidFill>
                  <a:srgbClr val="00B050"/>
                </a:solidFill>
              </a:rPr>
              <a:t>int</a:t>
            </a:r>
            <a:endParaRPr lang="en-US" altLang="zh-CN" sz="2200" b="1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/>
              <a:t> t = a;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a = b;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b = 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200" dirty="0" smtClean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void</a:t>
            </a:r>
            <a:r>
              <a:rPr lang="en-US" altLang="zh-CN" sz="2200" dirty="0" smtClean="0"/>
              <a:t> swap(</a:t>
            </a:r>
            <a:r>
              <a:rPr lang="en-US" altLang="zh-CN" sz="2200" dirty="0" smtClean="0">
                <a:solidFill>
                  <a:srgbClr val="0000FF"/>
                </a:solidFill>
              </a:rPr>
              <a:t>float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olidFill>
                  <a:srgbClr val="FF0000"/>
                </a:solidFill>
              </a:rPr>
              <a:t>&amp;</a:t>
            </a:r>
            <a:r>
              <a:rPr lang="en-US" altLang="zh-CN" sz="2200" dirty="0" smtClean="0"/>
              <a:t>a,</a:t>
            </a:r>
            <a:r>
              <a:rPr lang="en-US" altLang="zh-CN" sz="2200" dirty="0" smtClean="0">
                <a:solidFill>
                  <a:srgbClr val="0000FF"/>
                </a:solidFill>
              </a:rPr>
              <a:t> float </a:t>
            </a:r>
            <a:r>
              <a:rPr lang="en-US" altLang="zh-CN" sz="2200" dirty="0" smtClean="0">
                <a:solidFill>
                  <a:srgbClr val="FF0000"/>
                </a:solidFill>
              </a:rPr>
              <a:t>&amp;</a:t>
            </a:r>
            <a:r>
              <a:rPr lang="en-US" altLang="zh-CN" sz="2200" dirty="0" smtClean="0"/>
              <a:t>b)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{  </a:t>
            </a:r>
            <a:r>
              <a:rPr lang="en-US" altLang="zh-CN" sz="2200" b="1" dirty="0" smtClean="0">
                <a:solidFill>
                  <a:srgbClr val="00B050"/>
                </a:solidFill>
              </a:rPr>
              <a:t>// float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float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t = a;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/>
              <a:t>a = b;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/>
              <a:t>b = </a:t>
            </a:r>
            <a:r>
              <a:rPr lang="en-US" altLang="zh-CN" sz="2200" dirty="0" smtClean="0"/>
              <a:t>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/>
              <a:t>}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17.1  </a:t>
            </a:r>
            <a:r>
              <a:rPr lang="zh-CN" altLang="en-US" dirty="0"/>
              <a:t>模板的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27984" y="2097430"/>
            <a:ext cx="432048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void</a:t>
            </a:r>
            <a:r>
              <a:rPr lang="en-US" altLang="zh-CN" sz="22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swap(</a:t>
            </a:r>
            <a:r>
              <a:rPr lang="en-US" altLang="zh-CN" sz="22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char</a:t>
            </a:r>
            <a:r>
              <a:rPr lang="en-US" altLang="zh-CN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&amp;</a:t>
            </a:r>
            <a:r>
              <a:rPr lang="en-US" altLang="zh-CN" sz="22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a, </a:t>
            </a:r>
            <a:r>
              <a:rPr lang="en-US" altLang="zh-CN" sz="22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char</a:t>
            </a:r>
            <a:r>
              <a:rPr lang="en-US" altLang="zh-CN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&amp;</a:t>
            </a:r>
            <a:r>
              <a:rPr lang="en-US" altLang="zh-CN" sz="22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b)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{  </a:t>
            </a:r>
            <a:r>
              <a:rPr lang="en-US" altLang="zh-CN" sz="2200" b="1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// char</a:t>
            </a:r>
            <a:endParaRPr lang="en-US" altLang="zh-CN" sz="2200" b="1" dirty="0">
              <a:solidFill>
                <a:srgbClr val="00B05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char</a:t>
            </a:r>
            <a:r>
              <a:rPr lang="en-US" altLang="zh-CN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t = a;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a = b;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b = </a:t>
            </a:r>
            <a:r>
              <a:rPr lang="en-US" altLang="zh-CN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t;</a:t>
            </a:r>
            <a:endParaRPr lang="en-US" altLang="zh-CN" sz="22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4427984" y="4149080"/>
            <a:ext cx="446424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void</a:t>
            </a:r>
            <a:r>
              <a:rPr lang="en-US" altLang="zh-CN" sz="22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swap(</a:t>
            </a:r>
            <a:r>
              <a:rPr lang="en-US" altLang="zh-CN" sz="22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double</a:t>
            </a:r>
            <a:r>
              <a:rPr lang="en-US" altLang="zh-CN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&amp;</a:t>
            </a:r>
            <a:r>
              <a:rPr lang="en-US" altLang="zh-CN" sz="22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a, </a:t>
            </a:r>
            <a:r>
              <a:rPr lang="en-US" altLang="zh-CN" sz="22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double</a:t>
            </a:r>
            <a:r>
              <a:rPr lang="en-US" altLang="zh-CN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&amp;</a:t>
            </a:r>
            <a:r>
              <a:rPr lang="en-US" altLang="zh-CN" sz="22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b)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{  </a:t>
            </a:r>
            <a:r>
              <a:rPr lang="en-US" altLang="zh-CN" sz="2200" b="1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// double</a:t>
            </a:r>
            <a:endParaRPr lang="en-US" altLang="zh-CN" sz="2200" b="1" dirty="0">
              <a:solidFill>
                <a:srgbClr val="00B05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double</a:t>
            </a:r>
            <a:r>
              <a:rPr lang="en-US" altLang="zh-CN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t = a;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a = b;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b = </a:t>
            </a:r>
            <a:r>
              <a:rPr lang="en-US" altLang="zh-CN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t;</a:t>
            </a:r>
            <a:endParaRPr lang="en-US" altLang="zh-CN" sz="22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1889702" y="2705179"/>
            <a:ext cx="5364596" cy="113383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四个重载函数</a:t>
            </a: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来实现不同类型数据的交换！用起来更方便！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87724" y="4584321"/>
            <a:ext cx="4680520" cy="113383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每一种数据类型都要定义一个相应的重载函数！太麻烦！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215" y="4599437"/>
            <a:ext cx="1880011" cy="188001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55576" y="5949040"/>
            <a:ext cx="6840760" cy="60640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只定义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一个函数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便可以实现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任何类型数据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的交换？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370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模板（</a:t>
            </a:r>
            <a:r>
              <a:rPr lang="en-US" altLang="zh-CN" sz="2800" b="1" dirty="0" smtClean="0"/>
              <a:t>template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pPr>
              <a:spcAft>
                <a:spcPts val="1200"/>
              </a:spcAft>
            </a:pPr>
            <a:r>
              <a:rPr lang="zh-CN" altLang="en-US" dirty="0">
                <a:solidFill>
                  <a:srgbClr val="FF0000"/>
                </a:solidFill>
              </a:rPr>
              <a:t>模板</a:t>
            </a:r>
            <a:r>
              <a:rPr lang="zh-CN" altLang="en-US" dirty="0"/>
              <a:t>是一种是将</a:t>
            </a:r>
            <a:r>
              <a:rPr lang="zh-CN" altLang="en-US" dirty="0">
                <a:solidFill>
                  <a:srgbClr val="0070C0"/>
                </a:solidFill>
              </a:rPr>
              <a:t>类型参数化</a:t>
            </a:r>
            <a:r>
              <a:rPr lang="zh-CN" altLang="en-US" dirty="0"/>
              <a:t>来产生一系列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FF0000"/>
                </a:solidFill>
              </a:rPr>
              <a:t>类</a:t>
            </a:r>
            <a:r>
              <a:rPr lang="zh-CN" altLang="en-US" dirty="0"/>
              <a:t>的</a:t>
            </a:r>
            <a:r>
              <a:rPr lang="zh-CN" altLang="en-US" dirty="0" smtClean="0"/>
              <a:t>机制。</a:t>
            </a:r>
            <a:endParaRPr lang="en-US" altLang="zh-CN" dirty="0" smtClean="0"/>
          </a:p>
          <a:p>
            <a:r>
              <a:rPr lang="zh-CN" altLang="en-US" b="1" dirty="0" smtClean="0"/>
              <a:t>说明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中的模板可以用来设计</a:t>
            </a:r>
            <a:r>
              <a:rPr lang="zh-CN" altLang="en-US" dirty="0">
                <a:solidFill>
                  <a:srgbClr val="0070C0"/>
                </a:solidFill>
              </a:rPr>
              <a:t>与数据类型无关</a:t>
            </a:r>
            <a:r>
              <a:rPr lang="zh-CN" altLang="en-US" dirty="0"/>
              <a:t>的通用算法，是</a:t>
            </a:r>
            <a:r>
              <a:rPr lang="en-US" altLang="zh-CN" dirty="0"/>
              <a:t>C++</a:t>
            </a:r>
            <a:r>
              <a:rPr lang="zh-CN" altLang="en-US" dirty="0"/>
              <a:t>支持</a:t>
            </a:r>
            <a:r>
              <a:rPr lang="zh-CN" altLang="en-US" dirty="0">
                <a:solidFill>
                  <a:srgbClr val="0070C0"/>
                </a:solidFill>
              </a:rPr>
              <a:t>多态性</a:t>
            </a:r>
            <a:r>
              <a:rPr lang="zh-CN" altLang="en-US" dirty="0"/>
              <a:t>的一种</a:t>
            </a:r>
            <a:r>
              <a:rPr lang="zh-CN" altLang="en-US" dirty="0" smtClean="0"/>
              <a:t>工具。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使用模板可以让用户得到类或函数声明的一种</a:t>
            </a:r>
            <a:r>
              <a:rPr lang="zh-CN" altLang="en-US" dirty="0">
                <a:solidFill>
                  <a:srgbClr val="0070C0"/>
                </a:solidFill>
              </a:rPr>
              <a:t>通用模式</a:t>
            </a:r>
            <a:r>
              <a:rPr lang="zh-CN" altLang="en-US" dirty="0"/>
              <a:t>。使得类中的某些数据成员或者成员函数的参数、返回值取得不同的类型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通过针对不同的数据类型</a:t>
            </a:r>
            <a:r>
              <a:rPr lang="zh-CN" altLang="en-US" dirty="0">
                <a:solidFill>
                  <a:srgbClr val="0070C0"/>
                </a:solidFill>
              </a:rPr>
              <a:t>实例化这些模板</a:t>
            </a:r>
            <a:r>
              <a:rPr lang="zh-CN" altLang="en-US" dirty="0"/>
              <a:t>，可以实现</a:t>
            </a:r>
            <a:r>
              <a:rPr lang="zh-CN" altLang="en-US" dirty="0">
                <a:solidFill>
                  <a:srgbClr val="0070C0"/>
                </a:solidFill>
              </a:rPr>
              <a:t>代码</a:t>
            </a:r>
            <a:r>
              <a:rPr lang="zh-CN" altLang="en-US" dirty="0" smtClean="0">
                <a:solidFill>
                  <a:srgbClr val="0070C0"/>
                </a:solidFill>
              </a:rPr>
              <a:t>重用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17.1  </a:t>
            </a:r>
            <a:r>
              <a:rPr lang="zh-CN" altLang="en-US" dirty="0"/>
              <a:t>模板的概念</a:t>
            </a:r>
          </a:p>
        </p:txBody>
      </p:sp>
    </p:spTree>
    <p:extLst>
      <p:ext uri="{BB962C8B-B14F-4D97-AF65-F5344CB8AC3E}">
        <p14:creationId xmlns:p14="http://schemas.microsoft.com/office/powerpoint/2010/main" val="185585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函数模板（</a:t>
            </a:r>
            <a:r>
              <a:rPr lang="en-US" altLang="zh-CN" sz="2800" b="1" dirty="0" smtClean="0"/>
              <a:t>Function Template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定义形式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indent="358775">
              <a:lnSpc>
                <a:spcPct val="100000"/>
              </a:lnSpc>
              <a:spcBef>
                <a:spcPts val="30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template</a:t>
            </a:r>
            <a:r>
              <a:rPr lang="en-US" altLang="zh-CN" dirty="0" smtClean="0"/>
              <a:t> &lt;</a:t>
            </a:r>
            <a:r>
              <a:rPr lang="zh-CN" altLang="en-US" dirty="0" smtClean="0">
                <a:solidFill>
                  <a:srgbClr val="0000FF"/>
                </a:solidFill>
              </a:rPr>
              <a:t>类型形式参数表</a:t>
            </a:r>
            <a:r>
              <a:rPr lang="en-US" altLang="zh-CN" dirty="0" smtClean="0"/>
              <a:t>&gt;</a:t>
            </a:r>
          </a:p>
          <a:p>
            <a:pPr indent="358775">
              <a:lnSpc>
                <a:spcPct val="100000"/>
              </a:lnSpc>
              <a:spcBef>
                <a:spcPts val="300"/>
              </a:spcBef>
            </a:pPr>
            <a:r>
              <a:rPr lang="zh-CN" altLang="en-US" dirty="0" smtClean="0">
                <a:solidFill>
                  <a:srgbClr val="0000FF"/>
                </a:solidFill>
              </a:rPr>
              <a:t>返回类型  </a:t>
            </a:r>
            <a:r>
              <a:rPr lang="zh-CN" altLang="en-US" dirty="0" smtClean="0"/>
              <a:t>函数名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形式参数表</a:t>
            </a:r>
            <a:r>
              <a:rPr lang="en-US" altLang="zh-CN" dirty="0" smtClean="0"/>
              <a:t>)</a:t>
            </a:r>
            <a:r>
              <a:rPr lang="en-US" altLang="zh-CN" dirty="0"/>
              <a:t>{</a:t>
            </a:r>
            <a:endParaRPr lang="en-US" altLang="zh-CN" dirty="0" smtClean="0"/>
          </a:p>
          <a:p>
            <a:pPr indent="806450">
              <a:lnSpc>
                <a:spcPct val="100000"/>
              </a:lnSpc>
              <a:spcBef>
                <a:spcPts val="300"/>
              </a:spcBef>
            </a:pP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函数定义体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altLang="zh-CN" dirty="0" smtClean="0"/>
              <a:t>}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说明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&lt;</a:t>
            </a:r>
            <a:r>
              <a:rPr lang="zh-CN" altLang="en-US" dirty="0">
                <a:solidFill>
                  <a:srgbClr val="0000FF"/>
                </a:solidFill>
              </a:rPr>
              <a:t>类型形式参数表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通过</a:t>
            </a:r>
            <a:r>
              <a:rPr lang="en-US" altLang="zh-CN" dirty="0" smtClean="0">
                <a:solidFill>
                  <a:srgbClr val="FF0000"/>
                </a:solidFill>
              </a:rPr>
              <a:t>class</a:t>
            </a:r>
            <a:r>
              <a:rPr lang="zh-CN" altLang="en-US" dirty="0" smtClean="0"/>
              <a:t>或</a:t>
            </a:r>
            <a:r>
              <a:rPr lang="en-US" altLang="zh-CN" dirty="0" err="1" smtClean="0">
                <a:solidFill>
                  <a:srgbClr val="FF0000"/>
                </a:solidFill>
              </a:rPr>
              <a:t>typename</a:t>
            </a:r>
            <a:r>
              <a:rPr lang="zh-CN" altLang="en-US" dirty="0" smtClean="0"/>
              <a:t>来指定</a:t>
            </a:r>
            <a:r>
              <a:rPr lang="zh-CN" altLang="en-US" dirty="0" smtClean="0">
                <a:solidFill>
                  <a:srgbClr val="0070C0"/>
                </a:solidFill>
              </a:rPr>
              <a:t>类型参数</a:t>
            </a:r>
            <a:r>
              <a:rPr lang="zh-CN" altLang="en-US" dirty="0" smtClean="0"/>
              <a:t>，多个类型参数间用</a:t>
            </a:r>
            <a:r>
              <a:rPr lang="zh-CN" altLang="en-US" dirty="0" smtClean="0">
                <a:solidFill>
                  <a:srgbClr val="0070C0"/>
                </a:solidFill>
              </a:rPr>
              <a:t>逗号</a:t>
            </a:r>
            <a:r>
              <a:rPr lang="zh-CN" altLang="en-US" dirty="0" smtClean="0"/>
              <a:t>来分隔，如：</a:t>
            </a:r>
            <a:r>
              <a:rPr lang="en-US" altLang="zh-CN" dirty="0" smtClean="0"/>
              <a:t>&lt;</a:t>
            </a:r>
            <a:r>
              <a:rPr lang="en-US" altLang="zh-CN" dirty="0" smtClean="0">
                <a:solidFill>
                  <a:srgbClr val="FF0000"/>
                </a:solidFill>
              </a:rPr>
              <a:t>class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T</a:t>
            </a:r>
            <a:r>
              <a:rPr lang="en-US" altLang="zh-CN" b="1" dirty="0" smtClean="0">
                <a:solidFill>
                  <a:srgbClr val="FF3399"/>
                </a:solidFill>
              </a:rPr>
              <a:t>,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class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S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。该类型既可以用</a:t>
            </a:r>
            <a:r>
              <a:rPr lang="zh-CN" altLang="en-US" dirty="0" smtClean="0">
                <a:solidFill>
                  <a:srgbClr val="0070C0"/>
                </a:solidFill>
              </a:rPr>
              <a:t>基本数据类型</a:t>
            </a:r>
            <a:r>
              <a:rPr lang="zh-CN" altLang="en-US" dirty="0" smtClean="0"/>
              <a:t>，也可以用</a:t>
            </a:r>
            <a:r>
              <a:rPr lang="zh-CN" altLang="en-US" dirty="0" smtClean="0">
                <a:solidFill>
                  <a:srgbClr val="0070C0"/>
                </a:solidFill>
              </a:rPr>
              <a:t>类类型</a:t>
            </a:r>
            <a:r>
              <a:rPr lang="zh-CN" altLang="en-US" dirty="0" smtClean="0"/>
              <a:t>来实例化。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函数模板只是</a:t>
            </a:r>
            <a:r>
              <a:rPr lang="zh-CN" altLang="en-US" dirty="0">
                <a:solidFill>
                  <a:srgbClr val="0070C0"/>
                </a:solidFill>
              </a:rPr>
              <a:t>说明</a:t>
            </a:r>
            <a:r>
              <a:rPr lang="zh-CN" altLang="en-US" dirty="0"/>
              <a:t>，需要</a:t>
            </a:r>
            <a:r>
              <a:rPr lang="zh-CN" altLang="en-US" dirty="0">
                <a:solidFill>
                  <a:srgbClr val="0070C0"/>
                </a:solidFill>
              </a:rPr>
              <a:t>实例化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FF0000"/>
                </a:solidFill>
              </a:rPr>
              <a:t>模板函数</a:t>
            </a:r>
            <a:r>
              <a:rPr lang="zh-CN" altLang="en-US" dirty="0"/>
              <a:t>后才能执行。</a:t>
            </a:r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17.2  </a:t>
            </a:r>
            <a:r>
              <a:rPr lang="zh-CN" altLang="en-US" dirty="0"/>
              <a:t>函数</a:t>
            </a:r>
            <a:r>
              <a:rPr lang="zh-CN" altLang="en-US" dirty="0" smtClean="0"/>
              <a:t>模板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434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08720"/>
            <a:ext cx="8496944" cy="58772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200" dirty="0" smtClean="0"/>
              <a:t>&lt;</a:t>
            </a:r>
            <a:r>
              <a:rPr lang="en-US" altLang="zh-CN" sz="2200" dirty="0" err="1" smtClean="0"/>
              <a:t>iostream</a:t>
            </a:r>
            <a:r>
              <a:rPr lang="en-US" altLang="zh-CN" sz="22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2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FF0000"/>
                </a:solidFill>
              </a:rPr>
              <a:t>template</a:t>
            </a:r>
            <a:r>
              <a:rPr lang="en-US" altLang="zh-CN" sz="2200" dirty="0" smtClean="0"/>
              <a:t> &lt;</a:t>
            </a:r>
            <a:r>
              <a:rPr lang="en-US" altLang="zh-CN" sz="2200" dirty="0" smtClean="0">
                <a:solidFill>
                  <a:srgbClr val="FF0000"/>
                </a:solidFill>
              </a:rPr>
              <a:t>class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olidFill>
                  <a:srgbClr val="0000FF"/>
                </a:solidFill>
              </a:rPr>
              <a:t>T</a:t>
            </a:r>
            <a:r>
              <a:rPr lang="en-US" altLang="zh-CN" sz="2200" dirty="0" smtClean="0"/>
              <a:t>&gt; 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template &lt;</a:t>
            </a:r>
            <a:r>
              <a:rPr lang="en-US" altLang="zh-CN" sz="2200" dirty="0" err="1" smtClean="0">
                <a:solidFill>
                  <a:srgbClr val="00B050"/>
                </a:solidFill>
              </a:rPr>
              <a:t>typename</a:t>
            </a:r>
            <a:r>
              <a:rPr lang="en-US" altLang="zh-CN" sz="2200" dirty="0" smtClean="0">
                <a:solidFill>
                  <a:srgbClr val="00B050"/>
                </a:solidFill>
              </a:rPr>
              <a:t> T&gt;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void</a:t>
            </a:r>
            <a:r>
              <a:rPr lang="en-US" altLang="zh-CN" sz="2200" dirty="0" smtClean="0"/>
              <a:t> swap(</a:t>
            </a:r>
            <a:r>
              <a:rPr lang="en-US" altLang="zh-CN" sz="2200" dirty="0" smtClean="0">
                <a:solidFill>
                  <a:srgbClr val="0000FF"/>
                </a:solidFill>
              </a:rPr>
              <a:t>T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olidFill>
                  <a:srgbClr val="FF0000"/>
                </a:solidFill>
              </a:rPr>
              <a:t>&amp;</a:t>
            </a:r>
            <a:r>
              <a:rPr lang="en-US" altLang="zh-CN" sz="2200" dirty="0" smtClean="0"/>
              <a:t>a, </a:t>
            </a:r>
            <a:r>
              <a:rPr lang="en-US" altLang="zh-CN" sz="2200" dirty="0" smtClean="0">
                <a:solidFill>
                  <a:srgbClr val="0000FF"/>
                </a:solidFill>
              </a:rPr>
              <a:t>T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olidFill>
                  <a:srgbClr val="FF0000"/>
                </a:solidFill>
              </a:rPr>
              <a:t>&amp;</a:t>
            </a:r>
            <a:r>
              <a:rPr lang="en-US" altLang="zh-CN" sz="2200" dirty="0" smtClean="0"/>
              <a:t>b){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类型参数作为形参类型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T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t</a:t>
            </a:r>
            <a:r>
              <a:rPr lang="en-US" altLang="zh-CN" sz="2200" dirty="0" smtClean="0"/>
              <a:t> = a;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a = b;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b = 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/>
              <a:t> main(){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/>
              <a:t> a = 10, b = 20;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char</a:t>
            </a:r>
            <a:r>
              <a:rPr lang="en-US" altLang="zh-CN" sz="2200" dirty="0" smtClean="0"/>
              <a:t> c = </a:t>
            </a:r>
            <a:r>
              <a:rPr lang="en-US" altLang="zh-CN" sz="2200" dirty="0" smtClean="0">
                <a:solidFill>
                  <a:schemeClr val="accent6">
                    <a:lumMod val="75000"/>
                  </a:schemeClr>
                </a:solidFill>
              </a:rPr>
              <a:t>‘A’</a:t>
            </a:r>
            <a:r>
              <a:rPr lang="en-US" altLang="zh-CN" sz="2200" dirty="0" smtClean="0"/>
              <a:t>, d = </a:t>
            </a:r>
            <a:r>
              <a:rPr lang="en-US" altLang="zh-CN" sz="2200" dirty="0" smtClean="0">
                <a:solidFill>
                  <a:schemeClr val="accent6">
                    <a:lumMod val="75000"/>
                  </a:schemeClr>
                </a:solidFill>
              </a:rPr>
              <a:t>‘B’</a:t>
            </a:r>
            <a:r>
              <a:rPr lang="en-US" altLang="zh-CN" sz="2200" dirty="0" smtClean="0"/>
              <a:t>;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float </a:t>
            </a:r>
            <a:r>
              <a:rPr lang="en-US" altLang="zh-CN" sz="2200" dirty="0" smtClean="0"/>
              <a:t>e = 13.14f, f = 20.25f;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swap</a:t>
            </a:r>
            <a:r>
              <a:rPr lang="en-US" altLang="zh-CN" sz="2200" dirty="0" smtClean="0">
                <a:solidFill>
                  <a:srgbClr val="FF0000"/>
                </a:solidFill>
              </a:rPr>
              <a:t>&lt;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>
                <a:solidFill>
                  <a:srgbClr val="FF0000"/>
                </a:solidFill>
              </a:rPr>
              <a:t>&gt;</a:t>
            </a:r>
            <a:r>
              <a:rPr lang="en-US" altLang="zh-CN" sz="2200" dirty="0" smtClean="0"/>
              <a:t>(a, b);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swap</a:t>
            </a:r>
            <a:r>
              <a:rPr lang="en-US" altLang="zh-CN" sz="2200" dirty="0" smtClean="0">
                <a:solidFill>
                  <a:srgbClr val="FF0000"/>
                </a:solidFill>
              </a:rPr>
              <a:t>&lt;</a:t>
            </a:r>
            <a:r>
              <a:rPr lang="en-US" altLang="zh-CN" sz="2200" dirty="0" smtClean="0">
                <a:solidFill>
                  <a:srgbClr val="0000FF"/>
                </a:solidFill>
              </a:rPr>
              <a:t>char</a:t>
            </a:r>
            <a:r>
              <a:rPr lang="en-US" altLang="zh-CN" sz="2200" dirty="0" smtClean="0">
                <a:solidFill>
                  <a:srgbClr val="FF0000"/>
                </a:solidFill>
              </a:rPr>
              <a:t>&gt;</a:t>
            </a:r>
            <a:r>
              <a:rPr lang="en-US" altLang="zh-CN" sz="2200" dirty="0" smtClean="0"/>
              <a:t>(c, d);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swap</a:t>
            </a:r>
            <a:r>
              <a:rPr lang="en-US" altLang="zh-CN" sz="2200" dirty="0" smtClean="0">
                <a:solidFill>
                  <a:srgbClr val="FF0000"/>
                </a:solidFill>
              </a:rPr>
              <a:t>&lt;</a:t>
            </a:r>
            <a:r>
              <a:rPr lang="en-US" altLang="zh-CN" sz="2200" dirty="0" smtClean="0">
                <a:solidFill>
                  <a:srgbClr val="0000FF"/>
                </a:solidFill>
              </a:rPr>
              <a:t>float</a:t>
            </a:r>
            <a:r>
              <a:rPr lang="en-US" altLang="zh-CN" sz="2200" dirty="0" smtClean="0">
                <a:solidFill>
                  <a:srgbClr val="FF0000"/>
                </a:solidFill>
              </a:rPr>
              <a:t>&gt;</a:t>
            </a:r>
            <a:r>
              <a:rPr lang="en-US" altLang="zh-CN" sz="2200" dirty="0" smtClean="0"/>
              <a:t>(e, f);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200" dirty="0" smtClean="0"/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/>
              <a:t>}</a:t>
            </a:r>
            <a:endParaRPr lang="en-US" altLang="zh-CN" sz="2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17.2  </a:t>
            </a:r>
            <a:r>
              <a:rPr lang="zh-CN" altLang="en-US" dirty="0"/>
              <a:t>函数模板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1628800"/>
            <a:ext cx="2664296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1880" y="1045244"/>
            <a:ext cx="3312368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函数模板类型参数声明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6244" y="5013176"/>
            <a:ext cx="2376264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661338" y="5283475"/>
            <a:ext cx="4132221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实例化（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模板函数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80138" y="2362237"/>
            <a:ext cx="5068325" cy="12827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本身是一个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类型参数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在实例化函数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swap&lt;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实际类型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，编译程序会根据实际参数的类型确定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的类型。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995936" y="3846064"/>
            <a:ext cx="4752527" cy="1311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函数模板实例化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288" indent="-268288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显式实例化：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swap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(a, b); </a:t>
            </a:r>
            <a:endParaRPr lang="en-US" altLang="zh-CN" sz="24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288" indent="-268288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隐式实例化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swap(a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b); </a:t>
            </a:r>
            <a:endParaRPr lang="zh-CN" altLang="en-US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87824" y="6040994"/>
            <a:ext cx="6047296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函数模板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可以将多个重载函数合并为一个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142561" y="993085"/>
            <a:ext cx="1892559" cy="635715"/>
            <a:chOff x="6534472" y="5759475"/>
            <a:chExt cx="2286000" cy="752475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Ch17_01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297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template</a:t>
            </a:r>
            <a:r>
              <a:rPr lang="en-US" altLang="zh-CN" sz="2000" dirty="0" smtClean="0"/>
              <a:t> &lt;</a:t>
            </a:r>
            <a:r>
              <a:rPr lang="en-US" altLang="zh-CN" sz="2000" dirty="0" smtClean="0">
                <a:solidFill>
                  <a:srgbClr val="FF0000"/>
                </a:solidFill>
              </a:rPr>
              <a:t>class</a:t>
            </a:r>
            <a:r>
              <a:rPr lang="en-US" altLang="zh-CN" sz="2000" dirty="0" smtClean="0">
                <a:solidFill>
                  <a:srgbClr val="0000FF"/>
                </a:solidFill>
              </a:rPr>
              <a:t> T</a:t>
            </a:r>
            <a:r>
              <a:rPr lang="en-US" altLang="zh-CN" sz="2000" dirty="0" smtClean="0"/>
              <a:t>&gt;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template &lt;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typename</a:t>
            </a:r>
            <a:r>
              <a:rPr lang="en-US" altLang="zh-CN" sz="2000" dirty="0" smtClean="0">
                <a:solidFill>
                  <a:srgbClr val="00B050"/>
                </a:solidFill>
              </a:rPr>
              <a:t> T&gt;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T</a:t>
            </a:r>
            <a:r>
              <a:rPr lang="en-US" altLang="zh-CN" sz="2000" dirty="0" smtClean="0"/>
              <a:t> max(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T</a:t>
            </a:r>
            <a:r>
              <a:rPr lang="en-US" altLang="zh-CN" sz="2000" dirty="0" smtClean="0"/>
              <a:t> a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[ ]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n){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类型</a:t>
            </a:r>
            <a:r>
              <a:rPr lang="zh-CN" altLang="en-US" sz="2000" dirty="0" smtClean="0">
                <a:solidFill>
                  <a:srgbClr val="00B050"/>
                </a:solidFill>
              </a:rPr>
              <a:t>参数和基本类型作为</a:t>
            </a:r>
            <a:r>
              <a:rPr lang="zh-CN" altLang="en-US" sz="2000" dirty="0">
                <a:solidFill>
                  <a:srgbClr val="00B050"/>
                </a:solidFill>
              </a:rPr>
              <a:t>形参类型</a:t>
            </a:r>
            <a:endParaRPr lang="en-US" altLang="zh-CN" sz="2000" dirty="0" smtClean="0"/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T</a:t>
            </a:r>
            <a:r>
              <a:rPr lang="en-US" altLang="zh-CN" sz="2000" dirty="0" smtClean="0"/>
              <a:t> m = a[0];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for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=1;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&lt;n; ++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</a:t>
            </a:r>
          </a:p>
          <a:p>
            <a:pPr indent="538163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if</a:t>
            </a:r>
            <a:r>
              <a:rPr lang="en-US" altLang="zh-CN" sz="2000" dirty="0" smtClean="0"/>
              <a:t>(a[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]&gt;m)</a:t>
            </a:r>
          </a:p>
          <a:p>
            <a:pPr indent="80645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m = a[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];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m;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/>
              <a:t>main(){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a[10] = {5, 4, 6, 2, 0, 9, 8, 7, 1, 3};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b[10] = {1.1, 3.3, 5.5, 6.6, 4.4, 7.7, 9.9, 8.8, 0.0, 2.2};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&lt;&lt;max</a:t>
            </a:r>
            <a:r>
              <a:rPr lang="en-US" altLang="zh-CN" sz="2000" dirty="0" smtClean="0">
                <a:solidFill>
                  <a:srgbClr val="FF0000"/>
                </a:solidFill>
              </a:rPr>
              <a:t>&lt;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</a:rPr>
              <a:t>&gt;</a:t>
            </a:r>
            <a:r>
              <a:rPr lang="en-US" altLang="zh-CN" sz="2000" dirty="0" smtClean="0"/>
              <a:t>(a, 10)&lt;&lt;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max(a, 10)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&lt;&lt;max</a:t>
            </a:r>
            <a:r>
              <a:rPr lang="en-US" altLang="zh-CN" sz="2000" dirty="0" smtClean="0">
                <a:solidFill>
                  <a:srgbClr val="FF0000"/>
                </a:solidFill>
              </a:rPr>
              <a:t>&lt;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>
                <a:solidFill>
                  <a:srgbClr val="FF0000"/>
                </a:solidFill>
              </a:rPr>
              <a:t>&gt;</a:t>
            </a:r>
            <a:r>
              <a:rPr lang="en-US" altLang="zh-CN" sz="2000" dirty="0" smtClean="0"/>
              <a:t>(b, 10)&lt;&lt;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max(b, 10)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0;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17.2  </a:t>
            </a:r>
            <a:r>
              <a:rPr lang="zh-CN" altLang="en-US" dirty="0"/>
              <a:t>函数模板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164288" y="5949280"/>
            <a:ext cx="1892559" cy="635715"/>
            <a:chOff x="6534472" y="5759475"/>
            <a:chExt cx="2286000" cy="7524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Ch17_02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3563888" y="2564904"/>
            <a:ext cx="4248472" cy="8796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函数模板形参表中可以同时出现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类型参数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基本类型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63888" y="3637515"/>
            <a:ext cx="4248472" cy="65558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类型参数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可以作为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返回值类型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082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08720"/>
            <a:ext cx="8496944" cy="59492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3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300" dirty="0" smtClean="0"/>
              <a:t>&lt;</a:t>
            </a:r>
            <a:r>
              <a:rPr lang="en-US" altLang="zh-CN" sz="2300" dirty="0" err="1" smtClean="0"/>
              <a:t>iostream</a:t>
            </a:r>
            <a:r>
              <a:rPr lang="en-US" altLang="zh-CN" sz="23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3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3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3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300" dirty="0" smtClean="0">
                <a:solidFill>
                  <a:srgbClr val="FF0000"/>
                </a:solidFill>
              </a:rPr>
              <a:t>template</a:t>
            </a:r>
            <a:r>
              <a:rPr lang="en-US" altLang="zh-CN" sz="2300" dirty="0" smtClean="0"/>
              <a:t> &lt;</a:t>
            </a:r>
            <a:r>
              <a:rPr lang="en-US" altLang="zh-CN" sz="2300" dirty="0" smtClean="0">
                <a:solidFill>
                  <a:srgbClr val="FF0000"/>
                </a:solidFill>
              </a:rPr>
              <a:t>class</a:t>
            </a:r>
            <a:r>
              <a:rPr lang="en-US" altLang="zh-CN" sz="2300" dirty="0" smtClean="0"/>
              <a:t> </a:t>
            </a:r>
            <a:r>
              <a:rPr lang="en-US" altLang="zh-CN" sz="2300" dirty="0" smtClean="0">
                <a:solidFill>
                  <a:srgbClr val="0000FF"/>
                </a:solidFill>
              </a:rPr>
              <a:t>T</a:t>
            </a:r>
            <a:r>
              <a:rPr lang="en-US" altLang="zh-CN" sz="2300" dirty="0" smtClean="0"/>
              <a:t>&gt;         </a:t>
            </a:r>
            <a:r>
              <a:rPr lang="en-US" altLang="zh-CN" sz="2300" dirty="0" smtClean="0">
                <a:solidFill>
                  <a:srgbClr val="00B050"/>
                </a:solidFill>
              </a:rPr>
              <a:t>// template &lt;</a:t>
            </a:r>
            <a:r>
              <a:rPr lang="en-US" altLang="zh-CN" sz="2300" dirty="0" err="1" smtClean="0">
                <a:solidFill>
                  <a:srgbClr val="00B050"/>
                </a:solidFill>
              </a:rPr>
              <a:t>typename</a:t>
            </a:r>
            <a:r>
              <a:rPr lang="en-US" altLang="zh-CN" sz="2300" dirty="0" smtClean="0">
                <a:solidFill>
                  <a:srgbClr val="00B050"/>
                </a:solidFill>
              </a:rPr>
              <a:t> T&gt;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300" dirty="0" smtClean="0">
                <a:solidFill>
                  <a:srgbClr val="FF0000"/>
                </a:solidFill>
              </a:rPr>
              <a:t>inline</a:t>
            </a:r>
            <a:r>
              <a:rPr lang="en-US" altLang="zh-CN" sz="2300" dirty="0" smtClean="0">
                <a:solidFill>
                  <a:srgbClr val="0000FF"/>
                </a:solidFill>
              </a:rPr>
              <a:t> T</a:t>
            </a:r>
            <a:r>
              <a:rPr lang="en-US" altLang="zh-CN" sz="2300" dirty="0" smtClean="0"/>
              <a:t> max(</a:t>
            </a:r>
            <a:r>
              <a:rPr lang="en-US" altLang="zh-CN" sz="23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300" dirty="0" smtClean="0"/>
              <a:t> </a:t>
            </a:r>
            <a:r>
              <a:rPr lang="en-US" altLang="zh-CN" sz="2300" dirty="0" smtClean="0">
                <a:solidFill>
                  <a:srgbClr val="0000FF"/>
                </a:solidFill>
              </a:rPr>
              <a:t>T</a:t>
            </a:r>
            <a:r>
              <a:rPr lang="en-US" altLang="zh-CN" sz="2300" dirty="0" smtClean="0"/>
              <a:t> </a:t>
            </a:r>
            <a:r>
              <a:rPr lang="en-US" altLang="zh-CN" sz="2300" dirty="0" smtClean="0">
                <a:solidFill>
                  <a:srgbClr val="FF0000"/>
                </a:solidFill>
              </a:rPr>
              <a:t>&amp;</a:t>
            </a:r>
            <a:r>
              <a:rPr lang="en-US" altLang="zh-CN" sz="2300" dirty="0" smtClean="0"/>
              <a:t>a,</a:t>
            </a:r>
            <a:r>
              <a:rPr lang="en-US" altLang="zh-CN" sz="2300" dirty="0" smtClean="0">
                <a:solidFill>
                  <a:srgbClr val="FF0000"/>
                </a:solidFill>
              </a:rPr>
              <a:t> </a:t>
            </a:r>
            <a:r>
              <a:rPr lang="en-US" altLang="zh-CN" sz="23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300" dirty="0" smtClean="0">
                <a:solidFill>
                  <a:srgbClr val="FF0000"/>
                </a:solidFill>
              </a:rPr>
              <a:t> </a:t>
            </a:r>
            <a:r>
              <a:rPr lang="en-US" altLang="zh-CN" sz="2300" dirty="0" smtClean="0">
                <a:solidFill>
                  <a:srgbClr val="0000FF"/>
                </a:solidFill>
              </a:rPr>
              <a:t>T</a:t>
            </a:r>
            <a:r>
              <a:rPr lang="en-US" altLang="zh-CN" sz="2300" dirty="0" smtClean="0"/>
              <a:t> </a:t>
            </a:r>
            <a:r>
              <a:rPr lang="en-US" altLang="zh-CN" sz="2300" dirty="0" smtClean="0">
                <a:solidFill>
                  <a:srgbClr val="FF0000"/>
                </a:solidFill>
              </a:rPr>
              <a:t>&amp;</a:t>
            </a:r>
            <a:r>
              <a:rPr lang="en-US" altLang="zh-CN" sz="2300" dirty="0" smtClean="0"/>
              <a:t>b){   </a:t>
            </a:r>
            <a:r>
              <a:rPr lang="en-US" altLang="zh-CN" sz="2300" dirty="0" smtClean="0">
                <a:solidFill>
                  <a:srgbClr val="00B050"/>
                </a:solidFill>
              </a:rPr>
              <a:t>// inline </a:t>
            </a:r>
            <a:r>
              <a:rPr lang="zh-CN" altLang="en-US" sz="2300" dirty="0" smtClean="0">
                <a:solidFill>
                  <a:srgbClr val="00B050"/>
                </a:solidFill>
              </a:rPr>
              <a:t>函数模板</a:t>
            </a:r>
            <a:endParaRPr lang="en-US" altLang="zh-CN" sz="23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300" dirty="0" smtClean="0">
                <a:solidFill>
                  <a:srgbClr val="0000FF"/>
                </a:solidFill>
              </a:rPr>
              <a:t>if</a:t>
            </a:r>
            <a:r>
              <a:rPr lang="en-US" altLang="zh-CN" sz="2300" dirty="0" smtClean="0"/>
              <a:t>(a&gt;b)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3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300" dirty="0" smtClean="0"/>
              <a:t> a;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300" dirty="0" smtClean="0">
                <a:solidFill>
                  <a:srgbClr val="0000FF"/>
                </a:solidFill>
              </a:rPr>
              <a:t>else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3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300" dirty="0" smtClean="0"/>
              <a:t> </a:t>
            </a:r>
            <a:r>
              <a:rPr lang="en-US" altLang="zh-CN" sz="2300" dirty="0" smtClean="0"/>
              <a:t>b;</a:t>
            </a:r>
            <a:endParaRPr lang="en-US" altLang="zh-CN" sz="23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300" dirty="0" smtClean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3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300" dirty="0" smtClean="0"/>
              <a:t> main(){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3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300" dirty="0" smtClean="0"/>
              <a:t> a = 10, b = 20;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300" dirty="0" smtClean="0">
                <a:solidFill>
                  <a:srgbClr val="0000FF"/>
                </a:solidFill>
              </a:rPr>
              <a:t>float </a:t>
            </a:r>
            <a:r>
              <a:rPr lang="en-US" altLang="zh-CN" sz="2300" dirty="0" smtClean="0"/>
              <a:t>c = 13.14f, d = 20.25f;</a:t>
            </a: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300" dirty="0" err="1" smtClean="0"/>
              <a:t>cout</a:t>
            </a:r>
            <a:r>
              <a:rPr lang="en-US" altLang="zh-CN" sz="2300" dirty="0" smtClean="0"/>
              <a:t>&lt;&lt;max</a:t>
            </a:r>
            <a:r>
              <a:rPr lang="en-US" altLang="zh-CN" sz="2300" dirty="0" smtClean="0">
                <a:solidFill>
                  <a:srgbClr val="FF0000"/>
                </a:solidFill>
              </a:rPr>
              <a:t>&lt;</a:t>
            </a:r>
            <a:r>
              <a:rPr lang="en-US" altLang="zh-CN" sz="23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300" dirty="0" smtClean="0">
                <a:solidFill>
                  <a:srgbClr val="FF0000"/>
                </a:solidFill>
              </a:rPr>
              <a:t>&gt;</a:t>
            </a:r>
            <a:r>
              <a:rPr lang="en-US" altLang="zh-CN" sz="2300" dirty="0" smtClean="0"/>
              <a:t>(a, b)&lt;&lt;</a:t>
            </a:r>
            <a:r>
              <a:rPr lang="en-US" altLang="zh-CN" sz="2300" dirty="0" err="1" smtClean="0"/>
              <a:t>endl</a:t>
            </a:r>
            <a:r>
              <a:rPr lang="en-US" altLang="zh-CN" sz="2300" dirty="0" smtClean="0"/>
              <a:t>;   </a:t>
            </a:r>
            <a:r>
              <a:rPr lang="en-US" altLang="zh-CN" sz="2300" dirty="0" smtClean="0">
                <a:solidFill>
                  <a:srgbClr val="00B050"/>
                </a:solidFill>
              </a:rPr>
              <a:t>// inline </a:t>
            </a:r>
            <a:r>
              <a:rPr lang="zh-CN" altLang="en-US" sz="2300" dirty="0" smtClean="0">
                <a:solidFill>
                  <a:srgbClr val="00B050"/>
                </a:solidFill>
              </a:rPr>
              <a:t>模板</a:t>
            </a:r>
            <a:r>
              <a:rPr lang="zh-CN" altLang="en-US" sz="2300" dirty="0" smtClean="0">
                <a:solidFill>
                  <a:srgbClr val="00B050"/>
                </a:solidFill>
              </a:rPr>
              <a:t>函数</a:t>
            </a:r>
            <a:r>
              <a:rPr lang="en-US" altLang="zh-CN" sz="2300" dirty="0" smtClean="0">
                <a:solidFill>
                  <a:srgbClr val="00B050"/>
                </a:solidFill>
              </a:rPr>
              <a:t>,</a:t>
            </a:r>
            <a:r>
              <a:rPr lang="zh-CN" altLang="en-US" sz="2300" dirty="0" smtClean="0">
                <a:solidFill>
                  <a:srgbClr val="00B050"/>
                </a:solidFill>
              </a:rPr>
              <a:t>  </a:t>
            </a:r>
            <a:r>
              <a:rPr lang="en-US" altLang="zh-CN" sz="2300" dirty="0" smtClean="0">
                <a:solidFill>
                  <a:srgbClr val="00B050"/>
                </a:solidFill>
              </a:rPr>
              <a:t>max(a, b)</a:t>
            </a:r>
            <a:endParaRPr lang="en-US" altLang="zh-CN" sz="2300" dirty="0" smtClean="0">
              <a:solidFill>
                <a:srgbClr val="00B050"/>
              </a:solidFill>
            </a:endParaRP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300" dirty="0" err="1" smtClean="0"/>
              <a:t>cout</a:t>
            </a:r>
            <a:r>
              <a:rPr lang="en-US" altLang="zh-CN" sz="2300" dirty="0" smtClean="0"/>
              <a:t>&lt;&lt;max</a:t>
            </a:r>
            <a:r>
              <a:rPr lang="en-US" altLang="zh-CN" sz="2300" dirty="0" smtClean="0">
                <a:solidFill>
                  <a:srgbClr val="FF0000"/>
                </a:solidFill>
              </a:rPr>
              <a:t>&lt;</a:t>
            </a:r>
            <a:r>
              <a:rPr lang="en-US" altLang="zh-CN" sz="2300" dirty="0" smtClean="0">
                <a:solidFill>
                  <a:srgbClr val="0000FF"/>
                </a:solidFill>
              </a:rPr>
              <a:t>float</a:t>
            </a:r>
            <a:r>
              <a:rPr lang="en-US" altLang="zh-CN" sz="2300" dirty="0" smtClean="0">
                <a:solidFill>
                  <a:srgbClr val="FF0000"/>
                </a:solidFill>
              </a:rPr>
              <a:t>&gt;</a:t>
            </a:r>
            <a:r>
              <a:rPr lang="en-US" altLang="zh-CN" sz="2300" dirty="0" smtClean="0"/>
              <a:t>(c, d)&lt;&lt;</a:t>
            </a:r>
            <a:r>
              <a:rPr lang="en-US" altLang="zh-CN" sz="2300" dirty="0" err="1" smtClean="0"/>
              <a:t>endl</a:t>
            </a:r>
            <a:r>
              <a:rPr lang="en-US" altLang="zh-CN" sz="2300" dirty="0" smtClean="0"/>
              <a:t>; </a:t>
            </a:r>
            <a:r>
              <a:rPr lang="en-US" altLang="zh-CN" sz="2300" dirty="0">
                <a:solidFill>
                  <a:srgbClr val="00B050"/>
                </a:solidFill>
              </a:rPr>
              <a:t>// inline </a:t>
            </a:r>
            <a:r>
              <a:rPr lang="zh-CN" altLang="en-US" sz="2300" dirty="0">
                <a:solidFill>
                  <a:srgbClr val="00B050"/>
                </a:solidFill>
              </a:rPr>
              <a:t>模板</a:t>
            </a:r>
            <a:r>
              <a:rPr lang="zh-CN" altLang="en-US" sz="2300" dirty="0" smtClean="0">
                <a:solidFill>
                  <a:srgbClr val="00B050"/>
                </a:solidFill>
              </a:rPr>
              <a:t>函数</a:t>
            </a:r>
            <a:r>
              <a:rPr lang="en-US" altLang="zh-CN" sz="2300" dirty="0" smtClean="0">
                <a:solidFill>
                  <a:srgbClr val="00B050"/>
                </a:solidFill>
              </a:rPr>
              <a:t>,</a:t>
            </a:r>
            <a:r>
              <a:rPr lang="zh-CN" altLang="en-US" sz="2300" dirty="0" smtClean="0">
                <a:solidFill>
                  <a:srgbClr val="00B050"/>
                </a:solidFill>
              </a:rPr>
              <a:t>  </a:t>
            </a:r>
            <a:r>
              <a:rPr lang="en-US" altLang="zh-CN" sz="2300" dirty="0" smtClean="0">
                <a:solidFill>
                  <a:srgbClr val="00B050"/>
                </a:solidFill>
              </a:rPr>
              <a:t>max(c, d)</a:t>
            </a:r>
            <a:endParaRPr lang="en-US" altLang="zh-CN" sz="2300" dirty="0" smtClean="0">
              <a:solidFill>
                <a:srgbClr val="00B050"/>
              </a:solidFill>
            </a:endParaRPr>
          </a:p>
          <a:p>
            <a:pPr indent="268288">
              <a:lnSpc>
                <a:spcPct val="100000"/>
              </a:lnSpc>
              <a:spcBef>
                <a:spcPts val="0"/>
              </a:spcBef>
            </a:pPr>
            <a:r>
              <a:rPr lang="en-US" altLang="zh-CN" sz="23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300" dirty="0" smtClean="0"/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300" dirty="0"/>
              <a:t>}</a:t>
            </a:r>
            <a:endParaRPr lang="en-US" altLang="zh-CN" sz="23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17.2  </a:t>
            </a:r>
            <a:r>
              <a:rPr lang="zh-CN" altLang="en-US" dirty="0"/>
              <a:t>函数模板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75856" y="2852936"/>
            <a:ext cx="3496869" cy="739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198000" tIns="190800" rIns="198000" bIns="190800" rtlCol="0">
            <a:spAutoFit/>
          </a:bodyPr>
          <a:lstStyle/>
          <a:p>
            <a:r>
              <a:rPr lang="zh-CN" altLang="en-US" sz="23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或</a:t>
            </a:r>
            <a:r>
              <a:rPr lang="zh-CN" altLang="en-US" sz="23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  </a:t>
            </a:r>
            <a:r>
              <a:rPr lang="en-US" altLang="zh-CN" sz="23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return</a:t>
            </a:r>
            <a:r>
              <a:rPr lang="en-US" altLang="zh-CN" sz="23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(a&gt;b) </a:t>
            </a:r>
            <a:r>
              <a:rPr lang="en-US" altLang="zh-CN" sz="23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?</a:t>
            </a:r>
            <a:r>
              <a:rPr lang="en-US" altLang="zh-CN" sz="23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3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a </a:t>
            </a:r>
            <a:r>
              <a:rPr lang="en-US" altLang="zh-CN" sz="2300" b="1" dirty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:</a:t>
            </a:r>
            <a:r>
              <a:rPr lang="en-US" altLang="zh-CN" sz="23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b;</a:t>
            </a:r>
            <a:endParaRPr lang="zh-CN" altLang="en-US" sz="23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80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PresentationMod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B5E81477-45DF-4A35-832B-9D4EEF420904}" vid="{C1A612DF-C4CA-4900-8FD7-BA18C86CBE9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Presentation-Model2(En)</Template>
  <TotalTime>26827</TotalTime>
  <Words>4006</Words>
  <Application>Microsoft Office PowerPoint</Application>
  <PresentationFormat>全屏显示(4:3)</PresentationFormat>
  <Paragraphs>570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宋体</vt:lpstr>
      <vt:lpstr>微软雅黑</vt:lpstr>
      <vt:lpstr>Arial</vt:lpstr>
      <vt:lpstr>Calibri</vt:lpstr>
      <vt:lpstr>Times New Roman</vt:lpstr>
      <vt:lpstr>Wingdings</vt:lpstr>
      <vt:lpstr>PresentationModel</vt:lpstr>
      <vt:lpstr>模板与泛型编程</vt:lpstr>
      <vt:lpstr>本章内容</vt:lpstr>
      <vt:lpstr>17.1  模板的概念</vt:lpstr>
      <vt:lpstr>17.1  模板的概念</vt:lpstr>
      <vt:lpstr>17.1  模板的概念</vt:lpstr>
      <vt:lpstr>17.2  函数模板</vt:lpstr>
      <vt:lpstr>17.2  函数模板</vt:lpstr>
      <vt:lpstr>17.2  函数模板</vt:lpstr>
      <vt:lpstr>17.2  函数模板</vt:lpstr>
      <vt:lpstr>17.2  函数模板</vt:lpstr>
      <vt:lpstr>17.2  函数模板</vt:lpstr>
      <vt:lpstr>17.2  函数模板</vt:lpstr>
      <vt:lpstr>17.3  重载函数模板</vt:lpstr>
      <vt:lpstr>17.3  重载函数模板</vt:lpstr>
      <vt:lpstr>17.3  重载函数模板</vt:lpstr>
      <vt:lpstr>17.4  类模板</vt:lpstr>
      <vt:lpstr>17.4  类模板</vt:lpstr>
      <vt:lpstr>17.4  类模板</vt:lpstr>
      <vt:lpstr>17.4  类模板</vt:lpstr>
      <vt:lpstr>17.4  类模板</vt:lpstr>
      <vt:lpstr>17.4  类模板</vt:lpstr>
      <vt:lpstr>17.4  类模板</vt:lpstr>
      <vt:lpstr>17.4  类模板</vt:lpstr>
      <vt:lpstr>17.4  类模板</vt:lpstr>
      <vt:lpstr>17.4  类模板</vt:lpstr>
      <vt:lpstr>17.4  类模板</vt:lpstr>
      <vt:lpstr>17.4  类模板</vt:lpstr>
      <vt:lpstr>17.5  泛型编程实例</vt:lpstr>
      <vt:lpstr>17.5  泛型编程实例</vt:lpstr>
      <vt:lpstr>作业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Journal to Deep Learning</dc:title>
  <dc:creator>Allennessy</dc:creator>
  <cp:lastModifiedBy>Allennessy</cp:lastModifiedBy>
  <cp:revision>1148</cp:revision>
  <cp:lastPrinted>2015-01-14T13:07:52Z</cp:lastPrinted>
  <dcterms:created xsi:type="dcterms:W3CDTF">2014-02-27T13:03:11Z</dcterms:created>
  <dcterms:modified xsi:type="dcterms:W3CDTF">2016-04-26T05:06:03Z</dcterms:modified>
</cp:coreProperties>
</file>