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62" r:id="rId16"/>
    <p:sldId id="272" r:id="rId17"/>
    <p:sldId id="274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99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88" d="100"/>
          <a:sy n="88" d="100"/>
        </p:scale>
        <p:origin x="103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640960" cy="54732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“Please input index value: ”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&gt;&gt;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try</a:t>
            </a:r>
            <a:r>
              <a:rPr lang="en-US" altLang="zh-CN" sz="1900" dirty="0" smtClean="0"/>
              <a:t>{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定义</a:t>
            </a:r>
            <a:r>
              <a:rPr lang="zh-CN" altLang="en-US" sz="1800" dirty="0" smtClean="0">
                <a:solidFill>
                  <a:srgbClr val="00B050"/>
                </a:solidFill>
              </a:rPr>
              <a:t>异常</a:t>
            </a:r>
            <a:endParaRPr lang="en-US" altLang="zh-CN" sz="19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==0)</a:t>
            </a:r>
            <a:endParaRPr lang="en-US" altLang="zh-CN" sz="1900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10;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==1)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13.14;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double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==2)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‘c’</a:t>
            </a:r>
            <a:r>
              <a:rPr lang="en-US" altLang="zh-CN" sz="1900" dirty="0" smtClean="0"/>
              <a:t>;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char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 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“C++”</a:t>
            </a:r>
            <a:r>
              <a:rPr lang="en-US" altLang="zh-CN" sz="1900" dirty="0" smtClean="0"/>
              <a:t>;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字符串异常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  </a:t>
            </a:r>
            <a:r>
              <a:rPr lang="zh-CN" altLang="en-US" dirty="0"/>
              <a:t>异常</a:t>
            </a:r>
            <a:r>
              <a:rPr lang="zh-CN" altLang="en-US" dirty="0" smtClean="0"/>
              <a:t>的规则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76464" y="1700808"/>
            <a:ext cx="486003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n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err="1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型异常</a:t>
            </a:r>
            <a:endParaRPr lang="en-US" altLang="zh-CN" sz="19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9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Exception: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&lt;&lt;n&lt;&lt;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d){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“Double Exception: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&lt;&lt;d&lt;&lt;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c){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“Char Exception: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&lt;&lt;c&lt;&lt;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捕获字符串异常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“String Exception: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&lt;&lt;s&lt;&lt;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sz="19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67544" y="5996433"/>
            <a:ext cx="5832648" cy="5414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  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寻找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catch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中的最佳匹配来进行异常处理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2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38743"/>
            <a:ext cx="8640960" cy="54732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“Please input index value: ”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&gt;&gt;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try</a:t>
            </a:r>
            <a:r>
              <a:rPr lang="en-US" altLang="zh-CN" sz="1900" dirty="0" smtClean="0"/>
              <a:t>{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定义</a:t>
            </a:r>
            <a:r>
              <a:rPr lang="zh-CN" altLang="en-US" sz="1800" dirty="0" smtClean="0">
                <a:solidFill>
                  <a:srgbClr val="00B050"/>
                </a:solidFill>
              </a:rPr>
              <a:t>异常</a:t>
            </a:r>
            <a:endParaRPr lang="en-US" altLang="zh-CN" sz="19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==0)</a:t>
            </a:r>
            <a:endParaRPr lang="en-US" altLang="zh-CN" sz="1900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10;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==1)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13.14;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double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==2)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‘c’</a:t>
            </a:r>
            <a:r>
              <a:rPr lang="en-US" altLang="zh-CN" sz="1900" dirty="0" smtClean="0"/>
              <a:t>;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char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 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“C++”</a:t>
            </a:r>
            <a:r>
              <a:rPr lang="en-US" altLang="zh-CN" sz="1900" dirty="0" smtClean="0"/>
              <a:t>;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字符串异常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  </a:t>
            </a:r>
            <a:r>
              <a:rPr lang="zh-CN" altLang="en-US" dirty="0"/>
              <a:t>异常</a:t>
            </a:r>
            <a:r>
              <a:rPr lang="zh-CN" altLang="en-US" dirty="0" smtClean="0"/>
              <a:t>的</a:t>
            </a:r>
            <a:r>
              <a:rPr lang="zh-CN" altLang="en-US" dirty="0"/>
              <a:t>规则</a:t>
            </a:r>
          </a:p>
        </p:txBody>
      </p:sp>
      <p:sp>
        <p:nvSpPr>
          <p:cNvPr id="4" name="矩形 3"/>
          <p:cNvSpPr/>
          <p:nvPr/>
        </p:nvSpPr>
        <p:spPr>
          <a:xfrm>
            <a:off x="4176464" y="1700808"/>
            <a:ext cx="486003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err="1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型异常</a:t>
            </a:r>
            <a:endParaRPr lang="en-US" altLang="zh-CN" sz="19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9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Exception!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“Double Exception!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“Char Exception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!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捕获字符串异常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“String Exception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!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sz="19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6007227"/>
            <a:ext cx="6336704" cy="5414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catch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中的形参名可以省略，但类型不能省略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9"/>
            <a:ext cx="8640960" cy="5688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CException</a:t>
            </a:r>
            <a:r>
              <a:rPr lang="en-US" altLang="zh-CN" sz="1900" dirty="0" smtClean="0"/>
              <a:t> { };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类定义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“Please input index value: ”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&gt;&gt;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try</a:t>
            </a:r>
            <a:r>
              <a:rPr lang="en-US" altLang="zh-CN" sz="1900" dirty="0" smtClean="0"/>
              <a:t>{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定义</a:t>
            </a:r>
            <a:r>
              <a:rPr lang="zh-CN" altLang="en-US" sz="1800" dirty="0" smtClean="0">
                <a:solidFill>
                  <a:srgbClr val="00B050"/>
                </a:solidFill>
              </a:rPr>
              <a:t>异常</a:t>
            </a:r>
            <a:endParaRPr lang="en-US" altLang="zh-CN" sz="19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==0)</a:t>
            </a:r>
            <a:endParaRPr lang="en-US" altLang="zh-CN" sz="1900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10;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==1)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13.14;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double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==2)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‘c’</a:t>
            </a:r>
            <a:r>
              <a:rPr lang="en-US" altLang="zh-CN" sz="1900" dirty="0" smtClean="0"/>
              <a:t>;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char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==3)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>
                <a:solidFill>
                  <a:srgbClr val="0000FF"/>
                </a:solidFill>
              </a:rPr>
              <a:t> 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CException</a:t>
            </a:r>
            <a:r>
              <a:rPr lang="en-US" altLang="zh-CN" sz="1900" dirty="0" smtClean="0"/>
              <a:t>();</a:t>
            </a:r>
            <a:r>
              <a:rPr lang="en-US" altLang="zh-CN" sz="1900" dirty="0" smtClean="0">
                <a:solidFill>
                  <a:srgbClr val="0000FF"/>
                </a:solidFill>
              </a:rPr>
              <a:t>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类异常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endParaRPr lang="en-US" altLang="zh-CN" sz="19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  </a:t>
            </a:r>
            <a:r>
              <a:rPr lang="zh-CN" altLang="en-US" dirty="0"/>
              <a:t>异常</a:t>
            </a:r>
            <a:r>
              <a:rPr lang="zh-CN" altLang="en-US" dirty="0" smtClean="0"/>
              <a:t>的</a:t>
            </a:r>
            <a:r>
              <a:rPr lang="zh-CN" altLang="en-US" dirty="0"/>
              <a:t>规则</a:t>
            </a:r>
          </a:p>
        </p:txBody>
      </p:sp>
      <p:sp>
        <p:nvSpPr>
          <p:cNvPr id="4" name="矩形 3"/>
          <p:cNvSpPr/>
          <p:nvPr/>
        </p:nvSpPr>
        <p:spPr>
          <a:xfrm>
            <a:off x="4281163" y="980728"/>
            <a:ext cx="4620344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 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“C++”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altLang="zh-CN" sz="19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zh-CN" altLang="en-US" sz="19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err="1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型异常</a:t>
            </a:r>
            <a:endParaRPr lang="en-US" altLang="zh-CN" sz="19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9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Exception!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“Double Exception!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“Char Exception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!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CException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捕获类异常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“Class Exception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!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sz="19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5949281"/>
            <a:ext cx="5688632" cy="6921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当无匹配的</a:t>
            </a:r>
            <a:r>
              <a:rPr lang="en-US" altLang="zh-CN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catch</a:t>
            </a:r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进行异常处理时，系统调用默认异常处理程序</a:t>
            </a:r>
            <a:r>
              <a:rPr lang="en-US" altLang="zh-CN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abort( )</a:t>
            </a:r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来终止程序运行。</a:t>
            </a:r>
            <a:endParaRPr lang="zh-CN" altLang="en-US" sz="22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3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9"/>
            <a:ext cx="8640960" cy="5688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CException</a:t>
            </a:r>
            <a:r>
              <a:rPr lang="en-US" altLang="zh-CN" sz="1900" dirty="0" smtClean="0"/>
              <a:t> { };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类定义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“Please input index value: ”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&gt;&gt;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try</a:t>
            </a:r>
            <a:r>
              <a:rPr lang="en-US" altLang="zh-CN" sz="1900" dirty="0" smtClean="0"/>
              <a:t>{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定义</a:t>
            </a:r>
            <a:r>
              <a:rPr lang="zh-CN" altLang="en-US" sz="1800" dirty="0" smtClean="0">
                <a:solidFill>
                  <a:srgbClr val="00B050"/>
                </a:solidFill>
              </a:rPr>
              <a:t>异常</a:t>
            </a:r>
            <a:endParaRPr lang="en-US" altLang="zh-CN" sz="19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==0)</a:t>
            </a:r>
            <a:endParaRPr lang="en-US" altLang="zh-CN" sz="1900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10</a:t>
            </a:r>
            <a:r>
              <a:rPr lang="en-US" altLang="zh-CN" sz="1900" b="1" dirty="0" smtClean="0">
                <a:solidFill>
                  <a:srgbClr val="FF3399"/>
                </a:solidFill>
              </a:rPr>
              <a:t>u</a:t>
            </a:r>
            <a:r>
              <a:rPr lang="en-US" altLang="zh-CN" sz="1900" dirty="0" smtClean="0"/>
              <a:t>;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unsigned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==1)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13.14</a:t>
            </a:r>
            <a:r>
              <a:rPr lang="en-US" altLang="zh-CN" sz="1900" b="1" dirty="0" smtClean="0">
                <a:solidFill>
                  <a:srgbClr val="FF3399"/>
                </a:solidFill>
              </a:rPr>
              <a:t>f</a:t>
            </a:r>
            <a:r>
              <a:rPr lang="en-US" altLang="zh-CN" sz="1900" dirty="0" smtClean="0"/>
              <a:t>;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float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==2)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‘c’</a:t>
            </a:r>
            <a:r>
              <a:rPr lang="en-US" altLang="zh-CN" sz="1900" dirty="0" smtClean="0"/>
              <a:t>;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char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</a:t>
            </a:r>
            <a:endParaRPr lang="en-US" altLang="zh-CN" sz="1900" dirty="0" smtClean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>
                <a:solidFill>
                  <a:srgbClr val="0000FF"/>
                </a:solidFill>
              </a:rPr>
              <a:t> 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CException</a:t>
            </a:r>
            <a:r>
              <a:rPr lang="en-US" altLang="zh-CN" sz="1900" dirty="0" smtClean="0"/>
              <a:t>()</a:t>
            </a:r>
            <a:r>
              <a:rPr lang="en-US" altLang="zh-CN" sz="1900" dirty="0" smtClean="0">
                <a:solidFill>
                  <a:srgbClr val="0000FF"/>
                </a:solidFill>
              </a:rPr>
              <a:t>;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类异常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endParaRPr lang="en-US" altLang="zh-CN" sz="19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  </a:t>
            </a:r>
            <a:r>
              <a:rPr lang="zh-CN" altLang="en-US" dirty="0"/>
              <a:t>异常</a:t>
            </a:r>
            <a:r>
              <a:rPr lang="zh-CN" altLang="en-US" dirty="0" smtClean="0"/>
              <a:t>的</a:t>
            </a:r>
            <a:r>
              <a:rPr lang="zh-CN" altLang="en-US" dirty="0"/>
              <a:t>规则</a:t>
            </a:r>
          </a:p>
        </p:txBody>
      </p:sp>
      <p:sp>
        <p:nvSpPr>
          <p:cNvPr id="4" name="矩形 3"/>
          <p:cNvSpPr/>
          <p:nvPr/>
        </p:nvSpPr>
        <p:spPr>
          <a:xfrm>
            <a:off x="4488160" y="1665631"/>
            <a:ext cx="449667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err="1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型异常</a:t>
            </a:r>
            <a:endParaRPr lang="en-US" altLang="zh-CN" sz="19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9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Exception!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“Double Exception!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“Char Exception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!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CException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捕获类异常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“Class Exception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!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sz="19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1020" y="5913788"/>
            <a:ext cx="5688632" cy="6921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抛掷异常与异常处理程序之间是按数据类型</a:t>
            </a:r>
            <a:r>
              <a:rPr lang="zh-CN" altLang="en-US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严格匹配</a:t>
            </a:r>
            <a:r>
              <a:rPr lang="zh-CN" altLang="en-US" sz="22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来捕获的，不允许类型转换。</a:t>
            </a:r>
            <a:endParaRPr lang="zh-CN" altLang="en-US" sz="22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Ch18_07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2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a, b, result;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“Please input two numbers: ”</a:t>
            </a:r>
            <a:r>
              <a:rPr lang="en-US" altLang="zh-CN" sz="2000" dirty="0" smtClean="0"/>
              <a:t>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&gt;&gt;a&gt;&gt;b;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try</a:t>
            </a:r>
            <a:r>
              <a:rPr lang="en-US" altLang="zh-CN" sz="2000" dirty="0" smtClean="0"/>
              <a:t>{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(b==0.0)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b;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result = a/b;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){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捕获、处理异常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“Exception of dividing zero! Please input b again!”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&gt;&gt;b;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result = a/b;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) 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}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// </a:t>
            </a:r>
            <a:r>
              <a:rPr lang="zh-CN" altLang="en-US" sz="2000" dirty="0">
                <a:solidFill>
                  <a:srgbClr val="00B050"/>
                </a:solidFill>
              </a:rPr>
              <a:t>捕获、处理异常</a:t>
            </a:r>
            <a:endParaRPr lang="en-US" altLang="zh-CN" sz="2000" dirty="0" smtClean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“a/b = ”</a:t>
            </a:r>
            <a:r>
              <a:rPr lang="en-US" altLang="zh-CN" sz="2000" dirty="0" smtClean="0"/>
              <a:t>&lt;&lt;result&lt;&lt;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catch</a:t>
            </a:r>
            <a:r>
              <a:rPr lang="zh-CN" altLang="en-US" sz="2000" dirty="0" smtClean="0">
                <a:solidFill>
                  <a:srgbClr val="00B050"/>
                </a:solidFill>
              </a:rPr>
              <a:t>块后的语句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  </a:t>
            </a:r>
            <a:r>
              <a:rPr lang="zh-CN" altLang="en-US" dirty="0"/>
              <a:t>异常的规则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Ch18_08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592486" y="1988840"/>
            <a:ext cx="3404727" cy="16561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catch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分程序执行完毕时，则跟随最后一个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catch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分程序的代码就会被执行。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0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divided(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b){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实现两个浮点数除法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(b==0.0) 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b;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                                // </a:t>
            </a:r>
            <a:r>
              <a:rPr lang="zh-CN" altLang="en-US" sz="2000" dirty="0">
                <a:solidFill>
                  <a:srgbClr val="00B050"/>
                </a:solidFill>
              </a:rPr>
              <a:t>抛出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a/b;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try</a:t>
            </a:r>
            <a:r>
              <a:rPr lang="en-US" altLang="zh-CN" sz="2000" dirty="0" smtClean="0"/>
              <a:t>{   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“13.14/2.0 = ”</a:t>
            </a:r>
            <a:r>
              <a:rPr lang="en-US" altLang="zh-CN" sz="2000" dirty="0" smtClean="0"/>
              <a:t>&lt;&lt;divided(13.14, 2.0)&lt;&lt;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“13.14/0.0 = ”</a:t>
            </a:r>
            <a:r>
              <a:rPr lang="en-US" altLang="zh-CN" sz="2000" dirty="0" smtClean="0"/>
              <a:t>&lt;&lt;divided(13.14, 0.0)&lt;&lt;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“13.14/3.0 = ”</a:t>
            </a:r>
            <a:r>
              <a:rPr lang="en-US" altLang="zh-CN" sz="2000" dirty="0" smtClean="0"/>
              <a:t>&lt;&lt;divided(13.14, 3.0)&lt;&lt;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){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“Exception of dividing zero occurs!”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  </a:t>
            </a:r>
            <a:r>
              <a:rPr lang="zh-CN" altLang="en-US" dirty="0"/>
              <a:t>异常</a:t>
            </a:r>
            <a:r>
              <a:rPr lang="zh-CN" altLang="en-US" dirty="0" smtClean="0"/>
              <a:t>的规则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6" y="6020454"/>
            <a:ext cx="6333982" cy="5768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可以将抛掷异常与处理异常放在不同的函数中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8772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9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CException</a:t>
            </a:r>
            <a:r>
              <a:rPr lang="en-US" altLang="zh-CN" sz="1900" dirty="0" smtClean="0"/>
              <a:t> { };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类定义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main(){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“Please input index value: ”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&gt;&gt;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try</a:t>
            </a:r>
            <a:r>
              <a:rPr lang="en-US" altLang="zh-CN" sz="1900" dirty="0" smtClean="0"/>
              <a:t>{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定义</a:t>
            </a:r>
            <a:r>
              <a:rPr lang="zh-CN" altLang="en-US" sz="1800" dirty="0" smtClean="0">
                <a:solidFill>
                  <a:srgbClr val="00B050"/>
                </a:solidFill>
              </a:rPr>
              <a:t>异常</a:t>
            </a:r>
            <a:endParaRPr lang="en-US" altLang="zh-CN" sz="1900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==0)</a:t>
            </a:r>
            <a:endParaRPr lang="en-US" altLang="zh-CN" sz="1900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10;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==1)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13.14;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double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==2)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‘c’</a:t>
            </a:r>
            <a:r>
              <a:rPr lang="en-US" altLang="zh-CN" sz="1900" dirty="0" smtClean="0"/>
              <a:t>;    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char</a:t>
            </a:r>
            <a:r>
              <a:rPr lang="zh-CN" altLang="en-US" sz="1900" dirty="0" smtClean="0">
                <a:solidFill>
                  <a:srgbClr val="00B050"/>
                </a:solidFill>
              </a:rPr>
              <a:t>型异常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else if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idx</a:t>
            </a:r>
            <a:r>
              <a:rPr lang="en-US" altLang="zh-CN" sz="1900" dirty="0" smtClean="0"/>
              <a:t>==3)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</a:rPr>
              <a:t>throw</a:t>
            </a:r>
            <a:r>
              <a:rPr lang="en-US" altLang="zh-CN" sz="1900" dirty="0" smtClean="0">
                <a:solidFill>
                  <a:srgbClr val="0000FF"/>
                </a:solidFill>
              </a:rPr>
              <a:t> 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CException</a:t>
            </a:r>
            <a:r>
              <a:rPr lang="en-US" altLang="zh-CN" sz="1900" dirty="0" smtClean="0"/>
              <a:t>()</a:t>
            </a:r>
            <a:r>
              <a:rPr lang="en-US" altLang="zh-CN" sz="1900" dirty="0" smtClean="0">
                <a:solidFill>
                  <a:srgbClr val="0000FF"/>
                </a:solidFill>
              </a:rPr>
              <a:t>;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类异常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</a:rPr>
              <a:t>else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>
                <a:solidFill>
                  <a:srgbClr val="FF0000"/>
                </a:solidFill>
              </a:rPr>
              <a:t>throw 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“Exception”</a:t>
            </a:r>
            <a:r>
              <a:rPr lang="en-US" altLang="zh-CN" sz="1900" dirty="0" smtClean="0"/>
              <a:t>;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>
                <a:solidFill>
                  <a:srgbClr val="00B050"/>
                </a:solidFill>
                <a:latin typeface="微软雅黑" panose="020B0503020204020204" pitchFamily="34" charset="-122"/>
              </a:rPr>
              <a:t>字符串</a:t>
            </a:r>
            <a:r>
              <a:rPr lang="zh-CN" altLang="en-US" sz="1900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异常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1900" dirty="0" smtClean="0"/>
              <a:t>}</a:t>
            </a:r>
            <a:endParaRPr lang="en-US" altLang="zh-CN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18.4  </a:t>
            </a:r>
            <a:r>
              <a:rPr lang="zh-CN" altLang="en-US" dirty="0"/>
              <a:t>默认异常处理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1246396"/>
            <a:ext cx="493204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err="1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型异常</a:t>
            </a:r>
            <a:endParaRPr lang="en-US" altLang="zh-CN" sz="19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9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Exception!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double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“Double Exception!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型</a:t>
            </a:r>
            <a:r>
              <a:rPr lang="zh-CN" altLang="en-US" sz="19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“Char Exception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!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CException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捕获类异常</a:t>
            </a:r>
            <a:endParaRPr lang="en-US" altLang="zh-CN" sz="19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“Class Exception</a:t>
            </a:r>
            <a:r>
              <a:rPr lang="en-US" altLang="zh-CN" sz="1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!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19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…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){   </a:t>
            </a:r>
            <a:r>
              <a:rPr lang="en-US" altLang="zh-CN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捕获所有其他异常</a:t>
            </a:r>
            <a:endParaRPr lang="en-US" altLang="zh-CN" sz="19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7675">
              <a:spcBef>
                <a:spcPts val="0"/>
              </a:spcBef>
            </a:pP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“Unexpected Exception!”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19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9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 indent="174625">
              <a:spcBef>
                <a:spcPts val="0"/>
              </a:spcBef>
            </a:pPr>
            <a:r>
              <a:rPr lang="en-US" altLang="zh-CN" sz="19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CN" sz="19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sz="19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Ch18_09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427984" y="4725144"/>
            <a:ext cx="46085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 { };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异常基类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IncorrectDirectory</a:t>
            </a:r>
            <a:r>
              <a:rPr lang="en-US" altLang="zh-CN" sz="2000" b="1" dirty="0" smtClean="0"/>
              <a:t>: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 { };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IncorrectFormat</a:t>
            </a:r>
            <a:r>
              <a:rPr lang="en-US" altLang="zh-CN" sz="2000" b="1" dirty="0" smtClean="0"/>
              <a:t>: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 { };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FileCorruption</a:t>
            </a:r>
            <a:r>
              <a:rPr lang="en-US" altLang="zh-CN" sz="2000" b="1" dirty="0" smtClean="0"/>
              <a:t>: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 { };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exception;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&gt;&gt;exception;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try</a:t>
            </a:r>
            <a:r>
              <a:rPr lang="en-US" altLang="zh-CN" sz="2000" dirty="0" smtClean="0"/>
              <a:t>{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switch</a:t>
            </a:r>
            <a:r>
              <a:rPr lang="en-US" altLang="zh-CN" sz="2000" dirty="0" smtClean="0"/>
              <a:t>(exception){</a:t>
            </a: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dirty="0" smtClean="0"/>
              <a:t> 1: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IncorrectDirectory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dirty="0" smtClean="0"/>
              <a:t> 2: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IncorrectFormat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dirty="0" smtClean="0"/>
              <a:t> 3: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FileCorruption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dirty="0" smtClean="0"/>
              <a:t> 4: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抛掷基类异常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default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“Unexpected”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抛掷字符串异常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18.5  </a:t>
            </a:r>
            <a:r>
              <a:rPr lang="zh-CN" altLang="en-US" dirty="0"/>
              <a:t>异常派生族系</a:t>
            </a:r>
          </a:p>
        </p:txBody>
      </p:sp>
    </p:spTree>
    <p:extLst>
      <p:ext uri="{BB962C8B-B14F-4D97-AF65-F5344CB8AC3E}">
        <p14:creationId xmlns:p14="http://schemas.microsoft.com/office/powerpoint/2010/main" val="16603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){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捕获基类异常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FileError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IncorrectDirectory</a:t>
            </a:r>
            <a:r>
              <a:rPr lang="en-US" altLang="zh-CN" sz="2000" dirty="0" smtClean="0"/>
              <a:t>){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IncorrectDirectory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IncorrectFormat</a:t>
            </a:r>
            <a:r>
              <a:rPr lang="en-US" altLang="zh-CN" sz="2000" dirty="0" smtClean="0"/>
              <a:t>){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IncorrectFormat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FileCorruption</a:t>
            </a:r>
            <a:r>
              <a:rPr lang="en-US" altLang="zh-CN" sz="2000" dirty="0" smtClean="0"/>
              <a:t>){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FileCorruption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…</a:t>
            </a:r>
            <a:r>
              <a:rPr lang="en-US" altLang="zh-CN" sz="2000" dirty="0" smtClean="0"/>
              <a:t>){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捕获其他异常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“Unexpected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18.5  </a:t>
            </a:r>
            <a:r>
              <a:rPr lang="zh-CN" altLang="en-US" dirty="0"/>
              <a:t>异常派生族系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Ch18_10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37" y="1047254"/>
            <a:ext cx="1609006" cy="16090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48297" y="2759575"/>
            <a:ext cx="2520280" cy="9176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为什么无法捕获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4694" y="5840749"/>
            <a:ext cx="5112569" cy="7077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抛掷的派生类异常都被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捕获了！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异常捕获的规则除了前面所说的，必须严格匹配数据类型外，对于</a:t>
            </a:r>
            <a:r>
              <a:rPr lang="zh-CN" altLang="en-US" b="1" dirty="0" smtClean="0">
                <a:solidFill>
                  <a:srgbClr val="FF0000"/>
                </a:solidFill>
              </a:rPr>
              <a:t>类的派生</a:t>
            </a:r>
            <a:r>
              <a:rPr lang="zh-CN" altLang="en-US" dirty="0" smtClean="0"/>
              <a:t>，下列情况可以捕获异常：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异常处理</a:t>
            </a:r>
            <a:r>
              <a:rPr lang="zh-CN" altLang="en-US" dirty="0" smtClean="0"/>
              <a:t>的数据类型是</a:t>
            </a:r>
            <a:r>
              <a:rPr lang="zh-CN" altLang="en-US" dirty="0" smtClean="0">
                <a:solidFill>
                  <a:srgbClr val="0070C0"/>
                </a:solidFill>
              </a:rPr>
              <a:t>公有基类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</a:rPr>
              <a:t>继承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0070C0"/>
                </a:solidFill>
              </a:rPr>
              <a:t>抛掷异常</a:t>
            </a:r>
            <a:r>
              <a:rPr lang="zh-CN" altLang="en-US" dirty="0" smtClean="0"/>
              <a:t>的数据类型是</a:t>
            </a:r>
            <a:r>
              <a:rPr lang="zh-CN" altLang="en-US" dirty="0" smtClean="0">
                <a:solidFill>
                  <a:srgbClr val="0070C0"/>
                </a:solidFill>
              </a:rPr>
              <a:t>派生类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异常处理</a:t>
            </a:r>
            <a:r>
              <a:rPr lang="zh-CN" altLang="en-US" dirty="0" smtClean="0"/>
              <a:t>的数据类型是</a:t>
            </a:r>
            <a:r>
              <a:rPr lang="zh-CN" altLang="en-US" dirty="0" smtClean="0">
                <a:solidFill>
                  <a:srgbClr val="0070C0"/>
                </a:solidFill>
              </a:rPr>
              <a:t>指向公有基类的指针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抛掷异常</a:t>
            </a:r>
            <a:r>
              <a:rPr lang="zh-CN" altLang="en-US" dirty="0" smtClean="0"/>
              <a:t>的数据类型是</a:t>
            </a:r>
            <a:r>
              <a:rPr lang="zh-CN" altLang="en-US" dirty="0" smtClean="0">
                <a:solidFill>
                  <a:srgbClr val="0070C0"/>
                </a:solidFill>
              </a:rPr>
              <a:t>指向派生类的指针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try</a:t>
            </a:r>
            <a:r>
              <a:rPr lang="en-US" altLang="zh-CN" dirty="0" smtClean="0"/>
              <a:t>{</a:t>
            </a: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…</a:t>
            </a: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throw new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IncorrectDirectory</a:t>
            </a:r>
            <a:r>
              <a:rPr lang="en-US" altLang="zh-CN" dirty="0" smtClean="0"/>
              <a:t>;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catch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){</a:t>
            </a:r>
          </a:p>
          <a:p>
            <a:pPr indent="8064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…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18.5  </a:t>
            </a:r>
            <a:r>
              <a:rPr lang="zh-CN" altLang="en-US" dirty="0"/>
              <a:t>异常派生族系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05064"/>
            <a:ext cx="2211560" cy="24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340768"/>
            <a:ext cx="8136904" cy="517118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18.1  </a:t>
            </a:r>
            <a:r>
              <a:rPr lang="zh-CN" altLang="en-US" sz="2800" dirty="0" smtClean="0"/>
              <a:t>异常的概念</a:t>
            </a:r>
            <a:endParaRPr lang="en-US" altLang="zh-CN" sz="2800" dirty="0" smtClean="0"/>
          </a:p>
          <a:p>
            <a:r>
              <a:rPr lang="en-US" altLang="zh-CN" sz="2800" dirty="0" smtClean="0"/>
              <a:t>18.2  </a:t>
            </a:r>
            <a:r>
              <a:rPr lang="zh-CN" altLang="en-US" sz="2800" dirty="0" smtClean="0"/>
              <a:t>异常的实现</a:t>
            </a:r>
            <a:endParaRPr lang="en-US" altLang="zh-CN" sz="2800" dirty="0" smtClean="0"/>
          </a:p>
          <a:p>
            <a:r>
              <a:rPr lang="en-US" altLang="zh-CN" sz="2800" dirty="0" smtClean="0"/>
              <a:t>18.3  </a:t>
            </a:r>
            <a:r>
              <a:rPr lang="zh-CN" altLang="en-US" sz="2800" dirty="0" smtClean="0"/>
              <a:t>异常的规则</a:t>
            </a:r>
            <a:endParaRPr lang="en-US" altLang="zh-CN" sz="2800" dirty="0" smtClean="0"/>
          </a:p>
          <a:p>
            <a:r>
              <a:rPr lang="en-US" altLang="zh-CN" sz="2800" dirty="0" smtClean="0"/>
              <a:t>18.4  </a:t>
            </a:r>
            <a:r>
              <a:rPr lang="zh-CN" altLang="en-US" sz="2800" dirty="0" smtClean="0"/>
              <a:t>默认异常处理</a:t>
            </a:r>
            <a:endParaRPr lang="en-US" altLang="zh-CN" sz="2800" dirty="0" smtClean="0"/>
          </a:p>
          <a:p>
            <a:r>
              <a:rPr lang="en-US" altLang="zh-CN" sz="2800" dirty="0" smtClean="0"/>
              <a:t>18.5  </a:t>
            </a:r>
            <a:r>
              <a:rPr lang="zh-CN" altLang="en-US" sz="2800" dirty="0" smtClean="0"/>
              <a:t>异常派生族系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1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 { };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异常基类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IncorrectDirectory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 { };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IncorrectFormat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 { };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FileCorruption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 { };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异常派生类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exception;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&gt;&gt;exception;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try</a:t>
            </a:r>
            <a:r>
              <a:rPr lang="en-US" altLang="zh-CN" sz="2000" dirty="0" smtClean="0"/>
              <a:t>{</a:t>
            </a: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switch</a:t>
            </a:r>
            <a:r>
              <a:rPr lang="en-US" altLang="zh-CN" sz="2000" dirty="0" smtClean="0"/>
              <a:t>(exception){</a:t>
            </a: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dirty="0" smtClean="0"/>
              <a:t> 1: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IncorrectDirectory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dirty="0" smtClean="0"/>
              <a:t> 2: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IncorrectFormat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dirty="0" smtClean="0"/>
              <a:t> 3: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FileCorruption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case</a:t>
            </a:r>
            <a:r>
              <a:rPr lang="en-US" altLang="zh-CN" sz="2000" dirty="0" smtClean="0"/>
              <a:t> 4: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FileError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抛掷基类异常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16522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default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“Unexpected”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00FF"/>
                </a:solidFill>
              </a:rPr>
              <a:t>break</a:t>
            </a:r>
            <a:r>
              <a:rPr lang="en-US" altLang="zh-CN" sz="2000" dirty="0" smtClean="0"/>
              <a:t>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抛掷字符串异常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18.5  </a:t>
            </a:r>
            <a:r>
              <a:rPr lang="zh-CN" altLang="en-US" dirty="0"/>
              <a:t>异常派生族系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9" y="1019561"/>
            <a:ext cx="3384376" cy="4652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正确异常处理方式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0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IncorrectDirectory</a:t>
            </a:r>
            <a:r>
              <a:rPr lang="en-US" altLang="zh-CN" sz="2000" dirty="0" smtClean="0"/>
              <a:t>){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IncorrectDirectory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IncorrectFormat</a:t>
            </a:r>
            <a:r>
              <a:rPr lang="en-US" altLang="zh-CN" sz="2000" dirty="0" smtClean="0"/>
              <a:t>){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IncorrectFormat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FileCorruption</a:t>
            </a:r>
            <a:r>
              <a:rPr lang="en-US" altLang="zh-CN" sz="2000" dirty="0" smtClean="0"/>
              <a:t>){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捕获派生类异常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FileCorruption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catch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FileError</a:t>
            </a:r>
            <a:r>
              <a:rPr lang="en-US" altLang="zh-CN" sz="2000" dirty="0"/>
              <a:t>){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捕获基类异常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FileError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Exception!”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…</a:t>
            </a:r>
            <a:r>
              <a:rPr lang="en-US" altLang="zh-CN" sz="2000" dirty="0" smtClean="0"/>
              <a:t>){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捕获其他异常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80645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“Unexpected Exception!”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18.5  </a:t>
            </a:r>
            <a:r>
              <a:rPr lang="zh-CN" altLang="en-US" dirty="0"/>
              <a:t>异常派生族系</a:t>
            </a:r>
          </a:p>
        </p:txBody>
      </p:sp>
      <p:sp>
        <p:nvSpPr>
          <p:cNvPr id="10" name="矩形 9"/>
          <p:cNvSpPr/>
          <p:nvPr/>
        </p:nvSpPr>
        <p:spPr>
          <a:xfrm>
            <a:off x="2015715" y="5696733"/>
            <a:ext cx="5112569" cy="8286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语句块总是放在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语句块的后面！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3573016"/>
            <a:ext cx="5256584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3151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divided(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b){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实现两个浮点数除法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result = a/b;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会不会有问题？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“Result = ”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a, 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“Please input two numbers: ”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&gt;&gt;a&gt;&gt;b;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divided(a, b);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divided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  </a:t>
            </a:r>
            <a:r>
              <a:rPr lang="zh-CN" altLang="en-US" dirty="0"/>
              <a:t>异常的概念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16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字符指针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size;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“Please input size: ”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&gt;&gt;size;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"Size Value: "</a:t>
            </a:r>
            <a:r>
              <a:rPr lang="en-US" altLang="zh-CN" dirty="0"/>
              <a:t>&lt;&lt;size&lt;&lt;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[size];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申请堆空间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是否有问题？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“Please input a string: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dirty="0" smtClean="0"/>
              <a:t>;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“String Size = 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[ ]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释放堆空间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  </a:t>
            </a:r>
            <a:r>
              <a:rPr lang="zh-CN" altLang="en-US" dirty="0"/>
              <a:t>异常的概念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2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异常（</a:t>
            </a:r>
            <a:r>
              <a:rPr lang="en-US" altLang="zh-CN" sz="2800" b="1" dirty="0" smtClean="0"/>
              <a:t>Exception</a:t>
            </a:r>
            <a:r>
              <a:rPr lang="zh-CN" altLang="en-US" sz="2800" b="1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程序有时会遇到</a:t>
            </a:r>
            <a:r>
              <a:rPr lang="zh-CN" altLang="en-US" dirty="0" smtClean="0">
                <a:solidFill>
                  <a:srgbClr val="0070C0"/>
                </a:solidFill>
              </a:rPr>
              <a:t>运行阶段错误</a:t>
            </a:r>
            <a:r>
              <a:rPr lang="zh-CN" altLang="en-US" dirty="0" smtClean="0"/>
              <a:t>，导致程序无法正常地运行下去。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程序试图打开一个不可用的文件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请求过多的内存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遭遇不能容忍的值</a:t>
            </a:r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运行异常，</a:t>
            </a:r>
            <a:r>
              <a:rPr lang="zh-CN" altLang="en-US" dirty="0" smtClean="0">
                <a:solidFill>
                  <a:srgbClr val="FF0000"/>
                </a:solidFill>
              </a:rPr>
              <a:t>可以预料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但不能避免</a:t>
            </a:r>
            <a:r>
              <a:rPr lang="zh-CN" altLang="en-US" dirty="0" smtClean="0"/>
              <a:t>，它是由系统运行环境造成的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程序要有能够解决这种运行异常的能力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  </a:t>
            </a:r>
            <a:r>
              <a:rPr lang="zh-CN" altLang="en-US" dirty="0"/>
              <a:t>异常的概念</a:t>
            </a:r>
          </a:p>
        </p:txBody>
      </p:sp>
      <p:sp>
        <p:nvSpPr>
          <p:cNvPr id="7" name="矩形 6"/>
          <p:cNvSpPr/>
          <p:nvPr/>
        </p:nvSpPr>
        <p:spPr>
          <a:xfrm>
            <a:off x="6084168" y="5733256"/>
            <a:ext cx="2592288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59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使用异常处理机制的步骤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定义异常</a:t>
            </a:r>
            <a:r>
              <a:rPr lang="zh-CN" altLang="en-US" dirty="0" smtClean="0"/>
              <a:t>。将那些有可能产生错误的语句框定在</a:t>
            </a:r>
            <a:r>
              <a:rPr lang="en-US" altLang="zh-CN" dirty="0" smtClean="0">
                <a:solidFill>
                  <a:srgbClr val="FF0000"/>
                </a:solidFill>
              </a:rPr>
              <a:t>try</a:t>
            </a:r>
            <a:r>
              <a:rPr lang="zh-CN" altLang="en-US" dirty="0" smtClean="0">
                <a:solidFill>
                  <a:srgbClr val="FF0000"/>
                </a:solidFill>
              </a:rPr>
              <a:t>语句块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定义异常处理（捕获异常）</a:t>
            </a:r>
            <a:r>
              <a:rPr lang="zh-CN" altLang="en-US" dirty="0" smtClean="0"/>
              <a:t>。将异常处理的语句放在</a:t>
            </a:r>
            <a:r>
              <a:rPr lang="en-US" altLang="zh-CN" dirty="0" smtClean="0">
                <a:solidFill>
                  <a:srgbClr val="FF0000"/>
                </a:solidFill>
              </a:rPr>
              <a:t>catch</a:t>
            </a:r>
            <a:r>
              <a:rPr lang="zh-CN" altLang="en-US" dirty="0" smtClean="0">
                <a:solidFill>
                  <a:srgbClr val="FF0000"/>
                </a:solidFill>
              </a:rPr>
              <a:t>语句块</a:t>
            </a:r>
            <a:r>
              <a:rPr lang="zh-CN" altLang="en-US" dirty="0" smtClean="0"/>
              <a:t>中，以便异常被传递过来时进行处理。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抛掷异常</a:t>
            </a:r>
            <a:r>
              <a:rPr lang="zh-CN" altLang="en-US" dirty="0" smtClean="0"/>
              <a:t>。检测是否产生异常，若是，则通过</a:t>
            </a:r>
            <a:r>
              <a:rPr lang="en-US" altLang="zh-CN" dirty="0" smtClean="0">
                <a:solidFill>
                  <a:srgbClr val="FF0000"/>
                </a:solidFill>
              </a:rPr>
              <a:t>throw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zh-CN" altLang="en-US" dirty="0" smtClean="0"/>
              <a:t>抛掷异常。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  </a:t>
            </a:r>
            <a:r>
              <a:rPr lang="zh-CN" altLang="en-US" dirty="0"/>
              <a:t>异常的实现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20053"/>
            <a:ext cx="2211560" cy="24918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7584" y="4365104"/>
            <a:ext cx="410445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try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语句：定义异常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5098578"/>
            <a:ext cx="410445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catch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语句：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捕获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异常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5832052"/>
            <a:ext cx="410445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throw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语句：抛掷异常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9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61662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divided(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b){   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实现两个浮点数除法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result;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try</a:t>
            </a:r>
            <a:r>
              <a:rPr lang="en-US" altLang="zh-CN" sz="2000" dirty="0" smtClean="0"/>
              <a:t>{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(b==0.0)</a:t>
            </a:r>
          </a:p>
          <a:p>
            <a:pPr indent="9906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b;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抛掷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result = a/b; </a:t>
            </a:r>
            <a:endParaRPr lang="en-US" altLang="zh-CN" sz="2000" dirty="0" smtClean="0"/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“Result = ”</a:t>
            </a:r>
            <a:r>
              <a:rPr lang="en-US" altLang="zh-CN" sz="2000" dirty="0"/>
              <a:t>&lt;&lt;result&lt;&lt;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){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“Exception occurs! Exception value is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b;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“Please input two numbers: ”</a:t>
            </a:r>
            <a:r>
              <a:rPr lang="en-US" altLang="zh-CN" sz="2000" dirty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cin</a:t>
            </a:r>
            <a:r>
              <a:rPr lang="en-US" altLang="zh-CN" sz="2000" dirty="0"/>
              <a:t>&gt;&gt;a&gt;&gt;b;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divided(a, b); 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  </a:t>
            </a:r>
            <a:r>
              <a:rPr lang="zh-CN" altLang="en-US" dirty="0"/>
              <a:t>异常的实现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try</a:t>
            </a:r>
            <a:r>
              <a:rPr lang="zh-CN" altLang="en-US" dirty="0" smtClean="0"/>
              <a:t>语句块表示块中的语句可能会发生异常，放在其中加以监控。</a:t>
            </a:r>
            <a:r>
              <a:rPr lang="zh-CN" altLang="en-US" b="1" dirty="0" smtClean="0">
                <a:solidFill>
                  <a:srgbClr val="0070C0"/>
                </a:solidFill>
              </a:rPr>
              <a:t>注意：</a:t>
            </a:r>
            <a:r>
              <a:rPr lang="en-US" altLang="zh-CN" b="1" dirty="0" smtClean="0">
                <a:solidFill>
                  <a:srgbClr val="0070C0"/>
                </a:solidFill>
              </a:rPr>
              <a:t>C++</a:t>
            </a:r>
            <a:r>
              <a:rPr lang="zh-CN" altLang="en-US" b="1" dirty="0" smtClean="0">
                <a:solidFill>
                  <a:srgbClr val="0070C0"/>
                </a:solidFill>
              </a:rPr>
              <a:t>只理会受监控的运行异常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throw</a:t>
            </a:r>
            <a:r>
              <a:rPr lang="zh-CN" altLang="en-US" dirty="0" smtClean="0"/>
              <a:t>后面的表达式的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被称为所引发的</a:t>
            </a:r>
            <a:r>
              <a:rPr lang="zh-CN" altLang="en-US" b="1" dirty="0" smtClean="0">
                <a:solidFill>
                  <a:srgbClr val="0070C0"/>
                </a:solidFill>
              </a:rPr>
              <a:t>异常类型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/>
              <a:t>语句块</a:t>
            </a:r>
            <a:r>
              <a:rPr lang="zh-CN" altLang="en-US" b="1" dirty="0">
                <a:solidFill>
                  <a:srgbClr val="0070C0"/>
                </a:solidFill>
              </a:rPr>
              <a:t>之后</a:t>
            </a:r>
            <a:r>
              <a:rPr lang="zh-CN" altLang="en-US" dirty="0"/>
              <a:t>必须</a:t>
            </a:r>
            <a:r>
              <a:rPr lang="zh-CN" altLang="en-US" b="1" dirty="0">
                <a:solidFill>
                  <a:srgbClr val="0070C0"/>
                </a:solidFill>
              </a:rPr>
              <a:t>紧跟</a:t>
            </a:r>
            <a:r>
              <a:rPr lang="zh-CN" altLang="en-US" dirty="0"/>
              <a:t>一个或多个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/>
              <a:t>语句，目的是对发生的异常进行</a:t>
            </a:r>
            <a:r>
              <a:rPr lang="zh-CN" altLang="en-US" dirty="0" smtClean="0"/>
              <a:t>处理（</a:t>
            </a:r>
            <a:r>
              <a:rPr lang="zh-CN" altLang="en-US" b="1" dirty="0" smtClean="0"/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try</a:t>
            </a:r>
            <a:r>
              <a:rPr lang="zh-CN" altLang="en-US" dirty="0" smtClean="0"/>
              <a:t>之前不允许出现</a:t>
            </a:r>
            <a:r>
              <a:rPr lang="en-US" altLang="zh-CN" dirty="0" smtClean="0">
                <a:solidFill>
                  <a:srgbClr val="FF0000"/>
                </a:solidFill>
              </a:rPr>
              <a:t>catch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catch( )</a:t>
            </a:r>
            <a:r>
              <a:rPr lang="zh-CN" altLang="en-US" dirty="0"/>
              <a:t>括号中的声明只能容纳</a:t>
            </a:r>
            <a:r>
              <a:rPr lang="zh-CN" altLang="en-US" b="1" dirty="0">
                <a:solidFill>
                  <a:srgbClr val="0070C0"/>
                </a:solidFill>
              </a:rPr>
              <a:t>一个形参</a:t>
            </a:r>
            <a:r>
              <a:rPr lang="zh-CN" altLang="en-US" dirty="0"/>
              <a:t>，当类型与抛掷异常的类型匹配时，该</a:t>
            </a:r>
            <a:r>
              <a:rPr lang="en-US" altLang="zh-CN" dirty="0">
                <a:solidFill>
                  <a:srgbClr val="FF0000"/>
                </a:solidFill>
              </a:rPr>
              <a:t>catch( )</a:t>
            </a:r>
            <a:r>
              <a:rPr lang="zh-CN" altLang="en-US" dirty="0"/>
              <a:t>语句块便称捕获了一个异常而转到其块中进行异常处理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catch</a:t>
            </a:r>
            <a:r>
              <a:rPr lang="en-US" altLang="zh-CN" dirty="0">
                <a:solidFill>
                  <a:srgbClr val="FF0000"/>
                </a:solidFill>
              </a:rPr>
              <a:t>( 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形参的值则为</a:t>
            </a:r>
            <a:r>
              <a:rPr lang="en-US" altLang="zh-CN" dirty="0" smtClean="0">
                <a:solidFill>
                  <a:srgbClr val="FF0000"/>
                </a:solidFill>
              </a:rPr>
              <a:t>throw</a:t>
            </a:r>
            <a:r>
              <a:rPr lang="zh-CN" altLang="en-US" dirty="0" smtClean="0"/>
              <a:t>语句抛掷的异常值。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当异常发生时，</a:t>
            </a:r>
            <a:r>
              <a:rPr lang="en-US" altLang="zh-CN" dirty="0" smtClean="0">
                <a:solidFill>
                  <a:srgbClr val="FF0000"/>
                </a:solidFill>
              </a:rPr>
              <a:t>try</a:t>
            </a:r>
            <a:r>
              <a:rPr lang="zh-CN" altLang="en-US" dirty="0" smtClean="0"/>
              <a:t>语句块中异常之后的语句</a:t>
            </a:r>
            <a:r>
              <a:rPr lang="zh-CN" altLang="en-US" b="1" dirty="0" smtClean="0">
                <a:solidFill>
                  <a:srgbClr val="0070C0"/>
                </a:solidFill>
              </a:rPr>
              <a:t>不再执行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  </a:t>
            </a:r>
            <a:r>
              <a:rPr lang="zh-CN" altLang="en-US" dirty="0"/>
              <a:t>异常的实现</a:t>
            </a:r>
          </a:p>
        </p:txBody>
      </p:sp>
    </p:spTree>
    <p:extLst>
      <p:ext uri="{BB962C8B-B14F-4D97-AF65-F5344CB8AC3E}">
        <p14:creationId xmlns:p14="http://schemas.microsoft.com/office/powerpoint/2010/main" val="274631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326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divided(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b){   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实现两个浮点数除法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result;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try</a:t>
            </a:r>
            <a:r>
              <a:rPr lang="en-US" altLang="zh-CN" sz="2000" dirty="0" smtClean="0"/>
              <a:t>{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定义异常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(b==0.0)</a:t>
            </a:r>
          </a:p>
          <a:p>
            <a:pPr indent="990600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throw</a:t>
            </a:r>
            <a:r>
              <a:rPr lang="en-US" altLang="zh-CN" sz="2000" dirty="0" smtClean="0"/>
              <a:t> b;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抛掷异常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result = a/b; </a:t>
            </a:r>
            <a:endParaRPr lang="en-US" altLang="zh-CN" sz="2000" dirty="0" smtClean="0"/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“a/b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= ”</a:t>
            </a:r>
            <a:r>
              <a:rPr lang="en-US" altLang="zh-CN" sz="2000" dirty="0"/>
              <a:t>&lt;&lt;result&lt;&lt;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result = b/a;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存在除</a:t>
            </a:r>
            <a:r>
              <a:rPr lang="en-US" altLang="zh-CN" sz="2000" dirty="0" smtClean="0">
                <a:solidFill>
                  <a:srgbClr val="00B050"/>
                </a:solidFill>
              </a:rPr>
              <a:t>0</a:t>
            </a:r>
            <a:r>
              <a:rPr lang="zh-CN" altLang="en-US" sz="2000" dirty="0" smtClean="0">
                <a:solidFill>
                  <a:srgbClr val="00B050"/>
                </a:solidFill>
              </a:rPr>
              <a:t>异常，未被监控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“b/a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= ”</a:t>
            </a:r>
            <a:r>
              <a:rPr lang="en-US" altLang="zh-CN" sz="2000" dirty="0"/>
              <a:t>&lt;&lt;result&lt;&lt;</a:t>
            </a:r>
            <a:r>
              <a:rPr lang="en-US" altLang="zh-CN" sz="2000" dirty="0" err="1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){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捕获异常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6318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“Exception occurs! Exception value is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main(){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a, b;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“Please input two numbers: ”</a:t>
            </a:r>
            <a:r>
              <a:rPr lang="en-US" altLang="zh-CN" sz="2000" dirty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/>
              <a:t>cin</a:t>
            </a:r>
            <a:r>
              <a:rPr lang="en-US" altLang="zh-CN" sz="2000" dirty="0"/>
              <a:t>&gt;&gt;a&gt;&gt;b;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divided(a, b); 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18.3  </a:t>
            </a:r>
            <a:r>
              <a:rPr lang="zh-CN" altLang="en-US" dirty="0"/>
              <a:t>异常</a:t>
            </a:r>
            <a:r>
              <a:rPr lang="zh-CN" altLang="en-US" dirty="0" smtClean="0"/>
              <a:t>的规则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092280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Ch18_04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339752" y="5949279"/>
            <a:ext cx="4284476" cy="5414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只理会受监控的运行异常</a:t>
            </a:r>
          </a:p>
        </p:txBody>
      </p:sp>
    </p:spTree>
    <p:extLst>
      <p:ext uri="{BB962C8B-B14F-4D97-AF65-F5344CB8AC3E}">
        <p14:creationId xmlns:p14="http://schemas.microsoft.com/office/powerpoint/2010/main" val="12050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24043</TotalTime>
  <Words>2498</Words>
  <Application>Microsoft Office PowerPoint</Application>
  <PresentationFormat>全屏显示(4:3)</PresentationFormat>
  <Paragraphs>422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Times New Roman</vt:lpstr>
      <vt:lpstr>PresentationModel</vt:lpstr>
      <vt:lpstr>异常处理</vt:lpstr>
      <vt:lpstr>本章内容</vt:lpstr>
      <vt:lpstr>18.1  异常的概念</vt:lpstr>
      <vt:lpstr>18.1  异常的概念</vt:lpstr>
      <vt:lpstr>18.1  异常的概念</vt:lpstr>
      <vt:lpstr>18.2  异常的实现</vt:lpstr>
      <vt:lpstr>18.2  异常的实现</vt:lpstr>
      <vt:lpstr>18.2  异常的实现</vt:lpstr>
      <vt:lpstr>18.3  异常的规则</vt:lpstr>
      <vt:lpstr>18.3  异常的规则</vt:lpstr>
      <vt:lpstr>18.3  异常的规则</vt:lpstr>
      <vt:lpstr>18.3  异常的规则</vt:lpstr>
      <vt:lpstr>18.3  异常的规则</vt:lpstr>
      <vt:lpstr>18.3  异常的规则</vt:lpstr>
      <vt:lpstr>18.3  异常的规则</vt:lpstr>
      <vt:lpstr>18.4  默认异常处理</vt:lpstr>
      <vt:lpstr>18.5  异常派生族系</vt:lpstr>
      <vt:lpstr>18.5  异常派生族系</vt:lpstr>
      <vt:lpstr>18.5  异常派生族系</vt:lpstr>
      <vt:lpstr>18.5  异常派生族系</vt:lpstr>
      <vt:lpstr>18.5  异常派生族系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Administrator</cp:lastModifiedBy>
  <cp:revision>1035</cp:revision>
  <cp:lastPrinted>2015-01-14T13:07:52Z</cp:lastPrinted>
  <dcterms:created xsi:type="dcterms:W3CDTF">2014-02-27T13:03:11Z</dcterms:created>
  <dcterms:modified xsi:type="dcterms:W3CDTF">2016-05-10T07:25:36Z</dcterms:modified>
</cp:coreProperties>
</file>