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72" r:id="rId17"/>
    <p:sldId id="273" r:id="rId18"/>
    <p:sldId id="274" r:id="rId19"/>
    <p:sldId id="268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95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280" r:id="rId47"/>
    <p:sldId id="281" r:id="rId48"/>
    <p:sldId id="282" r:id="rId49"/>
    <p:sldId id="283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6" r:id="rId67"/>
    <p:sldId id="327" r:id="rId68"/>
    <p:sldId id="324" r:id="rId69"/>
    <p:sldId id="325" r:id="rId70"/>
    <p:sldId id="319" r:id="rId71"/>
    <p:sldId id="328" r:id="rId72"/>
    <p:sldId id="329" r:id="rId73"/>
    <p:sldId id="330" r:id="rId74"/>
    <p:sldId id="331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3" r:id="rId84"/>
    <p:sldId id="341" r:id="rId85"/>
    <p:sldId id="342" r:id="rId86"/>
    <p:sldId id="344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99"/>
    <a:srgbClr val="00FF00"/>
    <a:srgbClr val="F79928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388" autoAdjust="0"/>
  </p:normalViewPr>
  <p:slideViewPr>
    <p:cSldViewPr>
      <p:cViewPr varScale="1">
        <p:scale>
          <a:sx n="85" d="100"/>
          <a:sy n="85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84E63-3FB6-4D25-A608-C543CEFE06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6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41044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标准库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主讲教师：于永涛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格式化输出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I/O</a:t>
            </a:r>
            <a:r>
              <a:rPr lang="zh-CN" altLang="en-US" dirty="0"/>
              <a:t>流可以</a:t>
            </a:r>
            <a:r>
              <a:rPr lang="zh-CN" altLang="en-US" dirty="0" smtClean="0"/>
              <a:t>完成输出的</a:t>
            </a:r>
            <a:r>
              <a:rPr lang="zh-CN" altLang="en-US" dirty="0">
                <a:solidFill>
                  <a:srgbClr val="FF0000"/>
                </a:solidFill>
              </a:rPr>
              <a:t>格式化</a:t>
            </a:r>
            <a:r>
              <a:rPr lang="zh-CN" altLang="en-US" dirty="0" smtClean="0"/>
              <a:t>操作，如设置域宽、设置浮点数精度及整数进制等。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设置输出</a:t>
            </a:r>
            <a:r>
              <a:rPr lang="zh-CN" altLang="en-US" b="1" dirty="0"/>
              <a:t>格式的</a:t>
            </a:r>
            <a:r>
              <a:rPr lang="zh-CN" altLang="en-US" b="1" dirty="0" smtClean="0"/>
              <a:t>方法一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使用控制符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iomanip</a:t>
            </a:r>
            <a:r>
              <a:rPr lang="en-US" altLang="zh-CN" dirty="0" smtClean="0"/>
              <a:t>&gt;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输出格式控制库文件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58775"/>
            <a:r>
              <a:rPr lang="zh-CN" altLang="en-US" b="1" dirty="0" smtClean="0"/>
              <a:t>特征</a:t>
            </a:r>
            <a:r>
              <a:rPr lang="zh-CN" altLang="en-US" dirty="0" smtClean="0"/>
              <a:t>：可以</a:t>
            </a:r>
            <a:r>
              <a:rPr lang="zh-CN" altLang="en-US" dirty="0" smtClean="0"/>
              <a:t>将控制符直接插入到输出流中进行控制。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04678"/>
              </p:ext>
            </p:extLst>
          </p:nvPr>
        </p:nvGraphicFramePr>
        <p:xfrm>
          <a:off x="1475656" y="4149080"/>
          <a:ext cx="60960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6264"/>
                <a:gridCol w="3719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控制符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描述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dec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hex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0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oct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置基数为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10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进制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setfill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(c)</a:t>
                      </a:r>
                      <a:endParaRPr lang="zh-CN" altLang="en-US" sz="2000" dirty="0" smtClean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设置填充字符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为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setprecision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(n)</a:t>
                      </a:r>
                      <a:endParaRPr lang="zh-CN" altLang="en-US" sz="2000" dirty="0" smtClean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设置显示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小数精度为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位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(n)</a:t>
                      </a:r>
                      <a:endParaRPr lang="zh-CN" altLang="en-US" sz="2000" dirty="0" smtClean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设置域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宽为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个字符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setiosflags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(…)</a:t>
                      </a:r>
                      <a:endParaRPr lang="zh-CN" altLang="en-US" sz="2000" dirty="0" smtClean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设置整数进制：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dec</a:t>
            </a:r>
            <a:r>
              <a:rPr lang="en-US" altLang="zh-CN" b="1" dirty="0" smtClean="0">
                <a:solidFill>
                  <a:srgbClr val="FF0000"/>
                </a:solidFill>
              </a:rPr>
              <a:t> (</a:t>
            </a:r>
            <a:r>
              <a:rPr lang="zh-CN" altLang="en-US" b="1" dirty="0" smtClean="0">
                <a:solidFill>
                  <a:srgbClr val="FF0000"/>
                </a:solidFill>
              </a:rPr>
              <a:t>默认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hex</a:t>
            </a:r>
            <a:r>
              <a:rPr lang="zh-CN" altLang="en-US" b="1" dirty="0" smtClean="0"/>
              <a:t>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oct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例：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dec</a:t>
            </a:r>
            <a:r>
              <a:rPr lang="en-US" altLang="zh-CN" dirty="0" smtClean="0"/>
              <a:t>&lt;&lt;100&lt;&lt;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设置十进制       </a:t>
            </a:r>
            <a:r>
              <a:rPr lang="en-US" altLang="zh-CN" dirty="0" smtClean="0">
                <a:solidFill>
                  <a:srgbClr val="00B050"/>
                </a:solidFill>
              </a:rPr>
              <a:t>100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rgbClr val="FF0000"/>
                </a:solidFill>
              </a:rPr>
              <a:t>hex</a:t>
            </a:r>
            <a:r>
              <a:rPr lang="en-US" altLang="zh-CN" dirty="0" smtClean="0"/>
              <a:t>&lt;&lt;100&lt;&lt;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设置十六进制    </a:t>
            </a:r>
            <a:r>
              <a:rPr lang="en-US" altLang="zh-CN" dirty="0" smtClean="0">
                <a:solidFill>
                  <a:srgbClr val="00B050"/>
                </a:solidFill>
              </a:rPr>
              <a:t>64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oct</a:t>
            </a:r>
            <a:r>
              <a:rPr lang="en-US" altLang="zh-CN" dirty="0" smtClean="0"/>
              <a:t>&lt;&lt;100&lt;&lt;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设置八进制       </a:t>
            </a:r>
            <a:r>
              <a:rPr lang="en-US" altLang="zh-CN" dirty="0" smtClean="0">
                <a:solidFill>
                  <a:srgbClr val="00B050"/>
                </a:solidFill>
              </a:rPr>
              <a:t>144</a:t>
            </a:r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：格式控制具有</a:t>
            </a:r>
            <a:r>
              <a:rPr lang="zh-CN" altLang="en-US" dirty="0" smtClean="0">
                <a:solidFill>
                  <a:srgbClr val="0070C0"/>
                </a:solidFill>
              </a:rPr>
              <a:t>延续性</a:t>
            </a:r>
            <a:r>
              <a:rPr lang="zh-CN" altLang="en-US" dirty="0" smtClean="0"/>
              <a:t>，直到出现新的格式控制。</a:t>
            </a:r>
            <a:endParaRPr lang="en-US" altLang="zh-CN" dirty="0" smtClean="0"/>
          </a:p>
          <a:p>
            <a:pPr indent="358775">
              <a:spcAft>
                <a:spcPts val="1200"/>
              </a:spcAft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rgbClr val="FF0000"/>
                </a:solidFill>
              </a:rPr>
              <a:t>hex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后续的所有整数都以十六进制形式输出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设置域宽：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setw</a:t>
            </a:r>
            <a:r>
              <a:rPr lang="en-US" altLang="zh-CN" b="1" dirty="0" smtClean="0">
                <a:solidFill>
                  <a:srgbClr val="FF0000"/>
                </a:solidFill>
              </a:rPr>
              <a:t>(n)</a:t>
            </a:r>
          </a:p>
          <a:p>
            <a:pPr indent="358775"/>
            <a:r>
              <a:rPr lang="zh-CN" altLang="en-US" dirty="0" smtClean="0"/>
              <a:t>例：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setw</a:t>
            </a:r>
            <a:r>
              <a:rPr lang="en-US" altLang="zh-CN" dirty="0" smtClean="0">
                <a:solidFill>
                  <a:srgbClr val="FF0000"/>
                </a:solidFill>
              </a:rPr>
              <a:t>(5)</a:t>
            </a:r>
            <a:r>
              <a:rPr lang="en-US" altLang="zh-CN" dirty="0" smtClean="0"/>
              <a:t>&lt;&lt;22&lt;&lt;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22</a:t>
            </a:r>
            <a:r>
              <a:rPr lang="zh-CN" altLang="en-US" dirty="0" smtClean="0">
                <a:solidFill>
                  <a:srgbClr val="00B050"/>
                </a:solidFill>
              </a:rPr>
              <a:t>的输出占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个字符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：格式控制具有</a:t>
            </a:r>
            <a:r>
              <a:rPr lang="zh-CN" altLang="en-US" dirty="0" smtClean="0">
                <a:solidFill>
                  <a:srgbClr val="0070C0"/>
                </a:solidFill>
              </a:rPr>
              <a:t>短暂性</a:t>
            </a:r>
            <a:r>
              <a:rPr lang="zh-CN" altLang="en-US" dirty="0" smtClean="0"/>
              <a:t>，只对紧随其后的输出进行控制。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setw</a:t>
            </a:r>
            <a:r>
              <a:rPr lang="en-US" altLang="zh-CN" dirty="0" smtClean="0">
                <a:solidFill>
                  <a:srgbClr val="FF0000"/>
                </a:solidFill>
              </a:rPr>
              <a:t>(5)</a:t>
            </a:r>
            <a:r>
              <a:rPr lang="en-US" altLang="zh-CN" dirty="0" smtClean="0"/>
              <a:t>&lt;&lt;22&lt;&lt;33&lt;&lt;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控制只对</a:t>
            </a:r>
            <a:r>
              <a:rPr lang="en-US" altLang="zh-CN" dirty="0" smtClean="0">
                <a:solidFill>
                  <a:srgbClr val="00B050"/>
                </a:solidFill>
              </a:rPr>
              <a:t>22</a:t>
            </a:r>
            <a:r>
              <a:rPr lang="zh-CN" altLang="en-US" dirty="0" smtClean="0">
                <a:solidFill>
                  <a:srgbClr val="00B050"/>
                </a:solidFill>
              </a:rPr>
              <a:t>有效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setw</a:t>
            </a:r>
            <a:r>
              <a:rPr lang="en-US" altLang="zh-CN" dirty="0" smtClean="0">
                <a:solidFill>
                  <a:srgbClr val="FF0000"/>
                </a:solidFill>
              </a:rPr>
              <a:t>(5)</a:t>
            </a:r>
            <a:r>
              <a:rPr lang="en-US" altLang="zh-CN" dirty="0" smtClean="0"/>
              <a:t>&lt;&lt;22&lt;&lt;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setw</a:t>
            </a:r>
            <a:r>
              <a:rPr lang="en-US" altLang="zh-CN" dirty="0" smtClean="0">
                <a:solidFill>
                  <a:srgbClr val="FF0000"/>
                </a:solidFill>
              </a:rPr>
              <a:t>(5)</a:t>
            </a:r>
            <a:r>
              <a:rPr lang="en-US" altLang="zh-CN" dirty="0" smtClean="0"/>
              <a:t>&lt;&lt;33&lt;&lt;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正确方法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6165304"/>
            <a:ext cx="7056784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：当输出数值位数大于设置域宽时，原样输出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37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设置填充字符：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setfill</a:t>
            </a:r>
            <a:r>
              <a:rPr lang="en-US" altLang="zh-CN" b="1" dirty="0" smtClean="0">
                <a:solidFill>
                  <a:srgbClr val="FF0000"/>
                </a:solidFill>
              </a:rPr>
              <a:t>(c)   (</a:t>
            </a:r>
            <a:r>
              <a:rPr lang="zh-CN" altLang="en-US" b="1" dirty="0" smtClean="0">
                <a:solidFill>
                  <a:srgbClr val="FF0000"/>
                </a:solidFill>
              </a:rPr>
              <a:t>默认空白填充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indent="358775">
              <a:spcBef>
                <a:spcPts val="0"/>
              </a:spcBef>
            </a:pPr>
            <a:r>
              <a:rPr lang="zh-CN" altLang="en-US" dirty="0" smtClean="0"/>
              <a:t>例：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setfill</a:t>
            </a:r>
            <a:r>
              <a:rPr lang="en-US" altLang="zh-CN" dirty="0" smtClean="0">
                <a:solidFill>
                  <a:srgbClr val="FF0000"/>
                </a:solidFill>
              </a:rPr>
              <a:t>(‘*’)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设置填充字符为 </a:t>
            </a:r>
            <a:r>
              <a:rPr lang="en-US" altLang="zh-CN" dirty="0" smtClean="0">
                <a:solidFill>
                  <a:srgbClr val="00B050"/>
                </a:solidFill>
              </a:rPr>
              <a:t>‘*’</a:t>
            </a:r>
          </a:p>
          <a:p>
            <a:pPr indent="1076325"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setw</a:t>
            </a:r>
            <a:r>
              <a:rPr lang="en-US" altLang="zh-CN" dirty="0" smtClean="0">
                <a:solidFill>
                  <a:srgbClr val="FF0000"/>
                </a:solidFill>
              </a:rPr>
              <a:t>(3)</a:t>
            </a:r>
            <a:r>
              <a:rPr lang="en-US" altLang="zh-CN" dirty="0" smtClean="0"/>
              <a:t>&lt;&lt;11&lt;&lt;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setw</a:t>
            </a:r>
            <a:r>
              <a:rPr lang="en-US" altLang="zh-CN" dirty="0" smtClean="0">
                <a:solidFill>
                  <a:srgbClr val="FF0000"/>
                </a:solidFill>
              </a:rPr>
              <a:t>(4)</a:t>
            </a:r>
            <a:r>
              <a:rPr lang="en-US" altLang="zh-CN" dirty="0" smtClean="0"/>
              <a:t>&lt;&lt;22&lt;&lt;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*11**22</a:t>
            </a:r>
          </a:p>
          <a:p>
            <a:pPr indent="358775">
              <a:spcAft>
                <a:spcPts val="1200"/>
              </a:spcAft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r>
              <a:rPr lang="zh-CN" altLang="en-US" dirty="0"/>
              <a:t>格式控制具有</a:t>
            </a:r>
            <a:r>
              <a:rPr lang="zh-CN" altLang="en-US" dirty="0">
                <a:solidFill>
                  <a:srgbClr val="0070C0"/>
                </a:solidFill>
              </a:rPr>
              <a:t>延续性</a:t>
            </a:r>
            <a:r>
              <a:rPr lang="zh-CN" altLang="en-US" dirty="0"/>
              <a:t>，直到出现新的格式控制。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设置浮点数显示精度：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setprecision</a:t>
            </a:r>
            <a:r>
              <a:rPr lang="en-US" altLang="zh-CN" b="1" dirty="0" smtClean="0">
                <a:solidFill>
                  <a:srgbClr val="FF0000"/>
                </a:solidFill>
              </a:rPr>
              <a:t>(n)</a:t>
            </a:r>
          </a:p>
          <a:p>
            <a:pPr indent="358775">
              <a:spcBef>
                <a:spcPts val="0"/>
              </a:spcBef>
            </a:pPr>
            <a:r>
              <a:rPr lang="zh-CN" altLang="en-US" dirty="0" smtClean="0"/>
              <a:t>例：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setprecision</a:t>
            </a:r>
            <a:r>
              <a:rPr lang="en-US" altLang="zh-CN" dirty="0" smtClean="0">
                <a:solidFill>
                  <a:srgbClr val="FF0000"/>
                </a:solidFill>
              </a:rPr>
              <a:t>(5)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设置浮点数显示精度为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6325"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&lt;&lt;13.141151&lt;&lt;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dirty="0" smtClean="0"/>
              <a:t>&lt;&lt;13.14&lt;&lt;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</a:t>
            </a:r>
          </a:p>
          <a:p>
            <a:pPr indent="1076325"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输出： </a:t>
            </a:r>
            <a:r>
              <a:rPr lang="en-US" altLang="zh-CN" dirty="0" smtClean="0">
                <a:solidFill>
                  <a:srgbClr val="00B050"/>
                </a:solidFill>
              </a:rPr>
              <a:t>13.141    13.14</a:t>
            </a:r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r>
              <a:rPr lang="zh-CN" altLang="en-US" dirty="0"/>
              <a:t>格式控制具有</a:t>
            </a:r>
            <a:r>
              <a:rPr lang="zh-CN" altLang="en-US" dirty="0">
                <a:solidFill>
                  <a:srgbClr val="0070C0"/>
                </a:solidFill>
              </a:rPr>
              <a:t>延续性</a:t>
            </a:r>
            <a:r>
              <a:rPr lang="zh-CN" altLang="en-US" dirty="0"/>
              <a:t>，直到出现新的格式控制。</a:t>
            </a:r>
            <a:endParaRPr lang="en-US" altLang="zh-CN" dirty="0"/>
          </a:p>
          <a:p>
            <a:pPr indent="1076325"/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sp>
        <p:nvSpPr>
          <p:cNvPr id="4" name="矩形 3"/>
          <p:cNvSpPr/>
          <p:nvPr/>
        </p:nvSpPr>
        <p:spPr>
          <a:xfrm>
            <a:off x="889248" y="5529770"/>
            <a:ext cx="7200800" cy="9947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：当输出数值数字位数大于设置显示精度时，截短输出；当小于或等于设置显示精度时，原样输出。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0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输出格式控制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setiosflags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设置输出对齐方式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0070C0"/>
                </a:solidFill>
              </a:rPr>
              <a:t>（默认输出右对齐）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setiosflags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::left)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设置输出左对齐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setiosflags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::right)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设置输出右对齐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setiosflags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::internal)</a:t>
            </a:r>
            <a:r>
              <a:rPr lang="en-US" altLang="zh-CN" dirty="0" smtClean="0"/>
              <a:t>; 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左对齐</a:t>
            </a:r>
            <a:r>
              <a:rPr lang="zh-CN" altLang="en-US" dirty="0">
                <a:solidFill>
                  <a:srgbClr val="00B050"/>
                </a:solidFill>
              </a:rPr>
              <a:t>数值的符号及进制符号，右对齐数字</a:t>
            </a:r>
            <a:r>
              <a:rPr lang="zh-CN" altLang="en-US" dirty="0" smtClean="0">
                <a:solidFill>
                  <a:srgbClr val="00B050"/>
                </a:solidFill>
              </a:rPr>
              <a:t>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设置浮点数显示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setiosflags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::fixed)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：与 </a:t>
            </a:r>
            <a:r>
              <a:rPr lang="en-US" altLang="zh-CN" dirty="0" err="1" smtClean="0">
                <a:solidFill>
                  <a:srgbClr val="FF0000"/>
                </a:solidFill>
              </a:rPr>
              <a:t>setprecision</a:t>
            </a:r>
            <a:r>
              <a:rPr lang="en-US" altLang="zh-CN" dirty="0" smtClean="0">
                <a:solidFill>
                  <a:srgbClr val="FF0000"/>
                </a:solidFill>
              </a:rPr>
              <a:t>(n)</a:t>
            </a:r>
            <a:r>
              <a:rPr lang="en-US" altLang="zh-CN" dirty="0" smtClean="0"/>
              <a:t> </a:t>
            </a:r>
            <a:r>
              <a:rPr lang="zh-CN" altLang="en-US" dirty="0" smtClean="0"/>
              <a:t>联用实现控制小数点后数值位数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设置指数显示（科学计数法）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/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setiosflags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::scientific)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6165304"/>
            <a:ext cx="4824536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以上输出格式的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控制都具有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延续性</a:t>
            </a:r>
          </a:p>
        </p:txBody>
      </p:sp>
    </p:spTree>
    <p:extLst>
      <p:ext uri="{BB962C8B-B14F-4D97-AF65-F5344CB8AC3E}">
        <p14:creationId xmlns:p14="http://schemas.microsoft.com/office/powerpoint/2010/main" val="221034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712968" cy="54732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iomanip</a:t>
            </a:r>
            <a:r>
              <a:rPr lang="en-US" altLang="zh-CN" sz="2000" dirty="0" smtClean="0"/>
              <a:t>&gt;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格式化控制库文件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setfill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‘0’</a:t>
            </a:r>
            <a:r>
              <a:rPr lang="en-US" altLang="zh-CN" sz="2000" dirty="0" smtClean="0"/>
              <a:t>);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设置填充字符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cout&lt;&lt;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setiosflags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::right</a:t>
            </a:r>
            <a:r>
              <a:rPr lang="en-US" altLang="zh-CN" sz="2000" dirty="0" smtClean="0"/>
              <a:t>);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设置输出对齐方式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cout&lt;&lt;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setw</a:t>
            </a:r>
            <a:r>
              <a:rPr lang="en-US" altLang="zh-CN" sz="2000" dirty="0" smtClean="0"/>
              <a:t>(2)&lt;&lt;9&lt;&lt;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“:”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setw</a:t>
            </a:r>
            <a:r>
              <a:rPr lang="en-US" altLang="zh-CN" sz="2000" dirty="0" smtClean="0"/>
              <a:t>(2)&lt;&lt;5&lt;&lt;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“:”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setw</a:t>
            </a:r>
            <a:r>
              <a:rPr lang="en-US" altLang="zh-CN" sz="2000" dirty="0" smtClean="0"/>
              <a:t>(2)&lt;&lt;8&lt;&lt;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域宽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cout&lt;&lt;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setiosflags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::fixed</a:t>
            </a:r>
            <a:r>
              <a:rPr lang="en-US" altLang="zh-CN" sz="2000" dirty="0" smtClean="0"/>
              <a:t>);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固定浮点数显示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cout&lt;&lt;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setprecision</a:t>
            </a:r>
            <a:r>
              <a:rPr lang="en-US" altLang="zh-CN" sz="2000" dirty="0" smtClean="0"/>
              <a:t>(5)&lt;&lt;13.141151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设置小数点右边位数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cout&lt;&lt;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“Decimal: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dec</a:t>
            </a:r>
            <a:r>
              <a:rPr lang="en-US" altLang="zh-CN" sz="2000" dirty="0" smtClean="0"/>
              <a:t>&lt;&lt;100&lt;&lt;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十进制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cout&lt;&lt;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“Hexadecimal: ”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rgbClr val="FF0000"/>
                </a:solidFill>
              </a:rPr>
              <a:t>hex</a:t>
            </a:r>
            <a:r>
              <a:rPr lang="en-US" altLang="zh-CN" sz="2000" dirty="0" smtClean="0"/>
              <a:t>&lt;&lt;100&lt;&lt;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十六进制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cout&lt;&lt;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“Octal: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oct</a:t>
            </a:r>
            <a:r>
              <a:rPr lang="en-US" altLang="zh-CN" sz="2000" dirty="0" smtClean="0"/>
              <a:t>&lt;&lt;100&lt;&lt;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八进制</a:t>
            </a:r>
            <a:r>
              <a:rPr lang="en-US" altLang="zh-CN" sz="2000" dirty="0" smtClean="0"/>
              <a:t>       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设置输出格式的</a:t>
            </a:r>
            <a:r>
              <a:rPr lang="zh-CN" altLang="en-US" b="1" dirty="0" smtClean="0"/>
              <a:t>方法二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使用流对象成员函数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05382"/>
              </p:ext>
            </p:extLst>
          </p:nvPr>
        </p:nvGraphicFramePr>
        <p:xfrm>
          <a:off x="755576" y="2276875"/>
          <a:ext cx="7709756" cy="33123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0239"/>
                <a:gridCol w="2285018"/>
                <a:gridCol w="3264499"/>
              </a:tblGrid>
              <a:tr h="473195"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控制符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成员函数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dec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flags(</a:t>
                      </a:r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::</a:t>
                      </a:r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dec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置基数为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10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进制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hex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flags(</a:t>
                      </a:r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::hex)</a:t>
                      </a:r>
                      <a:endParaRPr lang="zh-CN" altLang="en-US" sz="2200" dirty="0" smtClean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置基数为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进制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oct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flags(</a:t>
                      </a:r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::</a:t>
                      </a:r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oct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200" dirty="0" smtClean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置基数为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进制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setfill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(c)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fill(c)</a:t>
                      </a:r>
                      <a:endParaRPr lang="zh-CN" altLang="en-US" sz="2200" dirty="0" smtClean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设置填充字符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为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setprecision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(n)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precision(n)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设置显示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小数精度为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位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(n)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width(n)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设置域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宽为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个字符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47764" y="170080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常用控制符与流控制成员函数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412" y="5805264"/>
            <a:ext cx="7499176" cy="6152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在下一个域输出后又回到原先的默认值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12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设置整数进制：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ios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dec</a:t>
            </a:r>
            <a:r>
              <a:rPr lang="en-US" altLang="zh-CN" b="1" dirty="0" smtClean="0">
                <a:solidFill>
                  <a:srgbClr val="FF0000"/>
                </a:solidFill>
              </a:rPr>
              <a:t> (</a:t>
            </a:r>
            <a:r>
              <a:rPr lang="zh-CN" altLang="en-US" b="1" dirty="0" smtClean="0">
                <a:solidFill>
                  <a:srgbClr val="FF0000"/>
                </a:solidFill>
              </a:rPr>
              <a:t>默认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/>
              <a:t>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ios</a:t>
            </a:r>
            <a:r>
              <a:rPr lang="en-US" altLang="zh-CN" b="1" dirty="0" smtClean="0">
                <a:solidFill>
                  <a:srgbClr val="FF0000"/>
                </a:solidFill>
              </a:rPr>
              <a:t>::hex</a:t>
            </a:r>
            <a:r>
              <a:rPr lang="zh-CN" altLang="en-US" b="1" dirty="0" smtClean="0"/>
              <a:t>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ios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oct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例：  </a:t>
            </a: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::hex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// </a:t>
            </a:r>
            <a:r>
              <a:rPr lang="zh-CN" altLang="en-US" dirty="0">
                <a:solidFill>
                  <a:srgbClr val="00B050"/>
                </a:solidFill>
              </a:rPr>
              <a:t>设置十六进制 </a:t>
            </a:r>
            <a:endParaRPr lang="en-US" altLang="zh-CN" dirty="0" smtClean="0"/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&lt;&lt;100&lt;&lt;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输出： </a:t>
            </a:r>
            <a:r>
              <a:rPr lang="en-US" altLang="zh-CN" dirty="0" smtClean="0">
                <a:solidFill>
                  <a:srgbClr val="00B050"/>
                </a:solidFill>
              </a:rPr>
              <a:t>64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</a:t>
            </a:r>
            <a:r>
              <a:rPr lang="en-US" altLang="zh-CN" dirty="0" err="1" smtClean="0">
                <a:solidFill>
                  <a:srgbClr val="FF3399"/>
                </a:solidFill>
              </a:rPr>
              <a:t>oct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设置八进制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&lt;&lt;100&lt;&lt;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输出：</a:t>
            </a:r>
            <a:r>
              <a:rPr lang="en-US" altLang="zh-CN" dirty="0" smtClean="0">
                <a:solidFill>
                  <a:srgbClr val="00B050"/>
                </a:solidFill>
              </a:rPr>
              <a:t>144</a:t>
            </a:r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：格式控制具有</a:t>
            </a:r>
            <a:r>
              <a:rPr lang="zh-CN" altLang="en-US" dirty="0" smtClean="0">
                <a:solidFill>
                  <a:srgbClr val="0070C0"/>
                </a:solidFill>
              </a:rPr>
              <a:t>延续性</a:t>
            </a:r>
            <a:r>
              <a:rPr lang="zh-CN" altLang="en-US" dirty="0" smtClean="0"/>
              <a:t>，直到出现新的格式控制。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设置域宽：</a:t>
            </a:r>
            <a:r>
              <a:rPr lang="en-US" altLang="zh-CN" b="1" dirty="0" smtClean="0">
                <a:solidFill>
                  <a:srgbClr val="FF0000"/>
                </a:solidFill>
              </a:rPr>
              <a:t>width(n)</a:t>
            </a:r>
          </a:p>
          <a:p>
            <a:pPr indent="358775">
              <a:lnSpc>
                <a:spcPct val="100000"/>
              </a:lnSpc>
            </a:pPr>
            <a:r>
              <a:rPr lang="zh-CN" altLang="en-US" dirty="0" smtClean="0"/>
              <a:t>例： </a:t>
            </a: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.width</a:t>
            </a:r>
            <a:r>
              <a:rPr lang="en-US" altLang="zh-CN" dirty="0" smtClean="0">
                <a:solidFill>
                  <a:srgbClr val="FF0000"/>
                </a:solidFill>
              </a:rPr>
              <a:t>(5);</a:t>
            </a:r>
          </a:p>
          <a:p>
            <a:pPr indent="1076325">
              <a:lnSpc>
                <a:spcPct val="100000"/>
              </a:lnSpc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&lt;&lt;22&lt;&lt;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    </a:t>
            </a:r>
            <a:r>
              <a:rPr lang="en-US" altLang="zh-CN" dirty="0" smtClean="0">
                <a:solidFill>
                  <a:srgbClr val="00B050"/>
                </a:solidFill>
              </a:rPr>
              <a:t>// 22</a:t>
            </a:r>
            <a:r>
              <a:rPr lang="zh-CN" altLang="en-US" dirty="0" smtClean="0">
                <a:solidFill>
                  <a:srgbClr val="00B050"/>
                </a:solidFill>
              </a:rPr>
              <a:t>的输出占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个字符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：格式控制具有</a:t>
            </a:r>
            <a:r>
              <a:rPr lang="zh-CN" altLang="en-US" dirty="0" smtClean="0">
                <a:solidFill>
                  <a:srgbClr val="0070C0"/>
                </a:solidFill>
              </a:rPr>
              <a:t>短暂性</a:t>
            </a:r>
            <a:r>
              <a:rPr lang="zh-CN" altLang="en-US" dirty="0" smtClean="0"/>
              <a:t>，只对紧随其后的输出进行控制。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.width</a:t>
            </a:r>
            <a:r>
              <a:rPr lang="en-US" altLang="zh-CN" dirty="0" smtClean="0">
                <a:solidFill>
                  <a:srgbClr val="FF0000"/>
                </a:solidFill>
              </a:rPr>
              <a:t>(5);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&lt;&lt;22&lt;&lt;33&lt;&lt;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控制只对</a:t>
            </a:r>
            <a:r>
              <a:rPr lang="en-US" altLang="zh-CN" dirty="0" smtClean="0">
                <a:solidFill>
                  <a:srgbClr val="00B050"/>
                </a:solidFill>
              </a:rPr>
              <a:t>22</a:t>
            </a:r>
            <a:r>
              <a:rPr lang="zh-CN" altLang="en-US" dirty="0" smtClean="0">
                <a:solidFill>
                  <a:srgbClr val="00B050"/>
                </a:solidFill>
              </a:rPr>
              <a:t>有效，对</a:t>
            </a:r>
            <a:r>
              <a:rPr lang="en-US" altLang="zh-CN" dirty="0" smtClean="0">
                <a:solidFill>
                  <a:srgbClr val="00B050"/>
                </a:solidFill>
              </a:rPr>
              <a:t>33</a:t>
            </a:r>
            <a:r>
              <a:rPr lang="zh-CN" altLang="en-US" dirty="0" smtClean="0">
                <a:solidFill>
                  <a:srgbClr val="00B050"/>
                </a:solidFill>
              </a:rPr>
              <a:t>无效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6165304"/>
            <a:ext cx="7056784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：当输出数值位数大于设置域宽时，原样输出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0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设置填充字符：</a:t>
            </a:r>
            <a:r>
              <a:rPr lang="en-US" altLang="zh-CN" b="1" dirty="0" smtClean="0">
                <a:solidFill>
                  <a:srgbClr val="FF0000"/>
                </a:solidFill>
              </a:rPr>
              <a:t>fill(c)   (</a:t>
            </a:r>
            <a:r>
              <a:rPr lang="zh-CN" altLang="en-US" b="1" dirty="0">
                <a:solidFill>
                  <a:srgbClr val="FF0000"/>
                </a:solidFill>
              </a:rPr>
              <a:t>默认空白填充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例：  </a:t>
            </a: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.fill</a:t>
            </a:r>
            <a:r>
              <a:rPr lang="en-US" altLang="zh-CN" dirty="0" smtClean="0">
                <a:solidFill>
                  <a:srgbClr val="FF0000"/>
                </a:solidFill>
              </a:rPr>
              <a:t>(‘*’)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设置填充字符为 </a:t>
            </a:r>
            <a:r>
              <a:rPr lang="en-US" altLang="zh-CN" dirty="0" smtClean="0">
                <a:solidFill>
                  <a:srgbClr val="00B050"/>
                </a:solidFill>
              </a:rPr>
              <a:t>‘*’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.width</a:t>
            </a:r>
            <a:r>
              <a:rPr lang="en-US" altLang="zh-CN" dirty="0" smtClean="0">
                <a:solidFill>
                  <a:srgbClr val="FF0000"/>
                </a:solidFill>
              </a:rPr>
              <a:t>(4)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设置输出域宽为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&lt;&lt;22&lt;&lt;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**22</a:t>
            </a:r>
          </a:p>
          <a:p>
            <a:pPr indent="358775">
              <a:spcAft>
                <a:spcPts val="1200"/>
              </a:spcAft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r>
              <a:rPr lang="zh-CN" altLang="en-US" dirty="0"/>
              <a:t>格式</a:t>
            </a:r>
            <a:r>
              <a:rPr lang="zh-CN" altLang="en-US" dirty="0" smtClean="0"/>
              <a:t>控制具有</a:t>
            </a:r>
            <a:r>
              <a:rPr lang="zh-CN" altLang="en-US" dirty="0">
                <a:solidFill>
                  <a:srgbClr val="0070C0"/>
                </a:solidFill>
              </a:rPr>
              <a:t>延续性</a:t>
            </a:r>
            <a:r>
              <a:rPr lang="zh-CN" altLang="en-US" dirty="0"/>
              <a:t>，直到出现新的格式控制。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设置浮点数显示精度：</a:t>
            </a:r>
            <a:r>
              <a:rPr lang="en-US" altLang="zh-CN" b="1" dirty="0" smtClean="0">
                <a:solidFill>
                  <a:srgbClr val="FF0000"/>
                </a:solidFill>
              </a:rPr>
              <a:t>precision(n)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例： </a:t>
            </a: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.precision</a:t>
            </a:r>
            <a:r>
              <a:rPr lang="en-US" altLang="zh-CN" dirty="0" smtClean="0">
                <a:solidFill>
                  <a:srgbClr val="FF0000"/>
                </a:solidFill>
              </a:rPr>
              <a:t>(5)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设置浮点数显示精度为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63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&lt;&lt;13.141151&lt;&lt;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dirty="0" smtClean="0"/>
              <a:t>&lt;&lt;13.14&lt;&lt;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输出： </a:t>
            </a:r>
            <a:r>
              <a:rPr lang="en-US" altLang="zh-CN" dirty="0" smtClean="0">
                <a:solidFill>
                  <a:srgbClr val="00B050"/>
                </a:solidFill>
              </a:rPr>
              <a:t>13.141    13.14</a:t>
            </a:r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r>
              <a:rPr lang="zh-CN" altLang="en-US" dirty="0"/>
              <a:t>格式控制具有</a:t>
            </a:r>
            <a:r>
              <a:rPr lang="zh-CN" altLang="en-US" dirty="0">
                <a:solidFill>
                  <a:srgbClr val="0070C0"/>
                </a:solidFill>
              </a:rPr>
              <a:t>延续性</a:t>
            </a:r>
            <a:r>
              <a:rPr lang="zh-CN" altLang="en-US" dirty="0"/>
              <a:t>，直到出现新的格式控制。</a:t>
            </a:r>
            <a:endParaRPr lang="en-US" altLang="zh-CN" dirty="0"/>
          </a:p>
          <a:p>
            <a:pPr indent="1076325"/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5517232"/>
            <a:ext cx="7200800" cy="9947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：当输出数值数字位数大于设置显示精度时，截短输出；当小于或等于设置显示精度时，原样输出。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6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输出格式控制 </a:t>
            </a:r>
            <a:r>
              <a:rPr lang="en-US" altLang="zh-CN" b="1" dirty="0" smtClean="0">
                <a:solidFill>
                  <a:srgbClr val="FF0000"/>
                </a:solidFill>
              </a:rPr>
              <a:t>flags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设置输出对齐方式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0070C0"/>
                </a:solidFill>
              </a:rPr>
              <a:t>（默认输出右对齐）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::left)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设置输出左对齐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::right)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设置输出右对齐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::internal)</a:t>
            </a:r>
            <a:r>
              <a:rPr lang="en-US" altLang="zh-CN" dirty="0" smtClean="0"/>
              <a:t>; 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左对齐</a:t>
            </a:r>
            <a:r>
              <a:rPr lang="zh-CN" altLang="en-US" dirty="0">
                <a:solidFill>
                  <a:srgbClr val="00B050"/>
                </a:solidFill>
              </a:rPr>
              <a:t>数值的符号及进制符号，右对齐数字</a:t>
            </a:r>
            <a:r>
              <a:rPr lang="zh-CN" altLang="en-US" dirty="0" smtClean="0">
                <a:solidFill>
                  <a:srgbClr val="00B050"/>
                </a:solidFill>
              </a:rPr>
              <a:t>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设置浮点数显示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::fixed)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：与 </a:t>
            </a:r>
            <a:r>
              <a:rPr lang="en-US" altLang="zh-CN" dirty="0" smtClean="0">
                <a:solidFill>
                  <a:srgbClr val="FF0000"/>
                </a:solidFill>
              </a:rPr>
              <a:t>precision(n)</a:t>
            </a:r>
            <a:r>
              <a:rPr lang="en-US" altLang="zh-CN" dirty="0" smtClean="0"/>
              <a:t> </a:t>
            </a:r>
            <a:r>
              <a:rPr lang="zh-CN" altLang="en-US" dirty="0" smtClean="0"/>
              <a:t>联用实现控制小数点后数值位数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设置指数显示（科学计数法）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/>
            <a:r>
              <a:rPr lang="en-US" altLang="zh-CN" dirty="0" err="1" smtClean="0"/>
              <a:t>cout</a:t>
            </a:r>
            <a:r>
              <a:rPr lang="en-US" altLang="zh-CN" dirty="0" err="1" smtClean="0">
                <a:solidFill>
                  <a:srgbClr val="FF0000"/>
                </a:solidFill>
              </a:rPr>
              <a:t>.flags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smtClean="0">
                <a:solidFill>
                  <a:srgbClr val="FF0000"/>
                </a:solidFill>
              </a:rPr>
              <a:t>::scientific)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6165304"/>
            <a:ext cx="4896544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以上输出格式的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控制都具有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延续性</a:t>
            </a:r>
          </a:p>
        </p:txBody>
      </p:sp>
    </p:spTree>
    <p:extLst>
      <p:ext uri="{BB962C8B-B14F-4D97-AF65-F5344CB8AC3E}">
        <p14:creationId xmlns:p14="http://schemas.microsoft.com/office/powerpoint/2010/main" val="26266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56306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main</a:t>
            </a:r>
            <a:r>
              <a:rPr lang="en-US" altLang="zh-CN" sz="2000" dirty="0" smtClean="0"/>
              <a:t>(){</a:t>
            </a:r>
            <a:endParaRPr lang="en-US" altLang="zh-CN" sz="2000" dirty="0"/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fill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'0'</a:t>
            </a:r>
            <a:r>
              <a:rPr lang="en-US" altLang="zh-CN" sz="2000" dirty="0"/>
              <a:t>);                     </a:t>
            </a:r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设置填充字符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flags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::right</a:t>
            </a:r>
            <a:r>
              <a:rPr lang="en-US" altLang="zh-CN" sz="2000" dirty="0"/>
              <a:t>);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设置输出对齐方式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width</a:t>
            </a:r>
            <a:r>
              <a:rPr lang="en-US" altLang="zh-CN" sz="2000" dirty="0" smtClean="0"/>
              <a:t>(2</a:t>
            </a:r>
            <a:r>
              <a:rPr lang="en-US" altLang="zh-CN" sz="2000" dirty="0"/>
              <a:t>);                     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域宽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cout</a:t>
            </a:r>
            <a:r>
              <a:rPr lang="en-US" altLang="zh-CN" sz="2000" dirty="0"/>
              <a:t>&lt;&lt;9&lt;&lt;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":"</a:t>
            </a:r>
            <a:r>
              <a:rPr lang="en-US" altLang="zh-CN" sz="2000" dirty="0"/>
              <a:t>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width</a:t>
            </a:r>
            <a:r>
              <a:rPr lang="en-US" altLang="zh-CN" sz="2000" dirty="0" smtClean="0"/>
              <a:t>(2</a:t>
            </a:r>
            <a:r>
              <a:rPr lang="en-US" altLang="zh-CN" sz="2000" dirty="0"/>
              <a:t>);                     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域宽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cout</a:t>
            </a:r>
            <a:r>
              <a:rPr lang="en-US" altLang="zh-CN" sz="2000" dirty="0"/>
              <a:t>&lt;&lt;5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":"</a:t>
            </a:r>
            <a:r>
              <a:rPr lang="en-US" altLang="zh-CN" sz="2000" dirty="0" smtClean="0"/>
              <a:t>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width</a:t>
            </a:r>
            <a:r>
              <a:rPr lang="en-US" altLang="zh-CN" sz="2000" dirty="0" smtClean="0"/>
              <a:t>(2);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域宽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cout</a:t>
            </a:r>
            <a:r>
              <a:rPr lang="en-US" altLang="zh-CN" sz="2000" dirty="0"/>
              <a:t>&lt;&lt;8&lt;&lt;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flags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::fixed</a:t>
            </a:r>
            <a:r>
              <a:rPr lang="en-US" altLang="zh-CN" sz="2000" dirty="0"/>
              <a:t>); </a:t>
            </a:r>
            <a:r>
              <a:rPr lang="en-US" altLang="zh-CN" sz="2000" dirty="0" smtClean="0"/>
              <a:t>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固定浮点数显示</a:t>
            </a:r>
            <a:endParaRPr lang="zh-CN" altLang="en-US" sz="2000" dirty="0"/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precision</a:t>
            </a:r>
            <a:r>
              <a:rPr lang="en-US" altLang="zh-CN" sz="2000" dirty="0" smtClean="0"/>
              <a:t>(5</a:t>
            </a:r>
            <a:r>
              <a:rPr lang="en-US" altLang="zh-CN" sz="2000" dirty="0"/>
              <a:t>);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设置小数点右边的数字个数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cout</a:t>
            </a:r>
            <a:r>
              <a:rPr lang="en-US" altLang="zh-CN" sz="2000" dirty="0"/>
              <a:t>&lt;&lt;13.141151&lt;&lt;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flags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</a:t>
            </a:r>
            <a:r>
              <a:rPr lang="en-US" altLang="zh-CN" sz="2000" dirty="0" err="1">
                <a:solidFill>
                  <a:srgbClr val="FF3399"/>
                </a:solidFill>
              </a:rPr>
              <a:t>dec</a:t>
            </a:r>
            <a:r>
              <a:rPr lang="en-US" altLang="zh-CN" sz="2000" dirty="0"/>
              <a:t>);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十进制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"Decimal: "</a:t>
            </a:r>
            <a:r>
              <a:rPr lang="en-US" altLang="zh-CN" sz="2000" dirty="0"/>
              <a:t>&lt;&lt;100&lt;&lt;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 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flags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::hex</a:t>
            </a:r>
            <a:r>
              <a:rPr lang="en-US" altLang="zh-CN" sz="2000" dirty="0"/>
              <a:t>);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十六进制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"Hexadecimal: "</a:t>
            </a:r>
            <a:r>
              <a:rPr lang="en-US" altLang="zh-CN" sz="2000" dirty="0"/>
              <a:t>&lt;&lt;100&lt;&lt;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flags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</a:t>
            </a:r>
            <a:r>
              <a:rPr lang="en-US" altLang="zh-CN" sz="2000" dirty="0" err="1">
                <a:solidFill>
                  <a:srgbClr val="FF3399"/>
                </a:solidFill>
              </a:rPr>
              <a:t>oct</a:t>
            </a:r>
            <a:r>
              <a:rPr lang="en-US" altLang="zh-CN" sz="2000" dirty="0"/>
              <a:t>);              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八进制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"Octal: "</a:t>
            </a:r>
            <a:r>
              <a:rPr lang="en-US" altLang="zh-CN" sz="2000" dirty="0"/>
              <a:t>&lt;&lt;100&lt;&lt;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9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412776"/>
            <a:ext cx="8064896" cy="509917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19.1  </a:t>
            </a:r>
            <a:r>
              <a:rPr lang="zh-CN" altLang="en-US" sz="2800" dirty="0" smtClean="0"/>
              <a:t>输入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输出流概述</a:t>
            </a:r>
            <a:endParaRPr lang="en-US" altLang="zh-CN" sz="2800" dirty="0" smtClean="0"/>
          </a:p>
          <a:p>
            <a:r>
              <a:rPr lang="en-US" altLang="zh-CN" sz="2800" dirty="0" smtClean="0"/>
              <a:t>19.2  </a:t>
            </a:r>
            <a:r>
              <a:rPr lang="zh-CN" altLang="en-US" sz="2800" dirty="0" smtClean="0"/>
              <a:t>标准</a:t>
            </a:r>
            <a:r>
              <a:rPr lang="en-US" altLang="zh-CN" sz="2800" dirty="0"/>
              <a:t>I/O</a:t>
            </a:r>
            <a:r>
              <a:rPr lang="zh-CN" altLang="en-US" sz="2800" dirty="0" smtClean="0"/>
              <a:t>流类</a:t>
            </a:r>
            <a:endParaRPr lang="en-US" altLang="zh-CN" sz="2800" dirty="0" smtClean="0"/>
          </a:p>
          <a:p>
            <a:r>
              <a:rPr lang="en-US" altLang="zh-CN" sz="2800" dirty="0" smtClean="0"/>
              <a:t>19.3  </a:t>
            </a:r>
            <a:r>
              <a:rPr lang="zh-CN" altLang="en-US" sz="2800" dirty="0" smtClean="0"/>
              <a:t>文件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流类</a:t>
            </a:r>
            <a:endParaRPr lang="en-US" altLang="zh-CN" sz="2800" dirty="0" smtClean="0"/>
          </a:p>
          <a:p>
            <a:r>
              <a:rPr lang="en-US" altLang="zh-CN" sz="2800" dirty="0" smtClean="0"/>
              <a:t>19.4  </a:t>
            </a:r>
            <a:r>
              <a:rPr lang="zh-CN" altLang="en-US" sz="2800" dirty="0" smtClean="0"/>
              <a:t>重载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运算符</a:t>
            </a:r>
            <a:endParaRPr lang="en-US" altLang="zh-CN" sz="2800" dirty="0" smtClean="0"/>
          </a:p>
          <a:p>
            <a:r>
              <a:rPr lang="en-US" altLang="zh-CN" sz="2800" dirty="0" smtClean="0"/>
              <a:t>19.5  vector</a:t>
            </a:r>
            <a:r>
              <a:rPr lang="zh-CN" altLang="en-US" sz="2800" dirty="0" smtClean="0"/>
              <a:t>容器类</a:t>
            </a:r>
            <a:endParaRPr lang="en-US" altLang="zh-CN" sz="2800" dirty="0" smtClean="0"/>
          </a:p>
          <a:p>
            <a:r>
              <a:rPr lang="en-US" altLang="zh-CN" sz="2800" dirty="0" smtClean="0"/>
              <a:t>19.6  string</a:t>
            </a:r>
            <a:r>
              <a:rPr lang="zh-CN" altLang="en-US" sz="2800" dirty="0" smtClean="0"/>
              <a:t>字符串类</a:t>
            </a:r>
            <a:endParaRPr lang="en-US" altLang="zh-CN" sz="2800" dirty="0" smtClean="0"/>
          </a:p>
          <a:p>
            <a:r>
              <a:rPr lang="en-US" altLang="zh-CN" sz="2800" dirty="0" smtClean="0"/>
              <a:t>19.7  STL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6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标准输入流成员函数：</a:t>
            </a:r>
            <a:endParaRPr lang="en-US" altLang="zh-CN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</a:rPr>
              <a:t>getline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358775"/>
            <a:r>
              <a:rPr lang="en-US" altLang="zh-CN" dirty="0" err="1" smtClean="0"/>
              <a:t>getline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count, </a:t>
            </a:r>
            <a:r>
              <a:rPr lang="en-US" altLang="zh-CN" dirty="0" smtClean="0">
                <a:solidFill>
                  <a:srgbClr val="0000FF"/>
                </a:solidFill>
              </a:rPr>
              <a:t>char </a:t>
            </a:r>
            <a:r>
              <a:rPr lang="en-US" altLang="zh-CN" dirty="0" err="1" smtClean="0"/>
              <a:t>delim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‘\n’</a:t>
            </a:r>
            <a:r>
              <a:rPr lang="en-US" altLang="zh-CN" dirty="0" smtClean="0"/>
              <a:t>);</a:t>
            </a:r>
          </a:p>
          <a:p>
            <a:pPr marL="358775"/>
            <a:r>
              <a:rPr lang="zh-CN" altLang="en-US" b="1" dirty="0" smtClean="0"/>
              <a:t>功能</a:t>
            </a:r>
            <a:r>
              <a:rPr lang="zh-CN" altLang="en-US" dirty="0" smtClean="0"/>
              <a:t>：读取</a:t>
            </a:r>
            <a:r>
              <a:rPr lang="zh-CN" altLang="en-US" dirty="0" smtClean="0">
                <a:solidFill>
                  <a:srgbClr val="0070C0"/>
                </a:solidFill>
              </a:rPr>
              <a:t>一整行</a:t>
            </a:r>
            <a:r>
              <a:rPr lang="zh-CN" altLang="en-US" dirty="0" smtClean="0"/>
              <a:t>字符，并且分开不同的域。</a:t>
            </a:r>
            <a:endParaRPr lang="en-US" altLang="zh-CN" dirty="0" smtClean="0"/>
          </a:p>
          <a:p>
            <a:pPr marL="358775"/>
            <a:r>
              <a:rPr lang="zh-CN" altLang="en-US" b="1" dirty="0" smtClean="0"/>
              <a:t>说明</a:t>
            </a:r>
            <a:r>
              <a:rPr lang="zh-CN" altLang="en-US" dirty="0" smtClean="0"/>
              <a:t>：第一个参数是字符数组，用于放置读取的字符；第二个参数是本次读取的最大字符个数；第三个参数是分隔字符，作为读取一行结束的标志。（</a:t>
            </a:r>
            <a:r>
              <a:rPr lang="zh-CN" altLang="en-US" b="1" dirty="0" smtClean="0">
                <a:solidFill>
                  <a:srgbClr val="FF0000"/>
                </a:solidFill>
              </a:rPr>
              <a:t>接受空白字符</a:t>
            </a:r>
            <a:r>
              <a:rPr lang="en-US" altLang="zh-CN" b="1" dirty="0" smtClean="0">
                <a:solidFill>
                  <a:srgbClr val="FF0000"/>
                </a:solidFill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读取分隔符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58775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358775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[20];</a:t>
            </a:r>
          </a:p>
          <a:p>
            <a:pPr marL="358775"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err="1" smtClean="0">
                <a:solidFill>
                  <a:srgbClr val="FF0000"/>
                </a:solidFill>
              </a:rPr>
              <a:t>.getline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));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读取以回车字符结束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58775"/>
            <a:r>
              <a:rPr lang="en-US" altLang="zh-CN" dirty="0" err="1" smtClean="0"/>
              <a:t>cin</a:t>
            </a:r>
            <a:r>
              <a:rPr lang="en-US" altLang="zh-CN" dirty="0" err="1" smtClean="0">
                <a:solidFill>
                  <a:srgbClr val="FF0000"/>
                </a:solidFill>
              </a:rPr>
              <a:t>.getline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‘#’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读取以</a:t>
            </a:r>
            <a:r>
              <a:rPr lang="en-US" altLang="zh-CN" dirty="0" smtClean="0">
                <a:solidFill>
                  <a:srgbClr val="00B050"/>
                </a:solidFill>
              </a:rPr>
              <a:t>’#’</a:t>
            </a:r>
            <a:r>
              <a:rPr lang="zh-CN" altLang="en-US" dirty="0" smtClean="0">
                <a:solidFill>
                  <a:srgbClr val="00B050"/>
                </a:solidFill>
              </a:rPr>
              <a:t>字符结束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327487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get </a:t>
            </a:r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get();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get(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</a:t>
            </a:r>
          </a:p>
          <a:p>
            <a:pPr indent="358775"/>
            <a:r>
              <a:rPr lang="zh-CN" altLang="en-US" b="1" dirty="0" smtClean="0"/>
              <a:t>功能</a:t>
            </a:r>
            <a:r>
              <a:rPr lang="zh-CN" altLang="en-US" dirty="0" smtClean="0"/>
              <a:t>：读取单个字符。</a:t>
            </a:r>
            <a:endParaRPr lang="en-US" altLang="zh-CN" dirty="0" smtClean="0"/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函数既可以读取</a:t>
            </a:r>
            <a:r>
              <a:rPr lang="zh-CN" altLang="en-US" dirty="0" smtClean="0">
                <a:solidFill>
                  <a:srgbClr val="0070C0"/>
                </a:solidFill>
              </a:rPr>
              <a:t>可见字符</a:t>
            </a:r>
            <a:r>
              <a:rPr lang="zh-CN" altLang="en-US" dirty="0" smtClean="0"/>
              <a:t>，也可以读取</a:t>
            </a:r>
            <a:r>
              <a:rPr lang="zh-CN" altLang="en-US" dirty="0" smtClean="0">
                <a:solidFill>
                  <a:srgbClr val="0070C0"/>
                </a:solidFill>
              </a:rPr>
              <a:t>空白字符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pPr indent="985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cin</a:t>
            </a:r>
            <a:r>
              <a:rPr lang="en-US" altLang="zh-CN" dirty="0" err="1" smtClean="0">
                <a:solidFill>
                  <a:srgbClr val="FF0000"/>
                </a:solidFill>
              </a:rPr>
              <a:t>.get</a:t>
            </a:r>
            <a:r>
              <a:rPr lang="en-US" altLang="zh-CN" dirty="0" smtClean="0"/>
              <a:t>();     </a:t>
            </a:r>
            <a:r>
              <a:rPr lang="zh-CN" altLang="en-US" dirty="0" smtClean="0"/>
              <a:t>或   </a:t>
            </a:r>
            <a:r>
              <a:rPr lang="en-US" altLang="zh-CN" dirty="0" err="1" smtClean="0"/>
              <a:t>cin</a:t>
            </a:r>
            <a:r>
              <a:rPr lang="en-US" altLang="zh-CN" dirty="0" err="1" smtClean="0">
                <a:solidFill>
                  <a:srgbClr val="FF0000"/>
                </a:solidFill>
              </a:rPr>
              <a:t>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get(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delim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‘\n’</a:t>
            </a:r>
            <a:r>
              <a:rPr lang="en-US" altLang="zh-CN" dirty="0" smtClean="0"/>
              <a:t>);</a:t>
            </a:r>
          </a:p>
          <a:p>
            <a:pPr indent="358775"/>
            <a:r>
              <a:rPr lang="zh-CN" altLang="en-US" b="1" dirty="0" smtClean="0"/>
              <a:t>功能</a:t>
            </a:r>
            <a:r>
              <a:rPr lang="zh-CN" altLang="en-US" dirty="0" smtClean="0"/>
              <a:t>：读取一系列字符，直到遇到分隔符读取结束。</a:t>
            </a:r>
            <a:endParaRPr lang="en-US" altLang="zh-CN" dirty="0" smtClean="0"/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：读取的字符中</a:t>
            </a:r>
            <a:r>
              <a:rPr lang="zh-CN" altLang="en-US" dirty="0" smtClean="0">
                <a:solidFill>
                  <a:srgbClr val="FF0000"/>
                </a:solidFill>
              </a:rPr>
              <a:t>不包含分隔符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[20];</a:t>
            </a:r>
          </a:p>
          <a:p>
            <a:pPr indent="9858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err="1" smtClean="0">
                <a:solidFill>
                  <a:srgbClr val="FF0000"/>
                </a:solidFill>
              </a:rPr>
              <a:t>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));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读取以回车字符结束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9858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err="1" smtClean="0">
                <a:solidFill>
                  <a:srgbClr val="FF0000"/>
                </a:solidFill>
              </a:rPr>
              <a:t>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‘#’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读取以</a:t>
            </a:r>
            <a:r>
              <a:rPr lang="en-US" altLang="zh-CN" dirty="0" smtClean="0">
                <a:solidFill>
                  <a:srgbClr val="00B050"/>
                </a:solidFill>
              </a:rPr>
              <a:t>’#’</a:t>
            </a:r>
            <a:r>
              <a:rPr lang="zh-CN" altLang="en-US" dirty="0" smtClean="0">
                <a:solidFill>
                  <a:srgbClr val="00B050"/>
                </a:solidFill>
              </a:rPr>
              <a:t>字符结束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7508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main(){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str1[20], str2[20];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ch1, ch2;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请输出字符串，以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字符结束：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dirty="0" smtClean="0"/>
              <a:t>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cin.</a:t>
            </a:r>
            <a:r>
              <a:rPr lang="en-US" altLang="zh-CN" dirty="0" err="1" smtClean="0">
                <a:solidFill>
                  <a:srgbClr val="FF0000"/>
                </a:solidFill>
              </a:rPr>
              <a:t>getline</a:t>
            </a:r>
            <a:r>
              <a:rPr lang="en-US" altLang="zh-CN" dirty="0" smtClean="0"/>
              <a:t>(str1, </a:t>
            </a:r>
            <a:r>
              <a:rPr lang="en-US" altLang="zh-CN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dirty="0" smtClean="0"/>
              <a:t>(str1),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‘#’</a:t>
            </a:r>
            <a:r>
              <a:rPr lang="en-US" altLang="zh-CN" dirty="0" smtClean="0"/>
              <a:t>);    </a:t>
            </a:r>
            <a:r>
              <a:rPr lang="en-US" altLang="zh-CN" dirty="0" smtClean="0">
                <a:solidFill>
                  <a:srgbClr val="00B050"/>
                </a:solidFill>
              </a:rPr>
              <a:t> // </a:t>
            </a:r>
            <a:r>
              <a:rPr lang="zh-CN" altLang="en-US" dirty="0" smtClean="0">
                <a:solidFill>
                  <a:srgbClr val="00B050"/>
                </a:solidFill>
              </a:rPr>
              <a:t>输入以</a:t>
            </a:r>
            <a:r>
              <a:rPr lang="en-US" altLang="zh-CN" dirty="0" smtClean="0">
                <a:solidFill>
                  <a:srgbClr val="00B050"/>
                </a:solidFill>
              </a:rPr>
              <a:t>#</a:t>
            </a:r>
            <a:r>
              <a:rPr lang="zh-CN" altLang="en-US" dirty="0" smtClean="0">
                <a:solidFill>
                  <a:srgbClr val="00B050"/>
                </a:solidFill>
              </a:rPr>
              <a:t>结束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ch1 = </a:t>
            </a:r>
            <a:r>
              <a:rPr lang="en-US" altLang="zh-CN" dirty="0" err="1" smtClean="0"/>
              <a:t>cin.</a:t>
            </a:r>
            <a:r>
              <a:rPr lang="en-US" altLang="zh-CN" dirty="0" err="1" smtClean="0">
                <a:solidFill>
                  <a:srgbClr val="FF0000"/>
                </a:solidFill>
              </a:rPr>
              <a:t>get</a:t>
            </a:r>
            <a:r>
              <a:rPr lang="en-US" altLang="zh-CN" dirty="0" smtClean="0"/>
              <a:t>();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读取单个字符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&lt;&lt;str1&lt;&lt;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“@”</a:t>
            </a:r>
            <a:r>
              <a:rPr lang="en-US" altLang="zh-CN" dirty="0" smtClean="0"/>
              <a:t>&lt;&lt;ch1&lt;&lt;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“@”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请输出字符串，以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字符结束：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dirty="0" smtClean="0"/>
              <a:t>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cin.</a:t>
            </a:r>
            <a:r>
              <a:rPr lang="en-US" altLang="zh-CN" dirty="0" err="1" smtClean="0">
                <a:solidFill>
                  <a:srgbClr val="FF0000"/>
                </a:solidFill>
              </a:rPr>
              <a:t>get</a:t>
            </a:r>
            <a:r>
              <a:rPr lang="en-US" altLang="zh-CN" dirty="0" smtClean="0"/>
              <a:t>(str2, </a:t>
            </a:r>
            <a:r>
              <a:rPr lang="en-US" altLang="zh-CN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dirty="0" smtClean="0"/>
              <a:t>(str2),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‘#’</a:t>
            </a:r>
            <a:r>
              <a:rPr lang="en-US" altLang="zh-CN" dirty="0" smtClean="0"/>
              <a:t>);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输入以</a:t>
            </a:r>
            <a:r>
              <a:rPr lang="en-US" altLang="zh-CN" dirty="0" smtClean="0">
                <a:solidFill>
                  <a:srgbClr val="00B050"/>
                </a:solidFill>
              </a:rPr>
              <a:t>#</a:t>
            </a:r>
            <a:r>
              <a:rPr lang="zh-CN" altLang="en-US" dirty="0" smtClean="0">
                <a:solidFill>
                  <a:srgbClr val="00B050"/>
                </a:solidFill>
              </a:rPr>
              <a:t>结束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ch2 = </a:t>
            </a:r>
            <a:r>
              <a:rPr lang="en-US" altLang="zh-CN" dirty="0" err="1" smtClean="0"/>
              <a:t>cin.</a:t>
            </a:r>
            <a:r>
              <a:rPr lang="en-US" altLang="zh-CN" dirty="0" err="1" smtClean="0">
                <a:solidFill>
                  <a:srgbClr val="FF0000"/>
                </a:solidFill>
              </a:rPr>
              <a:t>get</a:t>
            </a:r>
            <a:r>
              <a:rPr lang="en-US" altLang="zh-CN" dirty="0" smtClean="0"/>
              <a:t>();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读取单个字符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smtClean="0"/>
              <a:t>str2&lt;&lt;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“@”</a:t>
            </a:r>
            <a:r>
              <a:rPr lang="en-US" altLang="zh-CN" dirty="0" smtClean="0"/>
              <a:t>&lt;&lt;ch2&lt;&lt;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“@”</a:t>
            </a:r>
            <a:r>
              <a:rPr lang="en-US" altLang="zh-CN" dirty="0" smtClean="0"/>
              <a:t>&lt;&lt;</a:t>
            </a:r>
            <a:r>
              <a:rPr lang="en-US" altLang="zh-CN" dirty="0" err="1"/>
              <a:t>endl</a:t>
            </a:r>
            <a:r>
              <a:rPr lang="en-US" altLang="zh-CN" dirty="0" smtClean="0"/>
              <a:t>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2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标准</a:t>
            </a:r>
            <a:r>
              <a:rPr lang="zh-CN" altLang="en-US" sz="2800" b="1" dirty="0" smtClean="0"/>
              <a:t>输出流</a:t>
            </a:r>
            <a:r>
              <a:rPr lang="zh-CN" altLang="en-US" sz="2800" b="1" dirty="0"/>
              <a:t>成员函数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put </a:t>
            </a:r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358775"/>
            <a:r>
              <a:rPr lang="en-US" altLang="zh-CN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put(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</a:t>
            </a:r>
          </a:p>
          <a:p>
            <a:pPr indent="358775"/>
            <a:r>
              <a:rPr lang="zh-CN" altLang="en-US" b="1" dirty="0" smtClean="0"/>
              <a:t>功能</a:t>
            </a:r>
            <a:r>
              <a:rPr lang="zh-CN" altLang="en-US" dirty="0" smtClean="0"/>
              <a:t>：输出单个字符。</a:t>
            </a:r>
            <a:endParaRPr lang="en-US" altLang="zh-CN" dirty="0" smtClean="0"/>
          </a:p>
          <a:p>
            <a:pPr indent="358775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806450"/>
            <a:r>
              <a:rPr lang="en-US" altLang="zh-CN" dirty="0" err="1" smtClean="0"/>
              <a:t>cout.put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‘#’</a:t>
            </a:r>
            <a:r>
              <a:rPr lang="en-US" altLang="zh-CN" dirty="0" smtClean="0"/>
              <a:t>);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 </a:t>
            </a:r>
            <a:r>
              <a:rPr lang="en-US" altLang="zh-CN" dirty="0" smtClean="0">
                <a:solidFill>
                  <a:srgbClr val="00B050"/>
                </a:solidFill>
              </a:rPr>
              <a:t>#</a:t>
            </a:r>
          </a:p>
          <a:p>
            <a:pPr indent="806450">
              <a:spcAft>
                <a:spcPts val="600"/>
              </a:spcAft>
            </a:pPr>
            <a:r>
              <a:rPr lang="en-US" altLang="zh-CN" dirty="0" err="1" smtClean="0"/>
              <a:t>cout.put</a:t>
            </a:r>
            <a:r>
              <a:rPr lang="en-US" altLang="zh-CN" dirty="0" smtClean="0"/>
              <a:t>(65);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58775"/>
            <a:r>
              <a:rPr lang="en-US" altLang="zh-CN" dirty="0" err="1" smtClean="0">
                <a:solidFill>
                  <a:srgbClr val="0000FF"/>
                </a:solidFill>
              </a:rPr>
              <a:t>cout</a:t>
            </a:r>
            <a:r>
              <a:rPr lang="en-US" altLang="zh-CN" dirty="0" smtClean="0">
                <a:solidFill>
                  <a:srgbClr val="0000FF"/>
                </a:solidFill>
              </a:rPr>
              <a:t>&lt;&lt;letter</a:t>
            </a:r>
            <a:r>
              <a:rPr lang="en-US" altLang="zh-CN" dirty="0" smtClean="0"/>
              <a:t>; </a:t>
            </a:r>
            <a:r>
              <a:rPr lang="zh-CN" altLang="en-US" dirty="0" smtClean="0"/>
              <a:t>与 </a:t>
            </a:r>
            <a:r>
              <a:rPr lang="en-US" altLang="zh-CN" dirty="0" err="1" smtClean="0">
                <a:solidFill>
                  <a:srgbClr val="0000FF"/>
                </a:solidFill>
              </a:rPr>
              <a:t>cout.put</a:t>
            </a:r>
            <a:r>
              <a:rPr lang="en-US" altLang="zh-CN" dirty="0" smtClean="0">
                <a:solidFill>
                  <a:srgbClr val="0000FF"/>
                </a:solidFill>
              </a:rPr>
              <a:t>(letter)</a:t>
            </a:r>
            <a:r>
              <a:rPr lang="en-US" altLang="zh-CN" dirty="0" smtClean="0"/>
              <a:t>; </a:t>
            </a:r>
            <a:r>
              <a:rPr lang="zh-CN" altLang="en-US" dirty="0" smtClean="0"/>
              <a:t>的区别：前者</a:t>
            </a:r>
            <a:r>
              <a:rPr lang="zh-CN" altLang="en-US" dirty="0" smtClean="0"/>
              <a:t>显示以</a:t>
            </a:r>
            <a:r>
              <a:rPr lang="en-US" altLang="zh-CN" dirty="0" smtClean="0"/>
              <a:t>letter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70C0"/>
                </a:solidFill>
              </a:rPr>
              <a:t>数据类型</a:t>
            </a:r>
            <a:r>
              <a:rPr lang="zh-CN" altLang="en-US" dirty="0" smtClean="0"/>
              <a:t>表示的形式，而后者将参数值以</a:t>
            </a:r>
            <a:r>
              <a:rPr lang="zh-CN" altLang="en-US" dirty="0" smtClean="0">
                <a:solidFill>
                  <a:srgbClr val="0070C0"/>
                </a:solidFill>
              </a:rPr>
              <a:t>字符方式</a:t>
            </a:r>
            <a:r>
              <a:rPr lang="zh-CN" altLang="en-US" dirty="0" smtClean="0"/>
              <a:t>显示。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263160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文件</a:t>
            </a:r>
            <a:r>
              <a:rPr lang="zh-CN" altLang="en-US" sz="2800" b="1" dirty="0"/>
              <a:t>可以分为</a:t>
            </a:r>
            <a:r>
              <a:rPr lang="zh-CN" altLang="en-US" sz="2800" b="1" dirty="0">
                <a:solidFill>
                  <a:srgbClr val="FF0000"/>
                </a:solidFill>
              </a:rPr>
              <a:t>文本文件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二进制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文本文件</a:t>
            </a:r>
            <a:r>
              <a:rPr lang="zh-CN" altLang="en-US" dirty="0"/>
              <a:t>也称</a:t>
            </a:r>
            <a:r>
              <a:rPr lang="en-US" altLang="zh-CN" dirty="0"/>
              <a:t>ASCII</a:t>
            </a:r>
            <a:r>
              <a:rPr lang="zh-CN" altLang="en-US" dirty="0"/>
              <a:t>文件，每个字节存放一个</a:t>
            </a:r>
            <a:r>
              <a:rPr lang="en-US" altLang="zh-CN" dirty="0"/>
              <a:t>ASCII</a:t>
            </a:r>
            <a:r>
              <a:rPr lang="zh-CN" altLang="en-US" dirty="0"/>
              <a:t>字符。又称</a:t>
            </a:r>
            <a:r>
              <a:rPr lang="zh-CN" altLang="en-US" dirty="0">
                <a:solidFill>
                  <a:srgbClr val="0070C0"/>
                </a:solidFill>
              </a:rPr>
              <a:t>字符文件</a:t>
            </a:r>
            <a:r>
              <a:rPr lang="zh-CN" altLang="en-US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二进制文件</a:t>
            </a:r>
            <a:r>
              <a:rPr lang="zh-CN" altLang="en-US" dirty="0"/>
              <a:t>是将数据</a:t>
            </a:r>
            <a:r>
              <a:rPr lang="zh-CN" altLang="en-US" dirty="0" smtClean="0"/>
              <a:t>按其在</a:t>
            </a:r>
            <a:r>
              <a:rPr lang="zh-CN" altLang="en-US" dirty="0"/>
              <a:t>内存中的存储形式存放到磁盘上。又称</a:t>
            </a:r>
            <a:r>
              <a:rPr lang="zh-CN" altLang="en-US" dirty="0">
                <a:solidFill>
                  <a:srgbClr val="0070C0"/>
                </a:solidFill>
              </a:rPr>
              <a:t>字节文件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800" b="1" dirty="0"/>
              <a:t>处理文件输入、输出的流类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FF"/>
                </a:solidFill>
              </a:rPr>
              <a:t>ofstream</a:t>
            </a:r>
            <a:r>
              <a:rPr lang="en-US" altLang="zh-CN" dirty="0"/>
              <a:t>: </a:t>
            </a:r>
            <a:r>
              <a:rPr lang="zh-CN" altLang="en-US" dirty="0"/>
              <a:t>输出文件流</a:t>
            </a:r>
            <a:r>
              <a:rPr lang="zh-CN" altLang="en-US" dirty="0" smtClean="0"/>
              <a:t>类（</a:t>
            </a:r>
            <a:r>
              <a:rPr lang="zh-CN" altLang="en-US" dirty="0" smtClean="0">
                <a:solidFill>
                  <a:srgbClr val="0070C0"/>
                </a:solidFill>
              </a:rPr>
              <a:t>输出数据到文件中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dirty="0" smtClean="0"/>
              <a:t>: </a:t>
            </a:r>
            <a:r>
              <a:rPr lang="zh-CN" altLang="en-US" dirty="0" smtClean="0"/>
              <a:t>输入文件流类（</a:t>
            </a:r>
            <a:r>
              <a:rPr lang="zh-CN" altLang="en-US" dirty="0" smtClean="0">
                <a:solidFill>
                  <a:srgbClr val="0070C0"/>
                </a:solidFill>
              </a:rPr>
              <a:t>从文件中读取数据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0000FF"/>
                </a:solidFill>
              </a:rPr>
              <a:t>fstream</a:t>
            </a:r>
            <a:r>
              <a:rPr lang="en-US" altLang="zh-CN" dirty="0"/>
              <a:t>: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输出文件流</a:t>
            </a:r>
            <a:r>
              <a:rPr lang="zh-CN" altLang="en-US" dirty="0" smtClean="0"/>
              <a:t>类（</a:t>
            </a:r>
            <a:r>
              <a:rPr lang="zh-CN" altLang="en-US" dirty="0" smtClean="0">
                <a:solidFill>
                  <a:srgbClr val="0070C0"/>
                </a:solidFill>
              </a:rPr>
              <a:t>输入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输出双向数据流动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b="1" dirty="0"/>
              <a:t>说明</a:t>
            </a:r>
            <a:r>
              <a:rPr lang="zh-CN" altLang="en-US" dirty="0"/>
              <a:t>：这些文件流类都定义在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</a:rPr>
              <a:t>fstream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zh-CN" altLang="en-US" dirty="0"/>
              <a:t>库文件中，因此，要使用文件流类，必须在程序开始包含 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fstream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36295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文件输入输出的一般步骤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>
                <a:solidFill>
                  <a:srgbClr val="0070C0"/>
                </a:solidFill>
              </a:rPr>
              <a:t>创建文件流</a:t>
            </a:r>
            <a:r>
              <a:rPr lang="zh-CN" altLang="en-US" dirty="0">
                <a:solidFill>
                  <a:srgbClr val="0070C0"/>
                </a:solidFill>
              </a:rPr>
              <a:t>对象</a:t>
            </a:r>
            <a:r>
              <a:rPr lang="zh-CN" altLang="en-US" dirty="0"/>
              <a:t>并</a:t>
            </a:r>
            <a:r>
              <a:rPr lang="zh-CN" altLang="en-US" dirty="0">
                <a:solidFill>
                  <a:srgbClr val="FF0000"/>
                </a:solidFill>
              </a:rPr>
              <a:t>打开文件 </a:t>
            </a:r>
            <a:r>
              <a:rPr lang="zh-CN" altLang="en-US" dirty="0"/>
              <a:t>→ </a:t>
            </a:r>
            <a:r>
              <a:rPr lang="zh-CN" altLang="en-US" dirty="0">
                <a:solidFill>
                  <a:srgbClr val="FF0000"/>
                </a:solidFill>
              </a:rPr>
              <a:t>读写文件 </a:t>
            </a:r>
            <a:r>
              <a:rPr lang="zh-CN" altLang="en-US" dirty="0"/>
              <a:t>→ </a:t>
            </a:r>
            <a:r>
              <a:rPr lang="zh-CN" altLang="en-US" dirty="0">
                <a:solidFill>
                  <a:srgbClr val="FF0000"/>
                </a:solidFill>
              </a:rPr>
              <a:t>关闭文件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创建文件流</a:t>
            </a:r>
            <a:r>
              <a:rPr lang="zh-CN" altLang="en-US" b="1" dirty="0" smtClean="0"/>
              <a:t>对象并打开文件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0070C0"/>
                </a:solidFill>
              </a:rPr>
              <a:t>默认</a:t>
            </a:r>
            <a:r>
              <a:rPr lang="zh-CN" altLang="en-US" dirty="0">
                <a:solidFill>
                  <a:srgbClr val="0070C0"/>
                </a:solidFill>
              </a:rPr>
              <a:t>构造</a:t>
            </a:r>
            <a:r>
              <a:rPr lang="zh-CN" altLang="en-US" dirty="0" smtClean="0">
                <a:solidFill>
                  <a:srgbClr val="0070C0"/>
                </a:solidFill>
              </a:rPr>
              <a:t>函数创建文件流对象</a:t>
            </a:r>
            <a:r>
              <a:rPr lang="zh-CN" altLang="en-US" dirty="0" smtClean="0"/>
              <a:t>，</a:t>
            </a:r>
            <a:r>
              <a:rPr lang="zh-CN" altLang="en-US" dirty="0"/>
              <a:t>然后调用</a:t>
            </a:r>
            <a:r>
              <a:rPr lang="en-US" altLang="zh-CN" dirty="0">
                <a:solidFill>
                  <a:srgbClr val="FF0000"/>
                </a:solidFill>
              </a:rPr>
              <a:t>open</a:t>
            </a:r>
            <a:r>
              <a:rPr lang="zh-CN" altLang="en-US" dirty="0" smtClean="0"/>
              <a:t>函数打开文件</a:t>
            </a:r>
            <a:endParaRPr lang="en-US" altLang="zh-CN" dirty="0" smtClean="0"/>
          </a:p>
          <a:p>
            <a:pPr indent="447675"/>
            <a:r>
              <a:rPr lang="zh-CN" altLang="en-US" b="1" dirty="0" smtClean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447675"/>
            <a:r>
              <a:rPr lang="zh-CN" altLang="en-US" b="1" dirty="0" smtClean="0">
                <a:solidFill>
                  <a:srgbClr val="0000FF"/>
                </a:solidFill>
              </a:rPr>
              <a:t>文件流类名</a:t>
            </a:r>
            <a:r>
              <a:rPr lang="zh-CN" altLang="en-US" dirty="0" smtClean="0"/>
              <a:t>  文件流对象名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定义一个文件流对象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7675"/>
            <a:r>
              <a:rPr lang="zh-CN" altLang="en-US" dirty="0" smtClean="0"/>
              <a:t>文件流对象名</a:t>
            </a:r>
            <a:r>
              <a:rPr lang="en-US" altLang="zh-CN" b="1" dirty="0" smtClean="0">
                <a:solidFill>
                  <a:srgbClr val="FF0000"/>
                </a:solidFill>
              </a:rPr>
              <a:t>.open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文件名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3399"/>
                </a:solidFill>
              </a:rPr>
              <a:t>打开方式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打开文件</a:t>
            </a:r>
            <a:endParaRPr lang="en-US" altLang="zh-CN" dirty="0">
              <a:solidFill>
                <a:srgbClr val="00B050"/>
              </a:solidFill>
            </a:endParaRPr>
          </a:p>
          <a:p>
            <a:pPr indent="447675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447675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;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定义一个输出流对象</a:t>
            </a:r>
            <a:endParaRPr lang="zh-CN" altLang="en-US" dirty="0">
              <a:solidFill>
                <a:srgbClr val="00B050"/>
              </a:solidFill>
            </a:endParaRPr>
          </a:p>
          <a:p>
            <a:pPr indent="4476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/>
              <a:t>ofile</a:t>
            </a:r>
            <a:r>
              <a:rPr lang="en-US" altLang="zh-CN" dirty="0" err="1" smtClean="0">
                <a:solidFill>
                  <a:srgbClr val="FF0000"/>
                </a:solidFill>
              </a:rPr>
              <a:t>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“computer.txt”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::out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打开文件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11683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712968" cy="5702625"/>
          </a:xfrm>
        </p:spPr>
        <p:txBody>
          <a:bodyPr>
            <a:normAutofit/>
          </a:bodyPr>
          <a:lstStyle/>
          <a:p>
            <a:pPr indent="358775"/>
            <a:r>
              <a:rPr lang="en-US" altLang="zh-CN" b="1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;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定义一个输入流对象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spcAft>
                <a:spcPts val="1200"/>
              </a:spcAft>
            </a:pPr>
            <a:r>
              <a:rPr lang="en-US" altLang="zh-CN" dirty="0" err="1" smtClean="0"/>
              <a:t>ifile</a:t>
            </a:r>
            <a:r>
              <a:rPr lang="en-US" altLang="zh-CN" dirty="0" err="1" smtClean="0">
                <a:solidFill>
                  <a:srgbClr val="FF0000"/>
                </a:solidFill>
              </a:rPr>
              <a:t>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“computer.txt”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::in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打开文件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参数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“文件名”</a:t>
            </a:r>
            <a:r>
              <a:rPr lang="zh-CN" altLang="en-US" dirty="0"/>
              <a:t>：用于指定要打开文件的文件名</a:t>
            </a:r>
          </a:p>
          <a:p>
            <a:pPr marL="627063" indent="-268288">
              <a:buFont typeface="Wingdings" panose="05000000000000000000" pitchFamily="2" charset="2"/>
              <a:buChar char="ü"/>
            </a:pPr>
            <a:r>
              <a:rPr lang="zh-CN" altLang="en-US" dirty="0" smtClean="0"/>
              <a:t>若</a:t>
            </a:r>
            <a:r>
              <a:rPr lang="zh-CN" altLang="en-US" dirty="0"/>
              <a:t>为不带路径的</a:t>
            </a:r>
            <a:r>
              <a:rPr lang="zh-CN" altLang="en-US" dirty="0" smtClean="0"/>
              <a:t>文件名，则表示</a:t>
            </a:r>
            <a:r>
              <a:rPr lang="zh-CN" altLang="en-US" dirty="0"/>
              <a:t>与</a:t>
            </a:r>
            <a:r>
              <a:rPr lang="zh-CN" altLang="en-US" dirty="0" smtClean="0"/>
              <a:t>当前程序</a:t>
            </a:r>
            <a:r>
              <a:rPr lang="zh-CN" altLang="en-US" dirty="0"/>
              <a:t>在同一文件夹</a:t>
            </a:r>
          </a:p>
          <a:p>
            <a:pPr marL="627063" indent="-268288">
              <a:buFont typeface="Wingdings" panose="05000000000000000000" pitchFamily="2" charset="2"/>
              <a:buChar char="ü"/>
            </a:pPr>
            <a:r>
              <a:rPr lang="zh-CN" altLang="en-US" dirty="0" smtClean="0"/>
              <a:t>若为带</a:t>
            </a:r>
            <a:r>
              <a:rPr lang="zh-CN" altLang="en-US" dirty="0"/>
              <a:t>路径的文件名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‘\’</a:t>
            </a:r>
            <a:r>
              <a:rPr lang="zh-CN" altLang="en-US" dirty="0" smtClean="0"/>
              <a:t>应用 </a:t>
            </a:r>
            <a:r>
              <a:rPr lang="en-US" altLang="zh-CN" b="1" dirty="0" smtClean="0">
                <a:solidFill>
                  <a:srgbClr val="FF0000"/>
                </a:solidFill>
              </a:rPr>
              <a:t>‘\\’</a:t>
            </a:r>
            <a:r>
              <a:rPr lang="zh-CN" altLang="en-US" dirty="0"/>
              <a:t>表示</a:t>
            </a:r>
          </a:p>
          <a:p>
            <a:pPr indent="358775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627063"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定义文件输出流对象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627063">
              <a:spcBef>
                <a:spcPts val="0"/>
              </a:spcBef>
            </a:pPr>
            <a:r>
              <a:rPr lang="en-US" altLang="zh-CN" dirty="0" err="1" smtClean="0"/>
              <a:t>ofile</a:t>
            </a:r>
            <a:r>
              <a:rPr lang="en-US" altLang="zh-CN" dirty="0" err="1" smtClean="0">
                <a:solidFill>
                  <a:srgbClr val="FF0000"/>
                </a:solidFill>
              </a:rPr>
              <a:t>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“scores.txt”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::out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当前文件夹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相对路径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indent="627063">
              <a:spcBef>
                <a:spcPts val="0"/>
              </a:spcBef>
            </a:pPr>
            <a:r>
              <a:rPr lang="en-US" altLang="zh-CN" dirty="0" err="1" smtClean="0"/>
              <a:t>ofile</a:t>
            </a:r>
            <a:r>
              <a:rPr lang="en-US" altLang="zh-CN" dirty="0" err="1" smtClean="0">
                <a:solidFill>
                  <a:srgbClr val="FF0000"/>
                </a:solidFill>
              </a:rPr>
              <a:t>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“..\\scores.txt”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::out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父文件夹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相对路径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indent="627063">
              <a:spcBef>
                <a:spcPts val="0"/>
              </a:spcBef>
            </a:pPr>
            <a:r>
              <a:rPr lang="en-US" altLang="zh-CN" dirty="0" err="1" smtClean="0"/>
              <a:t>ofile</a:t>
            </a:r>
            <a:r>
              <a:rPr lang="en-US" altLang="zh-CN" dirty="0" err="1" smtClean="0">
                <a:solidFill>
                  <a:srgbClr val="FF0000"/>
                </a:solidFill>
              </a:rPr>
              <a:t>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“D:\\computer\\scores.txt”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::out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绝对路径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5890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参数</a:t>
            </a:r>
            <a:r>
              <a:rPr lang="zh-CN" altLang="en-US" b="1" dirty="0" smtClean="0">
                <a:solidFill>
                  <a:srgbClr val="FF3399"/>
                </a:solidFill>
              </a:rPr>
              <a:t>“打开方式”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用于</a:t>
            </a:r>
            <a:r>
              <a:rPr lang="zh-CN" altLang="en-US" dirty="0"/>
              <a:t>指定文件的打开方式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22542"/>
              </p:ext>
            </p:extLst>
          </p:nvPr>
        </p:nvGraphicFramePr>
        <p:xfrm>
          <a:off x="467544" y="1628800"/>
          <a:ext cx="8352928" cy="478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224"/>
                <a:gridCol w="63367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打开方式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说明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:: in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打开一个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输入文件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，是</a:t>
                      </a:r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ifstream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对象的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默认方式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::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打开一个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输出文件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，是</a:t>
                      </a:r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ofstream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对象的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默认方式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。若打开一个已存在的文件，则删除文件中的原有内容，若打开的文件不存在，则将创建该文件。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::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打开一个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输出文件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，用于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在文件末尾添加数据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，不删除文件中的原有内容。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:: 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打开一个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现有文件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（用于输入或输出），并定位到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文件结尾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:: 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nocreate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仅打开一个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存在的文件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（不存在则失败）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:: 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noreplace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仅打开一个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不存在的文件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（存在则失败）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:: 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trunc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打开一个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输出文件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，如果它存在则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删除文件原有内容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::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以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二进制模式打开一个文件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（默认是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文本模式</a:t>
                      </a: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80728"/>
            <a:ext cx="8820472" cy="5774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ofile.open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“D:\\computer\\code.cpp”</a:t>
            </a:r>
            <a:r>
              <a:rPr lang="en-US" altLang="zh-CN" dirty="0" smtClean="0"/>
              <a:t>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默认文本输出 </a:t>
            </a:r>
            <a:r>
              <a:rPr lang="en-US" altLang="zh-CN" dirty="0" err="1" smtClean="0">
                <a:solidFill>
                  <a:srgbClr val="00B050"/>
                </a:solidFill>
              </a:rPr>
              <a:t>ios</a:t>
            </a:r>
            <a:r>
              <a:rPr lang="en-US" altLang="zh-CN" dirty="0" smtClean="0">
                <a:solidFill>
                  <a:srgbClr val="00B050"/>
                </a:solidFill>
              </a:rPr>
              <a:t>::out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err="1" smtClean="0"/>
              <a:t>ofile.open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“D:\\computer\\code.cpp”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::binary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二进制输出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ifile.open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“D:\\computer\\code.cpp”</a:t>
            </a:r>
            <a:r>
              <a:rPr lang="en-US" altLang="zh-CN" dirty="0" smtClean="0"/>
              <a:t>);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默认文本输入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ios</a:t>
            </a:r>
            <a:r>
              <a:rPr lang="en-US" altLang="zh-CN" dirty="0" smtClean="0">
                <a:solidFill>
                  <a:srgbClr val="00B050"/>
                </a:solidFill>
              </a:rPr>
              <a:t>::</a:t>
            </a:r>
            <a:r>
              <a:rPr lang="en-US" altLang="zh-CN" dirty="0" smtClean="0">
                <a:solidFill>
                  <a:srgbClr val="00B050"/>
                </a:solidFill>
              </a:rPr>
              <a:t>in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err="1" smtClean="0"/>
              <a:t>ifile.open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“D:\\computer\\code.cpp”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3399"/>
                </a:solidFill>
              </a:rPr>
              <a:t>ios</a:t>
            </a:r>
            <a:r>
              <a:rPr lang="en-US" altLang="zh-CN" dirty="0">
                <a:solidFill>
                  <a:srgbClr val="FF3399"/>
                </a:solidFill>
              </a:rPr>
              <a:t>::binary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二进制</a:t>
            </a:r>
            <a:r>
              <a:rPr lang="zh-CN" altLang="en-US" dirty="0" smtClean="0">
                <a:solidFill>
                  <a:srgbClr val="00B050"/>
                </a:solidFill>
              </a:rPr>
              <a:t>输入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：多种打开方式可以</a:t>
            </a:r>
            <a:r>
              <a:rPr lang="zh-CN" altLang="en-US" dirty="0" smtClean="0">
                <a:solidFill>
                  <a:srgbClr val="0070C0"/>
                </a:solidFill>
              </a:rPr>
              <a:t>联合使用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fstream</a:t>
            </a:r>
            <a:r>
              <a:rPr lang="en-US" altLang="zh-CN" dirty="0" smtClean="0"/>
              <a:t> files;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files.open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“D:\\computer\\code.cpp”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::in </a:t>
            </a:r>
            <a:r>
              <a:rPr lang="en-US" altLang="zh-CN" b="1" dirty="0" smtClean="0">
                <a:solidFill>
                  <a:srgbClr val="0000FF"/>
                </a:solidFill>
              </a:rPr>
              <a:t>|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::binary</a:t>
            </a:r>
            <a:r>
              <a:rPr lang="en-US" altLang="zh-CN" dirty="0" smtClean="0"/>
              <a:t>);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 smtClean="0"/>
              <a:t>files.open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“D:\\computer\\code.cpp”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::in </a:t>
            </a:r>
            <a:r>
              <a:rPr lang="en-US" altLang="zh-CN" b="1" dirty="0" smtClean="0">
                <a:solidFill>
                  <a:srgbClr val="0000FF"/>
                </a:solidFill>
              </a:rPr>
              <a:t>|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::out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indent="179388">
              <a:lnSpc>
                <a:spcPct val="100000"/>
              </a:lnSpc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 </a:t>
            </a:r>
            <a:r>
              <a:rPr lang="en-US" altLang="zh-CN" b="1" dirty="0" smtClean="0">
                <a:solidFill>
                  <a:srgbClr val="0000FF"/>
                </a:solidFill>
              </a:rPr>
              <a:t>|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zh-CN" altLang="en-US" dirty="0">
                <a:solidFill>
                  <a:srgbClr val="0070C0"/>
                </a:solidFill>
              </a:rPr>
              <a:t>按</a:t>
            </a:r>
            <a:r>
              <a:rPr lang="zh-CN" altLang="en-US" dirty="0" smtClean="0">
                <a:solidFill>
                  <a:srgbClr val="0070C0"/>
                </a:solidFill>
              </a:rPr>
              <a:t>位与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5185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558609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创建文件流对象时</a:t>
            </a:r>
            <a:r>
              <a:rPr lang="zh-CN" altLang="en-US" dirty="0" smtClean="0">
                <a:solidFill>
                  <a:srgbClr val="0070C0"/>
                </a:solidFill>
              </a:rPr>
              <a:t>在</a:t>
            </a:r>
            <a:r>
              <a:rPr lang="zh-CN" altLang="en-US" dirty="0">
                <a:solidFill>
                  <a:srgbClr val="0070C0"/>
                </a:solidFill>
              </a:rPr>
              <a:t>构造函数中直接指定文件名及打开</a:t>
            </a:r>
            <a:r>
              <a:rPr lang="zh-CN" altLang="en-US" dirty="0" smtClean="0">
                <a:solidFill>
                  <a:srgbClr val="0070C0"/>
                </a:solidFill>
              </a:rPr>
              <a:t>方式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indent="358775"/>
            <a:r>
              <a:rPr lang="zh-CN" altLang="en-US" b="1" dirty="0"/>
              <a:t>格式</a:t>
            </a:r>
            <a:r>
              <a:rPr lang="zh-CN" altLang="en-US" dirty="0"/>
              <a:t>：</a:t>
            </a:r>
            <a:endParaRPr lang="en-US" altLang="zh-CN" dirty="0"/>
          </a:p>
          <a:p>
            <a:pPr indent="358775"/>
            <a:r>
              <a:rPr lang="zh-CN" altLang="en-US" b="1" dirty="0">
                <a:solidFill>
                  <a:srgbClr val="0000FF"/>
                </a:solidFill>
              </a:rPr>
              <a:t>文件流类名</a:t>
            </a:r>
            <a:r>
              <a:rPr lang="zh-CN" altLang="en-US" dirty="0"/>
              <a:t>  文件流对象</a:t>
            </a:r>
            <a:r>
              <a:rPr lang="zh-CN" altLang="en-US" dirty="0" smtClean="0"/>
              <a:t>名</a:t>
            </a:r>
            <a:r>
              <a:rPr lang="en-US" altLang="zh-CN" dirty="0" smtClean="0"/>
              <a:t>(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文件名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dirty="0"/>
              <a:t>, </a:t>
            </a:r>
            <a:r>
              <a:rPr lang="zh-CN" altLang="en-US" b="1" dirty="0">
                <a:solidFill>
                  <a:srgbClr val="FF3399"/>
                </a:solidFill>
              </a:rPr>
              <a:t>打开方式</a:t>
            </a:r>
            <a:r>
              <a:rPr lang="en-US" altLang="zh-CN" dirty="0" smtClean="0"/>
              <a:t>); </a:t>
            </a:r>
          </a:p>
          <a:p>
            <a:pPr indent="358775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b="1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“information.txt”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::out</a:t>
            </a:r>
            <a:r>
              <a:rPr lang="en-US" altLang="zh-CN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b="1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“D:\\computer\\batch.obj”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::in </a:t>
            </a:r>
            <a:r>
              <a:rPr lang="en-US" altLang="zh-CN" dirty="0" smtClean="0"/>
              <a:t>|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::binary</a:t>
            </a:r>
            <a:r>
              <a:rPr lang="en-US" altLang="zh-CN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b="1" dirty="0" err="1" smtClean="0">
                <a:solidFill>
                  <a:srgbClr val="0000FF"/>
                </a:solidFill>
              </a:rPr>
              <a:t>fstream</a:t>
            </a:r>
            <a:r>
              <a:rPr lang="en-US" altLang="zh-CN" dirty="0" smtClean="0"/>
              <a:t> files(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“..\\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scores.bin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</a:t>
            </a:r>
            <a:r>
              <a:rPr lang="en-US" altLang="zh-CN" dirty="0" smtClean="0">
                <a:solidFill>
                  <a:srgbClr val="FF3399"/>
                </a:solidFill>
              </a:rPr>
              <a:t>in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dirty="0" err="1">
                <a:solidFill>
                  <a:srgbClr val="FF3399"/>
                </a:solidFill>
              </a:rPr>
              <a:t>ios</a:t>
            </a:r>
            <a:r>
              <a:rPr lang="en-US" altLang="zh-CN" dirty="0">
                <a:solidFill>
                  <a:srgbClr val="FF3399"/>
                </a:solidFill>
              </a:rPr>
              <a:t>::</a:t>
            </a:r>
            <a:r>
              <a:rPr lang="en-US" altLang="zh-CN" dirty="0" smtClean="0">
                <a:solidFill>
                  <a:srgbClr val="FF3399"/>
                </a:solidFill>
              </a:rPr>
              <a:t>out</a:t>
            </a:r>
            <a:r>
              <a:rPr lang="en-US" altLang="zh-CN" dirty="0"/>
              <a:t> | </a:t>
            </a:r>
            <a:r>
              <a:rPr lang="en-US" altLang="zh-CN" dirty="0" err="1">
                <a:solidFill>
                  <a:srgbClr val="FF3399"/>
                </a:solidFill>
              </a:rPr>
              <a:t>ios</a:t>
            </a:r>
            <a:r>
              <a:rPr lang="en-US" altLang="zh-CN" dirty="0">
                <a:solidFill>
                  <a:srgbClr val="FF3399"/>
                </a:solidFill>
              </a:rPr>
              <a:t>::binary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关闭已打开的文件</a:t>
            </a:r>
            <a:r>
              <a:rPr lang="zh-CN" altLang="en-US" dirty="0"/>
              <a:t>：</a:t>
            </a:r>
            <a:endParaRPr lang="en-US" altLang="zh-CN" dirty="0"/>
          </a:p>
          <a:p>
            <a:pPr indent="358775"/>
            <a:r>
              <a:rPr lang="zh-CN" altLang="en-US" b="1" dirty="0" smtClean="0"/>
              <a:t>格式</a:t>
            </a:r>
            <a:r>
              <a:rPr lang="zh-CN" altLang="en-US" dirty="0" smtClean="0"/>
              <a:t>：  文件流对象名</a:t>
            </a:r>
            <a:r>
              <a:rPr lang="en-US" altLang="zh-CN" b="1" dirty="0" smtClean="0">
                <a:solidFill>
                  <a:srgbClr val="FF0000"/>
                </a:solidFill>
              </a:rPr>
              <a:t>.close()</a:t>
            </a:r>
            <a:r>
              <a:rPr lang="en-US" altLang="zh-CN" dirty="0" smtClean="0"/>
              <a:t>;</a:t>
            </a:r>
          </a:p>
          <a:p>
            <a:pPr indent="358775"/>
            <a:r>
              <a:rPr lang="zh-CN" altLang="en-US" dirty="0" smtClean="0"/>
              <a:t>例：   </a:t>
            </a:r>
            <a:r>
              <a:rPr lang="en-US" altLang="zh-CN" dirty="0" err="1" smtClean="0"/>
              <a:t>ofile</a:t>
            </a:r>
            <a:r>
              <a:rPr lang="en-US" altLang="zh-CN" dirty="0" err="1" smtClean="0">
                <a:solidFill>
                  <a:srgbClr val="FF0000"/>
                </a:solidFill>
              </a:rPr>
              <a:t>.close</a:t>
            </a:r>
            <a:r>
              <a:rPr lang="en-US" altLang="zh-CN" dirty="0" smtClean="0"/>
              <a:t>();    </a:t>
            </a:r>
            <a:r>
              <a:rPr lang="en-US" altLang="zh-CN" dirty="0" err="1" smtClean="0"/>
              <a:t>ifile</a:t>
            </a:r>
            <a:r>
              <a:rPr lang="en-US" altLang="zh-CN" dirty="0" err="1" smtClean="0">
                <a:solidFill>
                  <a:srgbClr val="FF0000"/>
                </a:solidFill>
              </a:rPr>
              <a:t>.close</a:t>
            </a:r>
            <a:r>
              <a:rPr lang="en-US" altLang="zh-CN" dirty="0" smtClean="0"/>
              <a:t>();   </a:t>
            </a:r>
            <a:r>
              <a:rPr lang="en-US" altLang="zh-CN" dirty="0" err="1" smtClean="0"/>
              <a:t>files</a:t>
            </a:r>
            <a:r>
              <a:rPr lang="en-US" altLang="zh-CN" dirty="0" err="1" smtClean="0">
                <a:solidFill>
                  <a:srgbClr val="FF0000"/>
                </a:solidFill>
              </a:rPr>
              <a:t>.close</a:t>
            </a:r>
            <a:r>
              <a:rPr lang="en-US" altLang="zh-CN" dirty="0" smtClean="0"/>
              <a:t>();</a:t>
            </a:r>
          </a:p>
          <a:p>
            <a:pPr indent="358775"/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：当打开的文件处理完毕后，</a:t>
            </a:r>
            <a:r>
              <a:rPr lang="zh-CN" altLang="en-US" dirty="0" smtClean="0">
                <a:solidFill>
                  <a:srgbClr val="0070C0"/>
                </a:solidFill>
              </a:rPr>
              <a:t>一定要关闭文件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6393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流的概念：</a:t>
            </a:r>
            <a:endParaRPr lang="en-US" altLang="zh-CN" sz="2800" b="1" dirty="0" smtClean="0"/>
          </a:p>
          <a:p>
            <a:r>
              <a:rPr lang="en-US" altLang="zh-CN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流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stream</a:t>
            </a:r>
            <a:r>
              <a:rPr lang="zh-CN" altLang="en-US" dirty="0" smtClean="0"/>
              <a:t>）是一种</a:t>
            </a:r>
            <a:r>
              <a:rPr lang="zh-CN" altLang="en-US" dirty="0"/>
              <a:t>抽象的形态，指的是计算机里的</a:t>
            </a:r>
            <a:r>
              <a:rPr lang="zh-CN" altLang="en-US" dirty="0">
                <a:solidFill>
                  <a:srgbClr val="0070C0"/>
                </a:solidFill>
              </a:rPr>
              <a:t>数据从一个对象流向另一个对象</a:t>
            </a:r>
            <a:r>
              <a:rPr lang="zh-CN" altLang="en-US" dirty="0"/>
              <a:t>。这里数据流入和流出的对象通常是指计算机中</a:t>
            </a:r>
            <a:r>
              <a:rPr lang="zh-CN" altLang="en-US" dirty="0" smtClean="0"/>
              <a:t>的</a:t>
            </a:r>
            <a:r>
              <a:rPr lang="zh-CN" altLang="en-US" dirty="0"/>
              <a:t>屏幕</a:t>
            </a:r>
            <a:r>
              <a:rPr lang="zh-CN" altLang="en-US" dirty="0" smtClean="0"/>
              <a:t>、</a:t>
            </a:r>
            <a:r>
              <a:rPr lang="zh-CN" altLang="en-US" dirty="0"/>
              <a:t>内存、文件等一些</a:t>
            </a:r>
            <a:r>
              <a:rPr lang="zh-CN" altLang="en-US" dirty="0" smtClean="0"/>
              <a:t>输入、输出设备</a:t>
            </a:r>
            <a:r>
              <a:rPr lang="zh-CN" altLang="en-US" dirty="0"/>
              <a:t>。数据的</a:t>
            </a:r>
            <a:r>
              <a:rPr lang="zh-CN" altLang="en-US" dirty="0" smtClean="0"/>
              <a:t>流动是</a:t>
            </a:r>
            <a:r>
              <a:rPr lang="zh-CN" altLang="en-US" dirty="0"/>
              <a:t>由</a:t>
            </a:r>
            <a:r>
              <a:rPr lang="en-US" altLang="zh-CN" b="1" dirty="0">
                <a:solidFill>
                  <a:srgbClr val="FF0000"/>
                </a:solidFill>
              </a:rPr>
              <a:t>I/O</a:t>
            </a:r>
            <a:r>
              <a:rPr lang="zh-CN" altLang="en-US" b="1" dirty="0">
                <a:solidFill>
                  <a:srgbClr val="FF0000"/>
                </a:solidFill>
              </a:rPr>
              <a:t>流类</a:t>
            </a:r>
            <a:r>
              <a:rPr lang="zh-CN" altLang="en-US" dirty="0"/>
              <a:t>来实现的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I/O</a:t>
            </a:r>
            <a:r>
              <a:rPr lang="zh-CN" altLang="en-US" b="1" dirty="0" smtClean="0">
                <a:solidFill>
                  <a:srgbClr val="FF0000"/>
                </a:solidFill>
              </a:rPr>
              <a:t>流</a:t>
            </a:r>
            <a:r>
              <a:rPr lang="zh-CN" altLang="en-US" dirty="0" smtClean="0"/>
              <a:t>负责</a:t>
            </a:r>
            <a:r>
              <a:rPr lang="zh-CN" altLang="en-US" dirty="0"/>
              <a:t>建立</a:t>
            </a:r>
            <a:r>
              <a:rPr lang="zh-CN" altLang="en-US" b="1" dirty="0">
                <a:solidFill>
                  <a:srgbClr val="0070C0"/>
                </a:solidFill>
              </a:rPr>
              <a:t>程序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0070C0"/>
                </a:solidFill>
              </a:rPr>
              <a:t>设备对象</a:t>
            </a:r>
            <a:r>
              <a:rPr lang="zh-CN" altLang="en-US" dirty="0"/>
              <a:t>之间的</a:t>
            </a:r>
            <a:r>
              <a:rPr lang="zh-CN" altLang="en-US" dirty="0" smtClean="0"/>
              <a:t>连接。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从流中获取数据的操作称为</a:t>
            </a:r>
            <a:r>
              <a:rPr lang="zh-CN" altLang="en-US" b="1" dirty="0">
                <a:solidFill>
                  <a:srgbClr val="FF0000"/>
                </a:solidFill>
              </a:rPr>
              <a:t>提取</a:t>
            </a:r>
            <a:r>
              <a:rPr lang="zh-CN" altLang="en-US" dirty="0" smtClean="0"/>
              <a:t>操作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向流中添加数据的操作称为</a:t>
            </a:r>
            <a:r>
              <a:rPr lang="zh-CN" altLang="en-US" b="1" dirty="0">
                <a:solidFill>
                  <a:srgbClr val="FF0000"/>
                </a:solidFill>
              </a:rPr>
              <a:t>插入</a:t>
            </a:r>
            <a:r>
              <a:rPr lang="zh-CN" altLang="en-US" dirty="0"/>
              <a:t>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 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输出流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4" y="4937890"/>
            <a:ext cx="2100459" cy="17029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05897"/>
            <a:ext cx="1275255" cy="17556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47" y="5517232"/>
            <a:ext cx="3780263" cy="8712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27648" y="4905897"/>
            <a:ext cx="1141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I/O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200149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文件读写操作：</a:t>
            </a:r>
            <a:endParaRPr lang="en-US" altLang="zh-CN" b="1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对文件进行读写操作之前要</a:t>
            </a:r>
            <a:r>
              <a:rPr lang="zh-CN" altLang="en-US" dirty="0" smtClean="0">
                <a:solidFill>
                  <a:srgbClr val="0070C0"/>
                </a:solidFill>
              </a:rPr>
              <a:t>检查文件是否打开成功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indent="358775"/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fail()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pPr indent="358775"/>
            <a:r>
              <a:rPr lang="zh-CN" altLang="en-US" b="1" dirty="0" smtClean="0"/>
              <a:t>说明</a:t>
            </a:r>
            <a:r>
              <a:rPr lang="zh-CN" altLang="en-US" dirty="0" smtClean="0"/>
              <a:t>：返回值为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/>
              <a:t>表示文件</a:t>
            </a:r>
            <a:r>
              <a:rPr lang="zh-CN" altLang="en-US" dirty="0" smtClean="0">
                <a:solidFill>
                  <a:srgbClr val="0070C0"/>
                </a:solidFill>
              </a:rPr>
              <a:t>打开失败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indent="1255713"/>
            <a:r>
              <a:rPr lang="zh-CN" altLang="en-US" dirty="0" smtClean="0"/>
              <a:t>返回值为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zh-CN" altLang="en-US" dirty="0" smtClean="0"/>
              <a:t>表示文件</a:t>
            </a:r>
            <a:r>
              <a:rPr lang="zh-CN" altLang="en-US" dirty="0" smtClean="0">
                <a:solidFill>
                  <a:srgbClr val="0070C0"/>
                </a:solidFill>
              </a:rPr>
              <a:t>打开成功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indent="358775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定义文件输出流对象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err="1" smtClean="0"/>
              <a:t>ofile</a:t>
            </a:r>
            <a:r>
              <a:rPr lang="en-US" altLang="zh-CN" dirty="0" err="1" smtClean="0">
                <a:solidFill>
                  <a:srgbClr val="FF0000"/>
                </a:solidFill>
              </a:rPr>
              <a:t>.open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“D:\\computer\\data.txt”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::out</a:t>
            </a:r>
            <a:r>
              <a:rPr lang="en-US" altLang="zh-CN" dirty="0" smtClean="0"/>
              <a:t>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打开文件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(!</a:t>
            </a:r>
            <a:r>
              <a:rPr lang="en-US" altLang="zh-CN" dirty="0" err="1" smtClean="0"/>
              <a:t>ofile</a:t>
            </a:r>
            <a:r>
              <a:rPr lang="en-US" altLang="zh-CN" dirty="0" err="1" smtClean="0">
                <a:solidFill>
                  <a:srgbClr val="FF0000"/>
                </a:solidFill>
              </a:rPr>
              <a:t>.fail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){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文件写操作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err="1" smtClean="0"/>
              <a:t>ofile</a:t>
            </a:r>
            <a:r>
              <a:rPr lang="en-US" altLang="zh-CN" dirty="0" err="1" smtClean="0">
                <a:solidFill>
                  <a:srgbClr val="FF0000"/>
                </a:solidFill>
              </a:rPr>
              <a:t>.close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关闭文件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7179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0070C0"/>
                </a:solidFill>
              </a:rPr>
              <a:t>插入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>
                <a:solidFill>
                  <a:srgbClr val="0070C0"/>
                </a:solidFill>
              </a:rPr>
              <a:t>) / </a:t>
            </a:r>
            <a:r>
              <a:rPr lang="zh-CN" altLang="en-US" dirty="0" smtClean="0">
                <a:solidFill>
                  <a:srgbClr val="0070C0"/>
                </a:solidFill>
              </a:rPr>
              <a:t>提取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zh-CN" altLang="en-US" dirty="0" smtClean="0">
                <a:solidFill>
                  <a:srgbClr val="0070C0"/>
                </a:solidFill>
              </a:rPr>
              <a:t>运算符</a:t>
            </a:r>
            <a:r>
              <a:rPr lang="zh-CN" altLang="en-US" dirty="0" smtClean="0"/>
              <a:t>进行文件读写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fstream</a:t>
            </a:r>
            <a:r>
              <a:rPr lang="en-US" altLang="zh-CN" sz="2000" dirty="0" smtClean="0"/>
              <a:t>&gt;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文件流类库文件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/>
              <a:t>ofile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“data.txt”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::out</a:t>
            </a:r>
            <a:r>
              <a:rPr lang="en-US" altLang="zh-CN" sz="2000" dirty="0" smtClean="0"/>
              <a:t>);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打开输出文件（文本文件）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(!</a:t>
            </a: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fail</a:t>
            </a:r>
            <a:r>
              <a:rPr lang="en-US" altLang="zh-CN" sz="2000" dirty="0" smtClean="0"/>
              <a:t>())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ofile</a:t>
            </a:r>
            <a:r>
              <a:rPr lang="en-US" altLang="zh-CN" sz="20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000" dirty="0" smtClean="0"/>
              <a:t>1151</a:t>
            </a:r>
            <a:r>
              <a:rPr lang="en-US" altLang="zh-CN" sz="20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sz="20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000" dirty="0" smtClean="0"/>
              <a:t>13.14</a:t>
            </a:r>
            <a:r>
              <a:rPr lang="en-US" altLang="zh-CN" sz="20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sz="20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sz="20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写数据到文件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2000" dirty="0" smtClean="0"/>
              <a:t>();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关闭文件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n;  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d;   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c;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ifile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“data.txt”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::in</a:t>
            </a:r>
            <a:r>
              <a:rPr lang="en-US" altLang="zh-CN" sz="2000" dirty="0" smtClean="0"/>
              <a:t>);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打开输入文件（文本文件）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(!</a:t>
            </a: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fail</a:t>
            </a:r>
            <a:r>
              <a:rPr lang="en-US" altLang="zh-CN" sz="2000" dirty="0" smtClean="0"/>
              <a:t>())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ifile</a:t>
            </a:r>
            <a:r>
              <a:rPr lang="en-US" altLang="zh-CN" sz="2000" dirty="0" smtClean="0">
                <a:solidFill>
                  <a:srgbClr val="FF0000"/>
                </a:solidFill>
              </a:rPr>
              <a:t>&gt;&gt;</a:t>
            </a:r>
            <a:r>
              <a:rPr lang="en-US" altLang="zh-CN" sz="2000" dirty="0" smtClean="0"/>
              <a:t>n</a:t>
            </a:r>
            <a:r>
              <a:rPr lang="en-US" altLang="zh-CN" sz="2000" dirty="0" smtClean="0">
                <a:solidFill>
                  <a:srgbClr val="FF0000"/>
                </a:solidFill>
              </a:rPr>
              <a:t>&gt;&gt;</a:t>
            </a:r>
            <a:r>
              <a:rPr lang="en-US" altLang="zh-CN" sz="2000" dirty="0" smtClean="0"/>
              <a:t>d</a:t>
            </a:r>
            <a:r>
              <a:rPr lang="en-US" altLang="zh-CN" sz="2000" dirty="0" smtClean="0">
                <a:solidFill>
                  <a:srgbClr val="FF0000"/>
                </a:solidFill>
              </a:rPr>
              <a:t>&gt;&gt;</a:t>
            </a:r>
            <a:r>
              <a:rPr lang="en-US" altLang="zh-CN" sz="2000" dirty="0" smtClean="0"/>
              <a:t>c;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读文件中的数据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2000" dirty="0" smtClean="0"/>
              <a:t>();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关闭文件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&lt;&lt;n&lt;&lt;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sz="2000" dirty="0" smtClean="0"/>
              <a:t>&lt;&lt;d&lt;&lt;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sz="2000" dirty="0" smtClean="0"/>
              <a:t>&lt;&lt;c&lt;&lt;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5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0070C0"/>
                </a:solidFill>
              </a:rPr>
              <a:t>文件流类成员函数</a:t>
            </a:r>
            <a:r>
              <a:rPr lang="zh-CN" altLang="en-US" dirty="0" smtClean="0"/>
              <a:t>进行</a:t>
            </a:r>
            <a:r>
              <a:rPr lang="zh-CN" altLang="en-US" dirty="0"/>
              <a:t>文件读写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写文件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17550" indent="-358775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</a:rPr>
              <a:t>put </a:t>
            </a:r>
            <a:r>
              <a:rPr lang="zh-CN" altLang="en-US" dirty="0" smtClean="0">
                <a:solidFill>
                  <a:srgbClr val="FF0000"/>
                </a:solidFill>
              </a:rPr>
              <a:t>函数：</a:t>
            </a:r>
            <a:r>
              <a:rPr lang="zh-CN" altLang="en-US" dirty="0" smtClean="0"/>
              <a:t>写</a:t>
            </a:r>
            <a:r>
              <a:rPr lang="zh-CN" altLang="en-US" dirty="0" smtClean="0">
                <a:solidFill>
                  <a:srgbClr val="0070C0"/>
                </a:solidFill>
              </a:rPr>
              <a:t>单个字符</a:t>
            </a:r>
            <a:r>
              <a:rPr lang="zh-CN" altLang="en-US" dirty="0" smtClean="0"/>
              <a:t>到文件中</a:t>
            </a:r>
            <a:endParaRPr lang="en-US" altLang="zh-CN" dirty="0" smtClean="0"/>
          </a:p>
          <a:p>
            <a:pPr indent="717550">
              <a:spcAft>
                <a:spcPts val="1200"/>
              </a:spcAft>
            </a:pPr>
            <a:r>
              <a:rPr lang="en-US" altLang="zh-CN" dirty="0" err="1">
                <a:solidFill>
                  <a:srgbClr val="0000FF"/>
                </a:solidFill>
              </a:rPr>
              <a:t>ostream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/>
              <a:t>put(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/>
              <a:t>ch</a:t>
            </a:r>
            <a:r>
              <a:rPr lang="en-US" altLang="zh-CN" dirty="0" smtClean="0"/>
              <a:t>);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例：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“data.txt”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::out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打开输出文件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63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(!</a:t>
            </a:r>
            <a:r>
              <a:rPr lang="en-US" altLang="zh-CN" dirty="0" err="1" smtClean="0"/>
              <a:t>ofile.</a:t>
            </a:r>
            <a:r>
              <a:rPr lang="en-US" altLang="zh-CN" dirty="0" err="1" smtClean="0">
                <a:solidFill>
                  <a:srgbClr val="FF0000"/>
                </a:solidFill>
              </a:rPr>
              <a:t>fail</a:t>
            </a:r>
            <a:r>
              <a:rPr lang="en-US" altLang="zh-CN" dirty="0" smtClean="0"/>
              <a:t>()) {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5240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/>
              <a:t>ofile.</a:t>
            </a:r>
            <a:r>
              <a:rPr lang="en-US" altLang="zh-CN" dirty="0" err="1" smtClean="0">
                <a:solidFill>
                  <a:srgbClr val="FF0000"/>
                </a:solidFill>
              </a:rPr>
              <a:t>put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dirty="0" smtClean="0"/>
              <a:t>);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写单个字符到文件中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5240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/>
              <a:t>ofile.</a:t>
            </a:r>
            <a:r>
              <a:rPr lang="en-US" altLang="zh-CN" dirty="0" err="1" smtClean="0">
                <a:solidFill>
                  <a:srgbClr val="FF0000"/>
                </a:solidFill>
              </a:rPr>
              <a:t>put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‘B’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写单个字符到文件中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5240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/>
              <a:t>ofile.</a:t>
            </a:r>
            <a:r>
              <a:rPr lang="en-US" altLang="zh-CN" dirty="0" err="1" smtClean="0">
                <a:solidFill>
                  <a:srgbClr val="FF0000"/>
                </a:solidFill>
              </a:rPr>
              <a:t>put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‘C’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写单个字符到文件中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63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indent="10763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/>
              <a:t>ofile.</a:t>
            </a:r>
            <a:r>
              <a:rPr lang="en-US" altLang="zh-CN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dirty="0" smtClean="0"/>
              <a:t>();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关闭文件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/>
            <a:r>
              <a:rPr lang="zh-CN" altLang="en-US" b="1" dirty="0" smtClean="0"/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put </a:t>
            </a:r>
            <a:r>
              <a:rPr lang="zh-CN" altLang="en-US" dirty="0" smtClean="0"/>
              <a:t>函数每次只能写入</a:t>
            </a:r>
            <a:r>
              <a:rPr lang="zh-CN" altLang="en-US" dirty="0" smtClean="0">
                <a:solidFill>
                  <a:srgbClr val="0070C0"/>
                </a:solidFill>
              </a:rPr>
              <a:t>单个字符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42332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</a:rPr>
              <a:t>write 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58775"/>
            <a:r>
              <a:rPr lang="zh-CN" altLang="en-US" dirty="0" smtClean="0"/>
              <a:t>把内存中的</a:t>
            </a:r>
            <a:r>
              <a:rPr lang="zh-CN" altLang="en-US" dirty="0"/>
              <a:t>一块</a:t>
            </a:r>
            <a:r>
              <a:rPr lang="zh-CN" altLang="en-US" dirty="0" smtClean="0"/>
              <a:t>内容</a:t>
            </a:r>
            <a:r>
              <a:rPr lang="zh-CN" altLang="en-US" dirty="0" smtClean="0">
                <a:solidFill>
                  <a:srgbClr val="0070C0"/>
                </a:solidFill>
              </a:rPr>
              <a:t>整体写入到输出文件</a:t>
            </a:r>
            <a:r>
              <a:rPr lang="zh-CN" altLang="en-US" dirty="0" smtClean="0"/>
              <a:t>中</a:t>
            </a:r>
            <a:r>
              <a:rPr lang="zh-CN" altLang="en-US" dirty="0"/>
              <a:t>。主要用于输出</a:t>
            </a:r>
            <a:r>
              <a:rPr lang="zh-CN" altLang="en-US" dirty="0" smtClean="0"/>
              <a:t>数组、字符串及自定义类型对象等</a:t>
            </a:r>
            <a:r>
              <a:rPr lang="zh-CN" altLang="en-US" dirty="0">
                <a:solidFill>
                  <a:srgbClr val="0070C0"/>
                </a:solidFill>
              </a:rPr>
              <a:t>具有连续内存的数据</a:t>
            </a:r>
            <a:r>
              <a:rPr lang="zh-CN" altLang="en-US" dirty="0" smtClean="0"/>
              <a:t>。常用于</a:t>
            </a:r>
            <a:r>
              <a:rPr lang="zh-CN" altLang="en-US" dirty="0" smtClean="0">
                <a:solidFill>
                  <a:srgbClr val="0070C0"/>
                </a:solidFill>
              </a:rPr>
              <a:t>二进制文件的输出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indent="358775">
              <a:spcAft>
                <a:spcPts val="600"/>
              </a:spcAft>
            </a:pPr>
            <a:r>
              <a:rPr lang="en-US" altLang="zh-CN" dirty="0" err="1">
                <a:solidFill>
                  <a:srgbClr val="0000FF"/>
                </a:solidFill>
              </a:rPr>
              <a:t>ostream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/>
              <a:t>write(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n);</a:t>
            </a:r>
          </a:p>
          <a:p>
            <a:pPr marL="358775"/>
            <a:r>
              <a:rPr lang="zh-CN" altLang="en-US" b="1" dirty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27063" indent="-268288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</a:t>
            </a:r>
            <a:r>
              <a:rPr lang="zh-CN" altLang="en-US" dirty="0"/>
              <a:t>个参数用于指定</a:t>
            </a:r>
            <a:r>
              <a:rPr lang="zh-CN" altLang="en-US" dirty="0">
                <a:solidFill>
                  <a:srgbClr val="0070C0"/>
                </a:solidFill>
              </a:rPr>
              <a:t>输出数据的内存起始地址</a:t>
            </a:r>
            <a:r>
              <a:rPr lang="zh-CN" altLang="en-US" dirty="0"/>
              <a:t>，该地址为</a:t>
            </a:r>
            <a:r>
              <a:rPr lang="zh-CN" altLang="en-US" dirty="0" smtClean="0">
                <a:solidFill>
                  <a:srgbClr val="0070C0"/>
                </a:solidFill>
              </a:rPr>
              <a:t>字符指针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char *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因此传递的实参应为</a:t>
            </a:r>
            <a:r>
              <a:rPr lang="zh-CN" altLang="en-US" dirty="0" smtClean="0">
                <a:solidFill>
                  <a:srgbClr val="FF0000"/>
                </a:solidFill>
              </a:rPr>
              <a:t>字符指针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27063" indent="-268288">
              <a:buFont typeface="Arial" panose="020B0604020202020204" pitchFamily="34" charset="0"/>
              <a:buChar char="•"/>
            </a:pPr>
            <a:r>
              <a:rPr lang="zh-CN" altLang="en-US" dirty="0" smtClean="0"/>
              <a:t>第二个参数用于</a:t>
            </a:r>
            <a:r>
              <a:rPr lang="zh-CN" altLang="en-US" dirty="0"/>
              <a:t>指定所</a:t>
            </a:r>
            <a:r>
              <a:rPr lang="zh-CN" altLang="en-US" dirty="0">
                <a:solidFill>
                  <a:srgbClr val="0070C0"/>
                </a:solidFill>
              </a:rPr>
              <a:t>写入的字节数</a:t>
            </a:r>
            <a:r>
              <a:rPr lang="zh-CN" altLang="en-US" dirty="0"/>
              <a:t>，即</a:t>
            </a:r>
            <a:r>
              <a:rPr lang="zh-CN" altLang="en-US" dirty="0" smtClean="0"/>
              <a:t>从指定的起始</a:t>
            </a:r>
            <a:r>
              <a:rPr lang="zh-CN" altLang="en-US" dirty="0"/>
              <a:t>地址开始写入多少字节的数据，第二个形参类型为</a:t>
            </a:r>
            <a:r>
              <a:rPr lang="zh-CN" altLang="en-US" dirty="0" smtClean="0">
                <a:solidFill>
                  <a:srgbClr val="0070C0"/>
                </a:solidFill>
              </a:rPr>
              <a:t>整型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2168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读文件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27063" indent="-268288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get 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/>
              <a:t>从文件中读取单个字符</a:t>
            </a:r>
            <a:endParaRPr lang="en-US" altLang="zh-CN" dirty="0"/>
          </a:p>
          <a:p>
            <a:pPr indent="627063"/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get();        </a:t>
            </a:r>
            <a:r>
              <a:rPr lang="en-US" altLang="zh-CN" dirty="0" err="1">
                <a:solidFill>
                  <a:srgbClr val="0000FF"/>
                </a:solidFill>
              </a:rPr>
              <a:t>istream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get(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pPr indent="627063">
              <a:spcAft>
                <a:spcPts val="1200"/>
              </a:spcAft>
            </a:pPr>
            <a:r>
              <a:rPr lang="zh-CN" altLang="en-US" b="1" dirty="0" smtClean="0"/>
              <a:t>说明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  <a:r>
              <a:rPr lang="zh-CN" altLang="en-US" dirty="0"/>
              <a:t>函数</a:t>
            </a:r>
            <a:r>
              <a:rPr lang="zh-CN" altLang="en-US" dirty="0" smtClean="0"/>
              <a:t>既能读取</a:t>
            </a:r>
            <a:r>
              <a:rPr lang="zh-CN" altLang="en-US" dirty="0">
                <a:solidFill>
                  <a:srgbClr val="0070C0"/>
                </a:solidFill>
              </a:rPr>
              <a:t>可见字符</a:t>
            </a:r>
            <a:r>
              <a:rPr lang="zh-CN" altLang="en-US" dirty="0"/>
              <a:t>，</a:t>
            </a:r>
            <a:r>
              <a:rPr lang="zh-CN" altLang="en-US" dirty="0" smtClean="0"/>
              <a:t>也能读取</a:t>
            </a:r>
            <a:r>
              <a:rPr lang="zh-CN" altLang="en-US" dirty="0">
                <a:solidFill>
                  <a:srgbClr val="0070C0"/>
                </a:solidFill>
              </a:rPr>
              <a:t>空白字符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627063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pPr indent="12557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“data.txt”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::in</a:t>
            </a:r>
            <a:r>
              <a:rPr lang="en-US" altLang="zh-CN" dirty="0" smtClean="0"/>
              <a:t>);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打开输入文件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2557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(!</a:t>
            </a:r>
            <a:r>
              <a:rPr lang="en-US" altLang="zh-CN" dirty="0" err="1" smtClean="0"/>
              <a:t>ifile.</a:t>
            </a:r>
            <a:r>
              <a:rPr lang="en-US" altLang="zh-CN" dirty="0" err="1" smtClean="0">
                <a:solidFill>
                  <a:srgbClr val="FF0000"/>
                </a:solidFill>
              </a:rPr>
              <a:t>fail</a:t>
            </a:r>
            <a:r>
              <a:rPr lang="en-US" altLang="zh-CN" dirty="0" smtClean="0"/>
              <a:t>()){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6129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ifile.</a:t>
            </a:r>
            <a:r>
              <a:rPr lang="en-US" altLang="zh-CN" dirty="0" err="1" smtClean="0">
                <a:solidFill>
                  <a:srgbClr val="FF0000"/>
                </a:solidFill>
              </a:rPr>
              <a:t>get</a:t>
            </a:r>
            <a:r>
              <a:rPr lang="en-US" altLang="zh-CN" dirty="0" smtClean="0"/>
              <a:t>();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读取单个字符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6129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输出到屏幕显示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6129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ifile.</a:t>
            </a:r>
            <a:r>
              <a:rPr lang="en-US" altLang="zh-CN" dirty="0" err="1" smtClean="0">
                <a:solidFill>
                  <a:srgbClr val="FF0000"/>
                </a:solidFill>
              </a:rPr>
              <a:t>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读取单个字符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6129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输出到屏幕显示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2557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12557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ifile.</a:t>
            </a:r>
            <a:r>
              <a:rPr lang="en-US" altLang="zh-CN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dirty="0" smtClean="0"/>
              <a:t>();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关闭文件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15369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getline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/>
              <a:t>从文件中读取一行文本</a:t>
            </a:r>
            <a:endParaRPr lang="en-US" altLang="zh-CN" dirty="0"/>
          </a:p>
          <a:p>
            <a:pPr indent="358775"/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 *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count, </a:t>
            </a:r>
            <a:r>
              <a:rPr lang="en-US" altLang="zh-CN" dirty="0">
                <a:solidFill>
                  <a:srgbClr val="0000FF"/>
                </a:solidFill>
              </a:rPr>
              <a:t>char </a:t>
            </a:r>
            <a:r>
              <a:rPr lang="en-US" altLang="zh-CN" dirty="0" err="1"/>
              <a:t>delim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‘\n’</a:t>
            </a:r>
            <a:r>
              <a:rPr lang="en-US" altLang="zh-CN" dirty="0"/>
              <a:t>);</a:t>
            </a:r>
          </a:p>
          <a:p>
            <a:pPr marL="358775"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zh-CN" altLang="en-US" dirty="0"/>
              <a:t>：第一个参数是字符数组，用于放置读取的文本；第二个参数是本次读取的最大字符个数；第三个参数是分隔字符，作为读取一行结束的标志。（</a:t>
            </a:r>
            <a:r>
              <a:rPr lang="zh-CN" altLang="en-US" b="1" dirty="0">
                <a:solidFill>
                  <a:srgbClr val="FF0000"/>
                </a:solidFill>
              </a:rPr>
              <a:t>接受空白字符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读取分隔符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58775">
              <a:lnSpc>
                <a:spcPct val="100000"/>
              </a:lnSpc>
            </a:pPr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[20];</a:t>
            </a:r>
          </a:p>
          <a:p>
            <a:pPr marL="358775" indent="6270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“data.txt”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::in</a:t>
            </a:r>
            <a:r>
              <a:rPr lang="en-US" altLang="zh-CN" dirty="0" smtClean="0"/>
              <a:t>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打开输入文件</a:t>
            </a:r>
            <a:endParaRPr lang="en-US" altLang="zh-CN" dirty="0">
              <a:solidFill>
                <a:srgbClr val="00B050"/>
              </a:solidFill>
            </a:endParaRPr>
          </a:p>
          <a:p>
            <a:pPr marL="358775" indent="627063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(!</a:t>
            </a:r>
            <a:r>
              <a:rPr lang="en-US" altLang="zh-CN" dirty="0" err="1" smtClean="0"/>
              <a:t>ifile.</a:t>
            </a:r>
            <a:r>
              <a:rPr lang="en-US" altLang="zh-CN" dirty="0" err="1" smtClean="0">
                <a:solidFill>
                  <a:srgbClr val="FF0000"/>
                </a:solidFill>
              </a:rPr>
              <a:t>fail</a:t>
            </a:r>
            <a:r>
              <a:rPr lang="en-US" altLang="zh-CN" dirty="0" smtClean="0"/>
              <a:t>()){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58775" indent="1076325">
              <a:lnSpc>
                <a:spcPct val="100000"/>
              </a:lnSpc>
            </a:pPr>
            <a:r>
              <a:rPr lang="en-US" altLang="zh-CN" dirty="0" err="1" smtClean="0"/>
              <a:t>ifile.</a:t>
            </a:r>
            <a:r>
              <a:rPr lang="en-US" altLang="zh-CN" dirty="0" err="1" smtClean="0">
                <a:solidFill>
                  <a:srgbClr val="FF0000"/>
                </a:solidFill>
              </a:rPr>
              <a:t>getline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读取一行文本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58775" indent="1076325">
              <a:lnSpc>
                <a:spcPct val="100000"/>
              </a:lnSpc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将文本输出到屏幕显示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58775" indent="627063">
              <a:lnSpc>
                <a:spcPct val="100000"/>
              </a:lnSpc>
            </a:pPr>
            <a:r>
              <a:rPr lang="en-US" altLang="zh-CN" dirty="0" smtClean="0"/>
              <a:t>}</a:t>
            </a:r>
          </a:p>
          <a:p>
            <a:pPr marL="358775" indent="627063">
              <a:lnSpc>
                <a:spcPct val="100000"/>
              </a:lnSpc>
            </a:pPr>
            <a:r>
              <a:rPr lang="en-US" altLang="zh-CN" dirty="0" err="1" smtClean="0"/>
              <a:t>ifile.</a:t>
            </a:r>
            <a:r>
              <a:rPr lang="en-US" altLang="zh-CN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dirty="0" smtClean="0"/>
              <a:t>();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关闭文件</a:t>
            </a:r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25582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</a:rPr>
              <a:t>read 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58775"/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0070C0"/>
                </a:solidFill>
              </a:rPr>
              <a:t>输入文件中</a:t>
            </a:r>
            <a:r>
              <a:rPr lang="zh-CN" altLang="en-US" dirty="0">
                <a:solidFill>
                  <a:srgbClr val="0070C0"/>
                </a:solidFill>
              </a:rPr>
              <a:t>提取整块数据</a:t>
            </a:r>
            <a:r>
              <a:rPr lang="zh-CN" altLang="en-US" dirty="0"/>
              <a:t>到变量中，主要用于提取数据到数组及自定义</a:t>
            </a:r>
            <a:r>
              <a:rPr lang="zh-CN" altLang="en-US" dirty="0" smtClean="0"/>
              <a:t>类型对象中</a:t>
            </a:r>
            <a:r>
              <a:rPr lang="zh-CN" altLang="en-US" dirty="0"/>
              <a:t>。</a:t>
            </a:r>
            <a:r>
              <a:rPr lang="zh-CN" altLang="en-US" dirty="0" smtClean="0"/>
              <a:t>常用于</a:t>
            </a:r>
            <a:r>
              <a:rPr lang="zh-CN" altLang="en-US" dirty="0" smtClean="0">
                <a:solidFill>
                  <a:srgbClr val="0070C0"/>
                </a:solidFill>
              </a:rPr>
              <a:t>二进制文件的输入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indent="358775">
              <a:spcAft>
                <a:spcPts val="600"/>
              </a:spcAft>
            </a:pPr>
            <a:r>
              <a:rPr lang="en-US" altLang="zh-CN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/>
              <a:t>read(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n);</a:t>
            </a:r>
          </a:p>
          <a:p>
            <a:pPr marL="358775"/>
            <a:r>
              <a:rPr lang="zh-CN" altLang="en-US" b="1" dirty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27063" indent="-268288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</a:t>
            </a:r>
            <a:r>
              <a:rPr lang="zh-CN" altLang="en-US" dirty="0"/>
              <a:t>个参数用于</a:t>
            </a:r>
            <a:r>
              <a:rPr lang="zh-CN" altLang="en-US" dirty="0" smtClean="0"/>
              <a:t>指定</a:t>
            </a:r>
            <a:r>
              <a:rPr lang="zh-CN" altLang="en-US" dirty="0">
                <a:solidFill>
                  <a:srgbClr val="0070C0"/>
                </a:solidFill>
              </a:rPr>
              <a:t>存放</a:t>
            </a: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zh-CN" altLang="en-US" dirty="0">
                <a:solidFill>
                  <a:srgbClr val="0070C0"/>
                </a:solidFill>
              </a:rPr>
              <a:t>的内存起始地址</a:t>
            </a:r>
            <a:r>
              <a:rPr lang="zh-CN" altLang="en-US" dirty="0"/>
              <a:t>，该地址为</a:t>
            </a:r>
            <a:r>
              <a:rPr lang="zh-CN" altLang="en-US" dirty="0" smtClean="0">
                <a:solidFill>
                  <a:srgbClr val="0070C0"/>
                </a:solidFill>
              </a:rPr>
              <a:t>字符指针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char *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因此传递的实参应为</a:t>
            </a:r>
            <a:r>
              <a:rPr lang="zh-CN" altLang="en-US" dirty="0" smtClean="0">
                <a:solidFill>
                  <a:srgbClr val="FF0000"/>
                </a:solidFill>
              </a:rPr>
              <a:t>字符指针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27063" indent="-268288">
              <a:buFont typeface="Arial" panose="020B0604020202020204" pitchFamily="34" charset="0"/>
              <a:buChar char="•"/>
            </a:pPr>
            <a:r>
              <a:rPr lang="zh-CN" altLang="en-US" dirty="0" smtClean="0"/>
              <a:t>第二个参数用于</a:t>
            </a:r>
            <a:r>
              <a:rPr lang="zh-CN" altLang="en-US" dirty="0"/>
              <a:t>指定</a:t>
            </a:r>
            <a:r>
              <a:rPr lang="zh-CN" altLang="en-US" dirty="0" smtClean="0"/>
              <a:t>所</a:t>
            </a:r>
            <a:r>
              <a:rPr lang="zh-CN" altLang="en-US" dirty="0" smtClean="0">
                <a:solidFill>
                  <a:srgbClr val="0070C0"/>
                </a:solidFill>
              </a:rPr>
              <a:t>读取的</a:t>
            </a:r>
            <a:r>
              <a:rPr lang="zh-CN" altLang="en-US" dirty="0">
                <a:solidFill>
                  <a:srgbClr val="0070C0"/>
                </a:solidFill>
              </a:rPr>
              <a:t>字节数</a:t>
            </a:r>
            <a:r>
              <a:rPr lang="zh-CN" altLang="en-US" dirty="0"/>
              <a:t>，即</a:t>
            </a:r>
            <a:r>
              <a:rPr lang="zh-CN" altLang="en-US" dirty="0" smtClean="0"/>
              <a:t>从指定的起始</a:t>
            </a:r>
            <a:r>
              <a:rPr lang="zh-CN" altLang="en-US" dirty="0"/>
              <a:t>地址</a:t>
            </a:r>
            <a:r>
              <a:rPr lang="zh-CN" altLang="en-US" dirty="0" smtClean="0"/>
              <a:t>开始存放多少</a:t>
            </a:r>
            <a:r>
              <a:rPr lang="zh-CN" altLang="en-US" dirty="0"/>
              <a:t>字节的数据，第二个形参类型为</a:t>
            </a:r>
            <a:r>
              <a:rPr lang="zh-CN" altLang="en-US" dirty="0" smtClean="0">
                <a:solidFill>
                  <a:srgbClr val="0070C0"/>
                </a:solidFill>
              </a:rPr>
              <a:t>整型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35280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712968" cy="5702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fstream</a:t>
            </a:r>
            <a:r>
              <a:rPr lang="en-US" altLang="zh-CN" sz="1800" dirty="0" smtClean="0"/>
              <a:t>&gt;           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文件流类库文件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char </a:t>
            </a:r>
            <a:r>
              <a:rPr lang="en-US" altLang="zh-CN" sz="1800" dirty="0" smtClean="0"/>
              <a:t>str1[20] =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“Hello World!”</a:t>
            </a:r>
            <a:r>
              <a:rPr lang="en-US" altLang="zh-CN" sz="1800" dirty="0" smtClean="0"/>
              <a:t>, str2[20];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arr1[5] = {1, 2, 3, 4, 5}, arr2[5];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ofile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“..\\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</a:rPr>
              <a:t>data.bin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1800" dirty="0" smtClean="0">
                <a:solidFill>
                  <a:srgbClr val="FF3399"/>
                </a:solidFill>
              </a:rPr>
              <a:t>::out </a:t>
            </a:r>
            <a:r>
              <a:rPr lang="en-US" altLang="zh-CN" sz="1800" dirty="0" smtClean="0"/>
              <a:t>| </a:t>
            </a:r>
            <a:r>
              <a:rPr lang="en-US" altLang="zh-CN" sz="18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1800" dirty="0" smtClean="0">
                <a:solidFill>
                  <a:srgbClr val="FF3399"/>
                </a:solidFill>
              </a:rPr>
              <a:t>::binary</a:t>
            </a:r>
            <a:r>
              <a:rPr lang="en-US" altLang="zh-CN" sz="1800" dirty="0" smtClean="0"/>
              <a:t>);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打开输出文件（二进制文件）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if</a:t>
            </a:r>
            <a:r>
              <a:rPr lang="en-US" altLang="zh-CN" sz="1800" dirty="0" smtClean="0"/>
              <a:t>(!</a:t>
            </a:r>
            <a:r>
              <a:rPr lang="en-US" altLang="zh-CN" sz="1800" dirty="0" err="1" smtClean="0"/>
              <a:t>ofile.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fail</a:t>
            </a:r>
            <a:r>
              <a:rPr lang="en-US" altLang="zh-CN" sz="1800" dirty="0" smtClean="0"/>
              <a:t>()){               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ofile.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write</a:t>
            </a:r>
            <a:r>
              <a:rPr lang="en-US" altLang="zh-CN" sz="1800" dirty="0" smtClean="0"/>
              <a:t>(str1,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1800" dirty="0" smtClean="0"/>
              <a:t>(str1));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写字符</a:t>
            </a:r>
            <a:r>
              <a:rPr lang="zh-CN" altLang="en-US" sz="1800" dirty="0">
                <a:solidFill>
                  <a:srgbClr val="00B050"/>
                </a:solidFill>
              </a:rPr>
              <a:t>数组</a:t>
            </a:r>
            <a:r>
              <a:rPr lang="zh-CN" altLang="en-US" sz="1800" dirty="0" smtClean="0">
                <a:solidFill>
                  <a:srgbClr val="00B050"/>
                </a:solidFill>
              </a:rPr>
              <a:t>到文件中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ofile.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write</a:t>
            </a:r>
            <a:r>
              <a:rPr lang="en-US" altLang="zh-CN" sz="1800" dirty="0" smtClean="0"/>
              <a:t>((</a:t>
            </a:r>
            <a:r>
              <a:rPr lang="en-US" altLang="zh-CN" sz="1800" dirty="0" smtClean="0">
                <a:solidFill>
                  <a:srgbClr val="0000FF"/>
                </a:solidFill>
              </a:rPr>
              <a:t>char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)arr1,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1800" dirty="0" smtClean="0"/>
              <a:t>(arr1));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写整型数组到文件中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ofile.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1800" dirty="0" smtClean="0"/>
              <a:t>();                 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关闭文件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ifile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“..\\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</a:rPr>
              <a:t>data.bin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1800" dirty="0" smtClean="0">
                <a:solidFill>
                  <a:srgbClr val="FF3399"/>
                </a:solidFill>
              </a:rPr>
              <a:t>::in </a:t>
            </a:r>
            <a:r>
              <a:rPr lang="en-US" altLang="zh-CN" sz="1800" dirty="0" smtClean="0"/>
              <a:t>| </a:t>
            </a:r>
            <a:r>
              <a:rPr lang="en-US" altLang="zh-CN" sz="18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1800" dirty="0" smtClean="0">
                <a:solidFill>
                  <a:srgbClr val="FF3399"/>
                </a:solidFill>
              </a:rPr>
              <a:t>::binary</a:t>
            </a:r>
            <a:r>
              <a:rPr lang="en-US" altLang="zh-CN" sz="1800" dirty="0" smtClean="0"/>
              <a:t>);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打开输入文件（二进制文件）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if</a:t>
            </a:r>
            <a:r>
              <a:rPr lang="en-US" altLang="zh-CN" sz="1800" dirty="0" smtClean="0"/>
              <a:t>(!</a:t>
            </a:r>
            <a:r>
              <a:rPr lang="en-US" altLang="zh-CN" sz="1800" dirty="0" err="1" smtClean="0"/>
              <a:t>ifile.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fail</a:t>
            </a:r>
            <a:r>
              <a:rPr lang="en-US" altLang="zh-CN" sz="1800" dirty="0" smtClean="0"/>
              <a:t>()){                 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ifile.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read</a:t>
            </a:r>
            <a:r>
              <a:rPr lang="en-US" altLang="zh-CN" sz="1800" dirty="0" smtClean="0"/>
              <a:t>(str2,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1800" dirty="0" smtClean="0"/>
              <a:t>(str2));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从文件中读取字符数组数据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ifile.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read</a:t>
            </a:r>
            <a:r>
              <a:rPr lang="en-US" altLang="zh-CN" sz="1800" dirty="0" smtClean="0"/>
              <a:t>((</a:t>
            </a:r>
            <a:r>
              <a:rPr lang="en-US" altLang="zh-CN" sz="1800" dirty="0" smtClean="0">
                <a:solidFill>
                  <a:srgbClr val="0000FF"/>
                </a:solidFill>
              </a:rPr>
              <a:t>char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)arr2,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1800" dirty="0" smtClean="0"/>
              <a:t>(arr2));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从文件中读取整型数组数据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&lt;&lt;str2&lt;&lt;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7175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1800" dirty="0" smtClean="0"/>
              <a:t>(arr2)/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); 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</a:p>
          <a:p>
            <a:pPr indent="10763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&lt;&lt;arr2[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sz="1800" dirty="0" smtClean="0"/>
              <a:t>;</a:t>
            </a:r>
          </a:p>
          <a:p>
            <a:pPr indent="7175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ifile.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1800" dirty="0" smtClean="0"/>
              <a:t>();                   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关闭文件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1800" dirty="0" smtClean="0"/>
              <a:t>0;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13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fstream</a:t>
            </a:r>
            <a:r>
              <a:rPr lang="en-US" altLang="zh-CN" sz="2000" dirty="0" smtClean="0"/>
              <a:t>&gt;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文件流类库文件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{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Point </a:t>
            </a:r>
            <a:r>
              <a:rPr lang="zh-CN" altLang="en-US" sz="2000" dirty="0" smtClean="0">
                <a:solidFill>
                  <a:srgbClr val="00B050"/>
                </a:solidFill>
              </a:rPr>
              <a:t>类定义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_x = 0.0,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_y = 0.0): x(_x), y(_y) {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getX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 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x;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getY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 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y;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“(”</a:t>
            </a:r>
            <a:r>
              <a:rPr lang="en-US" altLang="zh-CN" sz="2000" dirty="0" smtClean="0"/>
              <a:t>&lt;&lt;x&lt;&lt;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“,”</a:t>
            </a:r>
            <a:r>
              <a:rPr lang="en-US" altLang="zh-CN" sz="2000" dirty="0" smtClean="0"/>
              <a:t>&lt;&lt;y&lt;&lt;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x, 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1458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cp1(2.0, 3.0), cp2(4.0, 5.0), </a:t>
            </a:r>
            <a:r>
              <a:rPr lang="en-US" altLang="zh-CN" sz="2000" dirty="0" err="1"/>
              <a:t>cp</a:t>
            </a:r>
            <a:r>
              <a:rPr lang="en-US" altLang="zh-CN" sz="2000" dirty="0" smtClean="0"/>
              <a:t>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Point 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类对象定义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FF"/>
                </a:solidFill>
              </a:rPr>
              <a:t>ofstream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ofile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“..\\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data.bin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::out </a:t>
            </a:r>
            <a:r>
              <a:rPr lang="en-US" altLang="zh-CN" sz="2000" dirty="0"/>
              <a:t>| </a:t>
            </a:r>
            <a:r>
              <a:rPr lang="en-US" altLang="zh-CN" sz="2000" dirty="0" err="1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::binary</a:t>
            </a:r>
            <a:r>
              <a:rPr lang="en-US" altLang="zh-CN" sz="2000" dirty="0" smtClean="0"/>
              <a:t>);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打开二进制文件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if</a:t>
            </a:r>
            <a:r>
              <a:rPr lang="en-US" altLang="zh-CN" sz="2000" dirty="0"/>
              <a:t>(!</a:t>
            </a:r>
            <a:r>
              <a:rPr lang="en-US" altLang="zh-CN" sz="2000" dirty="0" err="1"/>
              <a:t>ofile.</a:t>
            </a:r>
            <a:r>
              <a:rPr lang="en-US" altLang="zh-CN" sz="2000" dirty="0" err="1">
                <a:solidFill>
                  <a:srgbClr val="FF0000"/>
                </a:solidFill>
              </a:rPr>
              <a:t>fail</a:t>
            </a:r>
            <a:r>
              <a:rPr lang="en-US" altLang="zh-CN" sz="2000" dirty="0" smtClean="0"/>
              <a:t>()){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检查文件打开是否成功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ofile.</a:t>
            </a:r>
            <a:r>
              <a:rPr lang="en-US" altLang="zh-CN" sz="2000" dirty="0" err="1">
                <a:solidFill>
                  <a:srgbClr val="FF0000"/>
                </a:solidFill>
              </a:rPr>
              <a:t>write</a:t>
            </a:r>
            <a:r>
              <a:rPr lang="en-US" altLang="zh-CN" sz="2000" dirty="0"/>
              <a:t>((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cp1, </a:t>
            </a:r>
            <a:r>
              <a:rPr lang="en-US" altLang="zh-CN" sz="2000" dirty="0" err="1">
                <a:solidFill>
                  <a:srgbClr val="0000FF"/>
                </a:solidFill>
              </a:rPr>
              <a:t>sizeof</a:t>
            </a:r>
            <a:r>
              <a:rPr lang="en-US" altLang="zh-CN" sz="2000" dirty="0"/>
              <a:t>(cp1</a:t>
            </a:r>
            <a:r>
              <a:rPr lang="en-US" altLang="zh-CN" sz="2000" dirty="0" smtClean="0"/>
              <a:t>));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写</a:t>
            </a:r>
            <a:r>
              <a:rPr lang="en-US" altLang="zh-CN" sz="2000" dirty="0" smtClean="0">
                <a:solidFill>
                  <a:srgbClr val="00B050"/>
                </a:solidFill>
              </a:rPr>
              <a:t>Point</a:t>
            </a:r>
            <a:r>
              <a:rPr lang="zh-CN" altLang="en-US" sz="2000" dirty="0" smtClean="0">
                <a:solidFill>
                  <a:srgbClr val="00B050"/>
                </a:solidFill>
              </a:rPr>
              <a:t>对象到文件中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ofile.</a:t>
            </a:r>
            <a:r>
              <a:rPr lang="en-US" altLang="zh-CN" sz="2000" dirty="0" err="1">
                <a:solidFill>
                  <a:srgbClr val="FF0000"/>
                </a:solidFill>
              </a:rPr>
              <a:t>write</a:t>
            </a:r>
            <a:r>
              <a:rPr lang="en-US" altLang="zh-CN" sz="2000" dirty="0"/>
              <a:t>((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cp2, </a:t>
            </a:r>
            <a:r>
              <a:rPr lang="en-US" altLang="zh-CN" sz="2000" dirty="0" err="1">
                <a:solidFill>
                  <a:srgbClr val="0000FF"/>
                </a:solidFill>
              </a:rPr>
              <a:t>sizeof</a:t>
            </a:r>
            <a:r>
              <a:rPr lang="en-US" altLang="zh-CN" sz="2000" dirty="0"/>
              <a:t>(cp2</a:t>
            </a:r>
            <a:r>
              <a:rPr lang="en-US" altLang="zh-CN" sz="2000" dirty="0" smtClean="0"/>
              <a:t>));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写</a:t>
            </a:r>
            <a:r>
              <a:rPr lang="en-US" altLang="zh-CN" sz="2000" dirty="0">
                <a:solidFill>
                  <a:srgbClr val="00B050"/>
                </a:solidFill>
              </a:rPr>
              <a:t>Point</a:t>
            </a:r>
            <a:r>
              <a:rPr lang="zh-CN" altLang="en-US" sz="2000" dirty="0">
                <a:solidFill>
                  <a:srgbClr val="00B050"/>
                </a:solidFill>
              </a:rPr>
              <a:t>对象到文件</a:t>
            </a:r>
            <a:r>
              <a:rPr lang="zh-CN" altLang="en-US" sz="2000" dirty="0" smtClean="0">
                <a:solidFill>
                  <a:srgbClr val="00B050"/>
                </a:solidFill>
              </a:rPr>
              <a:t>中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2000" dirty="0" smtClean="0"/>
              <a:t>();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关闭文件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ifile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“..\\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data.bin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::in </a:t>
            </a:r>
            <a:r>
              <a:rPr lang="en-US" altLang="zh-CN" sz="2000" dirty="0" smtClean="0"/>
              <a:t>|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::binary</a:t>
            </a:r>
            <a:r>
              <a:rPr lang="en-US" altLang="zh-CN" sz="2000" dirty="0" smtClean="0"/>
              <a:t>);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打开二进制文件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(!</a:t>
            </a: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fail</a:t>
            </a:r>
            <a:r>
              <a:rPr lang="en-US" altLang="zh-CN" sz="2000" dirty="0" smtClean="0"/>
              <a:t>()){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检查文件打开是否成功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read</a:t>
            </a:r>
            <a:r>
              <a:rPr lang="en-US" altLang="zh-CN" sz="2000" dirty="0" smtClean="0"/>
              <a:t>((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)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));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从文件中读</a:t>
            </a:r>
            <a:r>
              <a:rPr lang="en-US" altLang="zh-CN" sz="2000" dirty="0" smtClean="0">
                <a:solidFill>
                  <a:srgbClr val="00B050"/>
                </a:solidFill>
              </a:rPr>
              <a:t>Point</a:t>
            </a:r>
            <a:r>
              <a:rPr lang="zh-CN" altLang="en-US" sz="2000" dirty="0" smtClean="0">
                <a:solidFill>
                  <a:srgbClr val="00B050"/>
                </a:solidFill>
              </a:rPr>
              <a:t>对象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cp.print</a:t>
            </a:r>
            <a:r>
              <a:rPr lang="en-US" altLang="zh-CN" sz="2000" dirty="0" smtClean="0"/>
              <a:t>();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ifile.</a:t>
            </a:r>
            <a:r>
              <a:rPr lang="en-US" altLang="zh-CN" sz="2000" dirty="0" err="1">
                <a:solidFill>
                  <a:srgbClr val="FF0000"/>
                </a:solidFill>
              </a:rPr>
              <a:t>read</a:t>
            </a:r>
            <a:r>
              <a:rPr lang="en-US" altLang="zh-CN" sz="2000" dirty="0"/>
              <a:t>((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00FF"/>
                </a:solidFill>
              </a:rPr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cp</a:t>
            </a:r>
            <a:r>
              <a:rPr lang="en-US" altLang="zh-CN" sz="2000" dirty="0" smtClean="0"/>
              <a:t>));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从文件中读</a:t>
            </a:r>
            <a:r>
              <a:rPr lang="en-US" altLang="zh-CN" sz="2000" dirty="0">
                <a:solidFill>
                  <a:srgbClr val="00B050"/>
                </a:solidFill>
              </a:rPr>
              <a:t>Point</a:t>
            </a:r>
            <a:r>
              <a:rPr lang="zh-CN" altLang="en-US" sz="2000" dirty="0">
                <a:solidFill>
                  <a:srgbClr val="00B050"/>
                </a:solidFill>
              </a:rPr>
              <a:t>对象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cp.print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2000" dirty="0" smtClean="0"/>
              <a:t>(); 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关闭文件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1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常用</a:t>
            </a:r>
            <a:r>
              <a:rPr lang="en-US" altLang="zh-CN" sz="2800" b="1" dirty="0" smtClean="0"/>
              <a:t>I/O</a:t>
            </a:r>
            <a:r>
              <a:rPr lang="zh-CN" altLang="en-US" sz="2800" b="1" dirty="0" smtClean="0"/>
              <a:t>流类结构</a:t>
            </a:r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 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输出流概述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3721028"/>
            <a:ext cx="1296145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3749" y="2402574"/>
            <a:ext cx="144016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3749" y="4922854"/>
            <a:ext cx="144016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5937" y="1844824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5937" y="2877593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195737" y="5138878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195737" y="2618598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95737" y="2618598"/>
            <a:ext cx="0" cy="2520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051721" y="3901048"/>
            <a:ext cx="144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995937" y="4346790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90765" y="5379362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ostrstream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887925" y="2042534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887925" y="3050646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887925" y="2042534"/>
            <a:ext cx="0" cy="1008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743909" y="2618598"/>
            <a:ext cx="144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887925" y="4551270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887925" y="5559382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87925" y="4551270"/>
            <a:ext cx="0" cy="1008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43909" y="5127334"/>
            <a:ext cx="144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5" idx="2"/>
          </p:cNvCxnSpPr>
          <p:nvPr/>
        </p:nvCxnSpPr>
        <p:spPr>
          <a:xfrm>
            <a:off x="3023829" y="2762614"/>
            <a:ext cx="0" cy="1008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" idx="0"/>
          </p:cNvCxnSpPr>
          <p:nvPr/>
        </p:nvCxnSpPr>
        <p:spPr>
          <a:xfrm flipV="1">
            <a:off x="3023829" y="3842734"/>
            <a:ext cx="0" cy="1080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023829" y="3770726"/>
            <a:ext cx="24842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023829" y="3842734"/>
            <a:ext cx="24842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90765" y="3615167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03032" y="3612191"/>
            <a:ext cx="19853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03032" y="2877593"/>
            <a:ext cx="19853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03031" y="4346790"/>
            <a:ext cx="1985393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stdiostream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6156177" y="3050646"/>
            <a:ext cx="252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6156177" y="4551270"/>
            <a:ext cx="246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56177" y="3050646"/>
            <a:ext cx="0" cy="1500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45" idx="3"/>
            <a:endCxn id="56" idx="1"/>
          </p:cNvCxnSpPr>
          <p:nvPr/>
        </p:nvCxnSpPr>
        <p:spPr>
          <a:xfrm flipV="1">
            <a:off x="5790965" y="3792211"/>
            <a:ext cx="612067" cy="2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37776" y="6051760"/>
            <a:ext cx="6668448" cy="4906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标准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I/O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流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     文件</a:t>
            </a:r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流类     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串</a:t>
            </a:r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流类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文件</a:t>
            </a:r>
            <a:r>
              <a:rPr lang="zh-CN" altLang="en-US" dirty="0" smtClean="0">
                <a:solidFill>
                  <a:srgbClr val="0070C0"/>
                </a:solidFill>
              </a:rPr>
              <a:t>读写位置指针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位置指针</a:t>
            </a:r>
            <a:r>
              <a:rPr lang="zh-CN" altLang="en-US" dirty="0"/>
              <a:t>：用于保存在文件中进行读或写的位置。通过对位置</a:t>
            </a:r>
            <a:r>
              <a:rPr lang="zh-CN" altLang="en-US" dirty="0" smtClean="0"/>
              <a:t>指针进行操作</a:t>
            </a:r>
            <a:r>
              <a:rPr lang="zh-CN" altLang="en-US" dirty="0"/>
              <a:t>，适当地</a:t>
            </a:r>
            <a:r>
              <a:rPr lang="zh-CN" altLang="en-US" dirty="0">
                <a:solidFill>
                  <a:srgbClr val="0070C0"/>
                </a:solidFill>
              </a:rPr>
              <a:t>调整读或写的位置</a:t>
            </a:r>
            <a:r>
              <a:rPr lang="zh-CN" altLang="en-US" dirty="0"/>
              <a:t>，可以实现对磁盘文件的</a:t>
            </a:r>
            <a:r>
              <a:rPr lang="zh-CN" altLang="en-US" dirty="0" smtClean="0">
                <a:solidFill>
                  <a:srgbClr val="0070C0"/>
                </a:solidFill>
              </a:rPr>
              <a:t>随机访问（常用于二进制文件）</a:t>
            </a:r>
            <a:r>
              <a:rPr lang="zh-CN" altLang="en-US" dirty="0" smtClean="0"/>
              <a:t>。 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FF0000"/>
                </a:solidFill>
              </a:rPr>
              <a:t>ofstream</a:t>
            </a:r>
            <a:r>
              <a:rPr lang="zh-CN" altLang="en-US" dirty="0" smtClean="0"/>
              <a:t>类对应</a:t>
            </a:r>
            <a:r>
              <a:rPr lang="zh-CN" altLang="en-US" dirty="0"/>
              <a:t>的是</a:t>
            </a:r>
            <a:r>
              <a:rPr lang="zh-CN" altLang="en-US" dirty="0">
                <a:solidFill>
                  <a:srgbClr val="0070C0"/>
                </a:solidFill>
              </a:rPr>
              <a:t>写位置指针</a:t>
            </a:r>
            <a:r>
              <a:rPr lang="zh-CN" altLang="en-US" dirty="0"/>
              <a:t>，指定下一次写数据的位置。相关的操作函数为：</a:t>
            </a:r>
          </a:p>
          <a:p>
            <a:pPr indent="358775"/>
            <a:r>
              <a:rPr lang="en-US" altLang="zh-CN" b="1" dirty="0" err="1" smtClean="0">
                <a:solidFill>
                  <a:srgbClr val="0070C0"/>
                </a:solidFill>
              </a:rPr>
              <a:t>seekp</a:t>
            </a:r>
            <a:r>
              <a:rPr lang="zh-CN" altLang="en-US" b="1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：用于移动指针到指定位置。     </a:t>
            </a:r>
          </a:p>
          <a:p>
            <a:pPr indent="358775"/>
            <a:r>
              <a:rPr lang="en-US" altLang="zh-CN" b="1" dirty="0" err="1" smtClean="0">
                <a:solidFill>
                  <a:srgbClr val="0070C0"/>
                </a:solidFill>
              </a:rPr>
              <a:t>tellp</a:t>
            </a:r>
            <a:r>
              <a:rPr lang="zh-CN" altLang="en-US" b="1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：用于返回指针当前的位置。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FF0000"/>
                </a:solidFill>
              </a:rPr>
              <a:t>ifstream</a:t>
            </a:r>
            <a:r>
              <a:rPr lang="zh-CN" altLang="en-US" dirty="0" smtClean="0"/>
              <a:t>类对应</a:t>
            </a:r>
            <a:r>
              <a:rPr lang="zh-CN" altLang="en-US" dirty="0"/>
              <a:t>的是</a:t>
            </a:r>
            <a:r>
              <a:rPr lang="zh-CN" altLang="en-US" dirty="0">
                <a:solidFill>
                  <a:srgbClr val="0070C0"/>
                </a:solidFill>
              </a:rPr>
              <a:t>读位置指针</a:t>
            </a:r>
            <a:r>
              <a:rPr lang="zh-CN" altLang="en-US" dirty="0"/>
              <a:t>，指定下一次读数据的位置。相关的操作函数为：</a:t>
            </a:r>
          </a:p>
          <a:p>
            <a:pPr indent="358775"/>
            <a:r>
              <a:rPr lang="en-US" altLang="zh-CN" b="1" dirty="0" err="1" smtClean="0">
                <a:solidFill>
                  <a:srgbClr val="0070C0"/>
                </a:solidFill>
              </a:rPr>
              <a:t>seekg</a:t>
            </a:r>
            <a:r>
              <a:rPr lang="zh-CN" altLang="en-US" b="1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：用于移动指针到指定位置。     </a:t>
            </a:r>
          </a:p>
          <a:p>
            <a:pPr indent="358775"/>
            <a:r>
              <a:rPr lang="en-US" altLang="zh-CN" b="1" dirty="0" err="1" smtClean="0">
                <a:solidFill>
                  <a:srgbClr val="0070C0"/>
                </a:solidFill>
              </a:rPr>
              <a:t>tellg</a:t>
            </a:r>
            <a:r>
              <a:rPr lang="zh-CN" altLang="en-US" b="1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：用于返回指针当前的位置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157192"/>
            <a:ext cx="2448272" cy="15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</a:rPr>
              <a:t>seekg</a:t>
            </a:r>
            <a:r>
              <a:rPr lang="zh-CN" altLang="en-US" dirty="0"/>
              <a:t>函数的使用形式（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seekp</a:t>
            </a:r>
            <a:r>
              <a:rPr lang="zh-CN" altLang="en-US" dirty="0" smtClean="0"/>
              <a:t>用法与之类似</a:t>
            </a:r>
            <a:r>
              <a:rPr lang="zh-CN" altLang="en-US" dirty="0"/>
              <a:t>）：</a:t>
            </a:r>
          </a:p>
          <a:p>
            <a:pPr marL="358775"/>
            <a:r>
              <a:rPr lang="en-US" altLang="zh-CN" dirty="0" err="1" smtClean="0">
                <a:solidFill>
                  <a:srgbClr val="FF0000"/>
                </a:solidFill>
              </a:rPr>
              <a:t>seekg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>
                <a:solidFill>
                  <a:srgbClr val="FF3399"/>
                </a:solidFill>
              </a:rPr>
              <a:t>::beg</a:t>
            </a:r>
            <a:r>
              <a:rPr lang="en-US" altLang="zh-CN" dirty="0"/>
              <a:t>)</a:t>
            </a:r>
            <a:r>
              <a:rPr lang="zh-CN" altLang="en-US" dirty="0"/>
              <a:t>：从文件起始</a:t>
            </a:r>
            <a:r>
              <a:rPr lang="zh-CN" altLang="en-US" dirty="0" smtClean="0"/>
              <a:t>位置移动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zh-CN" altLang="en-US" dirty="0">
                <a:solidFill>
                  <a:srgbClr val="0070C0"/>
                </a:solidFill>
              </a:rPr>
              <a:t>个字节</a:t>
            </a:r>
            <a:r>
              <a:rPr lang="zh-CN" altLang="en-US" dirty="0"/>
              <a:t>。</a:t>
            </a:r>
          </a:p>
          <a:p>
            <a:pPr marL="358775"/>
            <a:r>
              <a:rPr lang="en-US" altLang="zh-CN" dirty="0" err="1" smtClean="0">
                <a:solidFill>
                  <a:srgbClr val="FF0000"/>
                </a:solidFill>
              </a:rPr>
              <a:t>seekg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>
                <a:solidFill>
                  <a:srgbClr val="FF3399"/>
                </a:solidFill>
              </a:rPr>
              <a:t>::end</a:t>
            </a:r>
            <a:r>
              <a:rPr lang="en-US" altLang="zh-CN" dirty="0"/>
              <a:t>)</a:t>
            </a:r>
            <a:r>
              <a:rPr lang="zh-CN" altLang="en-US" dirty="0"/>
              <a:t>：从文件结尾</a:t>
            </a:r>
            <a:r>
              <a:rPr lang="zh-CN" altLang="en-US" dirty="0" smtClean="0"/>
              <a:t>位置移动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zh-CN" altLang="en-US" dirty="0">
                <a:solidFill>
                  <a:srgbClr val="0070C0"/>
                </a:solidFill>
              </a:rPr>
              <a:t>个字节</a:t>
            </a:r>
            <a:r>
              <a:rPr lang="zh-CN" altLang="en-US" dirty="0"/>
              <a:t>。</a:t>
            </a:r>
          </a:p>
          <a:p>
            <a:pPr marL="358775"/>
            <a:r>
              <a:rPr lang="en-US" altLang="zh-CN" dirty="0" err="1" smtClean="0">
                <a:solidFill>
                  <a:srgbClr val="FF0000"/>
                </a:solidFill>
              </a:rPr>
              <a:t>seekg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3399"/>
                </a:solidFill>
              </a:rPr>
              <a:t>ios</a:t>
            </a:r>
            <a:r>
              <a:rPr lang="en-US" altLang="zh-CN" dirty="0">
                <a:solidFill>
                  <a:srgbClr val="FF3399"/>
                </a:solidFill>
              </a:rPr>
              <a:t>::cur</a:t>
            </a:r>
            <a:r>
              <a:rPr lang="en-US" altLang="zh-CN" dirty="0"/>
              <a:t>)</a:t>
            </a:r>
            <a:r>
              <a:rPr lang="zh-CN" altLang="en-US" dirty="0"/>
              <a:t>： 从当前</a:t>
            </a:r>
            <a:r>
              <a:rPr lang="zh-CN" altLang="en-US" dirty="0" smtClean="0"/>
              <a:t>位置移动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zh-CN" altLang="en-US" dirty="0">
                <a:solidFill>
                  <a:srgbClr val="0070C0"/>
                </a:solidFill>
              </a:rPr>
              <a:t>个字节</a:t>
            </a:r>
            <a:r>
              <a:rPr lang="zh-CN" altLang="en-US" dirty="0"/>
              <a:t>。  </a:t>
            </a:r>
          </a:p>
          <a:p>
            <a:pPr marL="358775">
              <a:spcAft>
                <a:spcPts val="1200"/>
              </a:spcAft>
            </a:pPr>
            <a:r>
              <a:rPr lang="zh-CN" altLang="en-US" dirty="0" smtClean="0"/>
              <a:t>其中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n=0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0070C0"/>
                </a:solidFill>
              </a:rPr>
              <a:t>移动到指定</a:t>
            </a:r>
            <a:r>
              <a:rPr lang="zh-CN" altLang="en-US" dirty="0">
                <a:solidFill>
                  <a:srgbClr val="0070C0"/>
                </a:solidFill>
              </a:rPr>
              <a:t>位置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FF0000"/>
                </a:solidFill>
              </a:rPr>
              <a:t>n&gt;0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0070C0"/>
                </a:solidFill>
              </a:rPr>
              <a:t>在</a:t>
            </a:r>
            <a:r>
              <a:rPr lang="zh-CN" altLang="en-US" dirty="0">
                <a:solidFill>
                  <a:srgbClr val="0070C0"/>
                </a:solidFill>
              </a:rPr>
              <a:t>指定位置</a:t>
            </a:r>
            <a:r>
              <a:rPr lang="zh-CN" altLang="en-US" dirty="0" smtClean="0">
                <a:solidFill>
                  <a:srgbClr val="0070C0"/>
                </a:solidFill>
              </a:rPr>
              <a:t>向前移动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FF0000"/>
                </a:solidFill>
              </a:rPr>
              <a:t>n&lt;0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0070C0"/>
                </a:solidFill>
              </a:rPr>
              <a:t>在</a:t>
            </a:r>
            <a:r>
              <a:rPr lang="zh-CN" altLang="en-US" dirty="0">
                <a:solidFill>
                  <a:srgbClr val="0070C0"/>
                </a:solidFill>
              </a:rPr>
              <a:t>指定位置</a:t>
            </a:r>
            <a:r>
              <a:rPr lang="zh-CN" altLang="en-US" dirty="0" smtClean="0">
                <a:solidFill>
                  <a:srgbClr val="0070C0"/>
                </a:solidFill>
              </a:rPr>
              <a:t>向后移动</a:t>
            </a:r>
            <a:r>
              <a:rPr lang="zh-CN" altLang="en-US" dirty="0"/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0000"/>
                </a:solidFill>
              </a:rPr>
              <a:t>tellg</a:t>
            </a:r>
            <a:r>
              <a:rPr lang="zh-CN" altLang="en-US" dirty="0"/>
              <a:t>函数的使用形式（</a:t>
            </a:r>
            <a:r>
              <a:rPr lang="en-US" altLang="zh-CN" dirty="0" err="1" smtClean="0">
                <a:solidFill>
                  <a:srgbClr val="FF0000"/>
                </a:solidFill>
              </a:rPr>
              <a:t>tellp</a:t>
            </a:r>
            <a:r>
              <a:rPr lang="zh-CN" altLang="en-US" dirty="0"/>
              <a:t>用法与之类似</a:t>
            </a:r>
            <a:r>
              <a:rPr lang="zh-CN" altLang="en-US" dirty="0"/>
              <a:t>）：</a:t>
            </a:r>
          </a:p>
          <a:p>
            <a:pPr indent="358775"/>
            <a:r>
              <a:rPr lang="en-US" altLang="zh-CN" dirty="0" err="1" smtClean="0">
                <a:solidFill>
                  <a:srgbClr val="0000FF"/>
                </a:solidFill>
              </a:rPr>
              <a:t>streampos</a:t>
            </a:r>
            <a:r>
              <a:rPr lang="en-US" altLang="zh-CN" dirty="0" smtClean="0"/>
              <a:t> n </a:t>
            </a:r>
            <a:r>
              <a:rPr lang="en-US" altLang="zh-CN" dirty="0"/>
              <a:t>= </a:t>
            </a:r>
            <a:r>
              <a:rPr lang="zh-CN" altLang="en-US" dirty="0">
                <a:solidFill>
                  <a:srgbClr val="0000FF"/>
                </a:solidFill>
              </a:rPr>
              <a:t>文件</a:t>
            </a:r>
            <a:r>
              <a:rPr lang="zh-CN" altLang="en-US" dirty="0" smtClean="0">
                <a:solidFill>
                  <a:srgbClr val="0000FF"/>
                </a:solidFill>
              </a:rPr>
              <a:t>流</a:t>
            </a:r>
            <a:r>
              <a:rPr lang="zh-CN" altLang="en-US" dirty="0">
                <a:solidFill>
                  <a:srgbClr val="0000FF"/>
                </a:solidFill>
              </a:rPr>
              <a:t>对象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tellg</a:t>
            </a:r>
            <a:r>
              <a:rPr lang="en-US" altLang="zh-CN" dirty="0" smtClean="0"/>
              <a:t>();  </a:t>
            </a:r>
            <a:endParaRPr lang="en-US" altLang="zh-CN" dirty="0"/>
          </a:p>
          <a:p>
            <a:pPr marL="358775"/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0000FF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类型可以看作</a:t>
            </a:r>
            <a:r>
              <a:rPr lang="zh-CN" altLang="en-US" dirty="0"/>
              <a:t>整型数据，</a:t>
            </a:r>
            <a:r>
              <a:rPr lang="zh-CN" altLang="en-US" dirty="0">
                <a:solidFill>
                  <a:srgbClr val="0070C0"/>
                </a:solidFill>
              </a:rPr>
              <a:t>返回值保存指针当前的</a:t>
            </a:r>
            <a:r>
              <a:rPr lang="zh-CN" altLang="en-US" dirty="0" smtClean="0">
                <a:solidFill>
                  <a:srgbClr val="0070C0"/>
                </a:solidFill>
              </a:rPr>
              <a:t>位置（从文件起始位置到指针当前位置的字节数）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30881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820472" cy="58192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fstream</a:t>
            </a:r>
            <a:r>
              <a:rPr lang="en-US" altLang="zh-CN" sz="2000" dirty="0" smtClean="0"/>
              <a:t>&gt;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文件流类库文件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{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Point </a:t>
            </a:r>
            <a:r>
              <a:rPr lang="zh-CN" altLang="en-US" sz="2000" dirty="0" smtClean="0">
                <a:solidFill>
                  <a:srgbClr val="00B050"/>
                </a:solidFill>
              </a:rPr>
              <a:t>类定义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_x = 0.0,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_y = 0.0): x(_x), y(_y) {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set(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_x,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_y) { x = _x;  y = _y;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getX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x;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getY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y;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“(”</a:t>
            </a:r>
            <a:r>
              <a:rPr lang="en-US" altLang="zh-CN" sz="2000" dirty="0" smtClean="0"/>
              <a:t>&lt;&lt;x&lt;&lt;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“,”</a:t>
            </a:r>
            <a:r>
              <a:rPr lang="en-US" altLang="zh-CN" sz="2000" dirty="0" smtClean="0"/>
              <a:t>&lt;&lt;y&lt;&lt;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x,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Point</a:t>
            </a:r>
            <a:r>
              <a:rPr lang="en-US" altLang="zh-CN" sz="2000" dirty="0"/>
              <a:t> cp1(2.0, 3.0), cp2(4.0, 5.0), </a:t>
            </a:r>
            <a:r>
              <a:rPr lang="en-US" altLang="zh-CN" sz="2000" dirty="0" smtClean="0"/>
              <a:t>cp3(6.0, 7.0), 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Point </a:t>
            </a:r>
            <a:r>
              <a:rPr lang="zh-CN" altLang="en-US" sz="2000" dirty="0">
                <a:solidFill>
                  <a:srgbClr val="00B050"/>
                </a:solidFill>
              </a:rPr>
              <a:t>类对象定义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FF"/>
                </a:solidFill>
              </a:rPr>
              <a:t>ofstream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ofile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“..\\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data.bin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::out </a:t>
            </a:r>
            <a:r>
              <a:rPr lang="en-US" altLang="zh-CN" sz="2000" dirty="0"/>
              <a:t>| </a:t>
            </a:r>
            <a:r>
              <a:rPr lang="en-US" altLang="zh-CN" sz="2000" dirty="0" err="1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::binary</a:t>
            </a:r>
            <a:r>
              <a:rPr lang="en-US" altLang="zh-CN" sz="2000" dirty="0"/>
              <a:t>);  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打开二进制文件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if</a:t>
            </a:r>
            <a:r>
              <a:rPr lang="en-US" altLang="zh-CN" sz="2000" dirty="0"/>
              <a:t>(!</a:t>
            </a:r>
            <a:r>
              <a:rPr lang="en-US" altLang="zh-CN" sz="2000" dirty="0" err="1"/>
              <a:t>ofile.</a:t>
            </a:r>
            <a:r>
              <a:rPr lang="en-US" altLang="zh-CN" sz="2000" dirty="0" err="1">
                <a:solidFill>
                  <a:srgbClr val="FF0000"/>
                </a:solidFill>
              </a:rPr>
              <a:t>fail</a:t>
            </a:r>
            <a:r>
              <a:rPr lang="en-US" altLang="zh-CN" sz="2000" dirty="0"/>
              <a:t>()){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检查文件打开是否成功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ofile.</a:t>
            </a:r>
            <a:r>
              <a:rPr lang="en-US" altLang="zh-CN" sz="2000" dirty="0" err="1">
                <a:solidFill>
                  <a:srgbClr val="FF0000"/>
                </a:solidFill>
              </a:rPr>
              <a:t>write</a:t>
            </a:r>
            <a:r>
              <a:rPr lang="en-US" altLang="zh-CN" sz="2000" dirty="0"/>
              <a:t>((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cp1, </a:t>
            </a:r>
            <a:r>
              <a:rPr lang="en-US" altLang="zh-CN" sz="2000" dirty="0" err="1">
                <a:solidFill>
                  <a:srgbClr val="0000FF"/>
                </a:solidFill>
              </a:rPr>
              <a:t>sizeof</a:t>
            </a:r>
            <a:r>
              <a:rPr lang="en-US" altLang="zh-CN" sz="2000" dirty="0"/>
              <a:t>(cp1));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写</a:t>
            </a:r>
            <a:r>
              <a:rPr lang="en-US" altLang="zh-CN" sz="2000" dirty="0">
                <a:solidFill>
                  <a:srgbClr val="00B050"/>
                </a:solidFill>
              </a:rPr>
              <a:t>Point</a:t>
            </a:r>
            <a:r>
              <a:rPr lang="zh-CN" altLang="en-US" sz="2000" dirty="0">
                <a:solidFill>
                  <a:srgbClr val="00B050"/>
                </a:solidFill>
              </a:rPr>
              <a:t>对象到文件中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ofile.</a:t>
            </a:r>
            <a:r>
              <a:rPr lang="en-US" altLang="zh-CN" sz="2000" dirty="0" err="1">
                <a:solidFill>
                  <a:srgbClr val="FF0000"/>
                </a:solidFill>
              </a:rPr>
              <a:t>write</a:t>
            </a:r>
            <a:r>
              <a:rPr lang="en-US" altLang="zh-CN" sz="2000" dirty="0"/>
              <a:t>((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cp2, </a:t>
            </a:r>
            <a:r>
              <a:rPr lang="en-US" altLang="zh-CN" sz="2000" dirty="0" err="1">
                <a:solidFill>
                  <a:srgbClr val="0000FF"/>
                </a:solidFill>
              </a:rPr>
              <a:t>sizeof</a:t>
            </a:r>
            <a:r>
              <a:rPr lang="en-US" altLang="zh-CN" sz="2000" dirty="0"/>
              <a:t>(cp2));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写</a:t>
            </a:r>
            <a:r>
              <a:rPr lang="en-US" altLang="zh-CN" sz="2000" dirty="0">
                <a:solidFill>
                  <a:srgbClr val="00B050"/>
                </a:solidFill>
              </a:rPr>
              <a:t>Point</a:t>
            </a:r>
            <a:r>
              <a:rPr lang="zh-CN" altLang="en-US" sz="2000" dirty="0">
                <a:solidFill>
                  <a:srgbClr val="00B050"/>
                </a:solidFill>
              </a:rPr>
              <a:t>对象到文件</a:t>
            </a:r>
            <a:r>
              <a:rPr lang="zh-CN" altLang="en-US" sz="2000" dirty="0" smtClean="0">
                <a:solidFill>
                  <a:srgbClr val="00B050"/>
                </a:solidFill>
              </a:rPr>
              <a:t>中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ofile.</a:t>
            </a:r>
            <a:r>
              <a:rPr lang="en-US" altLang="zh-CN" sz="2000" dirty="0" err="1">
                <a:solidFill>
                  <a:srgbClr val="FF0000"/>
                </a:solidFill>
              </a:rPr>
              <a:t>write</a:t>
            </a:r>
            <a:r>
              <a:rPr lang="en-US" altLang="zh-CN" sz="2000" dirty="0"/>
              <a:t>((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cp3,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000" dirty="0" smtClean="0"/>
              <a:t>(cp3));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写</a:t>
            </a:r>
            <a:r>
              <a:rPr lang="en-US" altLang="zh-CN" sz="2000" dirty="0">
                <a:solidFill>
                  <a:srgbClr val="00B050"/>
                </a:solidFill>
              </a:rPr>
              <a:t>Point</a:t>
            </a:r>
            <a:r>
              <a:rPr lang="zh-CN" altLang="en-US" sz="2000" dirty="0">
                <a:solidFill>
                  <a:srgbClr val="00B050"/>
                </a:solidFill>
              </a:rPr>
              <a:t>对象到文件中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36538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712968" cy="5819257"/>
          </a:xfrm>
        </p:spPr>
        <p:txBody>
          <a:bodyPr>
            <a:normAutofit/>
          </a:bodyPr>
          <a:lstStyle/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2000" dirty="0" smtClean="0"/>
              <a:t>();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关闭文件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ifile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“..\\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data.bin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::in </a:t>
            </a:r>
            <a:r>
              <a:rPr lang="en-US" altLang="zh-CN" sz="2000" dirty="0" smtClean="0"/>
              <a:t>|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::binary</a:t>
            </a:r>
            <a:r>
              <a:rPr lang="en-US" altLang="zh-CN" sz="2000" dirty="0" smtClean="0"/>
              <a:t>);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打开二进制文件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(!</a:t>
            </a: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fail</a:t>
            </a:r>
            <a:r>
              <a:rPr lang="en-US" altLang="zh-CN" sz="2000" dirty="0" smtClean="0"/>
              <a:t>()){ 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检查文件打开是否成功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seekg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::beg</a:t>
            </a:r>
            <a:r>
              <a:rPr lang="en-US" altLang="zh-CN" sz="2000" dirty="0" smtClean="0"/>
              <a:t>);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从文件</a:t>
            </a:r>
            <a:r>
              <a:rPr lang="zh-CN" altLang="en-US" sz="2000" dirty="0" smtClean="0">
                <a:solidFill>
                  <a:srgbClr val="00B050"/>
                </a:solidFill>
              </a:rPr>
              <a:t>开始</a:t>
            </a:r>
            <a:r>
              <a:rPr lang="zh-CN" altLang="en-US" sz="2000" dirty="0">
                <a:solidFill>
                  <a:srgbClr val="00B050"/>
                </a:solidFill>
              </a:rPr>
              <a:t>前</a:t>
            </a:r>
            <a:r>
              <a:rPr lang="zh-CN" altLang="en-US" sz="2000" dirty="0" smtClean="0">
                <a:solidFill>
                  <a:srgbClr val="00B050"/>
                </a:solidFill>
              </a:rPr>
              <a:t>移</a:t>
            </a:r>
            <a:r>
              <a:rPr lang="zh-CN" altLang="en-US" sz="2000" dirty="0" smtClean="0">
                <a:solidFill>
                  <a:srgbClr val="00B050"/>
                </a:solidFill>
              </a:rPr>
              <a:t>一个</a:t>
            </a:r>
            <a:r>
              <a:rPr lang="en-US" altLang="zh-CN" sz="2000" dirty="0" smtClean="0">
                <a:solidFill>
                  <a:srgbClr val="00B050"/>
                </a:solidFill>
              </a:rPr>
              <a:t>Point</a:t>
            </a:r>
            <a:r>
              <a:rPr lang="zh-CN" altLang="en-US" sz="2000" dirty="0" smtClean="0">
                <a:solidFill>
                  <a:srgbClr val="00B050"/>
                </a:solidFill>
              </a:rPr>
              <a:t>对象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streampos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cpos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tellg</a:t>
            </a:r>
            <a:r>
              <a:rPr lang="en-US" altLang="zh-CN" sz="2000" dirty="0" smtClean="0"/>
              <a:t>();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返回文件指针当前位置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“Current Position: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cpos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read</a:t>
            </a:r>
            <a:r>
              <a:rPr lang="en-US" altLang="zh-CN" sz="2000" dirty="0"/>
              <a:t>((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00FF"/>
                </a:solidFill>
              </a:rPr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cp</a:t>
            </a:r>
            <a:r>
              <a:rPr lang="en-US" altLang="zh-CN" sz="2000" dirty="0" smtClean="0"/>
              <a:t>));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从文件中读</a:t>
            </a:r>
            <a:r>
              <a:rPr lang="en-US" altLang="zh-CN" sz="2000" dirty="0">
                <a:solidFill>
                  <a:srgbClr val="00B050"/>
                </a:solidFill>
              </a:rPr>
              <a:t>Point</a:t>
            </a:r>
            <a:r>
              <a:rPr lang="zh-CN" altLang="en-US" sz="2000" dirty="0" smtClean="0">
                <a:solidFill>
                  <a:srgbClr val="00B050"/>
                </a:solidFill>
              </a:rPr>
              <a:t>对象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cpos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ifile.</a:t>
            </a:r>
            <a:r>
              <a:rPr lang="en-US" altLang="zh-CN" sz="2000" dirty="0" err="1">
                <a:solidFill>
                  <a:srgbClr val="FF0000"/>
                </a:solidFill>
              </a:rPr>
              <a:t>tellg</a:t>
            </a:r>
            <a:r>
              <a:rPr lang="en-US" altLang="zh-CN" sz="2000" dirty="0"/>
              <a:t>();                  </a:t>
            </a: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返回文件指针当前位置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“Current Position: ”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cpos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2000" dirty="0" smtClean="0"/>
              <a:t>(); 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关闭文件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cp.set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cp.getX</a:t>
            </a:r>
            <a:r>
              <a:rPr lang="en-US" altLang="zh-CN" sz="2000" dirty="0" smtClean="0"/>
              <a:t>()+1.0, </a:t>
            </a:r>
            <a:r>
              <a:rPr lang="en-US" altLang="zh-CN" sz="2000" dirty="0" err="1" smtClean="0"/>
              <a:t>cp.getY</a:t>
            </a:r>
            <a:r>
              <a:rPr lang="en-US" altLang="zh-CN" sz="2000" dirty="0" smtClean="0"/>
              <a:t>()+1.0);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open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“..\\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data.bin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::app </a:t>
            </a:r>
            <a:r>
              <a:rPr lang="en-US" altLang="zh-CN" sz="2000" dirty="0" smtClean="0"/>
              <a:t>|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::binary</a:t>
            </a:r>
            <a:r>
              <a:rPr lang="en-US" altLang="zh-CN" sz="2000" dirty="0" smtClean="0"/>
              <a:t>);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打开二进制文件</a:t>
            </a:r>
            <a:endParaRPr lang="en-US" altLang="zh-CN" sz="20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(!</a:t>
            </a: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fail</a:t>
            </a:r>
            <a:r>
              <a:rPr lang="en-US" altLang="zh-CN" sz="2000" dirty="0" smtClean="0"/>
              <a:t>()){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检查文件打开是否成功</a:t>
            </a:r>
            <a:endParaRPr lang="en-US" altLang="zh-CN" sz="2000" dirty="0" smtClean="0"/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seekp</a:t>
            </a:r>
            <a:r>
              <a:rPr lang="en-US" altLang="zh-CN" sz="2000" dirty="0" smtClean="0"/>
              <a:t>(0,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</a:t>
            </a:r>
            <a:r>
              <a:rPr lang="en-US" altLang="zh-CN" sz="2000" dirty="0" err="1">
                <a:solidFill>
                  <a:srgbClr val="FF3399"/>
                </a:solidFill>
              </a:rPr>
              <a:t>s</a:t>
            </a:r>
            <a:r>
              <a:rPr lang="en-US" altLang="zh-CN" sz="2000" dirty="0" smtClean="0">
                <a:solidFill>
                  <a:srgbClr val="FF3399"/>
                </a:solidFill>
              </a:rPr>
              <a:t>::end</a:t>
            </a:r>
            <a:r>
              <a:rPr lang="en-US" altLang="zh-CN" sz="2000" dirty="0" smtClean="0"/>
              <a:t>);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                   // </a:t>
            </a:r>
            <a:r>
              <a:rPr lang="zh-CN" altLang="en-US" sz="2000" dirty="0">
                <a:solidFill>
                  <a:srgbClr val="00B050"/>
                </a:solidFill>
              </a:rPr>
              <a:t>移</a:t>
            </a:r>
            <a:r>
              <a:rPr lang="zh-CN" altLang="en-US" sz="2000" dirty="0" smtClean="0">
                <a:solidFill>
                  <a:srgbClr val="00B050"/>
                </a:solidFill>
              </a:rPr>
              <a:t>到文件结尾</a:t>
            </a:r>
            <a:endParaRPr lang="en-US" altLang="zh-CN" sz="2000" dirty="0" smtClean="0"/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write</a:t>
            </a:r>
            <a:r>
              <a:rPr lang="en-US" altLang="zh-CN" sz="2000" dirty="0" smtClean="0"/>
              <a:t>((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)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));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solidFill>
                  <a:srgbClr val="00B050"/>
                </a:solidFill>
              </a:rPr>
              <a:t>写</a:t>
            </a:r>
            <a:r>
              <a:rPr lang="en-US" altLang="zh-CN" sz="2000" dirty="0">
                <a:solidFill>
                  <a:srgbClr val="00B050"/>
                </a:solidFill>
              </a:rPr>
              <a:t>Point</a:t>
            </a:r>
            <a:r>
              <a:rPr lang="zh-CN" altLang="en-US" sz="2000" dirty="0">
                <a:solidFill>
                  <a:srgbClr val="00B050"/>
                </a:solidFill>
              </a:rPr>
              <a:t>对象到文件中</a:t>
            </a:r>
            <a:endParaRPr lang="en-US" altLang="zh-CN" sz="20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2000" dirty="0" smtClean="0"/>
              <a:t>();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                                         // </a:t>
            </a:r>
            <a:r>
              <a:rPr lang="zh-CN" altLang="en-US" sz="2000" dirty="0">
                <a:solidFill>
                  <a:srgbClr val="00B050"/>
                </a:solidFill>
              </a:rPr>
              <a:t>关闭文件</a:t>
            </a:r>
            <a:endParaRPr lang="en-US" altLang="zh-CN" sz="20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Ch19_07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63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判断文件流是否结束</a:t>
            </a:r>
            <a:endParaRPr lang="en-US" altLang="zh-CN" dirty="0" smtClean="0"/>
          </a:p>
          <a:p>
            <a:pPr indent="358775"/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eof</a:t>
            </a:r>
            <a:r>
              <a:rPr lang="en-US" altLang="zh-CN" dirty="0" smtClean="0"/>
              <a:t>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pPr indent="358775"/>
            <a:r>
              <a:rPr lang="zh-CN" altLang="en-US" b="1" dirty="0"/>
              <a:t>说明</a:t>
            </a:r>
            <a:r>
              <a:rPr lang="zh-CN" altLang="en-US" dirty="0"/>
              <a:t>：返回值为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/>
              <a:t>表示</a:t>
            </a:r>
            <a:r>
              <a:rPr lang="zh-CN" altLang="en-US" dirty="0" smtClean="0">
                <a:solidFill>
                  <a:srgbClr val="0070C0"/>
                </a:solidFill>
              </a:rPr>
              <a:t>文件流结束</a:t>
            </a:r>
            <a:endParaRPr lang="en-US" altLang="zh-CN" dirty="0">
              <a:solidFill>
                <a:srgbClr val="0070C0"/>
              </a:solidFill>
            </a:endParaRPr>
          </a:p>
          <a:p>
            <a:pPr indent="1255713"/>
            <a:r>
              <a:rPr lang="zh-CN" altLang="en-US" dirty="0"/>
              <a:t>返回值为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/>
              <a:t>表示</a:t>
            </a:r>
            <a:r>
              <a:rPr lang="zh-CN" altLang="en-US" dirty="0" smtClean="0">
                <a:solidFill>
                  <a:srgbClr val="0070C0"/>
                </a:solidFill>
              </a:rPr>
              <a:t>文件未结束</a:t>
            </a:r>
            <a:endParaRPr lang="en-US" altLang="zh-CN" dirty="0">
              <a:solidFill>
                <a:srgbClr val="0070C0"/>
              </a:solidFill>
            </a:endParaRPr>
          </a:p>
          <a:p>
            <a:pPr indent="358775"/>
            <a:r>
              <a:rPr lang="zh-CN" altLang="en-US" dirty="0"/>
              <a:t>例：</a:t>
            </a:r>
            <a:endParaRPr lang="en-US" altLang="zh-CN" dirty="0"/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/>
              <a:t>;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定义文件</a:t>
            </a:r>
            <a:r>
              <a:rPr lang="zh-CN" altLang="en-US" dirty="0" smtClean="0">
                <a:solidFill>
                  <a:srgbClr val="00B050"/>
                </a:solidFill>
              </a:rPr>
              <a:t>输入流</a:t>
            </a:r>
            <a:r>
              <a:rPr lang="zh-CN" altLang="en-US" dirty="0">
                <a:solidFill>
                  <a:srgbClr val="00B050"/>
                </a:solidFill>
              </a:rPr>
              <a:t>对象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err="1" smtClean="0"/>
              <a:t>ifile</a:t>
            </a:r>
            <a:r>
              <a:rPr lang="en-US" altLang="zh-CN" dirty="0" err="1" smtClean="0">
                <a:solidFill>
                  <a:srgbClr val="FF0000"/>
                </a:solidFill>
              </a:rPr>
              <a:t>.open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“D:\\computer\\data.txt”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3399"/>
                </a:solidFill>
              </a:rPr>
              <a:t>ios</a:t>
            </a:r>
            <a:r>
              <a:rPr lang="en-US" altLang="zh-CN" dirty="0" smtClean="0">
                <a:solidFill>
                  <a:srgbClr val="FF3399"/>
                </a:solidFill>
              </a:rPr>
              <a:t>::in</a:t>
            </a:r>
            <a:r>
              <a:rPr lang="en-US" altLang="zh-CN" dirty="0" smtClean="0"/>
              <a:t>);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打开文件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(!</a:t>
            </a:r>
            <a:r>
              <a:rPr lang="en-US" altLang="zh-CN" dirty="0" err="1" smtClean="0"/>
              <a:t>ifile</a:t>
            </a:r>
            <a:r>
              <a:rPr lang="en-US" altLang="zh-CN" dirty="0" err="1" smtClean="0">
                <a:solidFill>
                  <a:srgbClr val="FF0000"/>
                </a:solidFill>
              </a:rPr>
              <a:t>.fail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){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检查文件是否打开成功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(!</a:t>
            </a:r>
            <a:r>
              <a:rPr lang="en-US" altLang="zh-CN" dirty="0" err="1" smtClean="0"/>
              <a:t>ifile.</a:t>
            </a:r>
            <a:r>
              <a:rPr lang="en-US" altLang="zh-CN" dirty="0" err="1" smtClean="0">
                <a:solidFill>
                  <a:srgbClr val="FF0000"/>
                </a:solidFill>
              </a:rPr>
              <a:t>eof</a:t>
            </a:r>
            <a:r>
              <a:rPr lang="en-US" altLang="zh-CN" dirty="0" smtClean="0"/>
              <a:t>())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判断文件流是否结束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985838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文件读操作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/>
              <a:t>}</a:t>
            </a: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err="1" smtClean="0"/>
              <a:t>ifile</a:t>
            </a:r>
            <a:r>
              <a:rPr lang="en-US" altLang="zh-CN" dirty="0" err="1" smtClean="0">
                <a:solidFill>
                  <a:srgbClr val="FF0000"/>
                </a:solidFill>
              </a:rPr>
              <a:t>.close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;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关闭文件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28746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fstream</a:t>
            </a:r>
            <a:r>
              <a:rPr lang="en-US" altLang="zh-CN" sz="2000" dirty="0" smtClean="0"/>
              <a:t>&gt;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                               // </a:t>
            </a:r>
            <a:r>
              <a:rPr lang="zh-CN" altLang="en-US" sz="2000" dirty="0">
                <a:solidFill>
                  <a:srgbClr val="00B050"/>
                </a:solidFill>
              </a:rPr>
              <a:t>文件流类库文件</a:t>
            </a: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ofile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“..\\data.txt”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::out</a:t>
            </a:r>
            <a:r>
              <a:rPr lang="en-US" altLang="zh-CN" sz="2000" dirty="0" smtClean="0"/>
              <a:t>);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打开一个输出文件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(!</a:t>
            </a: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fail</a:t>
            </a:r>
            <a:r>
              <a:rPr lang="en-US" altLang="zh-CN" sz="2000" dirty="0" smtClean="0"/>
              <a:t>())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81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&lt;=10;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 indent="8064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ofile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ofile.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2000" dirty="0" smtClean="0"/>
              <a:t>();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关闭文件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n;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ifstream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ifile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“..\\data.txt”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2000" dirty="0" smtClean="0">
                <a:solidFill>
                  <a:srgbClr val="FF3399"/>
                </a:solidFill>
              </a:rPr>
              <a:t>::in</a:t>
            </a:r>
            <a:r>
              <a:rPr lang="en-US" altLang="zh-CN" sz="2000" dirty="0" smtClean="0"/>
              <a:t>);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打开一个输入文件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(!</a:t>
            </a: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fail</a:t>
            </a:r>
            <a:r>
              <a:rPr lang="en-US" altLang="zh-CN" sz="2000" dirty="0" smtClean="0"/>
              <a:t>())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检查文件是否打开成功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81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while</a:t>
            </a:r>
            <a:r>
              <a:rPr lang="en-US" altLang="zh-CN" sz="2000" dirty="0" smtClean="0"/>
              <a:t>(!</a:t>
            </a: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eof</a:t>
            </a:r>
            <a:r>
              <a:rPr lang="en-US" altLang="zh-CN" sz="2000" dirty="0" smtClean="0"/>
              <a:t>()){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判断输入文件流是否结束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ifile</a:t>
            </a:r>
            <a:r>
              <a:rPr lang="en-US" altLang="zh-CN" sz="2000" dirty="0" smtClean="0"/>
              <a:t>&gt;&gt;n;</a:t>
            </a:r>
          </a:p>
          <a:p>
            <a:pPr indent="8064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&lt;&lt;n&lt;&lt;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 ”</a:t>
            </a:r>
            <a:r>
              <a:rPr lang="en-US" altLang="zh-CN" sz="2000" dirty="0" smtClean="0"/>
              <a:t>;</a:t>
            </a:r>
          </a:p>
          <a:p>
            <a:pPr indent="5381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ifile.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close</a:t>
            </a:r>
            <a:r>
              <a:rPr lang="en-US" altLang="zh-CN" sz="2000" dirty="0" smtClean="0"/>
              <a:t>();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关闭文件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Ch19_08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8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712968" cy="5473207"/>
          </a:xfrm>
        </p:spPr>
        <p:txBody>
          <a:bodyPr/>
          <a:lstStyle/>
          <a:p>
            <a:r>
              <a:rPr lang="zh-CN" altLang="en-US" sz="2800" b="1" dirty="0" smtClean="0"/>
              <a:t>重载插入运算符</a:t>
            </a:r>
            <a:r>
              <a:rPr lang="en-US" altLang="zh-CN" sz="2800" b="1" dirty="0" smtClean="0"/>
              <a:t>&lt;&lt;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dirty="0" smtClean="0">
                <a:solidFill>
                  <a:srgbClr val="FF0000"/>
                </a:solidFill>
              </a:rPr>
              <a:t>&amp; operator&lt;&lt;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stream, </a:t>
            </a:r>
            <a:r>
              <a:rPr lang="en-US" altLang="zh-CN" dirty="0" err="1" smtClean="0">
                <a:solidFill>
                  <a:srgbClr val="0000FF"/>
                </a:solidFill>
              </a:rPr>
              <a:t>class_name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</a:p>
          <a:p>
            <a:pPr indent="358775"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804863"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函数体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第一个参数和返回类型都是</a:t>
            </a:r>
            <a:r>
              <a:rPr lang="en-US" altLang="zh-CN" dirty="0" err="1" smtClean="0">
                <a:solidFill>
                  <a:srgbClr val="0000FF"/>
                </a:solidFill>
              </a:rPr>
              <a:t>ostream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zh-CN" altLang="en-US" dirty="0" smtClean="0"/>
              <a:t>重载插入运算符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zh-CN" altLang="en-US" dirty="0"/>
              <a:t>只</a:t>
            </a:r>
            <a:r>
              <a:rPr lang="zh-CN" altLang="en-US" dirty="0" smtClean="0"/>
              <a:t>能作为类的</a:t>
            </a:r>
            <a:r>
              <a:rPr lang="zh-CN" altLang="en-US" b="1" dirty="0" smtClean="0">
                <a:solidFill>
                  <a:srgbClr val="0070C0"/>
                </a:solidFill>
              </a:rPr>
              <a:t>友元函数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函数体中的最后一条语句应为  </a:t>
            </a:r>
            <a:r>
              <a:rPr lang="en-US" altLang="zh-CN" dirty="0" smtClean="0">
                <a:solidFill>
                  <a:srgbClr val="0000FF"/>
                </a:solidFill>
              </a:rPr>
              <a:t>return stream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19.4  </a:t>
            </a:r>
            <a:r>
              <a:rPr lang="zh-CN" altLang="en-US" dirty="0"/>
              <a:t>重载</a:t>
            </a:r>
            <a:r>
              <a:rPr lang="en-US" altLang="zh-CN" dirty="0"/>
              <a:t>I/O</a:t>
            </a:r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2900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_x = 0.0,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_y = 0.0): x(_x), y(_y)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friend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 operator&lt;&lt;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os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p);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友元声明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x, 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 operator&lt;&lt;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os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p){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重载插入运算符</a:t>
            </a:r>
            <a:r>
              <a:rPr lang="en-US" altLang="zh-CN" sz="2000" dirty="0" smtClean="0">
                <a:solidFill>
                  <a:srgbClr val="00B050"/>
                </a:solidFill>
              </a:rPr>
              <a:t>&lt;&lt;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os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“(”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p.x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p.y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“)”</a:t>
            </a:r>
            <a:r>
              <a:rPr lang="en-US" altLang="zh-CN" sz="2000" dirty="0" smtClean="0"/>
              <a:t>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os</a:t>
            </a:r>
            <a:r>
              <a:rPr lang="en-US" altLang="zh-CN" sz="2000" dirty="0" smtClean="0"/>
              <a:t>;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返回输出流对象的引用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2000" dirty="0" smtClean="0"/>
              <a:t> point(13.14, 11.51);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000" dirty="0" smtClean="0"/>
              <a:t>point&lt;&lt;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调用重载插入运算符</a:t>
            </a:r>
            <a:r>
              <a:rPr lang="en-US" altLang="zh-CN" sz="2000" dirty="0" smtClean="0">
                <a:solidFill>
                  <a:srgbClr val="00B050"/>
                </a:solidFill>
              </a:rPr>
              <a:t>&lt;&lt;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19.4  </a:t>
            </a:r>
            <a:r>
              <a:rPr lang="zh-CN" altLang="en-US" dirty="0"/>
              <a:t>重载</a:t>
            </a:r>
            <a:r>
              <a:rPr lang="en-US" altLang="zh-CN" dirty="0"/>
              <a:t>I/O</a:t>
            </a:r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3644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712968" cy="5473207"/>
          </a:xfrm>
        </p:spPr>
        <p:txBody>
          <a:bodyPr/>
          <a:lstStyle/>
          <a:p>
            <a:r>
              <a:rPr lang="zh-CN" altLang="en-US" sz="2800" b="1" dirty="0" smtClean="0"/>
              <a:t>重载提取运算符</a:t>
            </a:r>
            <a:r>
              <a:rPr lang="en-US" altLang="zh-CN" sz="2800" b="1" dirty="0" smtClean="0"/>
              <a:t>&gt;&gt;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stream</a:t>
            </a:r>
            <a:r>
              <a:rPr lang="en-US" altLang="zh-CN" dirty="0" smtClean="0">
                <a:solidFill>
                  <a:srgbClr val="FF0000"/>
                </a:solidFill>
              </a:rPr>
              <a:t>&amp; operator&gt;&gt;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stream, </a:t>
            </a:r>
            <a:r>
              <a:rPr lang="en-US" altLang="zh-CN" dirty="0" err="1" smtClean="0">
                <a:solidFill>
                  <a:srgbClr val="0000FF"/>
                </a:solidFill>
              </a:rPr>
              <a:t>class_name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</a:p>
          <a:p>
            <a:pPr indent="358775"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804863"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函数体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spcBef>
                <a:spcPts val="0"/>
              </a:spcBef>
              <a:spcAft>
                <a:spcPts val="1200"/>
              </a:spcAft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第一个参数和返回类型都是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stream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zh-CN" altLang="en-US" dirty="0" smtClean="0"/>
              <a:t>重载提取运算符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zh-CN" altLang="en-US" dirty="0" smtClean="0"/>
              <a:t>只能作为类的</a:t>
            </a:r>
            <a:r>
              <a:rPr lang="zh-CN" altLang="en-US" b="1" dirty="0" smtClean="0">
                <a:solidFill>
                  <a:srgbClr val="0070C0"/>
                </a:solidFill>
              </a:rPr>
              <a:t>友元函数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函数体中的最后一条语句应为  </a:t>
            </a:r>
            <a:r>
              <a:rPr lang="en-US" altLang="zh-CN" dirty="0" smtClean="0">
                <a:solidFill>
                  <a:srgbClr val="0000FF"/>
                </a:solidFill>
              </a:rPr>
              <a:t>return stream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19.4  </a:t>
            </a:r>
            <a:r>
              <a:rPr lang="zh-CN" altLang="en-US" dirty="0"/>
              <a:t>重载</a:t>
            </a:r>
            <a:r>
              <a:rPr lang="en-US" altLang="zh-CN" dirty="0"/>
              <a:t>I/O</a:t>
            </a:r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5377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1925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1800" dirty="0" smtClean="0"/>
              <a:t>{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_x = 0.0, 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_y = 0.0): x(_x), y(_y) { }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friend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 operator&lt;&lt;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err="1" smtClean="0"/>
              <a:t>os</a:t>
            </a:r>
            <a:r>
              <a:rPr lang="en-US" altLang="zh-CN" sz="1800" dirty="0" smtClean="0"/>
              <a:t>,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smtClean="0"/>
              <a:t>p);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友元声明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friend</a:t>
            </a:r>
            <a:r>
              <a:rPr lang="en-US" altLang="zh-CN" sz="1800" dirty="0"/>
              <a:t>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sz="1800" dirty="0">
                <a:solidFill>
                  <a:srgbClr val="FF0000"/>
                </a:solidFill>
              </a:rPr>
              <a:t>&amp; </a:t>
            </a:r>
            <a:r>
              <a:rPr lang="en-US" altLang="zh-CN" sz="1800" dirty="0" smtClean="0">
                <a:solidFill>
                  <a:srgbClr val="FF0000"/>
                </a:solidFill>
              </a:rPr>
              <a:t>operator&gt;&gt;</a:t>
            </a:r>
            <a:r>
              <a:rPr lang="en-US" altLang="zh-CN" sz="1800" dirty="0" smtClean="0"/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i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stream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smtClean="0"/>
              <a:t>is</a:t>
            </a:r>
            <a:r>
              <a:rPr lang="en-US" altLang="zh-CN" sz="1800" dirty="0"/>
              <a:t>, </a:t>
            </a:r>
            <a:r>
              <a:rPr lang="en-US" altLang="zh-CN" sz="1800" b="1" dirty="0">
                <a:solidFill>
                  <a:srgbClr val="0000FF"/>
                </a:solidFill>
              </a:rPr>
              <a:t>Point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dirty="0"/>
              <a:t>p);  </a:t>
            </a:r>
            <a:r>
              <a:rPr lang="en-US" altLang="zh-CN" sz="1800" dirty="0" smtClean="0"/>
              <a:t>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友元</a:t>
            </a:r>
            <a:r>
              <a:rPr lang="zh-CN" altLang="en-US" sz="1800" dirty="0" smtClean="0">
                <a:solidFill>
                  <a:srgbClr val="00B050"/>
                </a:solidFill>
              </a:rPr>
              <a:t>声明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1800" dirty="0" smtClean="0"/>
              <a:t>: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x, y;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/>
              <a:t>};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 operator&lt;&lt;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err="1" smtClean="0"/>
              <a:t>os</a:t>
            </a:r>
            <a:r>
              <a:rPr lang="en-US" altLang="zh-CN" sz="1800" dirty="0" smtClean="0"/>
              <a:t>,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smtClean="0"/>
              <a:t>p){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重载插入运算符</a:t>
            </a:r>
            <a:r>
              <a:rPr lang="en-US" altLang="zh-CN" sz="1800" dirty="0" smtClean="0">
                <a:solidFill>
                  <a:srgbClr val="00B050"/>
                </a:solidFill>
              </a:rPr>
              <a:t>&lt;&lt;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os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“(”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p.x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“, 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p.y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“)”</a:t>
            </a:r>
            <a:r>
              <a:rPr lang="en-US" altLang="zh-CN" sz="1800" dirty="0" smtClean="0"/>
              <a:t>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os</a:t>
            </a:r>
            <a:r>
              <a:rPr lang="en-US" altLang="zh-CN" sz="1800" dirty="0" smtClean="0"/>
              <a:t>;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返回输出流对象的引用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sz="1800" dirty="0">
                <a:solidFill>
                  <a:srgbClr val="FF0000"/>
                </a:solidFill>
              </a:rPr>
              <a:t>&amp; </a:t>
            </a:r>
            <a:r>
              <a:rPr lang="en-US" altLang="zh-CN" sz="1800" dirty="0" smtClean="0">
                <a:solidFill>
                  <a:srgbClr val="FF0000"/>
                </a:solidFill>
              </a:rPr>
              <a:t>operator&gt;&gt;</a:t>
            </a:r>
            <a:r>
              <a:rPr lang="en-US" altLang="zh-CN" sz="1800" dirty="0" smtClean="0"/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i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stream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smtClean="0"/>
              <a:t>is</a:t>
            </a:r>
            <a:r>
              <a:rPr lang="en-US" altLang="zh-CN" sz="1800" dirty="0"/>
              <a:t>, </a:t>
            </a:r>
            <a:r>
              <a:rPr lang="en-US" altLang="zh-CN" sz="1800" b="1" dirty="0">
                <a:solidFill>
                  <a:srgbClr val="0000FF"/>
                </a:solidFill>
              </a:rPr>
              <a:t>Point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dirty="0"/>
              <a:t>p){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重载提取运算符</a:t>
            </a:r>
            <a:r>
              <a:rPr lang="en-US" altLang="zh-CN" sz="1800" dirty="0" smtClean="0">
                <a:solidFill>
                  <a:srgbClr val="00B050"/>
                </a:solidFill>
              </a:rPr>
              <a:t>&gt;&gt;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/>
              <a:t>is&gt;&gt;</a:t>
            </a:r>
            <a:r>
              <a:rPr lang="en-US" altLang="zh-CN" sz="1800" dirty="0" err="1" smtClean="0"/>
              <a:t>p.x</a:t>
            </a:r>
            <a:r>
              <a:rPr lang="en-US" altLang="zh-CN" sz="1800" dirty="0" smtClean="0"/>
              <a:t>&gt;&gt;</a:t>
            </a:r>
            <a:r>
              <a:rPr lang="en-US" altLang="zh-CN" sz="1800" dirty="0" err="1" smtClean="0"/>
              <a:t>p.y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return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is</a:t>
            </a:r>
            <a:r>
              <a:rPr lang="en-US" altLang="zh-CN" sz="1800" dirty="0"/>
              <a:t>;               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返回</a:t>
            </a:r>
            <a:r>
              <a:rPr lang="zh-CN" altLang="en-US" sz="1800" dirty="0" smtClean="0">
                <a:solidFill>
                  <a:srgbClr val="00B050"/>
                </a:solidFill>
              </a:rPr>
              <a:t>输入流</a:t>
            </a:r>
            <a:r>
              <a:rPr lang="zh-CN" altLang="en-US" sz="1800" dirty="0">
                <a:solidFill>
                  <a:srgbClr val="00B050"/>
                </a:solidFill>
              </a:rPr>
              <a:t>对象的引用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main(){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b="1" dirty="0" smtClean="0">
                <a:solidFill>
                  <a:srgbClr val="0000FF"/>
                </a:solidFill>
              </a:rPr>
              <a:t>Point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point</a:t>
            </a:r>
            <a:r>
              <a:rPr lang="en-US" altLang="zh-CN" sz="1800" dirty="0" smtClean="0"/>
              <a:t>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cin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sz="1800" dirty="0" smtClean="0"/>
              <a:t>point;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调用重载提取运算符</a:t>
            </a:r>
            <a:r>
              <a:rPr lang="en-US" altLang="zh-CN" sz="1800" dirty="0" smtClean="0">
                <a:solidFill>
                  <a:srgbClr val="00B050"/>
                </a:solidFill>
              </a:rPr>
              <a:t>&gt;&gt;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err="1" smtClean="0"/>
              <a:t>cout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sz="1800" dirty="0" smtClean="0"/>
              <a:t>point&lt;&lt;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调用重载插入运算符</a:t>
            </a:r>
            <a:r>
              <a:rPr lang="en-US" altLang="zh-CN" sz="1800" dirty="0" smtClean="0">
                <a:solidFill>
                  <a:srgbClr val="00B050"/>
                </a:solidFill>
              </a:rPr>
              <a:t>&lt;&lt;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19.4  </a:t>
            </a:r>
            <a:r>
              <a:rPr lang="zh-CN" altLang="en-US" dirty="0"/>
              <a:t>重载</a:t>
            </a:r>
            <a:r>
              <a:rPr lang="en-US" altLang="zh-CN" dirty="0"/>
              <a:t>I/O</a:t>
            </a:r>
            <a:r>
              <a:rPr lang="zh-CN" altLang="en-US" dirty="0"/>
              <a:t>运算符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Ch19_09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2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3207"/>
          </a:xfrm>
        </p:spPr>
        <p:txBody>
          <a:bodyPr/>
          <a:lstStyle/>
          <a:p>
            <a:r>
              <a:rPr lang="zh-CN" altLang="en-US" sz="2800" b="1" dirty="0" smtClean="0"/>
              <a:t>标准</a:t>
            </a:r>
            <a:r>
              <a:rPr lang="en-US" altLang="zh-CN" sz="2800" b="1" dirty="0" smtClean="0"/>
              <a:t>I/O</a:t>
            </a:r>
            <a:r>
              <a:rPr lang="zh-CN" altLang="en-US" sz="2800" b="1" dirty="0" smtClean="0"/>
              <a:t>流的设备名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   </a:t>
            </a:r>
            <a:r>
              <a:rPr lang="en-US" altLang="zh-CN" dirty="0" smtClean="0">
                <a:solidFill>
                  <a:srgbClr val="00B050"/>
                </a:solidFill>
              </a:rPr>
              <a:t>// I/O</a:t>
            </a:r>
            <a:r>
              <a:rPr lang="zh-CN" altLang="en-US" dirty="0" smtClean="0">
                <a:solidFill>
                  <a:srgbClr val="00B050"/>
                </a:solidFill>
              </a:rPr>
              <a:t>流的标准库文件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19.2  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流</a:t>
            </a:r>
            <a:r>
              <a:rPr lang="zh-CN" altLang="en-US" dirty="0"/>
              <a:t>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19442"/>
              </p:ext>
            </p:extLst>
          </p:nvPr>
        </p:nvGraphicFramePr>
        <p:xfrm>
          <a:off x="772054" y="2583160"/>
          <a:ext cx="7344816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6204"/>
                <a:gridCol w="1836204"/>
                <a:gridCol w="1836204"/>
                <a:gridCol w="18362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C++</a:t>
                      </a:r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流对象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设备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</a:t>
                      </a:r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中的名字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默认的含义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cin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键盘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stdin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标准输入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cout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屏幕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stdout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标准输出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cerr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屏幕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stderr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标准错误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clog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打印机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stdprn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打印机</a:t>
                      </a:r>
                      <a:endParaRPr lang="zh-CN" altLang="en-US" sz="24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26568" y="5229200"/>
            <a:ext cx="4690864" cy="10472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对象的默认输出是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对象的默认输入是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0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 smtClean="0"/>
              <a:t>vector</a:t>
            </a:r>
            <a:r>
              <a:rPr lang="zh-CN" altLang="en-US" sz="2800" b="1" dirty="0" smtClean="0"/>
              <a:t>类：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/>
              <a:t>类是一个</a:t>
            </a:r>
            <a:r>
              <a:rPr lang="zh-CN" altLang="en-US" dirty="0" smtClean="0">
                <a:solidFill>
                  <a:srgbClr val="0070C0"/>
                </a:solidFill>
              </a:rPr>
              <a:t>动态</a:t>
            </a:r>
            <a:r>
              <a:rPr lang="zh-CN" altLang="en-US" dirty="0" smtClean="0">
                <a:solidFill>
                  <a:srgbClr val="0070C0"/>
                </a:solidFill>
              </a:rPr>
              <a:t>数组容器类</a:t>
            </a:r>
            <a:r>
              <a:rPr lang="zh-CN" altLang="en-US" dirty="0" smtClean="0"/>
              <a:t>，它支持直接</a:t>
            </a:r>
            <a:r>
              <a:rPr lang="zh-CN" altLang="en-US" dirty="0" smtClean="0"/>
              <a:t>在其尾部</a:t>
            </a:r>
            <a:r>
              <a:rPr lang="zh-CN" altLang="en-US" dirty="0" smtClean="0">
                <a:solidFill>
                  <a:srgbClr val="0070C0"/>
                </a:solidFill>
              </a:rPr>
              <a:t>添加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70C0"/>
                </a:solidFill>
              </a:rPr>
              <a:t>移除</a:t>
            </a:r>
            <a:r>
              <a:rPr lang="zh-CN" altLang="en-US" dirty="0" smtClean="0"/>
              <a:t>元素，在其中间</a:t>
            </a:r>
            <a:r>
              <a:rPr lang="zh-CN" altLang="en-US" dirty="0" smtClean="0">
                <a:solidFill>
                  <a:srgbClr val="0070C0"/>
                </a:solidFill>
              </a:rPr>
              <a:t>插入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70C0"/>
                </a:solidFill>
              </a:rPr>
              <a:t>删除</a:t>
            </a:r>
            <a:r>
              <a:rPr lang="zh-CN" altLang="en-US" dirty="0" smtClean="0"/>
              <a:t>元素，可以通过</a:t>
            </a:r>
            <a:r>
              <a:rPr lang="zh-CN" altLang="en-US" dirty="0" smtClean="0">
                <a:solidFill>
                  <a:srgbClr val="0070C0"/>
                </a:solidFill>
              </a:rPr>
              <a:t>索引值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70C0"/>
                </a:solidFill>
              </a:rPr>
              <a:t>迭代器</a:t>
            </a:r>
            <a:r>
              <a:rPr lang="zh-CN" altLang="en-US" dirty="0" smtClean="0"/>
              <a:t>直接对元素进行</a:t>
            </a:r>
            <a:r>
              <a:rPr lang="zh-CN" altLang="en-US" dirty="0" smtClean="0">
                <a:solidFill>
                  <a:srgbClr val="0070C0"/>
                </a:solidFill>
              </a:rPr>
              <a:t>存取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/>
              <a:t>类的声明包含在库文件</a:t>
            </a:r>
            <a:r>
              <a:rPr lang="en-US" altLang="zh-CN" dirty="0" smtClean="0">
                <a:solidFill>
                  <a:srgbClr val="0000FF"/>
                </a:solidFill>
              </a:rPr>
              <a:t>&lt;vector&gt;</a:t>
            </a:r>
            <a:r>
              <a:rPr lang="zh-CN" altLang="en-US" dirty="0" smtClean="0"/>
              <a:t>中，因此，使用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/>
              <a:t>类时需包含预处理命令： </a:t>
            </a:r>
            <a:r>
              <a:rPr lang="en-US" altLang="zh-CN" dirty="0" smtClean="0">
                <a:solidFill>
                  <a:srgbClr val="0000FF"/>
                </a:solidFill>
              </a:rPr>
              <a:t>#include &lt;vector&gt;</a:t>
            </a:r>
          </a:p>
          <a:p>
            <a:r>
              <a:rPr lang="zh-CN" altLang="en-US" b="1" dirty="0" smtClean="0"/>
              <a:t>类声明形式：</a:t>
            </a:r>
            <a:endParaRPr lang="en-US" altLang="zh-CN" b="1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template</a:t>
            </a:r>
            <a:r>
              <a:rPr lang="en-US" altLang="zh-CN" dirty="0"/>
              <a:t> &lt; 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Alloc</a:t>
            </a:r>
            <a:r>
              <a:rPr lang="en-US" altLang="zh-CN" dirty="0"/>
              <a:t> = allocator&lt;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en-US" altLang="zh-CN" dirty="0"/>
              <a:t>&gt; &gt; 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vector</a:t>
            </a:r>
            <a:r>
              <a:rPr lang="en-US" altLang="zh-CN" dirty="0" smtClean="0"/>
              <a:t>;</a:t>
            </a:r>
          </a:p>
          <a:p>
            <a:r>
              <a:rPr lang="zh-CN" altLang="en-US" b="1" dirty="0" smtClean="0"/>
              <a:t>特点：</a:t>
            </a:r>
            <a:endParaRPr lang="en-US" altLang="zh-CN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顺序容器（</a:t>
            </a:r>
            <a:r>
              <a:rPr lang="en-US" altLang="zh-CN" dirty="0" smtClean="0"/>
              <a:t>Sequential Container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动态数组（</a:t>
            </a:r>
            <a:r>
              <a:rPr lang="en-US" altLang="zh-CN" dirty="0" smtClean="0"/>
              <a:t>Dynamic 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按需分配（</a:t>
            </a:r>
            <a:r>
              <a:rPr lang="en-US" altLang="zh-CN" dirty="0" smtClean="0"/>
              <a:t>Allocation Aware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869160"/>
            <a:ext cx="1604936" cy="18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成员类型（</a:t>
            </a:r>
            <a:r>
              <a:rPr lang="en-US" altLang="zh-CN" b="1" dirty="0" smtClean="0"/>
              <a:t>Member Types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47077"/>
              </p:ext>
            </p:extLst>
          </p:nvPr>
        </p:nvGraphicFramePr>
        <p:xfrm>
          <a:off x="251520" y="1772816"/>
          <a:ext cx="8712968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3888432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成员类型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定义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说明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value_type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</a:t>
                      </a:r>
                      <a:endParaRPr lang="zh-CN" altLang="en-US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reference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value_type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&amp;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元素类型引用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const_reference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value_type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&amp;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元素类型常量引用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pointer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value_type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元素类型指针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const_pointer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value_type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元素类型常量指针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iterator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value_type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的随机访问迭代器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相当于元素指针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const_iterator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value_type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的随机访问迭代器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相当于元素常量指针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reverse_iterator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reverse_iterator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&lt;iterator&gt;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反向迭代器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const_reverse_iterator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reverse_iterator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const_iterator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&gt;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反向常量迭代器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size_type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size_t</a:t>
                      </a:r>
                      <a:endParaRPr lang="zh-CN" altLang="en-US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空间尺寸类型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23528" y="6145374"/>
            <a:ext cx="75608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http://www.cplusplus.com/reference/vector/vector/</a:t>
            </a:r>
          </a:p>
        </p:txBody>
      </p:sp>
    </p:spTree>
    <p:extLst>
      <p:ext uri="{BB962C8B-B14F-4D97-AF65-F5344CB8AC3E}">
        <p14:creationId xmlns:p14="http://schemas.microsoft.com/office/powerpoint/2010/main" val="6263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964488" cy="547320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构造函数（</a:t>
            </a:r>
            <a:r>
              <a:rPr lang="en-US" altLang="zh-CN" b="1" dirty="0" smtClean="0"/>
              <a:t>Constructor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vector</a:t>
            </a:r>
            <a:r>
              <a:rPr lang="en-US" altLang="zh-CN" dirty="0" smtClean="0"/>
              <a:t>(); </a:t>
            </a:r>
          </a:p>
          <a:p>
            <a:r>
              <a:rPr lang="zh-CN" altLang="en-US" dirty="0" smtClean="0"/>
              <a:t>构造一个空的容器，不包含任何元素。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vector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vector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v);</a:t>
            </a:r>
          </a:p>
          <a:p>
            <a:r>
              <a:rPr lang="zh-CN" altLang="en-US" dirty="0" smtClean="0"/>
              <a:t>拷贝构造函数。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vector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size_type</a:t>
            </a:r>
            <a:r>
              <a:rPr lang="en-US" altLang="zh-CN" dirty="0" smtClean="0"/>
              <a:t> n,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allocator_type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allocator_type</a:t>
            </a:r>
            <a:r>
              <a:rPr lang="en-US" altLang="zh-CN" dirty="0" smtClean="0"/>
              <a:t>());</a:t>
            </a:r>
          </a:p>
          <a:p>
            <a:r>
              <a:rPr lang="zh-CN" altLang="en-US" dirty="0" smtClean="0"/>
              <a:t>构造一个初始空间大小为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的容器。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vector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 smtClean="0"/>
              <a:t>first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dirty="0" smtClean="0"/>
              <a:t> last, </a:t>
            </a:r>
            <a:endParaRPr lang="en-US" altLang="zh-CN" dirty="0" smtClean="0"/>
          </a:p>
          <a:p>
            <a:pPr indent="8969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allocator_type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=</a:t>
            </a:r>
            <a:r>
              <a:rPr lang="en-US" altLang="zh-CN" dirty="0" err="1"/>
              <a:t>allocator_type</a:t>
            </a:r>
            <a:r>
              <a:rPr lang="en-US" altLang="zh-CN" dirty="0" smtClean="0"/>
              <a:t>());</a:t>
            </a:r>
          </a:p>
          <a:p>
            <a:r>
              <a:rPr lang="zh-CN" altLang="en-US" dirty="0" smtClean="0"/>
              <a:t>通过迭代器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first, last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zh-CN" altLang="en-US" dirty="0" smtClean="0"/>
              <a:t>指定的区域中的元素的值来构造容器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6145374"/>
            <a:ext cx="75608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http://www.cplusplus.com/reference/vector/vector/</a:t>
            </a:r>
          </a:p>
        </p:txBody>
      </p:sp>
    </p:spTree>
    <p:extLst>
      <p:ext uri="{BB962C8B-B14F-4D97-AF65-F5344CB8AC3E}">
        <p14:creationId xmlns:p14="http://schemas.microsoft.com/office/powerpoint/2010/main" val="41625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容量函数（</a:t>
            </a:r>
            <a:r>
              <a:rPr lang="en-US" altLang="zh-CN" b="1" dirty="0" smtClean="0"/>
              <a:t>Capacity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00FF"/>
                </a:solidFill>
              </a:rPr>
              <a:t>size_type</a:t>
            </a:r>
            <a:r>
              <a:rPr lang="en-US" altLang="zh-CN" dirty="0"/>
              <a:t> size()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返回容器中的元素个数。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00FF"/>
                </a:solidFill>
              </a:rPr>
              <a:t>size_type</a:t>
            </a:r>
            <a:r>
              <a:rPr lang="en-US" altLang="zh-CN" dirty="0"/>
              <a:t> capacity()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</a:t>
            </a:r>
          </a:p>
          <a:p>
            <a:r>
              <a:rPr lang="zh-CN" altLang="en-US" dirty="0" smtClean="0"/>
              <a:t>返回容器的容量。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resize(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size_type</a:t>
            </a:r>
            <a:r>
              <a:rPr lang="en-US" altLang="zh-CN" dirty="0" smtClean="0"/>
              <a:t> </a:t>
            </a:r>
            <a:r>
              <a:rPr lang="en-US" altLang="zh-CN" dirty="0"/>
              <a:t>n);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smtClean="0"/>
              <a:t>resize(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size_type</a:t>
            </a:r>
            <a:r>
              <a:rPr lang="en-US" altLang="zh-CN" dirty="0" smtClean="0"/>
              <a:t> </a:t>
            </a:r>
            <a:r>
              <a:rPr lang="en-US" altLang="zh-CN" dirty="0"/>
              <a:t>n,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value_type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改变容器的大小为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（用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初始化每个元素）。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/>
              <a:t>empty()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判断容器是否为空，即是否包含元素。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6145374"/>
            <a:ext cx="75608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http://www.cplusplus.com/reference/vector/vector/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1" b="5733"/>
          <a:stretch/>
        </p:blipFill>
        <p:spPr>
          <a:xfrm>
            <a:off x="5760403" y="943654"/>
            <a:ext cx="2807770" cy="30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b="1" dirty="0" smtClean="0"/>
              <a:t>容器操作函数（</a:t>
            </a:r>
            <a:r>
              <a:rPr lang="en-US" altLang="zh-CN" b="1" dirty="0" smtClean="0"/>
              <a:t>Modifier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dirty="0" err="1" smtClean="0"/>
              <a:t>push_back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value_type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向容器末尾添加新元素。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pop_back</a:t>
            </a:r>
            <a:r>
              <a:rPr lang="en-US" altLang="zh-CN" dirty="0" smtClean="0"/>
              <a:t>();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删除容器的末尾元素。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iterator</a:t>
            </a:r>
            <a:r>
              <a:rPr lang="en-US" altLang="zh-CN" dirty="0"/>
              <a:t> </a:t>
            </a:r>
            <a:r>
              <a:rPr lang="en-US" altLang="zh-CN" dirty="0" smtClean="0"/>
              <a:t>insert(</a:t>
            </a:r>
            <a:r>
              <a:rPr lang="en-US" altLang="zh-CN" dirty="0" err="1" smtClean="0">
                <a:solidFill>
                  <a:srgbClr val="0000FF"/>
                </a:solidFill>
              </a:rPr>
              <a:t>const_iterator</a:t>
            </a:r>
            <a:r>
              <a:rPr lang="en-US" altLang="zh-CN" dirty="0" smtClean="0"/>
              <a:t> </a:t>
            </a:r>
            <a:r>
              <a:rPr lang="en-US" altLang="zh-CN" dirty="0"/>
              <a:t>position,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value_type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位置前插入新元素。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iterator</a:t>
            </a:r>
            <a:r>
              <a:rPr lang="en-US" altLang="zh-CN" dirty="0"/>
              <a:t> </a:t>
            </a:r>
            <a:r>
              <a:rPr lang="en-US" altLang="zh-CN" dirty="0" smtClean="0"/>
              <a:t>erase(</a:t>
            </a:r>
            <a:r>
              <a:rPr lang="en-US" altLang="zh-CN" dirty="0" err="1" smtClean="0">
                <a:solidFill>
                  <a:srgbClr val="0000FF"/>
                </a:solidFill>
              </a:rPr>
              <a:t>const_iterator</a:t>
            </a:r>
            <a:r>
              <a:rPr lang="en-US" altLang="zh-CN" dirty="0" smtClean="0"/>
              <a:t> </a:t>
            </a:r>
            <a:r>
              <a:rPr lang="en-US" altLang="zh-CN" dirty="0"/>
              <a:t>position</a:t>
            </a:r>
            <a:r>
              <a:rPr lang="en-US" altLang="zh-CN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删除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位置的元素。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clear</a:t>
            </a:r>
            <a:r>
              <a:rPr lang="en-US" altLang="zh-CN" dirty="0" smtClean="0"/>
              <a:t>();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清</a:t>
            </a:r>
            <a:r>
              <a:rPr lang="zh-CN" altLang="en-US" dirty="0" smtClean="0"/>
              <a:t>空容器中的所有元素。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6145374"/>
            <a:ext cx="75608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http://www.cplusplus.com/reference/vector/vector/</a:t>
            </a:r>
          </a:p>
        </p:txBody>
      </p:sp>
    </p:spTree>
    <p:extLst>
      <p:ext uri="{BB962C8B-B14F-4D97-AF65-F5344CB8AC3E}">
        <p14:creationId xmlns:p14="http://schemas.microsoft.com/office/powerpoint/2010/main" val="26063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b="1" dirty="0" smtClean="0"/>
              <a:t>元素访问函数（</a:t>
            </a:r>
            <a:r>
              <a:rPr lang="en-US" altLang="zh-CN" b="1" dirty="0" smtClean="0"/>
              <a:t>Element Access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reference </a:t>
            </a:r>
            <a:r>
              <a:rPr lang="en-US" altLang="zh-CN" dirty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FF0000"/>
                </a:solidFill>
              </a:rPr>
              <a:t>[ ]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size_type</a:t>
            </a:r>
            <a:r>
              <a:rPr lang="en-US" altLang="zh-CN" dirty="0"/>
              <a:t> n</a:t>
            </a:r>
            <a:r>
              <a:rPr lang="en-US" altLang="zh-CN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const_reference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FF0000"/>
                </a:solidFill>
              </a:rPr>
              <a:t>[ ]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size_type</a:t>
            </a:r>
            <a:r>
              <a:rPr lang="en-US" altLang="zh-CN" dirty="0"/>
              <a:t> n)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重载下标运算符，访问容器中的第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</a:t>
            </a:r>
            <a:r>
              <a:rPr lang="zh-CN" altLang="en-US" dirty="0" smtClean="0"/>
              <a:t>（索引从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reference</a:t>
            </a:r>
            <a:r>
              <a:rPr lang="en-US" altLang="zh-CN" dirty="0"/>
              <a:t> at (</a:t>
            </a:r>
            <a:r>
              <a:rPr lang="en-US" altLang="zh-CN" dirty="0" err="1">
                <a:solidFill>
                  <a:srgbClr val="0000FF"/>
                </a:solidFill>
              </a:rPr>
              <a:t>size_type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const_reference</a:t>
            </a:r>
            <a:r>
              <a:rPr lang="en-US" altLang="zh-CN" dirty="0"/>
              <a:t> at (</a:t>
            </a:r>
            <a:r>
              <a:rPr lang="en-US" altLang="zh-CN" dirty="0" err="1">
                <a:solidFill>
                  <a:srgbClr val="0000FF"/>
                </a:solidFill>
              </a:rPr>
              <a:t>size_type</a:t>
            </a:r>
            <a:r>
              <a:rPr lang="en-US" altLang="zh-CN" dirty="0"/>
              <a:t> n)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访问容器中的第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</a:t>
            </a:r>
            <a:r>
              <a:rPr lang="zh-CN" altLang="en-US" dirty="0" smtClean="0"/>
              <a:t>（索引从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reference</a:t>
            </a:r>
            <a:r>
              <a:rPr lang="en-US" altLang="zh-CN" dirty="0"/>
              <a:t> front</a:t>
            </a:r>
            <a:r>
              <a:rPr lang="en-US" altLang="zh-CN" dirty="0" smtClean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const_reference</a:t>
            </a:r>
            <a:r>
              <a:rPr lang="en-US" altLang="zh-CN" dirty="0"/>
              <a:t> front()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访问容器中的开始元素</a:t>
            </a:r>
            <a:r>
              <a:rPr lang="zh-CN" altLang="en-US" dirty="0" smtClean="0"/>
              <a:t>（索引值为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的元素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reference</a:t>
            </a:r>
            <a:r>
              <a:rPr lang="en-US" altLang="zh-CN" dirty="0"/>
              <a:t> back</a:t>
            </a:r>
            <a:r>
              <a:rPr lang="en-US" altLang="zh-CN" dirty="0" smtClean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const_reference</a:t>
            </a:r>
            <a:r>
              <a:rPr lang="en-US" altLang="zh-CN" dirty="0"/>
              <a:t> back()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访问容器中的最后一个元素。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6237312"/>
            <a:ext cx="6336704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http://www.cplusplus.com/reference/vector/vector/</a:t>
            </a:r>
          </a:p>
        </p:txBody>
      </p:sp>
    </p:spTree>
    <p:extLst>
      <p:ext uri="{BB962C8B-B14F-4D97-AF65-F5344CB8AC3E}">
        <p14:creationId xmlns:p14="http://schemas.microsoft.com/office/powerpoint/2010/main" val="38456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b="1" dirty="0" smtClean="0"/>
              <a:t>迭代器函数（</a:t>
            </a:r>
            <a:r>
              <a:rPr lang="en-US" altLang="zh-CN" b="1" dirty="0" smtClean="0"/>
              <a:t>Iterator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iterator</a:t>
            </a:r>
            <a:r>
              <a:rPr lang="en-US" altLang="zh-CN" dirty="0"/>
              <a:t> begin</a:t>
            </a:r>
            <a:r>
              <a:rPr lang="en-US" altLang="zh-CN" dirty="0" smtClean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begin()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返回指向容器中开始元素的迭代器。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iterator </a:t>
            </a:r>
            <a:r>
              <a:rPr lang="en-US" altLang="zh-CN" dirty="0"/>
              <a:t>end</a:t>
            </a:r>
            <a:r>
              <a:rPr lang="en-US" altLang="zh-CN" dirty="0" smtClean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end()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返回指向容器中的最后一个元素的</a:t>
            </a:r>
            <a:r>
              <a:rPr lang="zh-CN" altLang="en-US" dirty="0" smtClean="0">
                <a:solidFill>
                  <a:srgbClr val="FF0000"/>
                </a:solidFill>
              </a:rPr>
              <a:t>下一个位置</a:t>
            </a:r>
            <a:r>
              <a:rPr lang="zh-CN" altLang="en-US" dirty="0" smtClean="0"/>
              <a:t>的迭代器。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/>
              <a:t> </a:t>
            </a:r>
            <a:r>
              <a:rPr lang="en-US" altLang="zh-CN" dirty="0" err="1"/>
              <a:t>cbegin</a:t>
            </a:r>
            <a:r>
              <a:rPr lang="en-US" altLang="zh-CN" dirty="0"/>
              <a:t>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返回指向容器中开始元素的常量迭代器。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cend</a:t>
            </a:r>
            <a:r>
              <a:rPr lang="en-US" altLang="zh-CN" dirty="0"/>
              <a:t>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返回指向容器中的最后一个元素的</a:t>
            </a:r>
            <a:r>
              <a:rPr lang="zh-CN" altLang="en-US" dirty="0" smtClean="0">
                <a:solidFill>
                  <a:srgbClr val="FF0000"/>
                </a:solidFill>
              </a:rPr>
              <a:t>下一个位置</a:t>
            </a:r>
            <a:r>
              <a:rPr lang="zh-CN" altLang="en-US" dirty="0" smtClean="0"/>
              <a:t>的常量迭代器。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6145374"/>
            <a:ext cx="75608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http://www.cplusplus.com/reference/vector/vector/</a:t>
            </a:r>
          </a:p>
        </p:txBody>
      </p:sp>
    </p:spTree>
    <p:extLst>
      <p:ext uri="{BB962C8B-B14F-4D97-AF65-F5344CB8AC3E}">
        <p14:creationId xmlns:p14="http://schemas.microsoft.com/office/powerpoint/2010/main" val="40438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7" y="1038743"/>
            <a:ext cx="8661311" cy="57746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&lt;vector&gt;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包含</a:t>
            </a:r>
            <a:r>
              <a:rPr lang="en-US" altLang="zh-CN" sz="1800" dirty="0" smtClean="0">
                <a:solidFill>
                  <a:srgbClr val="00B050"/>
                </a:solidFill>
              </a:rPr>
              <a:t>vector</a:t>
            </a:r>
            <a:r>
              <a:rPr lang="zh-CN" altLang="en-US" sz="1800" dirty="0" smtClean="0">
                <a:solidFill>
                  <a:srgbClr val="00B050"/>
                </a:solidFill>
              </a:rPr>
              <a:t>声明的库文件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main(){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vector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&gt; </a:t>
            </a:r>
            <a:r>
              <a:rPr lang="en-US" altLang="zh-CN" sz="1800" dirty="0" err="1" smtClean="0"/>
              <a:t>ivec</a:t>
            </a:r>
            <a:r>
              <a:rPr lang="en-US" altLang="zh-CN" sz="1800" dirty="0" smtClean="0"/>
              <a:t>;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定义一个空的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1800" dirty="0" smtClean="0">
                <a:solidFill>
                  <a:srgbClr val="00B050"/>
                </a:solidFill>
              </a:rPr>
              <a:t>型容器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“Size = 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ivec.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size</a:t>
            </a:r>
            <a:r>
              <a:rPr lang="en-US" altLang="zh-CN" sz="1800" dirty="0" smtClean="0"/>
              <a:t>()&lt;&lt;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显示容器元素个数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“Capacity = 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ivec.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capacity</a:t>
            </a:r>
            <a:r>
              <a:rPr lang="en-US" altLang="zh-CN" sz="1800" dirty="0" smtClean="0"/>
              <a:t>()&lt;&lt;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显示容器容量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=1;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&lt;=10; 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</a:p>
          <a:p>
            <a:pPr indent="5381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ivec.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push_back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*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);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向容器末尾添加新元素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“Size = 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ivec.</a:t>
            </a:r>
            <a:r>
              <a:rPr lang="en-US" altLang="zh-CN" sz="1800" dirty="0" err="1">
                <a:solidFill>
                  <a:srgbClr val="FF0000"/>
                </a:solidFill>
              </a:rPr>
              <a:t>size</a:t>
            </a:r>
            <a:r>
              <a:rPr lang="en-US" altLang="zh-CN" sz="1800" dirty="0"/>
              <a:t>()&lt;&lt;</a:t>
            </a:r>
            <a:r>
              <a:rPr lang="en-US" altLang="zh-CN" sz="1800" dirty="0" err="1"/>
              <a:t>endl</a:t>
            </a:r>
            <a:r>
              <a:rPr lang="en-US" altLang="zh-CN" sz="1800" dirty="0" smtClean="0"/>
              <a:t>;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显示容器元素个数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“Capacity = 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ivec.</a:t>
            </a:r>
            <a:r>
              <a:rPr lang="en-US" altLang="zh-CN" sz="1800" dirty="0" err="1">
                <a:solidFill>
                  <a:srgbClr val="FF0000"/>
                </a:solidFill>
              </a:rPr>
              <a:t>capacity</a:t>
            </a:r>
            <a:r>
              <a:rPr lang="en-US" altLang="zh-CN" sz="1800" dirty="0"/>
              <a:t>()&lt;&lt;</a:t>
            </a:r>
            <a:r>
              <a:rPr lang="en-US" altLang="zh-CN" sz="1800" dirty="0" err="1"/>
              <a:t>endl</a:t>
            </a:r>
            <a:r>
              <a:rPr lang="en-US" altLang="zh-CN" sz="1800" dirty="0" smtClean="0"/>
              <a:t>;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显示容器容量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/>
              <a:t> = 0; 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size</a:t>
            </a:r>
            <a:r>
              <a:rPr lang="en-US" altLang="zh-CN" sz="1800" dirty="0" smtClean="0"/>
              <a:t>(); ++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/>
              <a:t>)</a:t>
            </a:r>
          </a:p>
          <a:p>
            <a:pPr indent="5381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ivec</a:t>
            </a:r>
            <a:r>
              <a:rPr lang="en-US" altLang="zh-CN" sz="1800" dirty="0" smtClean="0">
                <a:solidFill>
                  <a:srgbClr val="FF0000"/>
                </a:solidFill>
              </a:rPr>
              <a:t>[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>
                <a:solidFill>
                  <a:srgbClr val="FF0000"/>
                </a:solidFill>
              </a:rPr>
              <a:t>]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 ”</a:t>
            </a:r>
            <a:r>
              <a:rPr lang="en-US" altLang="zh-CN" sz="1800" dirty="0" smtClean="0"/>
              <a:t>;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通过下标运算符访问容器元素，等价于 </a:t>
            </a:r>
            <a:r>
              <a:rPr lang="en-US" altLang="zh-CN" sz="1800" dirty="0" smtClean="0">
                <a:solidFill>
                  <a:srgbClr val="00B050"/>
                </a:solidFill>
              </a:rPr>
              <a:t>ivec.at(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idx</a:t>
            </a:r>
            <a:r>
              <a:rPr lang="en-US" altLang="zh-CN" sz="1800" dirty="0" smtClean="0">
                <a:solidFill>
                  <a:srgbClr val="00B050"/>
                </a:solidFill>
              </a:rPr>
              <a:t>)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ivec.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insert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1800" dirty="0" smtClean="0"/>
              <a:t>()+2, 0);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在容器的第</a:t>
            </a:r>
            <a:r>
              <a:rPr lang="en-US" altLang="zh-CN" sz="1800" dirty="0" smtClean="0">
                <a:solidFill>
                  <a:srgbClr val="00B050"/>
                </a:solidFill>
              </a:rPr>
              <a:t>2</a:t>
            </a:r>
            <a:r>
              <a:rPr lang="zh-CN" altLang="en-US" sz="1800" dirty="0" smtClean="0">
                <a:solidFill>
                  <a:srgbClr val="00B050"/>
                </a:solidFill>
              </a:rPr>
              <a:t>个元素位置之前插入新元素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“Size = 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ivec.</a:t>
            </a:r>
            <a:r>
              <a:rPr lang="en-US" altLang="zh-CN" sz="1800" dirty="0" err="1">
                <a:solidFill>
                  <a:srgbClr val="FF0000"/>
                </a:solidFill>
              </a:rPr>
              <a:t>size</a:t>
            </a:r>
            <a:r>
              <a:rPr lang="en-US" altLang="zh-CN" sz="1800" dirty="0"/>
              <a:t>()&lt;&lt;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</a:t>
            </a:r>
            <a:r>
              <a:rPr lang="en-US" altLang="zh-CN" sz="1800" dirty="0" smtClean="0"/>
              <a:t>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显示容器元素个数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“Capacity = 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ivec.</a:t>
            </a:r>
            <a:r>
              <a:rPr lang="en-US" altLang="zh-CN" sz="1800" dirty="0" err="1">
                <a:solidFill>
                  <a:srgbClr val="FF0000"/>
                </a:solidFill>
              </a:rPr>
              <a:t>capacity</a:t>
            </a:r>
            <a:r>
              <a:rPr lang="en-US" altLang="zh-CN" sz="1800" dirty="0"/>
              <a:t>()&lt;&lt;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显示容器容量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vector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&gt;::</a:t>
            </a:r>
            <a:r>
              <a:rPr lang="en-US" altLang="zh-CN" sz="1800" dirty="0" smtClean="0">
                <a:solidFill>
                  <a:srgbClr val="0000FF"/>
                </a:solidFill>
              </a:rPr>
              <a:t>iterator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ivec.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1800" dirty="0" smtClean="0"/>
              <a:t>(); </a:t>
            </a:r>
            <a:r>
              <a:rPr lang="en-US" altLang="zh-CN" sz="1800" dirty="0" err="1" smtClean="0"/>
              <a:t>iter</a:t>
            </a:r>
            <a:r>
              <a:rPr lang="en-US" altLang="zh-CN" sz="1800" b="1" dirty="0" smtClean="0">
                <a:solidFill>
                  <a:srgbClr val="FF3399"/>
                </a:solidFill>
              </a:rPr>
              <a:t>&lt;</a:t>
            </a:r>
            <a:r>
              <a:rPr lang="en-US" altLang="zh-CN" sz="1800" dirty="0" err="1" smtClean="0"/>
              <a:t>ivec.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end</a:t>
            </a:r>
            <a:r>
              <a:rPr lang="en-US" altLang="zh-CN" sz="1800" dirty="0" smtClean="0"/>
              <a:t>(); ++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)</a:t>
            </a:r>
          </a:p>
          <a:p>
            <a:pPr indent="5381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 ”</a:t>
            </a:r>
            <a:r>
              <a:rPr lang="en-US" altLang="zh-CN" sz="1800" dirty="0" smtClean="0"/>
              <a:t>;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通过迭代器访问容器元素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Ch19_10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9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7" y="1038743"/>
            <a:ext cx="8661311" cy="57746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&lt;vector&gt;    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包含</a:t>
            </a:r>
            <a:r>
              <a:rPr lang="en-US" altLang="zh-CN" sz="1800" dirty="0" smtClean="0">
                <a:solidFill>
                  <a:srgbClr val="00B050"/>
                </a:solidFill>
              </a:rPr>
              <a:t>vector</a:t>
            </a:r>
            <a:r>
              <a:rPr lang="zh-CN" altLang="en-US" sz="1800" dirty="0" smtClean="0">
                <a:solidFill>
                  <a:srgbClr val="00B050"/>
                </a:solidFill>
              </a:rPr>
              <a:t>声明的库文件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main(){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vector</a:t>
            </a:r>
            <a:r>
              <a:rPr lang="en-US" altLang="zh-CN" sz="1800" dirty="0" smtClean="0"/>
              <a:t>&lt;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&gt; </a:t>
            </a:r>
            <a:r>
              <a:rPr lang="en-US" altLang="zh-CN" sz="1800" dirty="0" err="1" smtClean="0"/>
              <a:t>dvec</a:t>
            </a:r>
            <a:r>
              <a:rPr lang="en-US" altLang="zh-CN" sz="1800" dirty="0" smtClean="0"/>
              <a:t>(10);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定义一个容量为</a:t>
            </a:r>
            <a:r>
              <a:rPr lang="en-US" altLang="zh-CN" sz="1800" dirty="0" smtClean="0">
                <a:solidFill>
                  <a:srgbClr val="00B050"/>
                </a:solidFill>
              </a:rPr>
              <a:t>10</a:t>
            </a:r>
            <a:r>
              <a:rPr lang="zh-CN" altLang="en-US" sz="1800" dirty="0" smtClean="0">
                <a:solidFill>
                  <a:srgbClr val="00B050"/>
                </a:solidFill>
              </a:rPr>
              <a:t>的</a:t>
            </a:r>
            <a:r>
              <a:rPr lang="en-US" altLang="zh-CN" sz="1800" dirty="0" smtClean="0">
                <a:solidFill>
                  <a:srgbClr val="00B050"/>
                </a:solidFill>
              </a:rPr>
              <a:t>double</a:t>
            </a:r>
            <a:r>
              <a:rPr lang="zh-CN" altLang="en-US" sz="1800" dirty="0" smtClean="0">
                <a:solidFill>
                  <a:srgbClr val="00B050"/>
                </a:solidFill>
              </a:rPr>
              <a:t>型容器，元素初始化为</a:t>
            </a:r>
            <a:r>
              <a:rPr lang="en-US" altLang="zh-CN" sz="1800" dirty="0" smtClean="0">
                <a:solidFill>
                  <a:srgbClr val="00B050"/>
                </a:solidFill>
              </a:rPr>
              <a:t>0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“Size = 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dvec.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size</a:t>
            </a:r>
            <a:r>
              <a:rPr lang="en-US" altLang="zh-CN" sz="1800" dirty="0" smtClean="0"/>
              <a:t>()&lt;&lt;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显示容器元素个数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“Capacity = 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/>
              <a:t>d</a:t>
            </a:r>
            <a:r>
              <a:rPr lang="en-US" altLang="zh-CN" sz="1800" dirty="0" err="1" smtClean="0"/>
              <a:t>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capacity</a:t>
            </a:r>
            <a:r>
              <a:rPr lang="en-US" altLang="zh-CN" sz="1800" dirty="0" smtClean="0"/>
              <a:t>()&lt;&lt;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显示容器容量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idx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idx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dvec.</a:t>
            </a:r>
            <a:r>
              <a:rPr lang="en-US" altLang="zh-CN" sz="1800" dirty="0" err="1">
                <a:solidFill>
                  <a:srgbClr val="FF0000"/>
                </a:solidFill>
              </a:rPr>
              <a:t>size</a:t>
            </a:r>
            <a:r>
              <a:rPr lang="en-US" altLang="zh-CN" sz="1800" dirty="0"/>
              <a:t>(); ++</a:t>
            </a:r>
            <a:r>
              <a:rPr lang="en-US" altLang="zh-CN" sz="1800" dirty="0" err="1"/>
              <a:t>idx</a:t>
            </a:r>
            <a:r>
              <a:rPr lang="en-US" altLang="zh-CN" sz="1800" dirty="0" smtClean="0"/>
              <a:t>)</a:t>
            </a:r>
          </a:p>
          <a:p>
            <a:pPr indent="5381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/>
              <a:t>dvec</a:t>
            </a:r>
            <a:r>
              <a:rPr lang="en-US" altLang="zh-CN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 err="1"/>
              <a:t>idx</a:t>
            </a:r>
            <a:r>
              <a:rPr lang="en-US" altLang="zh-CN" sz="1800" dirty="0">
                <a:solidFill>
                  <a:srgbClr val="FF0000"/>
                </a:solidFill>
              </a:rPr>
              <a:t>] </a:t>
            </a:r>
            <a:r>
              <a:rPr lang="en-US" altLang="zh-CN" sz="1800" dirty="0" smtClean="0"/>
              <a:t>= 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/>
              <a:t> + 1.0;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通过下标运算符修改容器元素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idx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idx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dvec.</a:t>
            </a:r>
            <a:r>
              <a:rPr lang="en-US" altLang="zh-CN" sz="1800" dirty="0" err="1">
                <a:solidFill>
                  <a:srgbClr val="FF0000"/>
                </a:solidFill>
              </a:rPr>
              <a:t>size</a:t>
            </a:r>
            <a:r>
              <a:rPr lang="en-US" altLang="zh-CN" sz="1800" dirty="0"/>
              <a:t>(); ++</a:t>
            </a:r>
            <a:r>
              <a:rPr lang="en-US" altLang="zh-CN" sz="1800" dirty="0" err="1"/>
              <a:t>idx</a:t>
            </a:r>
            <a:r>
              <a:rPr lang="en-US" altLang="zh-CN" sz="1800" dirty="0"/>
              <a:t>)</a:t>
            </a:r>
          </a:p>
          <a:p>
            <a:pPr indent="5381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dvec</a:t>
            </a:r>
            <a:r>
              <a:rPr lang="en-US" altLang="zh-CN" sz="1800" dirty="0" smtClean="0">
                <a:solidFill>
                  <a:srgbClr val="FF0000"/>
                </a:solidFill>
              </a:rPr>
              <a:t>[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>
                <a:solidFill>
                  <a:srgbClr val="FF0000"/>
                </a:solidFill>
              </a:rPr>
              <a:t>]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 ”</a:t>
            </a:r>
            <a:r>
              <a:rPr lang="en-US" altLang="zh-CN" sz="1800" dirty="0" smtClean="0"/>
              <a:t>;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通过下标</a:t>
            </a:r>
            <a:r>
              <a:rPr lang="zh-CN" altLang="en-US" sz="1800" dirty="0" smtClean="0">
                <a:solidFill>
                  <a:srgbClr val="00B050"/>
                </a:solidFill>
              </a:rPr>
              <a:t>运算符</a:t>
            </a:r>
            <a:r>
              <a:rPr lang="zh-CN" altLang="en-US" sz="1800" dirty="0">
                <a:solidFill>
                  <a:srgbClr val="00B050"/>
                </a:solidFill>
              </a:rPr>
              <a:t>访问</a:t>
            </a:r>
            <a:r>
              <a:rPr lang="zh-CN" altLang="en-US" sz="1800" dirty="0" smtClean="0">
                <a:solidFill>
                  <a:srgbClr val="00B050"/>
                </a:solidFill>
              </a:rPr>
              <a:t>容器元素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 smtClean="0"/>
              <a:t>;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vector</a:t>
            </a:r>
            <a:r>
              <a:rPr lang="en-US" altLang="zh-CN" sz="1800" dirty="0"/>
              <a:t>&lt;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&gt;::</a:t>
            </a:r>
            <a:r>
              <a:rPr lang="en-US" altLang="zh-CN" sz="1800" dirty="0">
                <a:solidFill>
                  <a:srgbClr val="0000FF"/>
                </a:solidFill>
              </a:rPr>
              <a:t>iterator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iter</a:t>
            </a:r>
            <a:r>
              <a:rPr lang="en-US" altLang="zh-CN" sz="1800" dirty="0"/>
              <a:t>=</a:t>
            </a:r>
            <a:r>
              <a:rPr lang="en-US" altLang="zh-CN" sz="1800" dirty="0" err="1"/>
              <a:t>dvec.</a:t>
            </a:r>
            <a:r>
              <a:rPr lang="en-US" altLang="zh-CN" sz="1800" dirty="0" err="1">
                <a:solidFill>
                  <a:srgbClr val="FF0000"/>
                </a:solidFill>
              </a:rPr>
              <a:t>begin</a:t>
            </a:r>
            <a:r>
              <a:rPr lang="en-US" altLang="zh-CN" sz="1800" dirty="0"/>
              <a:t>(); </a:t>
            </a:r>
            <a:r>
              <a:rPr lang="en-US" altLang="zh-CN" sz="1800" dirty="0" err="1"/>
              <a:t>iter</a:t>
            </a:r>
            <a:r>
              <a:rPr lang="en-US" altLang="zh-CN" sz="1800" b="1" dirty="0">
                <a:solidFill>
                  <a:srgbClr val="FF3399"/>
                </a:solidFill>
              </a:rPr>
              <a:t>&lt;</a:t>
            </a:r>
            <a:r>
              <a:rPr lang="en-US" altLang="zh-CN" sz="1800" dirty="0" err="1"/>
              <a:t>dvec.</a:t>
            </a:r>
            <a:r>
              <a:rPr lang="en-US" altLang="zh-CN" sz="1800" dirty="0" err="1">
                <a:solidFill>
                  <a:srgbClr val="FF0000"/>
                </a:solidFill>
              </a:rPr>
              <a:t>end</a:t>
            </a:r>
            <a:r>
              <a:rPr lang="en-US" altLang="zh-CN" sz="1800" dirty="0"/>
              <a:t>(); ++</a:t>
            </a:r>
            <a:r>
              <a:rPr lang="en-US" altLang="zh-CN" sz="1800" dirty="0" err="1"/>
              <a:t>iter</a:t>
            </a:r>
            <a:r>
              <a:rPr lang="en-US" altLang="zh-CN" sz="1800" dirty="0" smtClean="0"/>
              <a:t>)</a:t>
            </a:r>
          </a:p>
          <a:p>
            <a:pPr indent="5381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*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 += 2.0;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通过迭代器修改容器元素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dvec.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pop_back</a:t>
            </a:r>
            <a:r>
              <a:rPr lang="en-US" altLang="zh-CN" sz="1800" dirty="0" smtClean="0"/>
              <a:t>();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删除容器中的最后一个元素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“Size = 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dvec.</a:t>
            </a:r>
            <a:r>
              <a:rPr lang="en-US" altLang="zh-CN" sz="1800" dirty="0" err="1">
                <a:solidFill>
                  <a:srgbClr val="FF0000"/>
                </a:solidFill>
              </a:rPr>
              <a:t>size</a:t>
            </a:r>
            <a:r>
              <a:rPr lang="en-US" altLang="zh-CN" sz="1800" dirty="0"/>
              <a:t>()&lt;&lt;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       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显示容器元素个数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“Capacity = 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dvec.</a:t>
            </a:r>
            <a:r>
              <a:rPr lang="en-US" altLang="zh-CN" sz="1800" dirty="0" err="1">
                <a:solidFill>
                  <a:srgbClr val="FF0000"/>
                </a:solidFill>
              </a:rPr>
              <a:t>capacity</a:t>
            </a:r>
            <a:r>
              <a:rPr lang="en-US" altLang="zh-CN" sz="1800" dirty="0"/>
              <a:t>()&lt;&lt;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显示容器</a:t>
            </a:r>
            <a:r>
              <a:rPr lang="zh-CN" altLang="en-US" sz="1800" dirty="0" smtClean="0">
                <a:solidFill>
                  <a:srgbClr val="00B050"/>
                </a:solidFill>
              </a:rPr>
              <a:t>容量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vector</a:t>
            </a:r>
            <a:r>
              <a:rPr lang="en-US" altLang="zh-CN" sz="1800" dirty="0" smtClean="0"/>
              <a:t>&lt;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&gt;::</a:t>
            </a:r>
            <a:r>
              <a:rPr lang="en-US" altLang="zh-CN" sz="1800" dirty="0" smtClean="0">
                <a:solidFill>
                  <a:srgbClr val="0000FF"/>
                </a:solidFill>
              </a:rPr>
              <a:t>iterator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dvec.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1800" dirty="0" smtClean="0"/>
              <a:t>(); </a:t>
            </a:r>
            <a:r>
              <a:rPr lang="en-US" altLang="zh-CN" sz="1800" dirty="0" err="1" smtClean="0"/>
              <a:t>iter</a:t>
            </a:r>
            <a:r>
              <a:rPr lang="en-US" altLang="zh-CN" sz="1800" b="1" dirty="0" smtClean="0">
                <a:solidFill>
                  <a:srgbClr val="FF3399"/>
                </a:solidFill>
              </a:rPr>
              <a:t>&lt;</a:t>
            </a:r>
            <a:r>
              <a:rPr lang="en-US" altLang="zh-CN" sz="1800" dirty="0" err="1" smtClean="0"/>
              <a:t>dvec.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end</a:t>
            </a:r>
            <a:r>
              <a:rPr lang="en-US" altLang="zh-CN" sz="1800" dirty="0" smtClean="0"/>
              <a:t>(); ++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)</a:t>
            </a:r>
          </a:p>
          <a:p>
            <a:pPr indent="5381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 ”</a:t>
            </a:r>
            <a:r>
              <a:rPr lang="en-US" altLang="zh-CN" sz="1800" dirty="0" smtClean="0"/>
              <a:t>;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通过迭代器访问容器元素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Ch19_11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7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81925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&lt;vector</a:t>
            </a:r>
            <a:r>
              <a:rPr lang="en-US" altLang="zh-CN" sz="1800" dirty="0" smtClean="0"/>
              <a:t>&gt;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包含</a:t>
            </a:r>
            <a:r>
              <a:rPr lang="en-US" altLang="zh-CN" sz="1800" dirty="0">
                <a:solidFill>
                  <a:srgbClr val="00B050"/>
                </a:solidFill>
              </a:rPr>
              <a:t>vector</a:t>
            </a:r>
            <a:r>
              <a:rPr lang="zh-CN" altLang="en-US" sz="1800" dirty="0">
                <a:solidFill>
                  <a:srgbClr val="00B050"/>
                </a:solidFill>
              </a:rPr>
              <a:t>声明的库文件</a:t>
            </a:r>
            <a:endParaRPr lang="en-US" altLang="zh-CN" sz="1800" dirty="0" smtClean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_real=0.0, 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800" dirty="0" smtClean="0"/>
              <a:t>_image=0.0): real(_real), image(_image) { }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</a:t>
            </a:r>
            <a:r>
              <a:rPr lang="en-US" altLang="zh-CN" sz="1800" dirty="0" smtClean="0"/>
              <a:t> set(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_real, 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_image) { real = _real;  image = _image; }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getReal</a:t>
            </a:r>
            <a:r>
              <a:rPr lang="en-US" altLang="zh-CN" sz="1800" dirty="0" smtClean="0"/>
              <a:t>()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/>
              <a:t> {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real; }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getImage</a:t>
            </a:r>
            <a:r>
              <a:rPr lang="en-US" altLang="zh-CN" sz="1800" dirty="0" smtClean="0"/>
              <a:t>()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/>
              <a:t> {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image; }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 </a:t>
            </a:r>
            <a:r>
              <a:rPr lang="en-US" altLang="zh-CN" sz="1800" dirty="0" smtClean="0"/>
              <a:t>print()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/>
              <a:t>{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&lt;&lt;real&lt;&lt;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1800" dirty="0" smtClean="0"/>
              <a:t>&lt;&lt;image&lt;&lt;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}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1800" dirty="0" smtClean="0"/>
              <a:t>: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real, image;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8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main(){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vector</a:t>
            </a:r>
            <a:r>
              <a:rPr lang="en-US" altLang="zh-CN" sz="1800" dirty="0" smtClean="0"/>
              <a:t>&lt;</a:t>
            </a:r>
            <a:r>
              <a:rPr lang="en-US" altLang="zh-CN" sz="18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&gt; </a:t>
            </a:r>
            <a:r>
              <a:rPr lang="en-US" altLang="zh-CN" sz="1800" dirty="0" err="1" smtClean="0"/>
              <a:t>cvec</a:t>
            </a:r>
            <a:r>
              <a:rPr lang="en-US" altLang="zh-CN" sz="1800" dirty="0" smtClean="0"/>
              <a:t>;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定义一个空的</a:t>
            </a:r>
            <a:r>
              <a:rPr lang="en-US" altLang="zh-CN" sz="1800" dirty="0" smtClean="0">
                <a:solidFill>
                  <a:srgbClr val="00B050"/>
                </a:solidFill>
              </a:rPr>
              <a:t>Complex</a:t>
            </a:r>
            <a:r>
              <a:rPr lang="zh-CN" altLang="en-US" sz="1800" dirty="0" smtClean="0">
                <a:solidFill>
                  <a:srgbClr val="00B050"/>
                </a:solidFill>
              </a:rPr>
              <a:t>类型容器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&lt;10; 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</a:p>
          <a:p>
            <a:pPr indent="5381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 smtClean="0"/>
              <a:t>cvec.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push_back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(i+1.0, i+2.0));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/>
              <a:t> = 0; 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cvec.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size</a:t>
            </a:r>
            <a:r>
              <a:rPr lang="en-US" altLang="zh-CN" sz="1800" dirty="0" smtClean="0"/>
              <a:t>(); ++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/>
              <a:t>)</a:t>
            </a:r>
          </a:p>
          <a:p>
            <a:pPr indent="5381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 smtClean="0"/>
              <a:t>cvec</a:t>
            </a:r>
            <a:r>
              <a:rPr lang="en-US" altLang="zh-CN" sz="1800" dirty="0" smtClean="0">
                <a:solidFill>
                  <a:srgbClr val="FF0000"/>
                </a:solidFill>
              </a:rPr>
              <a:t>[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>
                <a:solidFill>
                  <a:srgbClr val="FF0000"/>
                </a:solidFill>
              </a:rPr>
              <a:t>]</a:t>
            </a:r>
            <a:r>
              <a:rPr lang="en-US" altLang="zh-CN" sz="1800" dirty="0" smtClean="0"/>
              <a:t>.print();</a:t>
            </a:r>
            <a:r>
              <a:rPr lang="en-US" altLang="zh-CN" sz="1800" dirty="0">
                <a:solidFill>
                  <a:srgbClr val="00B050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            // </a:t>
            </a:r>
            <a:r>
              <a:rPr lang="zh-CN" altLang="en-US" sz="1800" dirty="0" smtClean="0">
                <a:solidFill>
                  <a:srgbClr val="00B050"/>
                </a:solidFill>
              </a:rPr>
              <a:t>通过下标运算符访问容器元素</a:t>
            </a:r>
            <a:endParaRPr lang="en-US" altLang="zh-CN" sz="1800" dirty="0" smtClean="0"/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vector</a:t>
            </a:r>
            <a:r>
              <a:rPr lang="en-US" altLang="zh-CN" sz="1800" dirty="0" smtClean="0"/>
              <a:t>&lt;</a:t>
            </a:r>
            <a:r>
              <a:rPr lang="en-US" altLang="zh-CN" sz="18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&gt;::</a:t>
            </a:r>
            <a:r>
              <a:rPr lang="en-US" altLang="zh-CN" sz="1800" dirty="0" smtClean="0">
                <a:solidFill>
                  <a:srgbClr val="0000FF"/>
                </a:solidFill>
              </a:rPr>
              <a:t>iterator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cvec.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1800" dirty="0" smtClean="0"/>
              <a:t>(); </a:t>
            </a:r>
            <a:r>
              <a:rPr lang="en-US" altLang="zh-CN" sz="1800" dirty="0" err="1" smtClean="0"/>
              <a:t>iter</a:t>
            </a:r>
            <a:r>
              <a:rPr lang="en-US" altLang="zh-CN" sz="1800" b="1" dirty="0" smtClean="0">
                <a:solidFill>
                  <a:srgbClr val="FF3399"/>
                </a:solidFill>
              </a:rPr>
              <a:t>&lt;</a:t>
            </a:r>
            <a:r>
              <a:rPr lang="en-US" altLang="zh-CN" sz="1800" dirty="0" err="1" smtClean="0"/>
              <a:t>cvec.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end</a:t>
            </a:r>
            <a:r>
              <a:rPr lang="en-US" altLang="zh-CN" sz="1800" dirty="0" smtClean="0"/>
              <a:t>(); ++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)</a:t>
            </a:r>
          </a:p>
          <a:p>
            <a:pPr indent="5381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 smtClean="0"/>
              <a:t>iter</a:t>
            </a:r>
            <a:r>
              <a:rPr lang="en-US" altLang="zh-CN" sz="1800" b="1" dirty="0" smtClean="0">
                <a:solidFill>
                  <a:srgbClr val="FF3399"/>
                </a:solidFill>
              </a:rPr>
              <a:t>-&gt;</a:t>
            </a:r>
            <a:r>
              <a:rPr lang="en-US" altLang="zh-CN" sz="1800" dirty="0" smtClean="0"/>
              <a:t>set(</a:t>
            </a:r>
            <a:r>
              <a:rPr lang="en-US" altLang="zh-CN" sz="1800" dirty="0" err="1" smtClean="0"/>
              <a:t>iter</a:t>
            </a:r>
            <a:r>
              <a:rPr lang="en-US" altLang="zh-CN" sz="1800" b="1" dirty="0" smtClean="0">
                <a:solidFill>
                  <a:srgbClr val="FF3399"/>
                </a:solidFill>
              </a:rPr>
              <a:t>-&gt;</a:t>
            </a:r>
            <a:r>
              <a:rPr lang="en-US" altLang="zh-CN" sz="1800" dirty="0" err="1" smtClean="0"/>
              <a:t>getReal</a:t>
            </a:r>
            <a:r>
              <a:rPr lang="en-US" altLang="zh-CN" sz="1800" dirty="0" smtClean="0"/>
              <a:t>()+1.0, </a:t>
            </a:r>
            <a:r>
              <a:rPr lang="en-US" altLang="zh-CN" sz="1800" dirty="0" err="1" smtClean="0"/>
              <a:t>iter</a:t>
            </a:r>
            <a:r>
              <a:rPr lang="en-US" altLang="zh-CN" sz="1800" b="1" dirty="0" smtClean="0">
                <a:solidFill>
                  <a:srgbClr val="FF3399"/>
                </a:solidFill>
              </a:rPr>
              <a:t>-&gt;</a:t>
            </a:r>
            <a:r>
              <a:rPr lang="en-US" altLang="zh-CN" sz="1800" dirty="0" err="1" smtClean="0"/>
              <a:t>getImage</a:t>
            </a:r>
            <a:r>
              <a:rPr lang="en-US" altLang="zh-CN" sz="1800" dirty="0" smtClean="0"/>
              <a:t>()+2.0);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for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vector</a:t>
            </a:r>
            <a:r>
              <a:rPr lang="en-US" altLang="zh-CN" sz="1800" dirty="0"/>
              <a:t>&lt;</a:t>
            </a:r>
            <a:r>
              <a:rPr lang="en-US" altLang="zh-CN" sz="1800" dirty="0">
                <a:solidFill>
                  <a:srgbClr val="0000FF"/>
                </a:solidFill>
              </a:rPr>
              <a:t>Complex</a:t>
            </a:r>
            <a:r>
              <a:rPr lang="en-US" altLang="zh-CN" sz="1800" dirty="0"/>
              <a:t>&gt;::</a:t>
            </a:r>
            <a:r>
              <a:rPr lang="en-US" altLang="zh-CN" sz="1800" dirty="0">
                <a:solidFill>
                  <a:srgbClr val="0000FF"/>
                </a:solidFill>
              </a:rPr>
              <a:t>iterator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iter</a:t>
            </a:r>
            <a:r>
              <a:rPr lang="en-US" altLang="zh-CN" sz="1800" dirty="0"/>
              <a:t>=</a:t>
            </a:r>
            <a:r>
              <a:rPr lang="en-US" altLang="zh-CN" sz="1800" dirty="0" err="1"/>
              <a:t>cvec.</a:t>
            </a:r>
            <a:r>
              <a:rPr lang="en-US" altLang="zh-CN" sz="1800" dirty="0" err="1">
                <a:solidFill>
                  <a:srgbClr val="FF0000"/>
                </a:solidFill>
              </a:rPr>
              <a:t>begin</a:t>
            </a:r>
            <a:r>
              <a:rPr lang="en-US" altLang="zh-CN" sz="1800" dirty="0"/>
              <a:t>(); </a:t>
            </a:r>
            <a:r>
              <a:rPr lang="en-US" altLang="zh-CN" sz="1800" dirty="0" err="1"/>
              <a:t>iter</a:t>
            </a:r>
            <a:r>
              <a:rPr lang="en-US" altLang="zh-CN" sz="1800" b="1" dirty="0">
                <a:solidFill>
                  <a:srgbClr val="FF3399"/>
                </a:solidFill>
              </a:rPr>
              <a:t>&lt;</a:t>
            </a:r>
            <a:r>
              <a:rPr lang="en-US" altLang="zh-CN" sz="1800" dirty="0" err="1"/>
              <a:t>cvec.</a:t>
            </a:r>
            <a:r>
              <a:rPr lang="en-US" altLang="zh-CN" sz="1800" dirty="0" err="1">
                <a:solidFill>
                  <a:srgbClr val="FF0000"/>
                </a:solidFill>
              </a:rPr>
              <a:t>end</a:t>
            </a:r>
            <a:r>
              <a:rPr lang="en-US" altLang="zh-CN" sz="1800" dirty="0"/>
              <a:t>(); ++</a:t>
            </a:r>
            <a:r>
              <a:rPr lang="en-US" altLang="zh-CN" sz="1800" dirty="0" err="1"/>
              <a:t>iter</a:t>
            </a:r>
            <a:r>
              <a:rPr lang="en-US" altLang="zh-CN" sz="1800" dirty="0"/>
              <a:t>)</a:t>
            </a:r>
          </a:p>
          <a:p>
            <a:pPr indent="5381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/>
              <a:t>iter</a:t>
            </a:r>
            <a:r>
              <a:rPr lang="en-US" altLang="zh-CN" sz="1800" b="1" dirty="0">
                <a:solidFill>
                  <a:srgbClr val="FF3399"/>
                </a:solidFill>
              </a:rPr>
              <a:t>-</a:t>
            </a:r>
            <a:r>
              <a:rPr lang="en-US" altLang="zh-CN" sz="1800" b="1" dirty="0" smtClean="0">
                <a:solidFill>
                  <a:srgbClr val="FF3399"/>
                </a:solidFill>
              </a:rPr>
              <a:t>&gt;</a:t>
            </a:r>
            <a:r>
              <a:rPr lang="en-US" altLang="zh-CN" sz="1800" dirty="0" smtClean="0"/>
              <a:t>print();</a:t>
            </a:r>
            <a:r>
              <a:rPr lang="en-US" altLang="zh-CN" sz="1800" dirty="0">
                <a:solidFill>
                  <a:srgbClr val="00B050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                  // </a:t>
            </a:r>
            <a:r>
              <a:rPr lang="zh-CN" altLang="en-US" sz="1800" dirty="0" smtClean="0">
                <a:solidFill>
                  <a:srgbClr val="00B050"/>
                </a:solidFill>
              </a:rPr>
              <a:t>通过迭代器访问容器元素</a:t>
            </a:r>
            <a:endParaRPr lang="en-US" altLang="zh-CN" sz="1800" dirty="0" smtClean="0"/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Ch19_12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5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cout </a:t>
            </a:r>
            <a:r>
              <a:rPr lang="zh-CN" altLang="en-US" sz="2800" b="1" dirty="0" smtClean="0"/>
              <a:t>对象：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cout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0070C0"/>
                </a:solidFill>
              </a:rPr>
              <a:t>console output</a:t>
            </a:r>
            <a:r>
              <a:rPr lang="zh-CN" altLang="en-US" dirty="0"/>
              <a:t>的缩写，意为“</a:t>
            </a:r>
            <a:r>
              <a:rPr lang="zh-CN" altLang="en-US" dirty="0">
                <a:solidFill>
                  <a:srgbClr val="0070C0"/>
                </a:solidFill>
              </a:rPr>
              <a:t>控制台输出</a:t>
            </a:r>
            <a:r>
              <a:rPr lang="zh-CN" altLang="en-US" dirty="0"/>
              <a:t>”，表示把程序结果输出到</a:t>
            </a:r>
            <a:r>
              <a:rPr lang="zh-CN" altLang="en-US" dirty="0">
                <a:solidFill>
                  <a:srgbClr val="0070C0"/>
                </a:solidFill>
              </a:rPr>
              <a:t>屏幕</a:t>
            </a:r>
            <a:r>
              <a:rPr lang="zh-CN" altLang="en-US" dirty="0"/>
              <a:t>（标准输出设备）。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cout</a:t>
            </a:r>
            <a:r>
              <a:rPr lang="zh-CN" altLang="en-US" dirty="0" smtClean="0"/>
              <a:t>是</a:t>
            </a:r>
            <a:r>
              <a:rPr lang="en-US" altLang="zh-CN" b="1" dirty="0" smtClean="0">
                <a:solidFill>
                  <a:srgbClr val="0000FF"/>
                </a:solidFill>
              </a:rPr>
              <a:t>ostream</a:t>
            </a:r>
            <a:r>
              <a:rPr lang="zh-CN" altLang="en-US" dirty="0" smtClean="0"/>
              <a:t>流类的对象，它在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 smtClean="0"/>
              <a:t>库文件中作为全局对象定义：</a:t>
            </a:r>
            <a:endParaRPr lang="en-US" altLang="zh-CN" dirty="0" smtClean="0"/>
          </a:p>
          <a:p>
            <a:pPr indent="358775"/>
            <a:r>
              <a:rPr lang="en-US" altLang="zh-CN" b="1" dirty="0" smtClean="0">
                <a:solidFill>
                  <a:srgbClr val="0000FF"/>
                </a:solidFill>
              </a:rPr>
              <a:t>ostream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cout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stdout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标准设备名作为其构造时的参数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FF"/>
                </a:solidFill>
              </a:rPr>
              <a:t>ostream</a:t>
            </a:r>
            <a:r>
              <a:rPr lang="zh-CN" altLang="en-US" dirty="0" smtClean="0"/>
              <a:t>流类对应每个基本数据类型都有</a:t>
            </a:r>
            <a:r>
              <a:rPr lang="zh-CN" altLang="en-US" dirty="0" smtClean="0">
                <a:solidFill>
                  <a:srgbClr val="FF0000"/>
                </a:solidFill>
              </a:rPr>
              <a:t>友元</a:t>
            </a:r>
            <a:r>
              <a:rPr lang="zh-CN" altLang="en-US" dirty="0" smtClean="0"/>
              <a:t>，它们在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 smtClean="0"/>
              <a:t>库文件中声明：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ostream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operator&lt;&lt;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ostream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source);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ostream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operator&lt;&lt;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ostream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/>
              <a:t>source);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ostream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operator&lt;&lt;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ostream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pSource</a:t>
            </a:r>
            <a:r>
              <a:rPr lang="en-US" altLang="zh-CN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等等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sp>
        <p:nvSpPr>
          <p:cNvPr id="4" name="矩形 3"/>
          <p:cNvSpPr/>
          <p:nvPr/>
        </p:nvSpPr>
        <p:spPr>
          <a:xfrm>
            <a:off x="1979712" y="6165304"/>
            <a:ext cx="5904656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插入运算符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返回自身输出流对象的引用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4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640960" cy="57746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&lt;vector</a:t>
            </a:r>
            <a:r>
              <a:rPr lang="en-US" altLang="zh-CN" sz="1800" dirty="0" smtClean="0"/>
              <a:t>&gt;      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包含</a:t>
            </a:r>
            <a:r>
              <a:rPr lang="en-US" altLang="zh-CN" sz="1800" dirty="0">
                <a:solidFill>
                  <a:srgbClr val="00B050"/>
                </a:solidFill>
              </a:rPr>
              <a:t>vector</a:t>
            </a:r>
            <a:r>
              <a:rPr lang="zh-CN" altLang="en-US" sz="1800" dirty="0">
                <a:solidFill>
                  <a:srgbClr val="00B050"/>
                </a:solidFill>
              </a:rPr>
              <a:t>声明的库文件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iomanip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vector</a:t>
            </a:r>
            <a:r>
              <a:rPr lang="en-US" altLang="zh-CN" sz="1800" dirty="0" smtClean="0"/>
              <a:t>&lt;</a:t>
            </a:r>
            <a:r>
              <a:rPr lang="en-US" altLang="zh-CN" sz="1800" dirty="0" smtClean="0">
                <a:solidFill>
                  <a:srgbClr val="0000FF"/>
                </a:solidFill>
              </a:rPr>
              <a:t>vector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&gt;&gt; arr2;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定义一个空的二维容器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=1;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&lt;10; 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){</a:t>
            </a:r>
          </a:p>
          <a:p>
            <a:pPr indent="627063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vector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&gt; arr1;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 // </a:t>
            </a:r>
            <a:r>
              <a:rPr lang="zh-CN" altLang="en-US" sz="1800" dirty="0" smtClean="0">
                <a:solidFill>
                  <a:srgbClr val="00B050"/>
                </a:solidFill>
              </a:rPr>
              <a:t>定义一个空的一维容器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627063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1800" dirty="0" smtClean="0"/>
              <a:t> j=1; j&lt;10; ++j)</a:t>
            </a:r>
          </a:p>
          <a:p>
            <a:pPr indent="896938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arr1.</a:t>
            </a:r>
            <a:r>
              <a:rPr lang="en-US" altLang="zh-CN" sz="1800" dirty="0" smtClean="0">
                <a:solidFill>
                  <a:srgbClr val="FF0000"/>
                </a:solidFill>
              </a:rPr>
              <a:t>push_back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*j);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向一维容器中添加元素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627063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arr2.</a:t>
            </a:r>
            <a:r>
              <a:rPr lang="en-US" altLang="zh-CN" sz="1800" dirty="0" smtClean="0">
                <a:solidFill>
                  <a:srgbClr val="FF0000"/>
                </a:solidFill>
              </a:rPr>
              <a:t>push_back</a:t>
            </a:r>
            <a:r>
              <a:rPr lang="en-US" altLang="zh-CN" sz="1800" dirty="0" smtClean="0"/>
              <a:t>(arr1);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将一维容器添加到二维容器中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cout.flags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FF3399"/>
                </a:solidFill>
              </a:rPr>
              <a:t>ios</a:t>
            </a:r>
            <a:r>
              <a:rPr lang="en-US" altLang="zh-CN" sz="1800" dirty="0" smtClean="0">
                <a:solidFill>
                  <a:srgbClr val="FF3399"/>
                </a:solidFill>
              </a:rPr>
              <a:t>::left</a:t>
            </a:r>
            <a:r>
              <a:rPr lang="en-US" altLang="zh-CN" sz="1800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&lt;arr2.</a:t>
            </a:r>
            <a:r>
              <a:rPr lang="en-US" altLang="zh-CN" sz="1800" dirty="0" smtClean="0">
                <a:solidFill>
                  <a:srgbClr val="FF0000"/>
                </a:solidFill>
              </a:rPr>
              <a:t>size</a:t>
            </a:r>
            <a:r>
              <a:rPr lang="en-US" altLang="zh-CN" sz="1800" dirty="0" smtClean="0"/>
              <a:t>(); 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){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访问二维容器元素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627063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1800" dirty="0" smtClean="0"/>
              <a:t> j=0; j&lt;arr2[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].</a:t>
            </a:r>
            <a:r>
              <a:rPr lang="en-US" altLang="zh-CN" sz="1800" dirty="0" smtClean="0">
                <a:solidFill>
                  <a:srgbClr val="FF0000"/>
                </a:solidFill>
              </a:rPr>
              <a:t>size</a:t>
            </a:r>
            <a:r>
              <a:rPr lang="en-US" altLang="zh-CN" sz="1800" dirty="0" smtClean="0"/>
              <a:t>(); ++j)</a:t>
            </a:r>
          </a:p>
          <a:p>
            <a:pPr indent="896938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&lt;&lt;i+1&lt;&lt;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“*”</a:t>
            </a:r>
            <a:r>
              <a:rPr lang="en-US" altLang="zh-CN" sz="1800" dirty="0" smtClean="0"/>
              <a:t>&lt;&lt;j+1&lt;&lt;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 = 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setw</a:t>
            </a:r>
            <a:r>
              <a:rPr lang="en-US" altLang="zh-CN" sz="1800" dirty="0" smtClean="0"/>
              <a:t>(3)&lt;&lt;arr2</a:t>
            </a:r>
            <a:r>
              <a:rPr lang="en-US" altLang="zh-CN" sz="1800" dirty="0" smtClean="0">
                <a:solidFill>
                  <a:srgbClr val="FF0000"/>
                </a:solidFill>
              </a:rPr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>
                <a:solidFill>
                  <a:srgbClr val="FF0000"/>
                </a:solidFill>
              </a:rPr>
              <a:t>][</a:t>
            </a:r>
            <a:r>
              <a:rPr lang="en-US" altLang="zh-CN" sz="1800" dirty="0" smtClean="0"/>
              <a:t>j</a:t>
            </a:r>
            <a:r>
              <a:rPr lang="en-US" altLang="zh-CN" sz="1800" dirty="0" smtClean="0">
                <a:solidFill>
                  <a:srgbClr val="FF0000"/>
                </a:solidFill>
              </a:rPr>
              <a:t>]</a:t>
            </a:r>
            <a:r>
              <a:rPr lang="en-US" altLang="zh-CN" sz="1800" dirty="0" smtClean="0"/>
              <a:t>;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下标运算符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627063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19.5  vector</a:t>
            </a:r>
            <a:r>
              <a:rPr lang="zh-CN" altLang="en-US" dirty="0"/>
              <a:t>容器类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Ch19_13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9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 smtClean="0"/>
              <a:t>string</a:t>
            </a:r>
            <a:r>
              <a:rPr lang="zh-CN" altLang="en-US" sz="2800" b="1" dirty="0" smtClean="0"/>
              <a:t>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/>
              <a:t>类是一个</a:t>
            </a:r>
            <a:r>
              <a:rPr lang="zh-CN" altLang="en-US" dirty="0" smtClean="0">
                <a:solidFill>
                  <a:srgbClr val="0070C0"/>
                </a:solidFill>
              </a:rPr>
              <a:t>字符串容器类</a:t>
            </a:r>
            <a:r>
              <a:rPr lang="zh-CN" altLang="en-US" dirty="0" smtClean="0"/>
              <a:t>，用来</a:t>
            </a:r>
            <a:r>
              <a:rPr lang="zh-CN" altLang="en-US" dirty="0" smtClean="0">
                <a:solidFill>
                  <a:srgbClr val="0070C0"/>
                </a:solidFill>
              </a:rPr>
              <a:t>存储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操作</a:t>
            </a:r>
            <a:r>
              <a:rPr lang="zh-CN" altLang="en-US" dirty="0" smtClean="0"/>
              <a:t>字符串。通过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/>
              <a:t>类可以实现字符串</a:t>
            </a:r>
            <a:r>
              <a:rPr lang="zh-CN" altLang="en-US" dirty="0" smtClean="0">
                <a:solidFill>
                  <a:srgbClr val="0070C0"/>
                </a:solidFill>
              </a:rPr>
              <a:t>拼接</a:t>
            </a:r>
            <a:r>
              <a:rPr lang="zh-CN" altLang="en-US" dirty="0" smtClean="0"/>
              <a:t>、字符串</a:t>
            </a:r>
            <a:r>
              <a:rPr lang="zh-CN" altLang="en-US" dirty="0" smtClean="0">
                <a:solidFill>
                  <a:srgbClr val="0070C0"/>
                </a:solidFill>
              </a:rPr>
              <a:t>替换</a:t>
            </a:r>
            <a:r>
              <a:rPr lang="zh-CN" altLang="en-US" dirty="0" smtClean="0"/>
              <a:t>、字符串</a:t>
            </a:r>
            <a:r>
              <a:rPr lang="zh-CN" altLang="en-US" dirty="0" smtClean="0">
                <a:solidFill>
                  <a:srgbClr val="0070C0"/>
                </a:solidFill>
              </a:rPr>
              <a:t>比较</a:t>
            </a:r>
            <a:r>
              <a:rPr lang="zh-CN" altLang="en-US" dirty="0" smtClean="0"/>
              <a:t>，以及通过</a:t>
            </a:r>
            <a:r>
              <a:rPr lang="zh-CN" altLang="en-US" dirty="0" smtClean="0">
                <a:solidFill>
                  <a:srgbClr val="0070C0"/>
                </a:solidFill>
              </a:rPr>
              <a:t>索引值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70C0"/>
                </a:solidFill>
              </a:rPr>
              <a:t>迭代器</a:t>
            </a:r>
            <a:r>
              <a:rPr lang="zh-CN" altLang="en-US" dirty="0" smtClean="0"/>
              <a:t>访问字符串的内容等操作。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/>
              <a:t>类</a:t>
            </a:r>
            <a:r>
              <a:rPr lang="zh-CN" altLang="en-US" dirty="0"/>
              <a:t>的声明包含在库文件</a:t>
            </a:r>
            <a:r>
              <a:rPr lang="en-US" altLang="zh-CN" dirty="0" smtClean="0">
                <a:solidFill>
                  <a:srgbClr val="0000FF"/>
                </a:solidFill>
              </a:rPr>
              <a:t>&lt;string&gt;</a:t>
            </a:r>
            <a:r>
              <a:rPr lang="zh-CN" altLang="en-US" dirty="0"/>
              <a:t>中，因此，</a:t>
            </a: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/>
              <a:t>类时</a:t>
            </a:r>
            <a:r>
              <a:rPr lang="zh-CN" altLang="en-US" dirty="0"/>
              <a:t>需包含预处理命令： </a:t>
            </a:r>
            <a:r>
              <a:rPr lang="en-US" altLang="zh-CN" dirty="0">
                <a:solidFill>
                  <a:srgbClr val="0000FF"/>
                </a:solidFill>
              </a:rPr>
              <a:t>#include </a:t>
            </a:r>
            <a:r>
              <a:rPr lang="en-US" altLang="zh-CN" dirty="0" smtClean="0">
                <a:solidFill>
                  <a:srgbClr val="0000FF"/>
                </a:solidFill>
              </a:rPr>
              <a:t>&lt;string&gt;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b="1" dirty="0"/>
              <a:t>类声明形式：</a:t>
            </a:r>
            <a:endParaRPr lang="en-US" altLang="zh-CN" b="1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basic_string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 smtClean="0"/>
              <a:t>;</a:t>
            </a:r>
          </a:p>
          <a:p>
            <a:r>
              <a:rPr lang="zh-CN" altLang="en-US" b="1" dirty="0"/>
              <a:t>特点：</a:t>
            </a:r>
            <a:endParaRPr lang="en-US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顺序容器（</a:t>
            </a:r>
            <a:r>
              <a:rPr lang="en-US" altLang="zh-CN" dirty="0"/>
              <a:t>Sequential Container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动态字符串（</a:t>
            </a:r>
            <a:r>
              <a:rPr lang="en-US" altLang="zh-CN" dirty="0"/>
              <a:t>Dynamic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按需分配（</a:t>
            </a:r>
            <a:r>
              <a:rPr lang="en-US" altLang="zh-CN" dirty="0"/>
              <a:t>Allocation Aware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</p:spTree>
    <p:extLst>
      <p:ext uri="{BB962C8B-B14F-4D97-AF65-F5344CB8AC3E}">
        <p14:creationId xmlns:p14="http://schemas.microsoft.com/office/powerpoint/2010/main" val="2770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成员类型（</a:t>
            </a:r>
            <a:r>
              <a:rPr lang="en-US" altLang="zh-CN" b="1" dirty="0" smtClean="0"/>
              <a:t>Member Types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83652"/>
              </p:ext>
            </p:extLst>
          </p:nvPr>
        </p:nvGraphicFramePr>
        <p:xfrm>
          <a:off x="251520" y="1772816"/>
          <a:ext cx="8712968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3888432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成员类型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定义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说明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value_type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char</a:t>
                      </a:r>
                      <a:endParaRPr lang="zh-CN" altLang="en-US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reference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char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&amp;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元素类型引用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const_reference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char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&amp;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元素类型常量引用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pointer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char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元素类型指针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const_pointer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char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元素类型常量指针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iterator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char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类型的随机访问迭代器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相当于元素指针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const_iterator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char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类型的随机访问迭代器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相当于元素常量指针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reverse_iterator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reverse_iterator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&lt;iterator&gt;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反向迭代器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const_reverse_iterator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reverse_iterator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const_iterator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&gt;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反向常量迭代器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size_type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size_t</a:t>
                      </a:r>
                      <a:endParaRPr lang="zh-CN" altLang="en-US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空间尺寸类型</a:t>
                      </a: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6145374"/>
            <a:ext cx="75608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http://www.cplusplus.com/reference/string/string/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964488" cy="5473207"/>
          </a:xfrm>
        </p:spPr>
        <p:txBody>
          <a:bodyPr/>
          <a:lstStyle/>
          <a:p>
            <a:r>
              <a:rPr lang="zh-CN" altLang="en-US" b="1" dirty="0" smtClean="0"/>
              <a:t>构造函数（</a:t>
            </a:r>
            <a:r>
              <a:rPr lang="en-US" altLang="zh-CN" b="1" dirty="0" smtClean="0"/>
              <a:t>Constructor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/>
              <a:t>(); </a:t>
            </a:r>
          </a:p>
          <a:p>
            <a:r>
              <a:rPr lang="zh-CN" altLang="en-US" dirty="0" smtClean="0"/>
              <a:t>构造一个空的字符串类，字符串的长度为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0070C0"/>
                </a:solidFill>
              </a:rPr>
              <a:t>空串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拷贝构造函数。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通过字符串序列构造一个字符串类。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n,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c);</a:t>
            </a:r>
          </a:p>
          <a:p>
            <a:r>
              <a:rPr lang="zh-CN" altLang="en-US" dirty="0" smtClean="0"/>
              <a:t>构造一个长度为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的字符串，字符串中的每一个字符都为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145374"/>
            <a:ext cx="75608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http://www.cplusplus.com/reference/string/string/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容量函数（</a:t>
            </a:r>
            <a:r>
              <a:rPr lang="en-US" altLang="zh-CN" b="1" dirty="0" smtClean="0"/>
              <a:t>Capacity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size()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smtClean="0"/>
              <a:t>length()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返回字符串的长度。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capacity()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</a:t>
            </a:r>
          </a:p>
          <a:p>
            <a:r>
              <a:rPr lang="zh-CN" altLang="en-US" dirty="0" smtClean="0"/>
              <a:t>返回字符串容器的容量。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resize(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n);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smtClean="0"/>
              <a:t>resize(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n,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c);</a:t>
            </a:r>
          </a:p>
          <a:p>
            <a:r>
              <a:rPr lang="zh-CN" altLang="en-US" dirty="0" smtClean="0"/>
              <a:t>改变字符串的长度为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初始化每个字符）。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/>
              <a:t>empty()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判断字符串是否为空串。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6145374"/>
            <a:ext cx="75608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http://www.cplusplus.com/reference/string/string/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字符串操作函数（</a:t>
            </a:r>
            <a:r>
              <a:rPr lang="en-US" altLang="zh-CN" b="1" dirty="0" smtClean="0"/>
              <a:t>Modifier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append(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append(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append(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n,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c);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添加</a:t>
            </a:r>
            <a:r>
              <a:rPr lang="en-US" altLang="zh-CN" dirty="0" smtClean="0">
                <a:solidFill>
                  <a:srgbClr val="00B050"/>
                </a:solidFill>
              </a:rPr>
              <a:t>n</a:t>
            </a:r>
            <a:r>
              <a:rPr lang="zh-CN" altLang="en-US" dirty="0" smtClean="0">
                <a:solidFill>
                  <a:srgbClr val="00B050"/>
                </a:solidFill>
              </a:rPr>
              <a:t>个字符</a:t>
            </a:r>
            <a:r>
              <a:rPr lang="en-US" altLang="zh-CN" dirty="0" smtClean="0">
                <a:solidFill>
                  <a:srgbClr val="00B050"/>
                </a:solidFill>
              </a:rPr>
              <a:t>c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/>
              <a:t>向字符串</a:t>
            </a:r>
            <a:r>
              <a:rPr lang="zh-CN" altLang="en-US" dirty="0" smtClean="0">
                <a:solidFill>
                  <a:srgbClr val="0070C0"/>
                </a:solidFill>
              </a:rPr>
              <a:t>末尾</a:t>
            </a:r>
            <a:r>
              <a:rPr lang="zh-CN" altLang="en-US" dirty="0" smtClean="0"/>
              <a:t>添加新字符或字符串。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insert(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insert(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insert(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n,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/>
              <a:t> c</a:t>
            </a:r>
            <a:r>
              <a:rPr lang="en-US" altLang="zh-CN" dirty="0" smtClean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插入</a:t>
            </a:r>
            <a:r>
              <a:rPr lang="en-US" altLang="zh-CN" dirty="0" smtClean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个字符</a:t>
            </a:r>
            <a:r>
              <a:rPr lang="en-US" altLang="zh-CN" dirty="0" smtClean="0">
                <a:solidFill>
                  <a:srgbClr val="00B050"/>
                </a:solidFill>
              </a:rPr>
              <a:t>c</a:t>
            </a:r>
            <a:endParaRPr lang="en-US" altLang="zh-CN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位置</a:t>
            </a:r>
            <a:r>
              <a:rPr lang="zh-CN" altLang="en-US" dirty="0" smtClean="0">
                <a:solidFill>
                  <a:srgbClr val="0070C0"/>
                </a:solidFill>
              </a:rPr>
              <a:t>前</a:t>
            </a:r>
            <a:r>
              <a:rPr lang="zh-CN" altLang="en-US" dirty="0" smtClean="0"/>
              <a:t>插入新字符或字符串。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string&amp;</a:t>
            </a:r>
            <a:r>
              <a:rPr lang="en-US" altLang="zh-CN" dirty="0" smtClean="0"/>
              <a:t> erase(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从</a:t>
            </a:r>
            <a:r>
              <a:rPr lang="en-US" altLang="zh-CN" dirty="0" err="1" smtClean="0">
                <a:solidFill>
                  <a:srgbClr val="00B050"/>
                </a:solidFill>
              </a:rPr>
              <a:t>pos</a:t>
            </a:r>
            <a:r>
              <a:rPr lang="zh-CN" altLang="en-US" dirty="0" smtClean="0">
                <a:solidFill>
                  <a:srgbClr val="00B050"/>
                </a:solidFill>
              </a:rPr>
              <a:t>开始的</a:t>
            </a:r>
            <a:r>
              <a:rPr lang="en-US" altLang="zh-CN" dirty="0" err="1" smtClean="0">
                <a:solidFill>
                  <a:srgbClr val="00B050"/>
                </a:solidFill>
              </a:rPr>
              <a:t>len</a:t>
            </a:r>
            <a:r>
              <a:rPr lang="zh-CN" altLang="en-US" dirty="0" smtClean="0">
                <a:solidFill>
                  <a:srgbClr val="00B050"/>
                </a:solidFill>
              </a:rPr>
              <a:t>个字符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iterator</a:t>
            </a:r>
            <a:r>
              <a:rPr lang="en-US" altLang="zh-CN" dirty="0" smtClean="0"/>
              <a:t> erase(</a:t>
            </a:r>
            <a:r>
              <a:rPr lang="en-US" altLang="zh-CN" dirty="0" err="1" smtClean="0">
                <a:solidFill>
                  <a:srgbClr val="0000FF"/>
                </a:solidFill>
              </a:rPr>
              <a:t>const_iterator</a:t>
            </a:r>
            <a:r>
              <a:rPr lang="en-US" altLang="zh-CN" dirty="0" smtClean="0"/>
              <a:t> p);   </a:t>
            </a:r>
            <a:r>
              <a:rPr lang="en-US" altLang="zh-CN" dirty="0" smtClean="0">
                <a:solidFill>
                  <a:srgbClr val="00B050"/>
                </a:solidFill>
              </a:rPr>
              <a:t>// p</a:t>
            </a:r>
            <a:r>
              <a:rPr lang="zh-CN" altLang="en-US" dirty="0" smtClean="0">
                <a:solidFill>
                  <a:srgbClr val="00B050"/>
                </a:solidFill>
              </a:rPr>
              <a:t>所指向的字符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iterator</a:t>
            </a:r>
            <a:r>
              <a:rPr lang="en-US" altLang="zh-CN" dirty="0"/>
              <a:t> erase(</a:t>
            </a: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/>
              <a:t> </a:t>
            </a:r>
            <a:r>
              <a:rPr lang="en-US" altLang="zh-CN" dirty="0" smtClean="0"/>
              <a:t>first, </a:t>
            </a: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/>
              <a:t> </a:t>
            </a:r>
            <a:r>
              <a:rPr lang="en-US" altLang="zh-CN" dirty="0" smtClean="0"/>
              <a:t>last);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                                           // [first, last</a:t>
            </a:r>
            <a:r>
              <a:rPr lang="en-US" altLang="zh-CN" dirty="0" smtClean="0">
                <a:solidFill>
                  <a:srgbClr val="00B050"/>
                </a:solidFill>
              </a:rPr>
              <a:t>) </a:t>
            </a:r>
            <a:r>
              <a:rPr lang="zh-CN" altLang="en-US" dirty="0" smtClean="0">
                <a:solidFill>
                  <a:srgbClr val="00B050"/>
                </a:solidFill>
              </a:rPr>
              <a:t>指定的字符序列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/>
              <a:t>删除字符串中的部分字符。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</p:spTree>
    <p:extLst>
      <p:ext uri="{BB962C8B-B14F-4D97-AF65-F5344CB8AC3E}">
        <p14:creationId xmlns:p14="http://schemas.microsoft.com/office/powerpoint/2010/main" val="31361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784976" cy="58192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replace(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replace(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/>
              <a:t>str</a:t>
            </a:r>
            <a:r>
              <a:rPr lang="en-US" altLang="zh-CN" dirty="0" smtClean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replace(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n,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c); 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replace(</a:t>
            </a:r>
            <a:r>
              <a:rPr lang="en-US" altLang="zh-CN" dirty="0" err="1" smtClean="0">
                <a:solidFill>
                  <a:srgbClr val="0000FF"/>
                </a:solidFill>
              </a:rPr>
              <a:t>const_iterator</a:t>
            </a:r>
            <a:r>
              <a:rPr lang="en-US" altLang="zh-CN" dirty="0" smtClean="0"/>
              <a:t> i1, </a:t>
            </a:r>
            <a:r>
              <a:rPr lang="en-US" altLang="zh-CN" dirty="0" err="1" smtClean="0">
                <a:solidFill>
                  <a:srgbClr val="0000FF"/>
                </a:solidFill>
              </a:rPr>
              <a:t>const_iterator</a:t>
            </a:r>
            <a:r>
              <a:rPr lang="en-US" altLang="zh-CN" dirty="0" smtClean="0"/>
              <a:t> i2,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/>
              <a:t>replace(</a:t>
            </a: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/>
              <a:t> i1, </a:t>
            </a: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/>
              <a:t> i2,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/>
              <a:t>replace(</a:t>
            </a: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/>
              <a:t> i1, </a:t>
            </a: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/>
              <a:t> i2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n,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/>
              <a:t> c);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 smtClean="0"/>
              <a:t>替换字符串中的部分字符。（</a:t>
            </a:r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[i1, i2)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 operator+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 operator+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/>
              <a:t>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/>
              <a:t>rhs</a:t>
            </a:r>
            <a:r>
              <a:rPr lang="en-US" altLang="zh-CN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 operator+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/>
              <a:t>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 operator+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/>
              <a:t>rhs</a:t>
            </a:r>
            <a:r>
              <a:rPr lang="en-US" altLang="zh-CN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 operator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/>
              <a:t>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 smtClean="0"/>
              <a:t>重载</a:t>
            </a:r>
            <a:r>
              <a:rPr lang="en-US" altLang="zh-CN" dirty="0" smtClean="0"/>
              <a:t>+</a:t>
            </a:r>
            <a:r>
              <a:rPr lang="zh-CN" altLang="en-US" dirty="0" smtClean="0"/>
              <a:t>运算符（</a:t>
            </a:r>
            <a:r>
              <a:rPr lang="zh-CN" altLang="en-US" dirty="0" smtClean="0">
                <a:solidFill>
                  <a:srgbClr val="FF0000"/>
                </a:solidFill>
              </a:rPr>
              <a:t>非成员函数</a:t>
            </a:r>
            <a:r>
              <a:rPr lang="zh-CN" altLang="en-US" dirty="0" smtClean="0"/>
              <a:t>），实现字符串的拼接。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string&amp;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FF0000"/>
                </a:solidFill>
              </a:rPr>
              <a:t>+=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string&amp;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FF0000"/>
                </a:solidFill>
              </a:rPr>
              <a:t>+=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string&amp;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FF0000"/>
                </a:solidFill>
              </a:rPr>
              <a:t>+=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重载</a:t>
            </a:r>
            <a:r>
              <a:rPr lang="en-US" altLang="zh-CN" dirty="0" smtClean="0"/>
              <a:t>+=</a:t>
            </a:r>
            <a:r>
              <a:rPr lang="zh-CN" altLang="en-US" dirty="0" smtClean="0"/>
              <a:t>运算符（</a:t>
            </a:r>
            <a:r>
              <a:rPr lang="zh-CN" altLang="en-US" dirty="0" smtClean="0">
                <a:solidFill>
                  <a:srgbClr val="FF0000"/>
                </a:solidFill>
              </a:rPr>
              <a:t>成员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），实现字符串拼接。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</p:spTree>
    <p:extLst>
      <p:ext uri="{BB962C8B-B14F-4D97-AF65-F5344CB8AC3E}">
        <p14:creationId xmlns:p14="http://schemas.microsoft.com/office/powerpoint/2010/main" val="37934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94119"/>
            <a:ext cx="8784976" cy="581925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operator==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 smtClean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operator==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/>
              <a:t>rhs</a:t>
            </a:r>
            <a:r>
              <a:rPr lang="en-US" altLang="zh-CN" dirty="0" smtClean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operator==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/>
              <a:t>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operator!=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operator!=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operator!=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operator&lt;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operator&lt;=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operator&lt;=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operator&lt;=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operator&gt;=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operator&gt;=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bool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operator&gt;=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lhs,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string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/>
              <a:t>rhs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/>
              <a:t>重载关系运算符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非成员函数</a:t>
            </a:r>
            <a:r>
              <a:rPr lang="zh-CN" altLang="en-US" dirty="0" smtClean="0"/>
              <a:t>），实现两个字符串的比较。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clear(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/>
              <a:t>清空字符串的内容。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  <p:sp>
        <p:nvSpPr>
          <p:cNvPr id="4" name="矩形 3"/>
          <p:cNvSpPr/>
          <p:nvPr/>
        </p:nvSpPr>
        <p:spPr>
          <a:xfrm>
            <a:off x="2555776" y="6237312"/>
            <a:ext cx="640871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http://www.cplusplus.com/reference/string/string/</a:t>
            </a:r>
            <a:endParaRPr lang="zh-CN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元素访问函数（</a:t>
            </a:r>
            <a:r>
              <a:rPr lang="en-US" altLang="zh-CN" b="1" dirty="0" smtClean="0"/>
              <a:t>Element Access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FF0000"/>
                </a:solidFill>
              </a:rPr>
              <a:t>[ ]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char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FF0000"/>
                </a:solidFill>
              </a:rPr>
              <a:t>[ ]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重载下标运算符，访问字符串中位于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处的字符（从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at 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0000FF"/>
                </a:solidFill>
              </a:rPr>
              <a:t> char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/>
              <a:t>at 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访问字符串中位于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处的字符（从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substr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返回字符串中从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位置开始长度为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的子串。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c_str</a:t>
            </a:r>
            <a:r>
              <a:rPr lang="en-US" altLang="zh-CN" dirty="0" smtClean="0"/>
              <a:t>()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返回由常量指针指向的字符串序列。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copy (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s, 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将字符串中从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位置开始的长度为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的子串复制到由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指向的字符数组中。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  <p:sp>
        <p:nvSpPr>
          <p:cNvPr id="5" name="矩形 4"/>
          <p:cNvSpPr/>
          <p:nvPr/>
        </p:nvSpPr>
        <p:spPr>
          <a:xfrm>
            <a:off x="2555776" y="6237312"/>
            <a:ext cx="640871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http://www.cplusplus.com/reference/string/string/</a:t>
            </a:r>
            <a:endParaRPr lang="zh-CN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1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b="1" dirty="0" smtClean="0"/>
              <a:t>迭代器函数（</a:t>
            </a:r>
            <a:r>
              <a:rPr lang="en-US" altLang="zh-CN" b="1" dirty="0" smtClean="0"/>
              <a:t>Iterator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iterator</a:t>
            </a:r>
            <a:r>
              <a:rPr lang="en-US" altLang="zh-CN" dirty="0"/>
              <a:t> begin</a:t>
            </a:r>
            <a:r>
              <a:rPr lang="en-US" altLang="zh-CN" dirty="0" smtClean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begin()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返回指向字符串第一个字符的迭代器。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iterator </a:t>
            </a:r>
            <a:r>
              <a:rPr lang="en-US" altLang="zh-CN" dirty="0"/>
              <a:t>end</a:t>
            </a:r>
            <a:r>
              <a:rPr lang="en-US" altLang="zh-CN" dirty="0" smtClean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end()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返回指向字符串最后一个字符的</a:t>
            </a:r>
            <a:r>
              <a:rPr lang="zh-CN" altLang="en-US" dirty="0" smtClean="0">
                <a:solidFill>
                  <a:srgbClr val="FF0000"/>
                </a:solidFill>
              </a:rPr>
              <a:t>下一个位置</a:t>
            </a:r>
            <a:r>
              <a:rPr lang="zh-CN" altLang="en-US" dirty="0" smtClean="0"/>
              <a:t>的迭代器。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/>
              <a:t> </a:t>
            </a:r>
            <a:r>
              <a:rPr lang="en-US" altLang="zh-CN" dirty="0" err="1"/>
              <a:t>cbegin</a:t>
            </a:r>
            <a:r>
              <a:rPr lang="en-US" altLang="zh-CN" dirty="0"/>
              <a:t>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返回指向字符串第一个字符</a:t>
            </a:r>
            <a:r>
              <a:rPr lang="zh-CN" altLang="en-US" dirty="0" smtClean="0"/>
              <a:t>的常量迭代</a:t>
            </a:r>
            <a:r>
              <a:rPr lang="zh-CN" altLang="en-US" dirty="0"/>
              <a:t>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const_iterator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cend</a:t>
            </a:r>
            <a:r>
              <a:rPr lang="en-US" altLang="zh-CN" dirty="0"/>
              <a:t>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返回指向字符串最后一个字符的</a:t>
            </a:r>
            <a:r>
              <a:rPr lang="zh-CN" altLang="en-US" dirty="0">
                <a:solidFill>
                  <a:srgbClr val="FF0000"/>
                </a:solidFill>
              </a:rPr>
              <a:t>下一个位置</a:t>
            </a:r>
            <a:r>
              <a:rPr lang="zh-CN" altLang="en-US" dirty="0" smtClean="0"/>
              <a:t>的常量迭代</a:t>
            </a:r>
            <a:r>
              <a:rPr lang="zh-CN" altLang="en-US" dirty="0"/>
              <a:t>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6145374"/>
            <a:ext cx="75608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http://www.cplusplus.com/reference/string/string/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插入运算符</a:t>
            </a:r>
            <a:r>
              <a:rPr lang="en-US" altLang="zh-CN" sz="2800" b="1" dirty="0" smtClean="0"/>
              <a:t>&lt;&lt;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插入运算符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zh-CN" altLang="en-US" dirty="0" smtClean="0"/>
              <a:t>通常</a:t>
            </a:r>
            <a:r>
              <a:rPr lang="zh-CN" altLang="en-US" dirty="0"/>
              <a:t>用于插入数据到一个</a:t>
            </a:r>
            <a:r>
              <a:rPr lang="zh-CN" altLang="en-US" dirty="0">
                <a:solidFill>
                  <a:srgbClr val="0070C0"/>
                </a:solidFill>
              </a:rPr>
              <a:t>输出流对象</a:t>
            </a:r>
            <a:r>
              <a:rPr lang="zh-CN" altLang="en-US" dirty="0"/>
              <a:t>中</a:t>
            </a:r>
            <a:r>
              <a:rPr lang="zh-CN" altLang="en-US" dirty="0" smtClean="0"/>
              <a:t>，</a:t>
            </a:r>
            <a:r>
              <a:rPr lang="zh-CN" altLang="en-US" dirty="0"/>
              <a:t>输出</a:t>
            </a:r>
            <a:r>
              <a:rPr lang="zh-CN" altLang="en-US" dirty="0" smtClean="0"/>
              <a:t>流</a:t>
            </a:r>
            <a:r>
              <a:rPr lang="zh-CN" altLang="en-US" dirty="0"/>
              <a:t>对象再进一步将数据输出到它所关联的</a:t>
            </a:r>
            <a:r>
              <a:rPr lang="zh-CN" altLang="en-US" dirty="0">
                <a:solidFill>
                  <a:srgbClr val="0070C0"/>
                </a:solidFill>
              </a:rPr>
              <a:t>设备</a:t>
            </a:r>
            <a:r>
              <a:rPr lang="zh-CN" altLang="en-US" dirty="0"/>
              <a:t>中。</a:t>
            </a:r>
          </a:p>
          <a:p>
            <a:pPr indent="358775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717550"/>
            <a:r>
              <a:rPr lang="en-US" altLang="zh-CN" dirty="0" smtClean="0"/>
              <a:t>cout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Welcome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to C++!”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将字符串输出到屏幕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插入</a:t>
            </a:r>
            <a:r>
              <a:rPr lang="zh-CN" altLang="en-US" dirty="0" smtClean="0"/>
              <a:t>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zh-CN" altLang="en-US" dirty="0" smtClean="0"/>
              <a:t>适用于</a:t>
            </a:r>
            <a:r>
              <a:rPr lang="zh-CN" altLang="en-US" dirty="0"/>
              <a:t>任何</a:t>
            </a:r>
            <a:r>
              <a:rPr lang="zh-CN" altLang="en-US" dirty="0">
                <a:solidFill>
                  <a:srgbClr val="0070C0"/>
                </a:solidFill>
              </a:rPr>
              <a:t>输出流对象</a:t>
            </a:r>
            <a:r>
              <a:rPr lang="zh-CN" altLang="en-US" dirty="0"/>
              <a:t>，如输出文件流</a:t>
            </a:r>
            <a:r>
              <a:rPr lang="en-US" altLang="zh-CN" b="1" dirty="0" err="1">
                <a:solidFill>
                  <a:srgbClr val="0000FF"/>
                </a:solidFill>
              </a:rPr>
              <a:t>ofstream</a:t>
            </a:r>
            <a:r>
              <a:rPr lang="zh-CN" altLang="en-US" dirty="0"/>
              <a:t>的对象</a:t>
            </a:r>
            <a:r>
              <a:rPr lang="zh-CN" altLang="en-US" dirty="0" smtClean="0"/>
              <a:t>等。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zh-CN" altLang="en-US" dirty="0" smtClean="0"/>
              <a:t>右侧</a:t>
            </a:r>
            <a:r>
              <a:rPr lang="zh-CN" altLang="en-US" dirty="0"/>
              <a:t>可以是</a:t>
            </a:r>
            <a:r>
              <a:rPr lang="zh-CN" altLang="en-US" dirty="0" smtClean="0"/>
              <a:t>任何基本数据类型</a:t>
            </a:r>
            <a:r>
              <a:rPr lang="zh-CN" altLang="en-US" dirty="0"/>
              <a:t>的变量及常量，也可以是字符串变量及常量。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插入运算符</a:t>
            </a:r>
            <a:r>
              <a:rPr lang="en-US" altLang="zh-CN" b="1" dirty="0">
                <a:solidFill>
                  <a:srgbClr val="FF0000"/>
                </a:solidFill>
              </a:rPr>
              <a:t>&lt;&lt;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0070C0"/>
                </a:solidFill>
              </a:rPr>
              <a:t>串联</a:t>
            </a:r>
            <a:r>
              <a:rPr lang="zh-CN" altLang="en-US" dirty="0"/>
              <a:t>起来使用，将多个数据项一起</a:t>
            </a:r>
            <a:r>
              <a:rPr lang="zh-CN" altLang="en-US" dirty="0" smtClean="0"/>
              <a:t>输出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indent="358775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717550"/>
            <a:r>
              <a:rPr lang="en-US" altLang="zh-CN" dirty="0" smtClean="0"/>
              <a:t>cout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“PI=“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3.1415926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返回流对象引用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37424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&lt;string&gt;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包含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  <a:r>
              <a:rPr lang="zh-CN" altLang="en-US" sz="2000" dirty="0" smtClean="0">
                <a:solidFill>
                  <a:srgbClr val="00B050"/>
                </a:solidFill>
              </a:rPr>
              <a:t>声明的库文件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string </a:t>
            </a:r>
            <a:r>
              <a:rPr lang="en-US" altLang="zh-CN" sz="2000" dirty="0" smtClean="0"/>
              <a:t>str1(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Huaiyin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”</a:t>
            </a:r>
            <a:r>
              <a:rPr lang="en-US" altLang="zh-CN" sz="2000" dirty="0" smtClean="0"/>
              <a:t>), str2(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“of ”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  <a:r>
              <a:rPr lang="zh-CN" altLang="en-US" sz="2000" dirty="0" smtClean="0">
                <a:solidFill>
                  <a:srgbClr val="00B050"/>
                </a:solidFill>
              </a:rPr>
              <a:t>对象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append</a:t>
            </a:r>
            <a:r>
              <a:rPr lang="en-US" altLang="zh-CN" sz="2000" dirty="0" smtClean="0"/>
              <a:t>(str1);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末尾追加 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append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“Institute”</a:t>
            </a:r>
            <a:r>
              <a:rPr lang="en-US" altLang="zh-CN" sz="2000" dirty="0" smtClean="0"/>
              <a:t>);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末尾追加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2000" dirty="0" smtClean="0">
                <a:solidFill>
                  <a:srgbClr val="00B050"/>
                </a:solidFill>
              </a:rPr>
              <a:t> char *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append</a:t>
            </a:r>
            <a:r>
              <a:rPr lang="en-US" altLang="zh-CN" sz="2000" dirty="0" smtClean="0"/>
              <a:t>(1,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 ’</a:t>
            </a:r>
            <a:r>
              <a:rPr lang="en-US" altLang="zh-CN" sz="2000" dirty="0" smtClean="0"/>
              <a:t>);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末尾追加 </a:t>
            </a:r>
            <a:r>
              <a:rPr lang="en-US" altLang="zh-CN" sz="2000" dirty="0" smtClean="0">
                <a:solidFill>
                  <a:srgbClr val="00B050"/>
                </a:solidFill>
              </a:rPr>
              <a:t>char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+=</a:t>
            </a:r>
            <a:r>
              <a:rPr lang="en-US" altLang="zh-CN" sz="2000" dirty="0" smtClean="0"/>
              <a:t> str2;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string </a:t>
            </a:r>
            <a:r>
              <a:rPr lang="zh-CN" altLang="en-US" sz="2000" dirty="0" smtClean="0">
                <a:solidFill>
                  <a:srgbClr val="00B050"/>
                </a:solidFill>
              </a:rPr>
              <a:t>拼接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+=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“Technology”</a:t>
            </a:r>
            <a:r>
              <a:rPr lang="en-US" altLang="zh-CN" sz="2000" dirty="0" smtClean="0"/>
              <a:t>;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2000" dirty="0" smtClean="0">
                <a:solidFill>
                  <a:srgbClr val="00B050"/>
                </a:solidFill>
              </a:rPr>
              <a:t> char * </a:t>
            </a:r>
            <a:r>
              <a:rPr lang="zh-CN" altLang="en-US" sz="2000" dirty="0" smtClean="0">
                <a:solidFill>
                  <a:srgbClr val="00B050"/>
                </a:solidFill>
              </a:rPr>
              <a:t>拼接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+=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‘!’</a:t>
            </a:r>
            <a:r>
              <a:rPr lang="en-US" altLang="zh-CN" sz="2000" dirty="0" smtClean="0"/>
              <a:t>;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char </a:t>
            </a:r>
            <a:r>
              <a:rPr lang="zh-CN" altLang="en-US" sz="2000" dirty="0" smtClean="0">
                <a:solidFill>
                  <a:srgbClr val="00B050"/>
                </a:solidFill>
              </a:rPr>
              <a:t>拼接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对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 </a:t>
            </a:r>
            <a:r>
              <a:rPr lang="zh-CN" altLang="en-US" sz="2000" dirty="0" smtClean="0">
                <a:solidFill>
                  <a:srgbClr val="00B050"/>
                </a:solidFill>
              </a:rPr>
              <a:t>类重载了插入运算符</a:t>
            </a:r>
            <a:r>
              <a:rPr lang="en-US" altLang="zh-CN" sz="2000" dirty="0" smtClean="0">
                <a:solidFill>
                  <a:srgbClr val="00B050"/>
                </a:solidFill>
              </a:rPr>
              <a:t>&lt;&lt;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length</a:t>
            </a:r>
            <a:r>
              <a:rPr lang="en-US" altLang="zh-CN" sz="2000" dirty="0" smtClean="0"/>
              <a:t>();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字符串长度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  <a:r>
              <a:rPr lang="en-US" altLang="zh-CN" sz="2000" dirty="0" smtClean="0"/>
              <a:t>;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通过下标运算符访问字符串中的字符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string</a:t>
            </a:r>
            <a:r>
              <a:rPr lang="en-US" altLang="zh-CN" sz="2000" dirty="0" smtClean="0"/>
              <a:t>::</a:t>
            </a:r>
            <a:r>
              <a:rPr lang="en-US" altLang="zh-CN" sz="2000" dirty="0" smtClean="0">
                <a:solidFill>
                  <a:srgbClr val="0000FF"/>
                </a:solidFill>
              </a:rPr>
              <a:t>iterator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iter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 smtClean="0"/>
              <a:t>(); </a:t>
            </a:r>
            <a:r>
              <a:rPr lang="en-US" altLang="zh-CN" sz="2000" dirty="0" err="1" smtClean="0"/>
              <a:t>iter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end</a:t>
            </a:r>
            <a:r>
              <a:rPr lang="en-US" altLang="zh-CN" sz="2000" dirty="0" smtClean="0"/>
              <a:t>(); ++</a:t>
            </a:r>
            <a:r>
              <a:rPr lang="en-US" altLang="zh-CN" sz="2000" dirty="0" err="1" smtClean="0"/>
              <a:t>iter</a:t>
            </a:r>
            <a:r>
              <a:rPr lang="en-US" altLang="zh-CN" sz="2000" dirty="0" smtClean="0"/>
              <a:t>) </a:t>
            </a:r>
          </a:p>
          <a:p>
            <a:pPr indent="7175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iter</a:t>
            </a:r>
            <a:r>
              <a:rPr lang="en-US" altLang="zh-CN" sz="2000" dirty="0" smtClean="0"/>
              <a:t>;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通过迭代器访问字符串中的字符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Ch19_14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2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702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&lt;string&gt;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包含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  <a:r>
              <a:rPr lang="zh-CN" altLang="en-US" sz="2000" dirty="0" smtClean="0">
                <a:solidFill>
                  <a:srgbClr val="00B050"/>
                </a:solidFill>
              </a:rPr>
              <a:t>声明库文件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string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“Xia University”</a:t>
            </a:r>
            <a:r>
              <a:rPr lang="en-US" altLang="zh-CN" sz="2000" dirty="0" smtClean="0"/>
              <a:t>);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 </a:t>
            </a:r>
            <a:r>
              <a:rPr lang="zh-CN" altLang="en-US" sz="2000" dirty="0" smtClean="0">
                <a:solidFill>
                  <a:srgbClr val="00B050"/>
                </a:solidFill>
              </a:rPr>
              <a:t>对象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输出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 </a:t>
            </a:r>
            <a:r>
              <a:rPr lang="zh-CN" altLang="en-US" sz="2000" dirty="0" smtClean="0">
                <a:solidFill>
                  <a:srgbClr val="00B050"/>
                </a:solidFill>
              </a:rPr>
              <a:t>内容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insert</a:t>
            </a:r>
            <a:r>
              <a:rPr lang="en-US" altLang="zh-CN" sz="2000" dirty="0" smtClean="0"/>
              <a:t>(3,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“men”</a:t>
            </a:r>
            <a:r>
              <a:rPr lang="en-US" altLang="zh-CN" sz="2000" dirty="0" smtClean="0"/>
              <a:t>);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在字符串中插入新字符串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replace</a:t>
            </a:r>
            <a:r>
              <a:rPr lang="en-US" altLang="zh-CN" sz="2000" dirty="0" smtClean="0"/>
              <a:t>(0, 6,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“Beijing”</a:t>
            </a:r>
            <a:r>
              <a:rPr lang="en-US" altLang="zh-CN" sz="2000" dirty="0" smtClean="0"/>
              <a:t>);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替换字符串中的部分字符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erase</a:t>
            </a:r>
            <a:r>
              <a:rPr lang="en-US" altLang="zh-CN" sz="2000" dirty="0" smtClean="0"/>
              <a:t>(0, 8);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删除字符串中的部分字符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append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 of Waterloo”</a:t>
            </a:r>
            <a:r>
              <a:rPr lang="en-US" altLang="zh-CN" sz="2000" dirty="0" smtClean="0"/>
              <a:t>);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在字符串末尾追加新字符串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c_str</a:t>
            </a:r>
            <a:r>
              <a:rPr lang="en-US" altLang="zh-CN" sz="2000" dirty="0" smtClean="0"/>
              <a:t>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将字符串转成字符序列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substr</a:t>
            </a:r>
            <a:r>
              <a:rPr lang="en-US" altLang="zh-CN" sz="2000" dirty="0" smtClean="0"/>
              <a:t>(14, 8)&lt;&lt;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获取字符串中的子串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tstr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length</a:t>
            </a:r>
            <a:r>
              <a:rPr lang="en-US" altLang="zh-CN" sz="2000" dirty="0" smtClean="0"/>
              <a:t>()+1];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copy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tstr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length</a:t>
            </a:r>
            <a:r>
              <a:rPr lang="en-US" altLang="zh-CN" sz="2000" dirty="0" smtClean="0"/>
              <a:t>(), 0);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复制字符串中的子串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tstr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str.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length</a:t>
            </a:r>
            <a:r>
              <a:rPr lang="en-US" altLang="zh-CN" sz="2000" dirty="0" smtClean="0"/>
              <a:t>()] =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‘\0’</a:t>
            </a:r>
            <a:r>
              <a:rPr lang="en-US" altLang="zh-CN" sz="2000" dirty="0" smtClean="0"/>
              <a:t>;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注意：添加</a:t>
            </a:r>
            <a:r>
              <a:rPr lang="zh-CN" altLang="en-US" sz="2000" dirty="0" smtClean="0">
                <a:solidFill>
                  <a:srgbClr val="00B050"/>
                </a:solidFill>
              </a:rPr>
              <a:t>字符串结束标志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tstr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000" dirty="0" smtClean="0"/>
              <a:t> [ ] </a:t>
            </a:r>
            <a:r>
              <a:rPr lang="en-US" altLang="zh-CN" sz="2000" dirty="0" err="1" smtClean="0"/>
              <a:t>tstr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19.6  string</a:t>
            </a:r>
            <a:r>
              <a:rPr lang="zh-CN" altLang="en-US" dirty="0"/>
              <a:t>字符串类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Ch19_15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4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 smtClean="0"/>
              <a:t>C++ </a:t>
            </a:r>
            <a:r>
              <a:rPr lang="en-US" altLang="zh-CN" dirty="0" smtClean="0">
                <a:solidFill>
                  <a:srgbClr val="FF0000"/>
                </a:solidFill>
              </a:rPr>
              <a:t>STL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Standard Template Library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算法库</a:t>
            </a:r>
            <a:r>
              <a:rPr lang="zh-CN" altLang="en-US" dirty="0" smtClean="0"/>
              <a:t>（由库文件</a:t>
            </a:r>
            <a:r>
              <a:rPr lang="en-US" altLang="zh-CN" dirty="0" smtClean="0">
                <a:solidFill>
                  <a:srgbClr val="0000FF"/>
                </a:solidFill>
              </a:rPr>
              <a:t>&lt;algorithm&gt;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00FF"/>
                </a:solidFill>
              </a:rPr>
              <a:t>&lt;numeric&gt;</a:t>
            </a:r>
            <a:r>
              <a:rPr lang="zh-CN" altLang="en-US" dirty="0" smtClean="0"/>
              <a:t>支持）提供了大量</a:t>
            </a:r>
            <a:r>
              <a:rPr lang="zh-CN" altLang="en-US" dirty="0" smtClean="0">
                <a:solidFill>
                  <a:srgbClr val="0070C0"/>
                </a:solidFill>
              </a:rPr>
              <a:t>基于迭代器</a:t>
            </a:r>
            <a:r>
              <a:rPr lang="zh-CN" altLang="en-US" dirty="0" smtClean="0"/>
              <a:t>的非成员模板函数。使用这</a:t>
            </a:r>
            <a:r>
              <a:rPr lang="zh-CN" altLang="en-US" dirty="0"/>
              <a:t>些</a:t>
            </a:r>
            <a:r>
              <a:rPr lang="zh-CN" altLang="en-US" dirty="0" smtClean="0"/>
              <a:t>算法模板函数时需包含相应的库文件：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&lt;algorithm</a:t>
            </a:r>
            <a:r>
              <a:rPr lang="en-US" altLang="zh-CN" dirty="0" smtClean="0"/>
              <a:t>&gt;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大部分算法都位于该文件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&lt;numeric&gt;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标准将算法分成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非修改式序列操作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修改式序列操作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排序操作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数值操作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2627784" y="5733256"/>
            <a:ext cx="5904656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http://www.cplusplus.com/reference/algorithm/</a:t>
            </a:r>
            <a:endParaRPr lang="zh-CN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6193120"/>
            <a:ext cx="5904656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http://www.cplusplus.com/reference/numeric/</a:t>
            </a:r>
            <a:endParaRPr lang="zh-CN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819257"/>
          </a:xfrm>
        </p:spPr>
        <p:txBody>
          <a:bodyPr/>
          <a:lstStyle/>
          <a:p>
            <a:r>
              <a:rPr lang="zh-CN" altLang="en-US" b="1" dirty="0" smtClean="0"/>
              <a:t>非修改式序列</a:t>
            </a:r>
            <a:r>
              <a:rPr lang="zh-CN" altLang="en-US" b="1" dirty="0" smtClean="0"/>
              <a:t>操作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&lt;algorithm&gt;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2200" dirty="0" smtClean="0"/>
              <a:t> &lt;</a:t>
            </a: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200" dirty="0" smtClean="0"/>
              <a:t>, </a:t>
            </a: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Function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Function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for_each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200" dirty="0" smtClean="0"/>
              <a:t> first,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200" dirty="0" smtClean="0"/>
              <a:t> last, </a:t>
            </a:r>
            <a:r>
              <a:rPr lang="en-US" altLang="zh-CN" sz="2200" dirty="0" smtClean="0">
                <a:solidFill>
                  <a:srgbClr val="0000FF"/>
                </a:solidFill>
              </a:rPr>
              <a:t>Function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fn</a:t>
            </a:r>
            <a:r>
              <a:rPr lang="en-US" altLang="zh-CN" sz="2200" dirty="0" smtClean="0"/>
              <a:t>);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功能</a:t>
            </a:r>
            <a:r>
              <a:rPr lang="zh-CN" altLang="en-US" dirty="0" smtClean="0"/>
              <a:t>：对迭代器 </a:t>
            </a:r>
            <a:r>
              <a:rPr lang="en-US" altLang="zh-CN" dirty="0" smtClean="0"/>
              <a:t>[first, last) </a:t>
            </a:r>
            <a:r>
              <a:rPr lang="zh-CN" altLang="en-US" dirty="0" smtClean="0"/>
              <a:t>指定的区域中的每个元素应用函数</a:t>
            </a:r>
            <a:r>
              <a:rPr lang="en-US" altLang="zh-CN" dirty="0" err="1" smtClean="0"/>
              <a:t>fn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&lt;vector&gt;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&lt;algorithm&gt;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algorithm</a:t>
            </a:r>
            <a:r>
              <a:rPr lang="zh-CN" altLang="en-US" sz="2000" dirty="0" smtClean="0">
                <a:solidFill>
                  <a:srgbClr val="00B050"/>
                </a:solidFill>
              </a:rPr>
              <a:t>库文件包含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show(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) {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&lt;&lt;n&lt;&lt;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 ”</a:t>
            </a:r>
            <a:r>
              <a:rPr lang="en-US" altLang="zh-CN" sz="2000" dirty="0" smtClean="0"/>
              <a:t>; }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功能函数定义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&lt;10;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vec.push_back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for_each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end</a:t>
            </a:r>
            <a:r>
              <a:rPr lang="en-US" altLang="zh-CN" sz="2000" dirty="0" smtClean="0"/>
              <a:t>(), </a:t>
            </a:r>
            <a:r>
              <a:rPr lang="en-US" altLang="zh-CN" sz="2000" dirty="0" smtClean="0">
                <a:solidFill>
                  <a:srgbClr val="FF3399"/>
                </a:solidFill>
              </a:rPr>
              <a:t>show</a:t>
            </a:r>
            <a:r>
              <a:rPr lang="en-US" altLang="zh-CN" sz="2000" dirty="0" smtClean="0"/>
              <a:t>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for_each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5796136" y="5949280"/>
            <a:ext cx="288032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函数指针形参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0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640960" cy="5819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template</a:t>
            </a:r>
            <a:r>
              <a:rPr lang="en-US" altLang="zh-CN" sz="2200" dirty="0"/>
              <a:t> &lt;</a:t>
            </a:r>
            <a:r>
              <a:rPr lang="en-US" altLang="zh-CN" sz="2200" dirty="0">
                <a:solidFill>
                  <a:srgbClr val="FF0000"/>
                </a:solidFill>
              </a:rPr>
              <a:t>class</a:t>
            </a:r>
            <a:r>
              <a:rPr lang="en-US" altLang="zh-CN" sz="2200" dirty="0"/>
              <a:t> </a:t>
            </a:r>
            <a:r>
              <a:rPr lang="en-US" altLang="zh-CN" sz="22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FF0000"/>
                </a:solidFill>
              </a:rPr>
              <a:t> class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200" dirty="0" smtClean="0"/>
              <a:t> find(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first, </a:t>
            </a:r>
            <a:r>
              <a:rPr lang="en-US" altLang="zh-CN" sz="22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altLang="zh-CN" sz="2200" dirty="0"/>
              <a:t>last, </a:t>
            </a:r>
            <a:r>
              <a:rPr lang="en-US" altLang="zh-CN" sz="2200" dirty="0" err="1">
                <a:solidFill>
                  <a:srgbClr val="FF0000"/>
                </a:solidFill>
              </a:rPr>
              <a:t>const</a:t>
            </a:r>
            <a:r>
              <a:rPr lang="en-US" altLang="zh-CN" sz="2200" dirty="0">
                <a:solidFill>
                  <a:srgbClr val="0000FF"/>
                </a:solidFill>
              </a:rPr>
              <a:t> T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 </a:t>
            </a:r>
            <a:r>
              <a:rPr lang="en-US" altLang="zh-CN" sz="2200" dirty="0" err="1"/>
              <a:t>val</a:t>
            </a:r>
            <a:r>
              <a:rPr lang="en-US" altLang="zh-CN" sz="2200" dirty="0" smtClean="0"/>
              <a:t>);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功能</a:t>
            </a:r>
            <a:r>
              <a:rPr lang="zh-CN" altLang="en-US" dirty="0" smtClean="0"/>
              <a:t>：查找由迭代器 </a:t>
            </a:r>
            <a:r>
              <a:rPr lang="en-US" altLang="zh-CN" dirty="0" smtClean="0"/>
              <a:t>[first, last) </a:t>
            </a:r>
            <a:r>
              <a:rPr lang="zh-CN" altLang="en-US" dirty="0" smtClean="0"/>
              <a:t>指定的区域中第一次出现值为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的元素的迭代器，若未找到则返回</a:t>
            </a:r>
            <a:r>
              <a:rPr lang="en-US" altLang="zh-CN" dirty="0" smtClean="0"/>
              <a:t>last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&lt;vector&gt;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&lt;algorithm&gt;     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库文件包含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vector</a:t>
            </a:r>
            <a:r>
              <a:rPr lang="en-US" altLang="zh-CN" sz="2000" dirty="0"/>
              <a:t>&lt;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vec</a:t>
            </a:r>
            <a:r>
              <a:rPr lang="en-US" altLang="zh-CN" sz="20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for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&lt;10;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vec.push_back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&gt;::</a:t>
            </a:r>
            <a:r>
              <a:rPr lang="en-US" altLang="zh-CN" sz="2000" dirty="0" smtClean="0">
                <a:solidFill>
                  <a:srgbClr val="0000FF"/>
                </a:solidFill>
              </a:rPr>
              <a:t>iterator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pos</a:t>
            </a:r>
            <a:r>
              <a:rPr lang="en-US" altLang="zh-CN" sz="2000" dirty="0" smtClean="0"/>
              <a:t>=</a:t>
            </a:r>
            <a:r>
              <a:rPr lang="en-US" altLang="zh-CN" sz="2000" dirty="0" smtClean="0">
                <a:solidFill>
                  <a:srgbClr val="FF0000"/>
                </a:solidFill>
              </a:rPr>
              <a:t>find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vec.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(), </a:t>
            </a:r>
            <a:r>
              <a:rPr lang="en-US" altLang="zh-CN" sz="2000" dirty="0" smtClean="0">
                <a:solidFill>
                  <a:srgbClr val="FF3399"/>
                </a:solidFill>
              </a:rPr>
              <a:t>25</a:t>
            </a:r>
            <a:r>
              <a:rPr lang="en-US" altLang="zh-CN" sz="2000" dirty="0" smtClean="0"/>
              <a:t>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smtClean="0">
                <a:solidFill>
                  <a:srgbClr val="00B050"/>
                </a:solidFill>
              </a:rPr>
              <a:t>find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</a:t>
            </a:r>
            <a:endParaRPr lang="en-US" altLang="zh-CN" sz="20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pos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8527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820472" cy="5819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template</a:t>
            </a:r>
            <a:r>
              <a:rPr lang="en-US" altLang="zh-CN" sz="2000" dirty="0"/>
              <a:t> &lt;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 class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UnaryPredicate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find_if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first,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last,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UnaryPredicate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pred</a:t>
            </a:r>
            <a:r>
              <a:rPr lang="en-US" altLang="zh-CN" sz="2000" dirty="0" smtClean="0"/>
              <a:t>);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功能</a:t>
            </a:r>
            <a:r>
              <a:rPr lang="zh-CN" altLang="en-US" dirty="0" smtClean="0"/>
              <a:t>：查找由迭代器 </a:t>
            </a:r>
            <a:r>
              <a:rPr lang="en-US" altLang="zh-CN" dirty="0" smtClean="0"/>
              <a:t>[first, last) </a:t>
            </a:r>
            <a:r>
              <a:rPr lang="zh-CN" altLang="en-US" dirty="0" smtClean="0"/>
              <a:t>指定的区域中第一次出现</a:t>
            </a:r>
            <a:r>
              <a:rPr lang="zh-CN" altLang="en-US" dirty="0"/>
              <a:t>函数</a:t>
            </a:r>
            <a:r>
              <a:rPr lang="en-US" altLang="zh-CN" dirty="0" err="1" smtClean="0"/>
              <a:t>pred</a:t>
            </a:r>
            <a:r>
              <a:rPr lang="zh-CN" altLang="en-US" dirty="0" smtClean="0"/>
              <a:t>的值为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/>
              <a:t>的元素的迭代器，若未找到则返回</a:t>
            </a:r>
            <a:r>
              <a:rPr lang="en-US" altLang="zh-CN" dirty="0" smtClean="0"/>
              <a:t>last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&lt;vector&gt;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&lt;algorithm&gt;     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库文件包含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exceed(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n)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n&gt;25; }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逻辑函数定义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main(){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vector</a:t>
            </a:r>
            <a:r>
              <a:rPr lang="en-US" altLang="zh-CN" sz="2000" dirty="0"/>
              <a:t>&lt;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vec</a:t>
            </a:r>
            <a:r>
              <a:rPr lang="en-US" altLang="zh-CN" sz="2000" dirty="0"/>
              <a:t>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for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&lt;10;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vec.push_back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&gt;::</a:t>
            </a:r>
            <a:r>
              <a:rPr lang="en-US" altLang="zh-CN" sz="2000" dirty="0" smtClean="0">
                <a:solidFill>
                  <a:srgbClr val="0000FF"/>
                </a:solidFill>
              </a:rPr>
              <a:t>iterator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find_if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 smtClean="0"/>
              <a:t>(),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end</a:t>
            </a:r>
            <a:r>
              <a:rPr lang="en-US" altLang="zh-CN" sz="2000" dirty="0" smtClean="0"/>
              <a:t>(),</a:t>
            </a:r>
            <a:r>
              <a:rPr lang="en-US" altLang="zh-CN" sz="2000" dirty="0" smtClean="0">
                <a:solidFill>
                  <a:srgbClr val="FF3399"/>
                </a:solidFill>
              </a:rPr>
              <a:t>exceed</a:t>
            </a:r>
            <a:r>
              <a:rPr lang="en-US" altLang="zh-CN" sz="2000" dirty="0" smtClean="0"/>
              <a:t>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find_if</a:t>
            </a:r>
            <a:endParaRPr lang="en-US" altLang="zh-CN" sz="2000" dirty="0" smtClean="0"/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pos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3484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820472" cy="5819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template</a:t>
            </a:r>
            <a:r>
              <a:rPr lang="en-US" altLang="zh-CN" sz="2000" dirty="0"/>
              <a:t> &lt;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 class </a:t>
            </a:r>
            <a:r>
              <a:rPr lang="en-US" altLang="zh-CN" sz="2000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typename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iterator_traits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000" dirty="0" smtClean="0"/>
              <a:t>&gt;::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difference_type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count(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first,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last,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</a:rPr>
              <a:t> T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);</a:t>
            </a:r>
            <a:endParaRPr lang="en-US" altLang="zh-CN" sz="2000" dirty="0" smtClean="0"/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dirty="0"/>
              <a:t>返回</a:t>
            </a:r>
            <a:r>
              <a:rPr lang="zh-CN" altLang="en-US" dirty="0" smtClean="0"/>
              <a:t>由迭代器 </a:t>
            </a:r>
            <a:r>
              <a:rPr lang="en-US" altLang="zh-CN" dirty="0" smtClean="0"/>
              <a:t>[first, last) </a:t>
            </a:r>
            <a:r>
              <a:rPr lang="zh-CN" altLang="en-US" dirty="0" smtClean="0"/>
              <a:t>指定的区域中与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的值相等的元素的个数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&lt;vector&gt;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</a:t>
            </a:r>
            <a:r>
              <a:rPr lang="en-US" altLang="zh-CN" sz="2000" dirty="0">
                <a:solidFill>
                  <a:srgbClr val="0000FF"/>
                </a:solidFill>
              </a:rPr>
              <a:t>include </a:t>
            </a:r>
            <a:r>
              <a:rPr lang="en-US" altLang="zh-CN" sz="2000" dirty="0"/>
              <a:t>&lt;algorithm&gt;                                  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库文件包含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main(){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[10] = {1, 2, 2, 4, 2, 5, 7, 6, 2, 8};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数组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, arr+10);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利用数组定义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vector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size_t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n = </a:t>
            </a:r>
            <a:r>
              <a:rPr lang="en-US" altLang="zh-CN" sz="2000" dirty="0" smtClean="0">
                <a:solidFill>
                  <a:srgbClr val="FF0000"/>
                </a:solidFill>
              </a:rPr>
              <a:t>count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arr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0000"/>
                </a:solidFill>
              </a:rPr>
              <a:t>arr+10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3399"/>
                </a:solidFill>
              </a:rPr>
              <a:t>2</a:t>
            </a:r>
            <a:r>
              <a:rPr lang="en-US" altLang="zh-CN" sz="2000" dirty="0" smtClean="0"/>
              <a:t>);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smtClean="0">
                <a:solidFill>
                  <a:srgbClr val="00B050"/>
                </a:solidFill>
              </a:rPr>
              <a:t>count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算法（数组指针）</a:t>
            </a:r>
            <a:endParaRPr lang="en-US" altLang="zh-CN" sz="2000" dirty="0"/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2000" dirty="0" smtClean="0"/>
              <a:t> m = </a:t>
            </a:r>
            <a:r>
              <a:rPr lang="en-US" altLang="zh-CN" sz="2000" dirty="0" smtClean="0">
                <a:solidFill>
                  <a:srgbClr val="FF0000"/>
                </a:solidFill>
              </a:rPr>
              <a:t>count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end</a:t>
            </a:r>
            <a:r>
              <a:rPr lang="en-US" altLang="zh-CN" sz="2000" dirty="0" smtClean="0"/>
              <a:t>(), </a:t>
            </a:r>
            <a:r>
              <a:rPr lang="en-US" altLang="zh-CN" sz="2000" dirty="0" smtClean="0">
                <a:solidFill>
                  <a:srgbClr val="FF3399"/>
                </a:solidFill>
              </a:rPr>
              <a:t>2</a:t>
            </a:r>
            <a:r>
              <a:rPr lang="en-US" altLang="zh-CN" sz="2000" dirty="0" smtClean="0"/>
              <a:t>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smtClean="0">
                <a:solidFill>
                  <a:srgbClr val="00B050"/>
                </a:solidFill>
              </a:rPr>
              <a:t>count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算法（迭代器）</a:t>
            </a:r>
            <a:endParaRPr lang="en-US" altLang="zh-CN" sz="2000" dirty="0" smtClean="0"/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&lt;&lt;n&lt;&lt;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000" dirty="0" smtClean="0"/>
              <a:t>&lt;&lt;m&lt;&lt;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7569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820472" cy="5819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template</a:t>
            </a:r>
            <a:r>
              <a:rPr lang="en-US" altLang="zh-CN" sz="2000" dirty="0"/>
              <a:t> &lt;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 class </a:t>
            </a:r>
            <a:r>
              <a:rPr lang="en-US" altLang="zh-CN" sz="2000" dirty="0" err="1">
                <a:solidFill>
                  <a:srgbClr val="0000FF"/>
                </a:solidFill>
              </a:rPr>
              <a:t>UnaryPredicate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typename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iterator_traits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000" dirty="0" smtClean="0"/>
              <a:t>&gt;::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difference_type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count_if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first,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last, </a:t>
            </a:r>
            <a:r>
              <a:rPr lang="en-US" altLang="zh-CN" sz="2000" dirty="0" err="1">
                <a:solidFill>
                  <a:srgbClr val="0000FF"/>
                </a:solidFill>
              </a:rPr>
              <a:t>UnaryPredicate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pred</a:t>
            </a:r>
            <a:r>
              <a:rPr lang="en-US" altLang="zh-CN" sz="2000" dirty="0" smtClean="0"/>
              <a:t>);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dirty="0"/>
              <a:t>返回</a:t>
            </a:r>
            <a:r>
              <a:rPr lang="zh-CN" altLang="en-US" dirty="0" smtClean="0"/>
              <a:t>由迭代器 </a:t>
            </a:r>
            <a:r>
              <a:rPr lang="en-US" altLang="zh-CN" dirty="0" smtClean="0"/>
              <a:t>[first, last) </a:t>
            </a:r>
            <a:r>
              <a:rPr lang="zh-CN" altLang="en-US" dirty="0" smtClean="0"/>
              <a:t>指定的区域中满足函数</a:t>
            </a:r>
            <a:r>
              <a:rPr lang="en-US" altLang="zh-CN" dirty="0" err="1" smtClean="0"/>
              <a:t>pred</a:t>
            </a:r>
            <a:r>
              <a:rPr lang="zh-CN" altLang="en-US" dirty="0" smtClean="0"/>
              <a:t>的值为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/>
              <a:t>的元素的个数</a:t>
            </a:r>
            <a:endParaRPr lang="en-US" altLang="zh-CN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&lt;vector&gt;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</a:t>
            </a:r>
            <a:r>
              <a:rPr lang="en-US" altLang="zh-CN" sz="2000" dirty="0">
                <a:solidFill>
                  <a:srgbClr val="0000FF"/>
                </a:solidFill>
              </a:rPr>
              <a:t>include </a:t>
            </a:r>
            <a:r>
              <a:rPr lang="en-US" altLang="zh-CN" sz="2000" dirty="0"/>
              <a:t>&lt;algorithm&gt;                                  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库文件包含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exceed(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n)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n&gt;=5; }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逻辑函数定义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main(){</a:t>
            </a:r>
          </a:p>
          <a:p>
            <a:pPr indent="1793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[10] = {1, 2, 2, 4, 2, 5, 7, 6, 2, 8};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数组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793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, arr+10);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利用数组定义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vector</a:t>
            </a:r>
          </a:p>
          <a:p>
            <a:pPr indent="1793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size_t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n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count_if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arr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0000"/>
                </a:solidFill>
              </a:rPr>
              <a:t>arr+10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3399"/>
                </a:solidFill>
              </a:rPr>
              <a:t>exceed</a:t>
            </a:r>
            <a:r>
              <a:rPr lang="en-US" altLang="zh-CN" sz="2000" dirty="0" smtClean="0"/>
              <a:t>);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count_if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</a:t>
            </a:r>
            <a:endParaRPr lang="en-US" altLang="zh-CN" sz="2000" dirty="0"/>
          </a:p>
          <a:p>
            <a:pPr indent="1793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2000" dirty="0" smtClean="0"/>
              <a:t> m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count_if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end</a:t>
            </a:r>
            <a:r>
              <a:rPr lang="en-US" altLang="zh-CN" sz="2000" dirty="0" smtClean="0"/>
              <a:t>(), </a:t>
            </a:r>
            <a:r>
              <a:rPr lang="en-US" altLang="zh-CN" sz="2000" dirty="0" smtClean="0">
                <a:solidFill>
                  <a:srgbClr val="FF3399"/>
                </a:solidFill>
              </a:rPr>
              <a:t>exceed</a:t>
            </a:r>
            <a:r>
              <a:rPr lang="en-US" altLang="zh-CN" sz="2000" dirty="0" smtClean="0"/>
              <a:t>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count_if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</a:t>
            </a:r>
            <a:endParaRPr lang="en-US" altLang="zh-CN" sz="2000" dirty="0" smtClean="0"/>
          </a:p>
          <a:p>
            <a:pPr indent="1793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&lt;&lt;n&lt;&lt;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000" dirty="0" smtClean="0"/>
              <a:t>&lt;&lt;m&lt;&lt;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1793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6995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b="1" dirty="0"/>
              <a:t>修改式序列</a:t>
            </a:r>
            <a:r>
              <a:rPr lang="zh-CN" altLang="en-US" b="1" dirty="0" smtClean="0"/>
              <a:t>操作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&lt;algorithm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>
                <a:solidFill>
                  <a:srgbClr val="0000FF"/>
                </a:solidFill>
              </a:rPr>
              <a:t> T</a:t>
            </a:r>
            <a:r>
              <a:rPr lang="en-US" altLang="zh-CN" dirty="0" smtClean="0"/>
              <a:t>&gt; </a:t>
            </a: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swap(</a:t>
            </a:r>
            <a:r>
              <a:rPr lang="en-US" altLang="zh-CN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b);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功能</a:t>
            </a:r>
            <a:r>
              <a:rPr lang="zh-CN" altLang="en-US" dirty="0" smtClean="0"/>
              <a:t>：交换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</a:t>
            </a:r>
            <a:r>
              <a:rPr lang="en-US" altLang="zh-CN" sz="2000" dirty="0" smtClean="0"/>
              <a:t>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</a:t>
            </a:r>
            <a:r>
              <a:rPr lang="en-US" altLang="zh-CN" sz="2000" dirty="0" smtClean="0"/>
              <a:t> &lt;algorithm&gt;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</a:t>
            </a:r>
            <a:r>
              <a:rPr lang="zh-CN" altLang="en-US" sz="2000" dirty="0" smtClean="0">
                <a:solidFill>
                  <a:srgbClr val="00B050"/>
                </a:solidFill>
              </a:rPr>
              <a:t>包含</a:t>
            </a:r>
            <a:r>
              <a:rPr lang="en-US" altLang="zh-CN" sz="2000" dirty="0" smtClean="0"/>
              <a:t>  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 = 13.14, b = 11.51;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string</a:t>
            </a:r>
            <a:r>
              <a:rPr lang="en-US" altLang="zh-CN" sz="2000" dirty="0" smtClean="0"/>
              <a:t> str1(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sz="2000" dirty="0" smtClean="0"/>
              <a:t>), str2(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“World”</a:t>
            </a:r>
            <a:r>
              <a:rPr lang="en-US" altLang="zh-CN" sz="2000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swap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/>
              <a:t>);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交换两个</a:t>
            </a:r>
            <a:r>
              <a:rPr lang="en-US" altLang="zh-CN" sz="2000" dirty="0" smtClean="0">
                <a:solidFill>
                  <a:srgbClr val="00B050"/>
                </a:solidFill>
              </a:rPr>
              <a:t>double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类型数据的值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swap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str1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0000"/>
                </a:solidFill>
              </a:rPr>
              <a:t>str2</a:t>
            </a:r>
            <a:r>
              <a:rPr lang="en-US" altLang="zh-CN" sz="2000" dirty="0" smtClean="0"/>
              <a:t>);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交换两个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  <a:r>
              <a:rPr lang="zh-CN" altLang="en-US" sz="2000" dirty="0" smtClean="0">
                <a:solidFill>
                  <a:srgbClr val="00B050"/>
                </a:solidFill>
              </a:rPr>
              <a:t>对象的值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000" dirty="0" smtClean="0"/>
              <a:t>&lt;&lt;b&lt;&lt;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&lt;&lt;str1&lt;&lt;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000" dirty="0" smtClean="0"/>
              <a:t>&lt;&lt;str2&lt;&lt;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3165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820472" cy="57026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template</a:t>
            </a:r>
            <a:r>
              <a:rPr lang="en-US" altLang="zh-CN" sz="2000" dirty="0"/>
              <a:t> &lt;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OutputIterator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OutputIterator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copy(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first,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/>
              <a:t> last, </a:t>
            </a:r>
            <a:r>
              <a:rPr lang="en-US" altLang="zh-CN" sz="2000" dirty="0" err="1">
                <a:solidFill>
                  <a:srgbClr val="0000FF"/>
                </a:solidFill>
              </a:rPr>
              <a:t>OutputIterator</a:t>
            </a:r>
            <a:r>
              <a:rPr lang="en-US" altLang="zh-CN" sz="2000" dirty="0"/>
              <a:t> result);</a:t>
            </a:r>
          </a:p>
          <a:p>
            <a:r>
              <a:rPr lang="zh-CN" altLang="en-US" b="1" dirty="0" smtClean="0"/>
              <a:t>功能</a:t>
            </a:r>
            <a:r>
              <a:rPr lang="zh-CN" altLang="en-US" dirty="0" smtClean="0"/>
              <a:t>：将由迭代</a:t>
            </a:r>
            <a:r>
              <a:rPr lang="zh-CN" altLang="en-US" dirty="0"/>
              <a:t>器 </a:t>
            </a:r>
            <a:r>
              <a:rPr lang="en-US" altLang="zh-CN" dirty="0"/>
              <a:t>[first, last) </a:t>
            </a:r>
            <a:r>
              <a:rPr lang="zh-CN" altLang="en-US" dirty="0"/>
              <a:t>指定的区域</a:t>
            </a:r>
            <a:r>
              <a:rPr lang="zh-CN" altLang="en-US" dirty="0" smtClean="0"/>
              <a:t>中的元素复制到由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迭代器指定的开始位置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</a:t>
            </a:r>
            <a:r>
              <a:rPr lang="en-US" altLang="zh-CN" sz="2000" dirty="0" smtClean="0"/>
              <a:t> &lt;vector&gt;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</a:t>
            </a:r>
            <a:r>
              <a:rPr lang="en-US" altLang="zh-CN" sz="2000" dirty="0" smtClean="0"/>
              <a:t> &lt;algorithm&gt;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</a:t>
            </a:r>
            <a:r>
              <a:rPr lang="zh-CN" altLang="en-US" sz="2000" dirty="0" smtClean="0">
                <a:solidFill>
                  <a:srgbClr val="00B050"/>
                </a:solidFill>
              </a:rPr>
              <a:t>包含</a:t>
            </a:r>
            <a:r>
              <a:rPr lang="en-US" altLang="zh-CN" sz="2000" dirty="0" smtClean="0"/>
              <a:t>  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[10];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vector&lt;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&gt;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&lt;100;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 </a:t>
            </a:r>
            <a:r>
              <a:rPr lang="en-US" altLang="zh-CN" sz="2000" dirty="0" err="1" smtClean="0"/>
              <a:t>vec.push_back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copy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 smtClean="0"/>
              <a:t>()+10,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arr</a:t>
            </a:r>
            <a:r>
              <a:rPr lang="en-US" altLang="zh-CN" sz="2000" dirty="0" smtClean="0"/>
              <a:t>);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smtClean="0">
                <a:solidFill>
                  <a:srgbClr val="00B050"/>
                </a:solidFill>
              </a:rPr>
              <a:t>copy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&lt;10;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000" dirty="0"/>
              <a:t>;</a:t>
            </a:r>
            <a:endParaRPr lang="en-US" altLang="zh-CN" sz="20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6444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en-US" altLang="zh-CN" sz="2800" b="1" dirty="0" err="1" smtClean="0"/>
              <a:t>cin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对象：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cin</a:t>
            </a:r>
            <a:r>
              <a:rPr lang="zh-CN" altLang="en-US" dirty="0" smtClean="0"/>
              <a:t>是</a:t>
            </a:r>
            <a:r>
              <a:rPr lang="en-US" altLang="zh-CN" dirty="0">
                <a:solidFill>
                  <a:srgbClr val="0070C0"/>
                </a:solidFill>
              </a:rPr>
              <a:t>console </a:t>
            </a:r>
            <a:r>
              <a:rPr lang="en-US" altLang="zh-CN" dirty="0" smtClean="0">
                <a:solidFill>
                  <a:srgbClr val="0070C0"/>
                </a:solidFill>
              </a:rPr>
              <a:t>input</a:t>
            </a:r>
            <a:r>
              <a:rPr lang="zh-CN" altLang="en-US" dirty="0"/>
              <a:t>的缩写，意为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0070C0"/>
                </a:solidFill>
              </a:rPr>
              <a:t>控制台输入</a:t>
            </a:r>
            <a:r>
              <a:rPr lang="zh-CN" altLang="en-US" dirty="0" smtClean="0"/>
              <a:t>”</a:t>
            </a:r>
            <a:r>
              <a:rPr lang="zh-CN" altLang="en-US" dirty="0"/>
              <a:t>，</a:t>
            </a:r>
            <a:r>
              <a:rPr lang="zh-CN" altLang="en-US" dirty="0" smtClean="0"/>
              <a:t>表示从</a:t>
            </a:r>
            <a:r>
              <a:rPr lang="zh-CN" altLang="en-US" dirty="0" smtClean="0">
                <a:solidFill>
                  <a:srgbClr val="0070C0"/>
                </a:solidFill>
              </a:rPr>
              <a:t>键盘</a:t>
            </a:r>
            <a:r>
              <a:rPr lang="zh-CN" altLang="en-US" dirty="0" smtClean="0"/>
              <a:t>（</a:t>
            </a:r>
            <a:r>
              <a:rPr lang="zh-CN" altLang="en-US" dirty="0"/>
              <a:t>标准</a:t>
            </a:r>
            <a:r>
              <a:rPr lang="zh-CN" altLang="en-US" dirty="0" smtClean="0"/>
              <a:t>输入设备）读取数据。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cin</a:t>
            </a:r>
            <a:r>
              <a:rPr lang="zh-CN" altLang="en-US" dirty="0" smtClean="0"/>
              <a:t>是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stream</a:t>
            </a:r>
            <a:r>
              <a:rPr lang="zh-CN" altLang="en-US" dirty="0" smtClean="0"/>
              <a:t>流类的对象，它在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 smtClean="0"/>
              <a:t>库文件中作为全局对象定义：</a:t>
            </a:r>
            <a:endParaRPr lang="en-US" altLang="zh-CN" dirty="0" smtClean="0"/>
          </a:p>
          <a:p>
            <a:pPr indent="358775"/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stream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cin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stdin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标准设备名作为其构造时的参数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stream</a:t>
            </a:r>
            <a:r>
              <a:rPr lang="zh-CN" altLang="en-US" dirty="0" smtClean="0"/>
              <a:t>流类对应每个基本数据类型都有</a:t>
            </a:r>
            <a:r>
              <a:rPr lang="zh-CN" altLang="en-US" dirty="0" smtClean="0">
                <a:solidFill>
                  <a:srgbClr val="FF0000"/>
                </a:solidFill>
              </a:rPr>
              <a:t>友元</a:t>
            </a:r>
            <a:r>
              <a:rPr lang="zh-CN" altLang="en-US" dirty="0" smtClean="0"/>
              <a:t>，它们在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 smtClean="0"/>
              <a:t>库文件中声明：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stream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operator&gt;&gt;</a:t>
            </a:r>
            <a:r>
              <a:rPr lang="en-US" altLang="zh-CN" dirty="0" smtClean="0"/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stream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source, 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operator&gt;&gt;</a:t>
            </a:r>
            <a:r>
              <a:rPr lang="en-US" altLang="zh-CN" dirty="0" smtClean="0"/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/>
              <a:t>source,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operator&gt;&gt;</a:t>
            </a:r>
            <a:r>
              <a:rPr lang="en-US" altLang="zh-CN" dirty="0" smtClean="0"/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stream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/>
              <a:t>source,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pDest</a:t>
            </a:r>
            <a:r>
              <a:rPr lang="en-US" altLang="zh-CN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等等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  <p:sp>
        <p:nvSpPr>
          <p:cNvPr id="4" name="矩形 3"/>
          <p:cNvSpPr/>
          <p:nvPr/>
        </p:nvSpPr>
        <p:spPr>
          <a:xfrm>
            <a:off x="1979712" y="6165304"/>
            <a:ext cx="583264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提取运算符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返回自身输入流对象的引用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6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820472" cy="5702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template</a:t>
            </a:r>
            <a:r>
              <a:rPr lang="en-US" altLang="zh-CN" sz="2000" dirty="0"/>
              <a:t> &lt;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OutputIterator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</a:rPr>
              <a:t>UnaryPredicate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OutputIterator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copy_if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InputIterator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first, </a:t>
            </a:r>
            <a:r>
              <a:rPr lang="en-US" altLang="zh-CN" sz="2000" dirty="0" err="1">
                <a:solidFill>
                  <a:srgbClr val="0000FF"/>
                </a:solidFill>
              </a:rPr>
              <a:t>InputIterator</a:t>
            </a:r>
            <a:r>
              <a:rPr lang="en-US" altLang="zh-CN" sz="2000" dirty="0"/>
              <a:t> last, </a:t>
            </a:r>
            <a:endParaRPr lang="en-US" altLang="zh-CN" sz="2000" dirty="0" smtClean="0"/>
          </a:p>
          <a:p>
            <a:pPr indent="250983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OutputIterator</a:t>
            </a:r>
            <a:r>
              <a:rPr lang="en-US" altLang="zh-CN" sz="2000" dirty="0" smtClean="0"/>
              <a:t> result,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UnaryPredicate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pred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pPr>
              <a:spcAft>
                <a:spcPts val="1200"/>
              </a:spcAft>
            </a:pPr>
            <a:r>
              <a:rPr lang="zh-CN" altLang="en-US" b="1" dirty="0" smtClean="0"/>
              <a:t>功能</a:t>
            </a:r>
            <a:r>
              <a:rPr lang="zh-CN" altLang="en-US" dirty="0" smtClean="0"/>
              <a:t>：将由迭代</a:t>
            </a:r>
            <a:r>
              <a:rPr lang="zh-CN" altLang="en-US" dirty="0"/>
              <a:t>器 </a:t>
            </a:r>
            <a:r>
              <a:rPr lang="en-US" altLang="zh-CN" dirty="0"/>
              <a:t>[first, last) </a:t>
            </a:r>
            <a:r>
              <a:rPr lang="zh-CN" altLang="en-US" dirty="0"/>
              <a:t>指定的区域</a:t>
            </a:r>
            <a:r>
              <a:rPr lang="zh-CN" altLang="en-US" dirty="0" smtClean="0"/>
              <a:t>中满足函数</a:t>
            </a:r>
            <a:r>
              <a:rPr lang="en-US" altLang="zh-CN" dirty="0" err="1" smtClean="0"/>
              <a:t>pred</a:t>
            </a:r>
            <a:r>
              <a:rPr lang="zh-CN" altLang="en-US" dirty="0" smtClean="0"/>
              <a:t>的值为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/>
              <a:t>的元素复制到由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迭代器指定的开始位置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&lt;vector&gt;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</a:t>
            </a:r>
            <a:r>
              <a:rPr lang="en-US" altLang="zh-CN" sz="2000" dirty="0" smtClean="0"/>
              <a:t> &lt;</a:t>
            </a:r>
            <a:r>
              <a:rPr lang="en-US" altLang="zh-CN" sz="2000" dirty="0" err="1" smtClean="0"/>
              <a:t>cstdlib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</a:t>
            </a:r>
            <a:r>
              <a:rPr lang="en-US" altLang="zh-CN" sz="2000" dirty="0" smtClean="0"/>
              <a:t> &lt;algorithm&gt;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</a:t>
            </a:r>
            <a:r>
              <a:rPr lang="zh-CN" altLang="en-US" sz="2000" dirty="0" smtClean="0">
                <a:solidFill>
                  <a:srgbClr val="00B050"/>
                </a:solidFill>
              </a:rPr>
              <a:t>包含</a:t>
            </a:r>
            <a:r>
              <a:rPr lang="en-US" altLang="zh-CN" sz="2000" dirty="0" smtClean="0"/>
              <a:t>  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/>
              <a:t> exceed(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n)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n&gt;=50; }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逻辑函数定义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vector&lt;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&gt;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tvec</a:t>
            </a:r>
            <a:r>
              <a:rPr lang="en-US" altLang="zh-CN" sz="2000" dirty="0" smtClean="0"/>
              <a:t>(100);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&lt;100;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 </a:t>
            </a:r>
            <a:r>
              <a:rPr lang="en-US" altLang="zh-CN" sz="2000" dirty="0" err="1" smtClean="0"/>
              <a:t>vec.push_back</a:t>
            </a:r>
            <a:r>
              <a:rPr lang="en-US" altLang="zh-CN" sz="2000" dirty="0" smtClean="0"/>
              <a:t>(rand()%100);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copy_if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end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tvec.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 smtClean="0"/>
              <a:t>(), </a:t>
            </a:r>
            <a:r>
              <a:rPr lang="en-US" altLang="zh-CN" sz="2000" dirty="0" smtClean="0">
                <a:solidFill>
                  <a:srgbClr val="FF3399"/>
                </a:solidFill>
              </a:rPr>
              <a:t>exceed</a:t>
            </a:r>
            <a:r>
              <a:rPr lang="en-US" altLang="zh-CN" sz="2000" dirty="0" smtClean="0"/>
              <a:t>);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copy_if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tvec.size</a:t>
            </a:r>
            <a:r>
              <a:rPr lang="en-US" altLang="zh-CN" sz="2000" dirty="0" smtClean="0"/>
              <a:t>()&amp;&amp;exceed(</a:t>
            </a:r>
            <a:r>
              <a:rPr lang="en-US" altLang="zh-CN" sz="2000" dirty="0" err="1" smtClean="0"/>
              <a:t>tvec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tvec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/>
              <a:t>]&lt;&lt;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000" dirty="0"/>
              <a:t>;</a:t>
            </a:r>
            <a:endParaRPr lang="en-US" altLang="zh-CN" sz="20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3186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zh-CN" altLang="en-US" sz="2600" b="1" dirty="0" smtClean="0"/>
              <a:t>排序操作</a:t>
            </a:r>
            <a:r>
              <a:rPr lang="en-US" altLang="zh-CN" sz="2600" dirty="0" smtClean="0"/>
              <a:t>:</a:t>
            </a:r>
            <a:r>
              <a:rPr lang="en-US" altLang="zh-CN" sz="2800" dirty="0">
                <a:solidFill>
                  <a:srgbClr val="0000FF"/>
                </a:solidFill>
              </a:rPr>
              <a:t> &lt;algorithm&gt;</a:t>
            </a:r>
            <a:endParaRPr lang="en-US" altLang="zh-CN" sz="2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template</a:t>
            </a:r>
            <a:r>
              <a:rPr lang="en-US" altLang="zh-CN" dirty="0"/>
              <a:t> &lt;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RandomAccessIterator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smtClean="0"/>
              <a:t>sort(</a:t>
            </a:r>
            <a:r>
              <a:rPr lang="en-US" altLang="zh-CN" dirty="0" err="1" smtClean="0">
                <a:solidFill>
                  <a:srgbClr val="0000FF"/>
                </a:solidFill>
              </a:rPr>
              <a:t>RandomAccessIterator</a:t>
            </a:r>
            <a:r>
              <a:rPr lang="en-US" altLang="zh-CN" dirty="0" smtClean="0"/>
              <a:t> </a:t>
            </a:r>
            <a:r>
              <a:rPr lang="en-US" altLang="zh-CN" dirty="0"/>
              <a:t>first, </a:t>
            </a:r>
            <a:r>
              <a:rPr lang="en-US" altLang="zh-CN" dirty="0" err="1">
                <a:solidFill>
                  <a:srgbClr val="0000FF"/>
                </a:solidFill>
              </a:rPr>
              <a:t>RandomAccessIterator</a:t>
            </a:r>
            <a:r>
              <a:rPr lang="en-US" altLang="zh-CN" dirty="0"/>
              <a:t> last</a:t>
            </a:r>
            <a:r>
              <a:rPr lang="en-US" altLang="zh-CN" dirty="0" smtClean="0"/>
              <a:t>);</a:t>
            </a:r>
          </a:p>
          <a:p>
            <a:pPr>
              <a:spcAft>
                <a:spcPts val="1200"/>
              </a:spcAft>
            </a:pPr>
            <a:r>
              <a:rPr lang="zh-CN" altLang="en-US" sz="2600" b="1" dirty="0" smtClean="0"/>
              <a:t>功能</a:t>
            </a:r>
            <a:r>
              <a:rPr lang="zh-CN" altLang="en-US" sz="2600" dirty="0" smtClean="0"/>
              <a:t>：对迭代器</a:t>
            </a:r>
            <a:r>
              <a:rPr lang="en-US" altLang="zh-CN" sz="2600" dirty="0" smtClean="0"/>
              <a:t>[first, last)</a:t>
            </a:r>
            <a:r>
              <a:rPr lang="zh-CN" altLang="en-US" sz="2600" dirty="0" smtClean="0"/>
              <a:t>指定的区域中的元素按</a:t>
            </a:r>
            <a:r>
              <a:rPr lang="zh-CN" altLang="en-US" sz="2600" dirty="0" smtClean="0">
                <a:solidFill>
                  <a:srgbClr val="FF0000"/>
                </a:solidFill>
              </a:rPr>
              <a:t>升序</a:t>
            </a:r>
            <a:r>
              <a:rPr lang="zh-CN" altLang="en-US" sz="2600" dirty="0" smtClean="0"/>
              <a:t>排序</a:t>
            </a: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#include 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iostream</a:t>
            </a:r>
            <a:r>
              <a:rPr lang="en-US" altLang="zh-CN" sz="21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#include </a:t>
            </a:r>
            <a:r>
              <a:rPr lang="en-US" altLang="zh-CN" sz="2100" dirty="0"/>
              <a:t>&lt;vector&gt;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#include</a:t>
            </a:r>
            <a:r>
              <a:rPr lang="en-US" altLang="zh-CN" sz="2100" dirty="0"/>
              <a:t> &lt;</a:t>
            </a:r>
            <a:r>
              <a:rPr lang="en-US" altLang="zh-CN" sz="2100" dirty="0" err="1"/>
              <a:t>cstdlib</a:t>
            </a:r>
            <a:r>
              <a:rPr lang="en-US" altLang="zh-CN" sz="21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#include</a:t>
            </a:r>
            <a:r>
              <a:rPr lang="en-US" altLang="zh-CN" sz="2100" dirty="0"/>
              <a:t> &lt;algorithm&gt;                             </a:t>
            </a:r>
            <a:r>
              <a:rPr lang="en-US" altLang="zh-CN" sz="2100" dirty="0">
                <a:solidFill>
                  <a:srgbClr val="00B050"/>
                </a:solidFill>
              </a:rPr>
              <a:t>// algorithm</a:t>
            </a:r>
            <a:r>
              <a:rPr lang="zh-CN" altLang="en-US" sz="2100" dirty="0">
                <a:solidFill>
                  <a:srgbClr val="00B050"/>
                </a:solidFill>
              </a:rPr>
              <a:t>库文件包含</a:t>
            </a:r>
            <a:r>
              <a:rPr lang="en-US" altLang="zh-CN" sz="2100" dirty="0"/>
              <a:t>  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using namespace </a:t>
            </a:r>
            <a:r>
              <a:rPr lang="en-US" altLang="zh-CN" sz="2100" dirty="0" err="1">
                <a:solidFill>
                  <a:srgbClr val="0000FF"/>
                </a:solidFill>
              </a:rPr>
              <a:t>std</a:t>
            </a:r>
            <a:r>
              <a:rPr lang="en-US" altLang="zh-CN" sz="21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>
                <a:solidFill>
                  <a:srgbClr val="0000FF"/>
                </a:solidFill>
              </a:rPr>
              <a:t> </a:t>
            </a:r>
            <a:r>
              <a:rPr lang="en-US" altLang="zh-CN" sz="2100" dirty="0" err="1" smtClean="0"/>
              <a:t>arr</a:t>
            </a:r>
            <a:r>
              <a:rPr lang="en-US" altLang="zh-CN" sz="2100" dirty="0" smtClean="0"/>
              <a:t>[20];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vector&lt;</a:t>
            </a: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dirty="0">
                <a:solidFill>
                  <a:srgbClr val="0000FF"/>
                </a:solidFill>
              </a:rPr>
              <a:t>&gt;</a:t>
            </a:r>
            <a:r>
              <a:rPr lang="en-US" altLang="zh-CN" sz="2100" dirty="0"/>
              <a:t> </a:t>
            </a:r>
            <a:r>
              <a:rPr lang="en-US" altLang="zh-CN" sz="2100" dirty="0" err="1" smtClean="0"/>
              <a:t>vec</a:t>
            </a:r>
            <a:r>
              <a:rPr lang="en-US" altLang="zh-CN" sz="2100" dirty="0" smtClean="0"/>
              <a:t>;</a:t>
            </a:r>
            <a:endParaRPr lang="en-US" altLang="zh-CN" sz="2100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for</a:t>
            </a:r>
            <a:r>
              <a:rPr lang="en-US" altLang="zh-CN" sz="2100" dirty="0"/>
              <a:t>(</a:t>
            </a:r>
            <a:r>
              <a:rPr lang="en-US" altLang="zh-CN" sz="2100" dirty="0" err="1">
                <a:solidFill>
                  <a:srgbClr val="0000FF"/>
                </a:solidFill>
              </a:rPr>
              <a:t>int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=0; </a:t>
            </a:r>
            <a:r>
              <a:rPr lang="en-US" altLang="zh-CN" sz="2100" dirty="0" err="1" smtClean="0"/>
              <a:t>i</a:t>
            </a:r>
            <a:r>
              <a:rPr lang="en-US" altLang="zh-CN" sz="2100" dirty="0" smtClean="0"/>
              <a:t>&lt;20</a:t>
            </a:r>
            <a:r>
              <a:rPr lang="en-US" altLang="zh-CN" sz="2100" dirty="0"/>
              <a:t>; ++</a:t>
            </a:r>
            <a:r>
              <a:rPr lang="en-US" altLang="zh-CN" sz="2100" dirty="0" err="1"/>
              <a:t>i</a:t>
            </a:r>
            <a:r>
              <a:rPr lang="en-US" altLang="zh-CN" sz="2100" dirty="0"/>
              <a:t>)  </a:t>
            </a:r>
            <a:r>
              <a:rPr lang="en-US" altLang="zh-CN" sz="2100" dirty="0" smtClean="0"/>
              <a:t>{ </a:t>
            </a:r>
            <a:r>
              <a:rPr lang="en-US" altLang="zh-CN" sz="2100" dirty="0" err="1" smtClean="0"/>
              <a:t>arr</a:t>
            </a:r>
            <a:r>
              <a:rPr lang="en-US" altLang="zh-CN" sz="2100" dirty="0" smtClean="0"/>
              <a:t>[</a:t>
            </a:r>
            <a:r>
              <a:rPr lang="en-US" altLang="zh-CN" sz="2100" dirty="0" err="1" smtClean="0"/>
              <a:t>i</a:t>
            </a:r>
            <a:r>
              <a:rPr lang="en-US" altLang="zh-CN" sz="2100" dirty="0"/>
              <a:t>] = rand()%100; </a:t>
            </a:r>
            <a:r>
              <a:rPr lang="en-US" altLang="zh-CN" sz="2100" dirty="0" err="1" smtClean="0"/>
              <a:t>vec.push_back</a:t>
            </a:r>
            <a:r>
              <a:rPr lang="en-US" altLang="zh-CN" sz="2100" dirty="0" smtClean="0"/>
              <a:t>(rand</a:t>
            </a:r>
            <a:r>
              <a:rPr lang="en-US" altLang="zh-CN" sz="2100" dirty="0"/>
              <a:t>()%100</a:t>
            </a:r>
            <a:r>
              <a:rPr lang="en-US" altLang="zh-CN" sz="2100" dirty="0" smtClean="0"/>
              <a:t>); }</a:t>
            </a:r>
            <a:endParaRPr lang="en-US" altLang="zh-CN" sz="2100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sort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arr</a:t>
            </a:r>
            <a:r>
              <a:rPr lang="en-US" altLang="zh-CN" sz="2100" dirty="0" smtClean="0"/>
              <a:t>, </a:t>
            </a:r>
            <a:r>
              <a:rPr lang="en-US" altLang="zh-CN" sz="2100" dirty="0" smtClean="0">
                <a:solidFill>
                  <a:srgbClr val="FF0000"/>
                </a:solidFill>
              </a:rPr>
              <a:t>arr+20</a:t>
            </a:r>
            <a:r>
              <a:rPr lang="en-US" altLang="zh-CN" sz="2100" dirty="0" smtClean="0"/>
              <a:t>);                      </a:t>
            </a:r>
            <a:r>
              <a:rPr lang="en-US" altLang="zh-CN" sz="2100" dirty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100" dirty="0" smtClean="0">
                <a:solidFill>
                  <a:srgbClr val="00B050"/>
                </a:solidFill>
              </a:rPr>
              <a:t>sort</a:t>
            </a:r>
            <a:r>
              <a:rPr lang="zh-CN" altLang="en-US" sz="2100" dirty="0" smtClean="0">
                <a:solidFill>
                  <a:srgbClr val="00B050"/>
                </a:solidFill>
              </a:rPr>
              <a:t>算法对数组元素排序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sort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vec.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100" dirty="0"/>
              <a:t>(), </a:t>
            </a:r>
            <a:r>
              <a:rPr lang="en-US" altLang="zh-CN" sz="2100" dirty="0" err="1"/>
              <a:t>vec.</a:t>
            </a:r>
            <a:r>
              <a:rPr lang="en-US" altLang="zh-CN" sz="2100" dirty="0" err="1">
                <a:solidFill>
                  <a:srgbClr val="FF0000"/>
                </a:solidFill>
              </a:rPr>
              <a:t>end</a:t>
            </a:r>
            <a:r>
              <a:rPr lang="en-US" altLang="zh-CN" sz="2100" dirty="0" smtClean="0"/>
              <a:t>());    </a:t>
            </a:r>
            <a:r>
              <a:rPr lang="en-US" altLang="zh-CN" sz="2100" dirty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100" dirty="0" smtClean="0">
                <a:solidFill>
                  <a:srgbClr val="00B050"/>
                </a:solidFill>
              </a:rPr>
              <a:t>sort</a:t>
            </a:r>
            <a:r>
              <a:rPr lang="zh-CN" altLang="en-US" sz="2100" dirty="0" smtClean="0">
                <a:solidFill>
                  <a:srgbClr val="00B050"/>
                </a:solidFill>
              </a:rPr>
              <a:t>算法对</a:t>
            </a:r>
            <a:r>
              <a:rPr lang="en-US" altLang="zh-CN" sz="2100" dirty="0" smtClean="0">
                <a:solidFill>
                  <a:srgbClr val="00B050"/>
                </a:solidFill>
              </a:rPr>
              <a:t>vector</a:t>
            </a:r>
            <a:r>
              <a:rPr lang="zh-CN" altLang="en-US" sz="2100" dirty="0" smtClean="0">
                <a:solidFill>
                  <a:srgbClr val="00B050"/>
                </a:solidFill>
              </a:rPr>
              <a:t>中的元素排序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for</a:t>
            </a:r>
            <a:r>
              <a:rPr lang="en-US" altLang="zh-CN" sz="2100" dirty="0"/>
              <a:t>(</a:t>
            </a:r>
            <a:r>
              <a:rPr lang="en-US" altLang="zh-CN" sz="2100" dirty="0" err="1">
                <a:solidFill>
                  <a:srgbClr val="0000FF"/>
                </a:solidFill>
              </a:rPr>
              <a:t>size_t</a:t>
            </a:r>
            <a:r>
              <a:rPr lang="en-US" altLang="zh-CN" sz="2100" dirty="0"/>
              <a:t>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=0; </a:t>
            </a:r>
            <a:r>
              <a:rPr lang="en-US" altLang="zh-CN" sz="2100" dirty="0" err="1" smtClean="0"/>
              <a:t>i</a:t>
            </a:r>
            <a:r>
              <a:rPr lang="en-US" altLang="zh-CN" sz="2100" dirty="0" smtClean="0"/>
              <a:t>&lt;20; </a:t>
            </a:r>
            <a:r>
              <a:rPr lang="en-US" altLang="zh-CN" sz="2100" dirty="0"/>
              <a:t>++</a:t>
            </a:r>
            <a:r>
              <a:rPr lang="en-US" altLang="zh-CN" sz="2100" dirty="0" err="1"/>
              <a:t>i</a:t>
            </a:r>
            <a:r>
              <a:rPr lang="en-US" altLang="zh-CN" sz="2100" dirty="0"/>
              <a:t>)  </a:t>
            </a:r>
            <a:r>
              <a:rPr lang="en-US" altLang="zh-CN" sz="2100" dirty="0" err="1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err="1"/>
              <a:t>arr</a:t>
            </a:r>
            <a:r>
              <a:rPr lang="en-US" altLang="zh-CN" sz="2100" dirty="0" smtClean="0"/>
              <a:t>[</a:t>
            </a:r>
            <a:r>
              <a:rPr lang="en-US" altLang="zh-CN" sz="2100" dirty="0" err="1" smtClean="0"/>
              <a:t>i</a:t>
            </a:r>
            <a:r>
              <a:rPr lang="en-US" altLang="zh-CN" sz="2100" dirty="0"/>
              <a:t>]&lt;&lt;</a:t>
            </a:r>
            <a:r>
              <a:rPr lang="en-US" altLang="zh-CN" sz="2100" dirty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1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/>
              <a:t>cout</a:t>
            </a:r>
            <a:r>
              <a:rPr lang="en-US" altLang="zh-CN" sz="2100" dirty="0"/>
              <a:t>&lt;&lt;</a:t>
            </a:r>
            <a:r>
              <a:rPr lang="en-US" altLang="zh-CN" sz="2100" dirty="0" err="1"/>
              <a:t>endl</a:t>
            </a:r>
            <a:r>
              <a:rPr lang="en-US" altLang="zh-CN" sz="21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for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2100" dirty="0" smtClean="0"/>
              <a:t>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=0; </a:t>
            </a:r>
            <a:r>
              <a:rPr lang="en-US" altLang="zh-CN" sz="2100" dirty="0" err="1" smtClean="0"/>
              <a:t>i</a:t>
            </a:r>
            <a:r>
              <a:rPr lang="en-US" altLang="zh-CN" sz="2100" dirty="0" smtClean="0"/>
              <a:t>&lt;</a:t>
            </a:r>
            <a:r>
              <a:rPr lang="en-US" altLang="zh-CN" sz="2100" dirty="0" err="1" smtClean="0"/>
              <a:t>vec.size</a:t>
            </a:r>
            <a:r>
              <a:rPr lang="en-US" altLang="zh-CN" sz="2100" dirty="0" smtClean="0"/>
              <a:t>(); </a:t>
            </a:r>
            <a:r>
              <a:rPr lang="en-US" altLang="zh-CN" sz="2100" dirty="0"/>
              <a:t>++</a:t>
            </a:r>
            <a:r>
              <a:rPr lang="en-US" altLang="zh-CN" sz="2100" dirty="0" err="1"/>
              <a:t>i</a:t>
            </a:r>
            <a:r>
              <a:rPr lang="en-US" altLang="zh-CN" sz="2100" dirty="0"/>
              <a:t>)  </a:t>
            </a:r>
            <a:r>
              <a:rPr lang="en-US" altLang="zh-CN" sz="2100" dirty="0" err="1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err="1" smtClean="0"/>
              <a:t>vec</a:t>
            </a:r>
            <a:r>
              <a:rPr lang="en-US" altLang="zh-CN" sz="2100" dirty="0" smtClean="0"/>
              <a:t>[</a:t>
            </a:r>
            <a:r>
              <a:rPr lang="en-US" altLang="zh-CN" sz="2100" dirty="0" err="1" smtClean="0"/>
              <a:t>i</a:t>
            </a:r>
            <a:r>
              <a:rPr lang="en-US" altLang="zh-CN" sz="2100" dirty="0"/>
              <a:t>]&lt;&lt;</a:t>
            </a:r>
            <a:r>
              <a:rPr lang="en-US" altLang="zh-CN" sz="2100" dirty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1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/>
              <a:t>cout</a:t>
            </a:r>
            <a:r>
              <a:rPr lang="en-US" altLang="zh-CN" sz="2100" dirty="0"/>
              <a:t>&lt;&lt;</a:t>
            </a:r>
            <a:r>
              <a:rPr lang="en-US" altLang="zh-CN" sz="2100" dirty="0" err="1"/>
              <a:t>endl</a:t>
            </a:r>
            <a:r>
              <a:rPr lang="en-US" altLang="zh-CN" sz="21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34331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38743"/>
            <a:ext cx="8712968" cy="5702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template</a:t>
            </a:r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RandomAccessIterator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Compare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smtClean="0"/>
              <a:t>sort(</a:t>
            </a:r>
            <a:r>
              <a:rPr lang="en-US" altLang="zh-CN" dirty="0" err="1" smtClean="0">
                <a:solidFill>
                  <a:srgbClr val="0000FF"/>
                </a:solidFill>
              </a:rPr>
              <a:t>RandomAccessIterator</a:t>
            </a:r>
            <a:r>
              <a:rPr lang="en-US" altLang="zh-CN" dirty="0" smtClean="0"/>
              <a:t> </a:t>
            </a:r>
            <a:r>
              <a:rPr lang="en-US" altLang="zh-CN" dirty="0"/>
              <a:t>first, </a:t>
            </a:r>
            <a:r>
              <a:rPr lang="en-US" altLang="zh-CN" dirty="0" err="1">
                <a:solidFill>
                  <a:srgbClr val="0000FF"/>
                </a:solidFill>
              </a:rPr>
              <a:t>RandomAccessIterator</a:t>
            </a:r>
            <a:r>
              <a:rPr lang="en-US" altLang="zh-CN" dirty="0"/>
              <a:t> </a:t>
            </a:r>
            <a:r>
              <a:rPr lang="en-US" altLang="zh-CN" dirty="0" smtClean="0"/>
              <a:t>last, </a:t>
            </a:r>
          </a:p>
          <a:p>
            <a:pPr indent="1168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Compare</a:t>
            </a:r>
            <a:r>
              <a:rPr lang="en-US" altLang="zh-CN" dirty="0" smtClean="0"/>
              <a:t> comp);</a:t>
            </a:r>
          </a:p>
          <a:p>
            <a:pPr>
              <a:spcAft>
                <a:spcPts val="1200"/>
              </a:spcAft>
            </a:pPr>
            <a:r>
              <a:rPr lang="zh-CN" altLang="en-US" sz="2600" b="1" dirty="0" smtClean="0"/>
              <a:t>功能</a:t>
            </a:r>
            <a:r>
              <a:rPr lang="zh-CN" altLang="en-US" sz="2600" dirty="0" smtClean="0"/>
              <a:t>：对迭代器</a:t>
            </a:r>
            <a:r>
              <a:rPr lang="en-US" altLang="zh-CN" sz="2600" dirty="0" smtClean="0"/>
              <a:t>[first, last)</a:t>
            </a:r>
            <a:r>
              <a:rPr lang="zh-CN" altLang="en-US" sz="2600" dirty="0" smtClean="0"/>
              <a:t>指定的区域中的元素按</a:t>
            </a:r>
            <a:r>
              <a:rPr lang="en-US" altLang="zh-CN" sz="2600" dirty="0" smtClean="0">
                <a:solidFill>
                  <a:srgbClr val="FF0000"/>
                </a:solidFill>
              </a:rPr>
              <a:t>comp</a:t>
            </a:r>
            <a:r>
              <a:rPr lang="zh-CN" altLang="en-US" sz="2600" dirty="0" smtClean="0"/>
              <a:t>函数排序</a:t>
            </a: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#include 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iostream</a:t>
            </a:r>
            <a:r>
              <a:rPr lang="en-US" altLang="zh-CN" sz="21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#include </a:t>
            </a:r>
            <a:r>
              <a:rPr lang="en-US" altLang="zh-CN" sz="2100" dirty="0"/>
              <a:t>&lt;vector&gt;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#include</a:t>
            </a:r>
            <a:r>
              <a:rPr lang="en-US" altLang="zh-CN" sz="2100" dirty="0"/>
              <a:t> &lt;</a:t>
            </a:r>
            <a:r>
              <a:rPr lang="en-US" altLang="zh-CN" sz="2100" dirty="0" err="1"/>
              <a:t>cstdlib</a:t>
            </a:r>
            <a:r>
              <a:rPr lang="en-US" altLang="zh-CN" sz="21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#include</a:t>
            </a:r>
            <a:r>
              <a:rPr lang="en-US" altLang="zh-CN" sz="2100" dirty="0"/>
              <a:t> &lt;algorithm&gt;                             </a:t>
            </a:r>
            <a:r>
              <a:rPr lang="en-US" altLang="zh-CN" sz="2100" dirty="0" smtClean="0"/>
              <a:t>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en-US" altLang="zh-CN" sz="2100" dirty="0">
                <a:solidFill>
                  <a:srgbClr val="00B050"/>
                </a:solidFill>
              </a:rPr>
              <a:t>algorithm</a:t>
            </a:r>
            <a:r>
              <a:rPr lang="zh-CN" altLang="en-US" sz="2100" dirty="0">
                <a:solidFill>
                  <a:srgbClr val="00B050"/>
                </a:solidFill>
              </a:rPr>
              <a:t>库文件包含</a:t>
            </a:r>
            <a:r>
              <a:rPr lang="en-US" altLang="zh-CN" sz="2100" dirty="0"/>
              <a:t>  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using namespace </a:t>
            </a:r>
            <a:r>
              <a:rPr lang="en-US" altLang="zh-CN" sz="2100" dirty="0" err="1">
                <a:solidFill>
                  <a:srgbClr val="0000FF"/>
                </a:solidFill>
              </a:rPr>
              <a:t>std</a:t>
            </a:r>
            <a:r>
              <a:rPr lang="en-US" altLang="zh-CN" sz="21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100" dirty="0" smtClean="0"/>
              <a:t> descend(</a:t>
            </a: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>
                <a:solidFill>
                  <a:srgbClr val="0000FF"/>
                </a:solidFill>
              </a:rPr>
              <a:t> </a:t>
            </a:r>
            <a:r>
              <a:rPr lang="en-US" altLang="zh-CN" sz="2100" dirty="0" smtClean="0"/>
              <a:t>a, </a:t>
            </a: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/>
              <a:t> b) { </a:t>
            </a:r>
            <a:r>
              <a:rPr lang="en-US" altLang="zh-CN" sz="21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100" dirty="0" smtClean="0"/>
              <a:t> a&gt;b; }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比较函数定义（降序）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vector&lt;</a:t>
            </a: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dirty="0">
                <a:solidFill>
                  <a:srgbClr val="0000FF"/>
                </a:solidFill>
              </a:rPr>
              <a:t>&gt;</a:t>
            </a:r>
            <a:r>
              <a:rPr lang="en-US" altLang="zh-CN" sz="2100" dirty="0"/>
              <a:t> </a:t>
            </a:r>
            <a:r>
              <a:rPr lang="en-US" altLang="zh-CN" sz="2100" dirty="0" err="1" smtClean="0"/>
              <a:t>vec</a:t>
            </a:r>
            <a:r>
              <a:rPr lang="en-US" altLang="zh-CN" sz="2100" dirty="0" smtClean="0"/>
              <a:t>;</a:t>
            </a:r>
            <a:endParaRPr lang="en-US" altLang="zh-CN" sz="2100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for</a:t>
            </a:r>
            <a:r>
              <a:rPr lang="en-US" altLang="zh-CN" sz="2100" dirty="0"/>
              <a:t>(</a:t>
            </a:r>
            <a:r>
              <a:rPr lang="en-US" altLang="zh-CN" sz="2100" dirty="0" err="1">
                <a:solidFill>
                  <a:srgbClr val="0000FF"/>
                </a:solidFill>
              </a:rPr>
              <a:t>int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=0; </a:t>
            </a:r>
            <a:r>
              <a:rPr lang="en-US" altLang="zh-CN" sz="2100" dirty="0" err="1" smtClean="0"/>
              <a:t>i</a:t>
            </a:r>
            <a:r>
              <a:rPr lang="en-US" altLang="zh-CN" sz="2100" dirty="0" smtClean="0"/>
              <a:t>&lt;20</a:t>
            </a:r>
            <a:r>
              <a:rPr lang="en-US" altLang="zh-CN" sz="2100" dirty="0"/>
              <a:t>; ++</a:t>
            </a:r>
            <a:r>
              <a:rPr lang="en-US" altLang="zh-CN" sz="2100" dirty="0" err="1"/>
              <a:t>i</a:t>
            </a:r>
            <a:r>
              <a:rPr lang="en-US" altLang="zh-CN" sz="2100" dirty="0"/>
              <a:t>)  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vec.push_back</a:t>
            </a:r>
            <a:r>
              <a:rPr lang="en-US" altLang="zh-CN" sz="2100" dirty="0" smtClean="0"/>
              <a:t>(rand</a:t>
            </a:r>
            <a:r>
              <a:rPr lang="en-US" altLang="zh-CN" sz="2100" dirty="0"/>
              <a:t>()%100</a:t>
            </a:r>
            <a:r>
              <a:rPr lang="en-US" altLang="zh-CN" sz="2100" dirty="0" smtClean="0"/>
              <a:t>); </a:t>
            </a:r>
            <a:endParaRPr lang="en-US" altLang="zh-CN" sz="2100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sort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vec.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100" dirty="0"/>
              <a:t>(), </a:t>
            </a:r>
            <a:r>
              <a:rPr lang="en-US" altLang="zh-CN" sz="2100" dirty="0" err="1"/>
              <a:t>vec.</a:t>
            </a:r>
            <a:r>
              <a:rPr lang="en-US" altLang="zh-CN" sz="2100" dirty="0" err="1">
                <a:solidFill>
                  <a:srgbClr val="FF0000"/>
                </a:solidFill>
              </a:rPr>
              <a:t>end</a:t>
            </a:r>
            <a:r>
              <a:rPr lang="en-US" altLang="zh-CN" sz="2100" dirty="0" smtClean="0"/>
              <a:t>(), </a:t>
            </a:r>
            <a:r>
              <a:rPr lang="en-US" altLang="zh-CN" sz="2100" dirty="0" smtClean="0">
                <a:solidFill>
                  <a:srgbClr val="FF3399"/>
                </a:solidFill>
              </a:rPr>
              <a:t>descend</a:t>
            </a:r>
            <a:r>
              <a:rPr lang="en-US" altLang="zh-CN" sz="2100" dirty="0" smtClean="0"/>
              <a:t>);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100" dirty="0" smtClean="0">
                <a:solidFill>
                  <a:srgbClr val="00B050"/>
                </a:solidFill>
              </a:rPr>
              <a:t>sort</a:t>
            </a:r>
            <a:r>
              <a:rPr lang="zh-CN" altLang="en-US" sz="2100" dirty="0" smtClean="0">
                <a:solidFill>
                  <a:srgbClr val="00B050"/>
                </a:solidFill>
              </a:rPr>
              <a:t>算法对</a:t>
            </a:r>
            <a:r>
              <a:rPr lang="en-US" altLang="zh-CN" sz="2100" dirty="0" smtClean="0">
                <a:solidFill>
                  <a:srgbClr val="00B050"/>
                </a:solidFill>
              </a:rPr>
              <a:t>vector</a:t>
            </a:r>
            <a:r>
              <a:rPr lang="zh-CN" altLang="en-US" sz="2100" dirty="0" smtClean="0">
                <a:solidFill>
                  <a:srgbClr val="00B050"/>
                </a:solidFill>
              </a:rPr>
              <a:t>中的元素排序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for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2100" dirty="0" smtClean="0"/>
              <a:t>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=0; </a:t>
            </a:r>
            <a:r>
              <a:rPr lang="en-US" altLang="zh-CN" sz="2100" dirty="0" err="1" smtClean="0"/>
              <a:t>i</a:t>
            </a:r>
            <a:r>
              <a:rPr lang="en-US" altLang="zh-CN" sz="2100" dirty="0" smtClean="0"/>
              <a:t>&lt;</a:t>
            </a:r>
            <a:r>
              <a:rPr lang="en-US" altLang="zh-CN" sz="2100" dirty="0" err="1" smtClean="0"/>
              <a:t>vec.size</a:t>
            </a:r>
            <a:r>
              <a:rPr lang="en-US" altLang="zh-CN" sz="2100" dirty="0" smtClean="0"/>
              <a:t>(); </a:t>
            </a:r>
            <a:r>
              <a:rPr lang="en-US" altLang="zh-CN" sz="2100" dirty="0"/>
              <a:t>++</a:t>
            </a:r>
            <a:r>
              <a:rPr lang="en-US" altLang="zh-CN" sz="2100" dirty="0" err="1"/>
              <a:t>i</a:t>
            </a:r>
            <a:r>
              <a:rPr lang="en-US" altLang="zh-CN" sz="2100" dirty="0"/>
              <a:t>)  </a:t>
            </a:r>
            <a:endParaRPr lang="en-US" altLang="zh-CN" sz="2100" dirty="0" smtClean="0"/>
          </a:p>
          <a:p>
            <a:pPr indent="6270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err="1" smtClean="0"/>
              <a:t>vec</a:t>
            </a:r>
            <a:r>
              <a:rPr lang="en-US" altLang="zh-CN" sz="2100" dirty="0" smtClean="0"/>
              <a:t>[</a:t>
            </a:r>
            <a:r>
              <a:rPr lang="en-US" altLang="zh-CN" sz="2100" dirty="0" err="1" smtClean="0"/>
              <a:t>i</a:t>
            </a:r>
            <a:r>
              <a:rPr lang="en-US" altLang="zh-CN" sz="2100" dirty="0"/>
              <a:t>]&lt;&lt;</a:t>
            </a:r>
            <a:r>
              <a:rPr lang="en-US" altLang="zh-CN" sz="2100" dirty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1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/>
              <a:t>cout</a:t>
            </a:r>
            <a:r>
              <a:rPr lang="en-US" altLang="zh-CN" sz="2100" dirty="0"/>
              <a:t>&lt;&lt;</a:t>
            </a:r>
            <a:r>
              <a:rPr lang="en-US" altLang="zh-CN" sz="2100" dirty="0" err="1"/>
              <a:t>endl</a:t>
            </a:r>
            <a:r>
              <a:rPr lang="en-US" altLang="zh-CN" sz="21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45701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7727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最值操作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 &lt;algorithm&gt;</a:t>
            </a:r>
            <a:endParaRPr lang="en-US" altLang="zh-CN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fr-FR" altLang="zh-CN" sz="2200" dirty="0">
                <a:solidFill>
                  <a:srgbClr val="FF0000"/>
                </a:solidFill>
              </a:rPr>
              <a:t>template</a:t>
            </a:r>
            <a:r>
              <a:rPr lang="fr-FR" altLang="zh-CN" sz="2200" dirty="0"/>
              <a:t> &lt;</a:t>
            </a:r>
            <a:r>
              <a:rPr lang="fr-FR" altLang="zh-CN" sz="2200" dirty="0">
                <a:solidFill>
                  <a:srgbClr val="FF0000"/>
                </a:solidFill>
              </a:rPr>
              <a:t>class</a:t>
            </a:r>
            <a:r>
              <a:rPr lang="fr-FR" altLang="zh-CN" sz="2200" dirty="0"/>
              <a:t> </a:t>
            </a:r>
            <a:r>
              <a:rPr lang="fr-FR" altLang="zh-CN" sz="2200" dirty="0">
                <a:solidFill>
                  <a:srgbClr val="0000FF"/>
                </a:solidFill>
              </a:rPr>
              <a:t>T</a:t>
            </a:r>
            <a:r>
              <a:rPr lang="fr-FR" altLang="zh-CN" sz="2200" dirty="0"/>
              <a:t>&gt; </a:t>
            </a:r>
            <a:r>
              <a:rPr lang="fr-FR" altLang="zh-CN" sz="2200" dirty="0">
                <a:solidFill>
                  <a:srgbClr val="FF0000"/>
                </a:solidFill>
              </a:rPr>
              <a:t>const</a:t>
            </a:r>
            <a:r>
              <a:rPr lang="fr-FR" altLang="zh-CN" sz="2200" dirty="0"/>
              <a:t> </a:t>
            </a:r>
            <a:r>
              <a:rPr lang="fr-FR" altLang="zh-CN" sz="2200" dirty="0">
                <a:solidFill>
                  <a:srgbClr val="0000FF"/>
                </a:solidFill>
              </a:rPr>
              <a:t>T</a:t>
            </a:r>
            <a:r>
              <a:rPr lang="fr-FR" altLang="zh-CN" sz="2200" dirty="0">
                <a:solidFill>
                  <a:srgbClr val="FF0000"/>
                </a:solidFill>
              </a:rPr>
              <a:t>&amp;</a:t>
            </a:r>
            <a:r>
              <a:rPr lang="fr-FR" altLang="zh-CN" sz="2200" dirty="0"/>
              <a:t> </a:t>
            </a:r>
            <a:r>
              <a:rPr lang="fr-FR" altLang="zh-CN" sz="2200" dirty="0" smtClean="0"/>
              <a:t>min(</a:t>
            </a:r>
            <a:r>
              <a:rPr lang="fr-FR" altLang="zh-CN" sz="2200" dirty="0" smtClean="0">
                <a:solidFill>
                  <a:srgbClr val="FF0000"/>
                </a:solidFill>
              </a:rPr>
              <a:t>const</a:t>
            </a:r>
            <a:r>
              <a:rPr lang="fr-FR" altLang="zh-CN" sz="2200" dirty="0" smtClean="0"/>
              <a:t> </a:t>
            </a:r>
            <a:r>
              <a:rPr lang="fr-FR" altLang="zh-CN" sz="2200" dirty="0">
                <a:solidFill>
                  <a:srgbClr val="0000FF"/>
                </a:solidFill>
              </a:rPr>
              <a:t>T</a:t>
            </a:r>
            <a:r>
              <a:rPr lang="fr-FR" altLang="zh-CN" sz="2200" dirty="0">
                <a:solidFill>
                  <a:srgbClr val="FF0000"/>
                </a:solidFill>
              </a:rPr>
              <a:t>&amp;</a:t>
            </a:r>
            <a:r>
              <a:rPr lang="fr-FR" altLang="zh-CN" sz="2200" dirty="0"/>
              <a:t> a, </a:t>
            </a:r>
            <a:r>
              <a:rPr lang="fr-FR" altLang="zh-CN" sz="2200" dirty="0">
                <a:solidFill>
                  <a:srgbClr val="FF0000"/>
                </a:solidFill>
              </a:rPr>
              <a:t>const</a:t>
            </a:r>
            <a:r>
              <a:rPr lang="fr-FR" altLang="zh-CN" sz="2200" dirty="0"/>
              <a:t> </a:t>
            </a:r>
            <a:r>
              <a:rPr lang="fr-FR" altLang="zh-CN" sz="2200" dirty="0">
                <a:solidFill>
                  <a:srgbClr val="0000FF"/>
                </a:solidFill>
              </a:rPr>
              <a:t>T</a:t>
            </a:r>
            <a:r>
              <a:rPr lang="fr-FR" altLang="zh-CN" sz="2200" dirty="0">
                <a:solidFill>
                  <a:srgbClr val="FF0000"/>
                </a:solidFill>
              </a:rPr>
              <a:t>&amp;</a:t>
            </a:r>
            <a:r>
              <a:rPr lang="fr-FR" altLang="zh-CN" sz="2200" dirty="0"/>
              <a:t> b</a:t>
            </a:r>
            <a:r>
              <a:rPr lang="fr-FR" altLang="zh-CN" sz="2200" dirty="0" smtClean="0"/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template</a:t>
            </a:r>
            <a:r>
              <a:rPr lang="en-US" altLang="zh-CN" sz="2200" dirty="0"/>
              <a:t> &lt;</a:t>
            </a:r>
            <a:r>
              <a:rPr lang="en-US" altLang="zh-CN" sz="2200" dirty="0">
                <a:solidFill>
                  <a:srgbClr val="FF0000"/>
                </a:solidFill>
              </a:rPr>
              <a:t>class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T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FF0000"/>
                </a:solidFill>
              </a:rPr>
              <a:t>class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Compare</a:t>
            </a:r>
            <a:r>
              <a:rPr lang="en-US" altLang="zh-CN" sz="2200" dirty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T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min(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T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 a, </a:t>
            </a:r>
            <a:r>
              <a:rPr lang="en-US" altLang="zh-CN" sz="2200" dirty="0" err="1">
                <a:solidFill>
                  <a:srgbClr val="FF0000"/>
                </a:solidFill>
              </a:rPr>
              <a:t>const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T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 b, </a:t>
            </a:r>
            <a:r>
              <a:rPr lang="en-US" altLang="zh-CN" sz="2200" dirty="0">
                <a:solidFill>
                  <a:srgbClr val="0000FF"/>
                </a:solidFill>
              </a:rPr>
              <a:t>Compare</a:t>
            </a:r>
            <a:r>
              <a:rPr lang="en-US" altLang="zh-CN" sz="2200" dirty="0"/>
              <a:t> comp</a:t>
            </a:r>
            <a:r>
              <a:rPr lang="en-US" altLang="zh-CN" sz="220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 smtClean="0"/>
              <a:t>功能</a:t>
            </a:r>
            <a:r>
              <a:rPr lang="zh-CN" altLang="en-US" dirty="0" smtClean="0"/>
              <a:t>：返回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的最小值</a:t>
            </a:r>
            <a:endParaRPr lang="en-US" altLang="zh-CN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&lt;algorithm&gt;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     // </a:t>
            </a:r>
            <a:r>
              <a:rPr lang="en-US" altLang="zh-CN" sz="2000" dirty="0">
                <a:solidFill>
                  <a:srgbClr val="00B050"/>
                </a:solidFill>
              </a:rPr>
              <a:t>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库文件包含</a:t>
            </a:r>
            <a:endParaRPr lang="en-US" altLang="zh-CN" sz="20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{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r=0.0,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=0.0): real(r), image(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) { }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friend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/>
              <a:t> smaller(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cp1,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cp2);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real, image;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smaller(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cp1,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cp2)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小于关系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(cp1.real&lt;cp2.real)&amp;&amp;(cp1.image&lt;cp2.image);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main(){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 cp1(1.0, 2.0), cp2(3.0, 4.0);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</a:rPr>
              <a:t> Complex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mcp</a:t>
            </a:r>
            <a:r>
              <a:rPr lang="en-US" altLang="zh-CN" sz="2000" dirty="0" smtClean="0"/>
              <a:t> = min(cp1, cp2, </a:t>
            </a:r>
            <a:r>
              <a:rPr lang="en-US" altLang="zh-CN" sz="2000" dirty="0" smtClean="0">
                <a:solidFill>
                  <a:srgbClr val="FF3399"/>
                </a:solidFill>
              </a:rPr>
              <a:t>smaller</a:t>
            </a:r>
            <a:r>
              <a:rPr lang="en-US" altLang="zh-CN" sz="2000" dirty="0" smtClean="0"/>
              <a:t>);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 smtClean="0"/>
              <a:t>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6165304"/>
            <a:ext cx="5184576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形参函数必须是一个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小于关系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8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8772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altLang="zh-CN" sz="2000" dirty="0" smtClean="0">
                <a:solidFill>
                  <a:srgbClr val="FF0000"/>
                </a:solidFill>
              </a:rPr>
              <a:t>template</a:t>
            </a:r>
            <a:r>
              <a:rPr lang="fr-FR" altLang="zh-CN" sz="2000" dirty="0" smtClean="0"/>
              <a:t> </a:t>
            </a:r>
            <a:r>
              <a:rPr lang="fr-FR" altLang="zh-CN" sz="2000" dirty="0"/>
              <a:t>&lt;</a:t>
            </a:r>
            <a:r>
              <a:rPr lang="fr-FR" altLang="zh-CN" sz="2000" dirty="0">
                <a:solidFill>
                  <a:srgbClr val="FF0000"/>
                </a:solidFill>
              </a:rPr>
              <a:t>class</a:t>
            </a:r>
            <a:r>
              <a:rPr lang="fr-FR" altLang="zh-CN" sz="2000" dirty="0"/>
              <a:t> </a:t>
            </a: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 smtClean="0"/>
              <a:t> min_element(</a:t>
            </a: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 smtClean="0"/>
              <a:t> first, </a:t>
            </a: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 smtClean="0"/>
              <a:t> last);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altLang="zh-CN" sz="2000" dirty="0">
                <a:solidFill>
                  <a:srgbClr val="FF0000"/>
                </a:solidFill>
              </a:rPr>
              <a:t>template</a:t>
            </a:r>
            <a:r>
              <a:rPr lang="fr-FR" altLang="zh-CN" sz="2000" dirty="0"/>
              <a:t> &lt;</a:t>
            </a:r>
            <a:r>
              <a:rPr lang="fr-FR" altLang="zh-CN" sz="2000" dirty="0">
                <a:solidFill>
                  <a:srgbClr val="FF0000"/>
                </a:solidFill>
              </a:rPr>
              <a:t>class</a:t>
            </a:r>
            <a:r>
              <a:rPr lang="fr-FR" altLang="zh-CN" sz="2000" dirty="0"/>
              <a:t> </a:t>
            </a: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>
                <a:solidFill>
                  <a:srgbClr val="0000FF"/>
                </a:solidFill>
              </a:rPr>
              <a:t> Compare </a:t>
            </a:r>
            <a:r>
              <a:rPr lang="fr-FR" altLang="zh-CN" sz="2000" dirty="0" smtClean="0"/>
              <a:t>&gt;</a:t>
            </a:r>
            <a:endParaRPr lang="fr-FR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altLang="zh-CN" sz="2000" dirty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/>
              <a:t> min_element(</a:t>
            </a:r>
            <a:r>
              <a:rPr lang="fr-FR" altLang="zh-CN" sz="2000" dirty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/>
              <a:t> first, </a:t>
            </a:r>
            <a:r>
              <a:rPr lang="fr-FR" altLang="zh-CN" sz="2000" dirty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/>
              <a:t> </a:t>
            </a:r>
            <a:r>
              <a:rPr lang="fr-FR" altLang="zh-CN" sz="2000" dirty="0" smtClean="0"/>
              <a:t>last,</a:t>
            </a:r>
          </a:p>
          <a:p>
            <a:pPr indent="3316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Compare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comp</a:t>
            </a:r>
            <a:r>
              <a:rPr lang="fr-FR" altLang="zh-CN" sz="2000" dirty="0" smtClean="0"/>
              <a:t>);</a:t>
            </a:r>
            <a:endParaRPr lang="fr-FR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1" dirty="0" smtClean="0"/>
              <a:t>功能</a:t>
            </a:r>
            <a:r>
              <a:rPr lang="zh-CN" altLang="en-US" sz="2200" dirty="0" smtClean="0"/>
              <a:t>：返回由迭代器</a:t>
            </a:r>
            <a:r>
              <a:rPr lang="en-US" altLang="zh-CN" sz="2200" dirty="0" smtClean="0"/>
              <a:t>[first, last)</a:t>
            </a:r>
            <a:r>
              <a:rPr lang="zh-CN" altLang="en-US" sz="2200" dirty="0" smtClean="0"/>
              <a:t>指定的区域中指向最小值的迭代器</a:t>
            </a:r>
            <a:endParaRPr lang="en-US" altLang="zh-CN" sz="2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cstdlib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&lt;vector&gt;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&lt;algorithm&gt;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                      // </a:t>
            </a:r>
            <a:r>
              <a:rPr lang="en-US" altLang="zh-CN" sz="2000" dirty="0">
                <a:solidFill>
                  <a:srgbClr val="00B050"/>
                </a:solidFill>
              </a:rPr>
              <a:t>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库文件包含</a:t>
            </a:r>
            <a:endParaRPr lang="en-US" altLang="zh-CN" sz="20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main(){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[20];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vector&lt;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vec</a:t>
            </a:r>
            <a:r>
              <a:rPr lang="en-US" altLang="zh-CN" sz="2000" dirty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for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&lt;20;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 { </a:t>
            </a:r>
            <a:endParaRPr lang="en-US" altLang="zh-CN" sz="2000" dirty="0" smtClean="0"/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/>
              <a:t>] = rand()%100; </a:t>
            </a:r>
            <a:r>
              <a:rPr lang="en-US" altLang="zh-CN" sz="2000" dirty="0" err="1"/>
              <a:t>vec.push_back</a:t>
            </a:r>
            <a:r>
              <a:rPr lang="en-US" altLang="zh-CN" sz="2000" dirty="0"/>
              <a:t>(rand()%100); </a:t>
            </a:r>
            <a:r>
              <a:rPr lang="en-US" altLang="zh-CN" sz="2000" dirty="0" smtClean="0"/>
              <a:t> }</a:t>
            </a:r>
            <a:endParaRPr lang="en-US" altLang="zh-CN" sz="2000" dirty="0"/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*</a:t>
            </a:r>
            <a:r>
              <a:rPr lang="en-US" altLang="zh-CN" sz="2000" dirty="0" err="1" smtClean="0"/>
              <a:t>mp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min_element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arr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arr+20</a:t>
            </a:r>
            <a:r>
              <a:rPr lang="en-US" altLang="zh-CN" sz="2000" dirty="0"/>
              <a:t>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min_element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&gt;::</a:t>
            </a:r>
            <a:r>
              <a:rPr lang="en-US" altLang="zh-CN" sz="2000" dirty="0" smtClean="0">
                <a:solidFill>
                  <a:srgbClr val="0000FF"/>
                </a:solidFill>
              </a:rPr>
              <a:t>iterator</a:t>
            </a:r>
            <a:r>
              <a:rPr lang="en-US" altLang="zh-CN" sz="2000" dirty="0" smtClean="0"/>
              <a:t> miter =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min_element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vec.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());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mp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miter&lt;&lt;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3347864" y="6165304"/>
            <a:ext cx="5184576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形参函数必须是一个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小于关系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3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877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altLang="zh-CN" dirty="0" smtClean="0">
                <a:solidFill>
                  <a:srgbClr val="FF0000"/>
                </a:solidFill>
              </a:rPr>
              <a:t>template</a:t>
            </a:r>
            <a:r>
              <a:rPr lang="fr-FR" altLang="zh-CN" dirty="0" smtClean="0"/>
              <a:t> &lt;</a:t>
            </a:r>
            <a:r>
              <a:rPr lang="fr-FR" altLang="zh-CN" dirty="0" smtClean="0">
                <a:solidFill>
                  <a:srgbClr val="FF0000"/>
                </a:solidFill>
              </a:rPr>
              <a:t>class</a:t>
            </a:r>
            <a:r>
              <a:rPr lang="fr-FR" altLang="zh-CN" dirty="0" smtClean="0"/>
              <a:t> </a:t>
            </a:r>
            <a:r>
              <a:rPr lang="fr-FR" altLang="zh-CN" dirty="0" smtClean="0">
                <a:solidFill>
                  <a:srgbClr val="0000FF"/>
                </a:solidFill>
              </a:rPr>
              <a:t>T</a:t>
            </a:r>
            <a:r>
              <a:rPr lang="fr-FR" altLang="zh-CN" dirty="0" smtClean="0"/>
              <a:t>&gt; </a:t>
            </a:r>
            <a:r>
              <a:rPr lang="fr-FR" altLang="zh-CN" dirty="0" smtClean="0">
                <a:solidFill>
                  <a:srgbClr val="FF0000"/>
                </a:solidFill>
              </a:rPr>
              <a:t>const</a:t>
            </a:r>
            <a:r>
              <a:rPr lang="fr-FR" altLang="zh-CN" dirty="0" smtClean="0"/>
              <a:t> </a:t>
            </a:r>
            <a:r>
              <a:rPr lang="fr-FR" altLang="zh-CN" dirty="0" smtClean="0">
                <a:solidFill>
                  <a:srgbClr val="0000FF"/>
                </a:solidFill>
              </a:rPr>
              <a:t>T</a:t>
            </a:r>
            <a:r>
              <a:rPr lang="fr-FR" altLang="zh-CN" dirty="0" smtClean="0">
                <a:solidFill>
                  <a:srgbClr val="FF0000"/>
                </a:solidFill>
              </a:rPr>
              <a:t>&amp;</a:t>
            </a:r>
            <a:r>
              <a:rPr lang="fr-FR" altLang="zh-CN" dirty="0" smtClean="0"/>
              <a:t> max(</a:t>
            </a:r>
            <a:r>
              <a:rPr lang="fr-FR" altLang="zh-CN" dirty="0" smtClean="0">
                <a:solidFill>
                  <a:srgbClr val="FF0000"/>
                </a:solidFill>
              </a:rPr>
              <a:t>const</a:t>
            </a:r>
            <a:r>
              <a:rPr lang="fr-FR" altLang="zh-CN" dirty="0" smtClean="0"/>
              <a:t> </a:t>
            </a:r>
            <a:r>
              <a:rPr lang="fr-FR" altLang="zh-CN" dirty="0" smtClean="0">
                <a:solidFill>
                  <a:srgbClr val="0000FF"/>
                </a:solidFill>
              </a:rPr>
              <a:t>T</a:t>
            </a:r>
            <a:r>
              <a:rPr lang="fr-FR" altLang="zh-CN" dirty="0" smtClean="0">
                <a:solidFill>
                  <a:srgbClr val="FF0000"/>
                </a:solidFill>
              </a:rPr>
              <a:t>&amp;</a:t>
            </a:r>
            <a:r>
              <a:rPr lang="fr-FR" altLang="zh-CN" dirty="0" smtClean="0"/>
              <a:t> a, </a:t>
            </a:r>
            <a:r>
              <a:rPr lang="fr-FR" altLang="zh-CN" dirty="0" smtClean="0">
                <a:solidFill>
                  <a:srgbClr val="FF0000"/>
                </a:solidFill>
              </a:rPr>
              <a:t>const</a:t>
            </a:r>
            <a:r>
              <a:rPr lang="fr-FR" altLang="zh-CN" dirty="0" smtClean="0"/>
              <a:t> </a:t>
            </a:r>
            <a:r>
              <a:rPr lang="fr-FR" altLang="zh-CN" dirty="0" smtClean="0">
                <a:solidFill>
                  <a:srgbClr val="0000FF"/>
                </a:solidFill>
              </a:rPr>
              <a:t>T</a:t>
            </a:r>
            <a:r>
              <a:rPr lang="fr-FR" altLang="zh-CN" dirty="0" smtClean="0">
                <a:solidFill>
                  <a:srgbClr val="FF0000"/>
                </a:solidFill>
              </a:rPr>
              <a:t>&amp;</a:t>
            </a:r>
            <a:r>
              <a:rPr lang="fr-FR" altLang="zh-CN" dirty="0" smtClean="0"/>
              <a:t> b);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Compare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max(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b, </a:t>
            </a:r>
            <a:r>
              <a:rPr lang="en-US" altLang="zh-CN" dirty="0" smtClean="0">
                <a:solidFill>
                  <a:srgbClr val="0000FF"/>
                </a:solidFill>
              </a:rPr>
              <a:t>Compare</a:t>
            </a:r>
            <a:r>
              <a:rPr lang="en-US" altLang="zh-CN" dirty="0" smtClean="0"/>
              <a:t> comp);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 smtClean="0"/>
              <a:t>功能</a:t>
            </a:r>
            <a:r>
              <a:rPr lang="zh-CN" altLang="en-US" dirty="0" smtClean="0"/>
              <a:t>：返回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的最大值</a:t>
            </a:r>
            <a:endParaRPr lang="en-US" altLang="zh-CN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&lt;algorithm&gt;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库文件包含</a:t>
            </a:r>
            <a:endParaRPr lang="en-US" altLang="zh-CN" sz="20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{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r=0.0,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=0.0): real(r), image(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) { }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friend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/>
              <a:t> smaller(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cp1,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cp2);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real, image;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smaller(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cp1,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cp2) 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小于关系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(cp1.real&lt;cp2.real)&amp;&amp;(cp1.image&lt;cp2.image);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main(){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 cp1(1.0, 2.0), cp2(3.0, 4.0);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</a:rPr>
              <a:t> Complex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mcp</a:t>
            </a:r>
            <a:r>
              <a:rPr lang="en-US" altLang="zh-CN" sz="2000" dirty="0" smtClean="0"/>
              <a:t> = max(cp1, cp2, </a:t>
            </a:r>
            <a:r>
              <a:rPr lang="en-US" altLang="zh-CN" sz="2000" dirty="0" smtClean="0">
                <a:solidFill>
                  <a:srgbClr val="FF3399"/>
                </a:solidFill>
              </a:rPr>
              <a:t>smaller</a:t>
            </a:r>
            <a:r>
              <a:rPr lang="en-US" altLang="zh-CN" sz="2000" dirty="0" smtClean="0"/>
              <a:t>);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 smtClean="0"/>
              <a:t>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6165304"/>
            <a:ext cx="5184576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形参函数必须是一个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小于关系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7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8772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altLang="zh-CN" sz="2000" dirty="0" smtClean="0">
                <a:solidFill>
                  <a:srgbClr val="FF0000"/>
                </a:solidFill>
              </a:rPr>
              <a:t>template</a:t>
            </a:r>
            <a:r>
              <a:rPr lang="fr-FR" altLang="zh-CN" sz="2000" dirty="0" smtClean="0"/>
              <a:t> </a:t>
            </a:r>
            <a:r>
              <a:rPr lang="fr-FR" altLang="zh-CN" sz="2000" dirty="0"/>
              <a:t>&lt;</a:t>
            </a:r>
            <a:r>
              <a:rPr lang="fr-FR" altLang="zh-CN" sz="2000" dirty="0">
                <a:solidFill>
                  <a:srgbClr val="FF0000"/>
                </a:solidFill>
              </a:rPr>
              <a:t>class</a:t>
            </a:r>
            <a:r>
              <a:rPr lang="fr-FR" altLang="zh-CN" sz="2000" dirty="0"/>
              <a:t> </a:t>
            </a: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 smtClean="0"/>
              <a:t> max_element(</a:t>
            </a: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 smtClean="0"/>
              <a:t> first, </a:t>
            </a: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 smtClean="0"/>
              <a:t> last);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altLang="zh-CN" sz="2000" dirty="0">
                <a:solidFill>
                  <a:srgbClr val="FF0000"/>
                </a:solidFill>
              </a:rPr>
              <a:t>template</a:t>
            </a:r>
            <a:r>
              <a:rPr lang="fr-FR" altLang="zh-CN" sz="2000" dirty="0"/>
              <a:t> &lt;</a:t>
            </a:r>
            <a:r>
              <a:rPr lang="fr-FR" altLang="zh-CN" sz="2000" dirty="0">
                <a:solidFill>
                  <a:srgbClr val="FF0000"/>
                </a:solidFill>
              </a:rPr>
              <a:t>class</a:t>
            </a:r>
            <a:r>
              <a:rPr lang="fr-FR" altLang="zh-CN" sz="2000" dirty="0"/>
              <a:t> </a:t>
            </a: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>
                <a:solidFill>
                  <a:srgbClr val="0000FF"/>
                </a:solidFill>
              </a:rPr>
              <a:t> Compare </a:t>
            </a:r>
            <a:r>
              <a:rPr lang="fr-FR" altLang="zh-CN" sz="2000" dirty="0" smtClean="0"/>
              <a:t>&gt;</a:t>
            </a:r>
            <a:endParaRPr lang="fr-FR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altLang="zh-CN" sz="2000" dirty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/>
              <a:t> </a:t>
            </a:r>
            <a:r>
              <a:rPr lang="fr-FR" altLang="zh-CN" sz="2000" dirty="0" smtClean="0"/>
              <a:t>max_element(</a:t>
            </a:r>
            <a:r>
              <a:rPr lang="fr-FR" altLang="zh-CN" sz="2000" dirty="0" smtClean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 smtClean="0"/>
              <a:t> </a:t>
            </a:r>
            <a:r>
              <a:rPr lang="fr-FR" altLang="zh-CN" sz="2000" dirty="0"/>
              <a:t>first, </a:t>
            </a:r>
            <a:r>
              <a:rPr lang="fr-FR" altLang="zh-CN" sz="2000" dirty="0">
                <a:solidFill>
                  <a:srgbClr val="0000FF"/>
                </a:solidFill>
              </a:rPr>
              <a:t>ForwardIterator</a:t>
            </a:r>
            <a:r>
              <a:rPr lang="fr-FR" altLang="zh-CN" sz="2000" dirty="0"/>
              <a:t> </a:t>
            </a:r>
            <a:r>
              <a:rPr lang="fr-FR" altLang="zh-CN" sz="2000" dirty="0" smtClean="0"/>
              <a:t>last,</a:t>
            </a:r>
          </a:p>
          <a:p>
            <a:pPr indent="3316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Compare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comp</a:t>
            </a:r>
            <a:r>
              <a:rPr lang="fr-FR" altLang="zh-CN" sz="2000" dirty="0" smtClean="0"/>
              <a:t>);</a:t>
            </a:r>
            <a:endParaRPr lang="fr-FR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1" dirty="0" smtClean="0"/>
              <a:t>功能</a:t>
            </a:r>
            <a:r>
              <a:rPr lang="zh-CN" altLang="en-US" sz="2200" dirty="0" smtClean="0"/>
              <a:t>：返回由迭代器</a:t>
            </a:r>
            <a:r>
              <a:rPr lang="en-US" altLang="zh-CN" sz="2200" dirty="0" smtClean="0"/>
              <a:t>[first, last)</a:t>
            </a:r>
            <a:r>
              <a:rPr lang="zh-CN" altLang="en-US" sz="2200" dirty="0" smtClean="0"/>
              <a:t>指定的区域中指向最大值的迭代器</a:t>
            </a:r>
            <a:endParaRPr lang="en-US" altLang="zh-CN" sz="2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cstdlib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&lt;vector&gt;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&lt;algorithm&gt;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                      // </a:t>
            </a:r>
            <a:r>
              <a:rPr lang="en-US" altLang="zh-CN" sz="2000" dirty="0">
                <a:solidFill>
                  <a:srgbClr val="00B050"/>
                </a:solidFill>
              </a:rPr>
              <a:t>algorithm</a:t>
            </a:r>
            <a:r>
              <a:rPr lang="zh-CN" altLang="en-US" sz="2000" dirty="0">
                <a:solidFill>
                  <a:srgbClr val="00B050"/>
                </a:solidFill>
              </a:rPr>
              <a:t>库文件包含</a:t>
            </a:r>
            <a:endParaRPr lang="en-US" altLang="zh-CN" sz="20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main(){</a:t>
            </a:r>
          </a:p>
          <a:p>
            <a:pPr indent="2682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[20];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vector&lt;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vec</a:t>
            </a:r>
            <a:r>
              <a:rPr lang="en-US" altLang="zh-CN" sz="2000" dirty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for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&lt;20;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 { </a:t>
            </a:r>
            <a:endParaRPr lang="en-US" altLang="zh-CN" sz="2000" dirty="0" smtClean="0"/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/>
              <a:t>] = rand()%100; </a:t>
            </a:r>
            <a:r>
              <a:rPr lang="en-US" altLang="zh-CN" sz="2000" dirty="0" err="1"/>
              <a:t>vec.push_back</a:t>
            </a:r>
            <a:r>
              <a:rPr lang="en-US" altLang="zh-CN" sz="2000" dirty="0"/>
              <a:t>(rand()%100); </a:t>
            </a:r>
            <a:r>
              <a:rPr lang="en-US" altLang="zh-CN" sz="2000" dirty="0" smtClean="0"/>
              <a:t> }</a:t>
            </a:r>
            <a:endParaRPr lang="en-US" altLang="zh-CN" sz="2000" dirty="0"/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*</a:t>
            </a:r>
            <a:r>
              <a:rPr lang="en-US" altLang="zh-CN" sz="2000" dirty="0" err="1" smtClean="0"/>
              <a:t>mp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max_element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arr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arr+20</a:t>
            </a:r>
            <a:r>
              <a:rPr lang="en-US" altLang="zh-CN" sz="2000" dirty="0"/>
              <a:t>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min_element</a:t>
            </a:r>
            <a:r>
              <a:rPr lang="zh-CN" altLang="en-US" sz="2000" dirty="0" smtClean="0">
                <a:solidFill>
                  <a:srgbClr val="00B050"/>
                </a:solidFill>
              </a:rPr>
              <a:t>算法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&gt;::</a:t>
            </a:r>
            <a:r>
              <a:rPr lang="en-US" altLang="zh-CN" sz="2000" dirty="0" smtClean="0">
                <a:solidFill>
                  <a:srgbClr val="0000FF"/>
                </a:solidFill>
              </a:rPr>
              <a:t>iterator</a:t>
            </a:r>
            <a:r>
              <a:rPr lang="en-US" altLang="zh-CN" sz="2000" dirty="0" smtClean="0"/>
              <a:t> miter =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max_element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vec.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());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mp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miter&lt;&lt;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3347864" y="6165304"/>
            <a:ext cx="5184576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形参函数必须是一个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小于关系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6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/>
              <a:t>提取</a:t>
            </a:r>
            <a:r>
              <a:rPr lang="zh-CN" altLang="en-US" sz="2800" b="1" dirty="0" smtClean="0"/>
              <a:t>运算符</a:t>
            </a:r>
            <a:r>
              <a:rPr lang="en-US" altLang="zh-CN" sz="2800" b="1" dirty="0" smtClean="0"/>
              <a:t>&gt;&gt;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提取运算符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zh-CN" altLang="en-US" dirty="0"/>
              <a:t>通常用于从</a:t>
            </a:r>
            <a:r>
              <a:rPr lang="zh-CN" altLang="en-US" dirty="0">
                <a:solidFill>
                  <a:srgbClr val="0070C0"/>
                </a:solidFill>
              </a:rPr>
              <a:t>输入流对象</a:t>
            </a:r>
            <a:r>
              <a:rPr lang="zh-CN" altLang="en-US" dirty="0"/>
              <a:t>中提取数据</a:t>
            </a:r>
            <a:r>
              <a:rPr lang="zh-CN" altLang="en-US" dirty="0" smtClean="0"/>
              <a:t>，再将</a:t>
            </a:r>
            <a:r>
              <a:rPr lang="zh-CN" altLang="en-US" dirty="0" smtClean="0"/>
              <a:t>数据存入相应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70C0"/>
                </a:solidFill>
              </a:rPr>
              <a:t>变量</a:t>
            </a:r>
            <a:r>
              <a:rPr lang="zh-CN" altLang="en-US" dirty="0" smtClean="0"/>
              <a:t>中。</a:t>
            </a:r>
            <a:endParaRPr lang="zh-CN" altLang="en-US" dirty="0"/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value;</a:t>
            </a:r>
          </a:p>
          <a:p>
            <a:pPr indent="98583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/>
              <a:t>value;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从键盘输入数据并赋给</a:t>
            </a:r>
            <a:r>
              <a:rPr lang="en-US" altLang="zh-CN" dirty="0" smtClean="0">
                <a:solidFill>
                  <a:srgbClr val="00B050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提取运算符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zh-CN" altLang="en-US" dirty="0" smtClean="0"/>
              <a:t>适用于</a:t>
            </a:r>
            <a:r>
              <a:rPr lang="zh-CN" altLang="en-US" dirty="0"/>
              <a:t>任何</a:t>
            </a:r>
            <a:r>
              <a:rPr lang="zh-CN" altLang="en-US" dirty="0" smtClean="0">
                <a:solidFill>
                  <a:srgbClr val="0070C0"/>
                </a:solidFill>
              </a:rPr>
              <a:t>输入流</a:t>
            </a:r>
            <a:r>
              <a:rPr lang="zh-CN" altLang="en-US" dirty="0">
                <a:solidFill>
                  <a:srgbClr val="0070C0"/>
                </a:solidFill>
              </a:rPr>
              <a:t>对象</a:t>
            </a:r>
            <a:r>
              <a:rPr lang="zh-CN" altLang="en-US" dirty="0"/>
              <a:t>，如</a:t>
            </a:r>
            <a:r>
              <a:rPr lang="zh-CN" altLang="en-US" dirty="0" smtClean="0"/>
              <a:t>输入文件流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ifstream</a:t>
            </a:r>
            <a:r>
              <a:rPr lang="zh-CN" altLang="en-US" dirty="0"/>
              <a:t>的对象</a:t>
            </a:r>
            <a:r>
              <a:rPr lang="zh-CN" altLang="en-US" dirty="0" smtClean="0"/>
              <a:t>等。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zh-CN" altLang="en-US" dirty="0" smtClean="0"/>
              <a:t>右侧</a:t>
            </a:r>
            <a:r>
              <a:rPr lang="zh-CN" altLang="en-US" dirty="0"/>
              <a:t>可以是</a:t>
            </a:r>
            <a:r>
              <a:rPr lang="zh-CN" altLang="en-US" dirty="0" smtClean="0"/>
              <a:t>任何基本数据类型</a:t>
            </a:r>
            <a:r>
              <a:rPr lang="zh-CN" altLang="en-US" dirty="0"/>
              <a:t>的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提取运算符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zh-CN" altLang="en-US" dirty="0" smtClean="0"/>
              <a:t>可以</a:t>
            </a:r>
            <a:r>
              <a:rPr lang="zh-CN" altLang="en-US" dirty="0">
                <a:solidFill>
                  <a:srgbClr val="0070C0"/>
                </a:solidFill>
              </a:rPr>
              <a:t>串联</a:t>
            </a:r>
            <a:r>
              <a:rPr lang="zh-CN" altLang="en-US" dirty="0"/>
              <a:t>起来使用</a:t>
            </a:r>
            <a:r>
              <a:rPr lang="zh-CN" altLang="en-US" dirty="0" smtClean="0"/>
              <a:t>，</a:t>
            </a:r>
            <a:r>
              <a:rPr lang="zh-CN" altLang="en-US" dirty="0"/>
              <a:t>对</a:t>
            </a:r>
            <a:r>
              <a:rPr lang="zh-CN" altLang="en-US" dirty="0" smtClean="0"/>
              <a:t>多</a:t>
            </a:r>
            <a:r>
              <a:rPr lang="zh-CN" altLang="en-US" dirty="0"/>
              <a:t>个</a:t>
            </a:r>
            <a:r>
              <a:rPr lang="zh-CN" altLang="en-US" dirty="0" smtClean="0"/>
              <a:t>数据进行</a:t>
            </a:r>
            <a:r>
              <a:rPr lang="zh-CN" altLang="en-US" dirty="0" smtClean="0"/>
              <a:t>输入。</a:t>
            </a:r>
            <a:endParaRPr lang="en-US" altLang="zh-CN" dirty="0" smtClean="0"/>
          </a:p>
          <a:p>
            <a:pPr indent="358775"/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ivalue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dvalue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cvalue</a:t>
            </a:r>
            <a:r>
              <a:rPr lang="en-US" altLang="zh-CN" dirty="0" smtClean="0"/>
              <a:t>;</a:t>
            </a:r>
          </a:p>
          <a:p>
            <a:pPr indent="9858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dirty="0" err="1" smtClean="0"/>
              <a:t>cin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err="1" smtClean="0"/>
              <a:t>ivalue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err="1" smtClean="0"/>
              <a:t>dvalue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err="1" smtClean="0"/>
              <a:t>cvalue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返回流对象</a:t>
            </a:r>
            <a:r>
              <a:rPr lang="zh-CN" altLang="en-US" dirty="0" smtClean="0">
                <a:solidFill>
                  <a:srgbClr val="00B050"/>
                </a:solidFill>
              </a:rPr>
              <a:t>引用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：使用</a:t>
            </a:r>
            <a:r>
              <a:rPr lang="zh-CN" altLang="en-US" dirty="0"/>
              <a:t>提取</a:t>
            </a:r>
            <a:r>
              <a:rPr lang="zh-CN" altLang="en-US" dirty="0" smtClean="0"/>
              <a:t>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zh-CN" altLang="en-US" dirty="0" smtClean="0"/>
              <a:t>提取</a:t>
            </a:r>
            <a:r>
              <a:rPr lang="zh-CN" altLang="en-US" dirty="0"/>
              <a:t>数据时，以</a:t>
            </a:r>
            <a:r>
              <a:rPr lang="zh-CN" altLang="en-US" b="1" dirty="0">
                <a:solidFill>
                  <a:srgbClr val="0070C0"/>
                </a:solidFill>
              </a:rPr>
              <a:t>空白符</a:t>
            </a:r>
            <a:r>
              <a:rPr lang="zh-CN" altLang="en-US" dirty="0"/>
              <a:t>（如空格、回车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Tab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70C0"/>
                </a:solidFill>
              </a:rPr>
              <a:t>作为数据的分割</a:t>
            </a:r>
            <a:r>
              <a:rPr lang="zh-CN" altLang="en-US" dirty="0" smtClean="0">
                <a:solidFill>
                  <a:srgbClr val="0070C0"/>
                </a:solidFill>
              </a:rPr>
              <a:t>符</a:t>
            </a:r>
            <a:r>
              <a:rPr lang="zh-CN" altLang="en-US" dirty="0" smtClean="0"/>
              <a:t>，因此</a:t>
            </a:r>
            <a:r>
              <a:rPr lang="zh-CN" altLang="en-US" dirty="0"/>
              <a:t>提取字符串数据时，不能提取空白字符。 </a:t>
            </a:r>
          </a:p>
          <a:p>
            <a:pPr indent="985838"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流类</a:t>
            </a:r>
          </a:p>
        </p:txBody>
      </p:sp>
    </p:spTree>
    <p:extLst>
      <p:ext uri="{BB962C8B-B14F-4D97-AF65-F5344CB8AC3E}">
        <p14:creationId xmlns:p14="http://schemas.microsoft.com/office/powerpoint/2010/main" val="38632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25798</TotalTime>
  <Words>11224</Words>
  <Application>Microsoft Office PowerPoint</Application>
  <PresentationFormat>全屏显示(4:3)</PresentationFormat>
  <Paragraphs>1393</Paragraphs>
  <Slides>86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3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C++标准库</vt:lpstr>
      <vt:lpstr>本章内容</vt:lpstr>
      <vt:lpstr>19.1  输入/输出流概述</vt:lpstr>
      <vt:lpstr>19.1  输入/输出流概述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19.2  标准I/O流类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19.3  文件I/O流类</vt:lpstr>
      <vt:lpstr>19.4  重载I/O运算符</vt:lpstr>
      <vt:lpstr>19.4  重载I/O运算符</vt:lpstr>
      <vt:lpstr>19.4  重载I/O运算符</vt:lpstr>
      <vt:lpstr>19.4  重载I/O运算符</vt:lpstr>
      <vt:lpstr>19.5  vector容器类</vt:lpstr>
      <vt:lpstr>19.5  vector容器类</vt:lpstr>
      <vt:lpstr>19.5  vector容器类</vt:lpstr>
      <vt:lpstr>19.5  vector容器类</vt:lpstr>
      <vt:lpstr>19.5  vector容器类</vt:lpstr>
      <vt:lpstr>19.5  vector容器类</vt:lpstr>
      <vt:lpstr>19.5  vector容器类</vt:lpstr>
      <vt:lpstr>19.5  vector容器类</vt:lpstr>
      <vt:lpstr>19.5  vector容器类</vt:lpstr>
      <vt:lpstr>19.5  vector容器类</vt:lpstr>
      <vt:lpstr>19.5  vector容器类</vt:lpstr>
      <vt:lpstr>19.6  string字符串类</vt:lpstr>
      <vt:lpstr>19.6  string字符串类</vt:lpstr>
      <vt:lpstr>19.6  string字符串类</vt:lpstr>
      <vt:lpstr>19.6  string字符串类</vt:lpstr>
      <vt:lpstr>19.6  string字符串类</vt:lpstr>
      <vt:lpstr>19.6  string字符串类</vt:lpstr>
      <vt:lpstr>19.6  string字符串类</vt:lpstr>
      <vt:lpstr>19.6  string字符串类</vt:lpstr>
      <vt:lpstr>19.6  string字符串类</vt:lpstr>
      <vt:lpstr>19.6  string字符串类</vt:lpstr>
      <vt:lpstr>19.6  string字符串类</vt:lpstr>
      <vt:lpstr>STL函数</vt:lpstr>
      <vt:lpstr>STL函数</vt:lpstr>
      <vt:lpstr>STL函数</vt:lpstr>
      <vt:lpstr>STL函数</vt:lpstr>
      <vt:lpstr>STL函数</vt:lpstr>
      <vt:lpstr>STL函数</vt:lpstr>
      <vt:lpstr>STL函数</vt:lpstr>
      <vt:lpstr>STL函数</vt:lpstr>
      <vt:lpstr>STL函数</vt:lpstr>
      <vt:lpstr>STL函数</vt:lpstr>
      <vt:lpstr>STL函数</vt:lpstr>
      <vt:lpstr>STL函数</vt:lpstr>
      <vt:lpstr>STL函数</vt:lpstr>
      <vt:lpstr>STL函数</vt:lpstr>
      <vt:lpstr>STL函数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Allennessy</cp:lastModifiedBy>
  <cp:revision>1381</cp:revision>
  <cp:lastPrinted>2015-01-14T13:07:52Z</cp:lastPrinted>
  <dcterms:created xsi:type="dcterms:W3CDTF">2014-02-27T13:03:11Z</dcterms:created>
  <dcterms:modified xsi:type="dcterms:W3CDTF">2016-04-11T13:04:14Z</dcterms:modified>
</cp:coreProperties>
</file>