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7747BB-7EE5-473E-AD18-663F3AC47AF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747BB-7EE5-473E-AD18-663F3AC47AF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747BB-7EE5-473E-AD18-663F3AC47AF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747BB-7EE5-473E-AD18-663F3AC47AF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747BB-7EE5-473E-AD18-663F3AC47AF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747BB-7EE5-473E-AD18-663F3AC47AFB}"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7747BB-7EE5-473E-AD18-663F3AC47AFB}"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747BB-7EE5-473E-AD18-663F3AC47AFB}"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747BB-7EE5-473E-AD18-663F3AC47AFB}"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747BB-7EE5-473E-AD18-663F3AC47AFB}"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747BB-7EE5-473E-AD18-663F3AC47AFB}"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9DA97-0B6A-47C9-8CCD-F0104D6E98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747BB-7EE5-473E-AD18-663F3AC47AFB}" type="datetimeFigureOut">
              <a:rPr lang="en-US" smtClean="0"/>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9DA97-0B6A-47C9-8CCD-F0104D6E98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chemeClr val="tx2">
                    <a:lumMod val="60000"/>
                    <a:lumOff val="40000"/>
                  </a:schemeClr>
                </a:solidFill>
                <a:latin typeface="Arial" pitchFamily="34" charset="0"/>
                <a:cs typeface="Arial" pitchFamily="34" charset="0"/>
              </a:rPr>
              <a:t>Project 2</a:t>
            </a:r>
            <a:endParaRPr lang="en-US" b="1" i="1" dirty="0">
              <a:solidFill>
                <a:schemeClr val="tx2">
                  <a:lumMod val="60000"/>
                  <a:lumOff val="40000"/>
                </a:schemeClr>
              </a:solidFill>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3600" b="1" i="1" dirty="0" smtClean="0">
                <a:solidFill>
                  <a:schemeClr val="accent3">
                    <a:lumMod val="60000"/>
                    <a:lumOff val="40000"/>
                  </a:schemeClr>
                </a:solidFill>
                <a:latin typeface="Arial" pitchFamily="34" charset="0"/>
                <a:cs typeface="Arial" pitchFamily="34" charset="0"/>
              </a:rPr>
              <a:t>Data Acquisition and Data Wrangling</a:t>
            </a:r>
            <a:endParaRPr lang="en-US" sz="3600" b="1" i="1" dirty="0">
              <a:solidFill>
                <a:schemeClr val="accent3">
                  <a:lumMod val="60000"/>
                  <a:lumOff val="40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latin typeface="Arial" pitchFamily="34" charset="0"/>
                <a:cs typeface="Arial" pitchFamily="34" charset="0"/>
              </a:rPr>
              <a:t>Conclusion</a:t>
            </a:r>
            <a:endParaRPr lang="en-US" b="1" i="1" dirty="0">
              <a:latin typeface="Arial" pitchFamily="34" charset="0"/>
              <a:cs typeface="Arial" pitchFamily="34" charset="0"/>
            </a:endParaRPr>
          </a:p>
        </p:txBody>
      </p:sp>
      <p:sp>
        <p:nvSpPr>
          <p:cNvPr id="3" name="Subtitle 2"/>
          <p:cNvSpPr>
            <a:spLocks noGrp="1"/>
          </p:cNvSpPr>
          <p:nvPr>
            <p:ph type="subTitle" idx="1"/>
          </p:nvPr>
        </p:nvSpPr>
        <p:spPr/>
        <p:txBody>
          <a:bodyPr>
            <a:normAutofit fontScale="55000" lnSpcReduction="20000"/>
          </a:bodyPr>
          <a:lstStyle/>
          <a:p>
            <a:r>
              <a:rPr lang="en-US" dirty="0" smtClean="0">
                <a:solidFill>
                  <a:schemeClr val="tx2"/>
                </a:solidFill>
                <a:latin typeface="Arial" pitchFamily="34" charset="0"/>
                <a:cs typeface="Arial" pitchFamily="34" charset="0"/>
              </a:rPr>
              <a:t>Data Acquisition and Data Wrangling are critical steps in the data analysis process. By effectively collecting and preparing data, we ensure that it is accurate, consistent, and ready for insightful analysis. Mastering these processes enhances the reliability of our analyses and supports informed decision-making, giving us a competitive edge in leveraging data for success.</a:t>
            </a:r>
            <a:endParaRPr lang="en-US" dirty="0">
              <a:solidFill>
                <a:schemeClr val="tx2"/>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002060"/>
                </a:solidFill>
                <a:latin typeface="Algerian" pitchFamily="82" charset="0"/>
              </a:rPr>
              <a:t>Introduction</a:t>
            </a:r>
            <a:endParaRPr lang="en-US" dirty="0"/>
          </a:p>
        </p:txBody>
      </p:sp>
      <p:sp>
        <p:nvSpPr>
          <p:cNvPr id="3" name="Subtitle 2"/>
          <p:cNvSpPr>
            <a:spLocks noGrp="1"/>
          </p:cNvSpPr>
          <p:nvPr>
            <p:ph type="subTitle" idx="1"/>
          </p:nvPr>
        </p:nvSpPr>
        <p:spPr/>
        <p:txBody>
          <a:bodyPr>
            <a:normAutofit/>
          </a:bodyPr>
          <a:lstStyle/>
          <a:p>
            <a:r>
              <a:rPr lang="en-US" sz="1400" i="1" dirty="0" smtClean="0">
                <a:solidFill>
                  <a:srgbClr val="0070C0"/>
                </a:solidFill>
                <a:latin typeface="Arial" pitchFamily="34" charset="0"/>
                <a:cs typeface="Arial" pitchFamily="34" charset="0"/>
              </a:rPr>
              <a:t>Data Acquisition involves collecting raw data from various sources such as databases, APIs, and sensors. Data Wrangling, or data </a:t>
            </a:r>
            <a:r>
              <a:rPr lang="en-US" sz="1400" i="1" dirty="0" err="1" smtClean="0">
                <a:solidFill>
                  <a:srgbClr val="0070C0"/>
                </a:solidFill>
                <a:latin typeface="Arial" pitchFamily="34" charset="0"/>
                <a:cs typeface="Arial" pitchFamily="34" charset="0"/>
              </a:rPr>
              <a:t>munging</a:t>
            </a:r>
            <a:r>
              <a:rPr lang="en-US" sz="1400" i="1" dirty="0" smtClean="0">
                <a:solidFill>
                  <a:srgbClr val="0070C0"/>
                </a:solidFill>
                <a:latin typeface="Arial" pitchFamily="34" charset="0"/>
                <a:cs typeface="Arial" pitchFamily="34" charset="0"/>
              </a:rPr>
              <a:t>, is the process of cleaning, transforming, and structuring this data into a usable format for analysis. Together, these steps ensure that data is accurate, consistent, and ready for insightful analysis, forming the foundation of effective data-driven decision-making.</a:t>
            </a:r>
            <a:endParaRPr lang="en-US" sz="1400" i="1" dirty="0">
              <a:solidFill>
                <a:srgbClr val="0070C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chemeClr val="accent6">
                    <a:lumMod val="60000"/>
                    <a:lumOff val="40000"/>
                  </a:schemeClr>
                </a:solidFill>
                <a:latin typeface="Arial" pitchFamily="34" charset="0"/>
                <a:cs typeface="Arial" pitchFamily="34" charset="0"/>
              </a:rPr>
              <a:t>Step-by-Step Process</a:t>
            </a:r>
            <a:endParaRPr lang="en-US" b="1" i="1" dirty="0">
              <a:solidFill>
                <a:schemeClr val="accent6">
                  <a:lumMod val="60000"/>
                  <a:lumOff val="40000"/>
                </a:schemeClr>
              </a:solidFill>
              <a:latin typeface="Arial" pitchFamily="34" charset="0"/>
              <a:cs typeface="Arial" pitchFamily="34" charset="0"/>
            </a:endParaRPr>
          </a:p>
        </p:txBody>
      </p:sp>
      <p:sp>
        <p:nvSpPr>
          <p:cNvPr id="3" name="Subtitle 2"/>
          <p:cNvSpPr>
            <a:spLocks noGrp="1"/>
          </p:cNvSpPr>
          <p:nvPr>
            <p:ph type="subTitle" idx="1"/>
          </p:nvPr>
        </p:nvSpPr>
        <p:spPr/>
        <p:txBody>
          <a:bodyPr>
            <a:normAutofit fontScale="92500" lnSpcReduction="20000"/>
          </a:bodyPr>
          <a:lstStyle/>
          <a:p>
            <a:r>
              <a:rPr lang="en-US" sz="1600" i="1" dirty="0" smtClean="0">
                <a:solidFill>
                  <a:srgbClr val="002060"/>
                </a:solidFill>
                <a:latin typeface="Arial" pitchFamily="34" charset="0"/>
                <a:cs typeface="Arial" pitchFamily="34" charset="0"/>
              </a:rPr>
              <a:t>Importing Libraries and Loading Data </a:t>
            </a:r>
          </a:p>
          <a:p>
            <a:r>
              <a:rPr lang="en-US" sz="1600" i="1" dirty="0" smtClean="0">
                <a:solidFill>
                  <a:srgbClr val="002060"/>
                </a:solidFill>
                <a:latin typeface="Arial" pitchFamily="34" charset="0"/>
                <a:cs typeface="Arial" pitchFamily="34" charset="0"/>
              </a:rPr>
              <a:t>Initial Data Exploration</a:t>
            </a:r>
          </a:p>
          <a:p>
            <a:r>
              <a:rPr lang="en-US" sz="1600" i="1" dirty="0" smtClean="0">
                <a:solidFill>
                  <a:srgbClr val="002060"/>
                </a:solidFill>
                <a:latin typeface="Arial" pitchFamily="34" charset="0"/>
                <a:cs typeface="Arial" pitchFamily="34" charset="0"/>
              </a:rPr>
              <a:t>Data Cleaning </a:t>
            </a:r>
          </a:p>
          <a:p>
            <a:r>
              <a:rPr lang="en-US" sz="1600" i="1" dirty="0" smtClean="0">
                <a:solidFill>
                  <a:srgbClr val="002060"/>
                </a:solidFill>
                <a:latin typeface="Arial" pitchFamily="34" charset="0"/>
                <a:cs typeface="Arial" pitchFamily="34" charset="0"/>
              </a:rPr>
              <a:t>Data Transformation </a:t>
            </a:r>
          </a:p>
          <a:p>
            <a:r>
              <a:rPr lang="en-US" sz="1600" i="1" dirty="0" smtClean="0">
                <a:solidFill>
                  <a:srgbClr val="002060"/>
                </a:solidFill>
                <a:latin typeface="Arial" pitchFamily="34" charset="0"/>
                <a:cs typeface="Arial" pitchFamily="34" charset="0"/>
              </a:rPr>
              <a:t>Merging Datasets</a:t>
            </a:r>
          </a:p>
          <a:p>
            <a:r>
              <a:rPr lang="en-US" sz="1600" i="1" dirty="0" smtClean="0">
                <a:solidFill>
                  <a:srgbClr val="002060"/>
                </a:solidFill>
                <a:latin typeface="Arial" pitchFamily="34" charset="0"/>
                <a:cs typeface="Arial" pitchFamily="34" charset="0"/>
              </a:rPr>
              <a:t>Feature Engineering</a:t>
            </a:r>
          </a:p>
          <a:p>
            <a:r>
              <a:rPr lang="en-US" sz="1600" i="1" dirty="0" smtClean="0">
                <a:solidFill>
                  <a:srgbClr val="002060"/>
                </a:solidFill>
                <a:latin typeface="Arial" pitchFamily="34" charset="0"/>
                <a:cs typeface="Arial" pitchFamily="34" charset="0"/>
              </a:rPr>
              <a:t>Final Dataset Preparation</a:t>
            </a:r>
            <a:endParaRPr lang="en-US" sz="1600" i="1" dirty="0">
              <a:solidFill>
                <a:srgbClr val="002060"/>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b="1" i="1" dirty="0" smtClean="0">
                <a:latin typeface="Arial" pitchFamily="34" charset="0"/>
                <a:cs typeface="Arial" pitchFamily="34" charset="0"/>
              </a:rPr>
              <a:t>Step 1: Importing Libraries and Loading Data</a:t>
            </a:r>
            <a:endParaRPr lang="en-US" sz="2400" b="1" i="1" dirty="0">
              <a:latin typeface="Arial" pitchFamily="34" charset="0"/>
              <a:cs typeface="Arial" pitchFamily="34" charset="0"/>
            </a:endParaRPr>
          </a:p>
        </p:txBody>
      </p:sp>
      <p:sp>
        <p:nvSpPr>
          <p:cNvPr id="3" name="Subtitle 2"/>
          <p:cNvSpPr>
            <a:spLocks noGrp="1"/>
          </p:cNvSpPr>
          <p:nvPr>
            <p:ph type="subTitle" idx="1"/>
          </p:nvPr>
        </p:nvSpPr>
        <p:spPr/>
        <p:txBody>
          <a:bodyPr>
            <a:noAutofit/>
          </a:bodyPr>
          <a:lstStyle/>
          <a:p>
            <a:r>
              <a:rPr lang="en-US" sz="1200" b="1" dirty="0">
                <a:latin typeface="Arial" pitchFamily="34" charset="0"/>
                <a:cs typeface="Arial" pitchFamily="34" charset="0"/>
              </a:rPr>
              <a:t>Important   libraries to be used</a:t>
            </a:r>
            <a:endParaRPr lang="en-US" sz="1200" b="1" dirty="0" smtClean="0">
              <a:latin typeface="Arial" pitchFamily="34" charset="0"/>
              <a:cs typeface="Arial" pitchFamily="34" charset="0"/>
            </a:endParaRPr>
          </a:p>
          <a:p>
            <a:r>
              <a:rPr lang="en-US" sz="1200" dirty="0">
                <a:latin typeface="Arial" pitchFamily="34" charset="0"/>
                <a:cs typeface="Arial" pitchFamily="34" charset="0"/>
              </a:rPr>
              <a:t>•          Pandas is a high-level data manipulation </a:t>
            </a:r>
            <a:r>
              <a:rPr lang="en-US" sz="1200" dirty="0" smtClean="0">
                <a:latin typeface="Arial" pitchFamily="34" charset="0"/>
                <a:cs typeface="Arial" pitchFamily="34" charset="0"/>
              </a:rPr>
              <a:t>tool</a:t>
            </a:r>
            <a:r>
              <a:rPr lang="en-US" sz="1200" dirty="0">
                <a:latin typeface="Arial" pitchFamily="34" charset="0"/>
                <a:cs typeface="Arial" pitchFamily="34" charset="0"/>
              </a:rPr>
              <a:t> </a:t>
            </a:r>
            <a:endParaRPr lang="en-US" sz="1200" b="0" dirty="0" smtClean="0">
              <a:latin typeface="Arial" pitchFamily="34" charset="0"/>
              <a:cs typeface="Arial" pitchFamily="34" charset="0"/>
            </a:endParaRPr>
          </a:p>
          <a:p>
            <a:r>
              <a:rPr lang="en-US" sz="1200" dirty="0">
                <a:latin typeface="Arial" pitchFamily="34" charset="0"/>
                <a:cs typeface="Arial" pitchFamily="34" charset="0"/>
              </a:rPr>
              <a:t>•          </a:t>
            </a:r>
            <a:r>
              <a:rPr lang="en-US" sz="1200" dirty="0" err="1">
                <a:latin typeface="Arial" pitchFamily="34" charset="0"/>
                <a:cs typeface="Arial" pitchFamily="34" charset="0"/>
              </a:rPr>
              <a:t>NumPy</a:t>
            </a:r>
            <a:r>
              <a:rPr lang="en-US" sz="1200" dirty="0">
                <a:latin typeface="Arial" pitchFamily="34" charset="0"/>
                <a:cs typeface="Arial" pitchFamily="34" charset="0"/>
              </a:rPr>
              <a:t> is used for working with multidimensional arrays</a:t>
            </a:r>
            <a:endParaRPr lang="en-US" sz="1200" b="0" dirty="0" smtClean="0">
              <a:latin typeface="Arial" pitchFamily="34" charset="0"/>
              <a:cs typeface="Arial" pitchFamily="34" charset="0"/>
            </a:endParaRPr>
          </a:p>
          <a:p>
            <a:endParaRPr lang="en-US" sz="1200" dirty="0" smtClean="0">
              <a:solidFill>
                <a:schemeClr val="tx2"/>
              </a:solidFill>
              <a:latin typeface="Arial" pitchFamily="34" charset="0"/>
              <a:cs typeface="Arial" pitchFamily="34" charset="0"/>
            </a:endParaRPr>
          </a:p>
          <a:p>
            <a:r>
              <a:rPr lang="en-US" sz="1200" dirty="0" smtClean="0">
                <a:solidFill>
                  <a:schemeClr val="tx2"/>
                </a:solidFill>
                <a:latin typeface="Arial" pitchFamily="34" charset="0"/>
                <a:cs typeface="Arial" pitchFamily="34" charset="0"/>
              </a:rPr>
              <a:t>import pandas as pd </a:t>
            </a:r>
          </a:p>
          <a:p>
            <a:r>
              <a:rPr lang="en-US" sz="1200" dirty="0" smtClean="0">
                <a:solidFill>
                  <a:schemeClr val="tx2"/>
                </a:solidFill>
                <a:latin typeface="Arial" pitchFamily="34" charset="0"/>
                <a:cs typeface="Arial" pitchFamily="34" charset="0"/>
              </a:rPr>
              <a:t>import </a:t>
            </a:r>
            <a:r>
              <a:rPr lang="en-US" sz="1200" dirty="0" err="1" smtClean="0">
                <a:solidFill>
                  <a:schemeClr val="tx2"/>
                </a:solidFill>
                <a:latin typeface="Arial" pitchFamily="34" charset="0"/>
                <a:cs typeface="Arial" pitchFamily="34" charset="0"/>
              </a:rPr>
              <a:t>numpy</a:t>
            </a:r>
            <a:r>
              <a:rPr lang="en-US" sz="1200" dirty="0" smtClean="0">
                <a:solidFill>
                  <a:schemeClr val="tx2"/>
                </a:solidFill>
                <a:latin typeface="Arial" pitchFamily="34" charset="0"/>
                <a:cs typeface="Arial" pitchFamily="34" charset="0"/>
              </a:rPr>
              <a:t> as </a:t>
            </a:r>
            <a:r>
              <a:rPr lang="en-US" sz="1200" dirty="0" err="1" smtClean="0">
                <a:solidFill>
                  <a:schemeClr val="tx2"/>
                </a:solidFill>
                <a:latin typeface="Arial" pitchFamily="34" charset="0"/>
                <a:cs typeface="Arial" pitchFamily="34" charset="0"/>
              </a:rPr>
              <a:t>np</a:t>
            </a:r>
            <a:endParaRPr lang="en-US" sz="1200" dirty="0">
              <a:solidFill>
                <a:schemeClr val="tx2"/>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b="1" i="1" dirty="0" smtClean="0">
                <a:latin typeface="Arial" pitchFamily="34" charset="0"/>
                <a:cs typeface="Arial" pitchFamily="34" charset="0"/>
              </a:rPr>
              <a:t>Step 2: Initial Data Exploration</a:t>
            </a:r>
            <a:endParaRPr lang="en-US" sz="1800" b="1" i="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000" dirty="0" smtClean="0">
                <a:latin typeface="Arial" pitchFamily="34" charset="0"/>
                <a:cs typeface="Arial" pitchFamily="34" charset="0"/>
              </a:rPr>
              <a:t>Display the first few rows of each dataset to understand their structure.</a:t>
            </a:r>
          </a:p>
          <a:p>
            <a:r>
              <a:rPr lang="en-US" sz="2000" dirty="0" smtClean="0">
                <a:latin typeface="Arial" pitchFamily="34" charset="0"/>
                <a:cs typeface="Arial" pitchFamily="34" charset="0"/>
              </a:rPr>
              <a:t>Display summary statistics.</a:t>
            </a:r>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i="1" dirty="0" smtClean="0">
                <a:latin typeface="Arial" pitchFamily="34" charset="0"/>
                <a:cs typeface="Arial" pitchFamily="34" charset="0"/>
              </a:rPr>
              <a:t>Step 3: Data Cleaning</a:t>
            </a:r>
            <a:endParaRPr lang="en-US" sz="2000" b="1" i="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1400" b="1" dirty="0" smtClean="0">
                <a:solidFill>
                  <a:schemeClr val="tx2"/>
                </a:solidFill>
                <a:latin typeface="Arial" pitchFamily="34" charset="0"/>
                <a:cs typeface="Arial" pitchFamily="34" charset="0"/>
              </a:rPr>
              <a:t>Handling Missing Values</a:t>
            </a:r>
          </a:p>
          <a:p>
            <a:r>
              <a:rPr lang="en-US" sz="1400" b="1" dirty="0" smtClean="0">
                <a:solidFill>
                  <a:schemeClr val="tx2"/>
                </a:solidFill>
                <a:latin typeface="Arial" pitchFamily="34" charset="0"/>
                <a:cs typeface="Arial" pitchFamily="34" charset="0"/>
              </a:rPr>
              <a:t>Correcting Data Types </a:t>
            </a:r>
          </a:p>
          <a:p>
            <a:r>
              <a:rPr lang="en-US" sz="1400" b="1" dirty="0" smtClean="0">
                <a:solidFill>
                  <a:schemeClr val="tx2"/>
                </a:solidFill>
                <a:latin typeface="Arial" pitchFamily="34" charset="0"/>
                <a:cs typeface="Arial" pitchFamily="34" charset="0"/>
              </a:rPr>
              <a:t>Removing Duplicates</a:t>
            </a:r>
          </a:p>
          <a:p>
            <a:r>
              <a:rPr lang="en-US" sz="1200" dirty="0" smtClean="0">
                <a:solidFill>
                  <a:schemeClr val="tx2"/>
                </a:solidFill>
                <a:latin typeface="Arial" pitchFamily="34" charset="0"/>
                <a:cs typeface="Arial" pitchFamily="34" charset="0"/>
              </a:rPr>
              <a:t>Check for missing values</a:t>
            </a:r>
          </a:p>
          <a:p>
            <a:r>
              <a:rPr lang="en-US" sz="1200" dirty="0" smtClean="0">
                <a:solidFill>
                  <a:schemeClr val="tx2"/>
                </a:solidFill>
                <a:latin typeface="Arial" pitchFamily="34" charset="0"/>
                <a:cs typeface="Arial" pitchFamily="34" charset="0"/>
              </a:rPr>
              <a:t>Fill or drop missing values as appropriate</a:t>
            </a:r>
          </a:p>
          <a:p>
            <a:r>
              <a:rPr lang="en-US" sz="1200" dirty="0" smtClean="0">
                <a:solidFill>
                  <a:schemeClr val="tx2"/>
                </a:solidFill>
                <a:latin typeface="Arial" pitchFamily="34" charset="0"/>
                <a:cs typeface="Arial" pitchFamily="34" charset="0"/>
              </a:rPr>
              <a:t>Correct data types if necessary</a:t>
            </a:r>
          </a:p>
          <a:p>
            <a:r>
              <a:rPr lang="en-US" sz="1200" dirty="0" smtClean="0">
                <a:solidFill>
                  <a:schemeClr val="tx2"/>
                </a:solidFill>
                <a:latin typeface="Arial" pitchFamily="34" charset="0"/>
                <a:cs typeface="Arial" pitchFamily="34" charset="0"/>
              </a:rPr>
              <a:t>Remove duplicates if any</a:t>
            </a:r>
            <a:endParaRPr lang="en-US" sz="1200" dirty="0">
              <a:solidFill>
                <a:schemeClr val="tx2"/>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i="1" dirty="0" smtClean="0">
                <a:latin typeface="Arial" pitchFamily="34" charset="0"/>
                <a:cs typeface="Arial" pitchFamily="34" charset="0"/>
              </a:rPr>
              <a:t>Step 4: Data Transformation</a:t>
            </a:r>
            <a:endParaRPr lang="en-US" sz="2000" b="1" i="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400" dirty="0" smtClean="0">
                <a:solidFill>
                  <a:schemeClr val="tx2"/>
                </a:solidFill>
                <a:latin typeface="Arial" pitchFamily="34" charset="0"/>
                <a:cs typeface="Arial" pitchFamily="34" charset="0"/>
              </a:rPr>
              <a:t>Standardize categorical values</a:t>
            </a:r>
          </a:p>
          <a:p>
            <a:r>
              <a:rPr lang="en-US" sz="2400" dirty="0" smtClean="0">
                <a:solidFill>
                  <a:schemeClr val="tx2"/>
                </a:solidFill>
                <a:latin typeface="Arial" pitchFamily="34" charset="0"/>
                <a:cs typeface="Arial" pitchFamily="34" charset="0"/>
              </a:rPr>
              <a:t>Normalize numerical values if necessary</a:t>
            </a:r>
            <a:endParaRPr lang="en-US" sz="2400" dirty="0">
              <a:solidFill>
                <a:schemeClr val="tx2"/>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i="1" dirty="0" smtClean="0">
                <a:latin typeface="Arial" pitchFamily="34" charset="0"/>
                <a:cs typeface="Arial" pitchFamily="34" charset="0"/>
              </a:rPr>
              <a:t>Step 5: Merging Datasets</a:t>
            </a:r>
            <a:endParaRPr lang="en-US" sz="2000" b="1" i="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000" dirty="0" smtClean="0">
                <a:solidFill>
                  <a:schemeClr val="tx2"/>
                </a:solidFill>
                <a:latin typeface="Arial" pitchFamily="34" charset="0"/>
                <a:cs typeface="Arial" pitchFamily="34" charset="0"/>
              </a:rPr>
              <a:t>Merge the datasets based on common columns </a:t>
            </a:r>
            <a:endParaRPr lang="en-US" sz="2000" dirty="0">
              <a:solidFill>
                <a:schemeClr val="tx2"/>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b="1" i="1" dirty="0" smtClean="0">
                <a:latin typeface="Arial" pitchFamily="34" charset="0"/>
                <a:cs typeface="Arial" pitchFamily="34" charset="0"/>
              </a:rPr>
              <a:t>Step 6: Feature Engineering and Step 7: Final Dataset Preparation</a:t>
            </a:r>
            <a:endParaRPr lang="en-US" sz="1800" b="1" i="1" dirty="0">
              <a:latin typeface="Arial" pitchFamily="34" charset="0"/>
              <a:cs typeface="Arial" pitchFamily="34" charset="0"/>
            </a:endParaRPr>
          </a:p>
        </p:txBody>
      </p:sp>
      <p:sp>
        <p:nvSpPr>
          <p:cNvPr id="3" name="Subtitle 2"/>
          <p:cNvSpPr>
            <a:spLocks noGrp="1"/>
          </p:cNvSpPr>
          <p:nvPr>
            <p:ph type="subTitle" idx="1"/>
          </p:nvPr>
        </p:nvSpPr>
        <p:spPr/>
        <p:txBody>
          <a:bodyPr>
            <a:normAutofit fontScale="92500" lnSpcReduction="20000"/>
          </a:bodyPr>
          <a:lstStyle/>
          <a:p>
            <a:r>
              <a:rPr lang="en-US" sz="2600" dirty="0" smtClean="0">
                <a:solidFill>
                  <a:schemeClr val="tx2"/>
                </a:solidFill>
                <a:latin typeface="Arial" pitchFamily="34" charset="0"/>
                <a:cs typeface="Arial" pitchFamily="34" charset="0"/>
              </a:rPr>
              <a:t>Create new features if necessary, such as aggregating counts or creating interaction terms.</a:t>
            </a:r>
          </a:p>
          <a:p>
            <a:r>
              <a:rPr lang="en-US" sz="2600" dirty="0" smtClean="0">
                <a:solidFill>
                  <a:schemeClr val="tx2"/>
                </a:solidFill>
                <a:latin typeface="Arial" pitchFamily="34" charset="0"/>
                <a:cs typeface="Arial" pitchFamily="34" charset="0"/>
              </a:rPr>
              <a:t>Ensure the final dataset is ready for further analysis or modeling.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290</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2</vt:lpstr>
      <vt:lpstr>Introduction</vt:lpstr>
      <vt:lpstr>Step-by-Step Process</vt:lpstr>
      <vt:lpstr>Step 1: Importing Libraries and Loading Data</vt:lpstr>
      <vt:lpstr>Step 2: Initial Data Exploration</vt:lpstr>
      <vt:lpstr>Step 3: Data Cleaning</vt:lpstr>
      <vt:lpstr>Step 4: Data Transformation</vt:lpstr>
      <vt:lpstr>Step 5: Merging Datasets</vt:lpstr>
      <vt:lpstr>Step 6: Feature Engineering and Step 7: Final Dataset Preparation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Kabir</dc:creator>
  <cp:lastModifiedBy>Kabir</cp:lastModifiedBy>
  <cp:revision>4</cp:revision>
  <dcterms:created xsi:type="dcterms:W3CDTF">2024-07-10T14:06:41Z</dcterms:created>
  <dcterms:modified xsi:type="dcterms:W3CDTF">2024-07-10T14:44:23Z</dcterms:modified>
</cp:coreProperties>
</file>