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5EEE79-F2D9-4A00-8DC9-367BD60ACF35}"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59207-5B44-4693-B6C9-D616A736A9B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5EEE79-F2D9-4A00-8DC9-367BD60ACF35}"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59207-5B44-4693-B6C9-D616A736A9B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5EEE79-F2D9-4A00-8DC9-367BD60ACF35}"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59207-5B44-4693-B6C9-D616A736A9B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5EEE79-F2D9-4A00-8DC9-367BD60ACF35}"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59207-5B44-4693-B6C9-D616A736A9B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5EEE79-F2D9-4A00-8DC9-367BD60ACF35}"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59207-5B44-4693-B6C9-D616A736A9B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5EEE79-F2D9-4A00-8DC9-367BD60ACF35}"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59207-5B44-4693-B6C9-D616A736A9B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5EEE79-F2D9-4A00-8DC9-367BD60ACF35}" type="datetimeFigureOut">
              <a:rPr lang="en-US" smtClean="0"/>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159207-5B44-4693-B6C9-D616A736A9B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5EEE79-F2D9-4A00-8DC9-367BD60ACF35}"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159207-5B44-4693-B6C9-D616A736A9B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5EEE79-F2D9-4A00-8DC9-367BD60ACF35}" type="datetimeFigureOut">
              <a:rPr lang="en-US" smtClean="0"/>
              <a:t>8/16/2024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159207-5B44-4693-B6C9-D616A736A9B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5EEE79-F2D9-4A00-8DC9-367BD60ACF35}"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59207-5B44-4693-B6C9-D616A736A9B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5EEE79-F2D9-4A00-8DC9-367BD60ACF35}"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59207-5B44-4693-B6C9-D616A736A9B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5EEE79-F2D9-4A00-8DC9-367BD60ACF35}" type="datetimeFigureOut">
              <a:rPr lang="en-US" smtClean="0"/>
              <a:t>8/16/2024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59207-5B44-4693-B6C9-D616A736A9B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solidFill>
                  <a:schemeClr val="tx2">
                    <a:lumMod val="60000"/>
                    <a:lumOff val="40000"/>
                  </a:schemeClr>
                </a:solidFill>
                <a:latin typeface="Arial" pitchFamily="34" charset="0"/>
                <a:cs typeface="Arial" pitchFamily="34" charset="0"/>
              </a:rPr>
              <a:t>Project 3</a:t>
            </a:r>
            <a:endParaRPr lang="en-US" dirty="0"/>
          </a:p>
        </p:txBody>
      </p:sp>
      <p:sp>
        <p:nvSpPr>
          <p:cNvPr id="3" name="Subtitle 2"/>
          <p:cNvSpPr>
            <a:spLocks noGrp="1"/>
          </p:cNvSpPr>
          <p:nvPr>
            <p:ph type="subTitle" idx="1"/>
          </p:nvPr>
        </p:nvSpPr>
        <p:spPr/>
        <p:txBody>
          <a:bodyPr>
            <a:normAutofit fontScale="92500" lnSpcReduction="10000"/>
          </a:bodyPr>
          <a:lstStyle/>
          <a:p>
            <a:r>
              <a:rPr lang="en-US" b="1" i="1" dirty="0">
                <a:solidFill>
                  <a:schemeClr val="tx2"/>
                </a:solidFill>
              </a:rPr>
              <a:t>Exploratory Data Analysis (EDA) for Real Estate Pricing: Unveiling the Dynamics of House Valuation in a Dynamic Market</a:t>
            </a:r>
            <a:endParaRPr lang="en-US" i="1"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Market Trends and Historical </a:t>
            </a:r>
            <a:r>
              <a:rPr lang="en-US" b="1" dirty="0" smtClean="0"/>
              <a:t>Pricing</a:t>
            </a:r>
            <a:endParaRPr lang="en-US" dirty="0"/>
          </a:p>
        </p:txBody>
      </p:sp>
      <p:sp>
        <p:nvSpPr>
          <p:cNvPr id="3" name="Content Placeholder 2"/>
          <p:cNvSpPr>
            <a:spLocks noGrp="1"/>
          </p:cNvSpPr>
          <p:nvPr>
            <p:ph idx="1"/>
          </p:nvPr>
        </p:nvSpPr>
        <p:spPr/>
        <p:txBody>
          <a:bodyPr/>
          <a:lstStyle/>
          <a:p>
            <a:pPr fontAlgn="base"/>
            <a:r>
              <a:rPr lang="en-US" sz="2000" dirty="0"/>
              <a:t>Task: Explore historical pricing trends over time and understand market influences.</a:t>
            </a:r>
          </a:p>
          <a:p>
            <a:pPr fontAlgn="base"/>
            <a:r>
              <a:rPr lang="en-US" sz="2000" dirty="0"/>
              <a:t>Python Library: </a:t>
            </a:r>
            <a:r>
              <a:rPr lang="en-US" sz="2000" dirty="0" err="1"/>
              <a:t>Matplotlib</a:t>
            </a:r>
            <a:r>
              <a:rPr lang="en-US" sz="2000" dirty="0"/>
              <a:t>, </a:t>
            </a:r>
            <a:r>
              <a:rPr lang="en-US" sz="2000" dirty="0" err="1"/>
              <a:t>Seaborn</a:t>
            </a:r>
            <a:endParaRPr lang="en-US" sz="2000" dirty="0"/>
          </a:p>
          <a:p>
            <a:pPr fontAlgn="base"/>
            <a:r>
              <a:rPr lang="en-US" sz="2000" dirty="0"/>
              <a:t>Explanation: Analyze the dataset temporally, looking at trends in house prices over different periods. Understand how external factors, such as economic indicators, may have influenced these trends.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Customer Preferences and </a:t>
            </a:r>
            <a:r>
              <a:rPr lang="en-US" b="1" dirty="0" smtClean="0"/>
              <a:t>Amenities</a:t>
            </a:r>
            <a:endParaRPr lang="en-US" dirty="0"/>
          </a:p>
        </p:txBody>
      </p:sp>
      <p:sp>
        <p:nvSpPr>
          <p:cNvPr id="3" name="Content Placeholder 2"/>
          <p:cNvSpPr>
            <a:spLocks noGrp="1"/>
          </p:cNvSpPr>
          <p:nvPr>
            <p:ph idx="1"/>
          </p:nvPr>
        </p:nvSpPr>
        <p:spPr/>
        <p:txBody>
          <a:bodyPr>
            <a:normAutofit/>
          </a:bodyPr>
          <a:lstStyle/>
          <a:p>
            <a:pPr fontAlgn="base"/>
            <a:r>
              <a:rPr lang="en-US" sz="2200" dirty="0"/>
              <a:t>Task: Investigate how customer preferences and amenities impact house prices.</a:t>
            </a:r>
          </a:p>
          <a:p>
            <a:pPr fontAlgn="base"/>
            <a:r>
              <a:rPr lang="en-US" sz="2200" dirty="0"/>
              <a:t>Python Library: </a:t>
            </a:r>
            <a:r>
              <a:rPr lang="en-US" sz="2200" dirty="0" err="1"/>
              <a:t>Matplotlib</a:t>
            </a:r>
            <a:r>
              <a:rPr lang="en-US" sz="2200" dirty="0"/>
              <a:t>, </a:t>
            </a:r>
            <a:r>
              <a:rPr lang="en-US" sz="2200" dirty="0" err="1"/>
              <a:t>Seaborn</a:t>
            </a:r>
            <a:endParaRPr lang="en-US" sz="2200" dirty="0"/>
          </a:p>
          <a:p>
            <a:r>
              <a:rPr lang="en-US" sz="2200" dirty="0"/>
              <a:t>Explanation: Examine the dataset to understand how specific amenities (e.g., swimming pool, garage) impact house prices. Analyze customer feedback or reviews to gauge the perceived value of these amenities.</a:t>
            </a:r>
            <a:endParaRPr lang="en-US" sz="2200" b="0" dirty="0" smtClean="0"/>
          </a:p>
          <a:p>
            <a:pPr>
              <a:buNone/>
            </a:pPr>
            <a:r>
              <a:rPr lang="en-US" dirty="0" smtClean="0"/>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Arial" pitchFamily="34" charset="0"/>
                <a:cs typeface="Arial" pitchFamily="34" charset="0"/>
              </a:rPr>
              <a:t>Conclusion</a:t>
            </a:r>
            <a:endParaRPr lang="en-US" dirty="0"/>
          </a:p>
        </p:txBody>
      </p:sp>
      <p:sp>
        <p:nvSpPr>
          <p:cNvPr id="3" name="Content Placeholder 2"/>
          <p:cNvSpPr>
            <a:spLocks noGrp="1"/>
          </p:cNvSpPr>
          <p:nvPr>
            <p:ph idx="1"/>
          </p:nvPr>
        </p:nvSpPr>
        <p:spPr/>
        <p:txBody>
          <a:bodyPr>
            <a:normAutofit/>
          </a:bodyPr>
          <a:lstStyle/>
          <a:p>
            <a:pPr>
              <a:buNone/>
            </a:pPr>
            <a:r>
              <a:rPr lang="en-US" sz="1900" dirty="0" smtClean="0">
                <a:solidFill>
                  <a:schemeClr val="tx1"/>
                </a:solidFill>
              </a:rPr>
              <a:t>      EDA is indispensable in extracting actionable insights from raw data, especially in domains like real estate where numerous factors contribute to the final property value. Through EDA, we can identify key variables that significantly impact house prices, allowing us to tailor pricing strategies, enhance customer satisfaction, and gain a competitive edge in the market. Moreover, EDA helps us uncover hidden relationships, outliers, and trends that may be obscured at first glance, ensuring a comprehensive analysis that goes beyond surface-level observations.</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solidFill>
                  <a:srgbClr val="002060"/>
                </a:solidFill>
                <a:latin typeface="Algerian" pitchFamily="82" charset="0"/>
              </a:rPr>
              <a:t>Introduction</a:t>
            </a:r>
            <a:endParaRPr lang="en-US" dirty="0"/>
          </a:p>
        </p:txBody>
      </p:sp>
      <p:sp>
        <p:nvSpPr>
          <p:cNvPr id="3" name="Subtitle 2"/>
          <p:cNvSpPr>
            <a:spLocks noGrp="1"/>
          </p:cNvSpPr>
          <p:nvPr>
            <p:ph type="subTitle" idx="1"/>
          </p:nvPr>
        </p:nvSpPr>
        <p:spPr/>
        <p:txBody>
          <a:bodyPr>
            <a:normAutofit/>
          </a:bodyPr>
          <a:lstStyle/>
          <a:p>
            <a:r>
              <a:rPr lang="en-US" sz="1400" b="1" dirty="0">
                <a:solidFill>
                  <a:schemeClr val="tx2"/>
                </a:solidFill>
              </a:rPr>
              <a:t>Exploratory Data Analysis (EDA) serves as the cornerstone of any data-driven project, playing a pivotal role in unraveling the complex patterns and insights hidden within datasets. In the context of our real estate pricing project, EDA acts as the compass guiding us through the myriad variables that influence house valuations. By thoroughly examining the dataset through the lens of EDA, we gain a deeper understanding of the underlying dynamics in the real estate market, facilitating informed decision-making and strategic positioning of properties.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solidFill>
                  <a:schemeClr val="accent6">
                    <a:lumMod val="60000"/>
                    <a:lumOff val="40000"/>
                  </a:schemeClr>
                </a:solidFill>
                <a:latin typeface="Arial" pitchFamily="34" charset="0"/>
                <a:cs typeface="Arial" pitchFamily="34" charset="0"/>
              </a:rPr>
              <a:t>Step-by-Step Process</a:t>
            </a:r>
            <a:endParaRPr lang="en-US" dirty="0"/>
          </a:p>
        </p:txBody>
      </p:sp>
      <p:sp>
        <p:nvSpPr>
          <p:cNvPr id="3" name="Subtitle 2"/>
          <p:cNvSpPr>
            <a:spLocks noGrp="1"/>
          </p:cNvSpPr>
          <p:nvPr>
            <p:ph type="subTitle" idx="1"/>
          </p:nvPr>
        </p:nvSpPr>
        <p:spPr/>
        <p:txBody>
          <a:bodyPr>
            <a:noAutofit/>
          </a:bodyPr>
          <a:lstStyle/>
          <a:p>
            <a:pPr marL="514350" indent="-514350"/>
            <a:r>
              <a:rPr lang="en-US" sz="1800" b="1" dirty="0" smtClean="0">
                <a:solidFill>
                  <a:schemeClr val="accent4"/>
                </a:solidFill>
              </a:rPr>
              <a:t>Loading </a:t>
            </a:r>
            <a:r>
              <a:rPr lang="en-US" sz="1800" b="1" dirty="0">
                <a:solidFill>
                  <a:schemeClr val="accent4"/>
                </a:solidFill>
              </a:rPr>
              <a:t>the </a:t>
            </a:r>
            <a:r>
              <a:rPr lang="en-US" sz="1800" b="1" dirty="0" smtClean="0">
                <a:solidFill>
                  <a:schemeClr val="accent4"/>
                </a:solidFill>
              </a:rPr>
              <a:t>Data</a:t>
            </a:r>
          </a:p>
          <a:p>
            <a:pPr marL="514350" indent="-514350"/>
            <a:r>
              <a:rPr lang="en-US" sz="1800" b="1" dirty="0" smtClean="0">
                <a:solidFill>
                  <a:schemeClr val="accent4"/>
                </a:solidFill>
              </a:rPr>
              <a:t>Cleaning </a:t>
            </a:r>
            <a:r>
              <a:rPr lang="en-US" sz="1800" b="1" dirty="0">
                <a:solidFill>
                  <a:schemeClr val="accent4"/>
                </a:solidFill>
              </a:rPr>
              <a:t>the </a:t>
            </a:r>
            <a:r>
              <a:rPr lang="en-US" sz="1800" b="1" dirty="0" smtClean="0">
                <a:solidFill>
                  <a:schemeClr val="accent4"/>
                </a:solidFill>
              </a:rPr>
              <a:t>Data</a:t>
            </a:r>
          </a:p>
          <a:p>
            <a:pPr marL="514350" indent="-514350"/>
            <a:r>
              <a:rPr lang="en-US" sz="1800" b="1" dirty="0" smtClean="0">
                <a:solidFill>
                  <a:schemeClr val="accent4"/>
                </a:solidFill>
              </a:rPr>
              <a:t> </a:t>
            </a:r>
            <a:r>
              <a:rPr lang="en-US" sz="1800" b="1" dirty="0" err="1">
                <a:solidFill>
                  <a:schemeClr val="accent4"/>
                </a:solidFill>
              </a:rPr>
              <a:t>Univariate</a:t>
            </a:r>
            <a:r>
              <a:rPr lang="en-US" sz="1800" b="1" dirty="0">
                <a:solidFill>
                  <a:schemeClr val="accent4"/>
                </a:solidFill>
              </a:rPr>
              <a:t> </a:t>
            </a:r>
            <a:r>
              <a:rPr lang="en-US" sz="1800" b="1" dirty="0" smtClean="0">
                <a:solidFill>
                  <a:schemeClr val="accent4"/>
                </a:solidFill>
              </a:rPr>
              <a:t>Analysis</a:t>
            </a:r>
          </a:p>
          <a:p>
            <a:pPr marL="514350" indent="-514350"/>
            <a:r>
              <a:rPr lang="en-US" sz="1800" b="1" dirty="0" smtClean="0">
                <a:solidFill>
                  <a:schemeClr val="accent4"/>
                </a:solidFill>
              </a:rPr>
              <a:t>Multivariate Analysis</a:t>
            </a:r>
          </a:p>
          <a:p>
            <a:pPr marL="514350" indent="-514350"/>
            <a:r>
              <a:rPr lang="en-US" sz="1800" b="1" dirty="0">
                <a:solidFill>
                  <a:schemeClr val="accent4"/>
                </a:solidFill>
              </a:rPr>
              <a:t>Feature </a:t>
            </a:r>
            <a:r>
              <a:rPr lang="en-US" sz="1800" b="1" dirty="0" smtClean="0">
                <a:solidFill>
                  <a:schemeClr val="accent4"/>
                </a:solidFill>
              </a:rPr>
              <a:t>Engineering</a:t>
            </a:r>
          </a:p>
          <a:p>
            <a:pPr marL="514350" indent="-514350"/>
            <a:r>
              <a:rPr lang="en-US" sz="1800" b="1" dirty="0">
                <a:solidFill>
                  <a:schemeClr val="accent4"/>
                </a:solidFill>
              </a:rPr>
              <a:t>Feature Engineering and Size </a:t>
            </a:r>
            <a:r>
              <a:rPr lang="en-US" sz="1800" b="1" dirty="0" smtClean="0">
                <a:solidFill>
                  <a:schemeClr val="accent4"/>
                </a:solidFill>
              </a:rPr>
              <a:t>Impact</a:t>
            </a:r>
          </a:p>
          <a:p>
            <a:pPr marL="514350" indent="-514350"/>
            <a:r>
              <a:rPr lang="en-US" sz="1800" b="1" dirty="0">
                <a:solidFill>
                  <a:schemeClr val="accent4"/>
                </a:solidFill>
              </a:rPr>
              <a:t>Market Trends and Historical </a:t>
            </a:r>
            <a:r>
              <a:rPr lang="en-US" sz="1800" b="1" dirty="0" smtClean="0">
                <a:solidFill>
                  <a:schemeClr val="accent4"/>
                </a:solidFill>
              </a:rPr>
              <a:t>Pricing</a:t>
            </a:r>
          </a:p>
          <a:p>
            <a:pPr marL="514350" indent="-514350"/>
            <a:r>
              <a:rPr lang="en-US" sz="1800" b="1" dirty="0">
                <a:solidFill>
                  <a:schemeClr val="accent4"/>
                </a:solidFill>
              </a:rPr>
              <a:t>Customer Preferences and Amenities</a:t>
            </a:r>
            <a:endParaRPr lang="en-US" sz="1800" dirty="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Loading the Data</a:t>
            </a:r>
            <a:endParaRPr lang="en-US" dirty="0"/>
          </a:p>
        </p:txBody>
      </p:sp>
      <p:sp>
        <p:nvSpPr>
          <p:cNvPr id="3" name="Subtitle 2"/>
          <p:cNvSpPr>
            <a:spLocks noGrp="1"/>
          </p:cNvSpPr>
          <p:nvPr>
            <p:ph type="subTitle" idx="1"/>
          </p:nvPr>
        </p:nvSpPr>
        <p:spPr/>
        <p:txBody>
          <a:bodyPr>
            <a:normAutofit fontScale="47500" lnSpcReduction="20000"/>
          </a:bodyPr>
          <a:lstStyle/>
          <a:p>
            <a:endParaRPr lang="en-US" sz="3600" b="1" dirty="0" smtClean="0">
              <a:solidFill>
                <a:schemeClr val="tx1"/>
              </a:solidFill>
            </a:endParaRPr>
          </a:p>
          <a:p>
            <a:pPr fontAlgn="base"/>
            <a:r>
              <a:rPr lang="en-US" sz="3600" dirty="0">
                <a:solidFill>
                  <a:schemeClr val="tx1"/>
                </a:solidFill>
              </a:rPr>
              <a:t>Task: Load the real estate pricing dataset into a Pandas </a:t>
            </a:r>
            <a:r>
              <a:rPr lang="en-US" sz="3600" dirty="0" err="1">
                <a:solidFill>
                  <a:schemeClr val="tx1"/>
                </a:solidFill>
              </a:rPr>
              <a:t>DataFrame</a:t>
            </a:r>
            <a:r>
              <a:rPr lang="en-US" sz="3600" dirty="0">
                <a:solidFill>
                  <a:schemeClr val="tx1"/>
                </a:solidFill>
              </a:rPr>
              <a:t>.</a:t>
            </a:r>
          </a:p>
          <a:p>
            <a:pPr fontAlgn="base"/>
            <a:r>
              <a:rPr lang="en-US" sz="3600" dirty="0">
                <a:solidFill>
                  <a:schemeClr val="tx1"/>
                </a:solidFill>
              </a:rPr>
              <a:t>Python Library: Pandas</a:t>
            </a:r>
          </a:p>
          <a:p>
            <a:pPr fontAlgn="base"/>
            <a:r>
              <a:rPr lang="en-US" sz="3600" dirty="0">
                <a:solidFill>
                  <a:schemeClr val="tx1"/>
                </a:solidFill>
              </a:rPr>
              <a:t>Explanation: Load the dataset provided in a CSV or Excel format into a Pandas </a:t>
            </a:r>
            <a:r>
              <a:rPr lang="en-US" sz="3600" dirty="0" err="1">
                <a:solidFill>
                  <a:schemeClr val="tx1"/>
                </a:solidFill>
              </a:rPr>
              <a:t>DataFrame</a:t>
            </a:r>
            <a:r>
              <a:rPr lang="en-US" sz="3600" dirty="0">
                <a:solidFill>
                  <a:schemeClr val="tx1"/>
                </a:solidFill>
              </a:rPr>
              <a:t> to facilitate easy manipulation and analysis.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Cleaning the Data</a:t>
            </a:r>
            <a:endParaRPr lang="en-US" dirty="0"/>
          </a:p>
        </p:txBody>
      </p:sp>
      <p:sp>
        <p:nvSpPr>
          <p:cNvPr id="3" name="Content Placeholder 2"/>
          <p:cNvSpPr>
            <a:spLocks noGrp="1"/>
          </p:cNvSpPr>
          <p:nvPr>
            <p:ph idx="1"/>
          </p:nvPr>
        </p:nvSpPr>
        <p:spPr/>
        <p:txBody>
          <a:bodyPr>
            <a:normAutofit/>
          </a:bodyPr>
          <a:lstStyle/>
          <a:p>
            <a:pPr>
              <a:buNone/>
            </a:pPr>
            <a:endParaRPr lang="en-US" b="1" dirty="0" smtClean="0"/>
          </a:p>
          <a:p>
            <a:pPr fontAlgn="base"/>
            <a:r>
              <a:rPr lang="en-US" sz="2000" dirty="0"/>
              <a:t>Task: Clean the dataset by handling missing values, removing duplicates, and addressing any anomalies.</a:t>
            </a:r>
          </a:p>
          <a:p>
            <a:pPr fontAlgn="base"/>
            <a:r>
              <a:rPr lang="en-US" sz="2000" dirty="0"/>
              <a:t>Python Library: Pandas</a:t>
            </a:r>
          </a:p>
          <a:p>
            <a:pPr fontAlgn="base"/>
            <a:r>
              <a:rPr lang="en-US" sz="2000" dirty="0"/>
              <a:t>Explanation: Ensure data quality by eliminating missing values, removing duplicate entries, and addressing any anomalies or inconsistencies in the dataset.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Univariate</a:t>
            </a:r>
            <a:r>
              <a:rPr lang="en-US" b="1" dirty="0"/>
              <a:t> </a:t>
            </a:r>
            <a:r>
              <a:rPr lang="en-US" b="1" dirty="0" smtClean="0"/>
              <a:t>Analysis</a:t>
            </a:r>
            <a:endParaRPr lang="en-US" dirty="0"/>
          </a:p>
        </p:txBody>
      </p:sp>
      <p:sp>
        <p:nvSpPr>
          <p:cNvPr id="3" name="Content Placeholder 2"/>
          <p:cNvSpPr>
            <a:spLocks noGrp="1"/>
          </p:cNvSpPr>
          <p:nvPr>
            <p:ph idx="1"/>
          </p:nvPr>
        </p:nvSpPr>
        <p:spPr/>
        <p:txBody>
          <a:bodyPr>
            <a:normAutofit/>
          </a:bodyPr>
          <a:lstStyle/>
          <a:p>
            <a:pPr fontAlgn="base"/>
            <a:r>
              <a:rPr lang="en-US" sz="2000" dirty="0"/>
              <a:t>Task: Explore individual variables to understand their distributions and characteristics.</a:t>
            </a:r>
          </a:p>
          <a:p>
            <a:pPr fontAlgn="base"/>
            <a:r>
              <a:rPr lang="en-US" sz="2000" dirty="0"/>
              <a:t>Python Library: </a:t>
            </a:r>
            <a:r>
              <a:rPr lang="en-US" sz="2000" dirty="0" err="1"/>
              <a:t>Matplotlib</a:t>
            </a:r>
            <a:r>
              <a:rPr lang="en-US" sz="2000" dirty="0"/>
              <a:t>, </a:t>
            </a:r>
            <a:r>
              <a:rPr lang="en-US" sz="2000" dirty="0" err="1"/>
              <a:t>Seaborn</a:t>
            </a:r>
            <a:endParaRPr lang="en-US" sz="2000" dirty="0"/>
          </a:p>
          <a:p>
            <a:pPr fontAlgn="base"/>
            <a:r>
              <a:rPr lang="en-US" sz="2000" dirty="0"/>
              <a:t>Explanation: Conduct a </a:t>
            </a:r>
            <a:r>
              <a:rPr lang="en-US" sz="2000" dirty="0" err="1"/>
              <a:t>univariate</a:t>
            </a:r>
            <a:r>
              <a:rPr lang="en-US" sz="2000" dirty="0"/>
              <a:t> analysis to understand the distribution of key variables like house prices. Utilize histograms, kernel density plots, or other visualizations to gain insights into the data.</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Multivariate </a:t>
            </a:r>
            <a:r>
              <a:rPr lang="en-US" b="1" dirty="0" smtClean="0"/>
              <a:t>Analysis</a:t>
            </a:r>
            <a:endParaRPr lang="en-US" dirty="0"/>
          </a:p>
        </p:txBody>
      </p:sp>
      <p:sp>
        <p:nvSpPr>
          <p:cNvPr id="3" name="Content Placeholder 2"/>
          <p:cNvSpPr>
            <a:spLocks noGrp="1"/>
          </p:cNvSpPr>
          <p:nvPr>
            <p:ph idx="1"/>
          </p:nvPr>
        </p:nvSpPr>
        <p:spPr/>
        <p:txBody>
          <a:bodyPr>
            <a:normAutofit/>
          </a:bodyPr>
          <a:lstStyle/>
          <a:p>
            <a:pPr fontAlgn="base"/>
            <a:r>
              <a:rPr lang="en-US" sz="2000" dirty="0"/>
              <a:t>Task: Investigate relationships between multiple variables, especially those impacting house prices.</a:t>
            </a:r>
          </a:p>
          <a:p>
            <a:pPr fontAlgn="base"/>
            <a:r>
              <a:rPr lang="en-US" sz="2000" dirty="0"/>
              <a:t>Python Library: </a:t>
            </a:r>
            <a:r>
              <a:rPr lang="en-US" sz="2000" dirty="0" err="1"/>
              <a:t>Matplotlib</a:t>
            </a:r>
            <a:r>
              <a:rPr lang="en-US" sz="2000" dirty="0"/>
              <a:t>, </a:t>
            </a:r>
            <a:r>
              <a:rPr lang="en-US" sz="2000" dirty="0" err="1"/>
              <a:t>Seaborn</a:t>
            </a:r>
            <a:endParaRPr lang="en-US" sz="2000" dirty="0"/>
          </a:p>
          <a:p>
            <a:pPr fontAlgn="base"/>
            <a:r>
              <a:rPr lang="en-US" sz="2000" dirty="0"/>
              <a:t>Explanation: Perform multivariate analysis to understand the correlations and dependencies between various features. Utilize techniques like correlation matrices or </a:t>
            </a:r>
            <a:r>
              <a:rPr lang="en-US" sz="2000" dirty="0" err="1"/>
              <a:t>scatterplot</a:t>
            </a:r>
            <a:r>
              <a:rPr lang="en-US" sz="2000" dirty="0"/>
              <a:t> matrices for a comprehensive view.</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a:t>
            </a:r>
            <a:r>
              <a:rPr lang="en-US" b="1" dirty="0" smtClean="0"/>
              <a:t>Engineering</a:t>
            </a:r>
            <a:endParaRPr lang="en-US" dirty="0"/>
          </a:p>
        </p:txBody>
      </p:sp>
      <p:sp>
        <p:nvSpPr>
          <p:cNvPr id="3" name="Content Placeholder 2"/>
          <p:cNvSpPr>
            <a:spLocks noGrp="1"/>
          </p:cNvSpPr>
          <p:nvPr>
            <p:ph idx="1"/>
          </p:nvPr>
        </p:nvSpPr>
        <p:spPr/>
        <p:txBody>
          <a:bodyPr/>
          <a:lstStyle/>
          <a:p>
            <a:pPr fontAlgn="base"/>
            <a:r>
              <a:rPr lang="en-US" sz="2000" dirty="0"/>
              <a:t>Task: Create new features that capture relevant information for pricing analysis.</a:t>
            </a:r>
          </a:p>
          <a:p>
            <a:pPr fontAlgn="base"/>
            <a:r>
              <a:rPr lang="en-US" sz="2000" dirty="0"/>
              <a:t>Python Library: Pandas</a:t>
            </a:r>
          </a:p>
          <a:p>
            <a:pPr fontAlgn="base"/>
            <a:r>
              <a:rPr lang="en-US" sz="2000" dirty="0"/>
              <a:t>Explanation: Introduce new variables that might enhance the model's ability to predict house prices. For instance, calculate the price per square foot or engineer a feature representing the property's age.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Feature Engineering and Size </a:t>
            </a:r>
            <a:r>
              <a:rPr lang="en-US" b="1" dirty="0" smtClean="0"/>
              <a:t>Impact</a:t>
            </a:r>
            <a:endParaRPr lang="en-US" dirty="0"/>
          </a:p>
        </p:txBody>
      </p:sp>
      <p:sp>
        <p:nvSpPr>
          <p:cNvPr id="3" name="Content Placeholder 2"/>
          <p:cNvSpPr>
            <a:spLocks noGrp="1"/>
          </p:cNvSpPr>
          <p:nvPr>
            <p:ph idx="1"/>
          </p:nvPr>
        </p:nvSpPr>
        <p:spPr/>
        <p:txBody>
          <a:bodyPr/>
          <a:lstStyle/>
          <a:p>
            <a:pPr fontAlgn="base"/>
            <a:r>
              <a:rPr lang="en-US" sz="2000" dirty="0"/>
              <a:t>Task: Further analyze the impact of features and size on house prices.</a:t>
            </a:r>
          </a:p>
          <a:p>
            <a:pPr fontAlgn="base"/>
            <a:r>
              <a:rPr lang="en-US" sz="2000" dirty="0"/>
              <a:t>Python Library: Pandas, </a:t>
            </a:r>
            <a:r>
              <a:rPr lang="en-US" sz="2000" dirty="0" err="1"/>
              <a:t>Matplotlib</a:t>
            </a:r>
            <a:r>
              <a:rPr lang="en-US" sz="2000" dirty="0"/>
              <a:t>, </a:t>
            </a:r>
            <a:r>
              <a:rPr lang="en-US" sz="2000" dirty="0" err="1"/>
              <a:t>Seaborn</a:t>
            </a:r>
            <a:endParaRPr lang="en-US" sz="2000" dirty="0"/>
          </a:p>
          <a:p>
            <a:pPr fontAlgn="base"/>
            <a:r>
              <a:rPr lang="en-US" sz="2000" dirty="0"/>
              <a:t>Explanation: Explore relationships between key features (e.g., number of bedrooms, bathrooms, square footage) and house prices. Identify how these features collectively contribute to the valuation.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662</Words>
  <Application>Microsoft Office PowerPoint</Application>
  <PresentationFormat>On-screen Show (4:3)</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Project 3</vt:lpstr>
      <vt:lpstr>Introduction</vt:lpstr>
      <vt:lpstr>Step-by-Step Process</vt:lpstr>
      <vt:lpstr>Loading the Data</vt:lpstr>
      <vt:lpstr>Cleaning the Data</vt:lpstr>
      <vt:lpstr>Univariate Analysis</vt:lpstr>
      <vt:lpstr>Multivariate Analysis</vt:lpstr>
      <vt:lpstr>Feature Engineering</vt:lpstr>
      <vt:lpstr>Feature Engineering and Size Impact</vt:lpstr>
      <vt:lpstr>Market Trends and Historical Pricing</vt:lpstr>
      <vt:lpstr>Customer Preferences and Amenities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Kabir</dc:creator>
  <cp:lastModifiedBy>Kabir</cp:lastModifiedBy>
  <cp:revision>3</cp:revision>
  <dcterms:created xsi:type="dcterms:W3CDTF">2024-08-16T15:46:32Z</dcterms:created>
  <dcterms:modified xsi:type="dcterms:W3CDTF">2024-08-16T16:15:10Z</dcterms:modified>
</cp:coreProperties>
</file>