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6CF1D4-DB06-4E1C-AAEF-0BFDE05C105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6CF1D4-DB06-4E1C-AAEF-0BFDE05C105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6CF1D4-DB06-4E1C-AAEF-0BFDE05C105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6CF1D4-DB06-4E1C-AAEF-0BFDE05C105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6CF1D4-DB06-4E1C-AAEF-0BFDE05C105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6CF1D4-DB06-4E1C-AAEF-0BFDE05C1058}"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6CF1D4-DB06-4E1C-AAEF-0BFDE05C1058}"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6CF1D4-DB06-4E1C-AAEF-0BFDE05C1058}"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CF1D4-DB06-4E1C-AAEF-0BFDE05C1058}" type="datetimeFigureOut">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CF1D4-DB06-4E1C-AAEF-0BFDE05C1058}"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CF1D4-DB06-4E1C-AAEF-0BFDE05C1058}"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81A21E-D840-4417-B1CF-3D78179298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CF1D4-DB06-4E1C-AAEF-0BFDE05C1058}" type="datetimeFigureOut">
              <a:rPr lang="en-US" smtClean="0"/>
              <a:t>10/5/2024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1A21E-D840-4417-B1CF-3D78179298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latin typeface="Algerian" pitchFamily="82" charset="0"/>
              </a:rPr>
              <a:t>Proiject-4</a:t>
            </a:r>
            <a:endParaRPr lang="en-US" i="1" dirty="0">
              <a:latin typeface="Algerian" pitchFamily="82" charset="0"/>
            </a:endParaRPr>
          </a:p>
        </p:txBody>
      </p:sp>
      <p:sp>
        <p:nvSpPr>
          <p:cNvPr id="3" name="Subtitle 2"/>
          <p:cNvSpPr>
            <a:spLocks noGrp="1"/>
          </p:cNvSpPr>
          <p:nvPr>
            <p:ph type="subTitle" idx="1"/>
          </p:nvPr>
        </p:nvSpPr>
        <p:spPr/>
        <p:txBody>
          <a:bodyPr/>
          <a:lstStyle/>
          <a:p>
            <a:r>
              <a:rPr lang="en-US" b="1" i="1" dirty="0">
                <a:solidFill>
                  <a:schemeClr val="tx1"/>
                </a:solidFill>
              </a:rPr>
              <a:t>Feature Extraction and Price Prediction for Mobile Phones</a:t>
            </a:r>
            <a:endParaRPr lang="en-US" i="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2060"/>
                </a:solidFill>
                <a:latin typeface="Algerian" pitchFamily="82" charset="0"/>
              </a:rPr>
              <a:t>Introduction</a:t>
            </a:r>
            <a:endParaRPr lang="en-US" dirty="0"/>
          </a:p>
        </p:txBody>
      </p:sp>
      <p:sp>
        <p:nvSpPr>
          <p:cNvPr id="3" name="Content Placeholder 2"/>
          <p:cNvSpPr>
            <a:spLocks noGrp="1"/>
          </p:cNvSpPr>
          <p:nvPr>
            <p:ph idx="1"/>
          </p:nvPr>
        </p:nvSpPr>
        <p:spPr/>
        <p:txBody>
          <a:bodyPr>
            <a:normAutofit/>
          </a:bodyPr>
          <a:lstStyle/>
          <a:p>
            <a:r>
              <a:rPr lang="en-US" sz="2000" b="1" i="1" dirty="0"/>
              <a:t>In this project, </a:t>
            </a:r>
            <a:r>
              <a:rPr lang="en-US" sz="2000" b="1" i="1" dirty="0" smtClean="0"/>
              <a:t>we </a:t>
            </a:r>
            <a:r>
              <a:rPr lang="en-US" sz="2000" b="1" i="1" dirty="0"/>
              <a:t>will work with a dataset that contains detailed information about various mobile phones, including their model, color, memory, RAM, battery capacity, rear camera specifications, front camera specifications, presence of AI lens, mobile height, processor, and, most importantly, the price. Your primary goal is to develop a predictive model for mobile phone prices</a:t>
            </a:r>
            <a:r>
              <a:rPr lang="en-US" sz="2000" b="1" i="1"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2">
                    <a:lumMod val="50000"/>
                  </a:schemeClr>
                </a:solidFill>
                <a:latin typeface="Arial" pitchFamily="34" charset="0"/>
                <a:cs typeface="Arial" pitchFamily="34" charset="0"/>
              </a:rPr>
              <a:t>Step-by-Step Process</a:t>
            </a:r>
            <a:endParaRPr lang="en-US" dirty="0"/>
          </a:p>
        </p:txBody>
      </p:sp>
      <p:sp>
        <p:nvSpPr>
          <p:cNvPr id="3" name="Content Placeholder 2"/>
          <p:cNvSpPr>
            <a:spLocks noGrp="1"/>
          </p:cNvSpPr>
          <p:nvPr>
            <p:ph sz="half" idx="1"/>
          </p:nvPr>
        </p:nvSpPr>
        <p:spPr/>
        <p:txBody>
          <a:bodyPr>
            <a:normAutofit fontScale="62500" lnSpcReduction="20000"/>
          </a:bodyPr>
          <a:lstStyle/>
          <a:p>
            <a:r>
              <a:rPr lang="en-US" b="1" u="sng" dirty="0" smtClean="0"/>
              <a:t>Data Exploration and Data Preprocessing:</a:t>
            </a:r>
          </a:p>
          <a:p>
            <a:endParaRPr lang="en-US" b="1" u="sng" dirty="0" smtClean="0"/>
          </a:p>
          <a:p>
            <a:r>
              <a:rPr lang="en-US" b="1" i="1" dirty="0" smtClean="0"/>
              <a:t>Begin by loading and exploring the dataset to understand its structure, data types, and the range of values for each feature.</a:t>
            </a:r>
          </a:p>
          <a:p>
            <a:pPr>
              <a:buNone/>
            </a:pPr>
            <a:r>
              <a:rPr lang="en-US" b="1" i="1" dirty="0" err="1" smtClean="0"/>
              <a:t>Eg</a:t>
            </a:r>
            <a:r>
              <a:rPr lang="en-US" b="1" i="1" dirty="0" smtClean="0"/>
              <a:t>: </a:t>
            </a:r>
            <a:r>
              <a:rPr lang="en-US" b="1" i="1" dirty="0" err="1" smtClean="0"/>
              <a:t>df</a:t>
            </a:r>
            <a:r>
              <a:rPr lang="en-US" b="1" i="1" dirty="0" smtClean="0"/>
              <a:t> = </a:t>
            </a:r>
            <a:r>
              <a:rPr lang="en-US" b="1" i="1" dirty="0" err="1" smtClean="0"/>
              <a:t>pd.read_csv</a:t>
            </a:r>
            <a:r>
              <a:rPr lang="en-US" b="1" i="1" dirty="0" smtClean="0"/>
              <a:t>('mobile_data.csv')</a:t>
            </a:r>
          </a:p>
          <a:p>
            <a:pPr>
              <a:buNone/>
            </a:pPr>
            <a:endParaRPr lang="en-US" b="1" i="1" dirty="0" smtClean="0"/>
          </a:p>
          <a:p>
            <a:r>
              <a:rPr lang="en-US" b="1" i="1" dirty="0" smtClean="0"/>
              <a:t>Handle any missing values, outliers, or inconsistencies in the dataset. Convert categorical variables (e.g., model, </a:t>
            </a:r>
            <a:r>
              <a:rPr lang="en-US" b="1" i="1" dirty="0" err="1" smtClean="0"/>
              <a:t>colour</a:t>
            </a:r>
            <a:r>
              <a:rPr lang="en-US" b="1" i="1" dirty="0" smtClean="0"/>
              <a:t>) into a suitable numerical format.</a:t>
            </a:r>
          </a:p>
          <a:p>
            <a:pPr>
              <a:buNone/>
            </a:pPr>
            <a:r>
              <a:rPr lang="en-US" b="1" i="1" dirty="0" err="1" smtClean="0"/>
              <a:t>Eg</a:t>
            </a:r>
            <a:r>
              <a:rPr lang="en-US" b="1" i="1" dirty="0" smtClean="0"/>
              <a:t>: print(</a:t>
            </a:r>
            <a:r>
              <a:rPr lang="en-US" b="1" i="1" dirty="0" err="1" smtClean="0"/>
              <a:t>df.isnull</a:t>
            </a:r>
            <a:r>
              <a:rPr lang="en-US" b="1" i="1" dirty="0" smtClean="0"/>
              <a:t>().sum())</a:t>
            </a:r>
            <a:r>
              <a:rPr lang="en-US" i="1" dirty="0" smtClean="0"/>
              <a:t/>
            </a:r>
            <a:br>
              <a:rPr lang="en-US" i="1" dirty="0" smtClean="0"/>
            </a:br>
            <a:endParaRPr lang="en-US" i="1" dirty="0" smtClean="0"/>
          </a:p>
          <a:p>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5715000" y="2743200"/>
            <a:ext cx="1819275" cy="22383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Feature Extraction:</a:t>
            </a:r>
            <a:r>
              <a:rPr lang="en-US" b="0" dirty="0" smtClean="0"/>
              <a:t/>
            </a:r>
            <a:br>
              <a:rPr lang="en-US" b="0" dirty="0" smtClean="0"/>
            </a:br>
            <a:endParaRPr lang="en-US" dirty="0"/>
          </a:p>
        </p:txBody>
      </p:sp>
      <p:sp>
        <p:nvSpPr>
          <p:cNvPr id="4" name="Text Placeholder 3"/>
          <p:cNvSpPr>
            <a:spLocks noGrp="1"/>
          </p:cNvSpPr>
          <p:nvPr>
            <p:ph type="body" sz="half" idx="2"/>
          </p:nvPr>
        </p:nvSpPr>
        <p:spPr/>
        <p:txBody>
          <a:bodyPr/>
          <a:lstStyle/>
          <a:p>
            <a:r>
              <a:rPr lang="en-US" b="0" dirty="0" smtClean="0"/>
              <a:t/>
            </a:r>
            <a:br>
              <a:rPr lang="en-US" b="0" dirty="0" smtClean="0"/>
            </a:br>
            <a:r>
              <a:rPr lang="en-US" b="1" i="1" dirty="0"/>
              <a:t>Perform feature extraction to identify the most relevant features that strongly affect the price of mobile phones.</a:t>
            </a:r>
            <a:endParaRPr lang="en-US" b="1" i="1" dirty="0" smtClean="0"/>
          </a:p>
          <a:p>
            <a:r>
              <a:rPr lang="en-US" b="1" i="1" dirty="0"/>
              <a:t>Use statistical methods, visualizations, or feature importance techniques (e.g., correlation analysis, feature selection, or dimensionality reduction) to narrow down the list of important features.</a:t>
            </a:r>
            <a:endParaRPr lang="en-US" b="1" i="1" dirty="0" smtClean="0"/>
          </a:p>
          <a:p>
            <a:r>
              <a:rPr lang="en-US" dirty="0" smtClean="0"/>
              <a:t/>
            </a:r>
            <a:br>
              <a:rPr lang="en-US"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575050" y="1321821"/>
            <a:ext cx="5111750" cy="375557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Model Building:</a:t>
            </a:r>
            <a:r>
              <a:rPr lang="en-US" b="0" dirty="0" smtClean="0"/>
              <a:t/>
            </a:r>
            <a:br>
              <a:rPr lang="en-US" b="0" dirty="0" smtClean="0"/>
            </a:br>
            <a:endParaRPr lang="en-US" dirty="0"/>
          </a:p>
        </p:txBody>
      </p:sp>
      <p:sp>
        <p:nvSpPr>
          <p:cNvPr id="4" name="Text Placeholder 3"/>
          <p:cNvSpPr>
            <a:spLocks noGrp="1"/>
          </p:cNvSpPr>
          <p:nvPr>
            <p:ph type="body" sz="half" idx="2"/>
          </p:nvPr>
        </p:nvSpPr>
        <p:spPr/>
        <p:txBody>
          <a:bodyPr/>
          <a:lstStyle/>
          <a:p>
            <a:r>
              <a:rPr lang="en-US" b="0" i="1" dirty="0" smtClean="0"/>
              <a:t/>
            </a:r>
            <a:br>
              <a:rPr lang="en-US" b="0" i="1" dirty="0" smtClean="0"/>
            </a:br>
            <a:r>
              <a:rPr lang="en-US" b="1" i="1" dirty="0"/>
              <a:t>Split the dataset into training and testing sets.</a:t>
            </a:r>
            <a:endParaRPr lang="en-US" b="1" i="1" dirty="0" smtClean="0"/>
          </a:p>
          <a:p>
            <a:r>
              <a:rPr lang="en-US" b="1" i="1" dirty="0"/>
              <a:t>Develop a machine learning model for price prediction. You can choose algorithms like linear regression, decision trees, or more advanced models like random forests or gradient boosting.</a:t>
            </a:r>
            <a:endParaRPr lang="en-US" b="1" i="1" dirty="0" smtClean="0"/>
          </a:p>
          <a:p>
            <a:r>
              <a:rPr lang="en-US" dirty="0" smtClean="0"/>
              <a:t/>
            </a:r>
            <a:br>
              <a:rPr lang="en-US" dirty="0" smtClean="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3575050" y="2028908"/>
            <a:ext cx="5035550" cy="261929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Model Evaluation:</a:t>
            </a:r>
            <a:r>
              <a:rPr lang="en-US" b="0" dirty="0" smtClean="0"/>
              <a:t/>
            </a:r>
            <a:br>
              <a:rPr lang="en-US" b="0" dirty="0" smtClean="0"/>
            </a:br>
            <a:endParaRPr lang="en-US" dirty="0"/>
          </a:p>
        </p:txBody>
      </p:sp>
      <p:sp>
        <p:nvSpPr>
          <p:cNvPr id="4" name="Text Placeholder 3"/>
          <p:cNvSpPr>
            <a:spLocks noGrp="1"/>
          </p:cNvSpPr>
          <p:nvPr>
            <p:ph type="body" sz="half" idx="2"/>
          </p:nvPr>
        </p:nvSpPr>
        <p:spPr/>
        <p:txBody>
          <a:bodyPr/>
          <a:lstStyle/>
          <a:p>
            <a:r>
              <a:rPr lang="en-US" b="0" dirty="0" smtClean="0"/>
              <a:t/>
            </a:r>
            <a:br>
              <a:rPr lang="en-US" b="0" dirty="0" smtClean="0"/>
            </a:br>
            <a:r>
              <a:rPr lang="en-US" b="1" i="1" dirty="0"/>
              <a:t>Evaluate the model's performance using appropriate metrics (e.g., mean absolute error, root mean squared error) to assess how accurately it predicts mobile phone prices.</a:t>
            </a:r>
            <a:endParaRPr lang="en-US" b="1" i="1" dirty="0" smtClean="0"/>
          </a:p>
          <a:p>
            <a:r>
              <a:rPr lang="en-US" dirty="0" smtClean="0"/>
              <a:t/>
            </a:r>
            <a:br>
              <a:rPr lang="en-US" dirty="0" smtClean="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197350" y="2428081"/>
            <a:ext cx="3867150" cy="15430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Feature Importance Analysis:</a:t>
            </a:r>
            <a:r>
              <a:rPr lang="en-US" b="0" dirty="0" smtClean="0"/>
              <a:t/>
            </a:r>
            <a:br>
              <a:rPr lang="en-US" b="0" dirty="0" smtClean="0"/>
            </a:br>
            <a:endParaRPr lang="en-US" dirty="0"/>
          </a:p>
        </p:txBody>
      </p:sp>
      <p:sp>
        <p:nvSpPr>
          <p:cNvPr id="4" name="Text Placeholder 3"/>
          <p:cNvSpPr>
            <a:spLocks noGrp="1"/>
          </p:cNvSpPr>
          <p:nvPr>
            <p:ph type="body" sz="half" idx="2"/>
          </p:nvPr>
        </p:nvSpPr>
        <p:spPr/>
        <p:txBody>
          <a:bodyPr>
            <a:normAutofit fontScale="92500" lnSpcReduction="20000"/>
          </a:bodyPr>
          <a:lstStyle/>
          <a:p>
            <a:r>
              <a:rPr lang="en-US" b="1" i="1" dirty="0" smtClean="0"/>
              <a:t/>
            </a:r>
            <a:br>
              <a:rPr lang="en-US" b="1" i="1" dirty="0" smtClean="0"/>
            </a:br>
            <a:r>
              <a:rPr lang="en-US" b="1" i="1" dirty="0"/>
              <a:t>Analyze the feature </a:t>
            </a:r>
            <a:r>
              <a:rPr lang="en-US" b="1" i="1" dirty="0" err="1"/>
              <a:t>importances</a:t>
            </a:r>
            <a:r>
              <a:rPr lang="en-US" b="1" i="1" dirty="0"/>
              <a:t> obtained from your model to confirm the significance of the features identified during the feature extraction phase.</a:t>
            </a:r>
            <a:endParaRPr lang="en-US" b="1" i="1" dirty="0" smtClean="0"/>
          </a:p>
          <a:p>
            <a:r>
              <a:rPr lang="en-US" b="1" i="1" dirty="0" smtClean="0"/>
              <a:t/>
            </a:r>
            <a:br>
              <a:rPr lang="en-US" b="1" i="1" dirty="0" smtClean="0"/>
            </a:br>
            <a:r>
              <a:rPr lang="en-US" b="1" i="1" dirty="0" smtClean="0"/>
              <a:t/>
            </a:r>
            <a:br>
              <a:rPr lang="en-US" b="1" i="1" dirty="0" smtClean="0"/>
            </a:br>
            <a:r>
              <a:rPr lang="en-US" b="1" i="1" u="sng" dirty="0"/>
              <a:t>Report and Visualization:</a:t>
            </a:r>
            <a:endParaRPr lang="en-US" b="1" i="1" dirty="0" smtClean="0"/>
          </a:p>
          <a:p>
            <a:r>
              <a:rPr lang="en-US" b="1" i="1" dirty="0" smtClean="0"/>
              <a:t/>
            </a:r>
            <a:br>
              <a:rPr lang="en-US" b="1" i="1" dirty="0" smtClean="0"/>
            </a:br>
            <a:r>
              <a:rPr lang="en-US" b="1" i="1" dirty="0"/>
              <a:t>Create a comprehensive report or presentation that summarizes the project's findings.</a:t>
            </a:r>
            <a:endParaRPr lang="en-US" b="1" i="1" dirty="0" smtClean="0"/>
          </a:p>
          <a:p>
            <a:r>
              <a:rPr lang="en-US" b="1" i="1" dirty="0"/>
              <a:t>Include visualizations and insights related to feature importance and their impact on price prediction.</a:t>
            </a:r>
            <a:endParaRPr lang="en-US" b="1" i="1" dirty="0" smtClean="0"/>
          </a:p>
          <a:p>
            <a:r>
              <a:rPr lang="en-US" b="1" i="1" dirty="0" smtClean="0"/>
              <a:t/>
            </a:r>
            <a:br>
              <a:rPr lang="en-US" b="1" i="1" dirty="0" smtClean="0"/>
            </a:br>
            <a:r>
              <a:rPr lang="en-US" b="1" i="1" dirty="0" smtClean="0"/>
              <a:t/>
            </a:r>
            <a:br>
              <a:rPr lang="en-US" b="1" i="1" dirty="0" smtClean="0"/>
            </a:br>
            <a:r>
              <a:rPr lang="en-US" b="1" i="1" u="sng" dirty="0"/>
              <a:t>Recommendations:</a:t>
            </a:r>
            <a:endParaRPr lang="en-US" b="1" i="1" dirty="0" smtClean="0"/>
          </a:p>
          <a:p>
            <a:r>
              <a:rPr lang="en-US" b="1" i="1" dirty="0" smtClean="0"/>
              <a:t/>
            </a:r>
            <a:br>
              <a:rPr lang="en-US" b="1" i="1" dirty="0" smtClean="0"/>
            </a:br>
            <a:r>
              <a:rPr lang="en-US" b="1" i="1" dirty="0"/>
              <a:t>Provide recommendations to the organization regarding which features have the most significant influence on mobile phone prices. This information can inform pricing strategies and marketing decisions.</a:t>
            </a:r>
            <a:endParaRPr lang="en-US" b="1" i="1" dirty="0" smtClean="0"/>
          </a:p>
          <a:p>
            <a:r>
              <a:rPr lang="en-US" dirty="0" smtClean="0"/>
              <a:t/>
            </a:r>
            <a:br>
              <a:rPr lang="en-US" dirty="0" smtClean="0"/>
            </a:b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3575050" y="1202829"/>
            <a:ext cx="5111750" cy="399355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Arial" pitchFamily="34" charset="0"/>
                <a:cs typeface="Arial" pitchFamily="34" charset="0"/>
              </a:rPr>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This project successfully developed a predictive model to estimate mobile phone prices based on their features. Through feature extraction and analysis, key factors influencing price were identified, including processor type, RAM, memory, and camera specifications. The machine learning model provided accurate price predictions, and the feature importance analysis highlighted which attributes drive pricing decisions. These insights can help the organization optimize its pricing strategy and tailor marketing campaigns to focus on the most influential features, ultimately improving competitiveness in the mobile phone market.</a:t>
            </a:r>
            <a:endParaRPr lang="en-US"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265</Words>
  <Application>Microsoft Office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Proiject-4</vt:lpstr>
      <vt:lpstr>Introduction</vt:lpstr>
      <vt:lpstr>Step-by-Step Process</vt:lpstr>
      <vt:lpstr>Feature Extraction: </vt:lpstr>
      <vt:lpstr>Model Building: </vt:lpstr>
      <vt:lpstr>Model Evaluation: </vt:lpstr>
      <vt:lpstr>Feature Importance Analysis: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Proiject-4</dc:title>
  <dc:creator>Kabir</dc:creator>
  <cp:lastModifiedBy>Kabir</cp:lastModifiedBy>
  <cp:revision>5</cp:revision>
  <dcterms:created xsi:type="dcterms:W3CDTF">2024-10-05T12:20:29Z</dcterms:created>
  <dcterms:modified xsi:type="dcterms:W3CDTF">2024-10-05T13:02:49Z</dcterms:modified>
</cp:coreProperties>
</file>