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57" r:id="rId5"/>
    <p:sldId id="262" r:id="rId6"/>
    <p:sldId id="260" r:id="rId7"/>
    <p:sldId id="263" r:id="rId8"/>
    <p:sldId id="264" r:id="rId9"/>
    <p:sldId id="265" r:id="rId10"/>
    <p:sldId id="266" r:id="rId11"/>
    <p:sldId id="261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BD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4"/>
    <p:restoredTop sz="94690"/>
  </p:normalViewPr>
  <p:slideViewPr>
    <p:cSldViewPr snapToGrid="0" snapToObjects="1">
      <p:cViewPr>
        <p:scale>
          <a:sx n="94" d="100"/>
          <a:sy n="94" d="100"/>
        </p:scale>
        <p:origin x="55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AA3C61-EE66-214D-B491-CCEB83151CE1}" type="doc">
      <dgm:prSet loTypeId="urn:microsoft.com/office/officeart/2005/8/layout/cycle7" loCatId="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9FBEF9-594F-8543-8FFB-2B428253D62D}">
      <dgm:prSet phldrT="[Text]"/>
      <dgm:spPr/>
      <dgm:t>
        <a:bodyPr/>
        <a:lstStyle/>
        <a:p>
          <a:r>
            <a:rPr lang="en-US" dirty="0"/>
            <a:t>People</a:t>
          </a:r>
        </a:p>
      </dgm:t>
    </dgm:pt>
    <dgm:pt modelId="{973A550A-1710-E64B-8D85-3D798E47C94D}" type="parTrans" cxnId="{B15B9FB6-864E-D24A-A188-2EFEACF8E864}">
      <dgm:prSet/>
      <dgm:spPr/>
      <dgm:t>
        <a:bodyPr/>
        <a:lstStyle/>
        <a:p>
          <a:endParaRPr lang="en-US"/>
        </a:p>
      </dgm:t>
    </dgm:pt>
    <dgm:pt modelId="{9DD990CC-409F-D742-8C15-9106E8A5F07D}" type="sibTrans" cxnId="{B15B9FB6-864E-D24A-A188-2EFEACF8E864}">
      <dgm:prSet/>
      <dgm:spPr/>
      <dgm:t>
        <a:bodyPr/>
        <a:lstStyle/>
        <a:p>
          <a:endParaRPr lang="en-US"/>
        </a:p>
      </dgm:t>
    </dgm:pt>
    <dgm:pt modelId="{FA38F7FD-B7FA-EF44-9718-0C2E6C21302F}">
      <dgm:prSet phldrT="[Text]"/>
      <dgm:spPr/>
      <dgm:t>
        <a:bodyPr/>
        <a:lstStyle/>
        <a:p>
          <a:r>
            <a:rPr lang="en-US" dirty="0"/>
            <a:t>Tools</a:t>
          </a:r>
        </a:p>
      </dgm:t>
    </dgm:pt>
    <dgm:pt modelId="{CD254E21-BBAB-E541-B5C0-175F2C96DE54}" type="parTrans" cxnId="{0FAF02FA-EA86-7442-A4D1-82BDCF51F848}">
      <dgm:prSet/>
      <dgm:spPr/>
      <dgm:t>
        <a:bodyPr/>
        <a:lstStyle/>
        <a:p>
          <a:endParaRPr lang="en-US"/>
        </a:p>
      </dgm:t>
    </dgm:pt>
    <dgm:pt modelId="{C6C57F83-E019-1248-BDF8-170867895F11}" type="sibTrans" cxnId="{0FAF02FA-EA86-7442-A4D1-82BDCF51F848}">
      <dgm:prSet/>
      <dgm:spPr/>
      <dgm:t>
        <a:bodyPr/>
        <a:lstStyle/>
        <a:p>
          <a:endParaRPr lang="en-US"/>
        </a:p>
      </dgm:t>
    </dgm:pt>
    <dgm:pt modelId="{B5F81F2C-C945-0B48-866C-F908E3DE3748}">
      <dgm:prSet phldrT="[Text]"/>
      <dgm:spPr/>
      <dgm:t>
        <a:bodyPr/>
        <a:lstStyle/>
        <a:p>
          <a:r>
            <a:rPr lang="en-US" dirty="0"/>
            <a:t>Process</a:t>
          </a:r>
        </a:p>
      </dgm:t>
    </dgm:pt>
    <dgm:pt modelId="{A2A0674E-7DEA-8144-B931-D10658CF3CE7}" type="parTrans" cxnId="{707BDEF5-A66F-5E40-8F97-FAFC19795798}">
      <dgm:prSet/>
      <dgm:spPr/>
      <dgm:t>
        <a:bodyPr/>
        <a:lstStyle/>
        <a:p>
          <a:endParaRPr lang="en-US"/>
        </a:p>
      </dgm:t>
    </dgm:pt>
    <dgm:pt modelId="{9B4B28C5-9580-A24B-ABAF-890E02FD5366}" type="sibTrans" cxnId="{707BDEF5-A66F-5E40-8F97-FAFC19795798}">
      <dgm:prSet/>
      <dgm:spPr/>
      <dgm:t>
        <a:bodyPr/>
        <a:lstStyle/>
        <a:p>
          <a:endParaRPr lang="en-US"/>
        </a:p>
      </dgm:t>
    </dgm:pt>
    <dgm:pt modelId="{AF7A8BD3-A691-BF4B-8831-021E07484129}" type="pres">
      <dgm:prSet presAssocID="{B1AA3C61-EE66-214D-B491-CCEB83151CE1}" presName="Name0" presStyleCnt="0">
        <dgm:presLayoutVars>
          <dgm:dir/>
          <dgm:resizeHandles val="exact"/>
        </dgm:presLayoutVars>
      </dgm:prSet>
      <dgm:spPr/>
    </dgm:pt>
    <dgm:pt modelId="{D4CD2B4A-7ED3-484E-A13F-C52D189CE558}" type="pres">
      <dgm:prSet presAssocID="{999FBEF9-594F-8543-8FFB-2B428253D62D}" presName="node" presStyleLbl="node1" presStyleIdx="0" presStyleCnt="3">
        <dgm:presLayoutVars>
          <dgm:bulletEnabled val="1"/>
        </dgm:presLayoutVars>
      </dgm:prSet>
      <dgm:spPr/>
    </dgm:pt>
    <dgm:pt modelId="{6A5B59CB-36FD-874F-8CD7-892D05D415FE}" type="pres">
      <dgm:prSet presAssocID="{9DD990CC-409F-D742-8C15-9106E8A5F07D}" presName="sibTrans" presStyleLbl="sibTrans2D1" presStyleIdx="0" presStyleCnt="3"/>
      <dgm:spPr/>
    </dgm:pt>
    <dgm:pt modelId="{DC2F0171-60C9-0547-8F02-DCB2E08AE1B0}" type="pres">
      <dgm:prSet presAssocID="{9DD990CC-409F-D742-8C15-9106E8A5F07D}" presName="connectorText" presStyleLbl="sibTrans2D1" presStyleIdx="0" presStyleCnt="3"/>
      <dgm:spPr/>
    </dgm:pt>
    <dgm:pt modelId="{FC322721-4E8E-AE4A-8148-CCE2EF7A110A}" type="pres">
      <dgm:prSet presAssocID="{FA38F7FD-B7FA-EF44-9718-0C2E6C21302F}" presName="node" presStyleLbl="node1" presStyleIdx="1" presStyleCnt="3">
        <dgm:presLayoutVars>
          <dgm:bulletEnabled val="1"/>
        </dgm:presLayoutVars>
      </dgm:prSet>
      <dgm:spPr/>
    </dgm:pt>
    <dgm:pt modelId="{7C630472-6BD6-8B46-89FE-563CD4B5223D}" type="pres">
      <dgm:prSet presAssocID="{C6C57F83-E019-1248-BDF8-170867895F11}" presName="sibTrans" presStyleLbl="sibTrans2D1" presStyleIdx="1" presStyleCnt="3"/>
      <dgm:spPr/>
    </dgm:pt>
    <dgm:pt modelId="{C2736BCC-2183-FB44-86DF-D5DFA15049D1}" type="pres">
      <dgm:prSet presAssocID="{C6C57F83-E019-1248-BDF8-170867895F11}" presName="connectorText" presStyleLbl="sibTrans2D1" presStyleIdx="1" presStyleCnt="3"/>
      <dgm:spPr/>
    </dgm:pt>
    <dgm:pt modelId="{709632E0-4675-1D45-B6D2-DDA8A8CD7430}" type="pres">
      <dgm:prSet presAssocID="{B5F81F2C-C945-0B48-866C-F908E3DE3748}" presName="node" presStyleLbl="node1" presStyleIdx="2" presStyleCnt="3">
        <dgm:presLayoutVars>
          <dgm:bulletEnabled val="1"/>
        </dgm:presLayoutVars>
      </dgm:prSet>
      <dgm:spPr/>
    </dgm:pt>
    <dgm:pt modelId="{6E228B55-B694-EE4D-93F1-F97809D1551A}" type="pres">
      <dgm:prSet presAssocID="{9B4B28C5-9580-A24B-ABAF-890E02FD5366}" presName="sibTrans" presStyleLbl="sibTrans2D1" presStyleIdx="2" presStyleCnt="3"/>
      <dgm:spPr/>
    </dgm:pt>
    <dgm:pt modelId="{E9393F22-C407-C74D-AB2C-C91760AB89C9}" type="pres">
      <dgm:prSet presAssocID="{9B4B28C5-9580-A24B-ABAF-890E02FD5366}" presName="connectorText" presStyleLbl="sibTrans2D1" presStyleIdx="2" presStyleCnt="3"/>
      <dgm:spPr/>
    </dgm:pt>
  </dgm:ptLst>
  <dgm:cxnLst>
    <dgm:cxn modelId="{EC371C0B-633A-7E4D-9FE8-E21307851999}" type="presOf" srcId="{999FBEF9-594F-8543-8FFB-2B428253D62D}" destId="{D4CD2B4A-7ED3-484E-A13F-C52D189CE558}" srcOrd="0" destOrd="0" presId="urn:microsoft.com/office/officeart/2005/8/layout/cycle7"/>
    <dgm:cxn modelId="{E3AAF512-B0C3-B642-9AC0-4C24D18FC325}" type="presOf" srcId="{9B4B28C5-9580-A24B-ABAF-890E02FD5366}" destId="{E9393F22-C407-C74D-AB2C-C91760AB89C9}" srcOrd="1" destOrd="0" presId="urn:microsoft.com/office/officeart/2005/8/layout/cycle7"/>
    <dgm:cxn modelId="{90E7333A-BACA-3B45-A79E-8693DF5D58CF}" type="presOf" srcId="{B1AA3C61-EE66-214D-B491-CCEB83151CE1}" destId="{AF7A8BD3-A691-BF4B-8831-021E07484129}" srcOrd="0" destOrd="0" presId="urn:microsoft.com/office/officeart/2005/8/layout/cycle7"/>
    <dgm:cxn modelId="{86F9F34F-51C4-9248-9873-2EA88A3B4030}" type="presOf" srcId="{9B4B28C5-9580-A24B-ABAF-890E02FD5366}" destId="{6E228B55-B694-EE4D-93F1-F97809D1551A}" srcOrd="0" destOrd="0" presId="urn:microsoft.com/office/officeart/2005/8/layout/cycle7"/>
    <dgm:cxn modelId="{8446D087-9AF2-7D43-BC57-48EAA716138D}" type="presOf" srcId="{9DD990CC-409F-D742-8C15-9106E8A5F07D}" destId="{6A5B59CB-36FD-874F-8CD7-892D05D415FE}" srcOrd="0" destOrd="0" presId="urn:microsoft.com/office/officeart/2005/8/layout/cycle7"/>
    <dgm:cxn modelId="{0D72AAAB-A255-1E41-B318-6E3A8FD1ADA9}" type="presOf" srcId="{FA38F7FD-B7FA-EF44-9718-0C2E6C21302F}" destId="{FC322721-4E8E-AE4A-8148-CCE2EF7A110A}" srcOrd="0" destOrd="0" presId="urn:microsoft.com/office/officeart/2005/8/layout/cycle7"/>
    <dgm:cxn modelId="{45B70BB6-85AF-614D-A56B-CCF767DBEA0E}" type="presOf" srcId="{B5F81F2C-C945-0B48-866C-F908E3DE3748}" destId="{709632E0-4675-1D45-B6D2-DDA8A8CD7430}" srcOrd="0" destOrd="0" presId="urn:microsoft.com/office/officeart/2005/8/layout/cycle7"/>
    <dgm:cxn modelId="{B15B9FB6-864E-D24A-A188-2EFEACF8E864}" srcId="{B1AA3C61-EE66-214D-B491-CCEB83151CE1}" destId="{999FBEF9-594F-8543-8FFB-2B428253D62D}" srcOrd="0" destOrd="0" parTransId="{973A550A-1710-E64B-8D85-3D798E47C94D}" sibTransId="{9DD990CC-409F-D742-8C15-9106E8A5F07D}"/>
    <dgm:cxn modelId="{422F55C4-8801-E044-81CB-B532CAE2A1B2}" type="presOf" srcId="{C6C57F83-E019-1248-BDF8-170867895F11}" destId="{7C630472-6BD6-8B46-89FE-563CD4B5223D}" srcOrd="0" destOrd="0" presId="urn:microsoft.com/office/officeart/2005/8/layout/cycle7"/>
    <dgm:cxn modelId="{31ABA4E5-3B21-B54C-9C01-8190D809B55F}" type="presOf" srcId="{C6C57F83-E019-1248-BDF8-170867895F11}" destId="{C2736BCC-2183-FB44-86DF-D5DFA15049D1}" srcOrd="1" destOrd="0" presId="urn:microsoft.com/office/officeart/2005/8/layout/cycle7"/>
    <dgm:cxn modelId="{121770F1-ABD6-DA4F-B49E-17833C481DED}" type="presOf" srcId="{9DD990CC-409F-D742-8C15-9106E8A5F07D}" destId="{DC2F0171-60C9-0547-8F02-DCB2E08AE1B0}" srcOrd="1" destOrd="0" presId="urn:microsoft.com/office/officeart/2005/8/layout/cycle7"/>
    <dgm:cxn modelId="{707BDEF5-A66F-5E40-8F97-FAFC19795798}" srcId="{B1AA3C61-EE66-214D-B491-CCEB83151CE1}" destId="{B5F81F2C-C945-0B48-866C-F908E3DE3748}" srcOrd="2" destOrd="0" parTransId="{A2A0674E-7DEA-8144-B931-D10658CF3CE7}" sibTransId="{9B4B28C5-9580-A24B-ABAF-890E02FD5366}"/>
    <dgm:cxn modelId="{0FAF02FA-EA86-7442-A4D1-82BDCF51F848}" srcId="{B1AA3C61-EE66-214D-B491-CCEB83151CE1}" destId="{FA38F7FD-B7FA-EF44-9718-0C2E6C21302F}" srcOrd="1" destOrd="0" parTransId="{CD254E21-BBAB-E541-B5C0-175F2C96DE54}" sibTransId="{C6C57F83-E019-1248-BDF8-170867895F11}"/>
    <dgm:cxn modelId="{170079D6-4F44-284A-8D40-49ABF20C304C}" type="presParOf" srcId="{AF7A8BD3-A691-BF4B-8831-021E07484129}" destId="{D4CD2B4A-7ED3-484E-A13F-C52D189CE558}" srcOrd="0" destOrd="0" presId="urn:microsoft.com/office/officeart/2005/8/layout/cycle7"/>
    <dgm:cxn modelId="{A3CCA9F1-7B77-A249-B4D2-262CB70125AC}" type="presParOf" srcId="{AF7A8BD3-A691-BF4B-8831-021E07484129}" destId="{6A5B59CB-36FD-874F-8CD7-892D05D415FE}" srcOrd="1" destOrd="0" presId="urn:microsoft.com/office/officeart/2005/8/layout/cycle7"/>
    <dgm:cxn modelId="{DA3568E1-DC74-9947-8E23-8A00331E0F7A}" type="presParOf" srcId="{6A5B59CB-36FD-874F-8CD7-892D05D415FE}" destId="{DC2F0171-60C9-0547-8F02-DCB2E08AE1B0}" srcOrd="0" destOrd="0" presId="urn:microsoft.com/office/officeart/2005/8/layout/cycle7"/>
    <dgm:cxn modelId="{E9DB68D3-A3A4-6344-9C5D-5ACB6CDEC491}" type="presParOf" srcId="{AF7A8BD3-A691-BF4B-8831-021E07484129}" destId="{FC322721-4E8E-AE4A-8148-CCE2EF7A110A}" srcOrd="2" destOrd="0" presId="urn:microsoft.com/office/officeart/2005/8/layout/cycle7"/>
    <dgm:cxn modelId="{37A0ED29-B6BA-084C-B6E6-46BD4D565B7F}" type="presParOf" srcId="{AF7A8BD3-A691-BF4B-8831-021E07484129}" destId="{7C630472-6BD6-8B46-89FE-563CD4B5223D}" srcOrd="3" destOrd="0" presId="urn:microsoft.com/office/officeart/2005/8/layout/cycle7"/>
    <dgm:cxn modelId="{2A37C0DE-722C-5848-A972-B3F40ACD1F71}" type="presParOf" srcId="{7C630472-6BD6-8B46-89FE-563CD4B5223D}" destId="{C2736BCC-2183-FB44-86DF-D5DFA15049D1}" srcOrd="0" destOrd="0" presId="urn:microsoft.com/office/officeart/2005/8/layout/cycle7"/>
    <dgm:cxn modelId="{06854D7F-E556-E240-ACB3-2886A7FB2068}" type="presParOf" srcId="{AF7A8BD3-A691-BF4B-8831-021E07484129}" destId="{709632E0-4675-1D45-B6D2-DDA8A8CD7430}" srcOrd="4" destOrd="0" presId="urn:microsoft.com/office/officeart/2005/8/layout/cycle7"/>
    <dgm:cxn modelId="{DE167643-FF85-394C-83B0-DA33C228FD54}" type="presParOf" srcId="{AF7A8BD3-A691-BF4B-8831-021E07484129}" destId="{6E228B55-B694-EE4D-93F1-F97809D1551A}" srcOrd="5" destOrd="0" presId="urn:microsoft.com/office/officeart/2005/8/layout/cycle7"/>
    <dgm:cxn modelId="{8E202F87-D9FE-5148-95D3-433DE2CBB771}" type="presParOf" srcId="{6E228B55-B694-EE4D-93F1-F97809D1551A}" destId="{E9393F22-C407-C74D-AB2C-C91760AB89C9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AA3C61-EE66-214D-B491-CCEB83151CE1}" type="doc">
      <dgm:prSet loTypeId="urn:microsoft.com/office/officeart/2005/8/layout/cycle7" loCatId="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9FBEF9-594F-8543-8FFB-2B428253D62D}">
      <dgm:prSet phldrT="[Text]"/>
      <dgm:spPr/>
      <dgm:t>
        <a:bodyPr/>
        <a:lstStyle/>
        <a:p>
          <a:r>
            <a:rPr lang="en-US" dirty="0"/>
            <a:t>People</a:t>
          </a:r>
        </a:p>
      </dgm:t>
    </dgm:pt>
    <dgm:pt modelId="{973A550A-1710-E64B-8D85-3D798E47C94D}" type="parTrans" cxnId="{B15B9FB6-864E-D24A-A188-2EFEACF8E864}">
      <dgm:prSet/>
      <dgm:spPr/>
      <dgm:t>
        <a:bodyPr/>
        <a:lstStyle/>
        <a:p>
          <a:endParaRPr lang="en-US"/>
        </a:p>
      </dgm:t>
    </dgm:pt>
    <dgm:pt modelId="{9DD990CC-409F-D742-8C15-9106E8A5F07D}" type="sibTrans" cxnId="{B15B9FB6-864E-D24A-A188-2EFEACF8E864}">
      <dgm:prSet/>
      <dgm:spPr/>
      <dgm:t>
        <a:bodyPr/>
        <a:lstStyle/>
        <a:p>
          <a:endParaRPr lang="en-US"/>
        </a:p>
      </dgm:t>
    </dgm:pt>
    <dgm:pt modelId="{FA38F7FD-B7FA-EF44-9718-0C2E6C21302F}">
      <dgm:prSet phldrT="[Text]"/>
      <dgm:spPr/>
      <dgm:t>
        <a:bodyPr/>
        <a:lstStyle/>
        <a:p>
          <a:r>
            <a:rPr lang="en-US" dirty="0"/>
            <a:t>Tools</a:t>
          </a:r>
        </a:p>
      </dgm:t>
    </dgm:pt>
    <dgm:pt modelId="{CD254E21-BBAB-E541-B5C0-175F2C96DE54}" type="parTrans" cxnId="{0FAF02FA-EA86-7442-A4D1-82BDCF51F848}">
      <dgm:prSet/>
      <dgm:spPr/>
      <dgm:t>
        <a:bodyPr/>
        <a:lstStyle/>
        <a:p>
          <a:endParaRPr lang="en-US"/>
        </a:p>
      </dgm:t>
    </dgm:pt>
    <dgm:pt modelId="{C6C57F83-E019-1248-BDF8-170867895F11}" type="sibTrans" cxnId="{0FAF02FA-EA86-7442-A4D1-82BDCF51F848}">
      <dgm:prSet/>
      <dgm:spPr/>
      <dgm:t>
        <a:bodyPr/>
        <a:lstStyle/>
        <a:p>
          <a:endParaRPr lang="en-US"/>
        </a:p>
      </dgm:t>
    </dgm:pt>
    <dgm:pt modelId="{B5F81F2C-C945-0B48-866C-F908E3DE3748}">
      <dgm:prSet phldrT="[Text]"/>
      <dgm:spPr/>
      <dgm:t>
        <a:bodyPr/>
        <a:lstStyle/>
        <a:p>
          <a:r>
            <a:rPr lang="en-US" dirty="0"/>
            <a:t>Processes</a:t>
          </a:r>
        </a:p>
      </dgm:t>
    </dgm:pt>
    <dgm:pt modelId="{A2A0674E-7DEA-8144-B931-D10658CF3CE7}" type="parTrans" cxnId="{707BDEF5-A66F-5E40-8F97-FAFC19795798}">
      <dgm:prSet/>
      <dgm:spPr/>
      <dgm:t>
        <a:bodyPr/>
        <a:lstStyle/>
        <a:p>
          <a:endParaRPr lang="en-US"/>
        </a:p>
      </dgm:t>
    </dgm:pt>
    <dgm:pt modelId="{9B4B28C5-9580-A24B-ABAF-890E02FD5366}" type="sibTrans" cxnId="{707BDEF5-A66F-5E40-8F97-FAFC19795798}">
      <dgm:prSet/>
      <dgm:spPr/>
      <dgm:t>
        <a:bodyPr/>
        <a:lstStyle/>
        <a:p>
          <a:endParaRPr lang="en-US"/>
        </a:p>
      </dgm:t>
    </dgm:pt>
    <dgm:pt modelId="{AF7A8BD3-A691-BF4B-8831-021E07484129}" type="pres">
      <dgm:prSet presAssocID="{B1AA3C61-EE66-214D-B491-CCEB83151CE1}" presName="Name0" presStyleCnt="0">
        <dgm:presLayoutVars>
          <dgm:dir/>
          <dgm:resizeHandles val="exact"/>
        </dgm:presLayoutVars>
      </dgm:prSet>
      <dgm:spPr/>
    </dgm:pt>
    <dgm:pt modelId="{D4CD2B4A-7ED3-484E-A13F-C52D189CE558}" type="pres">
      <dgm:prSet presAssocID="{999FBEF9-594F-8543-8FFB-2B428253D62D}" presName="node" presStyleLbl="node1" presStyleIdx="0" presStyleCnt="3">
        <dgm:presLayoutVars>
          <dgm:bulletEnabled val="1"/>
        </dgm:presLayoutVars>
      </dgm:prSet>
      <dgm:spPr/>
    </dgm:pt>
    <dgm:pt modelId="{6A5B59CB-36FD-874F-8CD7-892D05D415FE}" type="pres">
      <dgm:prSet presAssocID="{9DD990CC-409F-D742-8C15-9106E8A5F07D}" presName="sibTrans" presStyleLbl="sibTrans2D1" presStyleIdx="0" presStyleCnt="3"/>
      <dgm:spPr/>
    </dgm:pt>
    <dgm:pt modelId="{DC2F0171-60C9-0547-8F02-DCB2E08AE1B0}" type="pres">
      <dgm:prSet presAssocID="{9DD990CC-409F-D742-8C15-9106E8A5F07D}" presName="connectorText" presStyleLbl="sibTrans2D1" presStyleIdx="0" presStyleCnt="3"/>
      <dgm:spPr/>
    </dgm:pt>
    <dgm:pt modelId="{FC322721-4E8E-AE4A-8148-CCE2EF7A110A}" type="pres">
      <dgm:prSet presAssocID="{FA38F7FD-B7FA-EF44-9718-0C2E6C21302F}" presName="node" presStyleLbl="node1" presStyleIdx="1" presStyleCnt="3">
        <dgm:presLayoutVars>
          <dgm:bulletEnabled val="1"/>
        </dgm:presLayoutVars>
      </dgm:prSet>
      <dgm:spPr/>
    </dgm:pt>
    <dgm:pt modelId="{7C630472-6BD6-8B46-89FE-563CD4B5223D}" type="pres">
      <dgm:prSet presAssocID="{C6C57F83-E019-1248-BDF8-170867895F11}" presName="sibTrans" presStyleLbl="sibTrans2D1" presStyleIdx="1" presStyleCnt="3"/>
      <dgm:spPr/>
    </dgm:pt>
    <dgm:pt modelId="{C2736BCC-2183-FB44-86DF-D5DFA15049D1}" type="pres">
      <dgm:prSet presAssocID="{C6C57F83-E019-1248-BDF8-170867895F11}" presName="connectorText" presStyleLbl="sibTrans2D1" presStyleIdx="1" presStyleCnt="3"/>
      <dgm:spPr/>
    </dgm:pt>
    <dgm:pt modelId="{709632E0-4675-1D45-B6D2-DDA8A8CD7430}" type="pres">
      <dgm:prSet presAssocID="{B5F81F2C-C945-0B48-866C-F908E3DE3748}" presName="node" presStyleLbl="node1" presStyleIdx="2" presStyleCnt="3">
        <dgm:presLayoutVars>
          <dgm:bulletEnabled val="1"/>
        </dgm:presLayoutVars>
      </dgm:prSet>
      <dgm:spPr/>
    </dgm:pt>
    <dgm:pt modelId="{6E228B55-B694-EE4D-93F1-F97809D1551A}" type="pres">
      <dgm:prSet presAssocID="{9B4B28C5-9580-A24B-ABAF-890E02FD5366}" presName="sibTrans" presStyleLbl="sibTrans2D1" presStyleIdx="2" presStyleCnt="3"/>
      <dgm:spPr/>
    </dgm:pt>
    <dgm:pt modelId="{E9393F22-C407-C74D-AB2C-C91760AB89C9}" type="pres">
      <dgm:prSet presAssocID="{9B4B28C5-9580-A24B-ABAF-890E02FD5366}" presName="connectorText" presStyleLbl="sibTrans2D1" presStyleIdx="2" presStyleCnt="3"/>
      <dgm:spPr/>
    </dgm:pt>
  </dgm:ptLst>
  <dgm:cxnLst>
    <dgm:cxn modelId="{EC371C0B-633A-7E4D-9FE8-E21307851999}" type="presOf" srcId="{999FBEF9-594F-8543-8FFB-2B428253D62D}" destId="{D4CD2B4A-7ED3-484E-A13F-C52D189CE558}" srcOrd="0" destOrd="0" presId="urn:microsoft.com/office/officeart/2005/8/layout/cycle7"/>
    <dgm:cxn modelId="{E3AAF512-B0C3-B642-9AC0-4C24D18FC325}" type="presOf" srcId="{9B4B28C5-9580-A24B-ABAF-890E02FD5366}" destId="{E9393F22-C407-C74D-AB2C-C91760AB89C9}" srcOrd="1" destOrd="0" presId="urn:microsoft.com/office/officeart/2005/8/layout/cycle7"/>
    <dgm:cxn modelId="{90E7333A-BACA-3B45-A79E-8693DF5D58CF}" type="presOf" srcId="{B1AA3C61-EE66-214D-B491-CCEB83151CE1}" destId="{AF7A8BD3-A691-BF4B-8831-021E07484129}" srcOrd="0" destOrd="0" presId="urn:microsoft.com/office/officeart/2005/8/layout/cycle7"/>
    <dgm:cxn modelId="{86F9F34F-51C4-9248-9873-2EA88A3B4030}" type="presOf" srcId="{9B4B28C5-9580-A24B-ABAF-890E02FD5366}" destId="{6E228B55-B694-EE4D-93F1-F97809D1551A}" srcOrd="0" destOrd="0" presId="urn:microsoft.com/office/officeart/2005/8/layout/cycle7"/>
    <dgm:cxn modelId="{8446D087-9AF2-7D43-BC57-48EAA716138D}" type="presOf" srcId="{9DD990CC-409F-D742-8C15-9106E8A5F07D}" destId="{6A5B59CB-36FD-874F-8CD7-892D05D415FE}" srcOrd="0" destOrd="0" presId="urn:microsoft.com/office/officeart/2005/8/layout/cycle7"/>
    <dgm:cxn modelId="{0D72AAAB-A255-1E41-B318-6E3A8FD1ADA9}" type="presOf" srcId="{FA38F7FD-B7FA-EF44-9718-0C2E6C21302F}" destId="{FC322721-4E8E-AE4A-8148-CCE2EF7A110A}" srcOrd="0" destOrd="0" presId="urn:microsoft.com/office/officeart/2005/8/layout/cycle7"/>
    <dgm:cxn modelId="{45B70BB6-85AF-614D-A56B-CCF767DBEA0E}" type="presOf" srcId="{B5F81F2C-C945-0B48-866C-F908E3DE3748}" destId="{709632E0-4675-1D45-B6D2-DDA8A8CD7430}" srcOrd="0" destOrd="0" presId="urn:microsoft.com/office/officeart/2005/8/layout/cycle7"/>
    <dgm:cxn modelId="{B15B9FB6-864E-D24A-A188-2EFEACF8E864}" srcId="{B1AA3C61-EE66-214D-B491-CCEB83151CE1}" destId="{999FBEF9-594F-8543-8FFB-2B428253D62D}" srcOrd="0" destOrd="0" parTransId="{973A550A-1710-E64B-8D85-3D798E47C94D}" sibTransId="{9DD990CC-409F-D742-8C15-9106E8A5F07D}"/>
    <dgm:cxn modelId="{422F55C4-8801-E044-81CB-B532CAE2A1B2}" type="presOf" srcId="{C6C57F83-E019-1248-BDF8-170867895F11}" destId="{7C630472-6BD6-8B46-89FE-563CD4B5223D}" srcOrd="0" destOrd="0" presId="urn:microsoft.com/office/officeart/2005/8/layout/cycle7"/>
    <dgm:cxn modelId="{31ABA4E5-3B21-B54C-9C01-8190D809B55F}" type="presOf" srcId="{C6C57F83-E019-1248-BDF8-170867895F11}" destId="{C2736BCC-2183-FB44-86DF-D5DFA15049D1}" srcOrd="1" destOrd="0" presId="urn:microsoft.com/office/officeart/2005/8/layout/cycle7"/>
    <dgm:cxn modelId="{121770F1-ABD6-DA4F-B49E-17833C481DED}" type="presOf" srcId="{9DD990CC-409F-D742-8C15-9106E8A5F07D}" destId="{DC2F0171-60C9-0547-8F02-DCB2E08AE1B0}" srcOrd="1" destOrd="0" presId="urn:microsoft.com/office/officeart/2005/8/layout/cycle7"/>
    <dgm:cxn modelId="{707BDEF5-A66F-5E40-8F97-FAFC19795798}" srcId="{B1AA3C61-EE66-214D-B491-CCEB83151CE1}" destId="{B5F81F2C-C945-0B48-866C-F908E3DE3748}" srcOrd="2" destOrd="0" parTransId="{A2A0674E-7DEA-8144-B931-D10658CF3CE7}" sibTransId="{9B4B28C5-9580-A24B-ABAF-890E02FD5366}"/>
    <dgm:cxn modelId="{0FAF02FA-EA86-7442-A4D1-82BDCF51F848}" srcId="{B1AA3C61-EE66-214D-B491-CCEB83151CE1}" destId="{FA38F7FD-B7FA-EF44-9718-0C2E6C21302F}" srcOrd="1" destOrd="0" parTransId="{CD254E21-BBAB-E541-B5C0-175F2C96DE54}" sibTransId="{C6C57F83-E019-1248-BDF8-170867895F11}"/>
    <dgm:cxn modelId="{170079D6-4F44-284A-8D40-49ABF20C304C}" type="presParOf" srcId="{AF7A8BD3-A691-BF4B-8831-021E07484129}" destId="{D4CD2B4A-7ED3-484E-A13F-C52D189CE558}" srcOrd="0" destOrd="0" presId="urn:microsoft.com/office/officeart/2005/8/layout/cycle7"/>
    <dgm:cxn modelId="{A3CCA9F1-7B77-A249-B4D2-262CB70125AC}" type="presParOf" srcId="{AF7A8BD3-A691-BF4B-8831-021E07484129}" destId="{6A5B59CB-36FD-874F-8CD7-892D05D415FE}" srcOrd="1" destOrd="0" presId="urn:microsoft.com/office/officeart/2005/8/layout/cycle7"/>
    <dgm:cxn modelId="{DA3568E1-DC74-9947-8E23-8A00331E0F7A}" type="presParOf" srcId="{6A5B59CB-36FD-874F-8CD7-892D05D415FE}" destId="{DC2F0171-60C9-0547-8F02-DCB2E08AE1B0}" srcOrd="0" destOrd="0" presId="urn:microsoft.com/office/officeart/2005/8/layout/cycle7"/>
    <dgm:cxn modelId="{E9DB68D3-A3A4-6344-9C5D-5ACB6CDEC491}" type="presParOf" srcId="{AF7A8BD3-A691-BF4B-8831-021E07484129}" destId="{FC322721-4E8E-AE4A-8148-CCE2EF7A110A}" srcOrd="2" destOrd="0" presId="urn:microsoft.com/office/officeart/2005/8/layout/cycle7"/>
    <dgm:cxn modelId="{37A0ED29-B6BA-084C-B6E6-46BD4D565B7F}" type="presParOf" srcId="{AF7A8BD3-A691-BF4B-8831-021E07484129}" destId="{7C630472-6BD6-8B46-89FE-563CD4B5223D}" srcOrd="3" destOrd="0" presId="urn:microsoft.com/office/officeart/2005/8/layout/cycle7"/>
    <dgm:cxn modelId="{2A37C0DE-722C-5848-A972-B3F40ACD1F71}" type="presParOf" srcId="{7C630472-6BD6-8B46-89FE-563CD4B5223D}" destId="{C2736BCC-2183-FB44-86DF-D5DFA15049D1}" srcOrd="0" destOrd="0" presId="urn:microsoft.com/office/officeart/2005/8/layout/cycle7"/>
    <dgm:cxn modelId="{06854D7F-E556-E240-ACB3-2886A7FB2068}" type="presParOf" srcId="{AF7A8BD3-A691-BF4B-8831-021E07484129}" destId="{709632E0-4675-1D45-B6D2-DDA8A8CD7430}" srcOrd="4" destOrd="0" presId="urn:microsoft.com/office/officeart/2005/8/layout/cycle7"/>
    <dgm:cxn modelId="{DE167643-FF85-394C-83B0-DA33C228FD54}" type="presParOf" srcId="{AF7A8BD3-A691-BF4B-8831-021E07484129}" destId="{6E228B55-B694-EE4D-93F1-F97809D1551A}" srcOrd="5" destOrd="0" presId="urn:microsoft.com/office/officeart/2005/8/layout/cycle7"/>
    <dgm:cxn modelId="{8E202F87-D9FE-5148-95D3-433DE2CBB771}" type="presParOf" srcId="{6E228B55-B694-EE4D-93F1-F97809D1551A}" destId="{E9393F22-C407-C74D-AB2C-C91760AB89C9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CD2B4A-7ED3-484E-A13F-C52D189CE558}">
      <dsp:nvSpPr>
        <dsp:cNvPr id="0" name=""/>
        <dsp:cNvSpPr/>
      </dsp:nvSpPr>
      <dsp:spPr>
        <a:xfrm>
          <a:off x="1109923" y="343592"/>
          <a:ext cx="1343041" cy="671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People</a:t>
          </a:r>
        </a:p>
      </dsp:txBody>
      <dsp:txXfrm>
        <a:off x="1129591" y="363260"/>
        <a:ext cx="1303705" cy="632184"/>
      </dsp:txXfrm>
    </dsp:sp>
    <dsp:sp modelId="{6A5B59CB-36FD-874F-8CD7-892D05D415FE}">
      <dsp:nvSpPr>
        <dsp:cNvPr id="0" name=""/>
        <dsp:cNvSpPr/>
      </dsp:nvSpPr>
      <dsp:spPr>
        <a:xfrm rot="3600000">
          <a:off x="1985697" y="1523017"/>
          <a:ext cx="701368" cy="235032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056207" y="1570023"/>
        <a:ext cx="560348" cy="141020"/>
      </dsp:txXfrm>
    </dsp:sp>
    <dsp:sp modelId="{FC322721-4E8E-AE4A-8148-CCE2EF7A110A}">
      <dsp:nvSpPr>
        <dsp:cNvPr id="0" name=""/>
        <dsp:cNvSpPr/>
      </dsp:nvSpPr>
      <dsp:spPr>
        <a:xfrm>
          <a:off x="2219799" y="2265954"/>
          <a:ext cx="1343041" cy="671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Tools</a:t>
          </a:r>
        </a:p>
      </dsp:txBody>
      <dsp:txXfrm>
        <a:off x="2239467" y="2285622"/>
        <a:ext cx="1303705" cy="632184"/>
      </dsp:txXfrm>
    </dsp:sp>
    <dsp:sp modelId="{7C630472-6BD6-8B46-89FE-563CD4B5223D}">
      <dsp:nvSpPr>
        <dsp:cNvPr id="0" name=""/>
        <dsp:cNvSpPr/>
      </dsp:nvSpPr>
      <dsp:spPr>
        <a:xfrm rot="10800000">
          <a:off x="1430759" y="2484198"/>
          <a:ext cx="701368" cy="235032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1501269" y="2531204"/>
        <a:ext cx="560348" cy="141020"/>
      </dsp:txXfrm>
    </dsp:sp>
    <dsp:sp modelId="{709632E0-4675-1D45-B6D2-DDA8A8CD7430}">
      <dsp:nvSpPr>
        <dsp:cNvPr id="0" name=""/>
        <dsp:cNvSpPr/>
      </dsp:nvSpPr>
      <dsp:spPr>
        <a:xfrm>
          <a:off x="46" y="2265954"/>
          <a:ext cx="1343041" cy="671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Process</a:t>
          </a:r>
        </a:p>
      </dsp:txBody>
      <dsp:txXfrm>
        <a:off x="19714" y="2285622"/>
        <a:ext cx="1303705" cy="632184"/>
      </dsp:txXfrm>
    </dsp:sp>
    <dsp:sp modelId="{6E228B55-B694-EE4D-93F1-F97809D1551A}">
      <dsp:nvSpPr>
        <dsp:cNvPr id="0" name=""/>
        <dsp:cNvSpPr/>
      </dsp:nvSpPr>
      <dsp:spPr>
        <a:xfrm rot="18000000">
          <a:off x="875821" y="1523017"/>
          <a:ext cx="701368" cy="235032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946331" y="1570023"/>
        <a:ext cx="560348" cy="1410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CD2B4A-7ED3-484E-A13F-C52D189CE558}">
      <dsp:nvSpPr>
        <dsp:cNvPr id="0" name=""/>
        <dsp:cNvSpPr/>
      </dsp:nvSpPr>
      <dsp:spPr>
        <a:xfrm>
          <a:off x="1109923" y="343592"/>
          <a:ext cx="1343041" cy="671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People</a:t>
          </a:r>
        </a:p>
      </dsp:txBody>
      <dsp:txXfrm>
        <a:off x="1129591" y="363260"/>
        <a:ext cx="1303705" cy="632184"/>
      </dsp:txXfrm>
    </dsp:sp>
    <dsp:sp modelId="{6A5B59CB-36FD-874F-8CD7-892D05D415FE}">
      <dsp:nvSpPr>
        <dsp:cNvPr id="0" name=""/>
        <dsp:cNvSpPr/>
      </dsp:nvSpPr>
      <dsp:spPr>
        <a:xfrm rot="3600000">
          <a:off x="1985697" y="1523017"/>
          <a:ext cx="701368" cy="235032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056207" y="1570023"/>
        <a:ext cx="560348" cy="141020"/>
      </dsp:txXfrm>
    </dsp:sp>
    <dsp:sp modelId="{FC322721-4E8E-AE4A-8148-CCE2EF7A110A}">
      <dsp:nvSpPr>
        <dsp:cNvPr id="0" name=""/>
        <dsp:cNvSpPr/>
      </dsp:nvSpPr>
      <dsp:spPr>
        <a:xfrm>
          <a:off x="2219799" y="2265954"/>
          <a:ext cx="1343041" cy="671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Tools</a:t>
          </a:r>
        </a:p>
      </dsp:txBody>
      <dsp:txXfrm>
        <a:off x="2239467" y="2285622"/>
        <a:ext cx="1303705" cy="632184"/>
      </dsp:txXfrm>
    </dsp:sp>
    <dsp:sp modelId="{7C630472-6BD6-8B46-89FE-563CD4B5223D}">
      <dsp:nvSpPr>
        <dsp:cNvPr id="0" name=""/>
        <dsp:cNvSpPr/>
      </dsp:nvSpPr>
      <dsp:spPr>
        <a:xfrm rot="10800000">
          <a:off x="1430759" y="2484198"/>
          <a:ext cx="701368" cy="235032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1501269" y="2531204"/>
        <a:ext cx="560348" cy="141020"/>
      </dsp:txXfrm>
    </dsp:sp>
    <dsp:sp modelId="{709632E0-4675-1D45-B6D2-DDA8A8CD7430}">
      <dsp:nvSpPr>
        <dsp:cNvPr id="0" name=""/>
        <dsp:cNvSpPr/>
      </dsp:nvSpPr>
      <dsp:spPr>
        <a:xfrm>
          <a:off x="46" y="2265954"/>
          <a:ext cx="1343041" cy="671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Processes</a:t>
          </a:r>
        </a:p>
      </dsp:txBody>
      <dsp:txXfrm>
        <a:off x="19714" y="2285622"/>
        <a:ext cx="1303705" cy="632184"/>
      </dsp:txXfrm>
    </dsp:sp>
    <dsp:sp modelId="{6E228B55-B694-EE4D-93F1-F97809D1551A}">
      <dsp:nvSpPr>
        <dsp:cNvPr id="0" name=""/>
        <dsp:cNvSpPr/>
      </dsp:nvSpPr>
      <dsp:spPr>
        <a:xfrm rot="18000000">
          <a:off x="875821" y="1523017"/>
          <a:ext cx="701368" cy="235032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946331" y="1570023"/>
        <a:ext cx="560348" cy="1410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4FD0DC-A07B-F44F-BA0E-3966DBDFFA0E}" type="datetimeFigureOut">
              <a:rPr lang="en-US" smtClean="0"/>
              <a:t>9/14/22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884CB-7697-0A4B-90BB-F5DB2DC8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85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1E7BA-B7E6-B150-B047-4ECCDA805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F1742D-56AB-D9BA-8844-BA96127C13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222F0-A07F-D1BB-A6A3-69F549C8C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C436F-299F-8245-B67F-54249FD8506A}" type="datetime1">
              <a:rPr lang="en-CA" smtClean="0"/>
              <a:t>2022-09-14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FE257-B380-C132-58F3-F2CD7D5AF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C26AB-A4C9-FF75-1A00-DAA3950C9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C27E4874-60CA-FF4B-A266-D72416F3017D}" type="slidenum">
              <a:rPr lang="fr-CA" smtClean="0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45382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17F31-B7D9-2515-3529-28930F6F9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DDE1B4-8CC3-F4BC-30D7-6362999E6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C5D50-7753-D38D-C393-FE1EDE061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4995-B3C6-9A49-985F-6DE2BD3B8CB6}" type="datetime1">
              <a:rPr lang="en-CA" smtClean="0"/>
              <a:t>2022-09-14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1A439-FAD3-70BB-58BB-B71AE4087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67D71-B35F-4DFC-8D4F-4A324203A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4874-60CA-FF4B-A266-D72416F3017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00680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E35B0E-9AD3-07EE-6803-FD5A213E45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B7F675-0153-FC94-EE7F-2D8BC2B4C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CB912-617C-068D-A4A4-988C88F5D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4E217-84AB-684F-87EB-F9E558D1D1E7}" type="datetime1">
              <a:rPr lang="en-CA" smtClean="0"/>
              <a:t>2022-09-14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C6C51-27E9-D627-AF18-FA67B283D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68F3A-A849-63B3-8093-434B9C3E4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4874-60CA-FF4B-A266-D72416F3017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82337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BAE36-8299-C4BC-A0CF-235EDA703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E226D-7871-AA0D-B992-832F3C5D2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D62CB-1F40-F2D9-6F2E-F1749A845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9364C-2912-D446-A37B-97245F6A20D5}" type="datetime1">
              <a:rPr lang="en-CA" smtClean="0"/>
              <a:t>2022-09-14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48061-E6C9-757F-3C1D-FDCA22138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58EE5-CFC3-AE2D-1717-2AD64F1EE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4874-60CA-FF4B-A266-D72416F3017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8788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FBFA8-7775-2A97-7604-0816DC262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DF575A-5752-D337-B13F-738436D06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A8EC3-BB38-B8F6-83E6-D2E3193F8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1DCC-983D-BE4F-B82F-18A65A81E1D6}" type="datetime1">
              <a:rPr lang="en-CA" smtClean="0"/>
              <a:t>2022-09-14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4F84C-8048-0002-0FF7-1C89CAC59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0C29F-BF05-8513-4FE2-4B9ABAC62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4874-60CA-FF4B-A266-D72416F3017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08716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AB860-FEF4-6515-89CF-123453798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D0303-871C-15D6-53BB-5BFC80773E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0C1F9E-2B52-BE14-36EC-628FAF534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CDCC40-1003-BB24-103F-2DAA24C50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728A-C908-E742-BB3B-0AD1FFABBE8F}" type="datetime1">
              <a:rPr lang="en-CA" smtClean="0"/>
              <a:t>2022-09-14</a:t>
            </a:fld>
            <a:endParaRPr lang="fr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07DD73-F855-2696-96EE-8F87C332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882440-E342-A1B0-96D7-1B4F8D51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4874-60CA-FF4B-A266-D72416F3017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41141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95A19-FCF1-F026-8BA2-D366281ED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D0FFAF-AFAE-459C-B6F7-FDEB075A8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EA5935-A070-84C0-0AC9-2FF2B5E1C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FE2E41-261F-2360-715E-B2E5D55147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EA7551-1FF3-DE60-2DD3-0103242AC9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AFE863-785A-E9C5-EE2B-EFA89B159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8960-8FE8-F740-A330-E64352EB1941}" type="datetime1">
              <a:rPr lang="en-CA" smtClean="0"/>
              <a:t>2022-09-14</a:t>
            </a:fld>
            <a:endParaRPr lang="fr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E22297-EF4E-1A57-F90A-3336FCFEC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911BD9-CC93-5B91-0BAC-65718E44C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4874-60CA-FF4B-A266-D72416F3017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14859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ECC38-6F52-7D6A-1C82-E20A7DE8C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836B8C-996F-7EBA-077A-1D43AF371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B9EE-E0B4-FC47-8CFB-578E79688396}" type="datetime1">
              <a:rPr lang="en-CA" smtClean="0"/>
              <a:t>2022-09-14</a:t>
            </a:fld>
            <a:endParaRPr lang="fr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564AB2-D00B-5C7E-AE71-12D107DB4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64353E-FA9D-0768-0AFC-3A1E5EF53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4874-60CA-FF4B-A266-D72416F3017D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43824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2E0DB6-95E3-0671-71B4-402C8830B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C781F-BEDC-9E46-AA55-D34BBD40BA06}" type="datetime1">
              <a:rPr lang="en-CA" smtClean="0"/>
              <a:t>2022-09-14</a:t>
            </a:fld>
            <a:endParaRPr lang="fr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72D36A-4DDB-8377-4B24-1535B6A14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02701C-78ED-CC1C-8D57-B3F3F974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4874-60CA-FF4B-A266-D72416F3017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9705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18887-C11D-F5E7-4851-76CB596B7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925AC-4ABA-D85C-3304-4EC485222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1FD5CB-F703-E9D1-AB42-D17780585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7508AA-1EBA-8F06-D5DA-FB2AA9821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CC16D-A2B9-1B42-9E20-C523534ED6C2}" type="datetime1">
              <a:rPr lang="en-CA" smtClean="0"/>
              <a:t>2022-09-14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C4589-6CB2-DC30-A051-38C53ACD1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9A2AC2-B5F9-6143-06C5-8E438BA2D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4874-60CA-FF4B-A266-D72416F3017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56600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C7760-A2B0-A900-45A5-33B1687D4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7B17D5-D54D-A0D8-53E4-C108BACA18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9066B4-4BFD-87C0-0297-8AA86AFF14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DC4FA6-7D1F-307A-3562-DD44997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AE19-47EA-554B-BAE2-BB29FB1AD94D}" type="datetime1">
              <a:rPr lang="en-CA" smtClean="0"/>
              <a:t>2022-09-14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DEDBA1-1A39-3CFC-AC54-731F8C5BC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0FA349-96B0-43B7-604E-73F6E6E36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4874-60CA-FF4B-A266-D72416F3017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15039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D2CC34-FCC8-9C04-215E-F8BABC203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1F3C8A-3D60-A21B-8DA7-396478FF4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4A614-6B6C-4376-9B1F-D1C9E30DD2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137B6-BD7E-7A4F-9F89-0EF17555B016}" type="datetime1">
              <a:rPr lang="en-CA" smtClean="0"/>
              <a:t>2022-09-14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4E8CF-2A0D-8C81-BEB7-7532F48CF6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42713-33C9-2633-A09A-53B9D2A7A9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E4874-60CA-FF4B-A266-D72416F3017D}" type="slidenum">
              <a:rPr lang="fr-CA" smtClean="0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92552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88" name="Rectangle 2056">
            <a:extLst>
              <a:ext uri="{FF2B5EF4-FFF2-40B4-BE49-F238E27FC236}">
                <a16:creationId xmlns:a16="http://schemas.microsoft.com/office/drawing/2014/main" id="{1D50F262-343C-4101-AB3C-9DA1072F7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Diego Elias Costa">
            <a:extLst>
              <a:ext uri="{FF2B5EF4-FFF2-40B4-BE49-F238E27FC236}">
                <a16:creationId xmlns:a16="http://schemas.microsoft.com/office/drawing/2014/main" id="{342082D3-9A4F-7180-EDF3-28DBB458AB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2" r="11722"/>
          <a:stretch/>
        </p:blipFill>
        <p:spPr bwMode="auto">
          <a:xfrm>
            <a:off x="7816130" y="-2"/>
            <a:ext cx="4375870" cy="6858000"/>
          </a:xfrm>
          <a:custGeom>
            <a:avLst/>
            <a:gdLst/>
            <a:ahLst/>
            <a:cxnLst/>
            <a:rect l="l" t="t" r="r" b="b"/>
            <a:pathLst>
              <a:path w="4375870" h="6858000">
                <a:moveTo>
                  <a:pt x="4441" y="0"/>
                </a:moveTo>
                <a:lnTo>
                  <a:pt x="4375870" y="0"/>
                </a:lnTo>
                <a:lnTo>
                  <a:pt x="4375870" y="23"/>
                </a:lnTo>
                <a:lnTo>
                  <a:pt x="4375870" y="6858000"/>
                </a:lnTo>
                <a:lnTo>
                  <a:pt x="0" y="6858000"/>
                </a:lnTo>
                <a:lnTo>
                  <a:pt x="106674" y="6638378"/>
                </a:lnTo>
                <a:cubicBezTo>
                  <a:pt x="530028" y="5720938"/>
                  <a:pt x="777229" y="4614948"/>
                  <a:pt x="777229" y="3424428"/>
                </a:cubicBezTo>
                <a:cubicBezTo>
                  <a:pt x="777229" y="2233909"/>
                  <a:pt x="530028" y="1127919"/>
                  <a:pt x="106674" y="210478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7" descr="Profile photo of Stan Zajdel">
            <a:extLst>
              <a:ext uri="{FF2B5EF4-FFF2-40B4-BE49-F238E27FC236}">
                <a16:creationId xmlns:a16="http://schemas.microsoft.com/office/drawing/2014/main" id="{34EE8DA7-1DE1-2892-7ED6-80FBDC305E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66" r="13968" b="1"/>
          <a:stretch/>
        </p:blipFill>
        <p:spPr bwMode="auto">
          <a:xfrm>
            <a:off x="3595404" y="33"/>
            <a:ext cx="4942298" cy="6857999"/>
          </a:xfrm>
          <a:custGeom>
            <a:avLst/>
            <a:gdLst/>
            <a:ahLst/>
            <a:cxnLst/>
            <a:rect l="l" t="t" r="r" b="b"/>
            <a:pathLst>
              <a:path w="4942298" h="6857999">
                <a:moveTo>
                  <a:pt x="0" y="0"/>
                </a:moveTo>
                <a:lnTo>
                  <a:pt x="4164238" y="0"/>
                </a:lnTo>
                <a:lnTo>
                  <a:pt x="4271743" y="210478"/>
                </a:lnTo>
                <a:cubicBezTo>
                  <a:pt x="4695097" y="1127919"/>
                  <a:pt x="4942298" y="2233909"/>
                  <a:pt x="4942298" y="3424428"/>
                </a:cubicBezTo>
                <a:cubicBezTo>
                  <a:pt x="4942298" y="4614948"/>
                  <a:pt x="4695097" y="5720938"/>
                  <a:pt x="4271743" y="6638378"/>
                </a:cubicBezTo>
                <a:lnTo>
                  <a:pt x="4159568" y="6857999"/>
                </a:lnTo>
                <a:lnTo>
                  <a:pt x="49488" y="6857999"/>
                </a:lnTo>
                <a:lnTo>
                  <a:pt x="119616" y="6721637"/>
                </a:lnTo>
                <a:cubicBezTo>
                  <a:pt x="540124" y="5863919"/>
                  <a:pt x="796416" y="4724528"/>
                  <a:pt x="796416" y="3474162"/>
                </a:cubicBezTo>
                <a:cubicBezTo>
                  <a:pt x="796416" y="2140439"/>
                  <a:pt x="504812" y="932979"/>
                  <a:pt x="33352" y="5895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2089" name="Freeform: Shape 2058">
            <a:extLst>
              <a:ext uri="{FF2B5EF4-FFF2-40B4-BE49-F238E27FC236}">
                <a16:creationId xmlns:a16="http://schemas.microsoft.com/office/drawing/2014/main" id="{6A0924B3-0260-445E-AFD7-9533C0D1B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97136" cy="6858000"/>
          </a:xfrm>
          <a:custGeom>
            <a:avLst/>
            <a:gdLst>
              <a:gd name="connsiteX0" fmla="*/ 0 w 4397136"/>
              <a:gd name="connsiteY0" fmla="*/ 0 h 6858000"/>
              <a:gd name="connsiteX1" fmla="*/ 3599069 w 4397136"/>
              <a:gd name="connsiteY1" fmla="*/ 0 h 6858000"/>
              <a:gd name="connsiteX2" fmla="*/ 3634072 w 4397136"/>
              <a:gd name="connsiteY2" fmla="*/ 58977 h 6858000"/>
              <a:gd name="connsiteX3" fmla="*/ 4397136 w 4397136"/>
              <a:gd name="connsiteY3" fmla="*/ 3474189 h 6858000"/>
              <a:gd name="connsiteX4" fmla="*/ 3802221 w 4397136"/>
              <a:gd name="connsiteY4" fmla="*/ 6546415 h 6858000"/>
              <a:gd name="connsiteX5" fmla="*/ 3649466 w 4397136"/>
              <a:gd name="connsiteY5" fmla="*/ 6858000 h 6858000"/>
              <a:gd name="connsiteX6" fmla="*/ 0 w 439713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7136" h="6858000">
                <a:moveTo>
                  <a:pt x="0" y="0"/>
                </a:moveTo>
                <a:lnTo>
                  <a:pt x="3599069" y="0"/>
                </a:lnTo>
                <a:lnTo>
                  <a:pt x="3634072" y="58977"/>
                </a:lnTo>
                <a:cubicBezTo>
                  <a:pt x="4105532" y="933006"/>
                  <a:pt x="4397136" y="2140466"/>
                  <a:pt x="4397136" y="3474189"/>
                </a:cubicBezTo>
                <a:cubicBezTo>
                  <a:pt x="4397136" y="4641197"/>
                  <a:pt x="4173877" y="5711534"/>
                  <a:pt x="3802221" y="6546415"/>
                </a:cubicBezTo>
                <a:lnTo>
                  <a:pt x="3649466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90" name="Freeform: Shape 2060">
            <a:extLst>
              <a:ext uri="{FF2B5EF4-FFF2-40B4-BE49-F238E27FC236}">
                <a16:creationId xmlns:a16="http://schemas.microsoft.com/office/drawing/2014/main" id="{7C34E8CB-B972-4A94-8469-315C10C2A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86504" cy="6858000"/>
          </a:xfrm>
          <a:custGeom>
            <a:avLst/>
            <a:gdLst>
              <a:gd name="connsiteX0" fmla="*/ 0 w 4386504"/>
              <a:gd name="connsiteY0" fmla="*/ 0 h 6858000"/>
              <a:gd name="connsiteX1" fmla="*/ 3588437 w 4386504"/>
              <a:gd name="connsiteY1" fmla="*/ 0 h 6858000"/>
              <a:gd name="connsiteX2" fmla="*/ 3623440 w 4386504"/>
              <a:gd name="connsiteY2" fmla="*/ 58977 h 6858000"/>
              <a:gd name="connsiteX3" fmla="*/ 4386504 w 4386504"/>
              <a:gd name="connsiteY3" fmla="*/ 3474189 h 6858000"/>
              <a:gd name="connsiteX4" fmla="*/ 3791589 w 4386504"/>
              <a:gd name="connsiteY4" fmla="*/ 6546415 h 6858000"/>
              <a:gd name="connsiteX5" fmla="*/ 3638834 w 4386504"/>
              <a:gd name="connsiteY5" fmla="*/ 6858000 h 6858000"/>
              <a:gd name="connsiteX6" fmla="*/ 0 w 438650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6504" h="6858000">
                <a:moveTo>
                  <a:pt x="0" y="0"/>
                </a:moveTo>
                <a:lnTo>
                  <a:pt x="3588437" y="0"/>
                </a:lnTo>
                <a:lnTo>
                  <a:pt x="3623440" y="58977"/>
                </a:lnTo>
                <a:cubicBezTo>
                  <a:pt x="4094900" y="933006"/>
                  <a:pt x="4386504" y="2140466"/>
                  <a:pt x="4386504" y="3474189"/>
                </a:cubicBezTo>
                <a:cubicBezTo>
                  <a:pt x="4386504" y="4641197"/>
                  <a:pt x="4163245" y="5711534"/>
                  <a:pt x="3791589" y="6546415"/>
                </a:cubicBezTo>
                <a:lnTo>
                  <a:pt x="363883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6EC393-9F5B-2824-9559-6C447A22AD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913" y="1511589"/>
            <a:ext cx="3430958" cy="2896432"/>
          </a:xfrm>
        </p:spPr>
        <p:txBody>
          <a:bodyPr anchor="b">
            <a:normAutofit/>
          </a:bodyPr>
          <a:lstStyle/>
          <a:p>
            <a:pPr algn="l"/>
            <a:r>
              <a:rPr lang="fr-CA" sz="3400"/>
              <a:t>Controlling Usage and Security Risks of OSS in Applications Ecosystems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45D13C-F3CB-8B67-158D-6B598C113D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911" y="4769996"/>
            <a:ext cx="3430959" cy="1334930"/>
          </a:xfrm>
        </p:spPr>
        <p:txBody>
          <a:bodyPr>
            <a:normAutofit/>
          </a:bodyPr>
          <a:lstStyle/>
          <a:p>
            <a:pPr algn="l"/>
            <a:r>
              <a:rPr lang="fr-CA" sz="1200"/>
              <a:t>Stan Zajdel, Independence Health Group, Philadelphia, USA</a:t>
            </a:r>
          </a:p>
          <a:p>
            <a:pPr algn="l"/>
            <a:r>
              <a:rPr lang="fr-CA" sz="1200"/>
              <a:t>Diego Elias Costa, LATECE Lab, Univ. Québec à Montréal, Canada</a:t>
            </a:r>
          </a:p>
          <a:p>
            <a:pPr algn="l"/>
            <a:r>
              <a:rPr lang="fr-CA" sz="1200"/>
              <a:t>Hafedh Mili, LATECE Lab, Univ. Québec à Montréal, Canada</a:t>
            </a:r>
          </a:p>
        </p:txBody>
      </p:sp>
      <p:sp>
        <p:nvSpPr>
          <p:cNvPr id="2091" name="Rectangle 2062">
            <a:extLst>
              <a:ext uri="{FF2B5EF4-FFF2-40B4-BE49-F238E27FC236}">
                <a16:creationId xmlns:a16="http://schemas.microsoft.com/office/drawing/2014/main" id="{114A821F-8663-46BA-8CC0-D4C44F639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"/>
            </a:endParaRPr>
          </a:p>
        </p:txBody>
      </p:sp>
      <p:sp>
        <p:nvSpPr>
          <p:cNvPr id="2092" name="Rectangle 2064">
            <a:extLst>
              <a:ext uri="{FF2B5EF4-FFF2-40B4-BE49-F238E27FC236}">
                <a16:creationId xmlns:a16="http://schemas.microsoft.com/office/drawing/2014/main" id="{67EF550F-47CE-4FB2-9DAC-12AD835C8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4544568"/>
            <a:ext cx="341496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9020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653BA-BB83-AA4A-61F8-E6598A33F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Outline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FFC9-C4B3-8844-E9FB-2E4978308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b="1" i="1" dirty="0">
                <a:solidFill>
                  <a:schemeClr val="bg1">
                    <a:lumMod val="65000"/>
                  </a:schemeClr>
                </a:solidFill>
              </a:rPr>
              <a:t>The </a:t>
            </a:r>
            <a:r>
              <a:rPr lang="fr-CA" b="1" i="1" dirty="0" err="1">
                <a:solidFill>
                  <a:schemeClr val="bg1">
                    <a:lumMod val="65000"/>
                  </a:schemeClr>
                </a:solidFill>
              </a:rPr>
              <a:t>tools</a:t>
            </a:r>
            <a:endParaRPr lang="fr-CA" b="1" i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CA" b="1" i="1" dirty="0"/>
              <a:t>Preliminary </a:t>
            </a:r>
            <a:r>
              <a:rPr lang="fr-CA" b="1" i="1" dirty="0" err="1"/>
              <a:t>results</a:t>
            </a:r>
            <a:endParaRPr lang="fr-CA" b="1" i="1" dirty="0"/>
          </a:p>
          <a:p>
            <a:r>
              <a:rPr lang="fr-CA" dirty="0" err="1"/>
              <a:t>What</a:t>
            </a:r>
            <a:r>
              <a:rPr lang="fr-CA" dirty="0"/>
              <a:t> </a:t>
            </a:r>
            <a:r>
              <a:rPr lang="fr-CA" dirty="0" err="1"/>
              <a:t>next</a:t>
            </a:r>
            <a:endParaRPr lang="fr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EBEDDB-A11D-2D03-86AA-E1E338B5F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4874-60CA-FF4B-A266-D72416F3017D}" type="slidenum">
              <a:rPr lang="fr-CA" smtClean="0"/>
              <a:t>10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87497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9CD50-1EDA-E24C-03F4-B87D17F5D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Preliminary </a:t>
            </a:r>
            <a:r>
              <a:rPr lang="fr-CA" dirty="0" err="1"/>
              <a:t>results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FB7FA-695A-CDC9-3B9E-71BA32972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35935"/>
            <a:ext cx="5181600" cy="3641027"/>
          </a:xfrm>
        </p:spPr>
        <p:txBody>
          <a:bodyPr/>
          <a:lstStyle/>
          <a:p>
            <a:r>
              <a:rPr lang="en-CA" dirty="0">
                <a:latin typeface="Helvetica" pitchFamily="2" charset="0"/>
              </a:rPr>
              <a:t>≈ 400 developers</a:t>
            </a:r>
          </a:p>
          <a:p>
            <a:r>
              <a:rPr lang="en-CA" dirty="0">
                <a:latin typeface="Helvetica" pitchFamily="2" charset="0"/>
              </a:rPr>
              <a:t>780 code repositories:</a:t>
            </a:r>
          </a:p>
          <a:p>
            <a:pPr lvl="1"/>
            <a:r>
              <a:rPr lang="en-CA" dirty="0">
                <a:latin typeface="Helvetica" pitchFamily="2" charset="0"/>
              </a:rPr>
              <a:t>527 Java repositories</a:t>
            </a:r>
          </a:p>
          <a:p>
            <a:pPr lvl="1"/>
            <a:r>
              <a:rPr lang="en-CA" dirty="0">
                <a:latin typeface="Helvetica" pitchFamily="2" charset="0"/>
              </a:rPr>
              <a:t>211 </a:t>
            </a:r>
            <a:r>
              <a:rPr lang="en-CA" dirty="0" err="1">
                <a:latin typeface="Helvetica" pitchFamily="2" charset="0"/>
              </a:rPr>
              <a:t>.Net</a:t>
            </a:r>
            <a:r>
              <a:rPr lang="en-CA" dirty="0">
                <a:latin typeface="Helvetica" pitchFamily="2" charset="0"/>
              </a:rPr>
              <a:t> repositories</a:t>
            </a:r>
          </a:p>
          <a:p>
            <a:pPr lvl="1"/>
            <a:r>
              <a:rPr lang="en-CA" dirty="0">
                <a:latin typeface="Helvetica" pitchFamily="2" charset="0"/>
              </a:rPr>
              <a:t>42 </a:t>
            </a:r>
            <a:r>
              <a:rPr lang="en-CA" dirty="0" err="1">
                <a:latin typeface="Helvetica" pitchFamily="2" charset="0"/>
              </a:rPr>
              <a:t>Javascript</a:t>
            </a:r>
            <a:r>
              <a:rPr lang="en-CA" dirty="0">
                <a:latin typeface="Helvetica" pitchFamily="2" charset="0"/>
              </a:rPr>
              <a:t> repositories</a:t>
            </a:r>
          </a:p>
          <a:p>
            <a:pPr lvl="2"/>
            <a:endParaRPr lang="en-CA" dirty="0">
              <a:effectLst/>
              <a:latin typeface="Helvetica" pitchFamily="2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104F6BB-54E3-EC24-BDA9-16B5A43003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535935"/>
            <a:ext cx="5181600" cy="3641028"/>
          </a:xfrm>
        </p:spPr>
        <p:txBody>
          <a:bodyPr/>
          <a:lstStyle/>
          <a:p>
            <a:r>
              <a:rPr lang="en-CA" dirty="0">
                <a:latin typeface="Helvetica" pitchFamily="2" charset="0"/>
              </a:rPr>
              <a:t>527 Java repositories</a:t>
            </a:r>
          </a:p>
          <a:p>
            <a:pPr lvl="1"/>
            <a:r>
              <a:rPr lang="en-CA" dirty="0">
                <a:latin typeface="Helvetica" pitchFamily="2" charset="0"/>
              </a:rPr>
              <a:t>1986 unique direct dependencies on Java libraries/versions</a:t>
            </a:r>
          </a:p>
          <a:p>
            <a:endParaRPr lang="fr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E24D60-7F9A-DD33-7AC9-16922E05072B}"/>
              </a:ext>
            </a:extLst>
          </p:cNvPr>
          <p:cNvSpPr txBox="1"/>
          <p:nvPr/>
        </p:nvSpPr>
        <p:spPr>
          <a:xfrm>
            <a:off x="838200" y="1690688"/>
            <a:ext cx="2636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3600" dirty="0"/>
              <a:t>Basic </a:t>
            </a:r>
            <a:r>
              <a:rPr lang="fr-CA" sz="3600" dirty="0" err="1"/>
              <a:t>metrics</a:t>
            </a:r>
            <a:endParaRPr lang="fr-CA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87F843-5A0F-99C4-B4EC-70B396B87253}"/>
              </a:ext>
            </a:extLst>
          </p:cNvPr>
          <p:cNvSpPr txBox="1"/>
          <p:nvPr/>
        </p:nvSpPr>
        <p:spPr>
          <a:xfrm>
            <a:off x="6281928" y="1790146"/>
            <a:ext cx="2821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3600" dirty="0"/>
              <a:t>How </a:t>
            </a:r>
            <a:r>
              <a:rPr lang="fr-CA" sz="3600" dirty="0" err="1"/>
              <a:t>bad</a:t>
            </a:r>
            <a:r>
              <a:rPr lang="fr-CA" sz="3600" dirty="0"/>
              <a:t> </a:t>
            </a:r>
            <a:r>
              <a:rPr lang="fr-CA" sz="3600" dirty="0" err="1"/>
              <a:t>is</a:t>
            </a:r>
            <a:r>
              <a:rPr lang="fr-CA" sz="3600" dirty="0"/>
              <a:t> </a:t>
            </a:r>
            <a:r>
              <a:rPr lang="fr-CA" sz="3600" dirty="0" err="1"/>
              <a:t>it</a:t>
            </a:r>
            <a:r>
              <a:rPr lang="fr-CA" sz="3600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9E1A0D-2EBF-58D7-3C5A-2BA67FE5D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4874-60CA-FF4B-A266-D72416F3017D}" type="slidenum">
              <a:rPr lang="fr-CA" smtClean="0"/>
              <a:t>11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84801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62310-D1F9-A0F8-04A5-DF03A21EB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Preliminary </a:t>
            </a:r>
            <a:r>
              <a:rPr lang="fr-CA" dirty="0" err="1"/>
              <a:t>results</a:t>
            </a:r>
            <a:r>
              <a:rPr lang="fr-CA" dirty="0"/>
              <a:t> – how </a:t>
            </a:r>
            <a:r>
              <a:rPr lang="fr-CA" dirty="0" err="1"/>
              <a:t>bad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it</a:t>
            </a:r>
            <a:r>
              <a:rPr lang="fr-CA" dirty="0"/>
              <a:t>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B0B90DA-15B0-EF5F-AC70-836599CE71E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15653" y="1825625"/>
            <a:ext cx="4826694" cy="4351338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C620AD3-E577-6901-801C-6380BB4FD0B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14214" y="1825625"/>
            <a:ext cx="4097572" cy="435133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208814-7D0E-E546-ED05-6543D249D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4874-60CA-FF4B-A266-D72416F3017D}" type="slidenum">
              <a:rPr lang="fr-CA" smtClean="0"/>
              <a:t>12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172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653BA-BB83-AA4A-61F8-E6598A33F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Outline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FFC9-C4B3-8844-E9FB-2E4978308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b="1" i="1" dirty="0">
                <a:solidFill>
                  <a:schemeClr val="bg1">
                    <a:lumMod val="65000"/>
                  </a:schemeClr>
                </a:solidFill>
              </a:rPr>
              <a:t>The </a:t>
            </a:r>
            <a:r>
              <a:rPr lang="fr-CA" b="1" i="1" dirty="0" err="1">
                <a:solidFill>
                  <a:schemeClr val="bg1">
                    <a:lumMod val="65000"/>
                  </a:schemeClr>
                </a:solidFill>
              </a:rPr>
              <a:t>tools</a:t>
            </a:r>
            <a:endParaRPr lang="fr-CA" b="1" i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CA" b="1" i="1" dirty="0">
                <a:solidFill>
                  <a:schemeClr val="bg1">
                    <a:lumMod val="65000"/>
                  </a:schemeClr>
                </a:solidFill>
              </a:rPr>
              <a:t>Preliminary </a:t>
            </a:r>
            <a:r>
              <a:rPr lang="fr-CA" b="1" i="1" dirty="0" err="1">
                <a:solidFill>
                  <a:schemeClr val="bg1">
                    <a:lumMod val="65000"/>
                  </a:schemeClr>
                </a:solidFill>
              </a:rPr>
              <a:t>results</a:t>
            </a:r>
            <a:endParaRPr lang="fr-CA" b="1" i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CA" b="1" i="1" dirty="0" err="1"/>
              <a:t>What</a:t>
            </a:r>
            <a:r>
              <a:rPr lang="fr-CA" b="1" i="1" dirty="0"/>
              <a:t> </a:t>
            </a:r>
            <a:r>
              <a:rPr lang="fr-CA" b="1" i="1" dirty="0" err="1"/>
              <a:t>next</a:t>
            </a:r>
            <a:endParaRPr lang="fr-CA" b="1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B292FC-CA9C-C7E5-E3A2-A01422F93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4874-60CA-FF4B-A266-D72416F3017D}" type="slidenum">
              <a:rPr lang="fr-CA" smtClean="0"/>
              <a:t>13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58498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C80AE-AA6F-EA5E-1F7B-B0023B38D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People – Processes -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3488E-C5D8-6E30-E14B-8892F6C9D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480" y="1872119"/>
            <a:ext cx="6611319" cy="4351338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Tools:</a:t>
            </a:r>
          </a:p>
          <a:p>
            <a:pPr lvl="1"/>
            <a:r>
              <a:rPr lang="en-CA" dirty="0"/>
              <a:t>Part of the answer</a:t>
            </a:r>
          </a:p>
          <a:p>
            <a:pPr lvl="2"/>
            <a:r>
              <a:rPr lang="en-CA" dirty="0"/>
              <a:t>Human element + vetting requires people …</a:t>
            </a:r>
          </a:p>
          <a:p>
            <a:pPr lvl="2"/>
            <a:r>
              <a:rPr lang="en-CA" dirty="0"/>
              <a:t>But there is room for more automation</a:t>
            </a:r>
          </a:p>
          <a:p>
            <a:pPr lvl="1"/>
            <a:r>
              <a:rPr lang="en-CA" dirty="0">
                <a:sym typeface="Wingdings" pitchFamily="2" charset="2"/>
              </a:rPr>
              <a:t>Help enforce agreed-upon processes </a:t>
            </a:r>
          </a:p>
          <a:p>
            <a:r>
              <a:rPr lang="en-CA" dirty="0">
                <a:sym typeface="Wingdings" pitchFamily="2" charset="2"/>
              </a:rPr>
              <a:t>Processes:</a:t>
            </a:r>
          </a:p>
          <a:p>
            <a:pPr lvl="1"/>
            <a:r>
              <a:rPr lang="en-CA" dirty="0">
                <a:sym typeface="Wingdings" pitchFamily="2" charset="2"/>
              </a:rPr>
              <a:t>Who is responsible for vetting?</a:t>
            </a:r>
          </a:p>
          <a:p>
            <a:pPr lvl="2"/>
            <a:r>
              <a:rPr lang="en-CA" dirty="0">
                <a:sym typeface="Wingdings" pitchFamily="2" charset="2"/>
              </a:rPr>
              <a:t>Qualifications but also time management</a:t>
            </a:r>
          </a:p>
          <a:p>
            <a:pPr lvl="1"/>
            <a:r>
              <a:rPr lang="en-CA" dirty="0">
                <a:sym typeface="Wingdings" pitchFamily="2" charset="2"/>
              </a:rPr>
              <a:t>Should derogations be possible?</a:t>
            </a:r>
          </a:p>
          <a:p>
            <a:r>
              <a:rPr lang="en-CA" dirty="0">
                <a:sym typeface="Wingdings" pitchFamily="2" charset="2"/>
              </a:rPr>
              <a:t>People</a:t>
            </a:r>
          </a:p>
          <a:p>
            <a:pPr lvl="1"/>
            <a:r>
              <a:rPr lang="en-CA" dirty="0">
                <a:sym typeface="Wingdings" pitchFamily="2" charset="2"/>
              </a:rPr>
              <a:t>Inform</a:t>
            </a:r>
          </a:p>
          <a:p>
            <a:pPr lvl="1"/>
            <a:r>
              <a:rPr lang="en-CA" dirty="0">
                <a:sym typeface="Wingdings" pitchFamily="2" charset="2"/>
              </a:rPr>
              <a:t>Educate</a:t>
            </a:r>
          </a:p>
          <a:p>
            <a:pPr lvl="1"/>
            <a:r>
              <a:rPr lang="en-CA" dirty="0">
                <a:sym typeface="Wingdings" pitchFamily="2" charset="2"/>
              </a:rPr>
              <a:t>Engage</a:t>
            </a:r>
            <a:endParaRPr lang="en-CA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BC0A63A-99CF-0840-049D-B4225B729E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0256546"/>
              </p:ext>
            </p:extLst>
          </p:nvPr>
        </p:nvGraphicFramePr>
        <p:xfrm>
          <a:off x="545885" y="2399061"/>
          <a:ext cx="3562888" cy="3281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824E2-9E68-4B99-5736-607936A6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4874-60CA-FF4B-A266-D72416F3017D}" type="slidenum">
              <a:rPr lang="en-CA" smtClean="0"/>
              <a:t>14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7200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6001A-3377-CC2F-F022-341575698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Thank</a:t>
            </a:r>
            <a:r>
              <a:rPr lang="fr-CA" dirty="0"/>
              <a:t> </a:t>
            </a:r>
            <a:r>
              <a:rPr lang="fr-CA" dirty="0" err="1"/>
              <a:t>you</a:t>
            </a:r>
            <a:r>
              <a:rPr lang="fr-CA" dirty="0"/>
              <a:t> for </a:t>
            </a:r>
            <a:r>
              <a:rPr lang="fr-CA" dirty="0" err="1"/>
              <a:t>your</a:t>
            </a:r>
            <a:r>
              <a:rPr lang="fr-CA" dirty="0"/>
              <a:t> attention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C13711-5937-22EC-1BC1-830869F7C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4874-60CA-FF4B-A266-D72416F3017D}" type="slidenum">
              <a:rPr lang="fr-CA" smtClean="0"/>
              <a:t>15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641536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1BDC6-6D78-79C6-7DE7-B3310E7C8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good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3C82C89-7DA1-AE26-F454-7880F9CDF0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386592"/>
              </p:ext>
            </p:extLst>
          </p:nvPr>
        </p:nvGraphicFramePr>
        <p:xfrm>
          <a:off x="838200" y="1996966"/>
          <a:ext cx="10197662" cy="3393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8831">
                  <a:extLst>
                    <a:ext uri="{9D8B030D-6E8A-4147-A177-3AD203B41FA5}">
                      <a16:colId xmlns:a16="http://schemas.microsoft.com/office/drawing/2014/main" val="3037586173"/>
                    </a:ext>
                  </a:extLst>
                </a:gridCol>
                <a:gridCol w="5098831">
                  <a:extLst>
                    <a:ext uri="{9D8B030D-6E8A-4147-A177-3AD203B41FA5}">
                      <a16:colId xmlns:a16="http://schemas.microsoft.com/office/drawing/2014/main" val="297476564"/>
                    </a:ext>
                  </a:extLst>
                </a:gridCol>
              </a:tblGrid>
              <a:tr h="492641">
                <a:tc>
                  <a:txBody>
                    <a:bodyPr/>
                    <a:lstStyle/>
                    <a:p>
                      <a:r>
                        <a:rPr lang="fr-CA" dirty="0" err="1"/>
                        <a:t>What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we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said</a:t>
                      </a:r>
                      <a:r>
                        <a:rPr lang="fr-CA" dirty="0"/>
                        <a:t> 30 </a:t>
                      </a:r>
                      <a:r>
                        <a:rPr lang="fr-CA" dirty="0" err="1"/>
                        <a:t>years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ago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/>
                        <a:t>Today’s</a:t>
                      </a:r>
                      <a:r>
                        <a:rPr lang="fr-CA" dirty="0"/>
                        <a:t> reality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103577"/>
                  </a:ext>
                </a:extLst>
              </a:tr>
              <a:tr h="10418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“… in spite of its promise, software reuse has failed to become standard practice for software construction” [Krueger,1992]</a:t>
                      </a:r>
                    </a:p>
                    <a:p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dirty="0" err="1"/>
                        <a:t>Between</a:t>
                      </a:r>
                      <a:r>
                        <a:rPr lang="fr-CA" dirty="0"/>
                        <a:t> 90% and 93% of businesses are </a:t>
                      </a:r>
                      <a:r>
                        <a:rPr lang="fr-CA" dirty="0" err="1"/>
                        <a:t>using</a:t>
                      </a:r>
                      <a:r>
                        <a:rPr lang="fr-CA" dirty="0"/>
                        <a:t> OSS in </a:t>
                      </a:r>
                      <a:r>
                        <a:rPr lang="fr-CA" dirty="0" err="1"/>
                        <a:t>their</a:t>
                      </a:r>
                      <a:r>
                        <a:rPr lang="fr-CA" dirty="0"/>
                        <a:t> applications</a:t>
                      </a:r>
                    </a:p>
                    <a:p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146860"/>
                  </a:ext>
                </a:extLst>
              </a:tr>
              <a:tr h="10723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“… For a reuse technique to be effective, it must be easier to reuse the artifacts than it is to develop the software from scratch”</a:t>
                      </a:r>
                      <a:r>
                        <a:rPr lang="fr-CA" dirty="0"/>
                        <a:t> [Krueger, 1992]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/>
                        <a:t>Thank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god</a:t>
                      </a:r>
                      <a:r>
                        <a:rPr lang="fr-CA" dirty="0"/>
                        <a:t> for the internet and Google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36492"/>
                  </a:ext>
                </a:extLst>
              </a:tr>
              <a:tr h="4926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dirty="0"/>
                        <a:t>A major obstacle to </a:t>
                      </a:r>
                      <a:r>
                        <a:rPr lang="fr-CA" dirty="0" err="1"/>
                        <a:t>reuse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is</a:t>
                      </a:r>
                      <a:r>
                        <a:rPr lang="fr-CA" dirty="0"/>
                        <a:t> the NIH (Not </a:t>
                      </a:r>
                      <a:r>
                        <a:rPr lang="fr-CA" dirty="0" err="1"/>
                        <a:t>Invented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Here</a:t>
                      </a:r>
                      <a:r>
                        <a:rPr lang="fr-CA" dirty="0"/>
                        <a:t>) syndrome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Say </a:t>
                      </a:r>
                      <a:r>
                        <a:rPr lang="fr-CA" dirty="0" err="1"/>
                        <a:t>what</a:t>
                      </a:r>
                      <a:r>
                        <a:rPr lang="fr-CA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347325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2A74FD3-32B3-1C42-D3F1-9CE1A1236DB1}"/>
              </a:ext>
            </a:extLst>
          </p:cNvPr>
          <p:cNvSpPr/>
          <p:nvPr/>
        </p:nvSpPr>
        <p:spPr>
          <a:xfrm>
            <a:off x="882804" y="2564780"/>
            <a:ext cx="4949283" cy="1025913"/>
          </a:xfrm>
          <a:prstGeom prst="rect">
            <a:avLst/>
          </a:prstGeom>
          <a:solidFill>
            <a:srgbClr val="A9B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DAC99F-3137-1076-45F4-1B24BDCC0F1A}"/>
              </a:ext>
            </a:extLst>
          </p:cNvPr>
          <p:cNvSpPr/>
          <p:nvPr/>
        </p:nvSpPr>
        <p:spPr>
          <a:xfrm>
            <a:off x="5959333" y="2564780"/>
            <a:ext cx="4949283" cy="1025913"/>
          </a:xfrm>
          <a:prstGeom prst="rect">
            <a:avLst/>
          </a:prstGeom>
          <a:solidFill>
            <a:srgbClr val="A9B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4B7395-E3A6-A71A-E36A-A8BA8EAF797B}"/>
              </a:ext>
            </a:extLst>
          </p:cNvPr>
          <p:cNvSpPr/>
          <p:nvPr/>
        </p:nvSpPr>
        <p:spPr>
          <a:xfrm>
            <a:off x="882804" y="3693861"/>
            <a:ext cx="4949283" cy="1025913"/>
          </a:xfrm>
          <a:prstGeom prst="rect">
            <a:avLst/>
          </a:prstGeom>
          <a:solidFill>
            <a:srgbClr val="A9B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00E10C-CE90-B732-C12E-DD8A2B278844}"/>
              </a:ext>
            </a:extLst>
          </p:cNvPr>
          <p:cNvSpPr/>
          <p:nvPr/>
        </p:nvSpPr>
        <p:spPr>
          <a:xfrm>
            <a:off x="5959333" y="3693860"/>
            <a:ext cx="4949283" cy="1025913"/>
          </a:xfrm>
          <a:prstGeom prst="rect">
            <a:avLst/>
          </a:prstGeom>
          <a:solidFill>
            <a:srgbClr val="A9B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F3E689-E0CD-5428-D484-07385940C2D2}"/>
              </a:ext>
            </a:extLst>
          </p:cNvPr>
          <p:cNvSpPr/>
          <p:nvPr/>
        </p:nvSpPr>
        <p:spPr>
          <a:xfrm>
            <a:off x="882804" y="4775529"/>
            <a:ext cx="4949283" cy="615228"/>
          </a:xfrm>
          <a:prstGeom prst="rect">
            <a:avLst/>
          </a:prstGeom>
          <a:solidFill>
            <a:srgbClr val="A9B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4A9BD6-D15D-E72A-0235-043E04583C2D}"/>
              </a:ext>
            </a:extLst>
          </p:cNvPr>
          <p:cNvSpPr/>
          <p:nvPr/>
        </p:nvSpPr>
        <p:spPr>
          <a:xfrm>
            <a:off x="5959333" y="4747650"/>
            <a:ext cx="4949283" cy="615228"/>
          </a:xfrm>
          <a:prstGeom prst="rect">
            <a:avLst/>
          </a:prstGeom>
          <a:solidFill>
            <a:srgbClr val="A9B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F3B6036-B6A0-E351-454E-322048FF4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4874-60CA-FF4B-A266-D72416F3017D}" type="slidenum">
              <a:rPr lang="fr-CA" smtClean="0"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26347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440FA-0ED0-E9A2-D5A7-42457295F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bad</a:t>
            </a:r>
            <a:endParaRPr lang="fr-CA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2FC86C6-4CEC-680E-4869-B0FB9932BA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4207978"/>
              </p:ext>
            </p:extLst>
          </p:nvPr>
        </p:nvGraphicFramePr>
        <p:xfrm>
          <a:off x="838200" y="2504301"/>
          <a:ext cx="10515600" cy="3408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14334232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632097664"/>
                    </a:ext>
                  </a:extLst>
                </a:gridCol>
              </a:tblGrid>
              <a:tr h="375414">
                <a:tc>
                  <a:txBody>
                    <a:bodyPr/>
                    <a:lstStyle/>
                    <a:p>
                      <a:r>
                        <a:rPr lang="fr-CA" dirty="0"/>
                        <a:t>In </a:t>
                      </a:r>
                      <a:r>
                        <a:rPr lang="fr-CA" dirty="0" err="1"/>
                        <a:t>theory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In practice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140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 err="1"/>
                        <a:t>Developed</a:t>
                      </a:r>
                      <a:r>
                        <a:rPr lang="fr-CA" dirty="0"/>
                        <a:t> by a large </a:t>
                      </a:r>
                      <a:r>
                        <a:rPr lang="fr-CA" dirty="0" err="1"/>
                        <a:t>number</a:t>
                      </a:r>
                      <a:r>
                        <a:rPr lang="fr-CA" dirty="0"/>
                        <a:t>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Most OSS packages are </a:t>
                      </a:r>
                      <a:r>
                        <a:rPr lang="fr-CA" dirty="0" err="1"/>
                        <a:t>created</a:t>
                      </a:r>
                      <a:r>
                        <a:rPr lang="fr-CA" dirty="0"/>
                        <a:t> and </a:t>
                      </a:r>
                      <a:r>
                        <a:rPr lang="fr-CA" dirty="0" err="1"/>
                        <a:t>maintained</a:t>
                      </a:r>
                      <a:r>
                        <a:rPr lang="fr-CA" dirty="0"/>
                        <a:t> by one or </a:t>
                      </a:r>
                      <a:r>
                        <a:rPr lang="fr-CA" dirty="0" err="1"/>
                        <a:t>two</a:t>
                      </a:r>
                      <a:r>
                        <a:rPr lang="fr-CA" dirty="0"/>
                        <a:t> people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263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Of </a:t>
                      </a:r>
                      <a:r>
                        <a:rPr lang="fr-CA" dirty="0" err="1"/>
                        <a:t>highly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competent</a:t>
                      </a:r>
                      <a:r>
                        <a:rPr lang="fr-CA" dirty="0"/>
                        <a:t>, </a:t>
                      </a:r>
                      <a:r>
                        <a:rPr lang="fr-CA" dirty="0" err="1"/>
                        <a:t>sophisticated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/>
                        <a:t>Who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knows</a:t>
                      </a:r>
                      <a:r>
                        <a:rPr lang="fr-CA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926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altruistic</a:t>
                      </a:r>
                      <a:endParaRPr lang="fr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fr-CA" dirty="0" err="1"/>
                        <a:t>Some</a:t>
                      </a:r>
                      <a:r>
                        <a:rPr lang="fr-CA" dirty="0"/>
                        <a:t> are </a:t>
                      </a:r>
                      <a:r>
                        <a:rPr lang="fr-CA" dirty="0" err="1"/>
                        <a:t>malignant</a:t>
                      </a:r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200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… intensive </a:t>
                      </a:r>
                      <a:r>
                        <a:rPr lang="fr-CA" dirty="0" err="1"/>
                        <a:t>users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/>
                        <a:t>Many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occasional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ones</a:t>
                      </a:r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858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… </a:t>
                      </a:r>
                      <a:r>
                        <a:rPr lang="fr-CA" dirty="0" err="1"/>
                        <a:t>whose</a:t>
                      </a:r>
                      <a:r>
                        <a:rPr lang="fr-CA" dirty="0"/>
                        <a:t> contributions are </a:t>
                      </a:r>
                      <a:r>
                        <a:rPr lang="fr-CA" dirty="0" err="1"/>
                        <a:t>vetted</a:t>
                      </a:r>
                      <a:r>
                        <a:rPr lang="fr-CA" dirty="0"/>
                        <a:t> by </a:t>
                      </a:r>
                      <a:r>
                        <a:rPr lang="fr-CA" dirty="0" err="1"/>
                        <a:t>yet</a:t>
                      </a:r>
                      <a:r>
                        <a:rPr lang="fr-CA" dirty="0"/>
                        <a:t> more </a:t>
                      </a:r>
                      <a:r>
                        <a:rPr lang="fr-CA" dirty="0" err="1"/>
                        <a:t>competent</a:t>
                      </a:r>
                      <a:r>
                        <a:rPr lang="fr-CA" dirty="0"/>
                        <a:t>, </a:t>
                      </a:r>
                      <a:r>
                        <a:rPr lang="fr-CA" dirty="0" err="1"/>
                        <a:t>sophisticated</a:t>
                      </a:r>
                      <a:r>
                        <a:rPr lang="fr-CA" dirty="0"/>
                        <a:t> and </a:t>
                      </a:r>
                      <a:r>
                        <a:rPr lang="fr-CA" dirty="0" err="1"/>
                        <a:t>altruistic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users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No </a:t>
                      </a:r>
                      <a:r>
                        <a:rPr lang="fr-CA" dirty="0" err="1"/>
                        <a:t>vetting</a:t>
                      </a:r>
                      <a:r>
                        <a:rPr lang="fr-CA" dirty="0"/>
                        <a:t> process for the </a:t>
                      </a:r>
                      <a:r>
                        <a:rPr lang="fr-CA" dirty="0" err="1"/>
                        <a:t>overwhelming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majority</a:t>
                      </a:r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565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Good </a:t>
                      </a:r>
                      <a:r>
                        <a:rPr lang="fr-CA" dirty="0" err="1"/>
                        <a:t>quality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because</a:t>
                      </a:r>
                      <a:r>
                        <a:rPr lang="fr-CA" dirty="0"/>
                        <a:t> of </a:t>
                      </a:r>
                      <a:r>
                        <a:rPr lang="fr-CA" dirty="0" err="1"/>
                        <a:t>inherently</a:t>
                      </a:r>
                      <a:r>
                        <a:rPr lang="fr-CA" dirty="0"/>
                        <a:t> large test </a:t>
                      </a:r>
                      <a:r>
                        <a:rPr lang="fr-CA" dirty="0" err="1"/>
                        <a:t>coverage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Security </a:t>
                      </a:r>
                      <a:r>
                        <a:rPr lang="fr-CA" dirty="0" err="1"/>
                        <a:t>vulnerabilities</a:t>
                      </a:r>
                      <a:r>
                        <a:rPr lang="fr-CA" dirty="0"/>
                        <a:t> are a </a:t>
                      </a:r>
                      <a:r>
                        <a:rPr lang="fr-CA" dirty="0" err="1"/>
                        <a:t>different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beast</a:t>
                      </a:r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77039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C8EB186-81D6-0659-FC48-01CA9553E39F}"/>
              </a:ext>
            </a:extLst>
          </p:cNvPr>
          <p:cNvSpPr txBox="1"/>
          <p:nvPr/>
        </p:nvSpPr>
        <p:spPr>
          <a:xfrm>
            <a:off x="838200" y="1706138"/>
            <a:ext cx="5194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3200" dirty="0"/>
              <a:t>Open source software (OSS) </a:t>
            </a:r>
            <a:r>
              <a:rPr lang="fr-CA" sz="3200" dirty="0" err="1"/>
              <a:t>is</a:t>
            </a:r>
            <a:endParaRPr lang="fr-CA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01A81E-CF89-5CCC-9F7B-8055C0896A50}"/>
              </a:ext>
            </a:extLst>
          </p:cNvPr>
          <p:cNvSpPr/>
          <p:nvPr/>
        </p:nvSpPr>
        <p:spPr>
          <a:xfrm>
            <a:off x="6118302" y="2932771"/>
            <a:ext cx="5155580" cy="2899317"/>
          </a:xfrm>
          <a:prstGeom prst="rect">
            <a:avLst/>
          </a:prstGeom>
          <a:solidFill>
            <a:srgbClr val="A9BD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4D020-E522-1389-6E2C-48C39463F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4874-60CA-FF4B-A266-D72416F3017D}" type="slidenum">
              <a:rPr lang="fr-CA" smtClean="0"/>
              <a:t>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9868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C615F-E15A-65C4-253C-B7D724B83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ugly</a:t>
            </a:r>
            <a:endParaRPr lang="fr-CA" dirty="0"/>
          </a:p>
        </p:txBody>
      </p:sp>
      <p:pic>
        <p:nvPicPr>
          <p:cNvPr id="1026" name="Picture 2" descr="messy drawer clutter">
            <a:extLst>
              <a:ext uri="{FF2B5EF4-FFF2-40B4-BE49-F238E27FC236}">
                <a16:creationId xmlns:a16="http://schemas.microsoft.com/office/drawing/2014/main" id="{A91C82BB-5D7D-D0D0-E561-6233343E6979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87920" y="2169763"/>
            <a:ext cx="3759228" cy="3759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1F6557-94D3-3C29-CFC5-C6ED1F815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1972859"/>
            <a:ext cx="5181600" cy="4351338"/>
          </a:xfrm>
        </p:spPr>
        <p:txBody>
          <a:bodyPr>
            <a:normAutofit lnSpcReduction="10000"/>
          </a:bodyPr>
          <a:lstStyle/>
          <a:p>
            <a:r>
              <a:rPr lang="en-CA" dirty="0"/>
              <a:t>Color and Faker </a:t>
            </a:r>
          </a:p>
          <a:p>
            <a:pPr lvl="1"/>
            <a:r>
              <a:rPr lang="en-CA" dirty="0"/>
              <a:t>Disgruntled maintainer introduced an infinite loop</a:t>
            </a:r>
          </a:p>
          <a:p>
            <a:r>
              <a:rPr lang="en-CA" dirty="0"/>
              <a:t>node-</a:t>
            </a:r>
            <a:r>
              <a:rPr lang="en-CA" dirty="0" err="1"/>
              <a:t>ipc</a:t>
            </a:r>
            <a:r>
              <a:rPr lang="en-CA" dirty="0"/>
              <a:t>:</a:t>
            </a:r>
          </a:p>
          <a:p>
            <a:pPr lvl="1"/>
            <a:r>
              <a:rPr lang="en-CA" dirty="0"/>
              <a:t>Political protest</a:t>
            </a:r>
          </a:p>
          <a:p>
            <a:r>
              <a:rPr lang="en-CA" dirty="0"/>
              <a:t>Log4shell</a:t>
            </a:r>
          </a:p>
          <a:p>
            <a:r>
              <a:rPr lang="en-CA" dirty="0"/>
              <a:t>The kitchen drawer syndrome: a framework that does a lot more than:</a:t>
            </a:r>
          </a:p>
          <a:p>
            <a:pPr lvl="1"/>
            <a:r>
              <a:rPr lang="en-CA" dirty="0"/>
              <a:t>You need</a:t>
            </a:r>
          </a:p>
          <a:p>
            <a:pPr lvl="1"/>
            <a:r>
              <a:rPr lang="en-CA" dirty="0"/>
              <a:t>It should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443FED-D74B-DA39-4FE8-C84DB42D7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4874-60CA-FF4B-A266-D72416F3017D}" type="slidenum">
              <a:rPr lang="fr-CA" smtClean="0"/>
              <a:t>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86018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C80AE-AA6F-EA5E-1F7B-B0023B38D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Approach: DevOps </a:t>
            </a:r>
            <a:r>
              <a:rPr lang="en-CA" dirty="0">
                <a:sym typeface="Wingdings" pitchFamily="2" charset="2"/>
              </a:rPr>
              <a:t></a:t>
            </a:r>
            <a:r>
              <a:rPr lang="en-CA" dirty="0" err="1"/>
              <a:t>Dev</a:t>
            </a:r>
            <a:r>
              <a:rPr lang="en-CA" b="1" u="sng" dirty="0" err="1"/>
              <a:t>Sec</a:t>
            </a:r>
            <a:r>
              <a:rPr lang="en-CA" dirty="0" err="1"/>
              <a:t>Ops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3488E-C5D8-6E30-E14B-8892F6C9D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481" y="1872119"/>
            <a:ext cx="5122190" cy="4351338"/>
          </a:xfrm>
        </p:spPr>
        <p:txBody>
          <a:bodyPr>
            <a:normAutofit fontScale="85000" lnSpcReduction="20000"/>
          </a:bodyPr>
          <a:lstStyle/>
          <a:p>
            <a:r>
              <a:rPr lang="en-CA" dirty="0"/>
              <a:t>People:</a:t>
            </a:r>
          </a:p>
          <a:p>
            <a:pPr lvl="1"/>
            <a:r>
              <a:rPr lang="en-CA" dirty="0"/>
              <a:t>Don’t interfere with their « creative workflow »</a:t>
            </a:r>
          </a:p>
          <a:p>
            <a:pPr lvl="2"/>
            <a:r>
              <a:rPr lang="en-CA" dirty="0"/>
              <a:t>Validate </a:t>
            </a:r>
            <a:r>
              <a:rPr lang="en-CA" i="1" dirty="0"/>
              <a:t>after</a:t>
            </a:r>
            <a:r>
              <a:rPr lang="en-CA" dirty="0"/>
              <a:t> the fact</a:t>
            </a:r>
          </a:p>
          <a:p>
            <a:pPr lvl="1"/>
            <a:r>
              <a:rPr lang="en-CA" dirty="0">
                <a:sym typeface="Wingdings" pitchFamily="2" charset="2"/>
              </a:rPr>
              <a:t>Educate them on the security risks of unfettered reuse </a:t>
            </a:r>
          </a:p>
          <a:p>
            <a:r>
              <a:rPr lang="en-CA" dirty="0">
                <a:sym typeface="Wingdings" pitchFamily="2" charset="2"/>
              </a:rPr>
              <a:t>Tools:</a:t>
            </a:r>
          </a:p>
          <a:p>
            <a:pPr lvl="1"/>
            <a:r>
              <a:rPr lang="en-CA" dirty="0">
                <a:sym typeface="Wingdings" pitchFamily="2" charset="2"/>
              </a:rPr>
              <a:t>Source Composition Analysis (SCA) early in the DevOps pipe</a:t>
            </a:r>
          </a:p>
          <a:p>
            <a:pPr lvl="2"/>
            <a:r>
              <a:rPr lang="en-CA" dirty="0">
                <a:sym typeface="Wingdings" pitchFamily="2" charset="2"/>
              </a:rPr>
              <a:t>Read/Query a vulnerability database</a:t>
            </a:r>
          </a:p>
          <a:p>
            <a:pPr lvl="1"/>
            <a:r>
              <a:rPr lang="en-CA" dirty="0">
                <a:sym typeface="Wingdings" pitchFamily="2" charset="2"/>
              </a:rPr>
              <a:t>Flag or block problematic builds</a:t>
            </a:r>
          </a:p>
          <a:p>
            <a:r>
              <a:rPr lang="en-CA" dirty="0">
                <a:sym typeface="Wingdings" pitchFamily="2" charset="2"/>
              </a:rPr>
              <a:t>Processes</a:t>
            </a:r>
          </a:p>
          <a:p>
            <a:pPr lvl="1"/>
            <a:r>
              <a:rPr lang="en-CA" dirty="0">
                <a:sym typeface="Wingdings" pitchFamily="2" charset="2"/>
              </a:rPr>
              <a:t>Software vetting process for populating the vulnerability database</a:t>
            </a:r>
          </a:p>
          <a:p>
            <a:pPr lvl="1"/>
            <a:r>
              <a:rPr lang="en-CA" dirty="0">
                <a:sym typeface="Wingdings" pitchFamily="2" charset="2"/>
              </a:rPr>
              <a:t> Research, categorize, reduce</a:t>
            </a:r>
          </a:p>
          <a:p>
            <a:pPr marL="457200" lvl="1" indent="0">
              <a:buNone/>
            </a:pPr>
            <a:endParaRPr lang="en-CA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BC0A63A-99CF-0840-049D-B4225B729E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5753709"/>
              </p:ext>
            </p:extLst>
          </p:nvPr>
        </p:nvGraphicFramePr>
        <p:xfrm>
          <a:off x="545885" y="2399061"/>
          <a:ext cx="3562888" cy="3281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E5227-99D6-CF92-A3A3-DD424EA62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4874-60CA-FF4B-A266-D72416F3017D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19747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653BA-BB83-AA4A-61F8-E6598A33F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Outline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FFC9-C4B3-8844-E9FB-2E4978308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b="1" i="1" dirty="0"/>
              <a:t>The </a:t>
            </a:r>
            <a:r>
              <a:rPr lang="fr-CA" b="1" i="1" dirty="0" err="1"/>
              <a:t>tools</a:t>
            </a:r>
            <a:endParaRPr lang="fr-CA" b="1" i="1" dirty="0"/>
          </a:p>
          <a:p>
            <a:r>
              <a:rPr lang="fr-CA" dirty="0"/>
              <a:t>Preliminary </a:t>
            </a:r>
            <a:r>
              <a:rPr lang="fr-CA" dirty="0" err="1"/>
              <a:t>results</a:t>
            </a:r>
            <a:endParaRPr lang="fr-CA" dirty="0"/>
          </a:p>
          <a:p>
            <a:r>
              <a:rPr lang="fr-CA" dirty="0" err="1"/>
              <a:t>What</a:t>
            </a:r>
            <a:r>
              <a:rPr lang="fr-CA" dirty="0"/>
              <a:t> </a:t>
            </a:r>
            <a:r>
              <a:rPr lang="fr-CA" dirty="0" err="1"/>
              <a:t>next</a:t>
            </a:r>
            <a:endParaRPr lang="fr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AA3673-16E6-427F-4C08-01D1D17EA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4874-60CA-FF4B-A266-D72416F3017D}" type="slidenum">
              <a:rPr lang="fr-CA" smtClean="0"/>
              <a:t>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02641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waterfall chart&#10;&#10;Description automatically generated">
            <a:extLst>
              <a:ext uri="{FF2B5EF4-FFF2-40B4-BE49-F238E27FC236}">
                <a16:creationId xmlns:a16="http://schemas.microsoft.com/office/drawing/2014/main" id="{995249D4-79CF-A842-1A49-4D5901DB9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245" y="2248359"/>
            <a:ext cx="6140355" cy="186109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70747-208B-C5C1-91DB-D5A5F654F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Traditional</a:t>
            </a:r>
            <a:r>
              <a:rPr lang="fr-CA" dirty="0"/>
              <a:t> DevOps automation pipeline</a:t>
            </a:r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r>
              <a:rPr lang="fr-CA" dirty="0"/>
              <a:t>Our </a:t>
            </a:r>
            <a:r>
              <a:rPr lang="fr-CA" dirty="0" err="1"/>
              <a:t>DevSecOps</a:t>
            </a:r>
            <a:r>
              <a:rPr lang="fr-CA" dirty="0"/>
              <a:t> automation pipeline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9F4237-813F-4F09-65C6-F85C6FB13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Tools</a:t>
            </a:r>
          </a:p>
        </p:txBody>
      </p:sp>
      <p:pic>
        <p:nvPicPr>
          <p:cNvPr id="7" name="Picture 6" descr="Chart, waterfall chart&#10;&#10;Description automatically generated">
            <a:extLst>
              <a:ext uri="{FF2B5EF4-FFF2-40B4-BE49-F238E27FC236}">
                <a16:creationId xmlns:a16="http://schemas.microsoft.com/office/drawing/2014/main" id="{AFC1F38B-0BC1-8469-80C5-6FD144214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5483" y="4486274"/>
            <a:ext cx="7405067" cy="219512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BBE3A83-3E7E-7E3F-B7DB-7D2230D23185}"/>
              </a:ext>
            </a:extLst>
          </p:cNvPr>
          <p:cNvSpPr/>
          <p:nvPr/>
        </p:nvSpPr>
        <p:spPr>
          <a:xfrm>
            <a:off x="3228195" y="4393580"/>
            <a:ext cx="1070849" cy="178338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71EBF0-A9CC-E51F-767F-6B6EEA5D2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4874-60CA-FF4B-A266-D72416F3017D}" type="slidenum">
              <a:rPr lang="fr-CA" smtClean="0"/>
              <a:t>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12573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6852-A65B-6DB7-0C7C-A58129E4F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The dependency check</a:t>
            </a:r>
            <a:endParaRPr lang="fr-CA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493361A-5FC7-A7D4-1656-0CA8C6F1133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22931"/>
          <a:stretch/>
        </p:blipFill>
        <p:spPr>
          <a:xfrm>
            <a:off x="1791462" y="3607007"/>
            <a:ext cx="4709162" cy="2704068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0BE82F-C84E-8EA7-C158-D6E2F59B4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73824" y="1825625"/>
            <a:ext cx="4379976" cy="4351338"/>
          </a:xfrm>
        </p:spPr>
        <p:txBody>
          <a:bodyPr>
            <a:normAutofit lnSpcReduction="10000"/>
          </a:bodyPr>
          <a:lstStyle/>
          <a:p>
            <a:r>
              <a:rPr lang="fr-CA" dirty="0" err="1"/>
              <a:t>Upon</a:t>
            </a:r>
            <a:r>
              <a:rPr lang="fr-CA" dirty="0"/>
              <a:t> commit, a web service call </a:t>
            </a:r>
            <a:r>
              <a:rPr lang="fr-CA" dirty="0" err="1"/>
              <a:t>with</a:t>
            </a:r>
            <a:r>
              <a:rPr lang="fr-CA" dirty="0"/>
              <a:t> repo </a:t>
            </a:r>
            <a:r>
              <a:rPr lang="fr-CA" dirty="0" err="1"/>
              <a:t>name</a:t>
            </a:r>
            <a:endParaRPr lang="fr-CA" dirty="0"/>
          </a:p>
          <a:p>
            <a:r>
              <a:rPr lang="fr-CA" dirty="0"/>
              <a:t>Web service:</a:t>
            </a:r>
          </a:p>
          <a:p>
            <a:pPr lvl="1"/>
            <a:r>
              <a:rPr lang="fr-CA" dirty="0"/>
              <a:t>Checks </a:t>
            </a:r>
            <a:r>
              <a:rPr lang="fr-CA" dirty="0" err="1"/>
              <a:t>build</a:t>
            </a:r>
            <a:r>
              <a:rPr lang="fr-CA" dirty="0"/>
              <a:t> type to </a:t>
            </a:r>
            <a:r>
              <a:rPr lang="fr-CA" dirty="0" err="1"/>
              <a:t>locate</a:t>
            </a:r>
            <a:r>
              <a:rPr lang="fr-CA" dirty="0"/>
              <a:t> </a:t>
            </a:r>
            <a:r>
              <a:rPr lang="fr-CA" dirty="0" err="1"/>
              <a:t>build</a:t>
            </a:r>
            <a:r>
              <a:rPr lang="fr-CA" dirty="0"/>
              <a:t> config file</a:t>
            </a:r>
          </a:p>
          <a:p>
            <a:pPr lvl="1"/>
            <a:r>
              <a:rPr lang="fr-CA" dirty="0" err="1"/>
              <a:t>Invokes</a:t>
            </a:r>
            <a:r>
              <a:rPr lang="fr-CA" dirty="0"/>
              <a:t> config file </a:t>
            </a:r>
            <a:r>
              <a:rPr lang="fr-CA" dirty="0" err="1"/>
              <a:t>specific</a:t>
            </a:r>
            <a:r>
              <a:rPr lang="fr-CA" dirty="0"/>
              <a:t> </a:t>
            </a:r>
            <a:r>
              <a:rPr lang="fr-CA" dirty="0" err="1"/>
              <a:t>parser</a:t>
            </a:r>
            <a:r>
              <a:rPr lang="fr-CA" dirty="0"/>
              <a:t> to </a:t>
            </a:r>
            <a:r>
              <a:rPr lang="fr-CA" dirty="0" err="1"/>
              <a:t>extract</a:t>
            </a:r>
            <a:r>
              <a:rPr lang="fr-CA" dirty="0"/>
              <a:t> </a:t>
            </a:r>
            <a:r>
              <a:rPr lang="fr-CA" i="1" dirty="0"/>
              <a:t>direct </a:t>
            </a:r>
            <a:r>
              <a:rPr lang="fr-CA" i="1" dirty="0" err="1"/>
              <a:t>dependencies</a:t>
            </a:r>
            <a:endParaRPr lang="fr-CA" dirty="0"/>
          </a:p>
          <a:p>
            <a:pPr lvl="2"/>
            <a:r>
              <a:rPr lang="fr-CA" dirty="0"/>
              <a:t>Package/</a:t>
            </a:r>
            <a:r>
              <a:rPr lang="fr-CA" dirty="0" err="1"/>
              <a:t>library</a:t>
            </a:r>
            <a:endParaRPr lang="fr-CA" dirty="0"/>
          </a:p>
          <a:p>
            <a:pPr lvl="2"/>
            <a:r>
              <a:rPr lang="fr-CA" dirty="0"/>
              <a:t>Version</a:t>
            </a:r>
          </a:p>
          <a:p>
            <a:pPr lvl="1"/>
            <a:r>
              <a:rPr lang="fr-CA" dirty="0" err="1"/>
              <a:t>Queries</a:t>
            </a:r>
            <a:r>
              <a:rPr lang="fr-CA" dirty="0"/>
              <a:t> </a:t>
            </a:r>
            <a:r>
              <a:rPr lang="fr-CA" dirty="0" err="1"/>
              <a:t>Dependencies</a:t>
            </a:r>
            <a:r>
              <a:rPr lang="fr-CA" dirty="0"/>
              <a:t> Reference </a:t>
            </a:r>
            <a:r>
              <a:rPr lang="fr-CA" dirty="0" err="1"/>
              <a:t>Database</a:t>
            </a:r>
            <a:endParaRPr lang="fr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200EC9-1D6D-8E86-3724-9FA420739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562" y="1453595"/>
            <a:ext cx="1485900" cy="20193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BA9BB31-284F-5096-1180-A2B40BF6077C}"/>
              </a:ext>
            </a:extLst>
          </p:cNvPr>
          <p:cNvSpPr/>
          <p:nvPr/>
        </p:nvSpPr>
        <p:spPr>
          <a:xfrm>
            <a:off x="1633728" y="3328416"/>
            <a:ext cx="5059680" cy="307238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dk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140683-4C6F-041B-A2A2-4362CF59C011}"/>
              </a:ext>
            </a:extLst>
          </p:cNvPr>
          <p:cNvSpPr/>
          <p:nvPr/>
        </p:nvSpPr>
        <p:spPr>
          <a:xfrm>
            <a:off x="6315456" y="3718560"/>
            <a:ext cx="292608" cy="694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FB26BA-6B71-8A73-020E-4425388B6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4874-60CA-FF4B-A266-D72416F3017D}" type="slidenum">
              <a:rPr lang="fr-CA" smtClean="0"/>
              <a:t>8</a:t>
            </a:fld>
            <a:endParaRPr lang="fr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C8A17E-AAF6-14AA-0CCD-5E46501B076B}"/>
              </a:ext>
            </a:extLst>
          </p:cNvPr>
          <p:cNvSpPr/>
          <p:nvPr/>
        </p:nvSpPr>
        <p:spPr>
          <a:xfrm>
            <a:off x="1331259" y="2218765"/>
            <a:ext cx="591670" cy="282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625C6F-C202-CC0F-3FA7-2C3BFEAA8ACF}"/>
              </a:ext>
            </a:extLst>
          </p:cNvPr>
          <p:cNvSpPr/>
          <p:nvPr/>
        </p:nvSpPr>
        <p:spPr>
          <a:xfrm>
            <a:off x="351226" y="1526019"/>
            <a:ext cx="1071846" cy="185907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579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EEEEE-3DBB-52D6-B79E-0A6536D70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Updating</a:t>
            </a:r>
            <a:r>
              <a:rPr lang="fr-CA" dirty="0"/>
              <a:t> the </a:t>
            </a:r>
            <a:r>
              <a:rPr lang="fr-CA" dirty="0" err="1"/>
              <a:t>Dependency</a:t>
            </a:r>
            <a:r>
              <a:rPr lang="fr-CA" dirty="0"/>
              <a:t> Reference </a:t>
            </a:r>
            <a:r>
              <a:rPr lang="fr-CA" dirty="0" err="1"/>
              <a:t>Database</a:t>
            </a:r>
            <a:endParaRPr lang="fr-CA" dirty="0"/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1457F50D-8BC5-6005-E085-B4B7633EBAA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34528" y="1910969"/>
            <a:ext cx="5661472" cy="4099687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2FB5F5-A5FC-8241-76DD-CC94433736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Different versions of libraries may be used by different teams, or at different times</a:t>
            </a:r>
          </a:p>
          <a:p>
            <a:r>
              <a:rPr lang="en-CA" dirty="0"/>
              <a:t>New (versions of) libraries appear regularly in builds</a:t>
            </a:r>
          </a:p>
          <a:p>
            <a:r>
              <a:rPr lang="en-CA" dirty="0"/>
              <a:t>Ideally/ultimately:</a:t>
            </a:r>
          </a:p>
          <a:p>
            <a:pPr lvl="1"/>
            <a:r>
              <a:rPr lang="en-CA" dirty="0"/>
              <a:t>New libraries/versions are put on probation until properly vetted</a:t>
            </a:r>
          </a:p>
          <a:p>
            <a:pPr lvl="1"/>
            <a:r>
              <a:rPr lang="en-CA" dirty="0"/>
              <a:t>Builds involving libraries with documented critical vulnerabilities fail after a grace period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97B40A-D6B7-41F2-0121-80DC8D239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4874-60CA-FF4B-A266-D72416F3017D}" type="slidenum">
              <a:rPr lang="fr-CA" smtClean="0"/>
              <a:t>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89251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587</Words>
  <Application>Microsoft Macintosh PowerPoint</Application>
  <PresentationFormat>Widescreen</PresentationFormat>
  <Paragraphs>128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Avenir Next LT Pro</vt:lpstr>
      <vt:lpstr>Calibri</vt:lpstr>
      <vt:lpstr>Calibri Light</vt:lpstr>
      <vt:lpstr>Helvetica</vt:lpstr>
      <vt:lpstr>Office Theme</vt:lpstr>
      <vt:lpstr>Controlling Usage and Security Risks of OSS in Applications Ecosystems</vt:lpstr>
      <vt:lpstr>The good</vt:lpstr>
      <vt:lpstr>The bad</vt:lpstr>
      <vt:lpstr>The ugly</vt:lpstr>
      <vt:lpstr>Approach: DevOps DevSecOps</vt:lpstr>
      <vt:lpstr>Outline</vt:lpstr>
      <vt:lpstr>The Tools</vt:lpstr>
      <vt:lpstr>The dependency check</vt:lpstr>
      <vt:lpstr>Updating the Dependency Reference Database</vt:lpstr>
      <vt:lpstr>Outline</vt:lpstr>
      <vt:lpstr>Preliminary results</vt:lpstr>
      <vt:lpstr>Preliminary results – how bad is it?</vt:lpstr>
      <vt:lpstr>Outline</vt:lpstr>
      <vt:lpstr>People – Processes - Tools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Controlling Usage and Security Riks of OSS in Applications Ecosystems</dc:title>
  <dc:creator>Mili, Hafedh</dc:creator>
  <cp:lastModifiedBy>Diego Elias Damasceno Costa</cp:lastModifiedBy>
  <cp:revision>11</cp:revision>
  <dcterms:created xsi:type="dcterms:W3CDTF">2022-09-13T16:58:01Z</dcterms:created>
  <dcterms:modified xsi:type="dcterms:W3CDTF">2022-09-14T04:37:51Z</dcterms:modified>
</cp:coreProperties>
</file>