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1" r:id="rId4"/>
    <p:sldId id="262" r:id="rId5"/>
    <p:sldId id="257" r:id="rId6"/>
    <p:sldId id="263" r:id="rId7"/>
    <p:sldId id="264" r:id="rId8"/>
    <p:sldId id="265" r:id="rId9"/>
    <p:sldId id="267" r:id="rId10"/>
    <p:sldId id="270" r:id="rId11"/>
    <p:sldId id="271" r:id="rId12"/>
    <p:sldId id="269" r:id="rId13"/>
    <p:sldId id="272" r:id="rId14"/>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823760"/>
            <a:ext cx="9072000" cy="2091240"/>
          </a:xfrm>
          <a:prstGeom prst="rect">
            <a:avLst/>
          </a:prstGeom>
        </p:spPr>
        <p:txBody>
          <a:bodyPr lIns="0" tIns="0" rIns="0" bIns="0"/>
          <a:lstStyle/>
          <a:p>
            <a:endParaRPr/>
          </a:p>
        </p:txBody>
      </p:sp>
      <p:sp>
        <p:nvSpPr>
          <p:cNvPr id="28" name="PlaceHolder 3"/>
          <p:cNvSpPr>
            <a:spLocks noGrp="1"/>
          </p:cNvSpPr>
          <p:nvPr>
            <p:ph type="body"/>
          </p:nvPr>
        </p:nvSpPr>
        <p:spPr>
          <a:xfrm>
            <a:off x="504000" y="4114080"/>
            <a:ext cx="9072000" cy="20912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30" name="PlaceHolder 2"/>
          <p:cNvSpPr>
            <a:spLocks noGrp="1"/>
          </p:cNvSpPr>
          <p:nvPr>
            <p:ph type="body"/>
          </p:nvPr>
        </p:nvSpPr>
        <p:spPr>
          <a:xfrm>
            <a:off x="504000" y="1823760"/>
            <a:ext cx="4426920" cy="2091240"/>
          </a:xfrm>
          <a:prstGeom prst="rect">
            <a:avLst/>
          </a:prstGeom>
        </p:spPr>
        <p:txBody>
          <a:bodyPr lIns="0" tIns="0" rIns="0" bIns="0"/>
          <a:lstStyle/>
          <a:p>
            <a:endParaRPr/>
          </a:p>
        </p:txBody>
      </p:sp>
      <p:sp>
        <p:nvSpPr>
          <p:cNvPr id="31" name="PlaceHolder 3"/>
          <p:cNvSpPr>
            <a:spLocks noGrp="1"/>
          </p:cNvSpPr>
          <p:nvPr>
            <p:ph type="body"/>
          </p:nvPr>
        </p:nvSpPr>
        <p:spPr>
          <a:xfrm>
            <a:off x="5152680" y="1823760"/>
            <a:ext cx="4426920" cy="2091240"/>
          </a:xfrm>
          <a:prstGeom prst="rect">
            <a:avLst/>
          </a:prstGeom>
        </p:spPr>
        <p:txBody>
          <a:bodyPr lIns="0" tIns="0" rIns="0" bIns="0"/>
          <a:lstStyle/>
          <a:p>
            <a:endParaRPr/>
          </a:p>
        </p:txBody>
      </p:sp>
      <p:sp>
        <p:nvSpPr>
          <p:cNvPr id="32" name="PlaceHolder 4"/>
          <p:cNvSpPr>
            <a:spLocks noGrp="1"/>
          </p:cNvSpPr>
          <p:nvPr>
            <p:ph type="body"/>
          </p:nvPr>
        </p:nvSpPr>
        <p:spPr>
          <a:xfrm>
            <a:off x="5152680" y="4114080"/>
            <a:ext cx="4426920" cy="2091240"/>
          </a:xfrm>
          <a:prstGeom prst="rect">
            <a:avLst/>
          </a:prstGeom>
        </p:spPr>
        <p:txBody>
          <a:bodyPr lIns="0" tIns="0" rIns="0" bIns="0"/>
          <a:lstStyle/>
          <a:p>
            <a:endParaRPr/>
          </a:p>
        </p:txBody>
      </p:sp>
      <p:sp>
        <p:nvSpPr>
          <p:cNvPr id="33" name="PlaceHolder 5"/>
          <p:cNvSpPr>
            <a:spLocks noGrp="1"/>
          </p:cNvSpPr>
          <p:nvPr>
            <p:ph type="body"/>
          </p:nvPr>
        </p:nvSpPr>
        <p:spPr>
          <a:xfrm>
            <a:off x="504000" y="4114080"/>
            <a:ext cx="4426920" cy="20912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35" name="PlaceHolder 2"/>
          <p:cNvSpPr>
            <a:spLocks noGrp="1"/>
          </p:cNvSpPr>
          <p:nvPr>
            <p:ph type="body"/>
          </p:nvPr>
        </p:nvSpPr>
        <p:spPr>
          <a:xfrm>
            <a:off x="504000" y="1823760"/>
            <a:ext cx="9072000" cy="4384440"/>
          </a:xfrm>
          <a:prstGeom prst="rect">
            <a:avLst/>
          </a:prstGeom>
        </p:spPr>
        <p:txBody>
          <a:bodyPr lIns="0" tIns="0" rIns="0" bIns="0"/>
          <a:lstStyle/>
          <a:p>
            <a:endParaRPr/>
          </a:p>
        </p:txBody>
      </p:sp>
      <p:sp>
        <p:nvSpPr>
          <p:cNvPr id="36" name="PlaceHolder 3"/>
          <p:cNvSpPr>
            <a:spLocks noGrp="1"/>
          </p:cNvSpPr>
          <p:nvPr>
            <p:ph type="body"/>
          </p:nvPr>
        </p:nvSpPr>
        <p:spPr>
          <a:xfrm>
            <a:off x="504000" y="1823760"/>
            <a:ext cx="9072000" cy="4384440"/>
          </a:xfrm>
          <a:prstGeom prst="rect">
            <a:avLst/>
          </a:prstGeom>
        </p:spPr>
        <p:txBody>
          <a:bodyPr lIns="0" tIns="0" rIns="0" bIns="0"/>
          <a:lstStyle/>
          <a:p>
            <a:endParaRPr/>
          </a:p>
        </p:txBody>
      </p:sp>
      <p:pic>
        <p:nvPicPr>
          <p:cNvPr id="37" name="Picture 36"/>
          <p:cNvPicPr/>
          <p:nvPr/>
        </p:nvPicPr>
        <p:blipFill>
          <a:blip r:embed="rId2"/>
          <a:stretch/>
        </p:blipFill>
        <p:spPr>
          <a:xfrm>
            <a:off x="2292480" y="1823400"/>
            <a:ext cx="5495040" cy="4384440"/>
          </a:xfrm>
          <a:prstGeom prst="rect">
            <a:avLst/>
          </a:prstGeom>
          <a:ln>
            <a:noFill/>
          </a:ln>
        </p:spPr>
      </p:pic>
      <p:pic>
        <p:nvPicPr>
          <p:cNvPr id="38" name="Picture 37"/>
          <p:cNvPicPr/>
          <p:nvPr/>
        </p:nvPicPr>
        <p:blipFill>
          <a:blip r:embed="rId2"/>
          <a:stretch/>
        </p:blipFill>
        <p:spPr>
          <a:xfrm>
            <a:off x="2292480" y="1823400"/>
            <a:ext cx="5495040" cy="438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46" name="PlaceHolder 2"/>
          <p:cNvSpPr>
            <a:spLocks noGrp="1"/>
          </p:cNvSpPr>
          <p:nvPr>
            <p:ph type="subTitle"/>
          </p:nvPr>
        </p:nvSpPr>
        <p:spPr>
          <a:xfrm>
            <a:off x="504000" y="182376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823760"/>
            <a:ext cx="9072000" cy="438444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04000" y="1823760"/>
            <a:ext cx="4426920" cy="4384440"/>
          </a:xfrm>
          <a:prstGeom prst="rect">
            <a:avLst/>
          </a:prstGeom>
        </p:spPr>
        <p:txBody>
          <a:bodyPr lIns="0" tIns="0" rIns="0" bIns="0"/>
          <a:lstStyle/>
          <a:p>
            <a:endParaRPr/>
          </a:p>
        </p:txBody>
      </p:sp>
      <p:sp>
        <p:nvSpPr>
          <p:cNvPr id="51" name="PlaceHolder 3"/>
          <p:cNvSpPr>
            <a:spLocks noGrp="1"/>
          </p:cNvSpPr>
          <p:nvPr>
            <p:ph type="body"/>
          </p:nvPr>
        </p:nvSpPr>
        <p:spPr>
          <a:xfrm>
            <a:off x="5152680" y="1823760"/>
            <a:ext cx="4426920" cy="438444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504000" y="288000"/>
            <a:ext cx="9072000" cy="57870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55" name="PlaceHolder 2"/>
          <p:cNvSpPr>
            <a:spLocks noGrp="1"/>
          </p:cNvSpPr>
          <p:nvPr>
            <p:ph type="body"/>
          </p:nvPr>
        </p:nvSpPr>
        <p:spPr>
          <a:xfrm>
            <a:off x="504000" y="1823760"/>
            <a:ext cx="4426920" cy="2091240"/>
          </a:xfrm>
          <a:prstGeom prst="rect">
            <a:avLst/>
          </a:prstGeom>
        </p:spPr>
        <p:txBody>
          <a:bodyPr lIns="0" tIns="0" rIns="0" bIns="0"/>
          <a:lstStyle/>
          <a:p>
            <a:endParaRPr/>
          </a:p>
        </p:txBody>
      </p:sp>
      <p:sp>
        <p:nvSpPr>
          <p:cNvPr id="56" name="PlaceHolder 3"/>
          <p:cNvSpPr>
            <a:spLocks noGrp="1"/>
          </p:cNvSpPr>
          <p:nvPr>
            <p:ph type="body"/>
          </p:nvPr>
        </p:nvSpPr>
        <p:spPr>
          <a:xfrm>
            <a:off x="504000" y="4114080"/>
            <a:ext cx="4426920" cy="2091240"/>
          </a:xfrm>
          <a:prstGeom prst="rect">
            <a:avLst/>
          </a:prstGeom>
        </p:spPr>
        <p:txBody>
          <a:bodyPr lIns="0" tIns="0" rIns="0" bIns="0"/>
          <a:lstStyle/>
          <a:p>
            <a:endParaRPr/>
          </a:p>
        </p:txBody>
      </p:sp>
      <p:sp>
        <p:nvSpPr>
          <p:cNvPr id="57" name="PlaceHolder 4"/>
          <p:cNvSpPr>
            <a:spLocks noGrp="1"/>
          </p:cNvSpPr>
          <p:nvPr>
            <p:ph type="body"/>
          </p:nvPr>
        </p:nvSpPr>
        <p:spPr>
          <a:xfrm>
            <a:off x="5152680" y="1823760"/>
            <a:ext cx="4426920" cy="438444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6" name="PlaceHolder 2"/>
          <p:cNvSpPr>
            <a:spLocks noGrp="1"/>
          </p:cNvSpPr>
          <p:nvPr>
            <p:ph type="subTitle"/>
          </p:nvPr>
        </p:nvSpPr>
        <p:spPr>
          <a:xfrm>
            <a:off x="504000" y="1823760"/>
            <a:ext cx="9072000" cy="438444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59" name="PlaceHolder 2"/>
          <p:cNvSpPr>
            <a:spLocks noGrp="1"/>
          </p:cNvSpPr>
          <p:nvPr>
            <p:ph type="body"/>
          </p:nvPr>
        </p:nvSpPr>
        <p:spPr>
          <a:xfrm>
            <a:off x="504000" y="1823760"/>
            <a:ext cx="4426920" cy="4384440"/>
          </a:xfrm>
          <a:prstGeom prst="rect">
            <a:avLst/>
          </a:prstGeom>
        </p:spPr>
        <p:txBody>
          <a:bodyPr lIns="0" tIns="0" rIns="0" bIns="0"/>
          <a:lstStyle/>
          <a:p>
            <a:endParaRPr/>
          </a:p>
        </p:txBody>
      </p:sp>
      <p:sp>
        <p:nvSpPr>
          <p:cNvPr id="60" name="PlaceHolder 3"/>
          <p:cNvSpPr>
            <a:spLocks noGrp="1"/>
          </p:cNvSpPr>
          <p:nvPr>
            <p:ph type="body"/>
          </p:nvPr>
        </p:nvSpPr>
        <p:spPr>
          <a:xfrm>
            <a:off x="5152680" y="1823760"/>
            <a:ext cx="4426920" cy="2091240"/>
          </a:xfrm>
          <a:prstGeom prst="rect">
            <a:avLst/>
          </a:prstGeom>
        </p:spPr>
        <p:txBody>
          <a:bodyPr lIns="0" tIns="0" rIns="0" bIns="0"/>
          <a:lstStyle/>
          <a:p>
            <a:endParaRPr/>
          </a:p>
        </p:txBody>
      </p:sp>
      <p:sp>
        <p:nvSpPr>
          <p:cNvPr id="61" name="PlaceHolder 4"/>
          <p:cNvSpPr>
            <a:spLocks noGrp="1"/>
          </p:cNvSpPr>
          <p:nvPr>
            <p:ph type="body"/>
          </p:nvPr>
        </p:nvSpPr>
        <p:spPr>
          <a:xfrm>
            <a:off x="5152680" y="4114080"/>
            <a:ext cx="4426920" cy="20912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823760"/>
            <a:ext cx="4426920" cy="2091240"/>
          </a:xfrm>
          <a:prstGeom prst="rect">
            <a:avLst/>
          </a:prstGeom>
        </p:spPr>
        <p:txBody>
          <a:bodyPr lIns="0" tIns="0" rIns="0" bIns="0"/>
          <a:lstStyle/>
          <a:p>
            <a:endParaRPr/>
          </a:p>
        </p:txBody>
      </p:sp>
      <p:sp>
        <p:nvSpPr>
          <p:cNvPr id="64" name="PlaceHolder 3"/>
          <p:cNvSpPr>
            <a:spLocks noGrp="1"/>
          </p:cNvSpPr>
          <p:nvPr>
            <p:ph type="body"/>
          </p:nvPr>
        </p:nvSpPr>
        <p:spPr>
          <a:xfrm>
            <a:off x="5152680" y="1823760"/>
            <a:ext cx="4426920" cy="2091240"/>
          </a:xfrm>
          <a:prstGeom prst="rect">
            <a:avLst/>
          </a:prstGeom>
        </p:spPr>
        <p:txBody>
          <a:bodyPr lIns="0" tIns="0" rIns="0" bIns="0"/>
          <a:lstStyle/>
          <a:p>
            <a:endParaRPr/>
          </a:p>
        </p:txBody>
      </p:sp>
      <p:sp>
        <p:nvSpPr>
          <p:cNvPr id="65" name="PlaceHolder 4"/>
          <p:cNvSpPr>
            <a:spLocks noGrp="1"/>
          </p:cNvSpPr>
          <p:nvPr>
            <p:ph type="body"/>
          </p:nvPr>
        </p:nvSpPr>
        <p:spPr>
          <a:xfrm>
            <a:off x="504000" y="4114080"/>
            <a:ext cx="9072000" cy="20912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67" name="PlaceHolder 2"/>
          <p:cNvSpPr>
            <a:spLocks noGrp="1"/>
          </p:cNvSpPr>
          <p:nvPr>
            <p:ph type="body"/>
          </p:nvPr>
        </p:nvSpPr>
        <p:spPr>
          <a:xfrm>
            <a:off x="504000" y="1823760"/>
            <a:ext cx="9072000" cy="2091240"/>
          </a:xfrm>
          <a:prstGeom prst="rect">
            <a:avLst/>
          </a:prstGeom>
        </p:spPr>
        <p:txBody>
          <a:bodyPr lIns="0" tIns="0" rIns="0" bIns="0"/>
          <a:lstStyle/>
          <a:p>
            <a:endParaRPr/>
          </a:p>
        </p:txBody>
      </p:sp>
      <p:sp>
        <p:nvSpPr>
          <p:cNvPr id="68" name="PlaceHolder 3"/>
          <p:cNvSpPr>
            <a:spLocks noGrp="1"/>
          </p:cNvSpPr>
          <p:nvPr>
            <p:ph type="body"/>
          </p:nvPr>
        </p:nvSpPr>
        <p:spPr>
          <a:xfrm>
            <a:off x="504000" y="4114080"/>
            <a:ext cx="9072000" cy="20912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04000" y="1823760"/>
            <a:ext cx="4426920" cy="2091240"/>
          </a:xfrm>
          <a:prstGeom prst="rect">
            <a:avLst/>
          </a:prstGeom>
        </p:spPr>
        <p:txBody>
          <a:bodyPr lIns="0" tIns="0" rIns="0" bIns="0"/>
          <a:lstStyle/>
          <a:p>
            <a:endParaRPr/>
          </a:p>
        </p:txBody>
      </p:sp>
      <p:sp>
        <p:nvSpPr>
          <p:cNvPr id="71" name="PlaceHolder 3"/>
          <p:cNvSpPr>
            <a:spLocks noGrp="1"/>
          </p:cNvSpPr>
          <p:nvPr>
            <p:ph type="body"/>
          </p:nvPr>
        </p:nvSpPr>
        <p:spPr>
          <a:xfrm>
            <a:off x="5152680" y="1823760"/>
            <a:ext cx="4426920" cy="2091240"/>
          </a:xfrm>
          <a:prstGeom prst="rect">
            <a:avLst/>
          </a:prstGeom>
        </p:spPr>
        <p:txBody>
          <a:bodyPr lIns="0" tIns="0" rIns="0" bIns="0"/>
          <a:lstStyle/>
          <a:p>
            <a:endParaRPr/>
          </a:p>
        </p:txBody>
      </p:sp>
      <p:sp>
        <p:nvSpPr>
          <p:cNvPr id="72" name="PlaceHolder 4"/>
          <p:cNvSpPr>
            <a:spLocks noGrp="1"/>
          </p:cNvSpPr>
          <p:nvPr>
            <p:ph type="body"/>
          </p:nvPr>
        </p:nvSpPr>
        <p:spPr>
          <a:xfrm>
            <a:off x="5152680" y="4114080"/>
            <a:ext cx="4426920" cy="2091240"/>
          </a:xfrm>
          <a:prstGeom prst="rect">
            <a:avLst/>
          </a:prstGeom>
        </p:spPr>
        <p:txBody>
          <a:bodyPr lIns="0" tIns="0" rIns="0" bIns="0"/>
          <a:lstStyle/>
          <a:p>
            <a:endParaRPr/>
          </a:p>
        </p:txBody>
      </p:sp>
      <p:sp>
        <p:nvSpPr>
          <p:cNvPr id="73" name="PlaceHolder 5"/>
          <p:cNvSpPr>
            <a:spLocks noGrp="1"/>
          </p:cNvSpPr>
          <p:nvPr>
            <p:ph type="body"/>
          </p:nvPr>
        </p:nvSpPr>
        <p:spPr>
          <a:xfrm>
            <a:off x="504000" y="4114080"/>
            <a:ext cx="4426920" cy="20912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75" name="PlaceHolder 2"/>
          <p:cNvSpPr>
            <a:spLocks noGrp="1"/>
          </p:cNvSpPr>
          <p:nvPr>
            <p:ph type="body"/>
          </p:nvPr>
        </p:nvSpPr>
        <p:spPr>
          <a:xfrm>
            <a:off x="504000" y="1823760"/>
            <a:ext cx="9072000" cy="4384440"/>
          </a:xfrm>
          <a:prstGeom prst="rect">
            <a:avLst/>
          </a:prstGeom>
        </p:spPr>
        <p:txBody>
          <a:bodyPr lIns="0" tIns="0" rIns="0" bIns="0"/>
          <a:lstStyle/>
          <a:p>
            <a:endParaRPr/>
          </a:p>
        </p:txBody>
      </p:sp>
      <p:sp>
        <p:nvSpPr>
          <p:cNvPr id="76" name="PlaceHolder 3"/>
          <p:cNvSpPr>
            <a:spLocks noGrp="1"/>
          </p:cNvSpPr>
          <p:nvPr>
            <p:ph type="body"/>
          </p:nvPr>
        </p:nvSpPr>
        <p:spPr>
          <a:xfrm>
            <a:off x="504000" y="1823760"/>
            <a:ext cx="9072000" cy="4384440"/>
          </a:xfrm>
          <a:prstGeom prst="rect">
            <a:avLst/>
          </a:prstGeom>
        </p:spPr>
        <p:txBody>
          <a:bodyPr lIns="0" tIns="0" rIns="0" bIns="0"/>
          <a:lstStyle/>
          <a:p>
            <a:endParaRPr/>
          </a:p>
        </p:txBody>
      </p:sp>
      <p:pic>
        <p:nvPicPr>
          <p:cNvPr id="77" name="Picture 76"/>
          <p:cNvPicPr/>
          <p:nvPr/>
        </p:nvPicPr>
        <p:blipFill>
          <a:blip r:embed="rId2"/>
          <a:stretch/>
        </p:blipFill>
        <p:spPr>
          <a:xfrm>
            <a:off x="2292480" y="1823400"/>
            <a:ext cx="5495040" cy="4384440"/>
          </a:xfrm>
          <a:prstGeom prst="rect">
            <a:avLst/>
          </a:prstGeom>
          <a:ln>
            <a:noFill/>
          </a:ln>
        </p:spPr>
      </p:pic>
      <p:pic>
        <p:nvPicPr>
          <p:cNvPr id="78" name="Picture 77"/>
          <p:cNvPicPr/>
          <p:nvPr/>
        </p:nvPicPr>
        <p:blipFill>
          <a:blip r:embed="rId2"/>
          <a:stretch/>
        </p:blipFill>
        <p:spPr>
          <a:xfrm>
            <a:off x="2292480" y="1823400"/>
            <a:ext cx="5495040" cy="438444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8" name="PlaceHolder 2"/>
          <p:cNvSpPr>
            <a:spLocks noGrp="1"/>
          </p:cNvSpPr>
          <p:nvPr>
            <p:ph type="body"/>
          </p:nvPr>
        </p:nvSpPr>
        <p:spPr>
          <a:xfrm>
            <a:off x="504000" y="1823760"/>
            <a:ext cx="9072000" cy="438444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10" name="PlaceHolder 2"/>
          <p:cNvSpPr>
            <a:spLocks noGrp="1"/>
          </p:cNvSpPr>
          <p:nvPr>
            <p:ph type="body"/>
          </p:nvPr>
        </p:nvSpPr>
        <p:spPr>
          <a:xfrm>
            <a:off x="504000" y="1823760"/>
            <a:ext cx="4426920" cy="4384440"/>
          </a:xfrm>
          <a:prstGeom prst="rect">
            <a:avLst/>
          </a:prstGeom>
        </p:spPr>
        <p:txBody>
          <a:bodyPr lIns="0" tIns="0" rIns="0" bIns="0"/>
          <a:lstStyle/>
          <a:p>
            <a:endParaRPr/>
          </a:p>
        </p:txBody>
      </p:sp>
      <p:sp>
        <p:nvSpPr>
          <p:cNvPr id="11" name="PlaceHolder 3"/>
          <p:cNvSpPr>
            <a:spLocks noGrp="1"/>
          </p:cNvSpPr>
          <p:nvPr>
            <p:ph type="body"/>
          </p:nvPr>
        </p:nvSpPr>
        <p:spPr>
          <a:xfrm>
            <a:off x="5152680" y="1823760"/>
            <a:ext cx="4426920" cy="438444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88000"/>
            <a:ext cx="9072000" cy="57870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15" name="PlaceHolder 2"/>
          <p:cNvSpPr>
            <a:spLocks noGrp="1"/>
          </p:cNvSpPr>
          <p:nvPr>
            <p:ph type="body"/>
          </p:nvPr>
        </p:nvSpPr>
        <p:spPr>
          <a:xfrm>
            <a:off x="504000" y="1823760"/>
            <a:ext cx="4426920" cy="2091240"/>
          </a:xfrm>
          <a:prstGeom prst="rect">
            <a:avLst/>
          </a:prstGeom>
        </p:spPr>
        <p:txBody>
          <a:bodyPr lIns="0" tIns="0" rIns="0" bIns="0"/>
          <a:lstStyle/>
          <a:p>
            <a:endParaRPr/>
          </a:p>
        </p:txBody>
      </p:sp>
      <p:sp>
        <p:nvSpPr>
          <p:cNvPr id="16" name="PlaceHolder 3"/>
          <p:cNvSpPr>
            <a:spLocks noGrp="1"/>
          </p:cNvSpPr>
          <p:nvPr>
            <p:ph type="body"/>
          </p:nvPr>
        </p:nvSpPr>
        <p:spPr>
          <a:xfrm>
            <a:off x="504000" y="4114080"/>
            <a:ext cx="4426920" cy="2091240"/>
          </a:xfrm>
          <a:prstGeom prst="rect">
            <a:avLst/>
          </a:prstGeom>
        </p:spPr>
        <p:txBody>
          <a:bodyPr lIns="0" tIns="0" rIns="0" bIns="0"/>
          <a:lstStyle/>
          <a:p>
            <a:endParaRPr/>
          </a:p>
        </p:txBody>
      </p:sp>
      <p:sp>
        <p:nvSpPr>
          <p:cNvPr id="17" name="PlaceHolder 4"/>
          <p:cNvSpPr>
            <a:spLocks noGrp="1"/>
          </p:cNvSpPr>
          <p:nvPr>
            <p:ph type="body"/>
          </p:nvPr>
        </p:nvSpPr>
        <p:spPr>
          <a:xfrm>
            <a:off x="5152680" y="1823760"/>
            <a:ext cx="4426920" cy="438444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19" name="PlaceHolder 2"/>
          <p:cNvSpPr>
            <a:spLocks noGrp="1"/>
          </p:cNvSpPr>
          <p:nvPr>
            <p:ph type="body"/>
          </p:nvPr>
        </p:nvSpPr>
        <p:spPr>
          <a:xfrm>
            <a:off x="504000" y="1823760"/>
            <a:ext cx="4426920" cy="4384440"/>
          </a:xfrm>
          <a:prstGeom prst="rect">
            <a:avLst/>
          </a:prstGeom>
        </p:spPr>
        <p:txBody>
          <a:bodyPr lIns="0" tIns="0" rIns="0" bIns="0"/>
          <a:lstStyle/>
          <a:p>
            <a:endParaRPr/>
          </a:p>
        </p:txBody>
      </p:sp>
      <p:sp>
        <p:nvSpPr>
          <p:cNvPr id="20" name="PlaceHolder 3"/>
          <p:cNvSpPr>
            <a:spLocks noGrp="1"/>
          </p:cNvSpPr>
          <p:nvPr>
            <p:ph type="body"/>
          </p:nvPr>
        </p:nvSpPr>
        <p:spPr>
          <a:xfrm>
            <a:off x="5152680" y="1823760"/>
            <a:ext cx="4426920" cy="2091240"/>
          </a:xfrm>
          <a:prstGeom prst="rect">
            <a:avLst/>
          </a:prstGeom>
        </p:spPr>
        <p:txBody>
          <a:bodyPr lIns="0" tIns="0" rIns="0" bIns="0"/>
          <a:lstStyle/>
          <a:p>
            <a:endParaRPr/>
          </a:p>
        </p:txBody>
      </p:sp>
      <p:sp>
        <p:nvSpPr>
          <p:cNvPr id="21" name="PlaceHolder 4"/>
          <p:cNvSpPr>
            <a:spLocks noGrp="1"/>
          </p:cNvSpPr>
          <p:nvPr>
            <p:ph type="body"/>
          </p:nvPr>
        </p:nvSpPr>
        <p:spPr>
          <a:xfrm>
            <a:off x="5152680" y="4114080"/>
            <a:ext cx="4426920" cy="20912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88000"/>
            <a:ext cx="9072000" cy="1248120"/>
          </a:xfrm>
          <a:prstGeom prst="rect">
            <a:avLst/>
          </a:prstGeom>
        </p:spPr>
        <p:txBody>
          <a:bodyPr lIns="0" tIns="0" rIns="0" bIns="0" anchor="ctr"/>
          <a:lstStyle/>
          <a:p>
            <a:pPr algn="ctr"/>
            <a:endParaRPr/>
          </a:p>
        </p:txBody>
      </p:sp>
      <p:sp>
        <p:nvSpPr>
          <p:cNvPr id="23" name="PlaceHolder 2"/>
          <p:cNvSpPr>
            <a:spLocks noGrp="1"/>
          </p:cNvSpPr>
          <p:nvPr>
            <p:ph type="body"/>
          </p:nvPr>
        </p:nvSpPr>
        <p:spPr>
          <a:xfrm>
            <a:off x="504000" y="1823760"/>
            <a:ext cx="4426920" cy="2091240"/>
          </a:xfrm>
          <a:prstGeom prst="rect">
            <a:avLst/>
          </a:prstGeom>
        </p:spPr>
        <p:txBody>
          <a:bodyPr lIns="0" tIns="0" rIns="0" bIns="0"/>
          <a:lstStyle/>
          <a:p>
            <a:endParaRPr/>
          </a:p>
        </p:txBody>
      </p:sp>
      <p:sp>
        <p:nvSpPr>
          <p:cNvPr id="24" name="PlaceHolder 3"/>
          <p:cNvSpPr>
            <a:spLocks noGrp="1"/>
          </p:cNvSpPr>
          <p:nvPr>
            <p:ph type="body"/>
          </p:nvPr>
        </p:nvSpPr>
        <p:spPr>
          <a:xfrm>
            <a:off x="5152680" y="1823760"/>
            <a:ext cx="4426920" cy="2091240"/>
          </a:xfrm>
          <a:prstGeom prst="rect">
            <a:avLst/>
          </a:prstGeom>
        </p:spPr>
        <p:txBody>
          <a:bodyPr lIns="0" tIns="0" rIns="0" bIns="0"/>
          <a:lstStyle/>
          <a:p>
            <a:endParaRPr/>
          </a:p>
        </p:txBody>
      </p:sp>
      <p:sp>
        <p:nvSpPr>
          <p:cNvPr id="25" name="PlaceHolder 4"/>
          <p:cNvSpPr>
            <a:spLocks noGrp="1"/>
          </p:cNvSpPr>
          <p:nvPr>
            <p:ph type="body"/>
          </p:nvPr>
        </p:nvSpPr>
        <p:spPr>
          <a:xfrm>
            <a:off x="504000" y="4114080"/>
            <a:ext cx="9072000" cy="20912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a:latin typeface="Arial"/>
              </a:rPr>
              <a:t>Click to edit the title text format</a:t>
            </a:r>
            <a:endParaRP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a:latin typeface="Times New Roman"/>
              </a:rPr>
              <a:t>&lt;date/time&gt;</a:t>
            </a:r>
            <a:endParaRP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a:latin typeface="Times New Roman"/>
              </a:rPr>
              <a:t>&lt;footer&gt;</a:t>
            </a:r>
            <a:endParaRP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EF29F97F-69E4-4736-9012-27B050110DEB}" type="slidenum">
              <a:rPr lang="en-US" sz="1400">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0" y="0"/>
            <a:ext cx="10079640" cy="7560000"/>
          </a:xfrm>
          <a:prstGeom prst="rect">
            <a:avLst/>
          </a:prstGeom>
          <a:ln>
            <a:noFill/>
          </a:ln>
        </p:spPr>
      </p:pic>
      <p:sp>
        <p:nvSpPr>
          <p:cNvPr id="40" name="PlaceHolder 1"/>
          <p:cNvSpPr>
            <a:spLocks noGrp="1"/>
          </p:cNvSpPr>
          <p:nvPr>
            <p:ph type="title"/>
          </p:nvPr>
        </p:nvSpPr>
        <p:spPr>
          <a:xfrm>
            <a:off x="504000" y="288000"/>
            <a:ext cx="9072000" cy="1248120"/>
          </a:xfrm>
          <a:prstGeom prst="rect">
            <a:avLst/>
          </a:prstGeom>
        </p:spPr>
        <p:txBody>
          <a:bodyPr lIns="0" tIns="0" rIns="0" bIns="0" anchor="ctr"/>
          <a:lstStyle/>
          <a:p>
            <a:pPr algn="ctr"/>
            <a:r>
              <a:rPr lang="en-US" sz="4480">
                <a:latin typeface="Arial"/>
              </a:rPr>
              <a:t>Click to edit the title text format</a:t>
            </a:r>
            <a:endParaRPr/>
          </a:p>
        </p:txBody>
      </p:sp>
      <p:sp>
        <p:nvSpPr>
          <p:cNvPr id="41" name="PlaceHolder 2"/>
          <p:cNvSpPr>
            <a:spLocks noGrp="1"/>
          </p:cNvSpPr>
          <p:nvPr>
            <p:ph type="body"/>
          </p:nvPr>
        </p:nvSpPr>
        <p:spPr>
          <a:xfrm>
            <a:off x="504000" y="1823760"/>
            <a:ext cx="9072000" cy="4384440"/>
          </a:xfrm>
          <a:prstGeom prst="rect">
            <a:avLst/>
          </a:prstGeom>
        </p:spPr>
        <p:txBody>
          <a:bodyPr lIns="0" tIns="0" rIns="0" bIns="0"/>
          <a:lstStyle/>
          <a:p>
            <a:pPr>
              <a:buSzPct val="45000"/>
              <a:buFont typeface="StarSymbol"/>
              <a:buChar char=""/>
            </a:pPr>
            <a:r>
              <a:rPr lang="en-US" sz="3470">
                <a:latin typeface="Arial"/>
              </a:rPr>
              <a:t>Click to edit the outline text format</a:t>
            </a:r>
            <a:endParaRPr/>
          </a:p>
          <a:p>
            <a:pPr lvl="1">
              <a:buSzPct val="45000"/>
              <a:buFont typeface="StarSymbol"/>
              <a:buChar char=""/>
            </a:pPr>
            <a:r>
              <a:rPr lang="en-US" sz="3040">
                <a:latin typeface="Arial"/>
              </a:rPr>
              <a:t>Second Outline Level</a:t>
            </a:r>
            <a:endParaRPr/>
          </a:p>
          <a:p>
            <a:pPr lvl="2">
              <a:buSzPct val="75000"/>
              <a:buFont typeface="StarSymbol"/>
              <a:buChar char=""/>
            </a:pPr>
            <a:r>
              <a:rPr lang="en-US" sz="2600">
                <a:latin typeface="Arial"/>
              </a:rPr>
              <a:t>Third Outline Level</a:t>
            </a:r>
            <a:endParaRPr/>
          </a:p>
          <a:p>
            <a:pPr lvl="3">
              <a:buSzPct val="45000"/>
              <a:buFont typeface="StarSymbol"/>
              <a:buChar char=""/>
            </a:pPr>
            <a:r>
              <a:rPr lang="en-US" sz="2170">
                <a:latin typeface="Arial"/>
              </a:rPr>
              <a:t>Fourth Outline Level</a:t>
            </a:r>
            <a:endParaRPr/>
          </a:p>
          <a:p>
            <a:pPr lvl="4">
              <a:buSzPct val="75000"/>
              <a:buFont typeface="StarSymbol"/>
              <a:buChar char=""/>
            </a:pPr>
            <a:r>
              <a:rPr lang="en-US" sz="2170">
                <a:latin typeface="Arial"/>
              </a:rPr>
              <a:t>Fifth Outline Level</a:t>
            </a:r>
            <a:endParaRPr/>
          </a:p>
          <a:p>
            <a:pPr lvl="5">
              <a:buSzPct val="45000"/>
              <a:buFont typeface="StarSymbol"/>
              <a:buChar char=""/>
            </a:pPr>
            <a:r>
              <a:rPr lang="en-US" sz="2170">
                <a:latin typeface="Arial"/>
              </a:rPr>
              <a:t>Sixth Outline Level</a:t>
            </a:r>
            <a:endParaRPr/>
          </a:p>
          <a:p>
            <a:pPr lvl="6">
              <a:buSzPct val="45000"/>
              <a:buFont typeface="StarSymbol"/>
              <a:buChar char=""/>
            </a:pPr>
            <a:r>
              <a:rPr lang="en-US" sz="2170">
                <a:latin typeface="Arial"/>
              </a:rPr>
              <a:t>Seventh Outline Level</a:t>
            </a:r>
            <a:endParaRPr/>
          </a:p>
        </p:txBody>
      </p:sp>
      <p:sp>
        <p:nvSpPr>
          <p:cNvPr id="42" name="PlaceHolder 3"/>
          <p:cNvSpPr>
            <a:spLocks noGrp="1"/>
          </p:cNvSpPr>
          <p:nvPr>
            <p:ph type="dt"/>
          </p:nvPr>
        </p:nvSpPr>
        <p:spPr>
          <a:xfrm>
            <a:off x="504000" y="6886440"/>
            <a:ext cx="2348280" cy="520920"/>
          </a:xfrm>
          <a:prstGeom prst="rect">
            <a:avLst/>
          </a:prstGeom>
        </p:spPr>
        <p:txBody>
          <a:bodyPr lIns="0" tIns="0" rIns="0" bIns="0"/>
          <a:lstStyle/>
          <a:p>
            <a:r>
              <a:rPr lang="en-US" sz="1400">
                <a:solidFill>
                  <a:srgbClr val="FFFFFF"/>
                </a:solidFill>
                <a:latin typeface="Times New Roman"/>
              </a:rPr>
              <a:t>&lt;date/time&gt;</a:t>
            </a:r>
            <a:endParaRPr/>
          </a:p>
        </p:txBody>
      </p:sp>
      <p:sp>
        <p:nvSpPr>
          <p:cNvPr id="43" name="PlaceHolder 4"/>
          <p:cNvSpPr>
            <a:spLocks noGrp="1"/>
          </p:cNvSpPr>
          <p:nvPr>
            <p:ph type="ftr"/>
          </p:nvPr>
        </p:nvSpPr>
        <p:spPr>
          <a:xfrm>
            <a:off x="3447000" y="6886440"/>
            <a:ext cx="3195000" cy="520920"/>
          </a:xfrm>
          <a:prstGeom prst="rect">
            <a:avLst/>
          </a:prstGeom>
        </p:spPr>
        <p:txBody>
          <a:bodyPr lIns="0" tIns="0" rIns="0" bIns="0"/>
          <a:lstStyle/>
          <a:p>
            <a:pPr algn="ctr"/>
            <a:r>
              <a:rPr lang="en-US" sz="1400">
                <a:solidFill>
                  <a:srgbClr val="FFFFFF"/>
                </a:solidFill>
                <a:latin typeface="Times New Roman"/>
              </a:rPr>
              <a:t>&lt;footer&gt;</a:t>
            </a:r>
            <a:endParaRPr/>
          </a:p>
        </p:txBody>
      </p:sp>
      <p:sp>
        <p:nvSpPr>
          <p:cNvPr id="44" name="PlaceHolder 5"/>
          <p:cNvSpPr>
            <a:spLocks noGrp="1"/>
          </p:cNvSpPr>
          <p:nvPr>
            <p:ph type="sldNum"/>
          </p:nvPr>
        </p:nvSpPr>
        <p:spPr>
          <a:xfrm>
            <a:off x="7227000" y="6886440"/>
            <a:ext cx="2348280" cy="520920"/>
          </a:xfrm>
          <a:prstGeom prst="rect">
            <a:avLst/>
          </a:prstGeom>
        </p:spPr>
        <p:txBody>
          <a:bodyPr lIns="0" tIns="0" rIns="0" bIns="0"/>
          <a:lstStyle/>
          <a:p>
            <a:pPr algn="r"/>
            <a:fld id="{B30A9F0E-DD36-440F-93F7-1538018C980C}" type="slidenum">
              <a:rPr lang="en-US" sz="1400">
                <a:solidFill>
                  <a:srgbClr val="FFFFFF"/>
                </a:solidFill>
                <a:latin typeface="Times New Roman"/>
              </a:r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hyperlink" Target="http://stackoverflow.com/questions/2729267/android-camera-intent/2737770#2737770" TargetMode="External"/><Relationship Id="rId2" Type="http://schemas.openxmlformats.org/officeDocument/2006/relationships/hyperlink" Target="http://www.tutorialspoint.com/android/android_camera.htm" TargetMode="External"/><Relationship Id="rId1" Type="http://schemas.openxmlformats.org/officeDocument/2006/relationships/slideLayout" Target="../slideLayouts/slideLayout15.xml"/><Relationship Id="rId6" Type="http://schemas.openxmlformats.org/officeDocument/2006/relationships/hyperlink" Target="https://bitbucket.org/Zak_Olyarnik/zwo24-cs275-winter2015/src/9649f304d180d9de5433d6e468b3053fa6875900/P3/QuickPic/?at=master" TargetMode="External"/><Relationship Id="rId5" Type="http://schemas.openxmlformats.org/officeDocument/2006/relationships/hyperlink" Target="http://stackoverflow.com/questions/2047706/apache-commons-codec-with-android-could-not-find-method" TargetMode="External"/><Relationship Id="rId4" Type="http://schemas.openxmlformats.org/officeDocument/2006/relationships/hyperlink" Target="http://developer.android.com/reference/class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1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Shape 1"/>
          <p:cNvSpPr txBox="1"/>
          <p:nvPr/>
        </p:nvSpPr>
        <p:spPr>
          <a:xfrm>
            <a:off x="-1" y="642393"/>
            <a:ext cx="10080625" cy="1248120"/>
          </a:xfrm>
          <a:prstGeom prst="rect">
            <a:avLst/>
          </a:prstGeom>
          <a:noFill/>
          <a:ln>
            <a:noFill/>
          </a:ln>
        </p:spPr>
        <p:txBody>
          <a:bodyPr lIns="0" tIns="0" rIns="0" bIns="0" anchor="ctr"/>
          <a:lstStyle/>
          <a:p>
            <a:pPr algn="ctr"/>
            <a:r>
              <a:rPr lang="en-US" sz="7200" dirty="0" err="1">
                <a:latin typeface="Arial"/>
              </a:rPr>
              <a:t>QuickPic</a:t>
            </a:r>
            <a:r>
              <a:rPr lang="en-US" sz="7200" dirty="0">
                <a:latin typeface="Arial"/>
              </a:rPr>
              <a:t> App</a:t>
            </a:r>
            <a:endParaRPr sz="7200" dirty="0"/>
          </a:p>
        </p:txBody>
      </p:sp>
      <p:sp>
        <p:nvSpPr>
          <p:cNvPr id="2" name="TextBox 1"/>
          <p:cNvSpPr txBox="1"/>
          <p:nvPr/>
        </p:nvSpPr>
        <p:spPr>
          <a:xfrm>
            <a:off x="542077" y="4201610"/>
            <a:ext cx="3925746" cy="1200329"/>
          </a:xfrm>
          <a:prstGeom prst="rect">
            <a:avLst/>
          </a:prstGeom>
          <a:noFill/>
        </p:spPr>
        <p:txBody>
          <a:bodyPr wrap="square" rtlCol="0">
            <a:spAutoFit/>
          </a:bodyPr>
          <a:lstStyle/>
          <a:p>
            <a:r>
              <a:rPr lang="en-US" sz="3600" dirty="0" smtClean="0"/>
              <a:t>Zak Olyarnik</a:t>
            </a:r>
          </a:p>
          <a:p>
            <a:r>
              <a:rPr lang="en-US" sz="3600" dirty="0" smtClean="0"/>
              <a:t>Dana Thompson</a:t>
            </a:r>
            <a:endParaRPr lang="en-US" sz="3600" dirty="0"/>
          </a:p>
        </p:txBody>
      </p:sp>
      <p:sp>
        <p:nvSpPr>
          <p:cNvPr id="4" name="TextBox 3"/>
          <p:cNvSpPr txBox="1"/>
          <p:nvPr/>
        </p:nvSpPr>
        <p:spPr>
          <a:xfrm>
            <a:off x="6308204" y="4201609"/>
            <a:ext cx="3138668" cy="1200329"/>
          </a:xfrm>
          <a:prstGeom prst="rect">
            <a:avLst/>
          </a:prstGeom>
          <a:noFill/>
        </p:spPr>
        <p:txBody>
          <a:bodyPr wrap="square" rtlCol="0">
            <a:spAutoFit/>
          </a:bodyPr>
          <a:lstStyle/>
          <a:p>
            <a:pPr algn="r"/>
            <a:r>
              <a:rPr lang="en-US" sz="3600" dirty="0" err="1" smtClean="0"/>
              <a:t>Harshil</a:t>
            </a:r>
            <a:r>
              <a:rPr lang="en-US" sz="3600" dirty="0" smtClean="0"/>
              <a:t> Patel</a:t>
            </a:r>
          </a:p>
          <a:p>
            <a:pPr algn="r"/>
            <a:r>
              <a:rPr lang="en-US" sz="3600" dirty="0" smtClean="0"/>
              <a:t>Sam Caulker</a:t>
            </a:r>
            <a:endParaRPr lang="en-US"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Log</a:t>
            </a:r>
            <a:endParaRPr lang="en-US" dirty="0"/>
          </a:p>
        </p:txBody>
      </p:sp>
      <p:sp>
        <p:nvSpPr>
          <p:cNvPr id="3" name="Text Placeholder 2"/>
          <p:cNvSpPr>
            <a:spLocks noGrp="1"/>
          </p:cNvSpPr>
          <p:nvPr>
            <p:ph type="body"/>
          </p:nvPr>
        </p:nvSpPr>
        <p:spPr>
          <a:xfrm>
            <a:off x="422977" y="1297459"/>
            <a:ext cx="9072000" cy="6017741"/>
          </a:xfrm>
        </p:spPr>
        <p:txBody>
          <a:bodyPr/>
          <a:lstStyle/>
          <a:p>
            <a:r>
              <a:rPr lang="en-US" sz="2800" dirty="0" smtClean="0"/>
              <a:t>Week 10</a:t>
            </a:r>
          </a:p>
          <a:p>
            <a:pPr marL="346075" indent="-346075">
              <a:buFont typeface="Arial" panose="020B0604020202020204" pitchFamily="34" charset="0"/>
              <a:buChar char="•"/>
            </a:pPr>
            <a:r>
              <a:rPr lang="en-US" sz="2800" dirty="0" smtClean="0"/>
              <a:t>Transfer to Android – Zak and Dana</a:t>
            </a:r>
          </a:p>
          <a:p>
            <a:pPr marL="630238"/>
            <a:r>
              <a:rPr lang="en-US" sz="2400" dirty="0" smtClean="0"/>
              <a:t>-However, we could not do the same</a:t>
            </a:r>
            <a:r>
              <a:rPr lang="en-US" sz="2400" dirty="0"/>
              <a:t> </a:t>
            </a:r>
            <a:r>
              <a:rPr lang="en-US" sz="2400" dirty="0" smtClean="0"/>
              <a:t>for the </a:t>
            </a:r>
            <a:r>
              <a:rPr lang="en-US" sz="2400" dirty="0" err="1" smtClean="0"/>
              <a:t>JSONObject</a:t>
            </a:r>
            <a:r>
              <a:rPr lang="en-US" sz="2400" dirty="0" smtClean="0"/>
              <a:t> error, because </a:t>
            </a:r>
            <a:r>
              <a:rPr lang="en-US" sz="2400" i="1" dirty="0" smtClean="0"/>
              <a:t>nowhere in our code do we explicitly mention </a:t>
            </a:r>
            <a:r>
              <a:rPr lang="en-US" sz="2400" i="1" dirty="0" err="1" smtClean="0"/>
              <a:t>JSONObjects</a:t>
            </a:r>
            <a:r>
              <a:rPr lang="en-US" sz="2400" dirty="0" smtClean="0"/>
              <a:t>.  The conversion it is trying to do occurs within a </a:t>
            </a:r>
            <a:r>
              <a:rPr lang="en-US" sz="2400" dirty="0" err="1" smtClean="0"/>
              <a:t>Temboo</a:t>
            </a:r>
            <a:r>
              <a:rPr lang="en-US" sz="2400" dirty="0" smtClean="0"/>
              <a:t> </a:t>
            </a:r>
            <a:r>
              <a:rPr lang="en-US" sz="2400" dirty="0" err="1" smtClean="0"/>
              <a:t>choreo</a:t>
            </a:r>
            <a:r>
              <a:rPr lang="en-US" sz="2400" dirty="0" smtClean="0"/>
              <a:t>, and not on an accessible level.</a:t>
            </a:r>
          </a:p>
          <a:p>
            <a:pPr marL="630238"/>
            <a:r>
              <a:rPr lang="en-US" sz="2400" dirty="0" smtClean="0"/>
              <a:t>-There is no way to force the </a:t>
            </a:r>
            <a:r>
              <a:rPr lang="en-US" sz="2400" dirty="0" err="1" smtClean="0"/>
              <a:t>classloader</a:t>
            </a:r>
            <a:r>
              <a:rPr lang="en-US" sz="2400" dirty="0" smtClean="0"/>
              <a:t> to pick our import over the default or exclude classes from the default, but the solution turned out to be much simpler: We needed a different set of jar files for Android development than we did in Eclipse.  Using the correct jars solved all of our problems.</a:t>
            </a:r>
          </a:p>
          <a:p>
            <a:pPr marL="630238"/>
            <a:r>
              <a:rPr lang="en-US" sz="2400" dirty="0" smtClean="0"/>
              <a:t>-This problem seems trivial, but it took us more time than any other aspect of the project to solve, and caused us to abort the Dropbox </a:t>
            </a:r>
            <a:r>
              <a:rPr lang="en-US" sz="2400" dirty="0" err="1" smtClean="0"/>
              <a:t>webviews</a:t>
            </a:r>
            <a:r>
              <a:rPr lang="en-US" sz="2400" dirty="0" smtClean="0"/>
              <a:t> and additional planned functionality.</a:t>
            </a:r>
          </a:p>
          <a:p>
            <a:pPr marL="346075" indent="-346075">
              <a:buFont typeface="Arial" panose="020B0604020202020204" pitchFamily="34" charset="0"/>
              <a:buChar char="•"/>
            </a:pPr>
            <a:r>
              <a:rPr lang="en-US" sz="2800" dirty="0" smtClean="0"/>
              <a:t>Aesthetic Design </a:t>
            </a:r>
            <a:r>
              <a:rPr lang="en-US" sz="2800" dirty="0"/>
              <a:t>– Zak and Dana</a:t>
            </a:r>
          </a:p>
          <a:p>
            <a:pPr marL="630238"/>
            <a:r>
              <a:rPr lang="en-US" sz="2400" dirty="0" smtClean="0"/>
              <a:t>-The last step was to clean up the layout, resize and orient the </a:t>
            </a:r>
            <a:r>
              <a:rPr lang="en-US" sz="2400" dirty="0" err="1" smtClean="0"/>
              <a:t>imageView</a:t>
            </a:r>
            <a:r>
              <a:rPr lang="en-US" sz="2400" dirty="0" smtClean="0"/>
              <a:t>, and allow renaming of the picture before upload.</a:t>
            </a:r>
          </a:p>
        </p:txBody>
      </p:sp>
    </p:spTree>
    <p:extLst>
      <p:ext uri="{BB962C8B-B14F-4D97-AF65-F5344CB8AC3E}">
        <p14:creationId xmlns:p14="http://schemas.microsoft.com/office/powerpoint/2010/main" val="570383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Demonstration and Closing Remarks</a:t>
            </a:r>
            <a:endParaRPr lang="en-US" dirty="0"/>
          </a:p>
        </p:txBody>
      </p:sp>
      <p:sp>
        <p:nvSpPr>
          <p:cNvPr id="3" name="Text Placeholder 2"/>
          <p:cNvSpPr>
            <a:spLocks noGrp="1"/>
          </p:cNvSpPr>
          <p:nvPr>
            <p:ph type="body"/>
          </p:nvPr>
        </p:nvSpPr>
        <p:spPr>
          <a:xfrm>
            <a:off x="422977" y="1297459"/>
            <a:ext cx="9072000" cy="6017741"/>
          </a:xfrm>
        </p:spPr>
        <p:txBody>
          <a:bodyPr/>
          <a:lstStyle/>
          <a:p>
            <a:r>
              <a:rPr lang="en-US" sz="2800" dirty="0" smtClean="0"/>
              <a:t>The final app is on a scale much reduced from our initial design, but the included functionality both works well and is in the spirit of the original idea.  Our team is proud to have produced the </a:t>
            </a:r>
            <a:r>
              <a:rPr lang="en-US" sz="2800" dirty="0" err="1" smtClean="0"/>
              <a:t>QuickPic</a:t>
            </a:r>
            <a:r>
              <a:rPr lang="en-US" sz="2800" dirty="0" smtClean="0"/>
              <a:t> app.</a:t>
            </a:r>
          </a:p>
          <a:p>
            <a:pPr marL="346075" indent="-346075">
              <a:buFont typeface="Arial" panose="020B0604020202020204" pitchFamily="34" charset="0"/>
              <a:buChar char="•"/>
            </a:pPr>
            <a:endParaRPr lang="en-US" sz="2800" dirty="0" smtClean="0"/>
          </a:p>
        </p:txBody>
      </p:sp>
    </p:spTree>
    <p:extLst>
      <p:ext uri="{BB962C8B-B14F-4D97-AF65-F5344CB8AC3E}">
        <p14:creationId xmlns:p14="http://schemas.microsoft.com/office/powerpoint/2010/main" val="28109724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 and Timeline</a:t>
            </a:r>
            <a:endParaRPr lang="en-US" dirty="0"/>
          </a:p>
        </p:txBody>
      </p:sp>
      <p:sp>
        <p:nvSpPr>
          <p:cNvPr id="3" name="Text Placeholder 2"/>
          <p:cNvSpPr>
            <a:spLocks noGrp="1"/>
          </p:cNvSpPr>
          <p:nvPr>
            <p:ph type="body"/>
          </p:nvPr>
        </p:nvSpPr>
        <p:spPr>
          <a:xfrm>
            <a:off x="422977" y="1668162"/>
            <a:ext cx="9072000" cy="5647038"/>
          </a:xfrm>
        </p:spPr>
        <p:txBody>
          <a:bodyPr/>
          <a:lstStyle/>
          <a:p>
            <a:r>
              <a:rPr lang="en-US" sz="2000" dirty="0" smtClean="0"/>
              <a:t>Camera Examples:</a:t>
            </a:r>
          </a:p>
          <a:p>
            <a:r>
              <a:rPr lang="en-US" sz="1600" dirty="0">
                <a:hlinkClick r:id="rId2"/>
              </a:rPr>
              <a:t>http://</a:t>
            </a:r>
            <a:r>
              <a:rPr lang="en-US" sz="1600" dirty="0" smtClean="0">
                <a:hlinkClick r:id="rId2"/>
              </a:rPr>
              <a:t>www.tutorialspoint.com/android/android_camera.htm</a:t>
            </a:r>
            <a:endParaRPr lang="en-US" sz="1600" dirty="0" smtClean="0"/>
          </a:p>
          <a:p>
            <a:r>
              <a:rPr lang="en-US" sz="1600" dirty="0">
                <a:hlinkClick r:id="rId3"/>
              </a:rPr>
              <a:t>http://</a:t>
            </a:r>
            <a:r>
              <a:rPr lang="en-US" sz="1600" dirty="0" smtClean="0">
                <a:hlinkClick r:id="rId3"/>
              </a:rPr>
              <a:t>stackoverflow.com/questions/2729267/android-camera-intent/2737770#2737770</a:t>
            </a:r>
            <a:endParaRPr lang="en-US" sz="1600" dirty="0" smtClean="0"/>
          </a:p>
          <a:p>
            <a:r>
              <a:rPr lang="en-US" sz="2000" dirty="0" smtClean="0"/>
              <a:t>Android Default </a:t>
            </a:r>
            <a:r>
              <a:rPr lang="en-US" sz="2000" dirty="0"/>
              <a:t>Class </a:t>
            </a:r>
            <a:r>
              <a:rPr lang="en-US" sz="2000" dirty="0" smtClean="0"/>
              <a:t>Index:</a:t>
            </a:r>
          </a:p>
          <a:p>
            <a:r>
              <a:rPr lang="en-US" sz="1600" dirty="0" smtClean="0">
                <a:hlinkClick r:id="rId4"/>
              </a:rPr>
              <a:t>http</a:t>
            </a:r>
            <a:r>
              <a:rPr lang="en-US" sz="1600" dirty="0">
                <a:hlinkClick r:id="rId4"/>
              </a:rPr>
              <a:t>://</a:t>
            </a:r>
            <a:r>
              <a:rPr lang="en-US" sz="1600" dirty="0" smtClean="0">
                <a:hlinkClick r:id="rId4"/>
              </a:rPr>
              <a:t>developer.android.com/reference/classes.html</a:t>
            </a:r>
            <a:endParaRPr lang="en-US" sz="1600" dirty="0" smtClean="0"/>
          </a:p>
          <a:p>
            <a:r>
              <a:rPr lang="en-US" sz="2000" dirty="0" smtClean="0"/>
              <a:t>Solving the Base64 Error:</a:t>
            </a:r>
          </a:p>
          <a:p>
            <a:r>
              <a:rPr lang="en-US" sz="1600" dirty="0">
                <a:hlinkClick r:id="rId5"/>
              </a:rPr>
              <a:t>http://</a:t>
            </a:r>
            <a:r>
              <a:rPr lang="en-US" sz="1600" dirty="0" smtClean="0">
                <a:hlinkClick r:id="rId5"/>
              </a:rPr>
              <a:t>stackoverflow.com/questions/2047706/apache-commons-codec-with-android-could-not-find-method</a:t>
            </a:r>
            <a:endParaRPr lang="en-US" sz="1600" dirty="0" smtClean="0"/>
          </a:p>
          <a:p>
            <a:endParaRPr lang="en-US" sz="2000" dirty="0"/>
          </a:p>
          <a:p>
            <a:r>
              <a:rPr lang="en-US" sz="2000" dirty="0" smtClean="0"/>
              <a:t>Our Source Code is Located at</a:t>
            </a:r>
            <a:r>
              <a:rPr lang="en-US" sz="2000" dirty="0" smtClean="0"/>
              <a:t>:</a:t>
            </a:r>
          </a:p>
          <a:p>
            <a:r>
              <a:rPr lang="en-US" sz="1600" dirty="0">
                <a:hlinkClick r:id="rId6"/>
              </a:rPr>
              <a:t>https://bitbucket.org/Zak_Olyarnik/zwo24-cs275-winter2015/src/9649f304d180d9de5433d6e468b3053fa6875900/P3/QuickPic/?</a:t>
            </a:r>
            <a:r>
              <a:rPr lang="en-US" sz="1600" dirty="0" smtClean="0">
                <a:hlinkClick r:id="rId6"/>
              </a:rPr>
              <a:t>at=master</a:t>
            </a:r>
            <a:endParaRPr lang="en-US" sz="1600" dirty="0" smtClean="0"/>
          </a:p>
          <a:p>
            <a:endParaRPr lang="en-US" sz="2000" dirty="0" smtClean="0"/>
          </a:p>
          <a:p>
            <a:r>
              <a:rPr lang="en-US" sz="2000" dirty="0" smtClean="0"/>
              <a:t>Camera Interface 				~ </a:t>
            </a:r>
            <a:r>
              <a:rPr lang="en-US" sz="2000" dirty="0" smtClean="0"/>
              <a:t>3 </a:t>
            </a:r>
            <a:r>
              <a:rPr lang="en-US" sz="2000" dirty="0" err="1" smtClean="0"/>
              <a:t>hrs</a:t>
            </a:r>
            <a:endParaRPr lang="en-US" sz="2000" dirty="0" smtClean="0"/>
          </a:p>
          <a:p>
            <a:r>
              <a:rPr lang="en-US" sz="2000" dirty="0" smtClean="0"/>
              <a:t>Console Code 					~ 2 </a:t>
            </a:r>
            <a:r>
              <a:rPr lang="en-US" sz="2000" dirty="0" err="1" smtClean="0"/>
              <a:t>hrs</a:t>
            </a:r>
            <a:endParaRPr lang="en-US" sz="2000" dirty="0" smtClean="0"/>
          </a:p>
          <a:p>
            <a:r>
              <a:rPr lang="en-US" sz="2000" dirty="0" smtClean="0"/>
              <a:t>Setting Up Phone/Eclipse Interaction		~ 6 </a:t>
            </a:r>
            <a:r>
              <a:rPr lang="en-US" sz="2000" dirty="0" err="1" smtClean="0"/>
              <a:t>hrs</a:t>
            </a:r>
            <a:endParaRPr lang="en-US" sz="2000" dirty="0" smtClean="0"/>
          </a:p>
          <a:p>
            <a:r>
              <a:rPr lang="en-US" sz="2000" dirty="0" smtClean="0"/>
              <a:t>General Transfer to Android			~ 2 </a:t>
            </a:r>
            <a:r>
              <a:rPr lang="en-US" sz="2000" dirty="0" err="1" smtClean="0"/>
              <a:t>hrs</a:t>
            </a:r>
            <a:endParaRPr lang="en-US" sz="2000" dirty="0" smtClean="0"/>
          </a:p>
          <a:p>
            <a:r>
              <a:rPr lang="en-US" sz="2000" dirty="0" smtClean="0"/>
              <a:t>Trying to Solve Import Problems			~15 </a:t>
            </a:r>
            <a:r>
              <a:rPr lang="en-US" sz="2000" dirty="0" err="1" smtClean="0"/>
              <a:t>hrs</a:t>
            </a:r>
            <a:endParaRPr lang="en-US" sz="2000" dirty="0" smtClean="0"/>
          </a:p>
          <a:p>
            <a:r>
              <a:rPr lang="en-US" sz="2000" dirty="0" smtClean="0"/>
              <a:t>Documentation					~ 4 </a:t>
            </a:r>
            <a:r>
              <a:rPr lang="en-US" sz="2000" dirty="0" err="1" smtClean="0"/>
              <a:t>hrs</a:t>
            </a:r>
            <a:endParaRPr lang="en-US" sz="2000" dirty="0" smtClean="0"/>
          </a:p>
          <a:p>
            <a:r>
              <a:rPr lang="en-US" sz="2000" dirty="0" smtClean="0"/>
              <a:t>Cumulative					~ </a:t>
            </a:r>
            <a:r>
              <a:rPr lang="en-US" sz="2000" dirty="0" smtClean="0"/>
              <a:t>32 </a:t>
            </a:r>
            <a:r>
              <a:rPr lang="en-US" sz="2000" dirty="0" err="1" smtClean="0"/>
              <a:t>hrs</a:t>
            </a:r>
            <a:endParaRPr lang="en-US" sz="2000" dirty="0" smtClean="0"/>
          </a:p>
        </p:txBody>
      </p:sp>
    </p:spTree>
    <p:extLst>
      <p:ext uri="{BB962C8B-B14F-4D97-AF65-F5344CB8AC3E}">
        <p14:creationId xmlns:p14="http://schemas.microsoft.com/office/powerpoint/2010/main" val="2625119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Description</a:t>
            </a:r>
            <a:endParaRPr lang="en-US" dirty="0"/>
          </a:p>
        </p:txBody>
      </p:sp>
      <p:sp>
        <p:nvSpPr>
          <p:cNvPr id="3" name="Text Placeholder 2"/>
          <p:cNvSpPr>
            <a:spLocks noGrp="1"/>
          </p:cNvSpPr>
          <p:nvPr>
            <p:ph type="body"/>
          </p:nvPr>
        </p:nvSpPr>
        <p:spPr>
          <a:xfrm>
            <a:off x="504000" y="2210321"/>
            <a:ext cx="9072000" cy="3421553"/>
          </a:xfrm>
        </p:spPr>
        <p:txBody>
          <a:bodyPr/>
          <a:lstStyle/>
          <a:p>
            <a:pPr marL="0" indent="0">
              <a:buNone/>
            </a:pPr>
            <a:r>
              <a:rPr lang="en-US" sz="2800" dirty="0" smtClean="0"/>
              <a:t>Instant picture uploads to a private online directory:</a:t>
            </a:r>
          </a:p>
          <a:p>
            <a:pPr marL="290513" indent="-290513">
              <a:buFont typeface="Arial" panose="020B0604020202020204" pitchFamily="34" charset="0"/>
              <a:buChar char="•"/>
            </a:pPr>
            <a:r>
              <a:rPr lang="en-US" sz="2800" dirty="0" smtClean="0"/>
              <a:t>Take a picture with your Android phone’s camera</a:t>
            </a:r>
          </a:p>
          <a:p>
            <a:pPr marL="290513" indent="-290513">
              <a:buFont typeface="Arial" panose="020B0604020202020204" pitchFamily="34" charset="0"/>
              <a:buChar char="•"/>
            </a:pPr>
            <a:r>
              <a:rPr lang="en-US" sz="2800" dirty="0" smtClean="0"/>
              <a:t>Immediately </a:t>
            </a:r>
            <a:r>
              <a:rPr lang="en-US" sz="2800" dirty="0"/>
              <a:t>upload to a private </a:t>
            </a:r>
            <a:r>
              <a:rPr lang="en-US" sz="2800" dirty="0" smtClean="0"/>
              <a:t>directory</a:t>
            </a:r>
          </a:p>
          <a:p>
            <a:endParaRPr lang="en-US" sz="2800" dirty="0"/>
          </a:p>
          <a:p>
            <a:pPr marL="0" indent="0">
              <a:buNone/>
            </a:pPr>
            <a:r>
              <a:rPr lang="en-US" sz="2800" dirty="0" smtClean="0"/>
              <a:t>This project idea came up during one of our first classes, when we were brainstorming ideas and wanted to save our list digitally somewhere we could all access.</a:t>
            </a:r>
            <a:endParaRPr lang="en-US" sz="2800" dirty="0"/>
          </a:p>
        </p:txBody>
      </p:sp>
    </p:spTree>
    <p:extLst>
      <p:ext uri="{BB962C8B-B14F-4D97-AF65-F5344CB8AC3E}">
        <p14:creationId xmlns:p14="http://schemas.microsoft.com/office/powerpoint/2010/main" val="4286748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Features</a:t>
            </a:r>
            <a:endParaRPr lang="en-US" dirty="0"/>
          </a:p>
        </p:txBody>
      </p:sp>
      <p:sp>
        <p:nvSpPr>
          <p:cNvPr id="3" name="Text Placeholder 2"/>
          <p:cNvSpPr>
            <a:spLocks noGrp="1"/>
          </p:cNvSpPr>
          <p:nvPr>
            <p:ph type="body"/>
          </p:nvPr>
        </p:nvSpPr>
        <p:spPr>
          <a:xfrm>
            <a:off x="422977" y="2137715"/>
            <a:ext cx="9072000" cy="1743526"/>
          </a:xfrm>
        </p:spPr>
        <p:txBody>
          <a:bodyPr/>
          <a:lstStyle/>
          <a:p>
            <a:pPr marL="346075" indent="-346075">
              <a:buFont typeface="Arial" panose="020B0604020202020204" pitchFamily="34" charset="0"/>
              <a:buChar char="•"/>
            </a:pPr>
            <a:r>
              <a:rPr lang="en-US" sz="2800" dirty="0" smtClean="0"/>
              <a:t>Full access to Android phone’s camera, including light settings, filters, etc.</a:t>
            </a:r>
          </a:p>
          <a:p>
            <a:pPr marL="346075" indent="-346075">
              <a:buFont typeface="Arial" panose="020B0604020202020204" pitchFamily="34" charset="0"/>
              <a:buChar char="•"/>
            </a:pPr>
            <a:r>
              <a:rPr lang="en-US" sz="2800" dirty="0" smtClean="0"/>
              <a:t>Name your file and upload to Google Drive</a:t>
            </a:r>
          </a:p>
        </p:txBody>
      </p:sp>
    </p:spTree>
    <p:extLst>
      <p:ext uri="{BB962C8B-B14F-4D97-AF65-F5344CB8AC3E}">
        <p14:creationId xmlns:p14="http://schemas.microsoft.com/office/powerpoint/2010/main" val="791535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100962"/>
            <a:ext cx="9072000" cy="1248120"/>
          </a:xfrm>
          <a:prstGeom prst="rect">
            <a:avLst/>
          </a:prstGeom>
          <a:noFill/>
          <a:ln>
            <a:noFill/>
          </a:ln>
        </p:spPr>
        <p:txBody>
          <a:bodyPr lIns="0" tIns="0" rIns="0" bIns="0" anchor="ctr"/>
          <a:lstStyle/>
          <a:p>
            <a:pPr algn="ctr"/>
            <a:r>
              <a:rPr lang="en-US" sz="4480" dirty="0" smtClean="0">
                <a:latin typeface="Arial"/>
              </a:rPr>
              <a:t>Usage</a:t>
            </a:r>
            <a:endParaRPr dirty="0"/>
          </a:p>
        </p:txBody>
      </p:sp>
      <p:cxnSp>
        <p:nvCxnSpPr>
          <p:cNvPr id="11" name="Straight Arrow Connector 10"/>
          <p:cNvCxnSpPr>
            <a:stCxn id="15" idx="3"/>
            <a:endCxn id="2" idx="1"/>
          </p:cNvCxnSpPr>
          <p:nvPr/>
        </p:nvCxnSpPr>
        <p:spPr>
          <a:xfrm>
            <a:off x="2093989" y="2915272"/>
            <a:ext cx="74775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3"/>
            <a:endCxn id="3" idx="1"/>
          </p:cNvCxnSpPr>
          <p:nvPr/>
        </p:nvCxnSpPr>
        <p:spPr>
          <a:xfrm>
            <a:off x="4686490" y="2915272"/>
            <a:ext cx="747755" cy="98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3"/>
            <a:endCxn id="13" idx="1"/>
          </p:cNvCxnSpPr>
          <p:nvPr/>
        </p:nvCxnSpPr>
        <p:spPr>
          <a:xfrm>
            <a:off x="4755585" y="6026387"/>
            <a:ext cx="718169" cy="1207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1744" y="1685441"/>
            <a:ext cx="1844746" cy="2459661"/>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4245" y="1686423"/>
            <a:ext cx="1844746" cy="2459661"/>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6746" y="1685441"/>
            <a:ext cx="1844746" cy="245966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9243" y="4796557"/>
            <a:ext cx="1844746" cy="2459661"/>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10839" y="4796556"/>
            <a:ext cx="1844746" cy="2459661"/>
          </a:xfrm>
          <a:prstGeom prst="rect">
            <a:avLst/>
          </a:prstGeom>
        </p:spPr>
      </p:pic>
      <p:pic>
        <p:nvPicPr>
          <p:cNvPr id="13" name="Picture 12"/>
          <p:cNvPicPr>
            <a:picLocks noChangeAspect="1"/>
          </p:cNvPicPr>
          <p:nvPr/>
        </p:nvPicPr>
        <p:blipFill rotWithShape="1">
          <a:blip r:embed="rId7" cstate="print">
            <a:extLst>
              <a:ext uri="{28A0092B-C50C-407E-A947-70E740481C1C}">
                <a14:useLocalDpi xmlns:a14="http://schemas.microsoft.com/office/drawing/2010/main" val="0"/>
              </a:ext>
            </a:extLst>
          </a:blip>
          <a:srcRect b="26158"/>
          <a:stretch/>
        </p:blipFill>
        <p:spPr>
          <a:xfrm>
            <a:off x="5473754" y="4820700"/>
            <a:ext cx="4397738" cy="243551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49243" y="1685441"/>
            <a:ext cx="1844746" cy="2459661"/>
          </a:xfrm>
          <a:prstGeom prst="rect">
            <a:avLst/>
          </a:prstGeom>
        </p:spPr>
      </p:pic>
      <p:cxnSp>
        <p:nvCxnSpPr>
          <p:cNvPr id="26" name="Straight Arrow Connector 25"/>
          <p:cNvCxnSpPr>
            <a:stCxn id="10" idx="3"/>
            <a:endCxn id="12" idx="1"/>
          </p:cNvCxnSpPr>
          <p:nvPr/>
        </p:nvCxnSpPr>
        <p:spPr>
          <a:xfrm flipV="1">
            <a:off x="2093989" y="6026387"/>
            <a:ext cx="816850" cy="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 idx="3"/>
            <a:endCxn id="4" idx="1"/>
          </p:cNvCxnSpPr>
          <p:nvPr/>
        </p:nvCxnSpPr>
        <p:spPr>
          <a:xfrm flipV="1">
            <a:off x="7278991" y="2915272"/>
            <a:ext cx="747755" cy="98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and Implementation Details</a:t>
            </a:r>
            <a:endParaRPr lang="en-US" dirty="0"/>
          </a:p>
        </p:txBody>
      </p:sp>
      <p:sp>
        <p:nvSpPr>
          <p:cNvPr id="3" name="Text Placeholder 2"/>
          <p:cNvSpPr>
            <a:spLocks noGrp="1"/>
          </p:cNvSpPr>
          <p:nvPr>
            <p:ph type="body"/>
          </p:nvPr>
        </p:nvSpPr>
        <p:spPr>
          <a:xfrm>
            <a:off x="422977" y="2137715"/>
            <a:ext cx="9072000" cy="3172040"/>
          </a:xfrm>
        </p:spPr>
        <p:txBody>
          <a:bodyPr/>
          <a:lstStyle/>
          <a:p>
            <a:r>
              <a:rPr lang="en-US" sz="2800" dirty="0" smtClean="0"/>
              <a:t>Camera Interface</a:t>
            </a:r>
          </a:p>
          <a:p>
            <a:pPr marL="346075" indent="-346075">
              <a:buFont typeface="Arial" panose="020B0604020202020204" pitchFamily="34" charset="0"/>
              <a:buChar char="•"/>
            </a:pPr>
            <a:r>
              <a:rPr lang="en-US" sz="2800" dirty="0" smtClean="0"/>
              <a:t>We link directly into the Android camera, allowing access to all of its features.  After a picture is taken, it is displayed in an </a:t>
            </a:r>
            <a:r>
              <a:rPr lang="en-US" sz="2800" dirty="0" err="1" smtClean="0"/>
              <a:t>imageView</a:t>
            </a:r>
            <a:r>
              <a:rPr lang="en-US" sz="2800" dirty="0" smtClean="0"/>
              <a:t> which allows the option to either discard or save it.  Saving the image places it in a default location on the phone’s memory card, from where it can be accessed and uploaded upon returning to the main screen.</a:t>
            </a:r>
            <a:endParaRPr lang="en-US" sz="2800" dirty="0" smtClean="0"/>
          </a:p>
        </p:txBody>
      </p:sp>
    </p:spTree>
    <p:extLst>
      <p:ext uri="{BB962C8B-B14F-4D97-AF65-F5344CB8AC3E}">
        <p14:creationId xmlns:p14="http://schemas.microsoft.com/office/powerpoint/2010/main" val="3394313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Design and Implementation Details</a:t>
            </a:r>
            <a:endParaRPr lang="en-US" dirty="0"/>
          </a:p>
        </p:txBody>
      </p:sp>
      <p:sp>
        <p:nvSpPr>
          <p:cNvPr id="3" name="Text Placeholder 2"/>
          <p:cNvSpPr>
            <a:spLocks noGrp="1"/>
          </p:cNvSpPr>
          <p:nvPr>
            <p:ph type="body"/>
          </p:nvPr>
        </p:nvSpPr>
        <p:spPr>
          <a:xfrm>
            <a:off x="422977" y="1297459"/>
            <a:ext cx="9072000" cy="6017741"/>
          </a:xfrm>
        </p:spPr>
        <p:txBody>
          <a:bodyPr/>
          <a:lstStyle/>
          <a:p>
            <a:r>
              <a:rPr lang="en-US" sz="2800" dirty="0" smtClean="0"/>
              <a:t>Shared Preferences</a:t>
            </a:r>
          </a:p>
          <a:p>
            <a:pPr marL="346075" indent="-346075">
              <a:buFont typeface="Arial" panose="020B0604020202020204" pitchFamily="34" charset="0"/>
              <a:buChar char="•"/>
            </a:pPr>
            <a:r>
              <a:rPr lang="en-US" sz="2800" dirty="0" smtClean="0"/>
              <a:t>All account information that can be is stored internally.  The user would be asked to enter this once, the first time, and then it could be automatically read and filled in every time after.</a:t>
            </a:r>
          </a:p>
          <a:p>
            <a:pPr marL="346075" indent="-346075">
              <a:buFont typeface="Arial" panose="020B0604020202020204" pitchFamily="34" charset="0"/>
              <a:buChar char="•"/>
            </a:pPr>
            <a:endParaRPr lang="en-US" sz="2800" dirty="0" smtClean="0"/>
          </a:p>
          <a:p>
            <a:r>
              <a:rPr lang="en-US" sz="2800" dirty="0" smtClean="0"/>
              <a:t>The </a:t>
            </a:r>
            <a:r>
              <a:rPr lang="en-US" sz="2800" dirty="0" err="1" smtClean="0"/>
              <a:t>OAuth</a:t>
            </a:r>
            <a:r>
              <a:rPr lang="en-US" sz="2800" dirty="0" smtClean="0"/>
              <a:t> process</a:t>
            </a:r>
          </a:p>
          <a:p>
            <a:pPr marL="284163" indent="-284163">
              <a:buFont typeface="Arial" panose="020B0604020202020204" pitchFamily="34" charset="0"/>
              <a:buChar char="•"/>
            </a:pPr>
            <a:r>
              <a:rPr lang="en-US" sz="2800" dirty="0" smtClean="0"/>
              <a:t>Google provides a reusable refresh token in addition to the one-time only access token.  So after the first time performing </a:t>
            </a:r>
            <a:r>
              <a:rPr lang="en-US" sz="2800" dirty="0" err="1" smtClean="0"/>
              <a:t>OAuth</a:t>
            </a:r>
            <a:r>
              <a:rPr lang="en-US" sz="2800" dirty="0" smtClean="0"/>
              <a:t>, this too can be stored.  The entire Google upload can then be done automatically.</a:t>
            </a:r>
          </a:p>
        </p:txBody>
      </p:sp>
    </p:spTree>
    <p:extLst>
      <p:ext uri="{BB962C8B-B14F-4D97-AF65-F5344CB8AC3E}">
        <p14:creationId xmlns:p14="http://schemas.microsoft.com/office/powerpoint/2010/main" val="120107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Log</a:t>
            </a:r>
            <a:endParaRPr lang="en-US" dirty="0"/>
          </a:p>
        </p:txBody>
      </p:sp>
      <p:sp>
        <p:nvSpPr>
          <p:cNvPr id="3" name="Text Placeholder 2"/>
          <p:cNvSpPr>
            <a:spLocks noGrp="1"/>
          </p:cNvSpPr>
          <p:nvPr>
            <p:ph type="body"/>
          </p:nvPr>
        </p:nvSpPr>
        <p:spPr>
          <a:xfrm>
            <a:off x="422977" y="1589811"/>
            <a:ext cx="9072000" cy="6359235"/>
          </a:xfrm>
        </p:spPr>
        <p:txBody>
          <a:bodyPr/>
          <a:lstStyle/>
          <a:p>
            <a:r>
              <a:rPr lang="en-US" sz="2800" dirty="0" smtClean="0"/>
              <a:t>Week 5</a:t>
            </a:r>
          </a:p>
          <a:p>
            <a:pPr marL="346075" indent="-346075">
              <a:buFont typeface="Arial" panose="020B0604020202020204" pitchFamily="34" charset="0"/>
              <a:buChar char="•"/>
            </a:pPr>
            <a:r>
              <a:rPr lang="en-US" sz="2800" dirty="0" smtClean="0"/>
              <a:t>Camera Interfacing – </a:t>
            </a:r>
            <a:r>
              <a:rPr lang="en-US" sz="2800" dirty="0" err="1" smtClean="0"/>
              <a:t>Harshil</a:t>
            </a:r>
            <a:endParaRPr lang="en-US" sz="2800" dirty="0" smtClean="0"/>
          </a:p>
          <a:p>
            <a:r>
              <a:rPr lang="en-US" sz="2400" dirty="0"/>
              <a:t>	</a:t>
            </a:r>
            <a:r>
              <a:rPr lang="en-US" sz="2400" dirty="0" smtClean="0"/>
              <a:t>-We had code to connect to the Android’s camera almost 	immediately after starting the project.  After taking a picture 	and choosing to save it, it is both stored to the phone’s 	memory card and displayed on an </a:t>
            </a:r>
            <a:r>
              <a:rPr lang="en-US" sz="2400" dirty="0" err="1" smtClean="0"/>
              <a:t>ImageView</a:t>
            </a:r>
            <a:endParaRPr lang="en-US" sz="2400" dirty="0" smtClean="0"/>
          </a:p>
          <a:p>
            <a:endParaRPr lang="en-US" sz="2400" dirty="0"/>
          </a:p>
          <a:p>
            <a:endParaRPr lang="en-US" sz="2400" dirty="0" smtClean="0"/>
          </a:p>
          <a:p>
            <a:r>
              <a:rPr lang="en-US" sz="2800" dirty="0"/>
              <a:t>Week 7</a:t>
            </a:r>
          </a:p>
          <a:p>
            <a:pPr marL="346075" indent="-346075">
              <a:buFont typeface="Arial" panose="020B0604020202020204" pitchFamily="34" charset="0"/>
              <a:buChar char="•"/>
            </a:pPr>
            <a:r>
              <a:rPr lang="en-US" sz="2800" dirty="0"/>
              <a:t>File uploads from the Eclipse console </a:t>
            </a:r>
            <a:r>
              <a:rPr lang="en-US" sz="2800" dirty="0" smtClean="0"/>
              <a:t>– Zak</a:t>
            </a:r>
          </a:p>
          <a:p>
            <a:r>
              <a:rPr lang="en-US" sz="2400" dirty="0"/>
              <a:t>	</a:t>
            </a:r>
            <a:r>
              <a:rPr lang="en-US" sz="2400" dirty="0" smtClean="0"/>
              <a:t>-We started coding on the console, before needing to worry 	about Android.  The original plan was to upload to both 	Google Drive and Dropbox, so we have </a:t>
            </a:r>
            <a:r>
              <a:rPr lang="en-US" sz="2400" dirty="0" err="1" smtClean="0"/>
              <a:t>Temboo</a:t>
            </a:r>
            <a:r>
              <a:rPr lang="en-US" sz="2400" dirty="0" smtClean="0"/>
              <a:t> code that 	does both.  This involved rewriting the POST routine and 	finding a better way to do the Base64 Encoding than we 	used in previous assignments.</a:t>
            </a:r>
            <a:endParaRPr lang="en-US" sz="2400" dirty="0"/>
          </a:p>
          <a:p>
            <a:pPr marL="290513" indent="-290513"/>
            <a:endParaRPr lang="en-US" sz="2400" dirty="0" smtClean="0"/>
          </a:p>
          <a:p>
            <a:endParaRPr lang="en-US" sz="2800" dirty="0" smtClean="0"/>
          </a:p>
        </p:txBody>
      </p:sp>
    </p:spTree>
    <p:extLst>
      <p:ext uri="{BB962C8B-B14F-4D97-AF65-F5344CB8AC3E}">
        <p14:creationId xmlns:p14="http://schemas.microsoft.com/office/powerpoint/2010/main" val="867726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7443"/>
            <a:ext cx="9072000" cy="1248120"/>
          </a:xfrm>
        </p:spPr>
        <p:txBody>
          <a:bodyPr/>
          <a:lstStyle/>
          <a:p>
            <a:pPr algn="ctr"/>
            <a:r>
              <a:rPr lang="en-US" dirty="0" smtClean="0"/>
              <a:t>Development Log</a:t>
            </a:r>
            <a:endParaRPr lang="en-US" dirty="0"/>
          </a:p>
        </p:txBody>
      </p:sp>
      <p:sp>
        <p:nvSpPr>
          <p:cNvPr id="3" name="Text Placeholder 2"/>
          <p:cNvSpPr>
            <a:spLocks noGrp="1"/>
          </p:cNvSpPr>
          <p:nvPr>
            <p:ph type="body"/>
          </p:nvPr>
        </p:nvSpPr>
        <p:spPr>
          <a:xfrm>
            <a:off x="422977" y="1297459"/>
            <a:ext cx="9072000" cy="6017741"/>
          </a:xfrm>
        </p:spPr>
        <p:txBody>
          <a:bodyPr/>
          <a:lstStyle/>
          <a:p>
            <a:r>
              <a:rPr lang="en-US" sz="2800" dirty="0" smtClean="0"/>
              <a:t>Week 9</a:t>
            </a:r>
          </a:p>
          <a:p>
            <a:pPr marL="346075" indent="-346075">
              <a:buFont typeface="Arial" panose="020B0604020202020204" pitchFamily="34" charset="0"/>
              <a:buChar char="•"/>
            </a:pPr>
            <a:r>
              <a:rPr lang="en-US" sz="2800" dirty="0" err="1" smtClean="0"/>
              <a:t>Webview</a:t>
            </a:r>
            <a:r>
              <a:rPr lang="en-US" sz="2800" dirty="0" smtClean="0"/>
              <a:t> code – Sam</a:t>
            </a:r>
          </a:p>
          <a:p>
            <a:pPr marL="290513"/>
            <a:r>
              <a:rPr lang="en-US" sz="2400" dirty="0" smtClean="0"/>
              <a:t>-When we discovered that Dropbox didn’t provide a refresh token like Google, we started to look at </a:t>
            </a:r>
            <a:r>
              <a:rPr lang="en-US" sz="2400" dirty="0" err="1" smtClean="0"/>
              <a:t>Webviews</a:t>
            </a:r>
            <a:r>
              <a:rPr lang="en-US" sz="2400" dirty="0" smtClean="0"/>
              <a:t> in order 	to incorporate the internet and signing in to do </a:t>
            </a:r>
            <a:r>
              <a:rPr lang="en-US" sz="2400" dirty="0" err="1" smtClean="0"/>
              <a:t>OAuth</a:t>
            </a:r>
            <a:r>
              <a:rPr lang="en-US" sz="2400" dirty="0" smtClean="0"/>
              <a:t> every time.  Due to technology and time constraints, we were unable to fully test and incorporate this, and the Dropbox functionality had to be dropped.</a:t>
            </a:r>
          </a:p>
          <a:p>
            <a:endParaRPr lang="en-US" sz="2400" dirty="0"/>
          </a:p>
          <a:p>
            <a:r>
              <a:rPr lang="en-US" sz="2800" dirty="0"/>
              <a:t>Week 10</a:t>
            </a:r>
          </a:p>
          <a:p>
            <a:pPr marL="346075" indent="-346075">
              <a:buFont typeface="Arial" panose="020B0604020202020204" pitchFamily="34" charset="0"/>
              <a:buChar char="•"/>
            </a:pPr>
            <a:r>
              <a:rPr lang="en-US" sz="2800" dirty="0"/>
              <a:t>Transfer to Android – Zak and </a:t>
            </a:r>
            <a:r>
              <a:rPr lang="en-US" sz="2800" dirty="0" err="1"/>
              <a:t>Harshil</a:t>
            </a:r>
            <a:endParaRPr lang="en-US" sz="2800" dirty="0"/>
          </a:p>
          <a:p>
            <a:pPr marL="342900"/>
            <a:r>
              <a:rPr lang="en-US" sz="2400" dirty="0" smtClean="0"/>
              <a:t>-</a:t>
            </a:r>
            <a:r>
              <a:rPr lang="en-US" sz="2400" dirty="0"/>
              <a:t>We were weakened </a:t>
            </a:r>
            <a:r>
              <a:rPr lang="en-US" sz="2400" dirty="0" smtClean="0"/>
              <a:t>because we </a:t>
            </a:r>
            <a:r>
              <a:rPr lang="en-US" sz="2400" dirty="0"/>
              <a:t>don’t all have Android phones, and faced issues with driver incompatibility and memory allocation when we tried to connect with what we did </a:t>
            </a:r>
            <a:r>
              <a:rPr lang="en-US" sz="2400" dirty="0" smtClean="0"/>
              <a:t>have.</a:t>
            </a:r>
          </a:p>
          <a:p>
            <a:pPr marL="342900"/>
            <a:r>
              <a:rPr lang="en-US" sz="2400" dirty="0" smtClean="0"/>
              <a:t>-At </a:t>
            </a:r>
            <a:r>
              <a:rPr lang="en-US" sz="2400" dirty="0"/>
              <a:t>first, we were getting the dreaded </a:t>
            </a:r>
            <a:r>
              <a:rPr lang="en-US" sz="2400" dirty="0" err="1"/>
              <a:t>Dalvik</a:t>
            </a:r>
            <a:r>
              <a:rPr lang="en-US" sz="2400" dirty="0"/>
              <a:t> error, </a:t>
            </a:r>
            <a:r>
              <a:rPr lang="en-US" sz="2400" dirty="0" smtClean="0"/>
              <a:t>from having multiple </a:t>
            </a:r>
            <a:r>
              <a:rPr lang="en-US" sz="2400" dirty="0"/>
              <a:t>imports of the same jar files.  If you </a:t>
            </a:r>
            <a:r>
              <a:rPr lang="en-US" sz="2400" dirty="0" smtClean="0"/>
              <a:t>import </a:t>
            </a:r>
            <a:r>
              <a:rPr lang="en-US" sz="2400" dirty="0"/>
              <a:t>external jars, then rebuild the project any time after, they will get double-included and </a:t>
            </a:r>
            <a:r>
              <a:rPr lang="en-US" sz="2400" dirty="0" smtClean="0"/>
              <a:t>must be removed to </a:t>
            </a:r>
            <a:r>
              <a:rPr lang="en-US" sz="2400" dirty="0"/>
              <a:t>get the code to compile.</a:t>
            </a:r>
          </a:p>
        </p:txBody>
      </p:sp>
    </p:spTree>
    <p:extLst>
      <p:ext uri="{BB962C8B-B14F-4D97-AF65-F5344CB8AC3E}">
        <p14:creationId xmlns:p14="http://schemas.microsoft.com/office/powerpoint/2010/main" val="1531137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Development Log</a:t>
            </a:r>
            <a:endParaRPr lang="en-US" dirty="0"/>
          </a:p>
        </p:txBody>
      </p:sp>
      <p:sp>
        <p:nvSpPr>
          <p:cNvPr id="3" name="Text Placeholder 2"/>
          <p:cNvSpPr>
            <a:spLocks noGrp="1"/>
          </p:cNvSpPr>
          <p:nvPr>
            <p:ph type="body"/>
          </p:nvPr>
        </p:nvSpPr>
        <p:spPr>
          <a:xfrm>
            <a:off x="422977" y="1297459"/>
            <a:ext cx="9072000" cy="6017741"/>
          </a:xfrm>
        </p:spPr>
        <p:txBody>
          <a:bodyPr/>
          <a:lstStyle/>
          <a:p>
            <a:r>
              <a:rPr lang="en-US" sz="2800" dirty="0" smtClean="0"/>
              <a:t>Week 10</a:t>
            </a:r>
          </a:p>
          <a:p>
            <a:pPr marL="346075" indent="-346075">
              <a:buFont typeface="Arial" panose="020B0604020202020204" pitchFamily="34" charset="0"/>
              <a:buChar char="•"/>
            </a:pPr>
            <a:r>
              <a:rPr lang="en-US" sz="2800" dirty="0" smtClean="0"/>
              <a:t>Transfer to Android – Zak and Dana</a:t>
            </a:r>
          </a:p>
          <a:p>
            <a:pPr marL="630238"/>
            <a:r>
              <a:rPr lang="en-US" sz="2400" dirty="0" smtClean="0"/>
              <a:t>-The (Almost) Project-Ending Error: “</a:t>
            </a:r>
            <a:r>
              <a:rPr lang="en-US" sz="2400" dirty="0"/>
              <a:t>Could not find method xxx, referenced from method </a:t>
            </a:r>
            <a:r>
              <a:rPr lang="en-US" sz="2400" dirty="0" err="1" smtClean="0"/>
              <a:t>yyy</a:t>
            </a:r>
            <a:r>
              <a:rPr lang="en-US" sz="2400" dirty="0" smtClean="0"/>
              <a:t>”.  We encountered this twice, with our Base64 Encoder and with </a:t>
            </a:r>
            <a:r>
              <a:rPr lang="en-US" sz="2400" dirty="0" err="1" smtClean="0"/>
              <a:t>JSONObjects</a:t>
            </a:r>
            <a:r>
              <a:rPr lang="en-US" sz="2400" dirty="0" smtClean="0"/>
              <a:t>.  Android automatically includes a list of classes with every build it does, and unfortunately, most of them have names which conflict with other common imports.  At compile/run time, the </a:t>
            </a:r>
            <a:r>
              <a:rPr lang="en-US" sz="2400" dirty="0" err="1" smtClean="0"/>
              <a:t>classloader</a:t>
            </a:r>
            <a:r>
              <a:rPr lang="en-US" sz="2400" dirty="0" smtClean="0"/>
              <a:t> will randomly pick which version of the conflicting class to use…and it usually picks wrong.  This leads to it not being able to find and run methods of the imported class because they don’t exist in the Android default class.  We fixed the Base64 error by changing the method we called from our import to an equivalent one which existed in Android’s imports.</a:t>
            </a:r>
          </a:p>
        </p:txBody>
      </p:sp>
    </p:spTree>
    <p:extLst>
      <p:ext uri="{BB962C8B-B14F-4D97-AF65-F5344CB8AC3E}">
        <p14:creationId xmlns:p14="http://schemas.microsoft.com/office/powerpoint/2010/main" val="13369873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1374</TotalTime>
  <Words>705</Words>
  <Application>Microsoft Office PowerPoint</Application>
  <PresentationFormat>Custom</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DejaVu Sans</vt:lpstr>
      <vt:lpstr>StarSymbol</vt:lpstr>
      <vt:lpstr>Times New Roman</vt:lpstr>
      <vt:lpstr>Office Theme</vt:lpstr>
      <vt:lpstr>Office Theme</vt:lpstr>
      <vt:lpstr>PowerPoint Presentation</vt:lpstr>
      <vt:lpstr>Project Description</vt:lpstr>
      <vt:lpstr>Project Features</vt:lpstr>
      <vt:lpstr>PowerPoint Presentation</vt:lpstr>
      <vt:lpstr>Design and Implementation Details</vt:lpstr>
      <vt:lpstr>Design and Implementation Details</vt:lpstr>
      <vt:lpstr>Development Log</vt:lpstr>
      <vt:lpstr>Development Log</vt:lpstr>
      <vt:lpstr>Development Log</vt:lpstr>
      <vt:lpstr>Development Log</vt:lpstr>
      <vt:lpstr>Demonstration and Closing Remarks</vt:lpstr>
      <vt:lpstr>References and Timeline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ZWO</dc:creator>
  <cp:lastModifiedBy>Zakary Olyarnik</cp:lastModifiedBy>
  <cp:revision>40</cp:revision>
  <dcterms:modified xsi:type="dcterms:W3CDTF">2015-03-17T02:04:28Z</dcterms:modified>
</cp:coreProperties>
</file>