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1" r:id="rId1"/>
  </p:sldMasterIdLst>
  <p:notesMasterIdLst>
    <p:notesMasterId r:id="rId36"/>
  </p:notesMasterIdLst>
  <p:handoutMasterIdLst>
    <p:handoutMasterId r:id="rId37"/>
  </p:handoutMasterIdLst>
  <p:sldIdLst>
    <p:sldId id="257" r:id="rId2"/>
    <p:sldId id="477" r:id="rId3"/>
    <p:sldId id="563" r:id="rId4"/>
    <p:sldId id="564" r:id="rId5"/>
    <p:sldId id="565" r:id="rId6"/>
    <p:sldId id="566" r:id="rId7"/>
    <p:sldId id="567" r:id="rId8"/>
    <p:sldId id="568" r:id="rId9"/>
    <p:sldId id="569" r:id="rId10"/>
    <p:sldId id="570" r:id="rId11"/>
    <p:sldId id="571" r:id="rId12"/>
    <p:sldId id="572" r:id="rId13"/>
    <p:sldId id="573" r:id="rId14"/>
    <p:sldId id="574" r:id="rId15"/>
    <p:sldId id="575" r:id="rId16"/>
    <p:sldId id="576" r:id="rId17"/>
    <p:sldId id="577" r:id="rId18"/>
    <p:sldId id="578" r:id="rId19"/>
    <p:sldId id="579" r:id="rId20"/>
    <p:sldId id="580" r:id="rId21"/>
    <p:sldId id="581" r:id="rId22"/>
    <p:sldId id="582" r:id="rId23"/>
    <p:sldId id="583" r:id="rId24"/>
    <p:sldId id="554" r:id="rId25"/>
    <p:sldId id="555" r:id="rId26"/>
    <p:sldId id="536" r:id="rId27"/>
    <p:sldId id="541" r:id="rId28"/>
    <p:sldId id="538" r:id="rId29"/>
    <p:sldId id="516" r:id="rId30"/>
    <p:sldId id="517" r:id="rId31"/>
    <p:sldId id="521" r:id="rId32"/>
    <p:sldId id="522" r:id="rId33"/>
    <p:sldId id="523" r:id="rId34"/>
    <p:sldId id="525" r:id="rId35"/>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6"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6"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6"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6"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6" charset="-128"/>
        <a:cs typeface="+mn-cs"/>
      </a:defRPr>
    </a:lvl5pPr>
    <a:lvl6pPr marL="2286000" algn="l" defTabSz="914400" rtl="0" eaLnBrk="1" latinLnBrk="0" hangingPunct="1">
      <a:defRPr sz="2400" kern="1200">
        <a:solidFill>
          <a:schemeClr val="tx1"/>
        </a:solidFill>
        <a:latin typeface="Arial" charset="0"/>
        <a:ea typeface="ＭＳ Ｐゴシック" pitchFamily="-16" charset="-128"/>
        <a:cs typeface="+mn-cs"/>
      </a:defRPr>
    </a:lvl6pPr>
    <a:lvl7pPr marL="2743200" algn="l" defTabSz="914400" rtl="0" eaLnBrk="1" latinLnBrk="0" hangingPunct="1">
      <a:defRPr sz="2400" kern="1200">
        <a:solidFill>
          <a:schemeClr val="tx1"/>
        </a:solidFill>
        <a:latin typeface="Arial" charset="0"/>
        <a:ea typeface="ＭＳ Ｐゴシック" pitchFamily="-16" charset="-128"/>
        <a:cs typeface="+mn-cs"/>
      </a:defRPr>
    </a:lvl7pPr>
    <a:lvl8pPr marL="3200400" algn="l" defTabSz="914400" rtl="0" eaLnBrk="1" latinLnBrk="0" hangingPunct="1">
      <a:defRPr sz="2400" kern="1200">
        <a:solidFill>
          <a:schemeClr val="tx1"/>
        </a:solidFill>
        <a:latin typeface="Arial" charset="0"/>
        <a:ea typeface="ＭＳ Ｐゴシック" pitchFamily="-16" charset="-128"/>
        <a:cs typeface="+mn-cs"/>
      </a:defRPr>
    </a:lvl8pPr>
    <a:lvl9pPr marL="3657600" algn="l" defTabSz="914400" rtl="0" eaLnBrk="1" latinLnBrk="0" hangingPunct="1">
      <a:defRPr sz="2400" kern="1200">
        <a:solidFill>
          <a:schemeClr val="tx1"/>
        </a:solidFill>
        <a:latin typeface="Arial" charset="0"/>
        <a:ea typeface="ＭＳ Ｐゴシック" pitchFamily="-16"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1F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873" autoAdjust="0"/>
    <p:restoredTop sz="90929"/>
  </p:normalViewPr>
  <p:slideViewPr>
    <p:cSldViewPr>
      <p:cViewPr varScale="1">
        <p:scale>
          <a:sx n="52" d="100"/>
          <a:sy n="52" d="100"/>
        </p:scale>
        <p:origin x="60" y="1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71CAC160-AC8C-4009-A3CC-A706019025B9}" type="datetimeFigureOut">
              <a:rPr lang="en-US" smtClean="0"/>
              <a:pPr/>
              <a:t>11/19/2015</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76930A7-1E27-4116-A80B-F5DC5367AAD4}" type="slidenum">
              <a:rPr lang="en-US" smtClean="0"/>
              <a:pPr/>
              <a:t>‹#›</a:t>
            </a:fld>
            <a:endParaRPr lang="en-US"/>
          </a:p>
        </p:txBody>
      </p:sp>
    </p:spTree>
    <p:extLst>
      <p:ext uri="{BB962C8B-B14F-4D97-AF65-F5344CB8AC3E}">
        <p14:creationId xmlns:p14="http://schemas.microsoft.com/office/powerpoint/2010/main" val="1260971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defRPr sz="1300"/>
            </a:lvl1pPr>
          </a:lstStyle>
          <a:p>
            <a:pPr>
              <a:defRPr/>
            </a:pPr>
            <a:endParaRPr lang="en-US"/>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a:defRPr sz="1300"/>
            </a:lvl1pPr>
          </a:lstStyle>
          <a:p>
            <a:pPr>
              <a:defRPr/>
            </a:pPr>
            <a:endParaRPr lang="en-US"/>
          </a:p>
        </p:txBody>
      </p:sp>
      <p:sp>
        <p:nvSpPr>
          <p:cNvPr id="5837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defRPr sz="1300"/>
            </a:lvl1pPr>
          </a:lstStyle>
          <a:p>
            <a:pPr>
              <a:defRPr/>
            </a:pPr>
            <a:endParaRPr lang="en-US"/>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a:defRPr sz="1300"/>
            </a:lvl1pPr>
          </a:lstStyle>
          <a:p>
            <a:pPr>
              <a:defRPr/>
            </a:pPr>
            <a:fld id="{71CA5BA5-D1EF-4769-85C8-4D65557EF624}" type="slidenum">
              <a:rPr lang="en-US"/>
              <a:pPr>
                <a:defRPr/>
              </a:pPr>
              <a:t>‹#›</a:t>
            </a:fld>
            <a:endParaRPr lang="en-US"/>
          </a:p>
        </p:txBody>
      </p:sp>
    </p:spTree>
    <p:extLst>
      <p:ext uri="{BB962C8B-B14F-4D97-AF65-F5344CB8AC3E}">
        <p14:creationId xmlns:p14="http://schemas.microsoft.com/office/powerpoint/2010/main" val="3487773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DF78E77-128B-4794-AAED-9A8EE58F47AB}" type="slidenum">
              <a:rPr lang="en-US" smtClean="0"/>
              <a:pPr/>
              <a:t>1</a:t>
            </a:fld>
            <a:endParaRPr lang="en-US" smtClean="0"/>
          </a:p>
        </p:txBody>
      </p:sp>
      <p:sp>
        <p:nvSpPr>
          <p:cNvPr id="59395" name="Rectangle 2"/>
          <p:cNvSpPr>
            <a:spLocks noGrp="1" noRot="1" noChangeAspect="1" noChangeArrowheads="1" noTextEdit="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1293465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54EE3A-4794-4D90-BF1E-89AE8E0626A2}" type="slidenum">
              <a:rPr lang="en-US"/>
              <a:pPr/>
              <a:t>2</a:t>
            </a:fld>
            <a:endParaRPr lang="en-US"/>
          </a:p>
        </p:txBody>
      </p:sp>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14848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9D02B-D2AD-4CFF-9519-3C2C77A2421A}" type="slidenum">
              <a:rPr lang="en-US"/>
              <a:pPr/>
              <a:t>26</a:t>
            </a:fld>
            <a:endParaRPr lang="en-US"/>
          </a:p>
        </p:txBody>
      </p:sp>
      <p:sp>
        <p:nvSpPr>
          <p:cNvPr id="440322" name="Rectangle 2"/>
          <p:cNvSpPr>
            <a:spLocks noGrp="1" noRot="1" noChangeAspect="1" noChangeArrowheads="1" noTextEdit="1"/>
          </p:cNvSpPr>
          <p:nvPr>
            <p:ph type="sldImg"/>
          </p:nvPr>
        </p:nvSpPr>
        <p:spPr>
          <a:ln/>
        </p:spPr>
      </p:sp>
      <p:sp>
        <p:nvSpPr>
          <p:cNvPr id="440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87556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62426D-4FFA-4766-8877-B32A92266634}" type="slidenum">
              <a:rPr lang="en-US"/>
              <a:pPr/>
              <a:t>28</a:t>
            </a:fld>
            <a:endParaRPr lang="en-US"/>
          </a:p>
        </p:txBody>
      </p:sp>
      <p:sp>
        <p:nvSpPr>
          <p:cNvPr id="463874" name="Rectangle 2"/>
          <p:cNvSpPr>
            <a:spLocks noGrp="1" noRot="1" noChangeAspect="1" noChangeArrowheads="1" noTextEdit="1"/>
          </p:cNvSpPr>
          <p:nvPr>
            <p:ph type="sldImg"/>
          </p:nvPr>
        </p:nvSpPr>
        <p:spPr>
          <a:ln/>
        </p:spPr>
      </p:sp>
      <p:sp>
        <p:nvSpPr>
          <p:cNvPr id="463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12332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smtClean="0"/>
              <a:t>Click to edit Master title style</a:t>
            </a:r>
            <a:endParaRPr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7"/>
          <p:cNvSpPr>
            <a:spLocks noGrp="1"/>
          </p:cNvSpPr>
          <p:nvPr>
            <p:ph type="dt" sz="half" idx="10"/>
          </p:nvPr>
        </p:nvSpPr>
        <p:spPr>
          <a:xfrm>
            <a:off x="6400800" y="6354763"/>
            <a:ext cx="2286000" cy="366712"/>
          </a:xfrm>
        </p:spPr>
        <p:txBody>
          <a:bodyPr/>
          <a:lstStyle>
            <a:lvl1pPr>
              <a:defRPr sz="1400"/>
            </a:lvl1pPr>
          </a:lstStyle>
          <a:p>
            <a:pPr>
              <a:defRPr/>
            </a:pPr>
            <a:endParaRPr lang="en-US"/>
          </a:p>
        </p:txBody>
      </p:sp>
      <p:sp>
        <p:nvSpPr>
          <p:cNvPr id="11" name="Footer Placeholder 16"/>
          <p:cNvSpPr>
            <a:spLocks noGrp="1"/>
          </p:cNvSpPr>
          <p:nvPr>
            <p:ph type="ftr" sz="quarter" idx="11"/>
          </p:nvPr>
        </p:nvSpPr>
        <p:spPr>
          <a:xfrm>
            <a:off x="2898775" y="6354763"/>
            <a:ext cx="3475038" cy="366712"/>
          </a:xfrm>
        </p:spPr>
        <p:txBody>
          <a:bodyPr/>
          <a:lstStyle>
            <a:lvl1pPr>
              <a:defRPr/>
            </a:lvl1pPr>
          </a:lstStyle>
          <a:p>
            <a:pPr>
              <a:defRPr/>
            </a:pPr>
            <a:endParaRPr lang="en-US"/>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pPr>
              <a:defRPr/>
            </a:pPr>
            <a:fld id="{86445CA5-E042-471C-8034-9FD3FB5D9FB3}"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0311AE79-431D-4BCD-AC53-2C8458480AD6}"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p>
        </p:txBody>
      </p:sp>
      <p:sp>
        <p:nvSpPr>
          <p:cNvPr id="5" name="Isosceles Triangle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Straight Connector 5"/>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3F5B9BB-62D9-40C0-ABDF-4A3D07B14BCE}"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pPr>
              <a:defRPr/>
            </a:pPr>
            <a:fld id="{B6A7CDA8-F467-4B31-8FE9-9DF03795B19D}" type="slidenum">
              <a:rPr lang="en-US" smtClean="0"/>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pPr>
              <a:defRPr/>
            </a:pPr>
            <a:fld id="{B6A7CDA8-F467-4B31-8FE9-9DF03795B19D}"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219200"/>
            <a:ext cx="822960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4B6A8B02-A1C9-4782-93EC-398E30AA2AA4}"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a:lvl1pPr>
          </a:lstStyle>
          <a:p>
            <a:pPr>
              <a:defRPr/>
            </a:pPr>
            <a:endParaRPr lang="en-US"/>
          </a:p>
        </p:txBody>
      </p:sp>
      <p:sp>
        <p:nvSpPr>
          <p:cNvPr id="7" name="Footer Placeholder 4"/>
          <p:cNvSpPr>
            <a:spLocks noGrp="1"/>
          </p:cNvSpPr>
          <p:nvPr>
            <p:ph type="ftr" sz="quarter" idx="11"/>
          </p:nvPr>
        </p:nvSpPr>
        <p:spPr>
          <a:xfrm>
            <a:off x="2898775" y="6354763"/>
            <a:ext cx="3475038" cy="366712"/>
          </a:xfrm>
        </p:spPr>
        <p:txBody>
          <a:bodyPr/>
          <a:lstStyle>
            <a:lvl1pPr>
              <a:defRPr/>
            </a:lvl1pPr>
          </a:lstStyle>
          <a:p>
            <a:pPr>
              <a:defRPr/>
            </a:pPr>
            <a:endParaRPr lang="en-US"/>
          </a:p>
        </p:txBody>
      </p:sp>
      <p:sp>
        <p:nvSpPr>
          <p:cNvPr id="8" name="Slide Number Placeholder 5"/>
          <p:cNvSpPr>
            <a:spLocks noGrp="1"/>
          </p:cNvSpPr>
          <p:nvPr>
            <p:ph type="sldNum" sz="quarter" idx="12"/>
          </p:nvPr>
        </p:nvSpPr>
        <p:spPr>
          <a:xfrm>
            <a:off x="1069975" y="6354763"/>
            <a:ext cx="1520825" cy="366712"/>
          </a:xfrm>
        </p:spPr>
        <p:txBody>
          <a:bodyPr/>
          <a:lstStyle>
            <a:lvl1pPr>
              <a:defRPr/>
            </a:lvl1pPr>
          </a:lstStyle>
          <a:p>
            <a:pPr>
              <a:defRPr/>
            </a:pPr>
            <a:fld id="{96325A31-E87A-44FE-AF2B-818A7EA84937}"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D864E7AC-1FCC-45BA-84F5-113560DD2E2D}"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210106D8-A4B0-47BC-BDD6-4D1B290FD962}"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98CFF1B9-87F6-46C0-832D-88C7FDFEBDAB}"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p>
        </p:txBody>
      </p:sp>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Date Placeholder 1"/>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3"/>
          <p:cNvSpPr>
            <a:spLocks noGrp="1"/>
          </p:cNvSpPr>
          <p:nvPr>
            <p:ph type="sldNum" sz="quarter" idx="12"/>
          </p:nvPr>
        </p:nvSpPr>
        <p:spPr/>
        <p:txBody>
          <a:bodyPr/>
          <a:lstStyle>
            <a:lvl1pPr>
              <a:defRPr/>
            </a:lvl1pPr>
          </a:lstStyle>
          <a:p>
            <a:pPr>
              <a:defRPr/>
            </a:pPr>
            <a:fld id="{345D1388-3654-4AB9-A80A-BE89D9B5897C}"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p>
        </p:txBody>
      </p:sp>
      <p:sp>
        <p:nvSpPr>
          <p:cNvPr id="6" name="Straight Connector 5"/>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dirty="0"/>
          </a:p>
        </p:txBody>
      </p:sp>
      <p:sp>
        <p:nvSpPr>
          <p:cNvPr id="7" name="Isosceles Triangle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pPr>
              <a:defRPr/>
            </a:pPr>
            <a:fld id="{623ACDAC-CD98-408A-8214-C88EDEBED9E3}"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p>
        </p:txBody>
      </p:sp>
      <p:sp>
        <p:nvSpPr>
          <p:cNvPr id="6"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pPr>
              <a:defRPr/>
            </a:pPr>
            <a:fld id="{1CF55658-F004-45F4-911D-6946647F8CA9}"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22" name="Title Placeholder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5123" name="Text Placeholder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a:lstStyle>
            <a:lvl1pPr algn="l" eaLnBrk="1" latinLnBrk="0" hangingPunct="1">
              <a:defRPr kumimoji="0" sz="1400">
                <a:solidFill>
                  <a:schemeClr val="tx2"/>
                </a:solidFill>
              </a:defRPr>
            </a:lvl1pPr>
          </a:lstStyle>
          <a:p>
            <a:pPr>
              <a:defRPr/>
            </a:pPr>
            <a:fld id="{B6A7CDA8-F467-4B31-8FE9-9DF03795B19D}" type="slidenum">
              <a:rPr lang="en-US" smtClean="0"/>
              <a:pPr>
                <a:defRPr/>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Lst>
  <p:txStyles>
    <p:titleStyle>
      <a:lvl1pPr algn="l" rtl="0" eaLnBrk="1" fontAlgn="base" hangingPunct="1">
        <a:spcBef>
          <a:spcPct val="0"/>
        </a:spcBef>
        <a:spcAft>
          <a:spcPct val="0"/>
        </a:spcAft>
        <a:defRPr sz="3200" kern="1200">
          <a:solidFill>
            <a:schemeClr val="tx2"/>
          </a:solidFill>
          <a:latin typeface="+mj-lt"/>
          <a:ea typeface="+mj-ea"/>
          <a:cs typeface="+mj-cs"/>
        </a:defRPr>
      </a:lvl1pPr>
      <a:lvl2pPr algn="l" rtl="0" eaLnBrk="1" fontAlgn="base" hangingPunct="1">
        <a:spcBef>
          <a:spcPct val="0"/>
        </a:spcBef>
        <a:spcAft>
          <a:spcPct val="0"/>
        </a:spcAft>
        <a:defRPr sz="3200">
          <a:solidFill>
            <a:schemeClr val="tx2"/>
          </a:solidFill>
          <a:latin typeface="Bookman Old Style" pitchFamily="18" charset="0"/>
        </a:defRPr>
      </a:lvl2pPr>
      <a:lvl3pPr algn="l" rtl="0" eaLnBrk="1" fontAlgn="base" hangingPunct="1">
        <a:spcBef>
          <a:spcPct val="0"/>
        </a:spcBef>
        <a:spcAft>
          <a:spcPct val="0"/>
        </a:spcAft>
        <a:defRPr sz="3200">
          <a:solidFill>
            <a:schemeClr val="tx2"/>
          </a:solidFill>
          <a:latin typeface="Bookman Old Style" pitchFamily="18" charset="0"/>
        </a:defRPr>
      </a:lvl3pPr>
      <a:lvl4pPr algn="l" rtl="0" eaLnBrk="1" fontAlgn="base" hangingPunct="1">
        <a:spcBef>
          <a:spcPct val="0"/>
        </a:spcBef>
        <a:spcAft>
          <a:spcPct val="0"/>
        </a:spcAft>
        <a:defRPr sz="3200">
          <a:solidFill>
            <a:schemeClr val="tx2"/>
          </a:solidFill>
          <a:latin typeface="Bookman Old Style" pitchFamily="18" charset="0"/>
        </a:defRPr>
      </a:lvl4pPr>
      <a:lvl5pPr algn="l" rtl="0" eaLnBrk="1" fontAlgn="base" hangingPunct="1">
        <a:spcBef>
          <a:spcPct val="0"/>
        </a:spcBef>
        <a:spcAft>
          <a:spcPct val="0"/>
        </a:spcAft>
        <a:defRPr sz="3200">
          <a:solidFill>
            <a:schemeClr val="tx2"/>
          </a:solidFill>
          <a:latin typeface="Bookman Old Style" pitchFamily="18" charset="0"/>
        </a:defRPr>
      </a:lvl5pPr>
      <a:lvl6pPr marL="457200" algn="l" rtl="0" eaLnBrk="1" fontAlgn="base" hangingPunct="1">
        <a:spcBef>
          <a:spcPct val="0"/>
        </a:spcBef>
        <a:spcAft>
          <a:spcPct val="0"/>
        </a:spcAft>
        <a:defRPr sz="3200">
          <a:solidFill>
            <a:schemeClr val="tx2"/>
          </a:solidFill>
          <a:latin typeface="Bookman Old Style" pitchFamily="18" charset="0"/>
        </a:defRPr>
      </a:lvl6pPr>
      <a:lvl7pPr marL="914400" algn="l" rtl="0" eaLnBrk="1" fontAlgn="base" hangingPunct="1">
        <a:spcBef>
          <a:spcPct val="0"/>
        </a:spcBef>
        <a:spcAft>
          <a:spcPct val="0"/>
        </a:spcAft>
        <a:defRPr sz="3200">
          <a:solidFill>
            <a:schemeClr val="tx2"/>
          </a:solidFill>
          <a:latin typeface="Bookman Old Style" pitchFamily="18" charset="0"/>
        </a:defRPr>
      </a:lvl7pPr>
      <a:lvl8pPr marL="1371600" algn="l" rtl="0" eaLnBrk="1" fontAlgn="base" hangingPunct="1">
        <a:spcBef>
          <a:spcPct val="0"/>
        </a:spcBef>
        <a:spcAft>
          <a:spcPct val="0"/>
        </a:spcAft>
        <a:defRPr sz="3200">
          <a:solidFill>
            <a:schemeClr val="tx2"/>
          </a:solidFill>
          <a:latin typeface="Bookman Old Style" pitchFamily="18" charset="0"/>
        </a:defRPr>
      </a:lvl8pPr>
      <a:lvl9pPr marL="1828800" algn="l" rtl="0" eaLnBrk="1" fontAlgn="base" hangingPunct="1">
        <a:spcBef>
          <a:spcPct val="0"/>
        </a:spcBef>
        <a:spcAft>
          <a:spcPct val="0"/>
        </a:spcAft>
        <a:defRPr sz="3200">
          <a:solidFill>
            <a:schemeClr val="tx2"/>
          </a:solidFill>
          <a:latin typeface="Bookman Old Style" pitchFamily="18" charset="0"/>
        </a:defRPr>
      </a:lvl9pPr>
    </p:titleStyle>
    <p:bodyStyle>
      <a:lvl1pPr marL="273050" indent="-273050" algn="l" rtl="0" eaLnBrk="1" fontAlgn="base" hangingPunct="1">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1" fontAlgn="base" hangingPunct="1">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1" fontAlgn="base" hangingPunct="1">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1" fontAlgn="base" hangingPunct="1">
        <a:spcBef>
          <a:spcPts val="400"/>
        </a:spcBef>
        <a:spcAft>
          <a:spcPct val="0"/>
        </a:spcAft>
        <a:buClr>
          <a:srgbClr val="8BA2B4"/>
        </a:buClr>
        <a:buSzPct val="70000"/>
        <a:buFont typeface="Wingdings" pitchFamily="-16" charset="2"/>
        <a:buChar char=""/>
        <a:defRPr kern="1200">
          <a:solidFill>
            <a:schemeClr val="tx1"/>
          </a:solidFill>
          <a:latin typeface="+mn-lt"/>
          <a:ea typeface="+mn-ea"/>
          <a:cs typeface="+mn-cs"/>
        </a:defRPr>
      </a:lvl4pPr>
      <a:lvl5pPr marL="1371600" indent="-228600" algn="l" rtl="0" eaLnBrk="1" fontAlgn="base" hangingPunct="1">
        <a:spcBef>
          <a:spcPts val="300"/>
        </a:spcBef>
        <a:spcAft>
          <a:spcPct val="0"/>
        </a:spcAft>
        <a:buClr>
          <a:schemeClr val="accent2"/>
        </a:buClr>
        <a:buSzPct val="70000"/>
        <a:buFont typeface="Wingdings" pitchFamily="-16"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p:txBody>
          <a:bodyPr/>
          <a:lstStyle/>
          <a:p>
            <a:r>
              <a:rPr lang="en-US" dirty="0" smtClean="0"/>
              <a:t>Bridge Pattern</a:t>
            </a:r>
          </a:p>
        </p:txBody>
      </p:sp>
      <p:sp>
        <p:nvSpPr>
          <p:cNvPr id="3075" name="Rectangle 3"/>
          <p:cNvSpPr>
            <a:spLocks noGrp="1" noChangeArrowheads="1"/>
          </p:cNvSpPr>
          <p:nvPr>
            <p:ph type="subTitle" idx="1"/>
          </p:nvPr>
        </p:nvSpPr>
        <p:spPr>
          <a:xfrm>
            <a:off x="1219200" y="5029200"/>
            <a:ext cx="7010400" cy="742950"/>
          </a:xfrm>
        </p:spPr>
        <p:txBody>
          <a:bodyPr/>
          <a:lstStyle/>
          <a:p>
            <a:r>
              <a:rPr lang="en-US" dirty="0" smtClean="0"/>
              <a:t>CS350/SE310</a:t>
            </a:r>
          </a:p>
          <a:p>
            <a:r>
              <a:rPr lang="en-US" dirty="0" smtClean="0"/>
              <a:t>Fall, </a:t>
            </a:r>
            <a:r>
              <a:rPr lang="en-US" dirty="0" smtClean="0"/>
              <a:t>2015</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Evolves from solution 1</a:t>
            </a:r>
            <a:endParaRPr lang="en-US" dirty="0"/>
          </a:p>
        </p:txBody>
      </p:sp>
      <p:sp>
        <p:nvSpPr>
          <p:cNvPr id="3" name="Content Placeholder 2"/>
          <p:cNvSpPr>
            <a:spLocks noGrp="1"/>
          </p:cNvSpPr>
          <p:nvPr>
            <p:ph sz="quarter" idx="1"/>
          </p:nvPr>
        </p:nvSpPr>
        <p:spPr/>
        <p:txBody>
          <a:bodyPr/>
          <a:lstStyle/>
          <a:p>
            <a:pPr lvl="0" indent="22225">
              <a:buNone/>
              <a:defRPr/>
            </a:pPr>
            <a:r>
              <a:rPr lang="en-US" sz="1800" dirty="0" smtClean="0">
                <a:latin typeface="Courier New" pitchFamily="49" charset="0"/>
              </a:rPr>
              <a:t>public class V1Circle extends Circle{</a:t>
            </a:r>
          </a:p>
          <a:p>
            <a:pPr lvl="0" indent="22225">
              <a:buNone/>
              <a:defRPr/>
            </a:pPr>
            <a:r>
              <a:rPr lang="en-US" sz="1800" dirty="0" smtClean="0">
                <a:latin typeface="Courier New" pitchFamily="49" charset="0"/>
              </a:rPr>
              <a:t>   public V1Circle(double x, double y, double r) {</a:t>
            </a:r>
          </a:p>
          <a:p>
            <a:pPr lvl="0" indent="22225">
              <a:buNone/>
              <a:defRPr/>
            </a:pPr>
            <a:r>
              <a:rPr lang="en-US" sz="1800" dirty="0" smtClean="0">
                <a:latin typeface="Courier New" pitchFamily="49" charset="0"/>
              </a:rPr>
              <a:t>      super(</a:t>
            </a:r>
            <a:r>
              <a:rPr lang="en-US" sz="1800" dirty="0" err="1" smtClean="0">
                <a:latin typeface="Courier New" pitchFamily="49" charset="0"/>
              </a:rPr>
              <a:t>x,y,r</a:t>
            </a:r>
            <a:r>
              <a:rPr lang="en-US" sz="1800" dirty="0" smtClean="0">
                <a:latin typeface="Courier New" pitchFamily="49" charset="0"/>
              </a:rPr>
              <a:t>);</a:t>
            </a:r>
          </a:p>
          <a:p>
            <a:pPr lvl="0" indent="22225">
              <a:buNone/>
              <a:defRPr/>
            </a:pPr>
            <a:r>
              <a:rPr lang="en-US" sz="1800" dirty="0" smtClean="0">
                <a:latin typeface="Courier New" pitchFamily="49" charset="0"/>
              </a:rPr>
              <a:t>   }</a:t>
            </a:r>
          </a:p>
          <a:p>
            <a:pPr lvl="0" indent="22225">
              <a:buNone/>
              <a:defRPr/>
            </a:pPr>
            <a:r>
              <a:rPr lang="en-US" sz="1800" dirty="0" smtClean="0">
                <a:latin typeface="Courier New" pitchFamily="49" charset="0"/>
              </a:rPr>
              <a:t>   protected void </a:t>
            </a:r>
            <a:r>
              <a:rPr lang="en-US" sz="1800" dirty="0" err="1" smtClean="0">
                <a:latin typeface="Courier New" pitchFamily="49" charset="0"/>
              </a:rPr>
              <a:t>drawCircle</a:t>
            </a:r>
            <a:r>
              <a:rPr lang="en-US" sz="1800" dirty="0" smtClean="0">
                <a:latin typeface="Courier New" pitchFamily="49" charset="0"/>
              </a:rPr>
              <a:t>() { DP1.draw_a_circle(_x, _y, _r);}</a:t>
            </a:r>
          </a:p>
          <a:p>
            <a:pPr lvl="0" indent="22225">
              <a:buNone/>
              <a:defRPr/>
            </a:pPr>
            <a:r>
              <a:rPr lang="en-US" sz="1800" dirty="0" smtClean="0">
                <a:latin typeface="Courier New" pitchFamily="49" charset="0"/>
              </a:rPr>
              <a:t>}</a:t>
            </a:r>
          </a:p>
          <a:p>
            <a:pPr indent="22225">
              <a:buNone/>
              <a:defRPr/>
            </a:pPr>
            <a:endParaRPr lang="en-US" sz="1800" dirty="0" smtClean="0">
              <a:latin typeface="Courier New" pitchFamily="49" charset="0"/>
            </a:endParaRPr>
          </a:p>
          <a:p>
            <a:pPr indent="22225">
              <a:buNone/>
              <a:defRPr/>
            </a:pPr>
            <a:r>
              <a:rPr lang="en-US" sz="1800" dirty="0" smtClean="0">
                <a:latin typeface="Courier New" pitchFamily="49" charset="0"/>
              </a:rPr>
              <a:t>public class V2Circle extends Circle{</a:t>
            </a:r>
          </a:p>
          <a:p>
            <a:pPr indent="22225">
              <a:buNone/>
              <a:defRPr/>
            </a:pPr>
            <a:r>
              <a:rPr lang="en-US" sz="1800" dirty="0" smtClean="0">
                <a:latin typeface="Courier New" pitchFamily="49" charset="0"/>
              </a:rPr>
              <a:t>   public V2Circle(double x, double y, double r) {</a:t>
            </a:r>
          </a:p>
          <a:p>
            <a:pPr indent="22225">
              <a:buNone/>
              <a:defRPr/>
            </a:pPr>
            <a:r>
              <a:rPr lang="en-US" sz="1800" dirty="0" smtClean="0">
                <a:latin typeface="Courier New" pitchFamily="49" charset="0"/>
              </a:rPr>
              <a:t>      super(</a:t>
            </a:r>
            <a:r>
              <a:rPr lang="en-US" sz="1800" dirty="0" err="1" smtClean="0">
                <a:latin typeface="Courier New" pitchFamily="49" charset="0"/>
              </a:rPr>
              <a:t>x,y,r</a:t>
            </a:r>
            <a:r>
              <a:rPr lang="en-US" sz="1800" dirty="0" smtClean="0">
                <a:latin typeface="Courier New" pitchFamily="49" charset="0"/>
              </a:rPr>
              <a:t>);</a:t>
            </a:r>
          </a:p>
          <a:p>
            <a:pPr indent="22225">
              <a:buNone/>
              <a:defRPr/>
            </a:pPr>
            <a:r>
              <a:rPr lang="en-US" sz="1800" dirty="0" smtClean="0">
                <a:latin typeface="Courier New" pitchFamily="49" charset="0"/>
              </a:rPr>
              <a:t>   }</a:t>
            </a:r>
          </a:p>
          <a:p>
            <a:pPr indent="22225">
              <a:buNone/>
              <a:defRPr/>
            </a:pPr>
            <a:r>
              <a:rPr lang="en-US" sz="1800" dirty="0" smtClean="0">
                <a:latin typeface="Courier New" pitchFamily="49" charset="0"/>
              </a:rPr>
              <a:t>   protected void </a:t>
            </a:r>
            <a:r>
              <a:rPr lang="en-US" sz="1800" dirty="0" err="1" smtClean="0">
                <a:latin typeface="Courier New" pitchFamily="49" charset="0"/>
              </a:rPr>
              <a:t>drawCircle</a:t>
            </a:r>
            <a:r>
              <a:rPr lang="en-US" sz="1800" dirty="0" smtClean="0">
                <a:latin typeface="Courier New" pitchFamily="49" charset="0"/>
              </a:rPr>
              <a:t>() {</a:t>
            </a:r>
          </a:p>
          <a:p>
            <a:pPr indent="22225">
              <a:buNone/>
              <a:defRPr/>
            </a:pPr>
            <a:r>
              <a:rPr lang="en-US" sz="1800" dirty="0" smtClean="0">
                <a:latin typeface="Courier New" pitchFamily="49" charset="0"/>
              </a:rPr>
              <a:t>      DP2.drawCircle(_x, _y, _r);</a:t>
            </a:r>
          </a:p>
          <a:p>
            <a:pPr indent="22225">
              <a:buNone/>
              <a:defRPr/>
            </a:pPr>
            <a:r>
              <a:rPr lang="en-US" sz="1800" dirty="0" smtClean="0">
                <a:latin typeface="Courier New" pitchFamily="49" charset="0"/>
              </a:rPr>
              <a:t>   }</a:t>
            </a:r>
          </a:p>
          <a:p>
            <a:pPr indent="22225">
              <a:buNone/>
              <a:defRPr/>
            </a:pPr>
            <a:r>
              <a:rPr lang="en-US" sz="1800" dirty="0" smtClean="0">
                <a:latin typeface="Courier New" pitchFamily="49" charset="0"/>
              </a:rPr>
              <a: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Evolves from solution 1</a:t>
            </a:r>
            <a:endParaRPr lang="en-US" dirty="0"/>
          </a:p>
        </p:txBody>
      </p:sp>
      <p:sp>
        <p:nvSpPr>
          <p:cNvPr id="4" name="Rectangle 3"/>
          <p:cNvSpPr>
            <a:spLocks noGrp="1" noChangeArrowheads="1"/>
          </p:cNvSpPr>
          <p:nvPr>
            <p:ph sz="quarter" idx="1"/>
          </p:nvPr>
        </p:nvSpPr>
        <p:spPr/>
        <p:txBody>
          <a:bodyPr/>
          <a:lstStyle/>
          <a:p>
            <a:pPr indent="22225" algn="l" eaLnBrk="1" hangingPunct="1"/>
            <a:r>
              <a:rPr lang="en-US" sz="2400" dirty="0" smtClean="0"/>
              <a:t>While intuitive, this method leads to a class explosion.</a:t>
            </a:r>
          </a:p>
          <a:p>
            <a:pPr indent="22225" algn="l" eaLnBrk="1" hangingPunct="1"/>
            <a:r>
              <a:rPr lang="en-US" sz="2400" dirty="0" smtClean="0"/>
              <a:t>The abstraction (Shape) and the implementation (drawing programs) are tightly coupled.</a:t>
            </a:r>
          </a:p>
          <a:p>
            <a:pPr indent="22225" algn="l" eaLnBrk="1" hangingPunct="1"/>
            <a:r>
              <a:rPr lang="en-US" sz="2400" dirty="0" smtClean="0"/>
              <a:t>Each type of shape must know what kind of drawing program it is using.</a:t>
            </a:r>
          </a:p>
          <a:p>
            <a:pPr indent="22225" algn="l" eaLnBrk="1" hangingPunct="1"/>
            <a:r>
              <a:rPr lang="en-US" sz="2400" dirty="0" smtClean="0"/>
              <a:t>We need to separate the variations in abstraction from the variation in implementation.</a:t>
            </a:r>
          </a:p>
          <a:p>
            <a:pPr indent="22225" algn="l" eaLnBrk="1" hangingPunct="1">
              <a:buNone/>
            </a:pPr>
            <a:endParaRPr lang="en-US" sz="1600" dirty="0" smtClean="0"/>
          </a:p>
          <a:p>
            <a:pPr indent="22225" algn="l" eaLnBrk="1" hangingPunct="1">
              <a:buNone/>
            </a:pPr>
            <a:r>
              <a:rPr lang="en-US" sz="2000" dirty="0" smtClean="0"/>
              <a:t>Abstraction 1			Implementation A</a:t>
            </a:r>
          </a:p>
          <a:p>
            <a:pPr indent="22225" algn="l" eaLnBrk="1" hangingPunct="1">
              <a:buNone/>
            </a:pPr>
            <a:r>
              <a:rPr lang="en-US" sz="2000" dirty="0" smtClean="0"/>
              <a:t>Abstraction 2			Implementation B</a:t>
            </a:r>
          </a:p>
          <a:p>
            <a:pPr indent="22225" algn="l" eaLnBrk="1" hangingPunct="1">
              <a:buNone/>
            </a:pPr>
            <a:r>
              <a:rPr lang="en-US" sz="2000" dirty="0" smtClean="0"/>
              <a:t>Abstraction 3			Implementation C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2: </a:t>
            </a:r>
            <a:endParaRPr lang="en-US" dirty="0"/>
          </a:p>
        </p:txBody>
      </p:sp>
      <p:pic>
        <p:nvPicPr>
          <p:cNvPr id="4" name="Picture 4" descr="Fig10"/>
          <p:cNvPicPr>
            <a:picLocks noGrp="1" noChangeAspect="1" noChangeArrowheads="1"/>
          </p:cNvPicPr>
          <p:nvPr>
            <p:ph sz="quarter" idx="1"/>
          </p:nvPr>
        </p:nvPicPr>
        <p:blipFill>
          <a:blip r:embed="rId2" cstate="print">
            <a:clrChange>
              <a:clrFrom>
                <a:srgbClr val="3837AF"/>
              </a:clrFrom>
              <a:clrTo>
                <a:srgbClr val="3837AF">
                  <a:alpha val="0"/>
                </a:srgbClr>
              </a:clrTo>
            </a:clrChange>
          </a:blip>
          <a:srcRect/>
          <a:stretch>
            <a:fillRect/>
          </a:stretch>
        </p:blipFill>
        <p:spPr bwMode="auto">
          <a:xfrm>
            <a:off x="762000" y="1546161"/>
            <a:ext cx="7162800" cy="457523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3: </a:t>
            </a:r>
            <a:endParaRPr lang="en-US" dirty="0"/>
          </a:p>
        </p:txBody>
      </p:sp>
      <p:sp>
        <p:nvSpPr>
          <p:cNvPr id="3" name="Content Placeholder 2"/>
          <p:cNvSpPr>
            <a:spLocks noGrp="1"/>
          </p:cNvSpPr>
          <p:nvPr>
            <p:ph sz="quarter" idx="1"/>
          </p:nvPr>
        </p:nvSpPr>
        <p:spPr/>
        <p:txBody>
          <a:bodyPr/>
          <a:lstStyle/>
          <a:p>
            <a:pPr indent="22225"/>
            <a:r>
              <a:rPr lang="en-US" sz="2800" dirty="0" smtClean="0"/>
              <a:t>Let’s start by identify what is varying.</a:t>
            </a:r>
          </a:p>
          <a:p>
            <a:pPr indent="22225">
              <a:buFontTx/>
              <a:buChar char="•"/>
            </a:pPr>
            <a:r>
              <a:rPr lang="en-US" sz="2800" dirty="0" smtClean="0"/>
              <a:t> 	Different types of shapes</a:t>
            </a:r>
          </a:p>
          <a:p>
            <a:pPr indent="22225">
              <a:buFontTx/>
              <a:buChar char="•"/>
            </a:pPr>
            <a:r>
              <a:rPr lang="en-US" sz="2800" dirty="0" smtClean="0"/>
              <a:t> 	Different types of drawing programs</a:t>
            </a:r>
          </a:p>
          <a:p>
            <a:endParaRPr lang="en-US" dirty="0"/>
          </a:p>
        </p:txBody>
      </p:sp>
      <p:pic>
        <p:nvPicPr>
          <p:cNvPr id="4" name="Picture 5" descr="Fig10"/>
          <p:cNvPicPr>
            <a:picLocks noChangeAspect="1" noChangeArrowheads="1"/>
          </p:cNvPicPr>
          <p:nvPr/>
        </p:nvPicPr>
        <p:blipFill>
          <a:blip r:embed="rId2" cstate="print">
            <a:clrChange>
              <a:clrFrom>
                <a:srgbClr val="3837AF"/>
              </a:clrFrom>
              <a:clrTo>
                <a:srgbClr val="3837AF">
                  <a:alpha val="0"/>
                </a:srgbClr>
              </a:clrTo>
            </a:clrChange>
          </a:blip>
          <a:srcRect/>
          <a:stretch>
            <a:fillRect/>
          </a:stretch>
        </p:blipFill>
        <p:spPr bwMode="auto">
          <a:xfrm>
            <a:off x="1600200" y="3733800"/>
            <a:ext cx="5791200" cy="1482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3</a:t>
            </a:r>
            <a:endParaRPr lang="en-US" dirty="0"/>
          </a:p>
        </p:txBody>
      </p:sp>
      <p:sp>
        <p:nvSpPr>
          <p:cNvPr id="3" name="Content Placeholder 2"/>
          <p:cNvSpPr>
            <a:spLocks noGrp="1"/>
          </p:cNvSpPr>
          <p:nvPr>
            <p:ph sz="quarter" idx="1"/>
          </p:nvPr>
        </p:nvSpPr>
        <p:spPr/>
        <p:txBody>
          <a:bodyPr/>
          <a:lstStyle/>
          <a:p>
            <a:pPr indent="22225">
              <a:lnSpc>
                <a:spcPct val="90000"/>
              </a:lnSpc>
            </a:pPr>
            <a:r>
              <a:rPr lang="en-US" sz="2800" dirty="0" smtClean="0"/>
              <a:t>Shape is used to encapsulate the concept of the types of shapes</a:t>
            </a:r>
          </a:p>
          <a:p>
            <a:pPr indent="22225">
              <a:lnSpc>
                <a:spcPct val="90000"/>
              </a:lnSpc>
            </a:pPr>
            <a:endParaRPr lang="en-US" sz="2800" dirty="0" smtClean="0"/>
          </a:p>
          <a:p>
            <a:pPr indent="22225">
              <a:lnSpc>
                <a:spcPct val="90000"/>
              </a:lnSpc>
            </a:pPr>
            <a:r>
              <a:rPr lang="en-US" sz="2800" dirty="0" smtClean="0"/>
              <a:t>Shapes are responsible to know hot to draw themselves</a:t>
            </a:r>
          </a:p>
          <a:p>
            <a:pPr indent="22225">
              <a:lnSpc>
                <a:spcPct val="90000"/>
              </a:lnSpc>
            </a:pPr>
            <a:endParaRPr lang="en-US" sz="2800" dirty="0" smtClean="0"/>
          </a:p>
          <a:p>
            <a:pPr indent="22225">
              <a:lnSpc>
                <a:spcPct val="90000"/>
              </a:lnSpc>
            </a:pPr>
            <a:r>
              <a:rPr lang="en-US" sz="2800" dirty="0" smtClean="0"/>
              <a:t>Drawing objects are responsible to draw graphical primitives like lines and circles.</a:t>
            </a:r>
          </a:p>
          <a:p>
            <a:pPr indent="22225">
              <a:lnSpc>
                <a:spcPct val="90000"/>
              </a:lnSpc>
            </a:pPr>
            <a:endParaRPr lang="en-US" sz="2800" dirty="0" smtClean="0"/>
          </a:p>
          <a:p>
            <a:pPr indent="22225">
              <a:lnSpc>
                <a:spcPct val="90000"/>
              </a:lnSpc>
            </a:pPr>
            <a:r>
              <a:rPr lang="en-US" sz="2800" dirty="0" smtClean="0"/>
              <a:t>Responsibilities are defined by methods in the classes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3</a:t>
            </a:r>
            <a:endParaRPr lang="en-US" dirty="0"/>
          </a:p>
        </p:txBody>
      </p:sp>
      <p:sp>
        <p:nvSpPr>
          <p:cNvPr id="3" name="Content Placeholder 2"/>
          <p:cNvSpPr>
            <a:spLocks noGrp="1"/>
          </p:cNvSpPr>
          <p:nvPr>
            <p:ph sz="quarter" idx="1"/>
          </p:nvPr>
        </p:nvSpPr>
        <p:spPr>
          <a:xfrm>
            <a:off x="457200" y="1219200"/>
            <a:ext cx="8229600" cy="2590800"/>
          </a:xfrm>
        </p:spPr>
        <p:txBody>
          <a:bodyPr/>
          <a:lstStyle/>
          <a:p>
            <a:pPr indent="22225"/>
            <a:r>
              <a:rPr lang="en-US" sz="2800" dirty="0" smtClean="0"/>
              <a:t>We also must represent the specific variations that are present.</a:t>
            </a:r>
          </a:p>
          <a:p>
            <a:pPr indent="22225"/>
            <a:r>
              <a:rPr lang="en-US" sz="2800" dirty="0" smtClean="0"/>
              <a:t>A shape has a rectangle and circle.</a:t>
            </a:r>
          </a:p>
          <a:p>
            <a:pPr indent="22225"/>
            <a:r>
              <a:rPr lang="en-US" sz="2800" dirty="0" smtClean="0"/>
              <a:t>A drawing program has a program based on DP1 and one based on DP2</a:t>
            </a:r>
            <a:endParaRPr lang="en-US" dirty="0"/>
          </a:p>
        </p:txBody>
      </p:sp>
      <p:pic>
        <p:nvPicPr>
          <p:cNvPr id="4" name="Picture 4" descr="Fig10"/>
          <p:cNvPicPr>
            <a:picLocks noChangeAspect="1" noChangeArrowheads="1"/>
          </p:cNvPicPr>
          <p:nvPr/>
        </p:nvPicPr>
        <p:blipFill>
          <a:blip r:embed="rId2" cstate="print">
            <a:clrChange>
              <a:clrFrom>
                <a:srgbClr val="3837AF"/>
              </a:clrFrom>
              <a:clrTo>
                <a:srgbClr val="3837AF">
                  <a:alpha val="0"/>
                </a:srgbClr>
              </a:clrTo>
            </a:clrChange>
          </a:blip>
          <a:srcRect/>
          <a:stretch>
            <a:fillRect/>
          </a:stretch>
        </p:blipFill>
        <p:spPr bwMode="auto">
          <a:xfrm>
            <a:off x="457200" y="3733800"/>
            <a:ext cx="7620000" cy="2447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3: Tie the classes together</a:t>
            </a:r>
            <a:endParaRPr lang="en-US" dirty="0"/>
          </a:p>
        </p:txBody>
      </p:sp>
      <p:pic>
        <p:nvPicPr>
          <p:cNvPr id="5" name="Picture 9" descr="Fig10"/>
          <p:cNvPicPr>
            <a:picLocks noGrp="1" noChangeAspect="1" noChangeArrowheads="1"/>
          </p:cNvPicPr>
          <p:nvPr>
            <p:ph sz="quarter" idx="1"/>
          </p:nvPr>
        </p:nvPicPr>
        <p:blipFill>
          <a:blip r:embed="rId2" cstate="print">
            <a:clrChange>
              <a:clrFrom>
                <a:srgbClr val="3837AF"/>
              </a:clrFrom>
              <a:clrTo>
                <a:srgbClr val="3837AF">
                  <a:alpha val="0"/>
                </a:srgbClr>
              </a:clrTo>
            </a:clrChange>
          </a:blip>
          <a:srcRect/>
          <a:stretch>
            <a:fillRect/>
          </a:stretch>
        </p:blipFill>
        <p:spPr bwMode="auto">
          <a:xfrm>
            <a:off x="762000" y="2406650"/>
            <a:ext cx="7620000" cy="2562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3: </a:t>
            </a:r>
            <a:endParaRPr lang="en-US" dirty="0"/>
          </a:p>
        </p:txBody>
      </p:sp>
      <p:pic>
        <p:nvPicPr>
          <p:cNvPr id="4" name="Picture 5" descr="Fig10"/>
          <p:cNvPicPr>
            <a:picLocks noGrp="1" noChangeAspect="1" noChangeArrowheads="1"/>
          </p:cNvPicPr>
          <p:nvPr>
            <p:ph sz="quarter" idx="1"/>
          </p:nvPr>
        </p:nvPicPr>
        <p:blipFill>
          <a:blip r:embed="rId2" cstate="print">
            <a:clrChange>
              <a:clrFrom>
                <a:srgbClr val="3837AF"/>
              </a:clrFrom>
              <a:clrTo>
                <a:srgbClr val="3837AF">
                  <a:alpha val="0"/>
                </a:srgbClr>
              </a:clrTo>
            </a:clrChange>
          </a:blip>
          <a:srcRect/>
          <a:stretch>
            <a:fillRect/>
          </a:stretch>
        </p:blipFill>
        <p:spPr bwMode="auto">
          <a:xfrm>
            <a:off x="542925" y="1382712"/>
            <a:ext cx="8058150" cy="4610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3: Bridge Pattern</a:t>
            </a:r>
            <a:endParaRPr lang="en-US" dirty="0"/>
          </a:p>
        </p:txBody>
      </p:sp>
      <p:pic>
        <p:nvPicPr>
          <p:cNvPr id="3" name="Picture 5" descr="Fig10"/>
          <p:cNvPicPr>
            <a:picLocks noChangeAspect="1" noChangeArrowheads="1"/>
          </p:cNvPicPr>
          <p:nvPr/>
        </p:nvPicPr>
        <p:blipFill>
          <a:blip r:embed="rId2" cstate="print">
            <a:clrChange>
              <a:clrFrom>
                <a:srgbClr val="3837AF"/>
              </a:clrFrom>
              <a:clrTo>
                <a:srgbClr val="3837AF">
                  <a:alpha val="0"/>
                </a:srgbClr>
              </a:clrTo>
            </a:clrChange>
          </a:blip>
          <a:srcRect/>
          <a:stretch>
            <a:fillRect/>
          </a:stretch>
        </p:blipFill>
        <p:spPr bwMode="auto">
          <a:xfrm>
            <a:off x="152400" y="2209800"/>
            <a:ext cx="7668867" cy="3581400"/>
          </a:xfrm>
          <a:prstGeom prst="rect">
            <a:avLst/>
          </a:prstGeom>
          <a:noFill/>
          <a:ln w="9525">
            <a:noFill/>
            <a:miter lim="800000"/>
            <a:headEnd/>
            <a:tailEnd/>
          </a:ln>
        </p:spPr>
      </p:pic>
      <p:sp>
        <p:nvSpPr>
          <p:cNvPr id="4" name="Rectangle 3"/>
          <p:cNvSpPr/>
          <p:nvPr/>
        </p:nvSpPr>
        <p:spPr>
          <a:xfrm>
            <a:off x="457200" y="1295401"/>
            <a:ext cx="6781800" cy="830997"/>
          </a:xfrm>
          <a:prstGeom prst="rect">
            <a:avLst/>
          </a:prstGeom>
        </p:spPr>
        <p:txBody>
          <a:bodyPr wrap="square">
            <a:spAutoFit/>
          </a:bodyPr>
          <a:lstStyle/>
          <a:p>
            <a:pPr indent="22225" eaLnBrk="1" hangingPunct="1"/>
            <a:r>
              <a:rPr lang="en-US" dirty="0" smtClean="0"/>
              <a:t>We now have a separation of the </a:t>
            </a:r>
            <a:r>
              <a:rPr lang="en-US" i="1" dirty="0" smtClean="0">
                <a:solidFill>
                  <a:srgbClr val="F91FBB"/>
                </a:solidFill>
              </a:rPr>
              <a:t>abstraction</a:t>
            </a:r>
            <a:r>
              <a:rPr lang="en-US" dirty="0" smtClean="0"/>
              <a:t> from the </a:t>
            </a:r>
            <a:r>
              <a:rPr lang="en-US" dirty="0" smtClean="0">
                <a:solidFill>
                  <a:srgbClr val="F91FBB"/>
                </a:solidFill>
              </a:rPr>
              <a:t>implementation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3: Bridge Pattern</a:t>
            </a:r>
            <a:endParaRPr lang="en-US" dirty="0"/>
          </a:p>
        </p:txBody>
      </p:sp>
      <p:sp>
        <p:nvSpPr>
          <p:cNvPr id="3" name="Content Placeholder 2"/>
          <p:cNvSpPr txBox="1">
            <a:spLocks/>
          </p:cNvSpPr>
          <p:nvPr/>
        </p:nvSpPr>
        <p:spPr>
          <a:xfrm>
            <a:off x="457200" y="1219200"/>
            <a:ext cx="8229600" cy="4937760"/>
          </a:xfrm>
          <a:prstGeom prst="rect">
            <a:avLst/>
          </a:prstGeom>
        </p:spPr>
        <p:txBody>
          <a:bodyPr/>
          <a:lstStyle/>
          <a:p>
            <a:pPr indent="22225" eaLnBrk="1" hangingPunct="1">
              <a:buFont typeface="Arial" pitchFamily="34" charset="0"/>
              <a:buChar char="•"/>
            </a:pPr>
            <a:r>
              <a:rPr lang="en-US" dirty="0" smtClean="0"/>
              <a:t>Remember there are only three objects at any given time to consider:</a:t>
            </a:r>
          </a:p>
          <a:p>
            <a:pPr indent="22225" eaLnBrk="1" hangingPunct="1"/>
            <a:endParaRPr lang="en-US" dirty="0" smtClean="0"/>
          </a:p>
          <a:p>
            <a:pPr indent="22225" eaLnBrk="1" hangingPunct="1"/>
            <a:endParaRPr lang="en-US" dirty="0" smtClean="0"/>
          </a:p>
          <a:p>
            <a:pPr indent="22225" eaLnBrk="1" hangingPunct="1"/>
            <a:endParaRPr lang="en-US" dirty="0" smtClean="0"/>
          </a:p>
          <a:p>
            <a:pPr indent="22225" eaLnBrk="1" hangingPunct="1"/>
            <a:endParaRPr lang="en-US" dirty="0" smtClean="0"/>
          </a:p>
          <a:p>
            <a:pPr indent="22225" eaLnBrk="1" hangingPunct="1">
              <a:buFont typeface="Arial" pitchFamily="34" charset="0"/>
              <a:buChar char="•"/>
            </a:pPr>
            <a:r>
              <a:rPr lang="en-US" dirty="0" smtClean="0"/>
              <a:t>A Shape is either a Circle or Rectangle, but the client can’t tell which, since they both look the same.</a:t>
            </a:r>
          </a:p>
          <a:p>
            <a:pPr indent="22225" eaLnBrk="1" hangingPunct="1">
              <a:buFont typeface="Arial" pitchFamily="34" charset="0"/>
              <a:buChar char="•"/>
            </a:pPr>
            <a:r>
              <a:rPr lang="en-US" dirty="0" smtClean="0"/>
              <a:t>A Drawing object is either a V1Drawing or V2Drawing, but the shape can’t tell the difference since they both look the same.</a:t>
            </a:r>
          </a:p>
          <a:p>
            <a:pPr indent="22225" eaLnBrk="1" hangingPunct="1">
              <a:buFont typeface="Arial" pitchFamily="34" charset="0"/>
              <a:buChar char="•"/>
            </a:pPr>
            <a:r>
              <a:rPr lang="en-US" dirty="0" smtClean="0"/>
              <a:t>DP1 or DP2 must be the correct one, but the Drawing object that uses it will know which it is.</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pic>
        <p:nvPicPr>
          <p:cNvPr id="4" name="Picture 5" descr="Fig10"/>
          <p:cNvPicPr>
            <a:picLocks noChangeAspect="1" noChangeArrowheads="1"/>
          </p:cNvPicPr>
          <p:nvPr/>
        </p:nvPicPr>
        <p:blipFill>
          <a:blip r:embed="rId2" cstate="print">
            <a:clrChange>
              <a:clrFrom>
                <a:srgbClr val="3837AF"/>
              </a:clrFrom>
              <a:clrTo>
                <a:srgbClr val="3837AF">
                  <a:alpha val="0"/>
                </a:srgbClr>
              </a:clrTo>
            </a:clrChange>
          </a:blip>
          <a:srcRect/>
          <a:stretch>
            <a:fillRect/>
          </a:stretch>
        </p:blipFill>
        <p:spPr bwMode="auto">
          <a:xfrm>
            <a:off x="1524000" y="1676400"/>
            <a:ext cx="5124450" cy="1428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609600" y="2514600"/>
            <a:ext cx="8305800" cy="1905000"/>
          </a:xfrm>
        </p:spPr>
        <p:txBody>
          <a:bodyPr/>
          <a:lstStyle/>
          <a:p>
            <a:r>
              <a:rPr lang="en-US" dirty="0" smtClean="0"/>
              <a:t>What if both abstraction and the implementation will vary?</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3</a:t>
            </a:r>
            <a:endParaRPr lang="en-US" dirty="0"/>
          </a:p>
        </p:txBody>
      </p:sp>
      <p:sp>
        <p:nvSpPr>
          <p:cNvPr id="4" name="Rectangle 3"/>
          <p:cNvSpPr/>
          <p:nvPr/>
        </p:nvSpPr>
        <p:spPr>
          <a:xfrm>
            <a:off x="762000" y="1225689"/>
            <a:ext cx="7467600" cy="4185761"/>
          </a:xfrm>
          <a:prstGeom prst="rect">
            <a:avLst/>
          </a:prstGeom>
        </p:spPr>
        <p:txBody>
          <a:bodyPr wrap="square">
            <a:spAutoFit/>
          </a:bodyPr>
          <a:lstStyle/>
          <a:p>
            <a:pPr indent="22225" eaLnBrk="1" hangingPunct="1"/>
            <a:r>
              <a:rPr lang="en-US" sz="1400" dirty="0" smtClean="0">
                <a:solidFill>
                  <a:srgbClr val="00B050"/>
                </a:solidFill>
                <a:latin typeface="Courier New" pitchFamily="49" charset="0"/>
              </a:rPr>
              <a:t>public class Client {</a:t>
            </a:r>
          </a:p>
          <a:p>
            <a:pPr indent="22225" eaLnBrk="1" hangingPunct="1"/>
            <a:r>
              <a:rPr lang="en-US" sz="1400" dirty="0" smtClean="0">
                <a:solidFill>
                  <a:srgbClr val="00B050"/>
                </a:solidFill>
                <a:latin typeface="Courier New" pitchFamily="49" charset="0"/>
              </a:rPr>
              <a:t>  static public void main() {</a:t>
            </a:r>
          </a:p>
          <a:p>
            <a:pPr indent="22225" eaLnBrk="1" hangingPunct="1"/>
            <a:r>
              <a:rPr lang="en-US" sz="1400" dirty="0" smtClean="0">
                <a:solidFill>
                  <a:srgbClr val="00B050"/>
                </a:solidFill>
                <a:latin typeface="Courier New" pitchFamily="49" charset="0"/>
              </a:rPr>
              <a:t>    Shape </a:t>
            </a:r>
            <a:r>
              <a:rPr lang="en-US" sz="1400" dirty="0" err="1" smtClean="0">
                <a:solidFill>
                  <a:srgbClr val="00B050"/>
                </a:solidFill>
                <a:latin typeface="Courier New" pitchFamily="49" charset="0"/>
              </a:rPr>
              <a:t>myShapes</a:t>
            </a:r>
            <a:r>
              <a:rPr lang="en-US" sz="1400" dirty="0" smtClean="0">
                <a:solidFill>
                  <a:srgbClr val="00B050"/>
                </a:solidFill>
                <a:latin typeface="Courier New" pitchFamily="49" charset="0"/>
              </a:rPr>
              <a:t>[];</a:t>
            </a:r>
          </a:p>
          <a:p>
            <a:pPr indent="22225" eaLnBrk="1" hangingPunct="1"/>
            <a:r>
              <a:rPr lang="en-US" sz="1400" dirty="0" smtClean="0">
                <a:solidFill>
                  <a:srgbClr val="00B050"/>
                </a:solidFill>
                <a:latin typeface="Courier New" pitchFamily="49" charset="0"/>
              </a:rPr>
              <a:t>    Factory </a:t>
            </a:r>
            <a:r>
              <a:rPr lang="en-US" sz="1400" dirty="0" err="1" smtClean="0">
                <a:solidFill>
                  <a:srgbClr val="00B050"/>
                </a:solidFill>
                <a:latin typeface="Courier New" pitchFamily="49" charset="0"/>
              </a:rPr>
              <a:t>myFactory</a:t>
            </a:r>
            <a:r>
              <a:rPr lang="en-US" sz="1400" dirty="0" smtClean="0">
                <a:solidFill>
                  <a:srgbClr val="00B050"/>
                </a:solidFill>
                <a:latin typeface="Courier New" pitchFamily="49" charset="0"/>
              </a:rPr>
              <a:t> = new Factory();</a:t>
            </a:r>
          </a:p>
          <a:p>
            <a:pPr indent="22225" eaLnBrk="1" hangingPunct="1"/>
            <a:r>
              <a:rPr lang="en-US" sz="1400" dirty="0" smtClean="0">
                <a:solidFill>
                  <a:srgbClr val="00B050"/>
                </a:solidFill>
                <a:latin typeface="Courier New" pitchFamily="49" charset="0"/>
              </a:rPr>
              <a:t> </a:t>
            </a:r>
          </a:p>
          <a:p>
            <a:pPr indent="22225" eaLnBrk="1" hangingPunct="1"/>
            <a:r>
              <a:rPr lang="en-US" sz="1400" dirty="0" smtClean="0">
                <a:solidFill>
                  <a:srgbClr val="00B050"/>
                </a:solidFill>
                <a:latin typeface="Courier New" pitchFamily="49" charset="0"/>
              </a:rPr>
              <a:t>    //get rectangles from some other source</a:t>
            </a:r>
          </a:p>
          <a:p>
            <a:pPr indent="22225" eaLnBrk="1" hangingPunct="1"/>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myShapes</a:t>
            </a:r>
            <a:r>
              <a:rPr lang="en-US" sz="1400" dirty="0" smtClean="0">
                <a:solidFill>
                  <a:srgbClr val="00B050"/>
                </a:solidFill>
                <a:latin typeface="Courier New" pitchFamily="49" charset="0"/>
              </a:rPr>
              <a:t> = </a:t>
            </a:r>
            <a:r>
              <a:rPr lang="en-US" sz="1400" dirty="0" err="1" smtClean="0">
                <a:solidFill>
                  <a:srgbClr val="00B050"/>
                </a:solidFill>
                <a:latin typeface="Courier New" pitchFamily="49" charset="0"/>
              </a:rPr>
              <a:t>myFactory.getShapes</a:t>
            </a:r>
            <a:r>
              <a:rPr lang="en-US" sz="1400" dirty="0" smtClean="0">
                <a:solidFill>
                  <a:srgbClr val="00B050"/>
                </a:solidFill>
                <a:latin typeface="Courier New" pitchFamily="49" charset="0"/>
              </a:rPr>
              <a:t>();</a:t>
            </a:r>
          </a:p>
          <a:p>
            <a:pPr indent="22225" eaLnBrk="1" hangingPunct="1"/>
            <a:r>
              <a:rPr lang="en-US" sz="1400" dirty="0" smtClean="0">
                <a:solidFill>
                  <a:srgbClr val="00B050"/>
                </a:solidFill>
                <a:latin typeface="Courier New" pitchFamily="49" charset="0"/>
              </a:rPr>
              <a:t>    for (</a:t>
            </a:r>
            <a:r>
              <a:rPr lang="en-US" sz="1400" dirty="0" err="1" smtClean="0">
                <a:solidFill>
                  <a:srgbClr val="00B050"/>
                </a:solidFill>
                <a:latin typeface="Courier New" pitchFamily="49" charset="0"/>
              </a:rPr>
              <a:t>int</a:t>
            </a:r>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i</a:t>
            </a:r>
            <a:r>
              <a:rPr lang="en-US" sz="1400" dirty="0" smtClean="0">
                <a:solidFill>
                  <a:srgbClr val="00B050"/>
                </a:solidFill>
                <a:latin typeface="Courier New" pitchFamily="49" charset="0"/>
              </a:rPr>
              <a:t> = 0; </a:t>
            </a:r>
            <a:r>
              <a:rPr lang="en-US" sz="1400" dirty="0" err="1" smtClean="0">
                <a:solidFill>
                  <a:srgbClr val="00B050"/>
                </a:solidFill>
                <a:latin typeface="Courier New" pitchFamily="49" charset="0"/>
              </a:rPr>
              <a:t>i</a:t>
            </a:r>
            <a:r>
              <a:rPr lang="en-US" sz="1400" dirty="0" smtClean="0">
                <a:solidFill>
                  <a:srgbClr val="00B050"/>
                </a:solidFill>
                <a:latin typeface="Courier New" pitchFamily="49" charset="0"/>
              </a:rPr>
              <a:t> &lt; </a:t>
            </a:r>
            <a:r>
              <a:rPr lang="en-US" sz="1400" dirty="0" err="1" smtClean="0">
                <a:solidFill>
                  <a:srgbClr val="00B050"/>
                </a:solidFill>
                <a:latin typeface="Courier New" pitchFamily="49" charset="0"/>
              </a:rPr>
              <a:t>myShapes.length</a:t>
            </a:r>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i</a:t>
            </a:r>
            <a:r>
              <a:rPr lang="en-US" sz="1400" dirty="0" smtClean="0">
                <a:solidFill>
                  <a:srgbClr val="00B050"/>
                </a:solidFill>
                <a:latin typeface="Courier New" pitchFamily="49" charset="0"/>
              </a:rPr>
              <a:t>++) {</a:t>
            </a:r>
          </a:p>
          <a:p>
            <a:pPr indent="22225" eaLnBrk="1" hangingPunct="1"/>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myShapes</a:t>
            </a:r>
            <a:r>
              <a:rPr lang="en-US" sz="1400" dirty="0" smtClean="0">
                <a:solidFill>
                  <a:srgbClr val="00B050"/>
                </a:solidFill>
                <a:latin typeface="Courier New" pitchFamily="49" charset="0"/>
              </a:rPr>
              <a:t>[</a:t>
            </a:r>
            <a:r>
              <a:rPr lang="en-US" sz="1400" dirty="0" err="1" smtClean="0">
                <a:solidFill>
                  <a:srgbClr val="00B050"/>
                </a:solidFill>
                <a:latin typeface="Courier New" pitchFamily="49" charset="0"/>
              </a:rPr>
              <a:t>i</a:t>
            </a:r>
            <a:r>
              <a:rPr lang="en-US" sz="1400" dirty="0" smtClean="0">
                <a:solidFill>
                  <a:srgbClr val="00B050"/>
                </a:solidFill>
                <a:latin typeface="Courier New" pitchFamily="49" charset="0"/>
              </a:rPr>
              <a:t>].draw();</a:t>
            </a:r>
          </a:p>
          <a:p>
            <a:pPr indent="22225" eaLnBrk="1" hangingPunct="1"/>
            <a:r>
              <a:rPr lang="en-US" sz="1400" dirty="0" smtClean="0">
                <a:solidFill>
                  <a:srgbClr val="00B050"/>
                </a:solidFill>
                <a:latin typeface="Courier New" pitchFamily="49" charset="0"/>
              </a:rPr>
              <a:t>    }</a:t>
            </a:r>
          </a:p>
          <a:p>
            <a:pPr indent="22225" eaLnBrk="1" hangingPunct="1"/>
            <a:r>
              <a:rPr lang="en-US" sz="1400" dirty="0" smtClean="0">
                <a:solidFill>
                  <a:srgbClr val="00B050"/>
                </a:solidFill>
                <a:latin typeface="Courier New" pitchFamily="49" charset="0"/>
              </a:rPr>
              <a:t>  }</a:t>
            </a:r>
          </a:p>
          <a:p>
            <a:pPr indent="22225" eaLnBrk="1" hangingPunct="1"/>
            <a:r>
              <a:rPr lang="en-US" sz="1400" dirty="0" smtClean="0">
                <a:solidFill>
                  <a:srgbClr val="00B050"/>
                </a:solidFill>
                <a:latin typeface="Courier New" pitchFamily="49" charset="0"/>
              </a:rPr>
              <a:t>}</a:t>
            </a:r>
          </a:p>
          <a:p>
            <a:pPr indent="22225" eaLnBrk="1" hangingPunct="1"/>
            <a:r>
              <a:rPr lang="en-US" sz="1400" dirty="0" smtClean="0">
                <a:latin typeface="Courier New" pitchFamily="49" charset="0"/>
              </a:rPr>
              <a:t>abstract public class Shape {</a:t>
            </a:r>
          </a:p>
          <a:p>
            <a:pPr indent="22225" eaLnBrk="1" hangingPunct="1"/>
            <a:r>
              <a:rPr lang="en-US" sz="1400" dirty="0" smtClean="0">
                <a:latin typeface="Courier New" pitchFamily="49" charset="0"/>
              </a:rPr>
              <a:t>  </a:t>
            </a:r>
            <a:r>
              <a:rPr lang="en-US" sz="1400" dirty="0" smtClean="0">
                <a:solidFill>
                  <a:srgbClr val="F91FBB"/>
                </a:solidFill>
                <a:latin typeface="Courier New" pitchFamily="49" charset="0"/>
              </a:rPr>
              <a:t>protected Drawing </a:t>
            </a:r>
            <a:r>
              <a:rPr lang="en-US" sz="1400" dirty="0" err="1" smtClean="0">
                <a:solidFill>
                  <a:srgbClr val="F91FBB"/>
                </a:solidFill>
                <a:latin typeface="Courier New" pitchFamily="49" charset="0"/>
              </a:rPr>
              <a:t>myDrawing</a:t>
            </a:r>
            <a:r>
              <a:rPr lang="en-US" sz="1400" dirty="0" smtClean="0">
                <a:solidFill>
                  <a:srgbClr val="F91FBB"/>
                </a:solidFill>
                <a:latin typeface="Courier New" pitchFamily="49" charset="0"/>
              </a:rPr>
              <a:t>;</a:t>
            </a:r>
          </a:p>
          <a:p>
            <a:pPr indent="22225" eaLnBrk="1" hangingPunct="1"/>
            <a:r>
              <a:rPr lang="en-US" sz="1400" dirty="0" smtClean="0">
                <a:latin typeface="Courier New" pitchFamily="49" charset="0"/>
              </a:rPr>
              <a:t>  abstract public void draw();</a:t>
            </a:r>
          </a:p>
          <a:p>
            <a:pPr indent="22225" eaLnBrk="1" hangingPunct="1"/>
            <a:endParaRPr lang="en-US" sz="1400" dirty="0" smtClean="0">
              <a:latin typeface="Courier New" pitchFamily="49" charset="0"/>
            </a:endParaRPr>
          </a:p>
          <a:p>
            <a:pPr indent="22225" eaLnBrk="1" hangingPunct="1"/>
            <a:r>
              <a:rPr lang="en-US" sz="1400" dirty="0" smtClean="0">
                <a:latin typeface="Courier New" pitchFamily="49" charset="0"/>
              </a:rPr>
              <a:t>  Shape (Drawing </a:t>
            </a:r>
            <a:r>
              <a:rPr lang="en-US" sz="1400" dirty="0" err="1" smtClean="0">
                <a:latin typeface="Courier New" pitchFamily="49" charset="0"/>
              </a:rPr>
              <a:t>drawing</a:t>
            </a:r>
            <a:r>
              <a:rPr lang="en-US" sz="1400" dirty="0" smtClean="0">
                <a:latin typeface="Courier New" pitchFamily="49" charset="0"/>
              </a:rPr>
              <a:t>) {</a:t>
            </a:r>
          </a:p>
          <a:p>
            <a:pPr indent="22225" eaLnBrk="1" hangingPunct="1"/>
            <a:r>
              <a:rPr lang="en-US" sz="1400" dirty="0" smtClean="0">
                <a:latin typeface="Courier New" pitchFamily="49" charset="0"/>
              </a:rPr>
              <a:t>    </a:t>
            </a:r>
            <a:r>
              <a:rPr lang="en-US" sz="1400" dirty="0" err="1" smtClean="0">
                <a:latin typeface="Courier New" pitchFamily="49" charset="0"/>
              </a:rPr>
              <a:t>myDrawing</a:t>
            </a:r>
            <a:r>
              <a:rPr lang="en-US" sz="1400" dirty="0" smtClean="0">
                <a:latin typeface="Courier New" pitchFamily="49" charset="0"/>
              </a:rPr>
              <a:t> = drawing;</a:t>
            </a:r>
          </a:p>
          <a:p>
            <a:pPr indent="22225" eaLnBrk="1" hangingPunct="1"/>
            <a:r>
              <a:rPr lang="en-US" sz="1400" dirty="0" smtClean="0">
                <a:latin typeface="Courier New" pitchFamily="49" charset="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3: </a:t>
            </a:r>
            <a:endParaRPr lang="en-US" dirty="0"/>
          </a:p>
        </p:txBody>
      </p:sp>
      <p:sp>
        <p:nvSpPr>
          <p:cNvPr id="3" name="Rectangle 2"/>
          <p:cNvSpPr/>
          <p:nvPr/>
        </p:nvSpPr>
        <p:spPr>
          <a:xfrm>
            <a:off x="533400" y="1066800"/>
            <a:ext cx="8229600" cy="5478423"/>
          </a:xfrm>
          <a:prstGeom prst="rect">
            <a:avLst/>
          </a:prstGeom>
        </p:spPr>
        <p:txBody>
          <a:bodyPr wrap="square">
            <a:spAutoFit/>
          </a:bodyPr>
          <a:lstStyle/>
          <a:p>
            <a:pPr indent="22225" eaLnBrk="1" hangingPunct="1"/>
            <a:r>
              <a:rPr lang="en-US" sz="1400" dirty="0" smtClean="0">
                <a:latin typeface="Courier New" pitchFamily="49" charset="0"/>
              </a:rPr>
              <a:t>protected void </a:t>
            </a:r>
            <a:r>
              <a:rPr lang="en-US" sz="1400" dirty="0" err="1" smtClean="0">
                <a:latin typeface="Courier New" pitchFamily="49" charset="0"/>
              </a:rPr>
              <a:t>drawLine</a:t>
            </a:r>
            <a:r>
              <a:rPr lang="en-US" sz="1400" dirty="0" smtClean="0">
                <a:latin typeface="Courier New" pitchFamily="49" charset="0"/>
              </a:rPr>
              <a:t>(</a:t>
            </a:r>
          </a:p>
          <a:p>
            <a:pPr indent="22225" eaLnBrk="1" hangingPunct="1"/>
            <a:r>
              <a:rPr lang="en-US" sz="1400" dirty="0" smtClean="0">
                <a:latin typeface="Courier New" pitchFamily="49" charset="0"/>
              </a:rPr>
              <a:t>  double x1, double y1, double x2, double y2) {</a:t>
            </a:r>
          </a:p>
          <a:p>
            <a:pPr indent="22225" eaLnBrk="1" hangingPunct="1"/>
            <a:r>
              <a:rPr lang="en-US" sz="1400" dirty="0" smtClean="0">
                <a:latin typeface="Courier New" pitchFamily="49" charset="0"/>
              </a:rPr>
              <a:t>  </a:t>
            </a:r>
            <a:r>
              <a:rPr lang="en-US" sz="1400" dirty="0" err="1" smtClean="0">
                <a:latin typeface="Courier New" pitchFamily="49" charset="0"/>
              </a:rPr>
              <a:t>myDrawing.drawLine</a:t>
            </a:r>
            <a:r>
              <a:rPr lang="en-US" sz="1400" dirty="0" smtClean="0">
                <a:latin typeface="Courier New" pitchFamily="49" charset="0"/>
              </a:rPr>
              <a:t>(x1, y1, x2, y2);</a:t>
            </a:r>
          </a:p>
          <a:p>
            <a:pPr indent="22225" eaLnBrk="1" hangingPunct="1"/>
            <a:r>
              <a:rPr lang="en-US" sz="1400" dirty="0" smtClean="0">
                <a:latin typeface="Courier New" pitchFamily="49" charset="0"/>
              </a:rPr>
              <a:t>}</a:t>
            </a:r>
          </a:p>
          <a:p>
            <a:pPr indent="22225" eaLnBrk="1" hangingPunct="1"/>
            <a:endParaRPr lang="en-US" sz="1400" dirty="0" smtClean="0">
              <a:latin typeface="Courier New" pitchFamily="49" charset="0"/>
            </a:endParaRPr>
          </a:p>
          <a:p>
            <a:pPr indent="22225" eaLnBrk="1" hangingPunct="1"/>
            <a:r>
              <a:rPr lang="en-US" sz="1400" dirty="0" smtClean="0">
                <a:latin typeface="Courier New" pitchFamily="49" charset="0"/>
              </a:rPr>
              <a:t>protected void </a:t>
            </a:r>
            <a:r>
              <a:rPr lang="en-US" sz="1400" dirty="0" err="1" smtClean="0">
                <a:latin typeface="Courier New" pitchFamily="49" charset="0"/>
              </a:rPr>
              <a:t>drawCircle</a:t>
            </a:r>
            <a:r>
              <a:rPr lang="en-US" sz="1400" dirty="0" smtClean="0">
                <a:latin typeface="Courier New" pitchFamily="49" charset="0"/>
              </a:rPr>
              <a:t>(</a:t>
            </a:r>
          </a:p>
          <a:p>
            <a:pPr indent="22225" eaLnBrk="1" hangingPunct="1"/>
            <a:r>
              <a:rPr lang="en-US" sz="1400" dirty="0" smtClean="0">
                <a:latin typeface="Courier New" pitchFamily="49" charset="0"/>
              </a:rPr>
              <a:t>  double x, double y, double r) {</a:t>
            </a:r>
          </a:p>
          <a:p>
            <a:pPr indent="22225" eaLnBrk="1" hangingPunct="1"/>
            <a:r>
              <a:rPr lang="en-US" sz="1400" dirty="0" smtClean="0">
                <a:latin typeface="Courier New" pitchFamily="49" charset="0"/>
              </a:rPr>
              <a:t>  </a:t>
            </a:r>
            <a:r>
              <a:rPr lang="en-US" sz="1400" dirty="0" err="1" smtClean="0">
                <a:latin typeface="Courier New" pitchFamily="49" charset="0"/>
              </a:rPr>
              <a:t>myDrawing.drawCircle</a:t>
            </a:r>
            <a:r>
              <a:rPr lang="en-US" sz="1400" dirty="0" smtClean="0">
                <a:latin typeface="Courier New" pitchFamily="49" charset="0"/>
              </a:rPr>
              <a:t>(</a:t>
            </a:r>
            <a:r>
              <a:rPr lang="en-US" sz="1400" dirty="0" err="1" smtClean="0">
                <a:latin typeface="Courier New" pitchFamily="49" charset="0"/>
              </a:rPr>
              <a:t>x,y,r</a:t>
            </a:r>
            <a:r>
              <a:rPr lang="en-US" sz="1400" dirty="0" smtClean="0">
                <a:latin typeface="Courier New" pitchFamily="49" charset="0"/>
              </a:rPr>
              <a:t>);</a:t>
            </a:r>
          </a:p>
          <a:p>
            <a:pPr indent="22225" eaLnBrk="1" hangingPunct="1"/>
            <a:r>
              <a:rPr lang="en-US" sz="1400" dirty="0" smtClean="0">
                <a:latin typeface="Courier New" pitchFamily="49" charset="0"/>
              </a:rPr>
              <a:t>  }</a:t>
            </a:r>
          </a:p>
          <a:p>
            <a:pPr indent="22225" eaLnBrk="1" hangingPunct="1"/>
            <a:r>
              <a:rPr lang="en-US" sz="1400" dirty="0" smtClean="0">
                <a:latin typeface="Courier New" pitchFamily="49" charset="0"/>
              </a:rPr>
              <a:t>}</a:t>
            </a:r>
          </a:p>
          <a:p>
            <a:pPr indent="22225" eaLnBrk="1" hangingPunct="1"/>
            <a:endParaRPr lang="en-US" sz="1400" dirty="0" smtClean="0">
              <a:latin typeface="Courier New" pitchFamily="49" charset="0"/>
            </a:endParaRPr>
          </a:p>
          <a:p>
            <a:pPr indent="22225" eaLnBrk="1" hangingPunct="1"/>
            <a:r>
              <a:rPr lang="en-US" sz="1400" dirty="0" smtClean="0">
                <a:solidFill>
                  <a:srgbClr val="00B050"/>
                </a:solidFill>
                <a:latin typeface="Courier New" pitchFamily="49" charset="0"/>
              </a:rPr>
              <a:t>public class Rectangle extends Shape {</a:t>
            </a:r>
          </a:p>
          <a:p>
            <a:pPr indent="22225" eaLnBrk="1" hangingPunct="1"/>
            <a:r>
              <a:rPr lang="en-US" sz="1400" dirty="0" smtClean="0">
                <a:solidFill>
                  <a:srgbClr val="00B050"/>
                </a:solidFill>
                <a:latin typeface="Courier New" pitchFamily="49" charset="0"/>
              </a:rPr>
              <a:t>  private double _x1, _y1, _x2, _y2;</a:t>
            </a:r>
          </a:p>
          <a:p>
            <a:pPr indent="22225" eaLnBrk="1" hangingPunct="1"/>
            <a:r>
              <a:rPr lang="en-US" sz="1400" dirty="0" smtClean="0">
                <a:solidFill>
                  <a:srgbClr val="00B050"/>
                </a:solidFill>
                <a:latin typeface="Courier New" pitchFamily="49" charset="0"/>
              </a:rPr>
              <a:t>  public Rectangle (Drawing </a:t>
            </a:r>
            <a:r>
              <a:rPr lang="en-US" sz="1400" dirty="0" err="1" smtClean="0">
                <a:solidFill>
                  <a:srgbClr val="00B050"/>
                </a:solidFill>
                <a:latin typeface="Courier New" pitchFamily="49" charset="0"/>
              </a:rPr>
              <a:t>dp</a:t>
            </a:r>
            <a:r>
              <a:rPr lang="en-US" sz="1400" dirty="0" smtClean="0">
                <a:solidFill>
                  <a:srgbClr val="00B050"/>
                </a:solidFill>
                <a:latin typeface="Courier New" pitchFamily="49" charset="0"/>
              </a:rPr>
              <a:t>, double x1, </a:t>
            </a:r>
          </a:p>
          <a:p>
            <a:pPr indent="22225" eaLnBrk="1" hangingPunct="1"/>
            <a:r>
              <a:rPr lang="en-US" sz="1400" dirty="0" smtClean="0">
                <a:solidFill>
                  <a:srgbClr val="00B050"/>
                </a:solidFill>
                <a:latin typeface="Courier New" pitchFamily="49" charset="0"/>
              </a:rPr>
              <a:t>    double y1, double x2, double y2) {</a:t>
            </a:r>
          </a:p>
          <a:p>
            <a:pPr indent="22225" eaLnBrk="1" hangingPunct="1"/>
            <a:r>
              <a:rPr lang="en-US" sz="1400" dirty="0" smtClean="0">
                <a:solidFill>
                  <a:srgbClr val="00B050"/>
                </a:solidFill>
                <a:latin typeface="Courier New" pitchFamily="49" charset="0"/>
              </a:rPr>
              <a:t>      super(</a:t>
            </a:r>
            <a:r>
              <a:rPr lang="en-US" sz="1400" dirty="0" err="1" smtClean="0">
                <a:solidFill>
                  <a:srgbClr val="00B050"/>
                </a:solidFill>
                <a:latin typeface="Courier New" pitchFamily="49" charset="0"/>
              </a:rPr>
              <a:t>dp</a:t>
            </a:r>
            <a:r>
              <a:rPr lang="en-US" sz="1400" dirty="0" smtClean="0">
                <a:solidFill>
                  <a:srgbClr val="00B050"/>
                </a:solidFill>
                <a:latin typeface="Courier New" pitchFamily="49" charset="0"/>
              </a:rPr>
              <a:t>);</a:t>
            </a:r>
          </a:p>
          <a:p>
            <a:pPr indent="22225" eaLnBrk="1" hangingPunct="1"/>
            <a:r>
              <a:rPr lang="en-US" sz="1400" dirty="0" smtClean="0">
                <a:solidFill>
                  <a:srgbClr val="00B050"/>
                </a:solidFill>
                <a:latin typeface="Courier New" pitchFamily="49" charset="0"/>
              </a:rPr>
              <a:t>      _x1=x1; _y1=y1; _x2=x2; _y2 = y2;//Typo in book</a:t>
            </a:r>
          </a:p>
          <a:p>
            <a:pPr indent="22225" eaLnBrk="1" hangingPunct="1"/>
            <a:r>
              <a:rPr lang="en-US" sz="1400" dirty="0" smtClean="0">
                <a:solidFill>
                  <a:srgbClr val="00B050"/>
                </a:solidFill>
                <a:latin typeface="Courier New" pitchFamily="49" charset="0"/>
              </a:rPr>
              <a:t>}</a:t>
            </a:r>
          </a:p>
          <a:p>
            <a:pPr indent="22225" eaLnBrk="1" hangingPunct="1"/>
            <a:endParaRPr lang="en-US" sz="1400" dirty="0" smtClean="0">
              <a:latin typeface="Courier New" pitchFamily="49" charset="0"/>
            </a:endParaRPr>
          </a:p>
          <a:p>
            <a:pPr indent="22225" eaLnBrk="1" hangingPunct="1"/>
            <a:r>
              <a:rPr lang="en-US" sz="1400" dirty="0" smtClean="0">
                <a:solidFill>
                  <a:srgbClr val="00B050"/>
                </a:solidFill>
                <a:latin typeface="Courier New" pitchFamily="49" charset="0"/>
              </a:rPr>
              <a:t>public void draw() {</a:t>
            </a:r>
          </a:p>
          <a:p>
            <a:pPr indent="22225" eaLnBrk="1" hangingPunct="1"/>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drawLine</a:t>
            </a:r>
            <a:r>
              <a:rPr lang="en-US" sz="1400" dirty="0" smtClean="0">
                <a:solidFill>
                  <a:srgbClr val="00B050"/>
                </a:solidFill>
                <a:latin typeface="Courier New" pitchFamily="49" charset="0"/>
              </a:rPr>
              <a:t>( _x1, _y1, _x2, _y1);</a:t>
            </a:r>
          </a:p>
          <a:p>
            <a:pPr indent="22225" eaLnBrk="1" hangingPunct="1"/>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drawLine</a:t>
            </a:r>
            <a:r>
              <a:rPr lang="en-US" sz="1400" dirty="0" smtClean="0">
                <a:solidFill>
                  <a:srgbClr val="00B050"/>
                </a:solidFill>
                <a:latin typeface="Courier New" pitchFamily="49" charset="0"/>
              </a:rPr>
              <a:t>( _x2, _y1, _x2, _y2);</a:t>
            </a:r>
          </a:p>
          <a:p>
            <a:pPr indent="22225" eaLnBrk="1" hangingPunct="1"/>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drawLine</a:t>
            </a:r>
            <a:r>
              <a:rPr lang="en-US" sz="1400" dirty="0" smtClean="0">
                <a:solidFill>
                  <a:srgbClr val="00B050"/>
                </a:solidFill>
                <a:latin typeface="Courier New" pitchFamily="49" charset="0"/>
              </a:rPr>
              <a:t>( _x2, _y2, _x2, _y2);</a:t>
            </a:r>
          </a:p>
          <a:p>
            <a:pPr indent="22225" eaLnBrk="1" hangingPunct="1"/>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drawLine</a:t>
            </a:r>
            <a:r>
              <a:rPr lang="en-US" sz="1400" dirty="0" smtClean="0">
                <a:solidFill>
                  <a:srgbClr val="00B050"/>
                </a:solidFill>
                <a:latin typeface="Courier New" pitchFamily="49" charset="0"/>
              </a:rPr>
              <a:t>( _x1, _y2, _x1, _y1);</a:t>
            </a:r>
          </a:p>
          <a:p>
            <a:pPr indent="22225" eaLnBrk="1" hangingPunct="1"/>
            <a:r>
              <a:rPr lang="en-US" sz="1400" dirty="0" smtClean="0">
                <a:solidFill>
                  <a:srgbClr val="00B050"/>
                </a:solidFill>
                <a:latin typeface="Courier New" pitchFamily="49" charset="0"/>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0273" y="1219200"/>
            <a:ext cx="8077200" cy="3970318"/>
          </a:xfrm>
          <a:prstGeom prst="rect">
            <a:avLst/>
          </a:prstGeom>
        </p:spPr>
        <p:txBody>
          <a:bodyPr wrap="square">
            <a:spAutoFit/>
          </a:bodyPr>
          <a:lstStyle/>
          <a:p>
            <a:pPr indent="22225" eaLnBrk="1" hangingPunct="1"/>
            <a:r>
              <a:rPr lang="en-US" sz="1400" dirty="0" smtClean="0">
                <a:solidFill>
                  <a:srgbClr val="00B050"/>
                </a:solidFill>
                <a:latin typeface="Courier New" pitchFamily="49" charset="0"/>
              </a:rPr>
              <a:t>protected void </a:t>
            </a:r>
            <a:r>
              <a:rPr lang="en-US" sz="1400" dirty="0" err="1" smtClean="0">
                <a:solidFill>
                  <a:srgbClr val="00B050"/>
                </a:solidFill>
                <a:latin typeface="Courier New" pitchFamily="49" charset="0"/>
              </a:rPr>
              <a:t>drawLine</a:t>
            </a:r>
            <a:r>
              <a:rPr lang="en-US" sz="1400" dirty="0" smtClean="0">
                <a:solidFill>
                  <a:srgbClr val="00B050"/>
                </a:solidFill>
                <a:latin typeface="Courier New" pitchFamily="49" charset="0"/>
              </a:rPr>
              <a:t>(double x1, double y1, double x2, double y2) {</a:t>
            </a:r>
          </a:p>
          <a:p>
            <a:pPr indent="22225" eaLnBrk="1" hangingPunct="1"/>
            <a:r>
              <a:rPr lang="en-US" sz="1400" dirty="0" smtClean="0">
                <a:solidFill>
                  <a:srgbClr val="00B050"/>
                </a:solidFill>
                <a:latin typeface="Courier New" pitchFamily="49" charset="0"/>
              </a:rPr>
              <a:t>  </a:t>
            </a:r>
            <a:r>
              <a:rPr lang="en-US" sz="1400" dirty="0" err="1" smtClean="0">
                <a:solidFill>
                  <a:srgbClr val="00B050"/>
                </a:solidFill>
                <a:latin typeface="Courier New" pitchFamily="49" charset="0"/>
              </a:rPr>
              <a:t>myDrawing.DrawLine</a:t>
            </a:r>
            <a:r>
              <a:rPr lang="en-US" sz="1400" dirty="0" smtClean="0">
                <a:solidFill>
                  <a:srgbClr val="00B050"/>
                </a:solidFill>
                <a:latin typeface="Courier New" pitchFamily="49" charset="0"/>
              </a:rPr>
              <a:t>(x1 y1, x2, y2);</a:t>
            </a:r>
          </a:p>
          <a:p>
            <a:pPr indent="22225" eaLnBrk="1" hangingPunct="1"/>
            <a:r>
              <a:rPr lang="en-US" sz="1400" dirty="0" smtClean="0">
                <a:solidFill>
                  <a:srgbClr val="00B050"/>
                </a:solidFill>
                <a:latin typeface="Courier New" pitchFamily="49" charset="0"/>
              </a:rPr>
              <a:t>  }</a:t>
            </a:r>
          </a:p>
          <a:p>
            <a:pPr indent="22225" eaLnBrk="1" hangingPunct="1"/>
            <a:r>
              <a:rPr lang="en-US" sz="1400" dirty="0" smtClean="0">
                <a:solidFill>
                  <a:srgbClr val="00B050"/>
                </a:solidFill>
                <a:latin typeface="Courier New" pitchFamily="49" charset="0"/>
              </a:rPr>
              <a:t>}</a:t>
            </a:r>
          </a:p>
          <a:p>
            <a:pPr indent="22225" eaLnBrk="1" hangingPunct="1"/>
            <a:endParaRPr lang="en-US" sz="1400" dirty="0" smtClean="0">
              <a:latin typeface="Courier New" pitchFamily="49" charset="0"/>
            </a:endParaRPr>
          </a:p>
          <a:p>
            <a:pPr indent="22225" eaLnBrk="1" hangingPunct="1"/>
            <a:r>
              <a:rPr lang="en-US" sz="1400" dirty="0" smtClean="0">
                <a:latin typeface="Courier New" pitchFamily="49" charset="0"/>
              </a:rPr>
              <a:t>public class Circle extends Shape {</a:t>
            </a:r>
          </a:p>
          <a:p>
            <a:pPr indent="22225" eaLnBrk="1" hangingPunct="1"/>
            <a:r>
              <a:rPr lang="en-US" sz="1400" dirty="0" smtClean="0">
                <a:latin typeface="Courier New" pitchFamily="49" charset="0"/>
              </a:rPr>
              <a:t>  private double _x, _y, _r;</a:t>
            </a:r>
          </a:p>
          <a:p>
            <a:pPr indent="22225" eaLnBrk="1" hangingPunct="1"/>
            <a:r>
              <a:rPr lang="en-US" sz="1400" dirty="0" smtClean="0">
                <a:latin typeface="Courier New" pitchFamily="49" charset="0"/>
              </a:rPr>
              <a:t>  public Circle (Drawing </a:t>
            </a:r>
            <a:r>
              <a:rPr lang="en-US" sz="1400" dirty="0" err="1" smtClean="0">
                <a:latin typeface="Courier New" pitchFamily="49" charset="0"/>
              </a:rPr>
              <a:t>dp</a:t>
            </a:r>
            <a:r>
              <a:rPr lang="en-US" sz="1400" dirty="0" smtClean="0">
                <a:latin typeface="Courier New" pitchFamily="49" charset="0"/>
              </a:rPr>
              <a:t>, double x, double, y, double r) {</a:t>
            </a:r>
          </a:p>
          <a:p>
            <a:pPr indent="22225" eaLnBrk="1" hangingPunct="1"/>
            <a:r>
              <a:rPr lang="en-US" sz="1400" dirty="0" smtClean="0">
                <a:latin typeface="Courier New" pitchFamily="49" charset="0"/>
              </a:rPr>
              <a:t>    super(</a:t>
            </a:r>
            <a:r>
              <a:rPr lang="en-US" sz="1400" dirty="0" err="1" smtClean="0">
                <a:latin typeface="Courier New" pitchFamily="49" charset="0"/>
              </a:rPr>
              <a:t>dp</a:t>
            </a:r>
            <a:r>
              <a:rPr lang="en-US" sz="1400" dirty="0" smtClean="0">
                <a:latin typeface="Courier New" pitchFamily="49" charset="0"/>
              </a:rPr>
              <a:t>); </a:t>
            </a:r>
          </a:p>
          <a:p>
            <a:pPr indent="22225" eaLnBrk="1" hangingPunct="1"/>
            <a:r>
              <a:rPr lang="en-US" sz="1400" dirty="0" smtClean="0">
                <a:latin typeface="Courier New" pitchFamily="49" charset="0"/>
              </a:rPr>
              <a:t>    _x = x; _y = y; _r = r; //Typo in book</a:t>
            </a:r>
          </a:p>
          <a:p>
            <a:pPr indent="22225" eaLnBrk="1" hangingPunct="1"/>
            <a:r>
              <a:rPr lang="en-US" sz="1400" dirty="0" smtClean="0">
                <a:latin typeface="Courier New" pitchFamily="49" charset="0"/>
              </a:rPr>
              <a:t>  }</a:t>
            </a:r>
          </a:p>
          <a:p>
            <a:pPr indent="22225" eaLnBrk="1" hangingPunct="1"/>
            <a:r>
              <a:rPr lang="en-US" sz="1400" dirty="0" smtClean="0">
                <a:latin typeface="Courier New" pitchFamily="49" charset="0"/>
              </a:rPr>
              <a:t>  public void draw() {</a:t>
            </a:r>
          </a:p>
          <a:p>
            <a:pPr indent="22225" eaLnBrk="1" hangingPunct="1"/>
            <a:r>
              <a:rPr lang="en-US" sz="1400" dirty="0" smtClean="0">
                <a:latin typeface="Courier New" pitchFamily="49" charset="0"/>
              </a:rPr>
              <a:t>    </a:t>
            </a:r>
            <a:r>
              <a:rPr lang="en-US" sz="1400" dirty="0" err="1" smtClean="0">
                <a:latin typeface="Courier New" pitchFamily="49" charset="0"/>
              </a:rPr>
              <a:t>myDrawing.drawCircle</a:t>
            </a:r>
            <a:r>
              <a:rPr lang="en-US" sz="1400" dirty="0" smtClean="0">
                <a:latin typeface="Courier New" pitchFamily="49" charset="0"/>
              </a:rPr>
              <a:t>(_x, _y, _r);</a:t>
            </a:r>
          </a:p>
          <a:p>
            <a:pPr indent="22225" eaLnBrk="1" hangingPunct="1"/>
            <a:r>
              <a:rPr lang="en-US" sz="1400" dirty="0" smtClean="0">
                <a:latin typeface="Courier New" pitchFamily="49" charset="0"/>
              </a:rPr>
              <a:t>  }</a:t>
            </a:r>
          </a:p>
          <a:p>
            <a:pPr indent="22225" eaLnBrk="1" hangingPunct="1"/>
            <a:r>
              <a:rPr lang="en-US" sz="1400" dirty="0" smtClean="0">
                <a:latin typeface="Courier New" pitchFamily="49" charset="0"/>
              </a:rPr>
              <a:t>}</a:t>
            </a:r>
          </a:p>
          <a:p>
            <a:pPr indent="22225" eaLnBrk="1" hangingPunct="1"/>
            <a:endParaRPr lang="en-US" sz="1400" dirty="0" smtClean="0">
              <a:latin typeface="Courier New" pitchFamily="49" charset="0"/>
            </a:endParaRPr>
          </a:p>
          <a:p>
            <a:pPr indent="22225" eaLnBrk="1" hangingPunct="1"/>
            <a:endParaRPr lang="en-US" sz="1400" dirty="0" smtClean="0">
              <a:latin typeface="Courier New" pitchFamily="49" charset="0"/>
            </a:endParaRPr>
          </a:p>
          <a:p>
            <a:pPr indent="22225" eaLnBrk="1" hangingPunct="1"/>
            <a:endParaRPr lang="en-US" sz="1400" dirty="0" smtClean="0">
              <a:latin typeface="Courier New"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143000"/>
            <a:ext cx="8382000" cy="4832092"/>
          </a:xfrm>
          <a:prstGeom prst="rect">
            <a:avLst/>
          </a:prstGeom>
        </p:spPr>
        <p:txBody>
          <a:bodyPr wrap="square">
            <a:spAutoFit/>
          </a:bodyPr>
          <a:lstStyle/>
          <a:p>
            <a:pPr indent="22225" eaLnBrk="1" hangingPunct="1"/>
            <a:endParaRPr lang="en-US" sz="1400" dirty="0" smtClean="0">
              <a:latin typeface="Courier New" pitchFamily="49" charset="0"/>
            </a:endParaRPr>
          </a:p>
          <a:p>
            <a:pPr indent="22225" eaLnBrk="1" hangingPunct="1"/>
            <a:r>
              <a:rPr lang="en-US" sz="1400" dirty="0">
                <a:solidFill>
                  <a:srgbClr val="00B050"/>
                </a:solidFill>
                <a:latin typeface="Courier New" pitchFamily="49" charset="0"/>
              </a:rPr>
              <a:t>abstract public class Drawing {</a:t>
            </a:r>
          </a:p>
          <a:p>
            <a:pPr indent="22225" eaLnBrk="1" hangingPunct="1"/>
            <a:r>
              <a:rPr lang="en-US" sz="1400" dirty="0">
                <a:solidFill>
                  <a:srgbClr val="00B050"/>
                </a:solidFill>
                <a:latin typeface="Courier New" pitchFamily="49" charset="0"/>
              </a:rPr>
              <a:t>  abstract public void </a:t>
            </a:r>
            <a:r>
              <a:rPr lang="en-US" sz="1400" dirty="0" err="1">
                <a:solidFill>
                  <a:srgbClr val="00B050"/>
                </a:solidFill>
                <a:latin typeface="Courier New" pitchFamily="49" charset="0"/>
              </a:rPr>
              <a:t>drawLine</a:t>
            </a:r>
            <a:r>
              <a:rPr lang="en-US" sz="1400" dirty="0">
                <a:solidFill>
                  <a:srgbClr val="00B050"/>
                </a:solidFill>
                <a:latin typeface="Courier New" pitchFamily="49" charset="0"/>
              </a:rPr>
              <a:t>(double x1, double y1, double x2, double y2);</a:t>
            </a:r>
          </a:p>
          <a:p>
            <a:pPr indent="22225" eaLnBrk="1" hangingPunct="1"/>
            <a:r>
              <a:rPr lang="en-US" sz="1400" dirty="0">
                <a:solidFill>
                  <a:srgbClr val="00B050"/>
                </a:solidFill>
                <a:latin typeface="Courier New" pitchFamily="49" charset="0"/>
              </a:rPr>
              <a:t>  abstract public void </a:t>
            </a:r>
            <a:r>
              <a:rPr lang="en-US" sz="1400" dirty="0" err="1">
                <a:solidFill>
                  <a:srgbClr val="00B050"/>
                </a:solidFill>
                <a:latin typeface="Courier New" pitchFamily="49" charset="0"/>
              </a:rPr>
              <a:t>drawCircle</a:t>
            </a:r>
            <a:r>
              <a:rPr lang="en-US" sz="1400" dirty="0">
                <a:solidFill>
                  <a:srgbClr val="00B050"/>
                </a:solidFill>
                <a:latin typeface="Courier New" pitchFamily="49" charset="0"/>
              </a:rPr>
              <a:t>(double x, double y, double r);</a:t>
            </a:r>
          </a:p>
          <a:p>
            <a:pPr indent="22225" eaLnBrk="1" hangingPunct="1"/>
            <a:r>
              <a:rPr lang="en-US" sz="1400" dirty="0" smtClean="0">
                <a:solidFill>
                  <a:srgbClr val="00B050"/>
                </a:solidFill>
                <a:latin typeface="Courier New" pitchFamily="49" charset="0"/>
              </a:rPr>
              <a:t>}</a:t>
            </a:r>
          </a:p>
          <a:p>
            <a:pPr indent="22225" eaLnBrk="1" hangingPunct="1"/>
            <a:endParaRPr lang="en-US" sz="1400" dirty="0">
              <a:solidFill>
                <a:srgbClr val="00B050"/>
              </a:solidFill>
              <a:latin typeface="Courier New" pitchFamily="49" charset="0"/>
            </a:endParaRPr>
          </a:p>
          <a:p>
            <a:pPr indent="22225" eaLnBrk="1" hangingPunct="1"/>
            <a:endParaRPr lang="en-US" sz="1400" dirty="0" smtClean="0">
              <a:latin typeface="Courier New" pitchFamily="49" charset="0"/>
            </a:endParaRPr>
          </a:p>
          <a:p>
            <a:pPr indent="22225" eaLnBrk="1" hangingPunct="1"/>
            <a:r>
              <a:rPr lang="en-US" sz="1400" dirty="0" smtClean="0">
                <a:latin typeface="Courier New" pitchFamily="49" charset="0"/>
              </a:rPr>
              <a:t>public class V1Drawing extends Drawing {</a:t>
            </a:r>
          </a:p>
          <a:p>
            <a:pPr indent="22225" eaLnBrk="1" hangingPunct="1"/>
            <a:r>
              <a:rPr lang="en-US" sz="1400" dirty="0" smtClean="0">
                <a:latin typeface="Courier New" pitchFamily="49" charset="0"/>
              </a:rPr>
              <a:t>  public void </a:t>
            </a:r>
            <a:r>
              <a:rPr lang="en-US" sz="1400" dirty="0" err="1" smtClean="0">
                <a:latin typeface="Courier New" pitchFamily="49" charset="0"/>
              </a:rPr>
              <a:t>drawLine</a:t>
            </a:r>
            <a:r>
              <a:rPr lang="en-US" sz="1400" dirty="0" smtClean="0">
                <a:latin typeface="Courier New" pitchFamily="49" charset="0"/>
              </a:rPr>
              <a:t>(double x1, double y1, double x2, double y2) {</a:t>
            </a:r>
          </a:p>
          <a:p>
            <a:pPr indent="22225" eaLnBrk="1" hangingPunct="1"/>
            <a:r>
              <a:rPr lang="en-US" sz="1400" dirty="0" smtClean="0">
                <a:latin typeface="Courier New" pitchFamily="49" charset="0"/>
              </a:rPr>
              <a:t>  DP1.draw_a_line(x1,y1,x2,y2);}</a:t>
            </a:r>
          </a:p>
          <a:p>
            <a:pPr indent="22225" eaLnBrk="1" hangingPunct="1"/>
            <a:r>
              <a:rPr lang="en-US" sz="1400" dirty="0" smtClean="0">
                <a:latin typeface="Courier New" pitchFamily="49" charset="0"/>
              </a:rPr>
              <a:t>  public void </a:t>
            </a:r>
            <a:r>
              <a:rPr lang="en-US" sz="1400" dirty="0" err="1" smtClean="0">
                <a:latin typeface="Courier New" pitchFamily="49" charset="0"/>
              </a:rPr>
              <a:t>drawCircle</a:t>
            </a:r>
            <a:r>
              <a:rPr lang="en-US" sz="1400" dirty="0" smtClean="0">
                <a:latin typeface="Courier New" pitchFamily="49" charset="0"/>
              </a:rPr>
              <a:t>(double x, double y, double r) {</a:t>
            </a:r>
          </a:p>
          <a:p>
            <a:pPr indent="22225" eaLnBrk="1" hangingPunct="1"/>
            <a:r>
              <a:rPr lang="en-US" sz="1400" dirty="0" smtClean="0">
                <a:latin typeface="Courier New" pitchFamily="49" charset="0"/>
              </a:rPr>
              <a:t>  DP1.draw_a_circle(</a:t>
            </a:r>
            <a:r>
              <a:rPr lang="en-US" sz="1400" dirty="0" err="1" smtClean="0">
                <a:latin typeface="Courier New" pitchFamily="49" charset="0"/>
              </a:rPr>
              <a:t>x,y,r</a:t>
            </a:r>
            <a:r>
              <a:rPr lang="en-US" sz="1400" dirty="0" smtClean="0">
                <a:latin typeface="Courier New" pitchFamily="49" charset="0"/>
              </a:rPr>
              <a:t>);</a:t>
            </a:r>
          </a:p>
          <a:p>
            <a:pPr indent="22225" eaLnBrk="1" hangingPunct="1"/>
            <a:r>
              <a:rPr lang="en-US" sz="1400" dirty="0" smtClean="0">
                <a:latin typeface="Courier New" pitchFamily="49" charset="0"/>
              </a:rPr>
              <a:t>  }</a:t>
            </a:r>
          </a:p>
          <a:p>
            <a:pPr indent="22225" eaLnBrk="1" hangingPunct="1"/>
            <a:r>
              <a:rPr lang="en-US" sz="1400" dirty="0" smtClean="0">
                <a:latin typeface="Courier New" pitchFamily="49" charset="0"/>
              </a:rPr>
              <a:t>}</a:t>
            </a:r>
          </a:p>
          <a:p>
            <a:pPr indent="22225" eaLnBrk="1" hangingPunct="1"/>
            <a:r>
              <a:rPr lang="en-US" sz="1400" dirty="0" smtClean="0">
                <a:latin typeface="Courier New" pitchFamily="49" charset="0"/>
              </a:rPr>
              <a:t>  </a:t>
            </a:r>
          </a:p>
          <a:p>
            <a:pPr indent="22225" eaLnBrk="1" hangingPunct="1"/>
            <a:r>
              <a:rPr lang="en-US" sz="1400" dirty="0" smtClean="0">
                <a:solidFill>
                  <a:srgbClr val="00B050"/>
                </a:solidFill>
                <a:latin typeface="Courier New" pitchFamily="49" charset="0"/>
              </a:rPr>
              <a:t>public class V2Drawing extends Drawing {</a:t>
            </a:r>
          </a:p>
          <a:p>
            <a:pPr indent="22225" eaLnBrk="1" hangingPunct="1"/>
            <a:r>
              <a:rPr lang="en-US" sz="1400" dirty="0" smtClean="0">
                <a:solidFill>
                  <a:srgbClr val="00B050"/>
                </a:solidFill>
                <a:latin typeface="Courier New" pitchFamily="49" charset="0"/>
              </a:rPr>
              <a:t>  public void </a:t>
            </a:r>
            <a:r>
              <a:rPr lang="en-US" sz="1400" dirty="0" err="1" smtClean="0">
                <a:solidFill>
                  <a:srgbClr val="00B050"/>
                </a:solidFill>
                <a:latin typeface="Courier New" pitchFamily="49" charset="0"/>
              </a:rPr>
              <a:t>drawLine</a:t>
            </a:r>
            <a:r>
              <a:rPr lang="en-US" sz="1400" dirty="0" smtClean="0">
                <a:solidFill>
                  <a:srgbClr val="00B050"/>
                </a:solidFill>
                <a:latin typeface="Courier New" pitchFamily="49" charset="0"/>
              </a:rPr>
              <a:t>(double x1, double y1, double x2, double y2) {</a:t>
            </a:r>
          </a:p>
          <a:p>
            <a:pPr indent="22225" eaLnBrk="1" hangingPunct="1"/>
            <a:r>
              <a:rPr lang="en-US" sz="1400" dirty="0" smtClean="0">
                <a:solidFill>
                  <a:srgbClr val="00B050"/>
                </a:solidFill>
                <a:latin typeface="Courier New" pitchFamily="49" charset="0"/>
              </a:rPr>
              <a:t>  DP2.drawLine(x1,x2,y1,y2);}</a:t>
            </a:r>
          </a:p>
          <a:p>
            <a:pPr indent="22225" eaLnBrk="1" hangingPunct="1"/>
            <a:r>
              <a:rPr lang="en-US" sz="1400" dirty="0" smtClean="0">
                <a:solidFill>
                  <a:srgbClr val="00B050"/>
                </a:solidFill>
                <a:latin typeface="Courier New" pitchFamily="49" charset="0"/>
              </a:rPr>
              <a:t>  public void </a:t>
            </a:r>
            <a:r>
              <a:rPr lang="en-US" sz="1400" dirty="0" err="1" smtClean="0">
                <a:solidFill>
                  <a:srgbClr val="00B050"/>
                </a:solidFill>
                <a:latin typeface="Courier New" pitchFamily="49" charset="0"/>
              </a:rPr>
              <a:t>drawCircle</a:t>
            </a:r>
            <a:r>
              <a:rPr lang="en-US" sz="1400" dirty="0" smtClean="0">
                <a:solidFill>
                  <a:srgbClr val="00B050"/>
                </a:solidFill>
                <a:latin typeface="Courier New" pitchFamily="49" charset="0"/>
              </a:rPr>
              <a:t>(double x, double y, double r) {</a:t>
            </a:r>
          </a:p>
          <a:p>
            <a:pPr indent="22225" eaLnBrk="1" hangingPunct="1"/>
            <a:r>
              <a:rPr lang="en-US" sz="1400" dirty="0" smtClean="0">
                <a:solidFill>
                  <a:srgbClr val="00B050"/>
                </a:solidFill>
                <a:latin typeface="Courier New" pitchFamily="49" charset="0"/>
              </a:rPr>
              <a:t>  DP2.drawCircle(</a:t>
            </a:r>
            <a:r>
              <a:rPr lang="en-US" sz="1400" dirty="0" err="1" smtClean="0">
                <a:solidFill>
                  <a:srgbClr val="00B050"/>
                </a:solidFill>
                <a:latin typeface="Courier New" pitchFamily="49" charset="0"/>
              </a:rPr>
              <a:t>x,y,r</a:t>
            </a:r>
            <a:r>
              <a:rPr lang="en-US" sz="1400" dirty="0" smtClean="0">
                <a:solidFill>
                  <a:srgbClr val="00B050"/>
                </a:solidFill>
                <a:latin typeface="Courier New" pitchFamily="49" charset="0"/>
              </a:rPr>
              <a:t>);</a:t>
            </a:r>
          </a:p>
          <a:p>
            <a:pPr indent="22225" eaLnBrk="1" hangingPunct="1"/>
            <a:r>
              <a:rPr lang="en-US" sz="1400" dirty="0" smtClean="0">
                <a:solidFill>
                  <a:srgbClr val="00B050"/>
                </a:solidFill>
                <a:latin typeface="Courier New" pitchFamily="49" charset="0"/>
              </a:rPr>
              <a:t>  }</a:t>
            </a:r>
          </a:p>
          <a:p>
            <a:pPr indent="22225" eaLnBrk="1" hangingPunct="1"/>
            <a:r>
              <a:rPr lang="en-US" sz="1400" dirty="0" smtClean="0">
                <a:solidFill>
                  <a:srgbClr val="00B050"/>
                </a:solidFill>
                <a:latin typeface="Courier New" pitchFamily="49" charset="0"/>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dirty="0" smtClean="0"/>
              <a:t>Another Example</a:t>
            </a:r>
            <a:endParaRPr lang="en-US" dirty="0"/>
          </a:p>
        </p:txBody>
      </p:sp>
      <p:pic>
        <p:nvPicPr>
          <p:cNvPr id="566276" name="Picture 4"/>
          <p:cNvPicPr>
            <a:picLocks noChangeAspect="1" noChangeArrowheads="1"/>
          </p:cNvPicPr>
          <p:nvPr/>
        </p:nvPicPr>
        <p:blipFill>
          <a:blip r:embed="rId2" cstate="print"/>
          <a:srcRect/>
          <a:stretch>
            <a:fillRect/>
          </a:stretch>
        </p:blipFill>
        <p:spPr bwMode="auto">
          <a:xfrm>
            <a:off x="4648200" y="1981200"/>
            <a:ext cx="4048125" cy="3381375"/>
          </a:xfrm>
          <a:prstGeom prst="rect">
            <a:avLst/>
          </a:prstGeom>
          <a:noFill/>
          <a:ln w="9525">
            <a:noFill/>
            <a:miter lim="800000"/>
            <a:headEnd/>
            <a:tailEnd/>
          </a:ln>
          <a:effectLst/>
        </p:spPr>
      </p:pic>
      <p:pic>
        <p:nvPicPr>
          <p:cNvPr id="566277" name="Picture 5"/>
          <p:cNvPicPr>
            <a:picLocks noChangeAspect="1" noChangeArrowheads="1"/>
          </p:cNvPicPr>
          <p:nvPr/>
        </p:nvPicPr>
        <p:blipFill>
          <a:blip r:embed="rId3" cstate="print"/>
          <a:srcRect/>
          <a:stretch>
            <a:fillRect/>
          </a:stretch>
        </p:blipFill>
        <p:spPr bwMode="auto">
          <a:xfrm>
            <a:off x="457200" y="2743200"/>
            <a:ext cx="2543175" cy="2209800"/>
          </a:xfrm>
          <a:prstGeom prst="rect">
            <a:avLst/>
          </a:prstGeom>
          <a:noFill/>
          <a:ln w="9525">
            <a:noFill/>
            <a:miter lim="800000"/>
            <a:headEnd/>
            <a:tailEnd/>
          </a:ln>
          <a:effectLst/>
        </p:spPr>
      </p:pic>
      <p:sp>
        <p:nvSpPr>
          <p:cNvPr id="31" name="Notched Right Arrow 30"/>
          <p:cNvSpPr/>
          <p:nvPr/>
        </p:nvSpPr>
        <p:spPr>
          <a:xfrm>
            <a:off x="2895600" y="2743200"/>
            <a:ext cx="1447800" cy="6858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28600"/>
            <a:ext cx="8229600" cy="914400"/>
          </a:xfrm>
        </p:spPr>
        <p:txBody>
          <a:bodyPr/>
          <a:lstStyle/>
          <a:p>
            <a:r>
              <a:rPr lang="en-GB" dirty="0" smtClean="0"/>
              <a:t>Bridge</a:t>
            </a:r>
            <a:endParaRPr lang="en-US" dirty="0"/>
          </a:p>
        </p:txBody>
      </p:sp>
      <p:pic>
        <p:nvPicPr>
          <p:cNvPr id="567301" name="Picture 5"/>
          <p:cNvPicPr>
            <a:picLocks noChangeAspect="1" noChangeArrowheads="1"/>
          </p:cNvPicPr>
          <p:nvPr/>
        </p:nvPicPr>
        <p:blipFill>
          <a:blip r:embed="rId2" cstate="print"/>
          <a:srcRect/>
          <a:stretch>
            <a:fillRect/>
          </a:stretch>
        </p:blipFill>
        <p:spPr bwMode="auto">
          <a:xfrm>
            <a:off x="304800" y="2133600"/>
            <a:ext cx="3685467" cy="3886200"/>
          </a:xfrm>
          <a:prstGeom prst="rect">
            <a:avLst/>
          </a:prstGeom>
          <a:noFill/>
          <a:ln w="9525">
            <a:noFill/>
            <a:miter lim="800000"/>
            <a:headEnd/>
            <a:tailEnd/>
          </a:ln>
          <a:effectLst/>
        </p:spPr>
      </p:pic>
      <p:pic>
        <p:nvPicPr>
          <p:cNvPr id="567302" name="Picture 6"/>
          <p:cNvPicPr>
            <a:picLocks noChangeAspect="1" noChangeArrowheads="1"/>
          </p:cNvPicPr>
          <p:nvPr/>
        </p:nvPicPr>
        <p:blipFill>
          <a:blip r:embed="rId3" cstate="print"/>
          <a:srcRect/>
          <a:stretch>
            <a:fillRect/>
          </a:stretch>
        </p:blipFill>
        <p:spPr bwMode="auto">
          <a:xfrm>
            <a:off x="4038600" y="2133600"/>
            <a:ext cx="4896381" cy="3352800"/>
          </a:xfrm>
          <a:prstGeom prst="rect">
            <a:avLst/>
          </a:prstGeom>
          <a:noFill/>
          <a:ln w="9525">
            <a:noFill/>
            <a:miter lim="800000"/>
            <a:headEnd/>
            <a:tailEnd/>
          </a:ln>
          <a:effectLst/>
        </p:spPr>
      </p:pic>
      <p:sp>
        <p:nvSpPr>
          <p:cNvPr id="26" name="Rectangle 25"/>
          <p:cNvSpPr/>
          <p:nvPr/>
        </p:nvSpPr>
        <p:spPr>
          <a:xfrm>
            <a:off x="304800" y="1676400"/>
            <a:ext cx="8534400" cy="1524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81000" y="1752600"/>
            <a:ext cx="1676400" cy="338554"/>
          </a:xfrm>
          <a:prstGeom prst="rect">
            <a:avLst/>
          </a:prstGeom>
          <a:noFill/>
        </p:spPr>
        <p:txBody>
          <a:bodyPr wrap="square" rtlCol="0">
            <a:spAutoFit/>
          </a:bodyPr>
          <a:lstStyle/>
          <a:p>
            <a:r>
              <a:rPr lang="en-US" sz="1600" dirty="0" smtClean="0"/>
              <a:t>Bridge</a:t>
            </a:r>
            <a:endParaRPr lang="en-US" sz="1600" dirty="0"/>
          </a:p>
        </p:txBody>
      </p:sp>
      <p:cxnSp>
        <p:nvCxnSpPr>
          <p:cNvPr id="29" name="Straight Arrow Connector 28"/>
          <p:cNvCxnSpPr/>
          <p:nvPr/>
        </p:nvCxnSpPr>
        <p:spPr>
          <a:xfrm>
            <a:off x="2209800" y="2514600"/>
            <a:ext cx="3429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en-US" smtClean="0"/>
              <a:t>Bridge Pattern</a:t>
            </a:r>
            <a:endParaRPr lang="en-US"/>
          </a:p>
        </p:txBody>
      </p:sp>
      <p:graphicFrame>
        <p:nvGraphicFramePr>
          <p:cNvPr id="439302" name="Object 6"/>
          <p:cNvGraphicFramePr>
            <a:graphicFrameLocks noGrp="1" noChangeAspect="1"/>
          </p:cNvGraphicFramePr>
          <p:nvPr>
            <p:ph sz="quarter" idx="1"/>
          </p:nvPr>
        </p:nvGraphicFramePr>
        <p:xfrm>
          <a:off x="1143000" y="1600200"/>
          <a:ext cx="6843301" cy="4408488"/>
        </p:xfrm>
        <a:graphic>
          <a:graphicData uri="http://schemas.openxmlformats.org/presentationml/2006/ole">
            <mc:AlternateContent xmlns:mc="http://schemas.openxmlformats.org/markup-compatibility/2006">
              <mc:Choice xmlns:v="urn:schemas-microsoft-com:vml" Requires="v">
                <p:oleObj spid="_x0000_s535568" name="Visio" r:id="rId4" imgW="4122896" imgH="2655094" progId="Visio.Drawing.11">
                  <p:embed/>
                </p:oleObj>
              </mc:Choice>
              <mc:Fallback>
                <p:oleObj name="Visio" r:id="rId4" imgW="4122896" imgH="2655094"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600200"/>
                        <a:ext cx="6843301" cy="440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p:cNvSpPr>
            <a:spLocks noGrp="1" noChangeArrowheads="1"/>
          </p:cNvSpPr>
          <p:nvPr>
            <p:ph type="title"/>
          </p:nvPr>
        </p:nvSpPr>
        <p:spPr/>
        <p:txBody>
          <a:bodyPr/>
          <a:lstStyle/>
          <a:p>
            <a:r>
              <a:rPr lang="en-US" smtClean="0"/>
              <a:t>Consequences of using Bridge</a:t>
            </a:r>
            <a:endParaRPr lang="en-US"/>
          </a:p>
        </p:txBody>
      </p:sp>
      <p:sp>
        <p:nvSpPr>
          <p:cNvPr id="1068035" name="Rectangle 3"/>
          <p:cNvSpPr>
            <a:spLocks noGrp="1" noChangeArrowheads="1"/>
          </p:cNvSpPr>
          <p:nvPr>
            <p:ph sz="quarter" idx="1"/>
          </p:nvPr>
        </p:nvSpPr>
        <p:spPr/>
        <p:txBody>
          <a:bodyPr/>
          <a:lstStyle/>
          <a:p>
            <a:r>
              <a:rPr lang="en-US" dirty="0" smtClean="0"/>
              <a:t>Decoupling interface and implementation - may be configured at runtime - may even be changed</a:t>
            </a:r>
          </a:p>
          <a:p>
            <a:r>
              <a:rPr lang="en-US" dirty="0" smtClean="0"/>
              <a:t>Eliminates compile time dependency on implementation</a:t>
            </a:r>
          </a:p>
          <a:p>
            <a:r>
              <a:rPr lang="en-US" dirty="0" smtClean="0"/>
              <a:t>Encourages layering - resulting in better system</a:t>
            </a:r>
          </a:p>
          <a:p>
            <a:r>
              <a:rPr lang="en-US" dirty="0" smtClean="0"/>
              <a:t>Improved extensibility</a:t>
            </a:r>
          </a:p>
          <a:p>
            <a:r>
              <a:rPr lang="en-US" dirty="0" smtClean="0"/>
              <a:t>Shields clients from implementation details</a:t>
            </a:r>
            <a:endParaRPr lang="en-US" dirty="0"/>
          </a:p>
        </p:txBody>
      </p:sp>
    </p:spTree>
  </p:cSld>
  <p:clrMapOvr>
    <a:masterClrMapping/>
  </p:clrMapOvr>
  <p:transition spd="med">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en-US" smtClean="0"/>
              <a:t>Bridge Uses and Drawbacks</a:t>
            </a:r>
            <a:endParaRPr lang="en-US"/>
          </a:p>
        </p:txBody>
      </p:sp>
      <p:sp>
        <p:nvSpPr>
          <p:cNvPr id="462851" name="Rectangle 3"/>
          <p:cNvSpPr>
            <a:spLocks noGrp="1" noChangeArrowheads="1"/>
          </p:cNvSpPr>
          <p:nvPr>
            <p:ph sz="quarter" idx="1"/>
          </p:nvPr>
        </p:nvSpPr>
        <p:spPr/>
        <p:txBody>
          <a:bodyPr/>
          <a:lstStyle/>
          <a:p>
            <a:r>
              <a:rPr lang="en-US" smtClean="0"/>
              <a:t>Useful in graphic and windowing systems that need to run over multiple platform</a:t>
            </a:r>
          </a:p>
          <a:p>
            <a:r>
              <a:rPr lang="en-US" smtClean="0"/>
              <a:t>Useful any time you need to vary an interface and an implementation in different ways</a:t>
            </a:r>
          </a:p>
          <a:p>
            <a:r>
              <a:rPr lang="en-US" smtClean="0"/>
              <a:t>Increases complexity</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
            </a:r>
            <a:br>
              <a:rPr lang="en-US" dirty="0" smtClean="0"/>
            </a:br>
            <a:r>
              <a:rPr lang="en-US" dirty="0" smtClean="0"/>
              <a:t>Participants</a:t>
            </a:r>
            <a:endParaRPr lang="en-US" dirty="0"/>
          </a:p>
        </p:txBody>
      </p:sp>
      <p:sp>
        <p:nvSpPr>
          <p:cNvPr id="37891" name="Rectangle 3"/>
          <p:cNvSpPr>
            <a:spLocks noGrp="1" noChangeArrowheads="1"/>
          </p:cNvSpPr>
          <p:nvPr>
            <p:ph sz="quarter" idx="1"/>
          </p:nvPr>
        </p:nvSpPr>
        <p:spPr/>
        <p:txBody>
          <a:bodyPr/>
          <a:lstStyle/>
          <a:p>
            <a:r>
              <a:rPr lang="en-US" dirty="0" smtClean="0"/>
              <a:t>Abstraction (Window):</a:t>
            </a:r>
          </a:p>
          <a:p>
            <a:r>
              <a:rPr lang="en-US" dirty="0" smtClean="0"/>
              <a:t>    - define the abstraction’s interface </a:t>
            </a:r>
          </a:p>
          <a:p>
            <a:r>
              <a:rPr lang="en-US" dirty="0" smtClean="0"/>
              <a:t>    - maintains a reference to an object of type   </a:t>
            </a:r>
          </a:p>
          <a:p>
            <a:r>
              <a:rPr lang="en-US" dirty="0" smtClean="0"/>
              <a:t>      </a:t>
            </a:r>
            <a:r>
              <a:rPr lang="en-US" dirty="0" err="1" smtClean="0"/>
              <a:t>Implementor</a:t>
            </a:r>
            <a:endParaRPr lang="en-US" dirty="0" smtClean="0"/>
          </a:p>
          <a:p>
            <a:r>
              <a:rPr lang="en-US" dirty="0" smtClean="0"/>
              <a:t>Refined Abstraction (</a:t>
            </a:r>
            <a:r>
              <a:rPr lang="en-US" dirty="0" err="1" smtClean="0"/>
              <a:t>IconWindow</a:t>
            </a:r>
            <a:r>
              <a:rPr lang="en-US" dirty="0" smtClean="0"/>
              <a:t>, </a:t>
            </a:r>
            <a:r>
              <a:rPr lang="en-US" dirty="0" err="1" smtClean="0"/>
              <a:t>DialogWindow</a:t>
            </a:r>
            <a:r>
              <a:rPr lang="en-US" dirty="0" smtClean="0"/>
              <a:t>):</a:t>
            </a:r>
          </a:p>
          <a:p>
            <a:r>
              <a:rPr lang="en-US" dirty="0" smtClean="0"/>
              <a:t>    - extends the interface defined by Abstraction</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sp>
        <p:nvSpPr>
          <p:cNvPr id="3" name="Content Placeholder 2"/>
          <p:cNvSpPr>
            <a:spLocks noGrp="1"/>
          </p:cNvSpPr>
          <p:nvPr>
            <p:ph sz="quarter" idx="1"/>
          </p:nvPr>
        </p:nvSpPr>
        <p:spPr>
          <a:xfrm>
            <a:off x="457200" y="1219200"/>
            <a:ext cx="8229600" cy="2971800"/>
          </a:xfrm>
        </p:spPr>
        <p:txBody>
          <a:bodyPr/>
          <a:lstStyle/>
          <a:p>
            <a:pPr indent="22225"/>
            <a:r>
              <a:rPr lang="en-US" sz="2800" dirty="0" smtClean="0"/>
              <a:t>Suppose we are writing a program that will draw rectangles for either of two drawing programs (DP1 and DP2).</a:t>
            </a:r>
          </a:p>
          <a:p>
            <a:pPr indent="22225"/>
            <a:r>
              <a:rPr lang="en-US" sz="2800" dirty="0" smtClean="0"/>
              <a:t>We will know which we are using at the instantiation of the rectangle.</a:t>
            </a:r>
          </a:p>
          <a:p>
            <a:pPr indent="22225"/>
            <a:r>
              <a:rPr lang="en-US" sz="2800" dirty="0" smtClean="0"/>
              <a:t>A rectangle is defined as a pair of two points:</a:t>
            </a:r>
            <a:endParaRPr lang="en-US" dirty="0"/>
          </a:p>
        </p:txBody>
      </p:sp>
      <p:sp>
        <p:nvSpPr>
          <p:cNvPr id="4" name="Rectangle 3"/>
          <p:cNvSpPr/>
          <p:nvPr/>
        </p:nvSpPr>
        <p:spPr>
          <a:xfrm>
            <a:off x="2971800" y="4572000"/>
            <a:ext cx="2667000" cy="1371600"/>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p:cNvSpPr txBox="1"/>
          <p:nvPr/>
        </p:nvSpPr>
        <p:spPr>
          <a:xfrm>
            <a:off x="1600200" y="5791200"/>
            <a:ext cx="1371600" cy="461665"/>
          </a:xfrm>
          <a:prstGeom prst="rect">
            <a:avLst/>
          </a:prstGeom>
          <a:noFill/>
        </p:spPr>
        <p:txBody>
          <a:bodyPr wrap="square" rtlCol="0">
            <a:spAutoFit/>
          </a:bodyPr>
          <a:lstStyle/>
          <a:p>
            <a:r>
              <a:rPr lang="en-US" dirty="0" smtClean="0"/>
              <a:t>(x1, y1)</a:t>
            </a:r>
            <a:endParaRPr lang="en-US" dirty="0"/>
          </a:p>
        </p:txBody>
      </p:sp>
      <p:sp>
        <p:nvSpPr>
          <p:cNvPr id="6" name="TextBox 5"/>
          <p:cNvSpPr txBox="1"/>
          <p:nvPr/>
        </p:nvSpPr>
        <p:spPr>
          <a:xfrm>
            <a:off x="6019800" y="4343400"/>
            <a:ext cx="1371600" cy="461665"/>
          </a:xfrm>
          <a:prstGeom prst="rect">
            <a:avLst/>
          </a:prstGeom>
          <a:noFill/>
        </p:spPr>
        <p:txBody>
          <a:bodyPr wrap="square" rtlCol="0">
            <a:spAutoFit/>
          </a:bodyPr>
          <a:lstStyle/>
          <a:p>
            <a:r>
              <a:rPr lang="en-US" dirty="0" smtClean="0"/>
              <a:t>(x2, y2)</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Participants (continue) </a:t>
            </a:r>
            <a:endParaRPr lang="en-US" dirty="0"/>
          </a:p>
        </p:txBody>
      </p:sp>
      <p:sp>
        <p:nvSpPr>
          <p:cNvPr id="41987" name="Rectangle 3"/>
          <p:cNvSpPr>
            <a:spLocks noGrp="1" noChangeArrowheads="1"/>
          </p:cNvSpPr>
          <p:nvPr>
            <p:ph sz="quarter" idx="1"/>
          </p:nvPr>
        </p:nvSpPr>
        <p:spPr/>
        <p:txBody>
          <a:bodyPr/>
          <a:lstStyle/>
          <a:p>
            <a:r>
              <a:rPr lang="en-US" dirty="0" err="1" smtClean="0"/>
              <a:t>Implementor</a:t>
            </a:r>
            <a:r>
              <a:rPr lang="en-US" dirty="0" smtClean="0"/>
              <a:t> (</a:t>
            </a:r>
            <a:r>
              <a:rPr lang="en-US" dirty="0" err="1" smtClean="0"/>
              <a:t>WindowImp</a:t>
            </a:r>
            <a:r>
              <a:rPr lang="en-US" dirty="0" smtClean="0"/>
              <a:t>):</a:t>
            </a:r>
          </a:p>
          <a:p>
            <a:r>
              <a:rPr lang="en-US" dirty="0" smtClean="0"/>
              <a:t>   - defines an interface for implementation    </a:t>
            </a:r>
          </a:p>
          <a:p>
            <a:r>
              <a:rPr lang="en-US" dirty="0" smtClean="0"/>
              <a:t>     classes. Typically, this </a:t>
            </a:r>
            <a:r>
              <a:rPr lang="en-US" dirty="0" err="1" smtClean="0"/>
              <a:t>Implementor’s</a:t>
            </a:r>
            <a:r>
              <a:rPr lang="en-US" dirty="0" smtClean="0"/>
              <a:t>   </a:t>
            </a:r>
          </a:p>
          <a:p>
            <a:r>
              <a:rPr lang="en-US" dirty="0" smtClean="0"/>
              <a:t>     interface provides only primitive </a:t>
            </a:r>
            <a:r>
              <a:rPr lang="en-US" dirty="0" err="1" smtClean="0"/>
              <a:t>menthod</a:t>
            </a:r>
            <a:endParaRPr lang="en-US" dirty="0" smtClean="0"/>
          </a:p>
          <a:p>
            <a:r>
              <a:rPr lang="en-US" dirty="0" err="1" smtClean="0"/>
              <a:t>ConcreteImplementor</a:t>
            </a:r>
            <a:r>
              <a:rPr lang="en-US" dirty="0" smtClean="0"/>
              <a:t> (</a:t>
            </a:r>
            <a:r>
              <a:rPr lang="en-US" dirty="0" err="1" smtClean="0"/>
              <a:t>XWindowImpl</a:t>
            </a:r>
            <a:r>
              <a:rPr lang="en-US" dirty="0" smtClean="0"/>
              <a:t>, </a:t>
            </a:r>
            <a:r>
              <a:rPr lang="en-US" dirty="0" err="1" smtClean="0"/>
              <a:t>MSWindowImpl</a:t>
            </a:r>
            <a:r>
              <a:rPr lang="en-US" dirty="0" smtClean="0"/>
              <a:t>):</a:t>
            </a:r>
          </a:p>
          <a:p>
            <a:r>
              <a:rPr lang="en-US" dirty="0" smtClean="0"/>
              <a:t>    - implements the </a:t>
            </a:r>
            <a:r>
              <a:rPr lang="en-US" dirty="0" err="1" smtClean="0"/>
              <a:t>Implementor’s</a:t>
            </a:r>
            <a:r>
              <a:rPr lang="en-US" dirty="0" smtClean="0"/>
              <a:t> interface</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4" name="Rectangle 6"/>
          <p:cNvSpPr>
            <a:spLocks noGrp="1" noChangeArrowheads="1"/>
          </p:cNvSpPr>
          <p:nvPr>
            <p:ph type="title"/>
          </p:nvPr>
        </p:nvSpPr>
        <p:spPr/>
        <p:txBody>
          <a:bodyPr/>
          <a:lstStyle/>
          <a:p>
            <a:r>
              <a:rPr lang="en-US" smtClean="0"/>
              <a:t>Benefits</a:t>
            </a:r>
            <a:endParaRPr lang="en-US" dirty="0"/>
          </a:p>
        </p:txBody>
      </p:sp>
      <p:sp>
        <p:nvSpPr>
          <p:cNvPr id="32775" name="Rectangle 7"/>
          <p:cNvSpPr>
            <a:spLocks noGrp="1" noChangeArrowheads="1"/>
          </p:cNvSpPr>
          <p:nvPr>
            <p:ph sz="quarter" idx="1"/>
          </p:nvPr>
        </p:nvSpPr>
        <p:spPr/>
        <p:txBody>
          <a:bodyPr/>
          <a:lstStyle/>
          <a:p>
            <a:r>
              <a:rPr lang="en-US" smtClean="0"/>
              <a:t>Avoid permanent binding between an abstraction and its implementation</a:t>
            </a:r>
          </a:p>
          <a:p>
            <a:r>
              <a:rPr lang="en-US" smtClean="0"/>
              <a:t>Avoid nested generalizations</a:t>
            </a:r>
          </a:p>
          <a:p>
            <a:r>
              <a:rPr lang="en-US" smtClean="0"/>
              <a:t>Ease adding new implementations</a:t>
            </a:r>
          </a:p>
          <a:p>
            <a:r>
              <a:rPr lang="en-US" smtClean="0"/>
              <a:t>Reduce code repetition</a:t>
            </a:r>
          </a:p>
          <a:p>
            <a:r>
              <a:rPr lang="en-US" smtClean="0"/>
              <a:t>Allow runtime switching of behaviour</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457200"/>
            <a:ext cx="8229600" cy="685800"/>
          </a:xfrm>
        </p:spPr>
        <p:txBody>
          <a:bodyPr/>
          <a:lstStyle/>
          <a:p>
            <a:r>
              <a:rPr lang="en-US" dirty="0" smtClean="0"/>
              <a:t>Drawbacks</a:t>
            </a:r>
            <a:endParaRPr lang="en-US" dirty="0"/>
          </a:p>
        </p:txBody>
      </p:sp>
      <p:sp>
        <p:nvSpPr>
          <p:cNvPr id="34819" name="Rectangle 3"/>
          <p:cNvSpPr>
            <a:spLocks noGrp="1" noChangeArrowheads="1"/>
          </p:cNvSpPr>
          <p:nvPr>
            <p:ph sz="quarter" idx="1"/>
          </p:nvPr>
        </p:nvSpPr>
        <p:spPr/>
        <p:txBody>
          <a:bodyPr/>
          <a:lstStyle/>
          <a:p>
            <a:r>
              <a:rPr lang="en-US" dirty="0" smtClean="0"/>
              <a:t> Double indirection</a:t>
            </a:r>
          </a:p>
          <a:p>
            <a:pPr lvl="1"/>
            <a:r>
              <a:rPr lang="en-US" dirty="0" smtClean="0"/>
              <a:t>“Window” </a:t>
            </a:r>
            <a:r>
              <a:rPr lang="en-US" altLang="zh-CN" dirty="0" smtClean="0"/>
              <a:t>operation</a:t>
            </a:r>
            <a:r>
              <a:rPr lang="en-US" dirty="0" smtClean="0"/>
              <a:t> are implemented by subclasses of</a:t>
            </a:r>
            <a:r>
              <a:rPr lang="en-US" altLang="zh-CN" dirty="0" smtClean="0"/>
              <a:t> </a:t>
            </a:r>
            <a:r>
              <a:rPr lang="en-US" dirty="0" err="1" smtClean="0"/>
              <a:t>WindowImpl</a:t>
            </a:r>
            <a:r>
              <a:rPr lang="en-US" dirty="0" smtClean="0"/>
              <a:t> class. Window class must delegate the message to a </a:t>
            </a:r>
            <a:r>
              <a:rPr lang="en-US" dirty="0" err="1" smtClean="0"/>
              <a:t>WindowImpl</a:t>
            </a:r>
            <a:r>
              <a:rPr lang="en-US" dirty="0" smtClean="0"/>
              <a:t> subclass which implements the appropriate method. This will have a slight impact on performance. </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smtClean="0"/>
              <a:t>Consequences</a:t>
            </a:r>
            <a:endParaRPr lang="en-US" dirty="0"/>
          </a:p>
        </p:txBody>
      </p:sp>
      <p:sp>
        <p:nvSpPr>
          <p:cNvPr id="49155" name="Rectangle 3"/>
          <p:cNvSpPr>
            <a:spLocks noGrp="1" noChangeArrowheads="1"/>
          </p:cNvSpPr>
          <p:nvPr>
            <p:ph sz="quarter" idx="1"/>
          </p:nvPr>
        </p:nvSpPr>
        <p:spPr/>
        <p:txBody>
          <a:bodyPr/>
          <a:lstStyle/>
          <a:p>
            <a:r>
              <a:rPr lang="en-GB" smtClean="0"/>
              <a:t>decoupling interface &amp; implementation</a:t>
            </a:r>
          </a:p>
          <a:p>
            <a:pPr lvl="1"/>
            <a:r>
              <a:rPr lang="en-GB" smtClean="0"/>
              <a:t>- implementation of abstraction - can be configured at run-time</a:t>
            </a:r>
          </a:p>
          <a:p>
            <a:pPr lvl="1"/>
            <a:r>
              <a:rPr lang="en-GB" smtClean="0"/>
              <a:t>- eliminate compile time dependencies on implementation</a:t>
            </a:r>
          </a:p>
          <a:p>
            <a:pPr lvl="1"/>
            <a:r>
              <a:rPr lang="en-GB" smtClean="0"/>
              <a:t>- encourages layering</a:t>
            </a:r>
          </a:p>
          <a:p>
            <a:r>
              <a:rPr lang="en-GB" smtClean="0"/>
              <a:t>improved extensibility</a:t>
            </a:r>
          </a:p>
          <a:p>
            <a:pPr lvl="1"/>
            <a:r>
              <a:rPr lang="en-GB" smtClean="0"/>
              <a:t>- Abstraction &amp; Implementer - can be extended independently</a:t>
            </a:r>
          </a:p>
          <a:p>
            <a:r>
              <a:rPr lang="en-GB" smtClean="0"/>
              <a:t>hiding implementation details from clients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9058" name="Rectangle 2"/>
          <p:cNvSpPr>
            <a:spLocks noGrp="1" noChangeArrowheads="1"/>
          </p:cNvSpPr>
          <p:nvPr>
            <p:ph type="title"/>
          </p:nvPr>
        </p:nvSpPr>
        <p:spPr/>
        <p:txBody>
          <a:bodyPr/>
          <a:lstStyle/>
          <a:p>
            <a:r>
              <a:rPr lang="en-US" smtClean="0"/>
              <a:t>Bridge Vs. Other Patterns</a:t>
            </a:r>
            <a:endParaRPr lang="en-US" dirty="0"/>
          </a:p>
        </p:txBody>
      </p:sp>
      <p:sp>
        <p:nvSpPr>
          <p:cNvPr id="1069059" name="Rectangle 3"/>
          <p:cNvSpPr>
            <a:spLocks noGrp="1" noChangeArrowheads="1"/>
          </p:cNvSpPr>
          <p:nvPr>
            <p:ph sz="quarter" idx="1"/>
          </p:nvPr>
        </p:nvSpPr>
        <p:spPr/>
        <p:txBody>
          <a:bodyPr/>
          <a:lstStyle/>
          <a:p>
            <a:r>
              <a:rPr lang="en-US" dirty="0" smtClean="0"/>
              <a:t>Abstract Factory can create and configure a particular Bridge</a:t>
            </a:r>
          </a:p>
          <a:p>
            <a:endParaRPr lang="en-US" dirty="0" smtClean="0"/>
          </a:p>
          <a:p>
            <a:pPr lvl="1"/>
            <a:endParaRPr lang="en-US" dirty="0" smtClean="0"/>
          </a:p>
          <a:p>
            <a:r>
              <a:rPr lang="en-US" dirty="0" smtClean="0"/>
              <a:t>Bridge vs. Strategy</a:t>
            </a:r>
            <a:endParaRPr lang="en-US" dirty="0"/>
          </a:p>
        </p:txBody>
      </p:sp>
    </p:spTree>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DP1 and DP 2 use different implementations</a:t>
            </a:r>
            <a:endParaRPr lang="en-US" dirty="0"/>
          </a:p>
        </p:txBody>
      </p:sp>
      <p:sp>
        <p:nvSpPr>
          <p:cNvPr id="4" name="Rectangle 3"/>
          <p:cNvSpPr>
            <a:spLocks noGrp="1" noChangeArrowheads="1"/>
          </p:cNvSpPr>
          <p:nvPr>
            <p:ph sz="quarter" idx="1"/>
          </p:nvPr>
        </p:nvSpPr>
        <p:spPr/>
        <p:txBody>
          <a:bodyPr/>
          <a:lstStyle/>
          <a:p>
            <a:pPr indent="22225" algn="l" eaLnBrk="1" hangingPunct="1">
              <a:buNone/>
            </a:pPr>
            <a:r>
              <a:rPr lang="en-US" sz="2400" dirty="0" smtClean="0"/>
              <a:t>DP1:				           DP2:</a:t>
            </a:r>
          </a:p>
          <a:p>
            <a:pPr indent="22225" algn="l" eaLnBrk="1" hangingPunct="1">
              <a:buNone/>
            </a:pPr>
            <a:endParaRPr lang="en-US" sz="2400" dirty="0" smtClean="0"/>
          </a:p>
          <a:p>
            <a:pPr indent="22225" algn="l" eaLnBrk="1" hangingPunct="1">
              <a:buNone/>
            </a:pPr>
            <a:r>
              <a:rPr lang="en-US" sz="2400" dirty="0" err="1" smtClean="0"/>
              <a:t>draw_a_line</a:t>
            </a:r>
            <a:r>
              <a:rPr lang="en-US" sz="2400" dirty="0" smtClean="0"/>
              <a:t>(x1, y1, x2, y2)		</a:t>
            </a:r>
            <a:r>
              <a:rPr lang="en-US" sz="2400" dirty="0" err="1" smtClean="0"/>
              <a:t>drawline</a:t>
            </a:r>
            <a:r>
              <a:rPr lang="en-US" sz="2400" dirty="0" smtClean="0"/>
              <a:t>(x1,x2, y1, y2)</a:t>
            </a:r>
          </a:p>
          <a:p>
            <a:pPr indent="22225" algn="l" eaLnBrk="1" hangingPunct="1">
              <a:buNone/>
            </a:pPr>
            <a:r>
              <a:rPr lang="en-US" sz="2400" dirty="0" err="1" smtClean="0"/>
              <a:t>draw_a_circle</a:t>
            </a:r>
            <a:r>
              <a:rPr lang="en-US" sz="2400" dirty="0" smtClean="0"/>
              <a:t>(x, y, r)		</a:t>
            </a:r>
            <a:r>
              <a:rPr lang="en-US" sz="2400" dirty="0" err="1" smtClean="0"/>
              <a:t>drawcircle</a:t>
            </a:r>
            <a:r>
              <a:rPr lang="en-US" sz="2400" dirty="0" smtClean="0"/>
              <a:t>(x, y, r)</a:t>
            </a:r>
          </a:p>
          <a:p>
            <a:pPr indent="22225" algn="l" eaLnBrk="1" hangingPunct="1"/>
            <a:endParaRPr lang="en-US" sz="1600" dirty="0" smtClean="0"/>
          </a:p>
          <a:p>
            <a:pPr indent="22225" algn="l" eaLnBrk="1" hangingPunct="1"/>
            <a:endParaRPr lang="en-US" sz="1600" dirty="0" smtClean="0"/>
          </a:p>
        </p:txBody>
      </p:sp>
      <p:sp>
        <p:nvSpPr>
          <p:cNvPr id="5" name="Rectangle 4"/>
          <p:cNvSpPr/>
          <p:nvPr/>
        </p:nvSpPr>
        <p:spPr>
          <a:xfrm>
            <a:off x="2971800" y="4191000"/>
            <a:ext cx="2667000" cy="1371600"/>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a:off x="1600200" y="5410200"/>
            <a:ext cx="1371600" cy="461665"/>
          </a:xfrm>
          <a:prstGeom prst="rect">
            <a:avLst/>
          </a:prstGeom>
          <a:noFill/>
        </p:spPr>
        <p:txBody>
          <a:bodyPr wrap="square" rtlCol="0">
            <a:spAutoFit/>
          </a:bodyPr>
          <a:lstStyle/>
          <a:p>
            <a:r>
              <a:rPr lang="en-US" dirty="0" smtClean="0"/>
              <a:t>(x1, y1)</a:t>
            </a:r>
            <a:endParaRPr lang="en-US" dirty="0"/>
          </a:p>
        </p:txBody>
      </p:sp>
      <p:sp>
        <p:nvSpPr>
          <p:cNvPr id="7" name="TextBox 6"/>
          <p:cNvSpPr txBox="1"/>
          <p:nvPr/>
        </p:nvSpPr>
        <p:spPr>
          <a:xfrm>
            <a:off x="6019800" y="3962400"/>
            <a:ext cx="1371600" cy="461665"/>
          </a:xfrm>
          <a:prstGeom prst="rect">
            <a:avLst/>
          </a:prstGeom>
          <a:noFill/>
        </p:spPr>
        <p:txBody>
          <a:bodyPr wrap="square" rtlCol="0">
            <a:spAutoFit/>
          </a:bodyPr>
          <a:lstStyle/>
          <a:p>
            <a:r>
              <a:rPr lang="en-US" dirty="0" smtClean="0"/>
              <a:t>(x2, y2)</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sp>
        <p:nvSpPr>
          <p:cNvPr id="3" name="Content Placeholder 2"/>
          <p:cNvSpPr>
            <a:spLocks noGrp="1"/>
          </p:cNvSpPr>
          <p:nvPr>
            <p:ph sz="quarter" idx="1"/>
          </p:nvPr>
        </p:nvSpPr>
        <p:spPr/>
        <p:txBody>
          <a:bodyPr/>
          <a:lstStyle/>
          <a:p>
            <a:pPr indent="22225"/>
            <a:r>
              <a:rPr lang="en-US" sz="2400" dirty="0" smtClean="0"/>
              <a:t>We do not want the code that draws the rectangles to worry about what type of drawing program it should use.</a:t>
            </a:r>
          </a:p>
          <a:p>
            <a:pPr indent="22225"/>
            <a:endParaRPr lang="en-US" sz="2400" dirty="0" smtClean="0"/>
          </a:p>
          <a:p>
            <a:pPr indent="22225"/>
            <a:endParaRPr lang="en-US" sz="2400" dirty="0" smtClean="0"/>
          </a:p>
          <a:p>
            <a:pPr indent="22225"/>
            <a:r>
              <a:rPr lang="en-US" sz="2400" dirty="0" smtClean="0"/>
              <a:t>Since the rectangles are told at the time of instantiation what drawing program they use, we could have two different kinds of Drawing objects, one that works of DP1 and one on DP2.</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1: </a:t>
            </a:r>
            <a:endParaRPr lang="en-US" dirty="0"/>
          </a:p>
        </p:txBody>
      </p:sp>
      <p:sp>
        <p:nvSpPr>
          <p:cNvPr id="3" name="Content Placeholder 2"/>
          <p:cNvSpPr>
            <a:spLocks noGrp="1"/>
          </p:cNvSpPr>
          <p:nvPr>
            <p:ph sz="quarter" idx="1"/>
          </p:nvPr>
        </p:nvSpPr>
        <p:spPr/>
        <p:txBody>
          <a:bodyPr/>
          <a:lstStyle/>
          <a:p>
            <a:pPr indent="22225"/>
            <a:r>
              <a:rPr lang="en-US" sz="2800" dirty="0" smtClean="0"/>
              <a:t>Use an abstract class to represent a Rectangle.</a:t>
            </a:r>
          </a:p>
          <a:p>
            <a:pPr indent="22225"/>
            <a:r>
              <a:rPr lang="en-US" sz="2800" dirty="0" smtClean="0"/>
              <a:t>The only difference between DP1 and DP2’s rectangles are the implementation of the </a:t>
            </a:r>
            <a:r>
              <a:rPr lang="en-US" sz="2800" dirty="0" err="1" smtClean="0"/>
              <a:t>drawline</a:t>
            </a:r>
            <a:r>
              <a:rPr lang="en-US" sz="2800" dirty="0" smtClean="0"/>
              <a:t> method.</a:t>
            </a:r>
          </a:p>
          <a:p>
            <a:pPr indent="22225"/>
            <a:r>
              <a:rPr lang="en-US" sz="2800" dirty="0" smtClean="0"/>
              <a:t>V1Rectangle is implemented by having a reference to a DP1 object that uses the </a:t>
            </a:r>
            <a:r>
              <a:rPr lang="en-US" sz="2800" dirty="0" err="1" smtClean="0"/>
              <a:t>draw_a_line</a:t>
            </a:r>
            <a:r>
              <a:rPr lang="en-US" sz="2800" dirty="0" smtClean="0"/>
              <a:t> method.</a:t>
            </a:r>
          </a:p>
          <a:p>
            <a:pPr indent="22225"/>
            <a:r>
              <a:rPr lang="en-US" sz="2800" dirty="0" smtClean="0"/>
              <a:t>V2Rectangle is implemented by having a reference to a DP2 object that uses the </a:t>
            </a:r>
            <a:r>
              <a:rPr lang="en-US" sz="2800" dirty="0" err="1" smtClean="0"/>
              <a:t>drawline</a:t>
            </a:r>
            <a:r>
              <a:rPr lang="en-US" sz="2800" dirty="0" smtClean="0"/>
              <a:t> method.</a:t>
            </a:r>
          </a:p>
          <a:p>
            <a:pPr indent="22225"/>
            <a:r>
              <a:rPr lang="en-US" sz="2800" dirty="0" smtClean="0"/>
              <a:t>Once a Rectangle is instantiated I no longer have to worry about which it uses.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1: </a:t>
            </a:r>
            <a:endParaRPr lang="en-US" dirty="0"/>
          </a:p>
        </p:txBody>
      </p:sp>
      <p:sp>
        <p:nvSpPr>
          <p:cNvPr id="4" name="Rectangle 3"/>
          <p:cNvSpPr>
            <a:spLocks noGrp="1" noChangeArrowheads="1"/>
          </p:cNvSpPr>
          <p:nvPr>
            <p:ph sz="quarter" idx="1"/>
          </p:nvPr>
        </p:nvSpPr>
        <p:spPr>
          <a:xfrm>
            <a:off x="457200" y="1219200"/>
            <a:ext cx="8229600" cy="5257800"/>
          </a:xfrm>
        </p:spPr>
        <p:txBody>
          <a:bodyPr/>
          <a:lstStyle/>
          <a:p>
            <a:pPr indent="22225" algn="l" eaLnBrk="1" hangingPunct="1">
              <a:buNone/>
            </a:pPr>
            <a:r>
              <a:rPr lang="en-US" sz="1400" dirty="0" smtClean="0">
                <a:latin typeface="Courier New" pitchFamily="49" charset="0"/>
              </a:rPr>
              <a:t>abstract public class Rectangle {</a:t>
            </a:r>
          </a:p>
          <a:p>
            <a:pPr indent="22225" algn="l" eaLnBrk="1" hangingPunct="1">
              <a:buNone/>
            </a:pPr>
            <a:r>
              <a:rPr lang="en-US" sz="1400" dirty="0" smtClean="0">
                <a:latin typeface="Courier New" pitchFamily="49" charset="0"/>
              </a:rPr>
              <a:t>   private double _x1, _y1, _x2, _y2;</a:t>
            </a:r>
          </a:p>
          <a:p>
            <a:pPr indent="22225" algn="l" eaLnBrk="1" hangingPunct="1">
              <a:buNone/>
            </a:pPr>
            <a:r>
              <a:rPr lang="en-US" sz="1400" dirty="0" smtClean="0">
                <a:latin typeface="Courier New" pitchFamily="49" charset="0"/>
              </a:rPr>
              <a:t>   public Rectangle (double x1, double y1, double x2, double y2) {</a:t>
            </a:r>
          </a:p>
          <a:p>
            <a:pPr indent="22225" algn="l" eaLnBrk="1" hangingPunct="1">
              <a:buNone/>
            </a:pPr>
            <a:r>
              <a:rPr lang="en-US" sz="1400" dirty="0" smtClean="0">
                <a:latin typeface="Courier New" pitchFamily="49" charset="0"/>
              </a:rPr>
              <a:t>      _x1 = x1; _y1 = y1; _x2 = x2; _y2 = y2;</a:t>
            </a:r>
          </a:p>
          <a:p>
            <a:pPr indent="22225" algn="l" eaLnBrk="1" hangingPunct="1">
              <a:buNone/>
            </a:pPr>
            <a:r>
              <a:rPr lang="en-US" sz="1400" dirty="0" smtClean="0">
                <a:latin typeface="Courier New" pitchFamily="49" charset="0"/>
              </a:rPr>
              <a:t>   }</a:t>
            </a:r>
          </a:p>
          <a:p>
            <a:pPr indent="22225" algn="l" eaLnBrk="1" hangingPunct="1">
              <a:buNone/>
            </a:pPr>
            <a:endParaRPr lang="en-US" sz="1400" dirty="0" smtClean="0">
              <a:latin typeface="Courier New" pitchFamily="49" charset="0"/>
            </a:endParaRPr>
          </a:p>
          <a:p>
            <a:pPr lvl="1" indent="22225">
              <a:buNone/>
            </a:pPr>
            <a:r>
              <a:rPr lang="en-US" sz="1400" dirty="0" smtClean="0">
                <a:solidFill>
                  <a:schemeClr val="tx1"/>
                </a:solidFill>
                <a:latin typeface="Courier New" pitchFamily="49" charset="0"/>
              </a:rPr>
              <a:t>public void draw() {</a:t>
            </a:r>
          </a:p>
          <a:p>
            <a:pPr lvl="1" indent="22225">
              <a:buNone/>
            </a:pPr>
            <a:r>
              <a:rPr lang="en-US" sz="1400" dirty="0" smtClean="0">
                <a:solidFill>
                  <a:schemeClr val="tx1"/>
                </a:solidFill>
                <a:latin typeface="Courier New" pitchFamily="49" charset="0"/>
              </a:rPr>
              <a:t>   </a:t>
            </a:r>
            <a:r>
              <a:rPr lang="en-US" sz="1400" dirty="0" err="1" smtClean="0">
                <a:solidFill>
                  <a:schemeClr val="tx1"/>
                </a:solidFill>
                <a:latin typeface="Courier New" pitchFamily="49" charset="0"/>
              </a:rPr>
              <a:t>drawLine</a:t>
            </a:r>
            <a:r>
              <a:rPr lang="en-US" sz="1400" dirty="0" smtClean="0">
                <a:solidFill>
                  <a:schemeClr val="tx1"/>
                </a:solidFill>
                <a:latin typeface="Courier New" pitchFamily="49" charset="0"/>
              </a:rPr>
              <a:t>(_x1, _y1, _x2, _y1);</a:t>
            </a:r>
          </a:p>
          <a:p>
            <a:pPr lvl="1" indent="22225">
              <a:buNone/>
            </a:pPr>
            <a:r>
              <a:rPr lang="en-US" sz="1400" dirty="0" smtClean="0">
                <a:solidFill>
                  <a:schemeClr val="tx1"/>
                </a:solidFill>
                <a:latin typeface="Courier New" pitchFamily="49" charset="0"/>
              </a:rPr>
              <a:t>   </a:t>
            </a:r>
            <a:r>
              <a:rPr lang="en-US" sz="1400" dirty="0" err="1" smtClean="0">
                <a:solidFill>
                  <a:schemeClr val="tx1"/>
                </a:solidFill>
                <a:latin typeface="Courier New" pitchFamily="49" charset="0"/>
              </a:rPr>
              <a:t>drawLine</a:t>
            </a:r>
            <a:r>
              <a:rPr lang="en-US" sz="1400" dirty="0" smtClean="0">
                <a:solidFill>
                  <a:schemeClr val="tx1"/>
                </a:solidFill>
                <a:latin typeface="Courier New" pitchFamily="49" charset="0"/>
              </a:rPr>
              <a:t>(_x2, _y1, _x2, _y2);</a:t>
            </a:r>
          </a:p>
          <a:p>
            <a:pPr lvl="1" indent="22225">
              <a:buNone/>
            </a:pPr>
            <a:r>
              <a:rPr lang="en-US" sz="1400" dirty="0" smtClean="0">
                <a:solidFill>
                  <a:schemeClr val="tx1"/>
                </a:solidFill>
                <a:latin typeface="Courier New" pitchFamily="49" charset="0"/>
              </a:rPr>
              <a:t>   </a:t>
            </a:r>
            <a:r>
              <a:rPr lang="en-US" sz="1400" dirty="0" err="1" smtClean="0">
                <a:solidFill>
                  <a:schemeClr val="tx1"/>
                </a:solidFill>
                <a:latin typeface="Courier New" pitchFamily="49" charset="0"/>
              </a:rPr>
              <a:t>drawLine</a:t>
            </a:r>
            <a:r>
              <a:rPr lang="en-US" sz="1400" dirty="0" smtClean="0">
                <a:solidFill>
                  <a:schemeClr val="tx1"/>
                </a:solidFill>
                <a:latin typeface="Courier New" pitchFamily="49" charset="0"/>
              </a:rPr>
              <a:t>(_x2, _y2, _x1, _y2);</a:t>
            </a:r>
          </a:p>
          <a:p>
            <a:pPr lvl="1" indent="22225">
              <a:buNone/>
            </a:pPr>
            <a:r>
              <a:rPr lang="en-US" sz="1400" dirty="0" smtClean="0">
                <a:solidFill>
                  <a:schemeClr val="tx1"/>
                </a:solidFill>
                <a:latin typeface="Courier New" pitchFamily="49" charset="0"/>
              </a:rPr>
              <a:t>   </a:t>
            </a:r>
            <a:r>
              <a:rPr lang="en-US" sz="1400" dirty="0" err="1" smtClean="0">
                <a:solidFill>
                  <a:schemeClr val="tx1"/>
                </a:solidFill>
                <a:latin typeface="Courier New" pitchFamily="49" charset="0"/>
              </a:rPr>
              <a:t>drawLine</a:t>
            </a:r>
            <a:r>
              <a:rPr lang="en-US" sz="1400" dirty="0" smtClean="0">
                <a:solidFill>
                  <a:schemeClr val="tx1"/>
                </a:solidFill>
                <a:latin typeface="Courier New" pitchFamily="49" charset="0"/>
              </a:rPr>
              <a:t>(_x1, _y2, _x1, _y1);</a:t>
            </a:r>
          </a:p>
          <a:p>
            <a:pPr lvl="1" indent="22225">
              <a:buNone/>
            </a:pPr>
            <a:r>
              <a:rPr lang="en-US" sz="1400" dirty="0" smtClean="0">
                <a:solidFill>
                  <a:schemeClr val="tx1"/>
                </a:solidFill>
                <a:latin typeface="Courier New" pitchFamily="49" charset="0"/>
              </a:rPr>
              <a:t>}</a:t>
            </a:r>
          </a:p>
          <a:p>
            <a:pPr indent="22225" algn="l" eaLnBrk="1" hangingPunct="1">
              <a:buNone/>
            </a:pPr>
            <a:endParaRPr lang="en-US" sz="1400" dirty="0" smtClean="0">
              <a:latin typeface="Courier New" pitchFamily="49" charset="0"/>
            </a:endParaRPr>
          </a:p>
          <a:p>
            <a:pPr lvl="1" indent="22225">
              <a:buNone/>
            </a:pPr>
            <a:r>
              <a:rPr lang="en-US" sz="1400" dirty="0" smtClean="0">
                <a:solidFill>
                  <a:srgbClr val="FF0000"/>
                </a:solidFill>
                <a:latin typeface="Courier New" pitchFamily="49" charset="0"/>
              </a:rPr>
              <a:t>abstract protected void </a:t>
            </a:r>
            <a:r>
              <a:rPr lang="en-US" sz="1400" dirty="0" err="1" smtClean="0">
                <a:solidFill>
                  <a:srgbClr val="FF0000"/>
                </a:solidFill>
                <a:latin typeface="Courier New" pitchFamily="49" charset="0"/>
              </a:rPr>
              <a:t>drawLine</a:t>
            </a:r>
            <a:r>
              <a:rPr lang="en-US" sz="1400" dirty="0" smtClean="0">
                <a:solidFill>
                  <a:srgbClr val="FF0000"/>
                </a:solidFill>
                <a:latin typeface="Courier New" pitchFamily="49" charset="0"/>
              </a:rPr>
              <a:t> (double x1, double y1, double x2, double y2);</a:t>
            </a:r>
          </a:p>
          <a:p>
            <a:pPr indent="22225" algn="l" eaLnBrk="1" hangingPunct="1">
              <a:buNone/>
            </a:pPr>
            <a:r>
              <a:rPr lang="en-US" sz="1400" dirty="0" smtClean="0">
                <a:latin typeface="Courier New" pitchFamily="49" charset="0"/>
              </a:rPr>
              <a:t>}</a:t>
            </a:r>
          </a:p>
          <a:p>
            <a:pPr indent="22225" algn="l" eaLnBrk="1" hangingPunct="1">
              <a:buNone/>
            </a:pPr>
            <a:endParaRPr lang="en-US" sz="1600" dirty="0" smtClean="0">
              <a:latin typeface="Courier New" pitchFamily="49" charset="0"/>
            </a:endParaRPr>
          </a:p>
          <a:p>
            <a:pPr indent="22225" algn="l" eaLnBrk="1" hangingPunct="1">
              <a:buNone/>
            </a:pPr>
            <a:endParaRPr lang="en-US"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Evolves from solution 1: </a:t>
            </a:r>
            <a:endParaRPr lang="en-US" dirty="0"/>
          </a:p>
        </p:txBody>
      </p:sp>
      <p:sp>
        <p:nvSpPr>
          <p:cNvPr id="3" name="Content Placeholder 2"/>
          <p:cNvSpPr>
            <a:spLocks noGrp="1"/>
          </p:cNvSpPr>
          <p:nvPr>
            <p:ph sz="quarter" idx="1"/>
          </p:nvPr>
        </p:nvSpPr>
        <p:spPr/>
        <p:txBody>
          <a:bodyPr/>
          <a:lstStyle/>
          <a:p>
            <a:r>
              <a:rPr lang="en-US" sz="2400" dirty="0" smtClean="0"/>
              <a:t>What if we add more shapes? </a:t>
            </a:r>
          </a:p>
          <a:p>
            <a:endParaRPr lang="en-US" sz="2400" dirty="0"/>
          </a:p>
        </p:txBody>
      </p:sp>
      <p:pic>
        <p:nvPicPr>
          <p:cNvPr id="4" name="Picture 4" descr="10"/>
          <p:cNvPicPr>
            <a:picLocks noChangeAspect="1" noChangeArrowheads="1"/>
          </p:cNvPicPr>
          <p:nvPr/>
        </p:nvPicPr>
        <p:blipFill>
          <a:blip r:embed="rId2" cstate="print">
            <a:clrChange>
              <a:clrFrom>
                <a:srgbClr val="3837AF"/>
              </a:clrFrom>
              <a:clrTo>
                <a:srgbClr val="3837AF">
                  <a:alpha val="0"/>
                </a:srgbClr>
              </a:clrTo>
            </a:clrChange>
          </a:blip>
          <a:srcRect/>
          <a:stretch>
            <a:fillRect/>
          </a:stretch>
        </p:blipFill>
        <p:spPr bwMode="auto">
          <a:xfrm>
            <a:off x="1981200" y="1828800"/>
            <a:ext cx="6052134" cy="4276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Evolves from solution 1</a:t>
            </a:r>
            <a:endParaRPr lang="en-US" dirty="0"/>
          </a:p>
        </p:txBody>
      </p:sp>
      <p:sp>
        <p:nvSpPr>
          <p:cNvPr id="4" name="Rectangle 3"/>
          <p:cNvSpPr txBox="1">
            <a:spLocks noChangeArrowheads="1"/>
          </p:cNvSpPr>
          <p:nvPr/>
        </p:nvSpPr>
        <p:spPr bwMode="auto">
          <a:xfrm>
            <a:off x="381000" y="1295400"/>
            <a:ext cx="8610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2225" algn="l" defTabSz="914400" rtl="0" eaLnBrk="1" fontAlgn="base" latinLnBrk="0" hangingPunct="1">
              <a:lnSpc>
                <a:spcPct val="100000"/>
              </a:lnSpc>
              <a:spcBef>
                <a:spcPts val="600"/>
              </a:spcBef>
              <a:spcAft>
                <a:spcPct val="0"/>
              </a:spcAft>
              <a:buClr>
                <a:schemeClr val="accent1"/>
              </a:buClr>
              <a:buSzPct val="76000"/>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ea typeface="+mn-ea"/>
                <a:cs typeface="+mn-cs"/>
              </a:rPr>
              <a:t>abstract class Shape {</a:t>
            </a:r>
          </a:p>
          <a:p>
            <a:pPr marL="273050" marR="0" lvl="0" indent="22225" algn="l" defTabSz="914400" rtl="0" eaLnBrk="1" fontAlgn="base" latinLnBrk="0" hangingPunct="1">
              <a:lnSpc>
                <a:spcPct val="100000"/>
              </a:lnSpc>
              <a:spcBef>
                <a:spcPts val="600"/>
              </a:spcBef>
              <a:spcAft>
                <a:spcPct val="0"/>
              </a:spcAft>
              <a:buClr>
                <a:schemeClr val="accent1"/>
              </a:buClr>
              <a:buSzPct val="76000"/>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ea typeface="+mn-ea"/>
                <a:cs typeface="+mn-cs"/>
              </a:rPr>
              <a:t>   abstract public void draw();</a:t>
            </a:r>
          </a:p>
          <a:p>
            <a:pPr marL="273050" marR="0" lvl="0" indent="22225" algn="l" defTabSz="914400" rtl="0" eaLnBrk="1" fontAlgn="base" latinLnBrk="0" hangingPunct="1">
              <a:lnSpc>
                <a:spcPct val="100000"/>
              </a:lnSpc>
              <a:spcBef>
                <a:spcPts val="600"/>
              </a:spcBef>
              <a:spcAft>
                <a:spcPct val="0"/>
              </a:spcAft>
              <a:buClr>
                <a:schemeClr val="accent1"/>
              </a:buClr>
              <a:buSzPct val="76000"/>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p>
          <a:p>
            <a:pPr marL="273050" marR="0" lvl="0" indent="22225" algn="l" defTabSz="914400" rtl="0" eaLnBrk="1" fontAlgn="base" latinLnBrk="0" hangingPunct="1">
              <a:lnSpc>
                <a:spcPct val="100000"/>
              </a:lnSpc>
              <a:spcBef>
                <a:spcPts val="600"/>
              </a:spcBef>
              <a:spcAft>
                <a:spcPct val="0"/>
              </a:spcAft>
              <a:buClr>
                <a:schemeClr val="accent1"/>
              </a:buClr>
              <a:buSzPct val="76000"/>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ea typeface="+mn-ea"/>
                <a:cs typeface="+mn-cs"/>
              </a:rPr>
              <a:t>abstract public class Circle extends Shape {</a:t>
            </a:r>
          </a:p>
          <a:p>
            <a:pPr marL="273050" marR="0" lvl="0" indent="22225" algn="l" defTabSz="914400" rtl="0" eaLnBrk="1" fontAlgn="base" latinLnBrk="0" hangingPunct="1">
              <a:lnSpc>
                <a:spcPct val="100000"/>
              </a:lnSpc>
              <a:spcBef>
                <a:spcPts val="600"/>
              </a:spcBef>
              <a:spcAft>
                <a:spcPct val="0"/>
              </a:spcAft>
              <a:buClr>
                <a:schemeClr val="accent1"/>
              </a:buClr>
              <a:buSzPct val="76000"/>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ea typeface="+mn-ea"/>
                <a:cs typeface="+mn-cs"/>
              </a:rPr>
              <a:t>   protected double _x, _y, _r;</a:t>
            </a:r>
          </a:p>
          <a:p>
            <a:pPr marL="273050" marR="0" lvl="0" indent="22225" algn="l" defTabSz="914400" rtl="0" eaLnBrk="1" fontAlgn="base" latinLnBrk="0" hangingPunct="1">
              <a:lnSpc>
                <a:spcPct val="100000"/>
              </a:lnSpc>
              <a:spcBef>
                <a:spcPts val="600"/>
              </a:spcBef>
              <a:spcAft>
                <a:spcPct val="0"/>
              </a:spcAft>
              <a:buClr>
                <a:schemeClr val="accent1"/>
              </a:buClr>
              <a:buSzPct val="76000"/>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ea typeface="+mn-ea"/>
                <a:cs typeface="+mn-cs"/>
              </a:rPr>
              <a:t>   public Circle (double x, double y, double r) {</a:t>
            </a:r>
          </a:p>
          <a:p>
            <a:pPr marL="273050" marR="0" lvl="0" indent="22225" algn="l" defTabSz="914400" rtl="0" eaLnBrk="1" fontAlgn="base" latinLnBrk="0" hangingPunct="1">
              <a:lnSpc>
                <a:spcPct val="100000"/>
              </a:lnSpc>
              <a:spcBef>
                <a:spcPts val="600"/>
              </a:spcBef>
              <a:spcAft>
                <a:spcPct val="0"/>
              </a:spcAft>
              <a:buClr>
                <a:schemeClr val="accent1"/>
              </a:buClr>
              <a:buSzPct val="76000"/>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ea typeface="+mn-ea"/>
                <a:cs typeface="+mn-cs"/>
              </a:rPr>
              <a:t>      _x = x; _y = y; _r = r;</a:t>
            </a:r>
          </a:p>
          <a:p>
            <a:pPr marL="273050" marR="0" lvl="0" indent="22225" algn="l" defTabSz="914400" rtl="0" eaLnBrk="1" fontAlgn="base" latinLnBrk="0" hangingPunct="1">
              <a:lnSpc>
                <a:spcPct val="100000"/>
              </a:lnSpc>
              <a:spcBef>
                <a:spcPts val="600"/>
              </a:spcBef>
              <a:spcAft>
                <a:spcPct val="0"/>
              </a:spcAft>
              <a:buClr>
                <a:schemeClr val="accent1"/>
              </a:buClr>
              <a:buSzPct val="76000"/>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p>
          <a:p>
            <a:pPr marL="273050" marR="0" lvl="0" indent="22225" algn="l" defTabSz="914400" rtl="0" eaLnBrk="1" fontAlgn="base" latinLnBrk="0" hangingPunct="1">
              <a:lnSpc>
                <a:spcPct val="100000"/>
              </a:lnSpc>
              <a:spcBef>
                <a:spcPts val="600"/>
              </a:spcBef>
              <a:spcAft>
                <a:spcPct val="0"/>
              </a:spcAft>
              <a:buClr>
                <a:schemeClr val="accent1"/>
              </a:buClr>
              <a:buSzPct val="76000"/>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ea typeface="+mn-ea"/>
                <a:cs typeface="+mn-cs"/>
              </a:rPr>
              <a:t>   public void draw() { </a:t>
            </a:r>
            <a:r>
              <a:rPr kumimoji="0" lang="en-US" sz="2000" b="0" i="0" u="none" strike="noStrike" kern="1200" cap="none" spc="0" normalizeH="0" baseline="0" noProof="0" dirty="0" err="1" smtClean="0">
                <a:ln>
                  <a:noFill/>
                </a:ln>
                <a:solidFill>
                  <a:schemeClr val="tx1"/>
                </a:solidFill>
                <a:effectLst/>
                <a:uLnTx/>
                <a:uFillTx/>
                <a:latin typeface="Courier New" pitchFamily="49" charset="0"/>
                <a:ea typeface="+mn-ea"/>
                <a:cs typeface="+mn-cs"/>
              </a:rPr>
              <a:t>drawCircle</a:t>
            </a:r>
            <a:r>
              <a:rPr kumimoji="0" lang="en-US" sz="20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p>
          <a:p>
            <a:pPr marL="273050" marR="0" lvl="0" indent="22225" algn="l" defTabSz="914400" rtl="0" eaLnBrk="1" fontAlgn="base" latinLnBrk="0" hangingPunct="1">
              <a:lnSpc>
                <a:spcPct val="100000"/>
              </a:lnSpc>
              <a:spcBef>
                <a:spcPts val="600"/>
              </a:spcBef>
              <a:spcAft>
                <a:spcPct val="0"/>
              </a:spcAft>
              <a:buClr>
                <a:schemeClr val="accent1"/>
              </a:buClr>
              <a:buSzPct val="76000"/>
              <a:tabLst/>
              <a:defRPr/>
            </a:pPr>
            <a:r>
              <a:rPr kumimoji="0" lang="en-US" sz="2000" b="0" i="0" u="none" strike="noStrike" kern="1200" cap="none" spc="0" normalizeH="0" baseline="0" noProof="0" dirty="0" smtClean="0">
                <a:ln>
                  <a:noFill/>
                </a:ln>
                <a:solidFill>
                  <a:srgbClr val="FF0000"/>
                </a:solidFill>
                <a:effectLst/>
                <a:uLnTx/>
                <a:uFillTx/>
                <a:latin typeface="Courier New" pitchFamily="49" charset="0"/>
                <a:ea typeface="+mn-ea"/>
                <a:cs typeface="+mn-cs"/>
              </a:rPr>
              <a:t>   abstract protected void </a:t>
            </a:r>
            <a:r>
              <a:rPr kumimoji="0" lang="en-US" sz="2000" b="0" i="0" u="none" strike="noStrike" kern="1200" cap="none" spc="0" normalizeH="0" baseline="0" noProof="0" dirty="0" err="1" smtClean="0">
                <a:ln>
                  <a:noFill/>
                </a:ln>
                <a:solidFill>
                  <a:srgbClr val="FF0000"/>
                </a:solidFill>
                <a:effectLst/>
                <a:uLnTx/>
                <a:uFillTx/>
                <a:latin typeface="Courier New" pitchFamily="49" charset="0"/>
                <a:ea typeface="+mn-ea"/>
                <a:cs typeface="+mn-cs"/>
              </a:rPr>
              <a:t>drawCircle</a:t>
            </a:r>
            <a:r>
              <a:rPr kumimoji="0" lang="en-US" sz="2000" b="0" i="0" u="none" strike="noStrike" kern="1200" cap="none" spc="0" normalizeH="0" baseline="0" noProof="0" dirty="0" smtClean="0">
                <a:ln>
                  <a:noFill/>
                </a:ln>
                <a:solidFill>
                  <a:srgbClr val="FF0000"/>
                </a:solidFill>
                <a:effectLst/>
                <a:uLnTx/>
                <a:uFillTx/>
                <a:latin typeface="Courier New" pitchFamily="49" charset="0"/>
                <a:ea typeface="+mn-ea"/>
                <a:cs typeface="+mn-cs"/>
              </a:rPr>
              <a:t>();</a:t>
            </a:r>
          </a:p>
          <a:p>
            <a:pPr marL="273050" marR="0" lvl="0" indent="22225" algn="l" defTabSz="914400" rtl="0" eaLnBrk="1" fontAlgn="base" latinLnBrk="0" hangingPunct="1">
              <a:lnSpc>
                <a:spcPct val="100000"/>
              </a:lnSpc>
              <a:spcBef>
                <a:spcPts val="600"/>
              </a:spcBef>
              <a:spcAft>
                <a:spcPct val="0"/>
              </a:spcAft>
              <a:buClr>
                <a:schemeClr val="accent1"/>
              </a:buClr>
              <a:buSzPct val="76000"/>
              <a:tabLst/>
              <a:defRPr/>
            </a:pPr>
            <a:r>
              <a:rPr lang="en-US" sz="2000" dirty="0" smtClean="0">
                <a:latin typeface="Courier New" pitchFamily="49" charset="0"/>
                <a:ea typeface="+mn-ea"/>
              </a:rPr>
              <a:t>}</a:t>
            </a:r>
            <a:endParaRPr kumimoji="0" lang="en-US" sz="2000" b="0" i="0" u="none" strike="noStrike" kern="1200" cap="none" spc="0" normalizeH="0" baseline="0" noProof="0" dirty="0" smtClean="0">
              <a:ln>
                <a:noFill/>
              </a:ln>
              <a:solidFill>
                <a:schemeClr val="tx1"/>
              </a:solidFill>
              <a:effectLst/>
              <a:uLnTx/>
              <a:uFillTx/>
              <a:latin typeface="Courier New" pitchFamily="49" charset="0"/>
              <a:ea typeface="+mn-ea"/>
              <a:cs typeface="+mn-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07 Structural Patterns (1)</Template>
  <TotalTime>27849</TotalTime>
  <Words>1614</Words>
  <Application>Microsoft Office PowerPoint</Application>
  <PresentationFormat>On-screen Show (4:3)</PresentationFormat>
  <Paragraphs>251</Paragraphs>
  <Slides>34</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4" baseType="lpstr">
      <vt:lpstr>ＭＳ Ｐゴシック</vt:lpstr>
      <vt:lpstr>华文新魏</vt:lpstr>
      <vt:lpstr>Arial</vt:lpstr>
      <vt:lpstr>Bookman Old Style</vt:lpstr>
      <vt:lpstr>Courier New</vt:lpstr>
      <vt:lpstr>Gill Sans MT</vt:lpstr>
      <vt:lpstr>Wingdings</vt:lpstr>
      <vt:lpstr>Wingdings 3</vt:lpstr>
      <vt:lpstr>Origin</vt:lpstr>
      <vt:lpstr>Visio</vt:lpstr>
      <vt:lpstr>Bridge Pattern</vt:lpstr>
      <vt:lpstr>What if both abstraction and the implementation will vary?</vt:lpstr>
      <vt:lpstr>An Example</vt:lpstr>
      <vt:lpstr>DP1 and DP 2 use different implementations</vt:lpstr>
      <vt:lpstr>An example</vt:lpstr>
      <vt:lpstr>Solution 1: </vt:lpstr>
      <vt:lpstr>Solution 1: </vt:lpstr>
      <vt:lpstr>Evolves from solution 1: </vt:lpstr>
      <vt:lpstr>Evolves from solution 1</vt:lpstr>
      <vt:lpstr>Evolves from solution 1</vt:lpstr>
      <vt:lpstr>Evolves from solution 1</vt:lpstr>
      <vt:lpstr>Solution 2: </vt:lpstr>
      <vt:lpstr>Solution 3: </vt:lpstr>
      <vt:lpstr>Solution 3</vt:lpstr>
      <vt:lpstr>Solution 3</vt:lpstr>
      <vt:lpstr>Solution 3: Tie the classes together</vt:lpstr>
      <vt:lpstr>Solution 3: </vt:lpstr>
      <vt:lpstr>Solution 3: Bridge Pattern</vt:lpstr>
      <vt:lpstr>Solution 3: Bridge Pattern</vt:lpstr>
      <vt:lpstr>Solution 3</vt:lpstr>
      <vt:lpstr>Solution 3: </vt:lpstr>
      <vt:lpstr>PowerPoint Presentation</vt:lpstr>
      <vt:lpstr>PowerPoint Presentation</vt:lpstr>
      <vt:lpstr>Another Example</vt:lpstr>
      <vt:lpstr>Bridge</vt:lpstr>
      <vt:lpstr>Bridge Pattern</vt:lpstr>
      <vt:lpstr>Consequences of using Bridge</vt:lpstr>
      <vt:lpstr>Bridge Uses and Drawbacks</vt:lpstr>
      <vt:lpstr> Participants</vt:lpstr>
      <vt:lpstr>Participants (continue) </vt:lpstr>
      <vt:lpstr>Benefits</vt:lpstr>
      <vt:lpstr>Drawbacks</vt:lpstr>
      <vt:lpstr>Consequences</vt:lpstr>
      <vt:lpstr>Bridge Vs. Other Patterns</vt:lpstr>
    </vt:vector>
  </TitlesOfParts>
  <Company>Peppo Valetto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311 - Software Architecture II</dc:title>
  <dc:creator>Peppo Valetto</dc:creator>
  <cp:lastModifiedBy>Yuanfang Cai</cp:lastModifiedBy>
  <cp:revision>161</cp:revision>
  <dcterms:created xsi:type="dcterms:W3CDTF">2008-01-21T14:27:17Z</dcterms:created>
  <dcterms:modified xsi:type="dcterms:W3CDTF">2015-11-19T17:26:25Z</dcterms:modified>
</cp:coreProperties>
</file>