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2"/>
  </p:notesMasterIdLst>
  <p:handoutMasterIdLst>
    <p:handoutMasterId r:id="rId53"/>
  </p:handoutMasterIdLst>
  <p:sldIdLst>
    <p:sldId id="257" r:id="rId2"/>
    <p:sldId id="481" r:id="rId3"/>
    <p:sldId id="486" r:id="rId4"/>
    <p:sldId id="539" r:id="rId5"/>
    <p:sldId id="537" r:id="rId6"/>
    <p:sldId id="538" r:id="rId7"/>
    <p:sldId id="488" r:id="rId8"/>
    <p:sldId id="464" r:id="rId9"/>
    <p:sldId id="490" r:id="rId10"/>
    <p:sldId id="533" r:id="rId11"/>
    <p:sldId id="485" r:id="rId12"/>
    <p:sldId id="466" r:id="rId13"/>
    <p:sldId id="467" r:id="rId14"/>
    <p:sldId id="468" r:id="rId15"/>
    <p:sldId id="469" r:id="rId16"/>
    <p:sldId id="470" r:id="rId17"/>
    <p:sldId id="541" r:id="rId18"/>
    <p:sldId id="540" r:id="rId19"/>
    <p:sldId id="471" r:id="rId20"/>
    <p:sldId id="472" r:id="rId21"/>
    <p:sldId id="550" r:id="rId22"/>
    <p:sldId id="473" r:id="rId23"/>
    <p:sldId id="474" r:id="rId24"/>
    <p:sldId id="534" r:id="rId25"/>
    <p:sldId id="493" r:id="rId26"/>
    <p:sldId id="494" r:id="rId27"/>
    <p:sldId id="495" r:id="rId28"/>
    <p:sldId id="496" r:id="rId29"/>
    <p:sldId id="497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508" r:id="rId40"/>
    <p:sldId id="509" r:id="rId41"/>
    <p:sldId id="536" r:id="rId42"/>
    <p:sldId id="545" r:id="rId43"/>
    <p:sldId id="546" r:id="rId44"/>
    <p:sldId id="547" r:id="rId45"/>
    <p:sldId id="548" r:id="rId46"/>
    <p:sldId id="549" r:id="rId47"/>
    <p:sldId id="535" r:id="rId48"/>
    <p:sldId id="510" r:id="rId49"/>
    <p:sldId id="511" r:id="rId50"/>
    <p:sldId id="512" r:id="rId5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15" autoAdjust="0"/>
    <p:restoredTop sz="90929"/>
  </p:normalViewPr>
  <p:slideViewPr>
    <p:cSldViewPr>
      <p:cViewPr varScale="1">
        <p:scale>
          <a:sx n="58" d="100"/>
          <a:sy n="58" d="100"/>
        </p:scale>
        <p:origin x="342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C160-AC8C-4009-A3CC-A706019025B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30A7-1E27-4116-A80B-F5DC5367A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3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29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6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29" y="972356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1CA5BA5-D1EF-4769-85C8-4D65557EF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7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78E77-128B-4794-AAED-9A8EE58F47A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7691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AC7CC-9EF0-43D3-A1C0-BFCC1A91170D}" type="slidenum">
              <a:rPr lang="en-US"/>
              <a:pPr/>
              <a:t>11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7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73044-CA05-4EEB-9660-C7953AA0F1A0}" type="slidenum">
              <a:rPr lang="en-US"/>
              <a:pPr/>
              <a:t>12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17374-9B8E-4E3D-A665-BE72E7561A47}" type="slidenum">
              <a:rPr lang="en-US"/>
              <a:pPr/>
              <a:t>13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770F5-A585-4E8C-8495-987F39A2F765}" type="slidenum">
              <a:rPr lang="en-US"/>
              <a:pPr/>
              <a:t>14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5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829CD-392A-475A-B3A5-D5AE98C4C6C1}" type="slidenum">
              <a:rPr lang="en-US"/>
              <a:pPr/>
              <a:t>15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09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147CA-9E6B-49C6-893B-9A2F0490147B}" type="slidenum">
              <a:rPr lang="en-US"/>
              <a:pPr/>
              <a:t>16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8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E6EF4-B5FD-4B68-8D86-102AFC0C54DC}" type="slidenum">
              <a:rPr lang="en-US"/>
              <a:pPr/>
              <a:t>19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883EE-9F66-45CC-8378-69A5A9BC9EAD}" type="slidenum">
              <a:rPr lang="en-US"/>
              <a:pPr/>
              <a:t>20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3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53EAF-EE40-4EFD-A72D-4D48F060AE12}" type="slidenum">
              <a:rPr lang="en-US"/>
              <a:pPr/>
              <a:t>22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63839-8CE3-4CFF-8C2C-B42283F219C7}" type="slidenum">
              <a:rPr lang="en-US"/>
              <a:pPr/>
              <a:t>23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7200E-FBCD-4FDD-A3B2-452A9D4CC5D5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0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BCC3A-C553-4061-A06A-97879B5F8325}" type="slidenum">
              <a:rPr lang="en-US"/>
              <a:pPr/>
              <a:t>25</a:t>
            </a:fld>
            <a:endParaRPr lang="en-US"/>
          </a:p>
        </p:txBody>
      </p:sp>
      <p:sp>
        <p:nvSpPr>
          <p:cNvPr id="1085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35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E7788-C657-495A-9E6D-868AD201823B}" type="slidenum">
              <a:rPr lang="en-US"/>
              <a:pPr/>
              <a:t>26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06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29EF5-ED17-4008-9768-FF71AFC2CE18}" type="slidenum">
              <a:rPr lang="en-US"/>
              <a:pPr/>
              <a:t>27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6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8CD-65D3-478D-9D83-7526048CB87D}" type="slidenum">
              <a:rPr lang="en-US"/>
              <a:pPr/>
              <a:t>28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6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BCB66-EDC2-438E-8B6A-6B7C0F8D69FC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5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8242A-50EF-4FC6-9205-4DBA0C6BA40C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7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A872A-9BB2-4D40-A46D-451FDA0E6953}" type="slidenum">
              <a:rPr lang="en-US"/>
              <a:pPr/>
              <a:t>31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2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FF470-FCDC-4D03-9CB5-D9A419E7EC45}" type="slidenum">
              <a:rPr lang="en-US"/>
              <a:pPr/>
              <a:t>32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67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817FC-4F87-4CCA-89C1-89BC778C407E}" type="slidenum">
              <a:rPr lang="en-US"/>
              <a:pPr/>
              <a:t>33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3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C51E3-3B3D-464E-A66E-5C6D6E064EDC}" type="slidenum">
              <a:rPr lang="en-US"/>
              <a:pPr/>
              <a:t>34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A4B43-83C2-4257-B5F5-93F3D5E9C702}" type="slidenum">
              <a:rPr lang="en-US"/>
              <a:pPr/>
              <a:t>3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98" tIns="47500" rIns="94998" bIns="475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6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CA505-ACA1-4186-84BD-B289AD5206A1}" type="slidenum">
              <a:rPr lang="en-US"/>
              <a:pPr/>
              <a:t>35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6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B58AC-9E5A-4636-B69B-E1B9D5016DFF}" type="slidenum">
              <a:rPr lang="en-US"/>
              <a:pPr/>
              <a:t>36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45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F965B-EFC9-4CFF-94D6-25143574E580}" type="slidenum">
              <a:rPr lang="en-US"/>
              <a:pPr/>
              <a:t>37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24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29853-C9F3-4E91-BCEF-C62005F48F44}" type="slidenum">
              <a:rPr lang="en-US"/>
              <a:pPr/>
              <a:t>38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2A320-19DE-4729-8AB5-70F815149374}" type="slidenum">
              <a:rPr lang="en-US"/>
              <a:pPr/>
              <a:t>39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52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A7F5E-117E-4BA1-BCC1-A0ACF69B85E9}" type="slidenum">
              <a:rPr lang="en-US"/>
              <a:pPr/>
              <a:t>40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A1830-0A4B-447C-A390-A50FAB56AAE6}" type="slidenum">
              <a:rPr lang="en-US"/>
              <a:pPr/>
              <a:t>47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75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3147A-99C7-4BFB-8B14-05ECD5335292}" type="slidenum">
              <a:rPr lang="en-US"/>
              <a:pPr/>
              <a:t>48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3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40E4F-76F5-4253-B09C-1719260BCD38}" type="slidenum">
              <a:rPr lang="en-US"/>
              <a:pPr/>
              <a:t>49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609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087D2-EFBA-4619-A631-1EE94852EC14}" type="slidenum">
              <a:rPr lang="en-US"/>
              <a:pPr/>
              <a:t>50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A0372-D577-4066-ADD6-9FBB2FE63AEA}" type="slidenum">
              <a:rPr lang="en-US"/>
              <a:pPr/>
              <a:t>4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4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2F221-5DF2-4709-89C6-12EAF7155D8C}" type="slidenum">
              <a:rPr lang="en-US"/>
              <a:pPr/>
              <a:t>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98" tIns="47500" rIns="94998" bIns="475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F4A73-6E81-4456-B580-948EE24C8ACB}" type="slidenum">
              <a:rPr lang="en-US"/>
              <a:pPr/>
              <a:t>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5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09F91-298C-496E-90BB-BFCA101C80A8}" type="slidenum">
              <a:rPr lang="en-US"/>
              <a:pPr/>
              <a:t>7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B8803-616F-4521-84EF-10B0BBC7FE45}" type="slidenum">
              <a:rPr lang="en-US"/>
              <a:pPr/>
              <a:t>8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3845D-35E4-4417-9409-807E81EA364C}" type="slidenum">
              <a:rPr lang="en-US"/>
              <a:pPr/>
              <a:t>9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5CA5-E042-471C-8034-9FD3FB5D9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1AE79-431D-4BCD-AC53-2C8458480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5B9BB-62D9-40C0-ABDF-4A3D07B14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1CE5D71-9AC3-4506-9481-0F6C2B89D8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701919A-147E-4829-BD86-4BDC68B4FF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2C7B64-59E7-4542-950D-FF718F8A44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080BF7-391D-4310-A07F-28156F426C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5E29366-C68B-448C-9CED-E7E07C2E9E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A8B02-A1C9-4782-93EC-398E30AA2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5A31-E87A-44FE-AF2B-818A7EA8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E7AC-1FCC-45BA-84F5-113560DD2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106D8-A4B0-47BC-BDD6-4D1B290FD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FF1B9-87F6-46C0-832D-88C7FDFEB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1388-3654-4AB9-A80A-BE89D9B58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CDAC-CD98-408A-8214-C88EDEBED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5658-F004-45F4-911D-6946647F8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A7CDA8-F467-4B31-8FE9-9DF03795B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0" r:id="rId2"/>
    <p:sldLayoutId id="2147483755" r:id="rId3"/>
    <p:sldLayoutId id="2147483751" r:id="rId4"/>
    <p:sldLayoutId id="2147483752" r:id="rId5"/>
    <p:sldLayoutId id="2147483756" r:id="rId6"/>
    <p:sldLayoutId id="2147483757" r:id="rId7"/>
    <p:sldLayoutId id="2147483758" r:id="rId8"/>
    <p:sldLayoutId id="2147483759" r:id="rId9"/>
    <p:sldLayoutId id="2147483753" r:id="rId10"/>
    <p:sldLayoutId id="2147483760" r:id="rId11"/>
    <p:sldLayoutId id="2147483761" r:id="rId12"/>
    <p:sldLayoutId id="2147483762" r:id="rId13"/>
    <p:sldLayoutId id="2147483764" r:id="rId14"/>
    <p:sldLayoutId id="2147483765" r:id="rId15"/>
    <p:sldLayoutId id="214748376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-16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-16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Adapter, Façade, and Template Method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CS350/SE310, Fall, </a:t>
            </a:r>
            <a:r>
              <a:rPr lang="en-US" dirty="0" smtClean="0"/>
              <a:t>2015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990600"/>
          </a:xfrm>
        </p:spPr>
        <p:txBody>
          <a:bodyPr/>
          <a:lstStyle/>
          <a:p>
            <a:r>
              <a:rPr lang="en-US" dirty="0" smtClean="0"/>
              <a:t>A Home Theater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Home Sweet Home Theater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>
          <a:xfrm>
            <a:off x="12954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A DVD player</a:t>
            </a:r>
          </a:p>
          <a:p>
            <a:r>
              <a:rPr lang="en-US" dirty="0" smtClean="0"/>
              <a:t>A projection video system</a:t>
            </a:r>
          </a:p>
          <a:p>
            <a:r>
              <a:rPr lang="en-US" dirty="0" smtClean="0"/>
              <a:t>An automated screen</a:t>
            </a:r>
          </a:p>
          <a:p>
            <a:r>
              <a:rPr lang="en-US" dirty="0" smtClean="0"/>
              <a:t>Surround sound</a:t>
            </a:r>
          </a:p>
          <a:p>
            <a:r>
              <a:rPr lang="en-US" dirty="0" smtClean="0"/>
              <a:t>And even</a:t>
            </a:r>
          </a:p>
          <a:p>
            <a:pPr lvl="1"/>
            <a:r>
              <a:rPr lang="en-US" dirty="0" smtClean="0"/>
              <a:t>A popcorn popper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Theater</a:t>
            </a:r>
          </a:p>
        </p:txBody>
      </p:sp>
      <p:graphicFrame>
        <p:nvGraphicFramePr>
          <p:cNvPr id="26317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704975" y="1600200"/>
          <a:ext cx="573246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7" name="Visio" r:id="rId4" imgW="8280559" imgH="6537960" progId="Visio.Drawing.11">
                  <p:embed/>
                </p:oleObj>
              </mc:Choice>
              <mc:Fallback>
                <p:oleObj name="Visio" r:id="rId4" imgW="8280559" imgH="653796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1600200"/>
                        <a:ext cx="573246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 movie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391400" cy="4525963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Turn on the popcorn popper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Start the popper popping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Dim the lights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Put the screen down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Turn the projector on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Set the project input to DVD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Put the projector on wide-screen mode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Turn the sound amplifier on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Set the amplifier to DVD input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Set the amplifier to surround sound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Set the amplifier </a:t>
            </a:r>
            <a:r>
              <a:rPr lang="en-US" sz="2000" dirty="0" smtClean="0"/>
              <a:t>volume </a:t>
            </a:r>
            <a:r>
              <a:rPr lang="en-US" sz="2000" dirty="0"/>
              <a:t>to medium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Turn the DVD player on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Start the DVD player playing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if: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movie is over? </a:t>
            </a:r>
          </a:p>
          <a:p>
            <a:endParaRPr lang="en-US"/>
          </a:p>
          <a:p>
            <a:r>
              <a:rPr lang="en-US"/>
              <a:t>Just want to listen to CD or Radio?</a:t>
            </a:r>
          </a:p>
          <a:p>
            <a:endParaRPr lang="en-US"/>
          </a:p>
          <a:p>
            <a:r>
              <a:rPr lang="en-US"/>
              <a:t>Upgrade your system?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8" name="Object 4"/>
          <p:cNvGraphicFramePr>
            <a:graphicFrameLocks noGrp="1" noChangeAspect="1"/>
          </p:cNvGraphicFramePr>
          <p:nvPr>
            <p:ph/>
          </p:nvPr>
        </p:nvGraphicFramePr>
        <p:xfrm>
          <a:off x="1066800" y="609600"/>
          <a:ext cx="5567363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91" name="Visio" r:id="rId4" imgW="6953726" imgH="7306628" progId="Visio.Drawing.11">
                  <p:embed/>
                </p:oleObj>
              </mc:Choice>
              <mc:Fallback>
                <p:oleObj name="Visio" r:id="rId4" imgW="6953726" imgH="730662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9600"/>
                        <a:ext cx="5567363" cy="585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7271" name="Picture 7" descr="MCj0356959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685800"/>
            <a:ext cx="1200150" cy="1831975"/>
          </a:xfrm>
          <a:prstGeom prst="rect">
            <a:avLst/>
          </a:prstGeom>
          <a:noFill/>
        </p:spPr>
      </p:pic>
      <p:sp>
        <p:nvSpPr>
          <p:cNvPr id="267273" name="Freeform 9"/>
          <p:cNvSpPr>
            <a:spLocks/>
          </p:cNvSpPr>
          <p:nvPr/>
        </p:nvSpPr>
        <p:spPr bwMode="auto">
          <a:xfrm>
            <a:off x="4419600" y="812800"/>
            <a:ext cx="3048000" cy="1016000"/>
          </a:xfrm>
          <a:custGeom>
            <a:avLst/>
            <a:gdLst/>
            <a:ahLst/>
            <a:cxnLst>
              <a:cxn ang="0">
                <a:pos x="1824" y="160"/>
              </a:cxn>
              <a:cxn ang="0">
                <a:pos x="624" y="64"/>
              </a:cxn>
              <a:cxn ang="0">
                <a:pos x="0" y="544"/>
              </a:cxn>
            </a:cxnLst>
            <a:rect l="0" t="0" r="r" b="b"/>
            <a:pathLst>
              <a:path w="1824" h="544">
                <a:moveTo>
                  <a:pt x="1824" y="160"/>
                </a:moveTo>
                <a:cubicBezTo>
                  <a:pt x="1376" y="80"/>
                  <a:pt x="928" y="0"/>
                  <a:pt x="624" y="64"/>
                </a:cubicBezTo>
                <a:cubicBezTo>
                  <a:pt x="320" y="128"/>
                  <a:pt x="160" y="336"/>
                  <a:pt x="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4572000" y="533400"/>
            <a:ext cx="228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watchMovie</a:t>
            </a:r>
            <a:r>
              <a:rPr lang="en-US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3" grpId="0" animBg="1"/>
      <p:bldP spid="2672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 Pattern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1066800" y="2743200"/>
            <a:ext cx="66294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Facade Pattern</a:t>
            </a:r>
            <a:r>
              <a:rPr lang="en-US" b="0" dirty="0"/>
              <a:t> provides a unified interface to a set of interfaces in the subsystems. Façade defines a higher-level interface that makes the subsystem easier to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848600" cy="519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 Pattern</a:t>
            </a:r>
            <a:endParaRPr lang="en-US" dirty="0"/>
          </a:p>
        </p:txBody>
      </p:sp>
      <p:pic>
        <p:nvPicPr>
          <p:cNvPr id="416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8759450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Hints	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should only invoke methods that belong to: </a:t>
            </a:r>
          </a:p>
          <a:p>
            <a:pPr lvl="1"/>
            <a:r>
              <a:rPr lang="en-US"/>
              <a:t>The object itself</a:t>
            </a:r>
          </a:p>
          <a:p>
            <a:pPr lvl="1"/>
            <a:r>
              <a:rPr lang="en-US"/>
              <a:t>Objects passed in as a parameter to the method</a:t>
            </a:r>
          </a:p>
          <a:p>
            <a:pPr lvl="1"/>
            <a:r>
              <a:rPr lang="en-US"/>
              <a:t>Any object the method creates or instantiates</a:t>
            </a:r>
          </a:p>
          <a:p>
            <a:pPr lvl="1"/>
            <a:r>
              <a:rPr lang="en-US"/>
              <a:t>Any components of the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Categories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Creational patterns</a:t>
            </a:r>
            <a:r>
              <a:rPr lang="en-US"/>
              <a:t> involve object instantiation and all provide a way to decouple a client from objects it needs to instantiate</a:t>
            </a:r>
          </a:p>
          <a:p>
            <a:pPr>
              <a:lnSpc>
                <a:spcPct val="90000"/>
              </a:lnSpc>
            </a:pPr>
            <a:r>
              <a:rPr lang="en-US"/>
              <a:t>Any pattern that is a </a:t>
            </a:r>
            <a:r>
              <a:rPr lang="en-US" b="1"/>
              <a:t>Behavioral Pattern</a:t>
            </a:r>
            <a:r>
              <a:rPr lang="en-US"/>
              <a:t> is concerned with how classes and objects interact and distribute responsibility</a:t>
            </a:r>
          </a:p>
          <a:p>
            <a:pPr>
              <a:lnSpc>
                <a:spcPct val="90000"/>
              </a:lnSpc>
            </a:pPr>
            <a:r>
              <a:rPr lang="en-US" b="1"/>
              <a:t>Structural Patterns</a:t>
            </a:r>
            <a:r>
              <a:rPr lang="en-US"/>
              <a:t> let your compose classes or objects into larger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//Method 1: </a:t>
            </a:r>
          </a:p>
          <a:p>
            <a:pPr>
              <a:buFontTx/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float </a:t>
            </a:r>
            <a:r>
              <a:rPr lang="en-US" sz="1800" dirty="0" err="1"/>
              <a:t>getTemp</a:t>
            </a:r>
            <a:r>
              <a:rPr lang="en-US" sz="1800" dirty="0"/>
              <a:t>(){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thermometer </a:t>
            </a:r>
            <a:r>
              <a:rPr lang="en-US" sz="1800" dirty="0"/>
              <a:t>= </a:t>
            </a:r>
            <a:r>
              <a:rPr lang="en-US" sz="1800" dirty="0" err="1"/>
              <a:t>station.getThermometer</a:t>
            </a:r>
            <a:r>
              <a:rPr lang="en-US" sz="1800" dirty="0" smtClean="0"/>
              <a:t>().</a:t>
            </a:r>
            <a:r>
              <a:rPr lang="en-US" sz="1800" dirty="0" err="1" smtClean="0"/>
              <a:t>getTemperature</a:t>
            </a:r>
            <a:r>
              <a:rPr lang="en-US" sz="1800" dirty="0"/>
              <a:t>();</a:t>
            </a:r>
          </a:p>
          <a:p>
            <a:pPr>
              <a:buFontTx/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//Method 2: </a:t>
            </a:r>
            <a:endParaRPr lang="en-US" sz="1800" dirty="0"/>
          </a:p>
          <a:p>
            <a:pPr>
              <a:buFontTx/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float </a:t>
            </a:r>
            <a:r>
              <a:rPr lang="en-US" sz="1800" dirty="0" err="1"/>
              <a:t>getTemp</a:t>
            </a:r>
            <a:r>
              <a:rPr lang="en-US" sz="1800" dirty="0"/>
              <a:t>(){</a:t>
            </a:r>
          </a:p>
          <a:p>
            <a:pPr>
              <a:buFontTx/>
              <a:buNone/>
            </a:pPr>
            <a:r>
              <a:rPr lang="en-US" sz="1800" dirty="0"/>
              <a:t>	return </a:t>
            </a:r>
            <a:r>
              <a:rPr lang="en-US" sz="1800" dirty="0" err="1"/>
              <a:t>station.getTemperature</a:t>
            </a:r>
            <a:r>
              <a:rPr lang="en-US" sz="1800" dirty="0"/>
              <a:t>(); </a:t>
            </a:r>
          </a:p>
          <a:p>
            <a:pPr>
              <a:buFontTx/>
              <a:buNone/>
            </a:pPr>
            <a:r>
              <a:rPr lang="en-US" sz="1800" dirty="0"/>
              <a:t>}	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5181600" cy="792162"/>
          </a:xfrm>
        </p:spPr>
        <p:txBody>
          <a:bodyPr/>
          <a:lstStyle/>
          <a:p>
            <a:r>
              <a:rPr lang="en-US" dirty="0" smtClean="0"/>
              <a:t>Which one is better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57400" y="3200400"/>
            <a:ext cx="6629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0" i="1">
                <a:solidFill>
                  <a:srgbClr val="993366"/>
                </a:solidFill>
              </a:rPr>
              <a:t>Principle of Least Knowledge—talk only to your immediate friend. </a:t>
            </a:r>
          </a:p>
        </p:txBody>
      </p:sp>
      <p:pic>
        <p:nvPicPr>
          <p:cNvPr id="5" name="Picture 7" descr="MCj035197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00400"/>
            <a:ext cx="1593850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3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5181600" cy="792162"/>
          </a:xfrm>
        </p:spPr>
        <p:txBody>
          <a:bodyPr/>
          <a:lstStyle/>
          <a:p>
            <a:r>
              <a:rPr lang="en-US" dirty="0"/>
              <a:t>Bullet Points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28160"/>
          </a:xfrm>
        </p:spPr>
        <p:txBody>
          <a:bodyPr/>
          <a:lstStyle/>
          <a:p>
            <a:r>
              <a:rPr lang="en-US" dirty="0"/>
              <a:t>When you need to use an existing class and its interface is not the one you need, use an adapter</a:t>
            </a:r>
          </a:p>
          <a:p>
            <a:r>
              <a:rPr lang="en-US" dirty="0"/>
              <a:t>When you need to simplify and unify a large interface or complex set of interfaces, use a façade</a:t>
            </a:r>
          </a:p>
          <a:p>
            <a:r>
              <a:rPr lang="en-US" dirty="0"/>
              <a:t>An adapter changes an interface into one a client expects</a:t>
            </a:r>
          </a:p>
        </p:txBody>
      </p:sp>
      <p:pic>
        <p:nvPicPr>
          <p:cNvPr id="270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"/>
            <a:ext cx="1905000" cy="874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5181600" cy="868362"/>
          </a:xfrm>
        </p:spPr>
        <p:txBody>
          <a:bodyPr/>
          <a:lstStyle/>
          <a:p>
            <a:r>
              <a:rPr lang="en-US" dirty="0"/>
              <a:t>Bullet Points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façade decouples a client from a complex subsystem.</a:t>
            </a:r>
          </a:p>
          <a:p>
            <a:r>
              <a:rPr lang="en-US" sz="2800"/>
              <a:t>Implementing an adapter may require little work or a great deal of work depending on the size and complexity of the target interface</a:t>
            </a:r>
          </a:p>
          <a:p>
            <a:r>
              <a:rPr lang="en-US" sz="2800"/>
              <a:t>Implementing a façade requires that we compose the façade with its subsystem and use delegation to perform the work of the façade</a:t>
            </a:r>
          </a:p>
          <a:p>
            <a:pPr>
              <a:buFontTx/>
              <a:buNone/>
            </a:pPr>
            <a:endParaRPr lang="en-US" sz="2800"/>
          </a:p>
        </p:txBody>
      </p:sp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"/>
            <a:ext cx="1905000" cy="874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99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StarBuzz</a:t>
            </a:r>
            <a:r>
              <a:rPr lang="en-US" dirty="0" smtClean="0"/>
              <a:t>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 Recipe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StarBuzz</a:t>
            </a:r>
            <a:r>
              <a:rPr lang="en-US" sz="2800" dirty="0" smtClean="0"/>
              <a:t> Coffee needs to print a recipe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Printout of the recipe, step by step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the future, the company foresees an automated production of beverages according to the appropriate recipe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would that change our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the future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Tahoma" pitchFamily="-16" charset="0"/>
              </a:rPr>
              <a:t>Prepare()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Tahoma" pitchFamily="-16" charset="0"/>
              </a:rPr>
              <a:t>String </a:t>
            </a:r>
            <a:r>
              <a:rPr lang="en-US" sz="1800" dirty="0" err="1">
                <a:latin typeface="Tahoma" pitchFamily="-16" charset="0"/>
              </a:rPr>
              <a:t>recipeString</a:t>
            </a:r>
            <a:r>
              <a:rPr lang="en-US" sz="1800" dirty="0">
                <a:latin typeface="Tahoma" pitchFamily="-16" charset="0"/>
              </a:rPr>
              <a:t> = “…”;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latin typeface="Tahoma" pitchFamily="-16" charset="0"/>
              </a:rPr>
              <a:t>System.out.println</a:t>
            </a:r>
            <a:r>
              <a:rPr lang="en-US" sz="1800" dirty="0">
                <a:latin typeface="Tahoma" pitchFamily="-16" charset="0"/>
              </a:rPr>
              <a:t>(</a:t>
            </a:r>
            <a:r>
              <a:rPr lang="en-US" sz="1800" dirty="0" err="1">
                <a:latin typeface="Tahoma" pitchFamily="-16" charset="0"/>
              </a:rPr>
              <a:t>recipeString</a:t>
            </a:r>
            <a:r>
              <a:rPr lang="en-US" sz="1800" dirty="0">
                <a:latin typeface="Tahoma" pitchFamily="-16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-16" charset="0"/>
              </a:rPr>
              <a:t>}</a:t>
            </a:r>
            <a:endParaRPr lang="en-US" sz="1800" dirty="0">
              <a:latin typeface="Tahoma" pitchFamily="-1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Hmmm 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Perhaps it is better to </a:t>
            </a:r>
            <a:r>
              <a:rPr lang="en-US" sz="2800" u="sng" dirty="0"/>
              <a:t>already</a:t>
            </a:r>
            <a:r>
              <a:rPr lang="en-US" sz="2800" dirty="0"/>
              <a:t> capture in the </a:t>
            </a:r>
            <a:r>
              <a:rPr lang="en-US" sz="2800" dirty="0">
                <a:latin typeface="Tahoma" pitchFamily="-16" charset="0"/>
              </a:rPr>
              <a:t>prepare() </a:t>
            </a:r>
            <a:r>
              <a:rPr lang="en-US" sz="2800" dirty="0"/>
              <a:t>method the various recipe steps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 further method invocations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now, each method simply prints out strings of their own.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the future, it will actually carry out the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prepare()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3810000" cy="41148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/>
              <a:t>For coffee: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boilWater();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brewCoffeeGrinds();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pourInCup();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addIngredients();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/>
              <a:t>For tea: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boilWater();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steepTeaInWater();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pourInCup();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addIngredients();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/>
              <a:t>For cold drinks 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…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447800"/>
            <a:ext cx="4114800" cy="4114800"/>
          </a:xfrm>
        </p:spPr>
        <p:txBody>
          <a:bodyPr/>
          <a:lstStyle/>
          <a:p>
            <a:pPr marL="533400" indent="-533400"/>
            <a:r>
              <a:rPr lang="en-US"/>
              <a:t>Now: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sz="2400">
                <a:latin typeface="Tahoma" pitchFamily="-16" charset="0"/>
              </a:rPr>
              <a:t>boilWater() { System.out.println(“boil water”);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sz="2400">
                <a:latin typeface="Tahoma" pitchFamily="-16" charset="0"/>
              </a:rPr>
              <a:t>}</a:t>
            </a:r>
          </a:p>
          <a:p>
            <a:pPr marL="533400" indent="-533400"/>
            <a:r>
              <a:rPr lang="en-US" sz="2400">
                <a:latin typeface="Tahoma" pitchFamily="-16" charset="0"/>
              </a:rPr>
              <a:t>Later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sz="2400">
                <a:latin typeface="Tahoma" pitchFamily="-16" charset="0"/>
              </a:rPr>
              <a:t>	…</a:t>
            </a:r>
          </a:p>
          <a:p>
            <a:pPr marL="533400" indent="-533400">
              <a:buFont typeface="Wingdings" pitchFamily="2" charset="2"/>
              <a:buNone/>
            </a:pPr>
            <a:endParaRPr lang="en-US" sz="2400">
              <a:latin typeface="Tahoma" pitchFamily="-16" charset="0"/>
            </a:endParaRPr>
          </a:p>
          <a:p>
            <a:pPr marL="533400" indent="-533400"/>
            <a:endParaRPr lang="en-US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990600" y="1841500"/>
            <a:ext cx="304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990600" y="2514600"/>
            <a:ext cx="304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990600" y="2895600"/>
            <a:ext cx="304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990600" y="3581400"/>
            <a:ext cx="3048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990600" y="4267200"/>
            <a:ext cx="3048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990600" y="4648200"/>
            <a:ext cx="3048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4632325" y="5048250"/>
            <a:ext cx="2085975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Code duplication</a:t>
            </a:r>
            <a:endParaRPr lang="en-US" sz="2000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 flipH="1" flipV="1">
            <a:off x="1371600" y="2895600"/>
            <a:ext cx="3352800" cy="2286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 flipV="1">
            <a:off x="1371600" y="4572000"/>
            <a:ext cx="3352800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76807" grpId="0" animBg="1"/>
      <p:bldP spid="76809" grpId="0" animBg="1"/>
      <p:bldP spid="76810" grpId="0" animBg="1"/>
      <p:bldP spid="76811" grpId="0" animBg="1"/>
      <p:bldP spid="76812" grpId="0" animBg="1"/>
      <p:bldP spid="76813" grpId="0" animBg="1"/>
      <p:bldP spid="768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duplication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a </a:t>
            </a:r>
            <a:r>
              <a:rPr lang="en-US" i="1"/>
              <a:t>code smell</a:t>
            </a:r>
            <a:r>
              <a:rPr lang="en-US"/>
              <a:t>!</a:t>
            </a:r>
          </a:p>
          <a:p>
            <a:r>
              <a:rPr lang="en-US" b="1"/>
              <a:t>Strong</a:t>
            </a:r>
            <a:r>
              <a:rPr lang="en-US"/>
              <a:t> hint that we need to refactor our design</a:t>
            </a:r>
          </a:p>
          <a:p>
            <a:pPr lvl="1"/>
            <a:endParaRPr lang="en-US"/>
          </a:p>
          <a:p>
            <a:r>
              <a:rPr lang="en-US"/>
              <a:t>Perhaps … </a:t>
            </a:r>
          </a:p>
          <a:p>
            <a:pPr lvl="1"/>
            <a:r>
              <a:rPr lang="en-US"/>
              <a:t>Abstract the common code out to a separate class?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Step 2 of both recipes cannot be abstracted out!</a:t>
            </a:r>
          </a:p>
          <a:p>
            <a:pPr lvl="1">
              <a:lnSpc>
                <a:spcPct val="90000"/>
              </a:lnSpc>
            </a:pPr>
            <a:r>
              <a:rPr lang="en-US"/>
              <a:t>Specific to each type of beverage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pitchFamily="-16" charset="0"/>
              </a:rPr>
              <a:t>brewCoffeeGrinds()</a:t>
            </a:r>
            <a:r>
              <a:rPr lang="en-US"/>
              <a:t> vs. </a:t>
            </a:r>
            <a:r>
              <a:rPr lang="en-US">
                <a:latin typeface="Tahoma" pitchFamily="-16" charset="0"/>
              </a:rPr>
              <a:t>seepTeaInWater()</a:t>
            </a:r>
          </a:p>
          <a:p>
            <a:pPr>
              <a:lnSpc>
                <a:spcPct val="90000"/>
              </a:lnSpc>
            </a:pPr>
            <a:r>
              <a:rPr lang="en-US"/>
              <a:t>We cannot abstract out the whole preparation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Your solution?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US-made laptop in a European country?</a:t>
            </a:r>
          </a:p>
        </p:txBody>
      </p:sp>
      <p:pic>
        <p:nvPicPr>
          <p:cNvPr id="50179" name="Picture 3" descr="MCj038431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438400"/>
            <a:ext cx="3654425" cy="3198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0"/>
            <a:ext cx="7772400" cy="1143000"/>
          </a:xfrm>
        </p:spPr>
        <p:txBody>
          <a:bodyPr/>
          <a:lstStyle/>
          <a:p>
            <a:r>
              <a:rPr lang="en-US"/>
              <a:t>The Template Method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6781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Template Method Pattern</a:t>
            </a:r>
            <a:r>
              <a:rPr lang="en-US" b="0" dirty="0"/>
              <a:t> defines the skeleton of an algorithm in a method, deferring some steps to subclasses. Template Method lets subclasses redefine certain steps of an algorithm without changing the algorithm’s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dirty="0"/>
              <a:t>Abstract out common steps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5486400"/>
            <a:ext cx="77724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Still, the code in the prepare() methods in both subclasses is very similar.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Except for step 2</a:t>
            </a:r>
          </a:p>
        </p:txBody>
      </p:sp>
      <p:pic>
        <p:nvPicPr>
          <p:cNvPr id="84998" name="Picture 6" descr="TemplateMethod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38200"/>
            <a:ext cx="6248400" cy="462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Pushing the recipe algorithm up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9248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public abstract class </a:t>
            </a:r>
            <a:r>
              <a:rPr lang="en-US" sz="2000" dirty="0" err="1">
                <a:latin typeface="Tahoma" pitchFamily="-16" charset="0"/>
              </a:rPr>
              <a:t>HotDrink</a:t>
            </a:r>
            <a:r>
              <a:rPr lang="en-US" sz="2000" dirty="0">
                <a:latin typeface="Tahoma" pitchFamily="-16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	final void prepare()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		</a:t>
            </a:r>
            <a:r>
              <a:rPr lang="en-US" sz="2000" dirty="0" err="1">
                <a:latin typeface="Tahoma" pitchFamily="-16" charset="0"/>
              </a:rPr>
              <a:t>boilWater</a:t>
            </a:r>
            <a:r>
              <a:rPr lang="en-US" sz="2000" dirty="0">
                <a:latin typeface="Tahoma" pitchFamily="-16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		//now step 2 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		brew();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		</a:t>
            </a:r>
            <a:r>
              <a:rPr lang="en-US" sz="2000" dirty="0" err="1">
                <a:latin typeface="Tahoma" pitchFamily="-16" charset="0"/>
              </a:rPr>
              <a:t>pourInCup</a:t>
            </a:r>
            <a:r>
              <a:rPr lang="en-US" sz="2000" dirty="0">
                <a:latin typeface="Tahoma" pitchFamily="-16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		</a:t>
            </a:r>
            <a:r>
              <a:rPr lang="en-US" sz="2000" dirty="0" err="1">
                <a:latin typeface="Tahoma" pitchFamily="-16" charset="0"/>
              </a:rPr>
              <a:t>addIngredients</a:t>
            </a:r>
            <a:r>
              <a:rPr lang="en-US" sz="2000" dirty="0">
                <a:latin typeface="Tahoma" pitchFamily="-16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	</a:t>
            </a:r>
            <a:r>
              <a:rPr lang="en-US" sz="2000" b="1" dirty="0">
                <a:latin typeface="Tahoma" pitchFamily="-16" charset="0"/>
              </a:rPr>
              <a:t>abstract</a:t>
            </a:r>
            <a:r>
              <a:rPr lang="en-US" sz="2000" dirty="0">
                <a:latin typeface="Tahoma" pitchFamily="-16" charset="0"/>
              </a:rPr>
              <a:t> void brew(); // </a:t>
            </a:r>
            <a:r>
              <a:rPr lang="en-US" sz="2000" u="sng" dirty="0">
                <a:latin typeface="Tahoma" pitchFamily="-16" charset="0"/>
              </a:rPr>
              <a:t>implementation left to subclasses!</a:t>
            </a:r>
            <a:endParaRPr lang="en-US" sz="2000" dirty="0">
              <a:latin typeface="Tahoma" pitchFamily="-1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	void </a:t>
            </a:r>
            <a:r>
              <a:rPr lang="en-US" sz="2000" dirty="0" err="1">
                <a:latin typeface="Tahoma" pitchFamily="-16" charset="0"/>
              </a:rPr>
              <a:t>boilWater</a:t>
            </a:r>
            <a:r>
              <a:rPr lang="en-US" sz="2000" dirty="0">
                <a:latin typeface="Tahoma" pitchFamily="-16" charset="0"/>
              </a:rPr>
              <a:t>() { </a:t>
            </a:r>
            <a:r>
              <a:rPr lang="en-US" sz="2000" dirty="0" err="1">
                <a:latin typeface="Tahoma" pitchFamily="-16" charset="0"/>
              </a:rPr>
              <a:t>System.out.println</a:t>
            </a:r>
            <a:r>
              <a:rPr lang="en-US" sz="2000" dirty="0">
                <a:latin typeface="Tahoma" pitchFamily="-16" charset="0"/>
              </a:rPr>
              <a:t>(“Boil water now.”);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	void </a:t>
            </a:r>
            <a:r>
              <a:rPr lang="en-US" sz="2000" dirty="0" err="1">
                <a:latin typeface="Tahoma" pitchFamily="-16" charset="0"/>
              </a:rPr>
              <a:t>pourInCup</a:t>
            </a:r>
            <a:r>
              <a:rPr lang="en-US" sz="2000" dirty="0">
                <a:latin typeface="Tahoma" pitchFamily="-16" charset="0"/>
              </a:rPr>
              <a:t>() { </a:t>
            </a:r>
            <a:r>
              <a:rPr lang="en-US" sz="2000" dirty="0" err="1">
                <a:latin typeface="Tahoma" pitchFamily="-16" charset="0"/>
              </a:rPr>
              <a:t>System.out.println</a:t>
            </a:r>
            <a:r>
              <a:rPr lang="en-US" sz="2000" dirty="0">
                <a:latin typeface="Tahoma" pitchFamily="-16" charset="0"/>
              </a:rPr>
              <a:t>(“Pour drink now.”);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-1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brew()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-16" charset="0"/>
              </a:rPr>
              <a:t>brew()</a:t>
            </a:r>
            <a:r>
              <a:rPr lang="en-US"/>
              <a:t> abstracts out step 2 of the recipe</a:t>
            </a:r>
          </a:p>
          <a:p>
            <a:pPr>
              <a:lnSpc>
                <a:spcPct val="90000"/>
              </a:lnSpc>
            </a:pPr>
            <a:r>
              <a:rPr lang="en-US"/>
              <a:t>Being an abstract method provides the necessary freedom of customization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 class CoffeeDrink: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Tahoma" pitchFamily="-16" charset="0"/>
              </a:rPr>
              <a:t>brew() { this.seepTeaInWater(); }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 class TeaDrink: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Tahoma" pitchFamily="-16" charset="0"/>
              </a:rPr>
              <a:t>brew() { this.brewCoffeeGrinds();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prepare() - a template method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3810000" cy="2743200"/>
          </a:xfrm>
          <a:solidFill>
            <a:srgbClr val="FF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public abstract class </a:t>
            </a:r>
            <a:r>
              <a:rPr lang="en-US" sz="1600" dirty="0" err="1">
                <a:latin typeface="Tahoma" pitchFamily="-16" charset="0"/>
              </a:rPr>
              <a:t>HotDrink</a:t>
            </a:r>
            <a:r>
              <a:rPr lang="en-US" sz="1600" dirty="0">
                <a:latin typeface="Tahoma" pitchFamily="-16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final void prepare()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</a:t>
            </a:r>
            <a:r>
              <a:rPr lang="en-US" sz="1600" dirty="0" err="1">
                <a:latin typeface="Tahoma" pitchFamily="-16" charset="0"/>
              </a:rPr>
              <a:t>boilWater</a:t>
            </a:r>
            <a:r>
              <a:rPr lang="en-US" sz="1600" dirty="0">
                <a:latin typeface="Tahoma" pitchFamily="-16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//now step 2 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brew();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</a:t>
            </a:r>
            <a:r>
              <a:rPr lang="en-US" sz="1600" dirty="0" err="1">
                <a:latin typeface="Tahoma" pitchFamily="-16" charset="0"/>
              </a:rPr>
              <a:t>pourInCup</a:t>
            </a:r>
            <a:r>
              <a:rPr lang="en-US" sz="1600" dirty="0">
                <a:latin typeface="Tahoma" pitchFamily="-16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</a:t>
            </a:r>
            <a:r>
              <a:rPr lang="en-US" sz="1600" dirty="0" err="1">
                <a:latin typeface="Tahoma" pitchFamily="-16" charset="0"/>
              </a:rPr>
              <a:t>addIngredients</a:t>
            </a:r>
            <a:r>
              <a:rPr lang="en-US" sz="1600" dirty="0">
                <a:latin typeface="Tahoma" pitchFamily="-16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19200"/>
            <a:ext cx="4114800" cy="41148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Tahoma" pitchFamily="-16" charset="0"/>
              </a:rPr>
              <a:t>prepare()</a:t>
            </a:r>
            <a:r>
              <a:rPr lang="en-US" sz="2400" dirty="0"/>
              <a:t> method is a </a:t>
            </a:r>
            <a:r>
              <a:rPr lang="en-US" sz="2400" i="1" dirty="0"/>
              <a:t>template</a:t>
            </a:r>
            <a:r>
              <a:rPr lang="en-US" sz="2400" dirty="0"/>
              <a:t> of the algorithm</a:t>
            </a:r>
          </a:p>
          <a:p>
            <a:pPr lvl="1"/>
            <a:r>
              <a:rPr lang="en-US" sz="2000" dirty="0"/>
              <a:t>Accounts for all algorithm steps</a:t>
            </a:r>
          </a:p>
          <a:p>
            <a:pPr lvl="1"/>
            <a:r>
              <a:rPr lang="en-US" sz="2000" dirty="0"/>
              <a:t>Some steps are implemented within same class</a:t>
            </a:r>
          </a:p>
          <a:p>
            <a:pPr lvl="1"/>
            <a:r>
              <a:rPr lang="en-US" sz="2000" dirty="0"/>
              <a:t>Some other steps are declared abstract …</a:t>
            </a:r>
          </a:p>
          <a:p>
            <a:pPr lvl="1"/>
            <a:r>
              <a:rPr lang="en-US" sz="2000" dirty="0"/>
              <a:t>… and delegated to non-abstract subclass implementations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33400" y="5029200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A template method defines the steps of an algorithms</a:t>
            </a:r>
          </a:p>
          <a:p>
            <a:r>
              <a:rPr lang="en-US" dirty="0"/>
              <a:t>and allows subclasses to provide implementation of</a:t>
            </a:r>
          </a:p>
          <a:p>
            <a:r>
              <a:rPr lang="en-US" dirty="0"/>
              <a:t>some steps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bldLvl="2"/>
      <p:bldP spid="911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Before:</a:t>
            </a:r>
          </a:p>
          <a:p>
            <a:pPr lvl="1"/>
            <a:r>
              <a:rPr lang="en-US"/>
              <a:t>Coffee / Tea implement the algorithm separately</a:t>
            </a:r>
          </a:p>
          <a:p>
            <a:pPr lvl="1"/>
            <a:r>
              <a:rPr lang="en-US"/>
              <a:t>Change to the algorithm </a:t>
            </a:r>
            <a:r>
              <a:rPr lang="en-US">
                <a:sym typeface="Wingdings" pitchFamily="2" charset="2"/>
              </a:rPr>
              <a:t></a:t>
            </a:r>
            <a:r>
              <a:rPr lang="en-US"/>
              <a:t> changes to both classes</a:t>
            </a:r>
          </a:p>
          <a:p>
            <a:pPr lvl="1"/>
            <a:r>
              <a:rPr lang="en-US"/>
              <a:t>Code duplication</a:t>
            </a:r>
          </a:p>
          <a:p>
            <a:pPr lvl="1"/>
            <a:r>
              <a:rPr lang="en-US"/>
              <a:t>New hot drink </a:t>
            </a:r>
            <a:r>
              <a:rPr lang="en-US">
                <a:sym typeface="Wingdings" pitchFamily="2" charset="2"/>
              </a:rPr>
              <a:t></a:t>
            </a:r>
            <a:r>
              <a:rPr lang="en-US"/>
              <a:t> more code duplication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267200" cy="4114800"/>
          </a:xfrm>
        </p:spPr>
        <p:txBody>
          <a:bodyPr/>
          <a:lstStyle/>
          <a:p>
            <a:r>
              <a:rPr lang="en-US" dirty="0"/>
              <a:t>With a template method: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HotDrink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 encapsulates the algorithm</a:t>
            </a:r>
          </a:p>
          <a:p>
            <a:pPr lvl="1"/>
            <a:r>
              <a:rPr lang="en-US" dirty="0" err="1"/>
              <a:t>HotDrink</a:t>
            </a:r>
            <a:r>
              <a:rPr lang="en-US" dirty="0"/>
              <a:t> maximizes reuse</a:t>
            </a:r>
          </a:p>
          <a:p>
            <a:pPr lvl="1"/>
            <a:r>
              <a:rPr lang="en-US" dirty="0"/>
              <a:t>Changes to the algorithm are more local</a:t>
            </a:r>
          </a:p>
          <a:p>
            <a:pPr lvl="1"/>
            <a:r>
              <a:rPr lang="en-US" dirty="0"/>
              <a:t>Other hot drinks types are easily 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/>
      <p:bldP spid="93188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Method - rationale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</a:rPr>
              <a:t>The Template Method Pattern</a:t>
            </a:r>
            <a:r>
              <a:rPr lang="en-US" sz="2400" dirty="0">
                <a:latin typeface="Arial" charset="0"/>
              </a:rPr>
              <a:t> defines the skeleton of an algorithm in a method</a:t>
            </a:r>
          </a:p>
          <a:p>
            <a:r>
              <a:rPr lang="en-US" sz="2400" dirty="0">
                <a:latin typeface="Arial" charset="0"/>
              </a:rPr>
              <a:t>It then defers some steps to subclasses. </a:t>
            </a:r>
          </a:p>
          <a:p>
            <a:r>
              <a:rPr lang="en-US" sz="2400" dirty="0">
                <a:latin typeface="Arial" charset="0"/>
              </a:rPr>
              <a:t>Template Method lets subclasses redefine certain steps of an algorithm </a:t>
            </a:r>
          </a:p>
          <a:p>
            <a:r>
              <a:rPr lang="en-US" sz="2400" u="sng" dirty="0">
                <a:latin typeface="Arial" charset="0"/>
              </a:rPr>
              <a:t>Without changing the algorithm’s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Template Method pattern - structure</a:t>
            </a:r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371600"/>
            <a:ext cx="3962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abstract class </a:t>
            </a:r>
            <a:r>
              <a:rPr lang="en-US" sz="1600" dirty="0" err="1">
                <a:latin typeface="Tahoma" pitchFamily="-16" charset="0"/>
              </a:rPr>
              <a:t>AbstractClass</a:t>
            </a:r>
            <a:r>
              <a:rPr lang="en-US" sz="1600" dirty="0">
                <a:latin typeface="Tahoma" pitchFamily="-16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final void </a:t>
            </a:r>
            <a:r>
              <a:rPr lang="en-US" sz="1600" dirty="0" err="1">
                <a:latin typeface="Tahoma" pitchFamily="-16" charset="0"/>
              </a:rPr>
              <a:t>templateMethod</a:t>
            </a:r>
            <a:r>
              <a:rPr lang="en-US" sz="1600" dirty="0">
                <a:latin typeface="Tahoma" pitchFamily="-16" charset="0"/>
              </a:rPr>
              <a:t>() {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primitiveOperation1();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primitiveOperation2();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</a:t>
            </a:r>
            <a:r>
              <a:rPr lang="en-US" sz="1600" dirty="0" err="1">
                <a:latin typeface="Tahoma" pitchFamily="-16" charset="0"/>
              </a:rPr>
              <a:t>concreteOperation</a:t>
            </a:r>
            <a:r>
              <a:rPr lang="en-US" sz="1600" dirty="0">
                <a:latin typeface="Tahoma" pitchFamily="-16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abstract void primitiveOperation1();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abstract void primitiveOperation2();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void </a:t>
            </a:r>
            <a:r>
              <a:rPr lang="en-US" sz="1600" dirty="0" err="1">
                <a:latin typeface="Tahoma" pitchFamily="-16" charset="0"/>
              </a:rPr>
              <a:t>concreteOperation</a:t>
            </a:r>
            <a:r>
              <a:rPr lang="en-US" sz="1600" dirty="0">
                <a:latin typeface="Tahoma" pitchFamily="-16" charset="0"/>
              </a:rPr>
              <a:t>() {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// implementation here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…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}</a:t>
            </a:r>
          </a:p>
        </p:txBody>
      </p:sp>
      <p:pic>
        <p:nvPicPr>
          <p:cNvPr id="96264" name="Picture 8" descr="TemplateMethod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0292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Hooks in the Template Method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3810000" cy="4953000"/>
          </a:xfrm>
        </p:spPr>
        <p:txBody>
          <a:bodyPr/>
          <a:lstStyle/>
          <a:p>
            <a:r>
              <a:rPr lang="en-US" sz="2400" dirty="0"/>
              <a:t>A “hook” is a method that is defined in </a:t>
            </a:r>
            <a:r>
              <a:rPr lang="en-US" sz="2400" dirty="0" err="1"/>
              <a:t>AbstractClass</a:t>
            </a:r>
            <a:r>
              <a:rPr lang="en-US" sz="2400" dirty="0"/>
              <a:t> …</a:t>
            </a:r>
          </a:p>
          <a:p>
            <a:r>
              <a:rPr lang="en-US" sz="2400" dirty="0"/>
              <a:t>… but with an empty or default implementation</a:t>
            </a:r>
          </a:p>
          <a:p>
            <a:r>
              <a:rPr lang="en-US" sz="2400" dirty="0"/>
              <a:t>Provides subclasses with an option to “hook into” the algorithm with their own customized “sub-routines”</a:t>
            </a:r>
          </a:p>
          <a:p>
            <a:pPr lvl="1"/>
            <a:r>
              <a:rPr lang="en-US" sz="2000" dirty="0"/>
              <a:t>Or ignore the hook altogether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3962400" cy="45720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abstract class </a:t>
            </a:r>
            <a:r>
              <a:rPr lang="en-US" sz="1600" dirty="0" err="1">
                <a:latin typeface="Tahoma" pitchFamily="-16" charset="0"/>
              </a:rPr>
              <a:t>AbstractClass</a:t>
            </a:r>
            <a:r>
              <a:rPr lang="en-US" sz="1600" dirty="0">
                <a:latin typeface="Tahoma" pitchFamily="-16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final void </a:t>
            </a:r>
            <a:r>
              <a:rPr lang="en-US" sz="1600" dirty="0" err="1">
                <a:latin typeface="Tahoma" pitchFamily="-16" charset="0"/>
              </a:rPr>
              <a:t>templateMethod</a:t>
            </a:r>
            <a:r>
              <a:rPr lang="en-US" sz="1600" dirty="0">
                <a:latin typeface="Tahoma" pitchFamily="-16" charset="0"/>
              </a:rPr>
              <a:t>() {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primitiveOperation1();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primitiveOperation2();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</a:t>
            </a:r>
            <a:r>
              <a:rPr lang="en-US" sz="1600" dirty="0" err="1">
                <a:latin typeface="Tahoma" pitchFamily="-16" charset="0"/>
              </a:rPr>
              <a:t>concreteOperation</a:t>
            </a:r>
            <a:r>
              <a:rPr lang="en-US" sz="1600" dirty="0">
                <a:latin typeface="Tahoma" pitchFamily="-16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Tahoma" pitchFamily="-16" charset="0"/>
              </a:rPr>
              <a:t>hook();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abstract void primitiveOperation1();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abstract void primitiveOperation2();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void </a:t>
            </a:r>
            <a:r>
              <a:rPr lang="en-US" sz="1600" dirty="0" err="1">
                <a:latin typeface="Tahoma" pitchFamily="-16" charset="0"/>
              </a:rPr>
              <a:t>concreteOperation</a:t>
            </a:r>
            <a:r>
              <a:rPr lang="en-US" sz="1600" dirty="0">
                <a:latin typeface="Tahoma" pitchFamily="-16" charset="0"/>
              </a:rPr>
              <a:t>() {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// implementation here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	…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Tahoma" pitchFamily="-16" charset="0"/>
              </a:rPr>
              <a:t>void hook() { //empty }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ahoma" pitchFamily="-1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Your SW system uses a library</a:t>
            </a:r>
          </a:p>
          <a:p>
            <a:r>
              <a:rPr lang="en-US" sz="2800"/>
              <a:t>You change supplier:</a:t>
            </a:r>
          </a:p>
          <a:p>
            <a:pPr lvl="1"/>
            <a:r>
              <a:rPr lang="en-US" sz="2400"/>
              <a:t>New library has a different interface from the old one</a:t>
            </a:r>
          </a:p>
          <a:p>
            <a:pPr lvl="1"/>
            <a:r>
              <a:rPr lang="en-US" sz="2400"/>
              <a:t>(of course, you had programmed to that interface!)</a:t>
            </a:r>
          </a:p>
          <a:p>
            <a:r>
              <a:rPr lang="en-US" sz="2800"/>
              <a:t>You don’t want to change your existing code</a:t>
            </a:r>
          </a:p>
          <a:p>
            <a:endParaRPr lang="en-US" sz="2800"/>
          </a:p>
          <a:p>
            <a:pPr algn="ctr">
              <a:buFont typeface="Wingdings" pitchFamily="2" charset="2"/>
              <a:buNone/>
            </a:pPr>
            <a:r>
              <a:rPr lang="en-US" sz="2800"/>
              <a:t>What do you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Hook example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 the Coffe Joint project</a:t>
            </a:r>
          </a:p>
          <a:p>
            <a:pPr>
              <a:lnSpc>
                <a:spcPct val="90000"/>
              </a:lnSpc>
            </a:pPr>
            <a:r>
              <a:rPr lang="en-US" sz="2400"/>
              <a:t>The addIngredients() method can be used as a hook</a:t>
            </a:r>
          </a:p>
          <a:p>
            <a:pPr>
              <a:lnSpc>
                <a:spcPct val="90000"/>
              </a:lnSpc>
            </a:pPr>
            <a:r>
              <a:rPr lang="en-US" sz="2400"/>
              <a:t>In HotDrink we could have an empty implementation</a:t>
            </a:r>
          </a:p>
          <a:p>
            <a:pPr>
              <a:lnSpc>
                <a:spcPct val="90000"/>
              </a:lnSpc>
            </a:pPr>
            <a:r>
              <a:rPr lang="en-US" sz="2400"/>
              <a:t>Overridden in different ways in: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CoffeeDrink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TeaDrink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4724400" y="1828800"/>
            <a:ext cx="3810000" cy="2743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latin typeface="Tahoma" pitchFamily="-16" charset="0"/>
                <a:ea typeface="MS Pゴシック" pitchFamily="-92" charset="-128"/>
              </a:rPr>
              <a:t>public abstract class HotDrink {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latin typeface="Tahoma" pitchFamily="-16" charset="0"/>
                <a:ea typeface="MS Pゴシック" pitchFamily="-92" charset="-128"/>
              </a:rPr>
              <a:t>	final void prepare() {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latin typeface="Tahoma" pitchFamily="-16" charset="0"/>
                <a:ea typeface="MS Pゴシック" pitchFamily="-92" charset="-128"/>
              </a:rPr>
              <a:t>		boilWater(); </a:t>
            </a:r>
            <a:r>
              <a:rPr lang="en-US" sz="1800">
                <a:solidFill>
                  <a:schemeClr val="hlink"/>
                </a:solidFill>
                <a:latin typeface="Tahoma" pitchFamily="-16" charset="0"/>
                <a:ea typeface="MS Pゴシック" pitchFamily="-92" charset="-128"/>
              </a:rPr>
              <a:t>//concrete</a:t>
            </a:r>
            <a:endParaRPr lang="en-US" sz="1800">
              <a:latin typeface="Tahoma" pitchFamily="-16" charset="0"/>
              <a:ea typeface="MS Pゴシック" pitchFamily="-92" charset="-128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latin typeface="Tahoma" pitchFamily="-16" charset="0"/>
                <a:ea typeface="MS Pゴシック" pitchFamily="-92" charset="-128"/>
              </a:rPr>
              <a:t>		brew(); </a:t>
            </a:r>
            <a:r>
              <a:rPr lang="en-US" sz="1800">
                <a:solidFill>
                  <a:schemeClr val="hlink"/>
                </a:solidFill>
                <a:latin typeface="Tahoma" pitchFamily="-16" charset="0"/>
                <a:ea typeface="MS Pゴシック" pitchFamily="-92" charset="-128"/>
              </a:rPr>
              <a:t>//abstract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latin typeface="Tahoma" pitchFamily="-16" charset="0"/>
                <a:ea typeface="MS Pゴシック" pitchFamily="-92" charset="-128"/>
              </a:rPr>
              <a:t>		pourInCup(); </a:t>
            </a:r>
            <a:r>
              <a:rPr lang="en-US" sz="1800">
                <a:solidFill>
                  <a:schemeClr val="hlink"/>
                </a:solidFill>
                <a:latin typeface="Tahoma" pitchFamily="-16" charset="0"/>
                <a:ea typeface="MS Pゴシック" pitchFamily="-92" charset="-128"/>
              </a:rPr>
              <a:t>//concrete</a:t>
            </a:r>
            <a:endParaRPr lang="en-US" sz="1800">
              <a:latin typeface="Tahoma" pitchFamily="-16" charset="0"/>
              <a:ea typeface="MS Pゴシック" pitchFamily="-92" charset="-128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latin typeface="Tahoma" pitchFamily="-16" charset="0"/>
                <a:ea typeface="MS Pゴシック" pitchFamily="-92" charset="-128"/>
              </a:rPr>
              <a:t>		addIngredients(); </a:t>
            </a:r>
            <a:r>
              <a:rPr lang="en-US" sz="1800">
                <a:solidFill>
                  <a:schemeClr val="hlink"/>
                </a:solidFill>
                <a:latin typeface="Tahoma" pitchFamily="-16" charset="0"/>
                <a:ea typeface="MS Pゴシック" pitchFamily="-92" charset="-128"/>
              </a:rPr>
              <a:t>//hook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latin typeface="Tahoma" pitchFamily="-16" charset="0"/>
                <a:ea typeface="MS Pゴシック" pitchFamily="-92" charset="-128"/>
              </a:rPr>
              <a:t>	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800">
              <a:latin typeface="Times New Roman" pitchFamily="18" charset="0"/>
              <a:ea typeface="MS Pゴシック" pitchFamily="-9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Methods in a Template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7200" cy="5257800"/>
          </a:xfrm>
        </p:spPr>
        <p:txBody>
          <a:bodyPr/>
          <a:lstStyle/>
          <a:p>
            <a:r>
              <a:rPr lang="en-US" i="1" dirty="0" smtClean="0"/>
              <a:t>Concrete Methods</a:t>
            </a:r>
            <a:r>
              <a:rPr lang="en-US" dirty="0" smtClean="0"/>
              <a:t> (must not be overridden)</a:t>
            </a:r>
            <a:endParaRPr lang="en-US" i="1" dirty="0" smtClean="0"/>
          </a:p>
          <a:p>
            <a:pPr lvl="1"/>
            <a:r>
              <a:rPr lang="en-US" dirty="0" smtClean="0"/>
              <a:t>carry out some basic function that all the subclasses will want to use. </a:t>
            </a:r>
          </a:p>
          <a:p>
            <a:r>
              <a:rPr lang="en-US" dirty="0" smtClean="0"/>
              <a:t>Abstract Methods (must be overridden)</a:t>
            </a:r>
          </a:p>
          <a:p>
            <a:pPr lvl="1"/>
            <a:r>
              <a:rPr lang="en-US" dirty="0" smtClean="0"/>
              <a:t>Methods that are not filled in at all and </a:t>
            </a:r>
            <a:r>
              <a:rPr lang="en-US" i="1" u="sng" dirty="0" smtClean="0"/>
              <a:t>must</a:t>
            </a:r>
            <a:r>
              <a:rPr lang="en-US" dirty="0" smtClean="0"/>
              <a:t> be implemented in derived classes. </a:t>
            </a:r>
          </a:p>
          <a:p>
            <a:r>
              <a:rPr lang="en-US" dirty="0" smtClean="0"/>
              <a:t>Hook Methods (intend to be overridden)</a:t>
            </a:r>
          </a:p>
          <a:p>
            <a:pPr lvl="1"/>
            <a:r>
              <a:rPr lang="en-US" dirty="0" smtClean="0"/>
              <a:t>Methods that contain a default implementation of some operations, but which may be overridden in derived classes.</a:t>
            </a:r>
          </a:p>
          <a:p>
            <a:r>
              <a:rPr lang="en-US" dirty="0" smtClean="0"/>
              <a:t>Template Methods (not to be overridden)</a:t>
            </a:r>
          </a:p>
          <a:p>
            <a:pPr lvl="1"/>
            <a:r>
              <a:rPr lang="en-US" dirty="0" smtClean="0"/>
              <a:t>Methods call any combination of abstract, hook and concrete methods. These methods describe an algorithm without actually implementing its details.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dirty="0" smtClean="0"/>
              <a:t>The Template Method Pattern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you had a </a:t>
            </a:r>
            <a:r>
              <a:rPr lang="en-US" dirty="0" err="1" smtClean="0"/>
              <a:t>PlainTextDocument</a:t>
            </a:r>
            <a:r>
              <a:rPr lang="en-US" dirty="0" smtClean="0"/>
              <a:t> class as follows: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PlainTextDocument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printPage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(Page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page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printPlainTextHeader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(); // Unique to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PlainTextDocument</a:t>
            </a: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page.body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2">
              <a:buNone/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printPlainTextFooter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(); // Unique to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PlainTextDocument</a:t>
            </a: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dirty="0" smtClean="0"/>
              <a:t>The Template Method Pattern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 then you wrote an </a:t>
            </a:r>
            <a:r>
              <a:rPr lang="en-US" dirty="0" err="1" smtClean="0"/>
              <a:t>HtmlTextDocument</a:t>
            </a:r>
            <a:r>
              <a:rPr lang="en-US" dirty="0" smtClean="0"/>
              <a:t> class like this: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HtmlTextDocument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printPage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(Page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page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printHtmlTextHeader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// Unique to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HtmlTextDocument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page.body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2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printHtmlTextFooter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// Unique to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HtmlTextDocument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dirty="0" smtClean="0"/>
              <a:t>The Template Method Pattern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 then you wrote an </a:t>
            </a:r>
            <a:r>
              <a:rPr lang="en-US" dirty="0" err="1" smtClean="0"/>
              <a:t>HtmlTextDocument</a:t>
            </a:r>
            <a:r>
              <a:rPr lang="en-US" dirty="0" smtClean="0"/>
              <a:t> class like this: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HtmlTextDocument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printPage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(Page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page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printHtmlTextHeader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// Unique to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HtmlTextDocument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page.body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2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printHtmlTextFooter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// Unique to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HtmlTextDocument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dirty="0" smtClean="0"/>
              <a:t>The Template Method Pattern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printPage</a:t>
            </a:r>
            <a:r>
              <a:rPr lang="en-US" dirty="0" smtClean="0"/>
              <a:t>() methods in the </a:t>
            </a:r>
            <a:r>
              <a:rPr lang="en-US" dirty="0" err="1" smtClean="0"/>
              <a:t>PlainTextDocument</a:t>
            </a:r>
            <a:r>
              <a:rPr lang="en-US" dirty="0" smtClean="0"/>
              <a:t> and </a:t>
            </a:r>
            <a:r>
              <a:rPr lang="en-US" dirty="0" err="1" smtClean="0"/>
              <a:t>HtmlTextDocument</a:t>
            </a:r>
            <a:r>
              <a:rPr lang="en-US" dirty="0" smtClean="0"/>
              <a:t> classes look much alike </a:t>
            </a:r>
          </a:p>
          <a:p>
            <a:r>
              <a:rPr lang="en-US" dirty="0" smtClean="0"/>
              <a:t>Whenever we see two such similar methods in subclasses, it makes sense to bring the methods together into a </a:t>
            </a:r>
            <a:r>
              <a:rPr lang="en-US" dirty="0" err="1" smtClean="0"/>
              <a:t>superclass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We can write a </a:t>
            </a:r>
            <a:r>
              <a:rPr lang="en-US" dirty="0" err="1" smtClean="0"/>
              <a:t>printPage</a:t>
            </a:r>
            <a:r>
              <a:rPr lang="en-US" dirty="0" smtClean="0"/>
              <a:t>() template method in a </a:t>
            </a:r>
            <a:r>
              <a:rPr lang="en-US" dirty="0" err="1" smtClean="0"/>
              <a:t>superclass</a:t>
            </a:r>
            <a:r>
              <a:rPr lang="en-US" dirty="0" smtClean="0"/>
              <a:t> that allows for </a:t>
            </a:r>
            <a:r>
              <a:rPr lang="en-US" dirty="0" err="1" smtClean="0"/>
              <a:t>PlainTextDocument</a:t>
            </a:r>
            <a:r>
              <a:rPr lang="en-US" dirty="0" smtClean="0"/>
              <a:t> and </a:t>
            </a:r>
            <a:r>
              <a:rPr lang="en-US" dirty="0" err="1" smtClean="0"/>
              <a:t>HtmlTextDocument</a:t>
            </a:r>
            <a:r>
              <a:rPr lang="en-US" dirty="0" smtClean="0"/>
              <a:t> to provide their unique implementations of abstract methods to print the header and footer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dirty="0" smtClean="0"/>
              <a:t>The Template Method Pattern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53400" cy="5410200"/>
          </a:xfrm>
        </p:spPr>
        <p:txBody>
          <a:bodyPr/>
          <a:lstStyle/>
          <a:p>
            <a:r>
              <a:rPr lang="en-US" dirty="0" smtClean="0"/>
              <a:t>Here is the </a:t>
            </a:r>
            <a:r>
              <a:rPr lang="en-US" dirty="0" err="1" smtClean="0"/>
              <a:t>TextDocument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abstract 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TextDocument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public final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printPage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(Page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page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printTextHeader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printTextBody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(page);</a:t>
            </a:r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printTextFooter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abstract 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printTextHeader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printTextBody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(Page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page.body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abstract 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printTextFooter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 Method pattern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Classification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Behavioral purpose; Class scope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Context</a:t>
            </a:r>
            <a:r>
              <a:rPr lang="en-US" sz="2400" dirty="0"/>
              <a:t>: defines the skeleton of an algorithm in a method, and then lets subclasses redefine certain steps </a:t>
            </a:r>
            <a:r>
              <a:rPr lang="en-US" sz="2400" u="sng" dirty="0"/>
              <a:t>without changing the algorithm’s structure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Problem</a:t>
            </a:r>
            <a:r>
              <a:rPr lang="en-US" sz="2400" dirty="0"/>
              <a:t>: you have to implement a procedure or algorithm that is general, but with fine-grained variants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Solution</a:t>
            </a:r>
            <a:r>
              <a:rPr lang="en-US" sz="2400" dirty="0"/>
              <a:t>: Allows for the definition of customized steps (variants) while maintaining a consistent basic procedure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Consequences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Promotes code re-use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Ensures required steps are implemented at some level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Binds all overridden steps together for each </a:t>
            </a:r>
            <a:r>
              <a:rPr lang="en-US" sz="2000" dirty="0" err="1"/>
              <a:t>ConcreteClass</a:t>
            </a:r>
            <a:r>
              <a:rPr lang="en-US" sz="2000" dirty="0"/>
              <a:t>: must make sure those variations always go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Template Method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Straightforward use of polymorphism</a:t>
            </a:r>
          </a:p>
          <a:p>
            <a:r>
              <a:rPr lang="en-US"/>
              <a:t>Maximizes code reuse </a:t>
            </a:r>
          </a:p>
          <a:p>
            <a:r>
              <a:rPr lang="en-US"/>
              <a:t>Simple solution</a:t>
            </a:r>
          </a:p>
          <a:p>
            <a:r>
              <a:rPr lang="en-US"/>
              <a:t>Pitfall-free</a:t>
            </a:r>
          </a:p>
          <a:p>
            <a:endParaRPr lang="en-US"/>
          </a:p>
          <a:p>
            <a:r>
              <a:rPr lang="en-US"/>
              <a:t>Easy to identify its scope</a:t>
            </a:r>
          </a:p>
          <a:p>
            <a:pPr lvl="1"/>
            <a:r>
              <a:rPr lang="en-US"/>
              <a:t>Easy to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Points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37760"/>
          </a:xfrm>
        </p:spPr>
        <p:txBody>
          <a:bodyPr/>
          <a:lstStyle/>
          <a:p>
            <a:r>
              <a:rPr lang="en-US" dirty="0" smtClean="0"/>
              <a:t>A “Template method” defines the steps of an algorithm, deferring to subclasses for the implementation of those steps</a:t>
            </a:r>
          </a:p>
          <a:p>
            <a:r>
              <a:rPr lang="en-US" dirty="0" smtClean="0"/>
              <a:t>The Template Method Pattern gives us an important technique for code reuse</a:t>
            </a:r>
          </a:p>
          <a:p>
            <a:r>
              <a:rPr lang="en-US" dirty="0" smtClean="0"/>
              <a:t>The Template Method’s abstract class may define concrete methods, abstract methods and hooks.</a:t>
            </a:r>
            <a:endParaRPr lang="en-US" dirty="0"/>
          </a:p>
        </p:txBody>
      </p:sp>
      <p:pic>
        <p:nvPicPr>
          <p:cNvPr id="3532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04800"/>
            <a:ext cx="1905000" cy="874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Real-world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5486400" cy="34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Old-style Java: Enumerators over Collections</a:t>
            </a: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1752600"/>
          <a:ext cx="229552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72" name="Visio" r:id="rId4" imgW="2434947" imgH="1899880" progId="Visio.Drawing.11">
                  <p:embed/>
                </p:oleObj>
              </mc:Choice>
              <mc:Fallback>
                <p:oleObj name="Visio" r:id="rId4" imgW="2434947" imgH="189988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52600"/>
                        <a:ext cx="2295525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09600" y="36576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>
                <a:latin typeface="Times New Roman" pitchFamily="18" charset="0"/>
                <a:ea typeface="MS Pゴシック" pitchFamily="-92" charset="-128"/>
              </a:rPr>
              <a:t>New-style Java: Iterators over Collections 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581400" y="4351338"/>
          <a:ext cx="243205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73" name="Visio" r:id="rId6" imgW="2434947" imgH="1899880" progId="Visio.Drawing.11">
                  <p:embed/>
                </p:oleObj>
              </mc:Choice>
              <mc:Fallback>
                <p:oleObj name="Visio" r:id="rId6" imgW="2434947" imgH="189988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51338"/>
                        <a:ext cx="2432050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943600" y="3276600"/>
            <a:ext cx="3046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/>
              <a:t>What  if you still want</a:t>
            </a:r>
          </a:p>
          <a:p>
            <a:pPr algn="l"/>
            <a:r>
              <a:rPr lang="en-US" sz="2400"/>
              <a:t>to use legacy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Bullet Points</a:t>
            </a: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37760"/>
          </a:xfrm>
        </p:spPr>
        <p:txBody>
          <a:bodyPr/>
          <a:lstStyle/>
          <a:p>
            <a:r>
              <a:rPr lang="en-US" dirty="0" smtClean="0"/>
              <a:t>Abstract methods are implemented by subclasses</a:t>
            </a:r>
          </a:p>
          <a:p>
            <a:r>
              <a:rPr lang="en-US" dirty="0" smtClean="0"/>
              <a:t>Hooks are methods that do nothing or default behavior in the abstract class, but may be overridden in the subclass</a:t>
            </a:r>
          </a:p>
          <a:p>
            <a:r>
              <a:rPr lang="en-US" dirty="0" smtClean="0"/>
              <a:t>To prevent subclass from changing the algorithm in the template method, declare the template method as final</a:t>
            </a:r>
            <a:endParaRPr lang="en-US" dirty="0"/>
          </a:p>
        </p:txBody>
      </p:sp>
      <p:pic>
        <p:nvPicPr>
          <p:cNvPr id="355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52400"/>
            <a:ext cx="1905000" cy="874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/>
              <a:t>Writing the Adapter</a:t>
            </a:r>
          </a:p>
        </p:txBody>
      </p:sp>
      <p:sp>
        <p:nvSpPr>
          <p:cNvPr id="62476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981200"/>
            <a:ext cx="40386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public class </a:t>
            </a:r>
            <a:r>
              <a:rPr lang="en-US" sz="1400" dirty="0" smtClean="0">
                <a:latin typeface="Tahoma" charset="0"/>
              </a:rPr>
              <a:t>Enumeration2Iterator</a:t>
            </a:r>
            <a:endParaRPr lang="en-US" sz="1400" dirty="0">
              <a:latin typeface="Tahoma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implements </a:t>
            </a:r>
            <a:r>
              <a:rPr lang="en-US" sz="1400" dirty="0" err="1">
                <a:latin typeface="Tahoma" charset="0"/>
              </a:rPr>
              <a:t>Iterator</a:t>
            </a:r>
            <a:r>
              <a:rPr lang="en-US" sz="1400" dirty="0">
                <a:latin typeface="Tahoma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Enumeration 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public </a:t>
            </a:r>
            <a:r>
              <a:rPr lang="en-US" sz="1400" dirty="0" err="1">
                <a:latin typeface="Tahoma" charset="0"/>
              </a:rPr>
              <a:t>boolean</a:t>
            </a:r>
            <a:r>
              <a:rPr lang="en-US" sz="1400" dirty="0">
                <a:latin typeface="Tahoma" charset="0"/>
              </a:rPr>
              <a:t> </a:t>
            </a:r>
            <a:r>
              <a:rPr lang="en-US" sz="1400" dirty="0" err="1">
                <a:latin typeface="Tahoma" charset="0"/>
              </a:rPr>
              <a:t>hasNext</a:t>
            </a:r>
            <a:r>
              <a:rPr lang="en-US" sz="1400" dirty="0">
                <a:latin typeface="Tahoma" charset="0"/>
              </a:rPr>
              <a:t>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   return </a:t>
            </a:r>
            <a:r>
              <a:rPr lang="en-US" sz="1400" dirty="0" err="1">
                <a:latin typeface="Tahoma" charset="0"/>
              </a:rPr>
              <a:t>e.hasMoreElements</a:t>
            </a:r>
            <a:r>
              <a:rPr lang="en-US" sz="1400" dirty="0">
                <a:latin typeface="Tahoma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}</a:t>
            </a:r>
            <a:br>
              <a:rPr lang="en-US" sz="1400" dirty="0">
                <a:latin typeface="Tahoma" charset="0"/>
              </a:rPr>
            </a:br>
            <a:endParaRPr lang="en-US" sz="1400" dirty="0">
              <a:latin typeface="Tahoma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public Object next()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   return </a:t>
            </a:r>
            <a:r>
              <a:rPr lang="en-US" sz="1400" dirty="0" err="1">
                <a:latin typeface="Tahoma" charset="0"/>
              </a:rPr>
              <a:t>e.nextElement</a:t>
            </a:r>
            <a:r>
              <a:rPr lang="en-US" sz="1400" dirty="0">
                <a:latin typeface="Tahoma" charset="0"/>
              </a:rPr>
              <a:t>():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400" dirty="0">
              <a:latin typeface="Tahoma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public void remove()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   throw new 				</a:t>
            </a:r>
            <a:r>
              <a:rPr lang="en-US" sz="1400" dirty="0" err="1">
                <a:latin typeface="Tahoma" charset="0"/>
              </a:rPr>
              <a:t>UnsupportedOperationException</a:t>
            </a:r>
            <a:r>
              <a:rPr lang="en-US" sz="1400" dirty="0">
                <a:latin typeface="Tahoma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Tahoma" charset="0"/>
              </a:rPr>
              <a:t>}</a:t>
            </a:r>
          </a:p>
        </p:txBody>
      </p:sp>
      <p:pic>
        <p:nvPicPr>
          <p:cNvPr id="62477" name="Picture 13" descr="AdapterEnumIt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2101850"/>
            <a:ext cx="4495800" cy="36845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 Adapters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 adapter is a wrapper of objects that do not conform to given expectations of the client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It’s a disguise!</a:t>
            </a:r>
          </a:p>
          <a:p>
            <a:pPr>
              <a:lnSpc>
                <a:spcPct val="90000"/>
              </a:lnSpc>
            </a:pPr>
            <a:r>
              <a:rPr lang="en-US" sz="2800"/>
              <a:t>Implements an interface that is the same as the client expects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and holds on to the actual objects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hiding them </a:t>
            </a:r>
          </a:p>
          <a:p>
            <a:pPr>
              <a:lnSpc>
                <a:spcPct val="90000"/>
              </a:lnSpc>
            </a:pPr>
            <a:r>
              <a:rPr lang="en-US" sz="2800"/>
              <a:t>It encapsulates logic to translate from the expected interface to the new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Adapter Pattern</a:t>
            </a:r>
          </a:p>
        </p:txBody>
      </p:sp>
      <p:graphicFrame>
        <p:nvGraphicFramePr>
          <p:cNvPr id="25395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905000" y="2971800"/>
          <a:ext cx="5486400" cy="309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9" name="Visio" r:id="rId4" imgW="3914775" imgH="2206466" progId="Visio.Drawing.11">
                  <p:embed/>
                </p:oleObj>
              </mc:Choice>
              <mc:Fallback>
                <p:oleObj name="Visio" r:id="rId4" imgW="3914775" imgH="220646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5486400" cy="309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1295400" y="1219200"/>
            <a:ext cx="66294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 smtClean="0"/>
              <a:t>Adapter </a:t>
            </a:r>
            <a:r>
              <a:rPr lang="en-US" dirty="0"/>
              <a:t>Pattern</a:t>
            </a:r>
            <a:r>
              <a:rPr lang="en-US" b="0" dirty="0"/>
              <a:t> converts the interface of a class into another interface the clients expect. Adapter lets classes work together that couldn’t otherwise because of incompatible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Adapter pattern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Classification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Structural purpose; object scope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Context</a:t>
            </a:r>
            <a:r>
              <a:rPr lang="en-US" sz="2400" dirty="0"/>
              <a:t>: Sometimes a library class can’t be properly re-used because of mismatch with the interface expected by its clients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Problem</a:t>
            </a:r>
            <a:r>
              <a:rPr lang="en-US" sz="2400" dirty="0"/>
              <a:t>: You want to convert the incompatible interface of the library class into the expected one. 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Solution</a:t>
            </a:r>
            <a:r>
              <a:rPr lang="en-US" sz="2400" dirty="0"/>
              <a:t>: Wraps the library class with an object that hides it and expose the expected interface. 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Consequences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Same Adapter works for </a:t>
            </a:r>
            <a:r>
              <a:rPr lang="en-US" sz="2000" dirty="0" err="1"/>
              <a:t>Adaptee</a:t>
            </a:r>
            <a:r>
              <a:rPr lang="en-US" sz="2000" dirty="0"/>
              <a:t> and all of its subclasses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Adapter can add functionality to wrapped </a:t>
            </a:r>
            <a:r>
              <a:rPr lang="en-US" sz="2000" dirty="0" err="1"/>
              <a:t>Adaptees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Decouples Client and </a:t>
            </a:r>
            <a:r>
              <a:rPr lang="en-US" sz="2000" dirty="0" err="1"/>
              <a:t>Adaptee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25208</TotalTime>
  <Words>1850</Words>
  <Application>Microsoft Office PowerPoint</Application>
  <PresentationFormat>On-screen Show (4:3)</PresentationFormat>
  <Paragraphs>396</Paragraphs>
  <Slides>50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ＭＳ Ｐゴシック</vt:lpstr>
      <vt:lpstr>MS Pゴシック</vt:lpstr>
      <vt:lpstr>Arial</vt:lpstr>
      <vt:lpstr>Bookman Old Style</vt:lpstr>
      <vt:lpstr>Courier New</vt:lpstr>
      <vt:lpstr>Gill Sans MT</vt:lpstr>
      <vt:lpstr>Tahoma</vt:lpstr>
      <vt:lpstr>Times New Roman</vt:lpstr>
      <vt:lpstr>Wingdings</vt:lpstr>
      <vt:lpstr>Wingdings 3</vt:lpstr>
      <vt:lpstr>Origin</vt:lpstr>
      <vt:lpstr>Visio</vt:lpstr>
      <vt:lpstr>Adapter, Façade, and Template Method</vt:lpstr>
      <vt:lpstr>Pattern Categories</vt:lpstr>
      <vt:lpstr>US-made laptop in a European country?</vt:lpstr>
      <vt:lpstr>Example</vt:lpstr>
      <vt:lpstr>Real-world Example</vt:lpstr>
      <vt:lpstr>Writing the Adapter</vt:lpstr>
      <vt:lpstr>OO Adapters</vt:lpstr>
      <vt:lpstr>Adapter Pattern</vt:lpstr>
      <vt:lpstr>The Adapter pattern</vt:lpstr>
      <vt:lpstr>A Home Theater Problem</vt:lpstr>
      <vt:lpstr>Home Sweet Home Theater</vt:lpstr>
      <vt:lpstr>Home Theater</vt:lpstr>
      <vt:lpstr>Watching a movie</vt:lpstr>
      <vt:lpstr>What if:</vt:lpstr>
      <vt:lpstr>PowerPoint Presentation</vt:lpstr>
      <vt:lpstr>Facade Pattern</vt:lpstr>
      <vt:lpstr>Facade Pattern</vt:lpstr>
      <vt:lpstr>Facade Pattern</vt:lpstr>
      <vt:lpstr>Hints </vt:lpstr>
      <vt:lpstr>Which one is better</vt:lpstr>
      <vt:lpstr>PowerPoint Presentation</vt:lpstr>
      <vt:lpstr>Bullet Points</vt:lpstr>
      <vt:lpstr>Bullet Points</vt:lpstr>
      <vt:lpstr>A StarBuzz Problem</vt:lpstr>
      <vt:lpstr>Prepare a Recipe</vt:lpstr>
      <vt:lpstr>Planning for the future</vt:lpstr>
      <vt:lpstr>prepare()</vt:lpstr>
      <vt:lpstr>Code duplication</vt:lpstr>
      <vt:lpstr>Problem</vt:lpstr>
      <vt:lpstr>The Template Method pattern</vt:lpstr>
      <vt:lpstr>PowerPoint Presentation</vt:lpstr>
      <vt:lpstr>Abstract out common steps</vt:lpstr>
      <vt:lpstr>Pushing the recipe algorithm up</vt:lpstr>
      <vt:lpstr>brew()</vt:lpstr>
      <vt:lpstr>prepare() - a template method</vt:lpstr>
      <vt:lpstr>Comparison</vt:lpstr>
      <vt:lpstr>Template Method - rationale</vt:lpstr>
      <vt:lpstr>Template Method pattern - structure</vt:lpstr>
      <vt:lpstr>Hooks in the Template Method</vt:lpstr>
      <vt:lpstr>Hook example</vt:lpstr>
      <vt:lpstr>Kinds of Methods in a Template Class</vt:lpstr>
      <vt:lpstr>The Template Method Pattern Example</vt:lpstr>
      <vt:lpstr>The Template Method Pattern Example</vt:lpstr>
      <vt:lpstr>The Template Method Pattern Example</vt:lpstr>
      <vt:lpstr>The Template Method Pattern Example</vt:lpstr>
      <vt:lpstr>The Template Method Pattern Example</vt:lpstr>
      <vt:lpstr>The Template Method pattern</vt:lpstr>
      <vt:lpstr>Comments on Template Method</vt:lpstr>
      <vt:lpstr>Bullet Points</vt:lpstr>
      <vt:lpstr>Bullet Points</vt:lpstr>
    </vt:vector>
  </TitlesOfParts>
  <Company>Peppo Valetto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311 - Software Architecture II</dc:title>
  <dc:creator>Peppo Valetto</dc:creator>
  <cp:lastModifiedBy>Yuanfang Cai</cp:lastModifiedBy>
  <cp:revision>161</cp:revision>
  <dcterms:created xsi:type="dcterms:W3CDTF">2008-01-21T14:27:17Z</dcterms:created>
  <dcterms:modified xsi:type="dcterms:W3CDTF">2015-11-19T15:38:12Z</dcterms:modified>
</cp:coreProperties>
</file>